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8" r:id="rId12"/>
    <p:sldId id="267" r:id="rId13"/>
  </p:sldIdLst>
  <p:sldSz cx="7315200" cy="4572000"/>
  <p:notesSz cx="7772400" cy="10058400"/>
  <p:defaultTextStyle>
    <a:defPPr>
      <a:defRPr lang="en-GB"/>
    </a:defPPr>
    <a:lvl1pPr algn="l" defTabSz="45714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1pPr>
    <a:lvl2pPr marL="742863" indent="-285717" algn="l" defTabSz="45714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2pPr>
    <a:lvl3pPr marL="1142866" indent="-228573" algn="l" defTabSz="45714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3pPr>
    <a:lvl4pPr marL="1600013" indent="-228573" algn="l" defTabSz="45714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4pPr>
    <a:lvl5pPr marL="2057159" indent="-228573" algn="l" defTabSz="457147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5pPr>
    <a:lvl6pPr marL="2285733" algn="l" defTabSz="457147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6pPr>
    <a:lvl7pPr marL="2742880" algn="l" defTabSz="457147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7pPr>
    <a:lvl8pPr marL="3200025" algn="l" defTabSz="457147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8pPr>
    <a:lvl9pPr marL="3657172" algn="l" defTabSz="457147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Droid Sans Fallback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94660"/>
  </p:normalViewPr>
  <p:slideViewPr>
    <p:cSldViewPr>
      <p:cViewPr varScale="1">
        <p:scale>
          <a:sx n="111" d="100"/>
          <a:sy n="111" d="100"/>
        </p:scale>
        <p:origin x="-159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71538" y="763588"/>
            <a:ext cx="6021387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DejaVu Sans" charset="0"/>
              </a:defRPr>
            </a:lvl1pPr>
          </a:lstStyle>
          <a:p>
            <a:fld id="{97CAA34E-E5F1-DF4D-AEEC-43AD4E5FF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14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863" indent="-285717" algn="l" defTabSz="45714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866" indent="-228573" algn="l" defTabSz="45714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013" indent="-228573" algn="l" defTabSz="45714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159" indent="-228573" algn="l" defTabSz="457147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5733" algn="l" defTabSz="4571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4571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5" algn="l" defTabSz="4571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2FD346-F227-B940-A158-8CAAEAF16FE2}" type="slidenum">
              <a:rPr lang="en-US"/>
              <a:pPr/>
              <a:t>1</a:t>
            </a:fld>
            <a:endParaRPr lang="en-US"/>
          </a:p>
        </p:txBody>
      </p:sp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63588"/>
            <a:ext cx="6032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7CAA34E-E5F1-DF4D-AEEC-43AD4E5FF5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52CD2C-2F1F-6749-A1D7-31DF280C95A2}" type="slidenum">
              <a:rPr lang="en-US"/>
              <a:pPr/>
              <a:t>2</a:t>
            </a:fld>
            <a:endParaRPr lang="en-US"/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63588"/>
            <a:ext cx="60325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F88DAA-9405-C14D-9B22-B5D33749E698}" type="slidenum">
              <a:rPr lang="en-US"/>
              <a:pPr/>
              <a:t>3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63588"/>
            <a:ext cx="60293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6AABF-C15F-2A41-B71F-2EDB8B9BC4A5}" type="slidenum">
              <a:rPr lang="en-US"/>
              <a:pPr/>
              <a:t>4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63588"/>
            <a:ext cx="60293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C6AABF-C15F-2A41-B71F-2EDB8B9BC4A5}" type="slidenum">
              <a:rPr lang="en-US"/>
              <a:pPr/>
              <a:t>5</a:t>
            </a:fld>
            <a:endParaRPr lang="en-US"/>
          </a:p>
        </p:txBody>
      </p:sp>
      <p:sp>
        <p:nvSpPr>
          <p:cNvPr id="133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69950" y="763588"/>
            <a:ext cx="6029325" cy="3768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33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52D4E0-EDF4-5546-B913-96187382BDFB}" type="slidenum">
              <a:rPr lang="en-US"/>
              <a:pPr/>
              <a:t>6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1538" y="763588"/>
            <a:ext cx="6022975" cy="3765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0B661E-DDD2-BB4E-9F35-C41F18192A1F}" type="slidenum">
              <a:rPr lang="en-US"/>
              <a:pPr/>
              <a:t>7</a:t>
            </a:fld>
            <a:endParaRPr lang="en-US"/>
          </a:p>
        </p:txBody>
      </p:sp>
      <p:sp>
        <p:nvSpPr>
          <p:cNvPr id="153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1538" y="763588"/>
            <a:ext cx="6022975" cy="3765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5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1888" cy="4519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7CAA34E-E5F1-DF4D-AEEC-43AD4E5FF5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4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7CAA34E-E5F1-DF4D-AEEC-43AD4E5FF5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0284"/>
            <a:ext cx="62179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590800"/>
            <a:ext cx="51206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BAB-44B0-2241-9182-69485F239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D288-9723-864A-BC28-0C0CBDDE6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83092"/>
            <a:ext cx="164592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83092"/>
            <a:ext cx="481584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D262-00DD-1A46-8D8E-F31D06D2D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A37B-3BA1-B142-8E48-CA28E3E16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7934"/>
            <a:ext cx="621792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7809"/>
            <a:ext cx="621792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DA5-BB28-C544-8B4A-4C6B72B5B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66800"/>
            <a:ext cx="3230880" cy="30173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066800"/>
            <a:ext cx="3230880" cy="30173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5183-59F5-9A4B-A901-91D49D65E4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409"/>
            <a:ext cx="323215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9917"/>
            <a:ext cx="323215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023409"/>
            <a:ext cx="323342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449917"/>
            <a:ext cx="323342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00D64-B2B7-E54D-8AA6-4484E0BE31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F5AF-2DE2-5E40-84F2-7B93A43A9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34247-5227-0546-B782-235465E6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82033"/>
            <a:ext cx="240665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82034"/>
            <a:ext cx="4089400" cy="3902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956734"/>
            <a:ext cx="240665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E9629-6DF1-334F-B12C-9542483CE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200400"/>
            <a:ext cx="438912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08517"/>
            <a:ext cx="438912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578225"/>
            <a:ext cx="438912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E6E-537C-A34D-86F4-B8B14F2F9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66800"/>
            <a:ext cx="6583680" cy="3017309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237567"/>
            <a:ext cx="23164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237567"/>
            <a:ext cx="1706880" cy="243417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AAF1-18E9-5140-9386-EFAB002447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3960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33960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339608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33960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339608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339608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339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339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339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339608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33960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6" y="182564"/>
            <a:ext cx="6583363" cy="763587"/>
          </a:xfrm>
          <a:ln/>
        </p:spPr>
        <p:txBody>
          <a:bodyPr tIns="23757"/>
          <a:lstStyle/>
          <a:p>
            <a:pPr>
              <a:buClrTx/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/>
              <a:t>Linear Algebra Demo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365126" y="1069976"/>
            <a:ext cx="6437313" cy="2651125"/>
          </a:xfrm>
          <a:ln/>
        </p:spPr>
        <p:txBody>
          <a:bodyPr>
            <a:normAutofit fontScale="85000" lnSpcReduction="10000"/>
          </a:bodyPr>
          <a:lstStyle/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Linear algebra is the study of vectors, matrices, and their </a:t>
            </a:r>
            <a:r>
              <a:rPr lang="en-US" dirty="0" smtClean="0"/>
              <a:t>properties.</a:t>
            </a:r>
            <a:endParaRPr lang="en-US" dirty="0"/>
          </a:p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It's essential for video game development.  How else will you represent position, velocity, and acceleration?</a:t>
            </a:r>
          </a:p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Here we're just getting into the basics (not much more than Algebra II and Trig), but </a:t>
            </a:r>
            <a:r>
              <a:rPr lang="en-US" dirty="0" smtClean="0"/>
              <a:t>this alone is extremely useful</a:t>
            </a:r>
            <a:r>
              <a:rPr lang="en-US" dirty="0"/>
              <a:t>.</a:t>
            </a:r>
          </a:p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We'll focus on 2D here, since it's easier to work with.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First you calculate a rotation matrix.  Determine how much you want to rotate by, then multiply by this matrix;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Where theta is the angle you want to rotate by.  Then multiply this matrix by that of every single pixel.</a:t>
            </a:r>
          </a:p>
          <a:p>
            <a:pPr>
              <a:buFont typeface="Arial"/>
              <a:buChar char="•"/>
            </a:pPr>
            <a:r>
              <a:rPr lang="en-US" dirty="0" smtClean="0"/>
              <a:t>I didn’t need to do this personally, since the library I used handles it for me, but under the hood this is used </a:t>
            </a:r>
            <a:r>
              <a:rPr lang="en-US" dirty="0" smtClean="0"/>
              <a:t>heavily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752600"/>
            <a:ext cx="2146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Here I used a bit of physics.  Note the relationship between position, velocity, and acceleration.</a:t>
            </a:r>
          </a:p>
          <a:p>
            <a:r>
              <a:rPr lang="en-US" sz="1800" dirty="0" smtClean="0"/>
              <a:t>Constantly add velocity to position, and acceleration to velocity if there’s any input set the acceleration to a value I defined earlier.</a:t>
            </a:r>
          </a:p>
          <a:p>
            <a:r>
              <a:rPr lang="en-US" sz="1800" dirty="0" smtClean="0"/>
              <a:t>If the acceleration is 0, then a predefined drag will slow the helicopter down by itself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If there’s enough acceleration, the drag’s not noticeable</a:t>
            </a:r>
          </a:p>
          <a:p>
            <a:r>
              <a:rPr lang="en-US" sz="1800" dirty="0" smtClean="0"/>
              <a:t>If we used truly continuous numbers, we’d never hit 0, but computers can’t do that.  Every calculation is an approximation.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67000"/>
            <a:ext cx="3200400" cy="4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9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Duck Hunt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now for the real meat and potatoes.</a:t>
            </a:r>
          </a:p>
          <a:p>
            <a:r>
              <a:rPr lang="en-US" dirty="0" smtClean="0"/>
              <a:t>I coded this </a:t>
            </a:r>
            <a:r>
              <a:rPr lang="en-US" dirty="0" err="1" smtClean="0"/>
              <a:t>minigame</a:t>
            </a:r>
            <a:r>
              <a:rPr lang="en-US" dirty="0" smtClean="0"/>
              <a:t> entirely from scratch.</a:t>
            </a:r>
          </a:p>
          <a:p>
            <a:r>
              <a:rPr lang="en-US" dirty="0" smtClean="0"/>
              <a:t>Any volunteers?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6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6" y="182564"/>
            <a:ext cx="6583363" cy="763587"/>
          </a:xfrm>
          <a:ln/>
        </p:spPr>
        <p:txBody>
          <a:bodyPr tIns="23757"/>
          <a:lstStyle/>
          <a:p>
            <a:pPr>
              <a:buClrTx/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/>
              <a:t>Vectors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365126" y="1069976"/>
            <a:ext cx="6437313" cy="2651125"/>
          </a:xfrm>
          <a:ln/>
        </p:spPr>
        <p:txBody>
          <a:bodyPr>
            <a:normAutofit lnSpcReduction="10000"/>
          </a:bodyPr>
          <a:lstStyle/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A vector is a set of numbers of arbitrary dimensions, but usually 1-4.</a:t>
            </a:r>
          </a:p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Vectors can be used to represent anything </a:t>
            </a:r>
            <a:r>
              <a:rPr lang="en-US" dirty="0" smtClean="0"/>
              <a:t>with multiple related quantities.  </a:t>
            </a:r>
            <a:r>
              <a:rPr lang="en-US" dirty="0"/>
              <a:t>Position, velocity, and acceleration are the big ones.</a:t>
            </a:r>
          </a:p>
          <a:p>
            <a:pPr marL="447622">
              <a:buSzPct val="45000"/>
              <a:buFont typeface="Arial"/>
              <a:buChar char="•"/>
              <a:tabLst>
                <a:tab pos="425400" algn="l"/>
                <a:tab pos="538100" algn="l"/>
                <a:tab pos="995247" algn="l"/>
                <a:tab pos="1452393" algn="l"/>
                <a:tab pos="1909540" algn="l"/>
                <a:tab pos="2366686" algn="l"/>
                <a:tab pos="2823833" algn="l"/>
                <a:tab pos="3280980" algn="l"/>
                <a:tab pos="3738126" algn="l"/>
                <a:tab pos="4195273" algn="l"/>
                <a:tab pos="4652419" algn="l"/>
                <a:tab pos="5109565" algn="l"/>
                <a:tab pos="5566712" algn="l"/>
                <a:tab pos="6023858" algn="l"/>
                <a:tab pos="6481005" algn="l"/>
                <a:tab pos="6938152" algn="l"/>
                <a:tab pos="7395298" algn="l"/>
                <a:tab pos="7852445" algn="l"/>
                <a:tab pos="8309591" algn="l"/>
                <a:tab pos="8766738" algn="l"/>
                <a:tab pos="9223885" algn="l"/>
              </a:tabLst>
            </a:pPr>
            <a:r>
              <a:rPr lang="en-US" dirty="0"/>
              <a:t>It's all in the context; vectors alone are just numbers!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1" y="3721101"/>
            <a:ext cx="1790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0188" cy="760412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/>
              <a:t>Vectors Vs. Scalars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1069976"/>
            <a:ext cx="6434138" cy="2647950"/>
          </a:xfrm>
          <a:ln/>
        </p:spPr>
        <p:txBody>
          <a:bodyPr/>
          <a:lstStyle/>
          <a:p>
            <a:pPr marL="347621">
              <a:buSzPct val="45000"/>
              <a:buFont typeface="Arial"/>
              <a:buChar char="•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Vectors </a:t>
            </a:r>
            <a:r>
              <a:rPr lang="en-US" dirty="0"/>
              <a:t>have at least two dimensions, scalars </a:t>
            </a:r>
            <a:r>
              <a:rPr lang="en-US" dirty="0" smtClean="0"/>
              <a:t>have only </a:t>
            </a:r>
            <a:r>
              <a:rPr lang="en-US" dirty="0" smtClean="0"/>
              <a:t>one.</a:t>
            </a:r>
          </a:p>
          <a:p>
            <a:pPr marL="347621">
              <a:buSzPct val="45000"/>
              <a:buFont typeface="Arial"/>
              <a:buChar char="•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You </a:t>
            </a:r>
            <a:r>
              <a:rPr lang="en-US" dirty="0"/>
              <a:t>can multiply vectors by scalars, but not add </a:t>
            </a:r>
            <a:r>
              <a:rPr lang="en-US" dirty="0" smtClean="0"/>
              <a:t>them.</a:t>
            </a:r>
          </a:p>
          <a:p>
            <a:pPr marL="347621">
              <a:buSzPct val="45000"/>
              <a:buFont typeface="Arial"/>
              <a:buChar char="•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Think </a:t>
            </a:r>
            <a:r>
              <a:rPr lang="en-US" dirty="0"/>
              <a:t>back to speed vs. </a:t>
            </a:r>
            <a:r>
              <a:rPr lang="en-US" dirty="0" smtClean="0"/>
              <a:t>velocity!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9" y="3579814"/>
            <a:ext cx="21526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0188" cy="760412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/>
              <a:t>Raster Vs. Vector Graphics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1069976"/>
            <a:ext cx="6434138" cy="3144838"/>
          </a:xfrm>
          <a:ln/>
        </p:spPr>
        <p:txBody>
          <a:bodyPr>
            <a:normAutofit fontScale="85000" lnSpcReduction="10000"/>
          </a:bodyPr>
          <a:lstStyle/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/>
              <a:t>Raster graphics are made of pixels, vector graphics are made of lines.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/>
              <a:t>Vector graphics can easily be represented in raster, but not vice versa.  Vector graphics don't handle lots of colors well, though.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/>
              <a:t>Vector graphics scale very easily, raster graphics don't.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/>
              <a:t>Early arcade games used vector displays, but with HD screens this is no longer efficient</a:t>
            </a:r>
            <a:r>
              <a:rPr lang="en-US" dirty="0" smtClean="0"/>
              <a:t>.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 smtClean="0"/>
              <a:t>Vector screens also burn out faster, which is why so few arcade cabinets with vector graphics remain in existence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5" y="182563"/>
            <a:ext cx="6580188" cy="760412"/>
          </a:xfrm>
          <a:ln/>
        </p:spPr>
        <p:txBody>
          <a:bodyPr/>
          <a:lstStyle/>
          <a:p>
            <a:pPr>
              <a:buClrTx/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 dirty="0"/>
              <a:t>Raster Vs. Vector </a:t>
            </a:r>
            <a:r>
              <a:rPr lang="en-US" dirty="0" smtClean="0"/>
              <a:t>Graphics Cont’d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365125" y="1069976"/>
            <a:ext cx="6434138" cy="3144838"/>
          </a:xfrm>
          <a:ln/>
        </p:spPr>
        <p:txBody>
          <a:bodyPr>
            <a:normAutofit fontScale="92500" lnSpcReduction="10000"/>
          </a:bodyPr>
          <a:lstStyle/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 smtClean="0"/>
              <a:t>Modern games sometimes use vector-like graphics for certain art styles (e.g. Geometry Wars)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 smtClean="0"/>
              <a:t>One thing to note is the properties of sine waves; their cyclical nature is extremely useful.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 smtClean="0"/>
              <a:t>The formula I use here to scale these circles is:</a:t>
            </a:r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endParaRPr lang="en-US" dirty="0"/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endParaRPr lang="en-US" dirty="0" smtClean="0"/>
          </a:p>
          <a:p>
            <a:pPr marL="344448">
              <a:buSzPct val="45000"/>
              <a:buFont typeface="Arial"/>
              <a:buChar char="•"/>
              <a:tabLst>
                <a:tab pos="341273" algn="l"/>
                <a:tab pos="453972" algn="l"/>
                <a:tab pos="911118" algn="l"/>
                <a:tab pos="1368265" algn="l"/>
                <a:tab pos="1825412" algn="l"/>
                <a:tab pos="2282558" algn="l"/>
                <a:tab pos="2739705" algn="l"/>
                <a:tab pos="3196851" algn="l"/>
                <a:tab pos="3653997" algn="l"/>
                <a:tab pos="4111144" algn="l"/>
                <a:tab pos="4568291" algn="l"/>
                <a:tab pos="5025437" algn="l"/>
                <a:tab pos="5482584" algn="l"/>
                <a:tab pos="5939730" algn="l"/>
                <a:tab pos="6396877" algn="l"/>
                <a:tab pos="6854024" algn="l"/>
                <a:tab pos="7311170" algn="l"/>
                <a:tab pos="7768317" algn="l"/>
                <a:tab pos="8225463" algn="l"/>
                <a:tab pos="8682610" algn="l"/>
                <a:tab pos="9139757" algn="l"/>
              </a:tabLst>
            </a:pPr>
            <a:r>
              <a:rPr lang="en-US" dirty="0" smtClean="0"/>
              <a:t>Where</a:t>
            </a:r>
            <a:r>
              <a:rPr lang="en-US" i="1" dirty="0" smtClean="0"/>
              <a:t> t </a:t>
            </a:r>
            <a:r>
              <a:rPr lang="en-US" dirty="0" smtClean="0"/>
              <a:t>is time elapsed since the beginning of this </a:t>
            </a:r>
            <a:r>
              <a:rPr lang="en-US" dirty="0" smtClean="0"/>
              <a:t>screen, and </a:t>
            </a:r>
            <a:r>
              <a:rPr lang="en-US" i="1" dirty="0" smtClean="0"/>
              <a:t>s</a:t>
            </a:r>
            <a:r>
              <a:rPr lang="en-US" dirty="0" smtClean="0"/>
              <a:t> is the scalar used to scale the circles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5638800" cy="8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303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6" y="182564"/>
            <a:ext cx="6577013" cy="757237"/>
          </a:xfrm>
          <a:ln/>
        </p:spPr>
        <p:txBody>
          <a:bodyPr/>
          <a:lstStyle/>
          <a:p>
            <a:pPr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/>
              <a:t>Matrices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365126" y="1069976"/>
            <a:ext cx="6430963" cy="2644775"/>
          </a:xfrm>
          <a:ln/>
        </p:spPr>
        <p:txBody>
          <a:bodyPr/>
          <a:lstStyle/>
          <a:p>
            <a:pPr marL="344447">
              <a:buSzPct val="45000"/>
              <a:buFont typeface="Arial"/>
              <a:buChar char="•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A </a:t>
            </a:r>
            <a:r>
              <a:rPr lang="en-US" dirty="0"/>
              <a:t>grid of numbers that in practice are a lot like 2D vectors.</a:t>
            </a:r>
          </a:p>
          <a:p>
            <a:pPr marL="344447">
              <a:buSzPct val="45000"/>
              <a:buFont typeface="Arial"/>
              <a:buChar char="•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Huge </a:t>
            </a:r>
            <a:r>
              <a:rPr lang="en-US" dirty="0"/>
              <a:t>in linear transformations, which are applied with matrix multiplication</a:t>
            </a:r>
          </a:p>
          <a:p>
            <a:pPr marL="344447">
              <a:buSzPct val="45000"/>
              <a:buFont typeface="Arial"/>
              <a:buChar char="•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The </a:t>
            </a:r>
            <a:r>
              <a:rPr lang="en-US" dirty="0"/>
              <a:t>rules for matrix multiplication are a bit confusing, though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3152776"/>
            <a:ext cx="13525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365126" y="182564"/>
            <a:ext cx="6577013" cy="757237"/>
          </a:xfrm>
          <a:ln/>
        </p:spPr>
        <p:txBody>
          <a:bodyPr/>
          <a:lstStyle/>
          <a:p>
            <a:pPr>
              <a:tabLst>
                <a:tab pos="0" algn="l"/>
                <a:tab pos="457147" algn="l"/>
                <a:tab pos="914293" algn="l"/>
                <a:tab pos="1371440" algn="l"/>
                <a:tab pos="1828586" algn="l"/>
                <a:tab pos="2285733" algn="l"/>
                <a:tab pos="2742880" algn="l"/>
                <a:tab pos="3200025" algn="l"/>
                <a:tab pos="3657172" algn="l"/>
                <a:tab pos="4114319" algn="l"/>
                <a:tab pos="4571465" algn="l"/>
                <a:tab pos="5028612" algn="l"/>
                <a:tab pos="5485759" algn="l"/>
                <a:tab pos="5942905" algn="l"/>
                <a:tab pos="6400052" algn="l"/>
                <a:tab pos="6857198" algn="l"/>
                <a:tab pos="7314345" algn="l"/>
                <a:tab pos="7771492" algn="l"/>
                <a:tab pos="8228638" algn="l"/>
                <a:tab pos="8685784" algn="l"/>
                <a:tab pos="9142931" algn="l"/>
              </a:tabLst>
            </a:pPr>
            <a:r>
              <a:rPr lang="en-US"/>
              <a:t>Translation, Distance, Length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365126" y="1069976"/>
            <a:ext cx="6430963" cy="2644775"/>
          </a:xfrm>
          <a:ln/>
        </p:spPr>
        <p:txBody>
          <a:bodyPr>
            <a:normAutofit fontScale="85000" lnSpcReduction="20000"/>
          </a:bodyPr>
          <a:lstStyle/>
          <a:p>
            <a:pPr indent="-341273">
              <a:buSzPct val="45000"/>
              <a:buFont typeface="Wingdings" charset="0"/>
              <a:buChar char="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Translation </a:t>
            </a:r>
            <a:r>
              <a:rPr lang="en-US" dirty="0"/>
              <a:t>is done by just adding vectors (add the components).</a:t>
            </a:r>
          </a:p>
          <a:p>
            <a:pPr indent="-341273">
              <a:buSzPct val="45000"/>
              <a:buFont typeface="Wingdings" charset="0"/>
              <a:buChar char="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To </a:t>
            </a:r>
            <a:r>
              <a:rPr lang="en-US" dirty="0"/>
              <a:t>get the distance between two vectors, subtract them and apply the Pythagorean theorem.  This gets the length of the vector, thus the distance.</a:t>
            </a:r>
          </a:p>
          <a:p>
            <a:pPr indent="-341273">
              <a:buSzPct val="45000"/>
              <a:buFont typeface="Wingdings" charset="0"/>
              <a:buChar char="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When </a:t>
            </a:r>
            <a:r>
              <a:rPr lang="en-US" dirty="0"/>
              <a:t>multiplying 3x3 matrices, </a:t>
            </a:r>
            <a:r>
              <a:rPr lang="en-US" dirty="0">
                <a:latin typeface="jsMath-cmmi10" charset="0"/>
              </a:rPr>
              <a:t>c </a:t>
            </a:r>
            <a:r>
              <a:rPr lang="en-US" dirty="0"/>
              <a:t>and</a:t>
            </a:r>
            <a:r>
              <a:rPr lang="en-US" dirty="0">
                <a:latin typeface="jsMath-cmmi10" charset="0"/>
              </a:rPr>
              <a:t> f </a:t>
            </a:r>
            <a:r>
              <a:rPr lang="en-US" dirty="0"/>
              <a:t>are usually the values you translate </a:t>
            </a:r>
            <a:endParaRPr lang="en-US" dirty="0" smtClean="0"/>
          </a:p>
          <a:p>
            <a:pPr indent="-341273">
              <a:buSzPct val="45000"/>
              <a:buFont typeface="Wingdings" charset="0"/>
              <a:buChar char=""/>
              <a:tabLst>
                <a:tab pos="342860" algn="l"/>
                <a:tab pos="455560" algn="l"/>
                <a:tab pos="912707" algn="l"/>
                <a:tab pos="1369852" algn="l"/>
                <a:tab pos="1826999" algn="l"/>
                <a:tab pos="2284146" algn="l"/>
                <a:tab pos="2741292" algn="l"/>
                <a:tab pos="3198439" algn="l"/>
                <a:tab pos="3655585" algn="l"/>
                <a:tab pos="4112732" algn="l"/>
                <a:tab pos="4569879" algn="l"/>
                <a:tab pos="5027025" algn="l"/>
                <a:tab pos="5484172" algn="l"/>
                <a:tab pos="5941318" algn="l"/>
                <a:tab pos="6398465" algn="l"/>
                <a:tab pos="6855612" algn="l"/>
                <a:tab pos="7312758" algn="l"/>
                <a:tab pos="7769904" algn="l"/>
                <a:tab pos="8227051" algn="l"/>
                <a:tab pos="8684197" algn="l"/>
                <a:tab pos="9141344" algn="l"/>
              </a:tabLst>
            </a:pPr>
            <a:r>
              <a:rPr lang="en-US" dirty="0" smtClean="0"/>
              <a:t>Note how the hero freezes in fear when the ghost is too close.  How do you think I detect this?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dot product of two vectors returns a single number.  How it’s used depends on the context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 smtClean="0"/>
              <a:t>To get anything useful, you need to normalize the vectors.  Divide by its magnitude, like so.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If these vectors are normalized (divided by their magnitude; use Pythagorean’s theorem!), then the dot product will return a value on [-1, 1].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62200"/>
            <a:ext cx="4991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6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Products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From there, use SOHCAHTOA, solving for the vector’s angle or components as necessary.</a:t>
            </a:r>
          </a:p>
          <a:p>
            <a:pPr>
              <a:buFont typeface="Arial"/>
              <a:buChar char="•"/>
            </a:pPr>
            <a:r>
              <a:rPr lang="en-US" dirty="0" smtClean="0"/>
              <a:t>Solve for formulas, not variables; the computer handles the numbers for you, you just need to tell it how!</a:t>
            </a:r>
          </a:p>
          <a:p>
            <a:pPr>
              <a:buFont typeface="Arial"/>
              <a:buChar char="•"/>
            </a:pPr>
            <a:r>
              <a:rPr lang="en-US" dirty="0" smtClean="0"/>
              <a:t>You might also consider atan2(x, y), which returns </a:t>
            </a:r>
            <a:r>
              <a:rPr lang="en-US" dirty="0" err="1" smtClean="0"/>
              <a:t>atan</a:t>
            </a:r>
            <a:r>
              <a:rPr lang="en-US" dirty="0" smtClean="0"/>
              <a:t>(x/y) adjusted for quadrants.</a:t>
            </a:r>
          </a:p>
        </p:txBody>
      </p:sp>
    </p:spTree>
    <p:extLst>
      <p:ext uri="{BB962C8B-B14F-4D97-AF65-F5344CB8AC3E}">
        <p14:creationId xmlns:p14="http://schemas.microsoft.com/office/powerpoint/2010/main" val="382766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35093</TotalTime>
  <Words>791</Words>
  <Application>Microsoft Macintosh PowerPoint</Application>
  <PresentationFormat>Custom</PresentationFormat>
  <Paragraphs>75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Linear Algebra Demo</vt:lpstr>
      <vt:lpstr>Vectors</vt:lpstr>
      <vt:lpstr>Vectors Vs. Scalars</vt:lpstr>
      <vt:lpstr>Raster Vs. Vector Graphics</vt:lpstr>
      <vt:lpstr>Raster Vs. Vector Graphics Cont’d</vt:lpstr>
      <vt:lpstr>Matrices</vt:lpstr>
      <vt:lpstr>Translation, Distance, Length</vt:lpstr>
      <vt:lpstr>Dot Products</vt:lpstr>
      <vt:lpstr>Dot Products (Cont’d)</vt:lpstr>
      <vt:lpstr>Rotation</vt:lpstr>
      <vt:lpstr>Rotation (Cont’d)</vt:lpstr>
      <vt:lpstr>Duck Hunt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Demo</dc:title>
  <dc:creator>jesse-ubuntu </dc:creator>
  <cp:lastModifiedBy>Jesse Talavera-Greenberg</cp:lastModifiedBy>
  <cp:revision>18</cp:revision>
  <cp:lastPrinted>2012-05-10T13:39:56Z</cp:lastPrinted>
  <dcterms:created xsi:type="dcterms:W3CDTF">2012-04-23T19:25:36Z</dcterms:created>
  <dcterms:modified xsi:type="dcterms:W3CDTF">2012-05-10T16:07:16Z</dcterms:modified>
</cp:coreProperties>
</file>