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5818465-BA4A-400A-BDC2-2082374EBF24}">
  <a:tblStyle styleId="{75818465-BA4A-400A-BDC2-2082374EBF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11" Type="http://schemas.openxmlformats.org/officeDocument/2006/relationships/slide" Target="slides/slide5.xml"/><Relationship Id="rId22" Type="http://schemas.openxmlformats.org/officeDocument/2006/relationships/font" Target="fonts/MavenPro-bold.fntdata"/><Relationship Id="rId10" Type="http://schemas.openxmlformats.org/officeDocument/2006/relationships/slide" Target="slides/slide4.xml"/><Relationship Id="rId21" Type="http://schemas.openxmlformats.org/officeDocument/2006/relationships/font" Target="fonts/MavenPro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Nunito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Nuni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uni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6dcaeebe71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6dcaeebe71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6dcaeebe71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6dcaeebe71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6b46956a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6b46956a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6b46956a9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6b46956a9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6b46956a9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6b46956a9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6b46956a9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6b46956a9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6b46956a9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6b46956a9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6b46956a9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6b46956a9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6b46956a9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6b46956a9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Relationship Id="rId4" Type="http://schemas.openxmlformats.org/officeDocument/2006/relationships/image" Target="../media/image1.jpg"/><Relationship Id="rId5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311708" y="51915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Global Flavours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Data-Driven Menu Design For Karin’s Food Truck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2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Discussion:</a:t>
            </a:r>
            <a:br>
              <a:rPr lang="en"/>
            </a:br>
            <a:r>
              <a:rPr lang="en"/>
              <a:t>Let’s Talk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/>
        </p:nvSpPr>
        <p:spPr>
          <a:xfrm>
            <a:off x="587525" y="608475"/>
            <a:ext cx="6568800" cy="7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Presentation Roadmap</a:t>
            </a:r>
            <a:endParaRPr b="1" sz="2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84" name="Google Shape;284;p14"/>
          <p:cNvSpPr txBox="1"/>
          <p:nvPr/>
        </p:nvSpPr>
        <p:spPr>
          <a:xfrm>
            <a:off x="649475" y="1396275"/>
            <a:ext cx="6444900" cy="30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AutoNum type="arabicPeriod"/>
            </a:pPr>
            <a:r>
              <a:rPr b="1"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Analysis Objective - 2 min</a:t>
            </a:r>
            <a:r>
              <a:rPr b="1"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utes</a:t>
            </a:r>
            <a:endParaRPr b="1"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AutoNum type="arabicPeriod"/>
            </a:pPr>
            <a:r>
              <a:rPr b="1"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Dataset Overview - 2 min</a:t>
            </a:r>
            <a:r>
              <a:rPr b="1"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utes</a:t>
            </a:r>
            <a:endParaRPr b="1"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AutoNum type="arabicPeriod"/>
            </a:pPr>
            <a:r>
              <a:rPr b="1"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Countries Breakdown - 1 min</a:t>
            </a:r>
            <a:r>
              <a:rPr b="1"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ute</a:t>
            </a:r>
            <a:endParaRPr b="1"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AutoNum type="arabicPeriod"/>
            </a:pPr>
            <a:r>
              <a:rPr b="1"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Cooking Methods Breakdown - 2 minutes</a:t>
            </a:r>
            <a:endParaRPr b="1"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AutoNum type="arabicPeriod"/>
            </a:pPr>
            <a:r>
              <a:rPr b="1"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Ingredients Breakdown - 2 </a:t>
            </a:r>
            <a:r>
              <a:rPr b="1"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</a:t>
            </a:r>
            <a:r>
              <a:rPr b="1"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in</a:t>
            </a:r>
            <a:r>
              <a:rPr b="1"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utes</a:t>
            </a:r>
            <a:endParaRPr b="1"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AutoNum type="arabicPeriod"/>
            </a:pPr>
            <a:r>
              <a:rPr b="1"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Vegetarian Breakdown - 1 minute</a:t>
            </a:r>
            <a:endParaRPr b="1"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AutoNum type="arabicPeriod"/>
            </a:pPr>
            <a:r>
              <a:rPr b="1"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Outcome and Pricing Insights - 2 minutes</a:t>
            </a:r>
            <a:endParaRPr b="1"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AutoNum type="arabicPeriod"/>
            </a:pPr>
            <a:r>
              <a:rPr b="1" lang="en"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Discussion - 5 minutes</a:t>
            </a:r>
            <a:endParaRPr b="1" sz="16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Objective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Karin is planning to launch an international food truck business.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Goals</a:t>
            </a:r>
            <a:endParaRPr b="1"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Menu featuring four main dishes, </a:t>
            </a:r>
            <a:r>
              <a:rPr lang="en"/>
              <a:t>each </a:t>
            </a:r>
            <a:r>
              <a:rPr lang="en"/>
              <a:t>representing a different country. 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</a:t>
            </a:r>
            <a:r>
              <a:rPr lang="en"/>
              <a:t>nly support two cooking methods, due to space and equipment limitations.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Selected dishes must share as many ingredients as possible.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V</a:t>
            </a:r>
            <a:r>
              <a:rPr lang="en"/>
              <a:t>egetarian</a:t>
            </a:r>
            <a:r>
              <a:rPr lang="en"/>
              <a:t> friendly dishes t</a:t>
            </a:r>
            <a:r>
              <a:rPr lang="en"/>
              <a:t>o increase customer reach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Finally, an estimation of the final dishes sale price.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About The Data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4500 entries including the following data:</a:t>
            </a:r>
            <a:endParaRPr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Dish Name (25</a:t>
            </a:r>
            <a:r>
              <a:rPr lang="en" sz="1200"/>
              <a:t> Unique Entries)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Country (11</a:t>
            </a:r>
            <a:r>
              <a:rPr lang="en" sz="1200"/>
              <a:t> Unique Entries)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Ingredients (26</a:t>
            </a:r>
            <a:r>
              <a:rPr lang="en" sz="1200"/>
              <a:t> Unique Entries)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Cooking Method (9</a:t>
            </a:r>
            <a:r>
              <a:rPr lang="en" sz="1200"/>
              <a:t> Unique Entries)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Typical Price (USD)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Whether The Dish Is Vegetarian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97" name="Google Shape;297;p16"/>
          <p:cNvGraphicFramePr/>
          <p:nvPr/>
        </p:nvGraphicFramePr>
        <p:xfrm>
          <a:off x="4848075" y="1482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{75818465-BA4A-400A-BDC2-2082374EBF24}</a:tableStyleId>
              </a:tblPr>
              <a:tblGrid>
                <a:gridCol w="635000"/>
                <a:gridCol w="635000"/>
                <a:gridCol w="635000"/>
                <a:gridCol w="635000"/>
                <a:gridCol w="635000"/>
                <a:gridCol w="635000"/>
              </a:tblGrid>
              <a:tr h="496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Dish Name</a:t>
                      </a:r>
                      <a:endParaRPr b="1" sz="8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Country</a:t>
                      </a:r>
                      <a:endParaRPr b="1" sz="8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Ingredients</a:t>
                      </a:r>
                      <a:endParaRPr b="1" sz="8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Cooking Method</a:t>
                      </a:r>
                      <a:endParaRPr b="1" sz="8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Typical Price (USD)</a:t>
                      </a:r>
                      <a:endParaRPr b="1" sz="8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/>
                        <a:t>Vegetarian</a:t>
                      </a:r>
                      <a:endParaRPr b="1" sz="800"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6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Takoyaki</a:t>
                      </a:r>
                      <a:endParaRPr sz="800"/>
                    </a:p>
                  </a:txBody>
                  <a:tcPr marT="91425" marB="91425" marR="91425" marL="91425"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Japan</a:t>
                      </a:r>
                      <a:endParaRPr sz="800"/>
                    </a:p>
                  </a:txBody>
                  <a:tcPr marT="91425" marB="91425" marR="91425" marL="91425"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Octopus, Flour, Onion</a:t>
                      </a:r>
                      <a:endParaRPr sz="800"/>
                    </a:p>
                  </a:txBody>
                  <a:tcPr marT="91425" marB="91425" marR="91425" marL="91425"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Fried</a:t>
                      </a:r>
                      <a:endParaRPr sz="800"/>
                    </a:p>
                  </a:txBody>
                  <a:tcPr marT="91425" marB="91425" marR="91425" marL="91425"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3.28</a:t>
                      </a:r>
                      <a:endParaRPr sz="800"/>
                    </a:p>
                  </a:txBody>
                  <a:tcPr marT="91425" marB="91425" marR="91425" marL="91425"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No</a:t>
                      </a:r>
                      <a:endParaRPr sz="800"/>
                    </a:p>
                  </a:txBody>
                  <a:tcPr marT="91425" marB="91425" marR="91425" marL="91425"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496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Vada Pav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India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Potato, Bread Bun, Chutney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Fried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2.37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Yes</a:t>
                      </a:r>
                      <a:endParaRPr sz="800"/>
                    </a:p>
                  </a:txBody>
                  <a:tcPr marT="91425" marB="91425" marR="91425" marL="91425"/>
                </a:tc>
              </a:tr>
              <a:tr h="496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Funnel Cake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USA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Batter, Sugar, Oil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Fried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2.78</a:t>
                      </a:r>
                      <a:endParaRPr sz="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/>
                        <a:t>Yes</a:t>
                      </a:r>
                      <a:endParaRPr sz="8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98" name="Google Shape;298;p16"/>
          <p:cNvSpPr txBox="1"/>
          <p:nvPr/>
        </p:nvSpPr>
        <p:spPr>
          <a:xfrm>
            <a:off x="4848075" y="1056038"/>
            <a:ext cx="2191200" cy="3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Example Table: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Culinary Countries</a:t>
            </a:r>
            <a:endParaRPr/>
          </a:p>
        </p:txBody>
      </p:sp>
      <p:sp>
        <p:nvSpPr>
          <p:cNvPr id="304" name="Google Shape;304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11 different countries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Top six contribute largely to the dishes in the dataset.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Popular cuisines like Japan and India are well-represented and may be more familiar to local audiences.</a:t>
            </a:r>
            <a:endParaRPr/>
          </a:p>
        </p:txBody>
      </p:sp>
      <p:pic>
        <p:nvPicPr>
          <p:cNvPr id="305" name="Google Shape;305;p17" title="DishesByCountry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7136" y="2761488"/>
            <a:ext cx="3813047" cy="2276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Cooking Methods</a:t>
            </a:r>
            <a:endParaRPr/>
          </a:p>
        </p:txBody>
      </p:sp>
      <p:sp>
        <p:nvSpPr>
          <p:cNvPr id="311" name="Google Shape;311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8 unique cooking techniques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Grilled </a:t>
            </a:r>
            <a:r>
              <a:rPr lang="en"/>
              <a:t>is the most common by a lot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Pan-Fried and Stewed only appeared once; these may be less practical for a streamlined kitchen.</a:t>
            </a:r>
            <a:endParaRPr/>
          </a:p>
        </p:txBody>
      </p:sp>
      <p:pic>
        <p:nvPicPr>
          <p:cNvPr id="312" name="Google Shape;312;p18" title="CookingMethod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1625" y="2761650"/>
            <a:ext cx="3812674" cy="227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Ingredients</a:t>
            </a:r>
            <a:endParaRPr/>
          </a:p>
        </p:txBody>
      </p:sp>
      <p:sp>
        <p:nvSpPr>
          <p:cNvPr id="318" name="Google Shape;318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66 unique ingredients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Filtered</a:t>
            </a:r>
            <a:r>
              <a:rPr lang="en"/>
              <a:t> out group entries (e.g Spices)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Cheese is a very popular street food ingredient</a:t>
            </a:r>
            <a:endParaRPr/>
          </a:p>
        </p:txBody>
      </p:sp>
      <p:pic>
        <p:nvPicPr>
          <p:cNvPr id="319" name="Google Shape;319;p19" title="Ingredient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7136" y="2761488"/>
            <a:ext cx="3813047" cy="2276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Vegetarian</a:t>
            </a:r>
            <a:endParaRPr/>
          </a:p>
        </p:txBody>
      </p:sp>
      <p:sp>
        <p:nvSpPr>
          <p:cNvPr id="325" name="Google Shape;325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Over half of the dishes are vegetarian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Vegetarian dishes often use overlapping ingredients, increasing efficiency.</a:t>
            </a:r>
            <a:endParaRPr/>
          </a:p>
        </p:txBody>
      </p:sp>
      <p:pic>
        <p:nvPicPr>
          <p:cNvPr id="326" name="Google Shape;326;p20" title="VegetarianPi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7136" y="2761488"/>
            <a:ext cx="3423640" cy="254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Dishes</a:t>
            </a:r>
            <a:endParaRPr/>
          </a:p>
        </p:txBody>
      </p:sp>
      <p:graphicFrame>
        <p:nvGraphicFramePr>
          <p:cNvPr id="332" name="Google Shape;332;p21"/>
          <p:cNvGraphicFramePr/>
          <p:nvPr/>
        </p:nvGraphicFramePr>
        <p:xfrm>
          <a:off x="503375" y="1597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{75818465-BA4A-400A-BDC2-2082374EBF24}</a:tableStyleId>
              </a:tblPr>
              <a:tblGrid>
                <a:gridCol w="2941025"/>
                <a:gridCol w="29410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Dish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Average Price (USD)</a:t>
                      </a:r>
                      <a:endParaRPr b="1" sz="16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Elote</a:t>
                      </a:r>
                      <a:endParaRPr sz="1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2.60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Falafel</a:t>
                      </a:r>
                      <a:endParaRPr sz="1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2.70</a:t>
                      </a:r>
                      <a:endParaRPr sz="16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Funnel Cake</a:t>
                      </a:r>
                      <a:endParaRPr sz="1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/>
                        <a:t>3.00</a:t>
                      </a:r>
                      <a:endParaRPr sz="16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descr="File:Elote preparado de Elotes La Purisima.jpg - Wikipedia" id="333" name="Google Shape;3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9750" y="321525"/>
            <a:ext cx="1299277" cy="16241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Falafel balls.jpg - Wikipedia" id="334" name="Google Shape;33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16050" y="2095712"/>
            <a:ext cx="1946650" cy="1296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Tennessee Funnel Cakes.jpg - Wikipedia" id="335" name="Google Shape;33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25949" y="3535875"/>
            <a:ext cx="2126875" cy="1420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700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