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645F-AC87-4CC0-87DC-B6FE0B8C2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F8431-94A4-4905-8857-F76BDD69F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B676A-C9FC-43A7-967A-39140455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86A-F08D-4D8F-8436-F85629BBFA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6C0A6-61D2-4A7F-91F3-C93D68F3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52EBF-6BE7-48D9-8E85-F9BDB187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1E6-3E0E-4269-94B5-8C956011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6C62-9384-48CD-A9CA-9E777999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AE9FB-3931-4576-927E-C517887A6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2DF0-88DA-40E0-A13C-D9DACDB8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86A-F08D-4D8F-8436-F85629BBFA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61D50-2F12-4C9F-A05C-DDAEC6A6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0D82E-C713-4D7A-A629-05C37B01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1E6-3E0E-4269-94B5-8C956011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74B66-7B66-4921-B76A-31D8A2958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B3392-F463-4FF0-90E4-B91C38726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B068E-6E59-4F76-A298-656056BA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86A-F08D-4D8F-8436-F85629BBFA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07C9-504B-4D98-951B-DFDAC713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F3B0-5DA8-494C-A424-0D71ADDE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1E6-3E0E-4269-94B5-8C956011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8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614A-84AB-45A4-B490-0CDBE61F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C555-BD16-479B-8014-569D26C5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BC478-2359-4316-9F1D-FAA4A7C3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86A-F08D-4D8F-8436-F85629BBFA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6B69-FD51-44CC-9212-2E095473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BC695-3E7E-4EAC-9F1D-29C61AFB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1E6-3E0E-4269-94B5-8C956011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6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67E7-ADEE-4729-875A-4041A444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7BF5F-5E9D-4AD8-809D-651999CFC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00C81-4714-424E-A7EC-627BDBB6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86A-F08D-4D8F-8436-F85629BBFA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F34A7-7D1B-4D07-89A2-F4B3A8EC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1C61-4FF2-43FE-8C7A-3A49E840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1E6-3E0E-4269-94B5-8C956011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65F6-D542-4C6C-B8DB-2919F7D7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FE99-5689-4BDD-B682-A1B5EA574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D8B5D-820A-4514-8FA8-926ED59CA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AB928-B61C-4A1F-AE5F-0C3B7FB8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86A-F08D-4D8F-8436-F85629BBFA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679D-8FC6-4632-8192-C4A31F19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88C07-576E-4BA1-B914-AA08C248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1E6-3E0E-4269-94B5-8C956011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7B25-4F45-4DE4-9351-2BD75CFB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C4797-4B88-40D4-82EE-5C84BE0F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40A5B-55E5-4E37-8871-9DF814ADD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86744-5A3F-46CC-BE56-3D91D5B24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43713-4728-44D1-A084-2151CCEFB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CFF7-F071-4CDF-9E52-08BC6CAF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86A-F08D-4D8F-8436-F85629BBFA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8855A-1F10-4500-85A5-DB7A5E36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67AAA-C6E1-4DE9-A527-B4DC6F79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1E6-3E0E-4269-94B5-8C956011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BBAE-8CE3-4EF8-9931-ED88D4C7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C4C4E-20C1-44FC-BD64-78511371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86A-F08D-4D8F-8436-F85629BBFA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01351-097B-4442-8A56-07C7884B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9B366-6288-4609-A366-48BD0BBB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1E6-3E0E-4269-94B5-8C956011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0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2DD3A-7BEF-4C72-B469-A3EEC563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86A-F08D-4D8F-8436-F85629BBFA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DC5D4-4611-4217-9849-82250CE4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E2217-DA7B-419C-8009-429C471A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1E6-3E0E-4269-94B5-8C956011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2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F0C8-26AE-4762-92D9-D3790BEB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01F0-0131-4DFA-BD7B-8BD149E3D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2C843-A83D-4C1C-BC58-61FE21C28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0E210-9B11-4629-AF75-82DE534D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86A-F08D-4D8F-8436-F85629BBFA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8A4EA-DC58-45EA-97BF-F2F0252B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68BD-E954-49FC-BB3E-4450DB79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1E6-3E0E-4269-94B5-8C956011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5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7E59-C3C2-4A59-A18C-D2AF256A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69ACC-99EA-455B-A6C7-8F808D92F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28DC9-DD90-457A-B144-93E7822C2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CF43C-11AC-4585-BF69-4A5E4EBA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86A-F08D-4D8F-8436-F85629BBFA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34DDC-D858-4D1B-BA5D-F9BE750B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55A2E-DFD1-438B-8655-526CBD94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1E6-3E0E-4269-94B5-8C956011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7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D90D6-4D7A-456F-96AF-5BEA5BCF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61E91-8F78-4BC0-A9F0-78F4D9785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62187-644B-4A73-9FE7-5077F09FC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E886A-F08D-4D8F-8436-F85629BBFA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675C-735D-425F-BC59-D0C55B1F1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7455-E5D4-46BA-9B63-A625C6F5D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51E6-3E0E-4269-94B5-8C956011B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xinger/AKI_CD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cornet.org/wp-content/uploads/2018/05/PCORnet-Common-Data-Model-v4-1-2018_05_15.pdf" TargetMode="External"/><Relationship Id="rId2" Type="http://schemas.openxmlformats.org/officeDocument/2006/relationships/hyperlink" Target="http://www.sentinelsystem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digo.org/clinical_practice_guidelines/pdf/KDIGO%20AKI%20Guidelin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B492-7381-498D-A015-698EF50DB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AKI CDM* 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CA113-8B0D-45F0-B89D-DC9DF460C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8878"/>
            <a:ext cx="9144000" cy="1258784"/>
          </a:xfrm>
        </p:spPr>
        <p:txBody>
          <a:bodyPr/>
          <a:lstStyle/>
          <a:p>
            <a:pPr algn="l"/>
            <a:r>
              <a:rPr lang="en-US" dirty="0"/>
              <a:t>*CDM: PCORNET common data model</a:t>
            </a:r>
          </a:p>
          <a:p>
            <a:pPr algn="l"/>
            <a:r>
              <a:rPr lang="en-US" dirty="0">
                <a:hlinkClick r:id="rId2"/>
              </a:rPr>
              <a:t>https://github.com/sxinger/AKI_CDM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841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2D1E-8263-4BF6-A8BE-D147F731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28"/>
            <a:ext cx="10515600" cy="974126"/>
          </a:xfrm>
        </p:spPr>
        <p:txBody>
          <a:bodyPr/>
          <a:lstStyle/>
          <a:p>
            <a:r>
              <a:rPr lang="en-US" dirty="0"/>
              <a:t>Feature Collection and Compression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8A632E-F6A5-4E4C-8587-1F6D9BEF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05" y="1033154"/>
            <a:ext cx="11815948" cy="582484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/>
              <a:t>&lt;demo&gt;|&lt;vital&gt;|</a:t>
            </a:r>
            <a:r>
              <a:rPr lang="en-US" sz="2600" dirty="0"/>
              <a:t>&lt;lab&gt;</a:t>
            </a:r>
            <a:r>
              <a:rPr lang="en-US" sz="2400" dirty="0"/>
              <a:t>|&lt;comorbidity&gt;|&lt;procedure&gt;|</a:t>
            </a:r>
            <a:r>
              <a:rPr lang="en-US" sz="3900" b="1" dirty="0">
                <a:highlight>
                  <a:srgbClr val="FFFF00"/>
                </a:highlight>
              </a:rPr>
              <a:t>&lt;med&gt;</a:t>
            </a:r>
            <a:r>
              <a:rPr lang="en-US" sz="2400" dirty="0"/>
              <a:t>|&lt;</a:t>
            </a:r>
            <a:r>
              <a:rPr lang="en-US" sz="2400" dirty="0" err="1"/>
              <a:t>AKI_label</a:t>
            </a:r>
            <a:r>
              <a:rPr lang="en-US" sz="2400" dirty="0"/>
              <a:t>&gt;</a:t>
            </a:r>
            <a:endParaRPr lang="en-US" dirty="0"/>
          </a:p>
          <a:p>
            <a:r>
              <a:rPr lang="en-US" dirty="0"/>
              <a:t>Med (med)</a:t>
            </a:r>
          </a:p>
          <a:p>
            <a:pPr marL="0" indent="0" algn="ctr">
              <a:buNone/>
            </a:pPr>
            <a:r>
              <a:rPr lang="en-US" dirty="0"/>
              <a:t>Med1_Med2_Med3_...</a:t>
            </a:r>
          </a:p>
          <a:p>
            <a:pPr marL="0" indent="0">
              <a:buNone/>
            </a:pPr>
            <a:r>
              <a:rPr lang="en-US" b="1" dirty="0"/>
              <a:t>   for each medication with multiple records: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medIndex1:q1,d1; q2,d2,…</a:t>
            </a:r>
          </a:p>
          <a:p>
            <a:pPr marL="0" indent="0">
              <a:buNone/>
            </a:pPr>
            <a:r>
              <a:rPr lang="en-US" dirty="0"/>
              <a:t>E.g. med10347: 1,9;1,10;1,11;1,12; 2,14;2,15…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Remark: 1. </a:t>
            </a:r>
            <a:r>
              <a:rPr lang="en-US" dirty="0" err="1"/>
              <a:t>medIndex</a:t>
            </a:r>
            <a:r>
              <a:rPr lang="en-US" dirty="0"/>
              <a:t># can be decrypted by looking up in the feature.csv file;</a:t>
            </a:r>
          </a:p>
          <a:p>
            <a:pPr marL="0" indent="0">
              <a:buNone/>
            </a:pPr>
            <a:r>
              <a:rPr lang="en-US" dirty="0"/>
              <a:t>                2. lengths of med strings can be different from encounter to encounter;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CC4839-9AE0-4EA2-A0EB-BFA42221A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44194"/>
              </p:ext>
            </p:extLst>
          </p:nvPr>
        </p:nvGraphicFramePr>
        <p:xfrm>
          <a:off x="980374" y="3541816"/>
          <a:ext cx="1023521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953">
                  <a:extLst>
                    <a:ext uri="{9D8B030D-6E8A-4147-A177-3AD203B41FA5}">
                      <a16:colId xmlns:a16="http://schemas.microsoft.com/office/drawing/2014/main" val="2410608798"/>
                    </a:ext>
                  </a:extLst>
                </a:gridCol>
                <a:gridCol w="3577355">
                  <a:extLst>
                    <a:ext uri="{9D8B030D-6E8A-4147-A177-3AD203B41FA5}">
                      <a16:colId xmlns:a16="http://schemas.microsoft.com/office/drawing/2014/main" val="425661259"/>
                    </a:ext>
                  </a:extLst>
                </a:gridCol>
                <a:gridCol w="3174902">
                  <a:extLst>
                    <a:ext uri="{9D8B030D-6E8A-4147-A177-3AD203B41FA5}">
                      <a16:colId xmlns:a16="http://schemas.microsoft.com/office/drawing/2014/main" val="78769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Daily 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 since 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7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2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69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9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0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42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89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2D1E-8263-4BF6-A8BE-D147F731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4126"/>
          </a:xfrm>
        </p:spPr>
        <p:txBody>
          <a:bodyPr/>
          <a:lstStyle/>
          <a:p>
            <a:r>
              <a:rPr lang="en-US" dirty="0"/>
              <a:t>Feature Collection and Compression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8A632E-F6A5-4E4C-8587-1F6D9BEF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05" y="1033154"/>
            <a:ext cx="11815948" cy="582484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&lt;demo&gt;|&lt;vital&gt;|</a:t>
            </a:r>
            <a:r>
              <a:rPr lang="en-US" sz="2600" dirty="0"/>
              <a:t>&lt;lab&gt;</a:t>
            </a:r>
            <a:r>
              <a:rPr lang="en-US" sz="2400" dirty="0"/>
              <a:t>|&lt;comorbidity&gt;|&lt;procedure&gt;|&lt;med&gt;|</a:t>
            </a:r>
            <a:r>
              <a:rPr lang="en-US" sz="3500" b="1" dirty="0">
                <a:highlight>
                  <a:srgbClr val="FFFF00"/>
                </a:highlight>
              </a:rPr>
              <a:t>&lt;</a:t>
            </a:r>
            <a:r>
              <a:rPr lang="en-US" sz="3500" b="1" dirty="0" err="1">
                <a:highlight>
                  <a:srgbClr val="FFFF00"/>
                </a:highlight>
              </a:rPr>
              <a:t>AKI_label</a:t>
            </a:r>
            <a:r>
              <a:rPr lang="en-US" sz="3500" b="1" dirty="0">
                <a:highlight>
                  <a:srgbClr val="FFFF00"/>
                </a:highlight>
              </a:rPr>
              <a:t>&gt;</a:t>
            </a:r>
            <a:endParaRPr lang="en-US" sz="24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Label (</a:t>
            </a:r>
            <a:r>
              <a:rPr lang="en-US" dirty="0" err="1"/>
              <a:t>AKI_label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/>
              <a:t>AKI1,d1_AKI2,d2_AKI3,d3, OR, AKI0,d0</a:t>
            </a:r>
          </a:p>
          <a:p>
            <a:pPr marL="0" indent="0">
              <a:buNone/>
            </a:pPr>
            <a:r>
              <a:rPr lang="en-US" b="1" dirty="0"/>
              <a:t>Each label should only associated with one date and only valid discovered labels are reported: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Example: 1,2_2,5_3,9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Remark: 1. lengths of strings can be different from encounter to encounter;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ED2511-E7C8-4D97-A76B-620CB915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51501"/>
              </p:ext>
            </p:extLst>
          </p:nvPr>
        </p:nvGraphicFramePr>
        <p:xfrm>
          <a:off x="1378855" y="4446079"/>
          <a:ext cx="87626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336">
                  <a:extLst>
                    <a:ext uri="{9D8B030D-6E8A-4147-A177-3AD203B41FA5}">
                      <a16:colId xmlns:a16="http://schemas.microsoft.com/office/drawing/2014/main" val="2410608798"/>
                    </a:ext>
                  </a:extLst>
                </a:gridCol>
                <a:gridCol w="4381336">
                  <a:extLst>
                    <a:ext uri="{9D8B030D-6E8A-4147-A177-3AD203B41FA5}">
                      <a16:colId xmlns:a16="http://schemas.microsoft.com/office/drawing/2014/main" val="425661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AKI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 since 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7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2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864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44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686E-DF49-4DBE-BF8E-76116CB9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7647"/>
          </a:xfrm>
        </p:spPr>
        <p:txBody>
          <a:bodyPr/>
          <a:lstStyle/>
          <a:p>
            <a:r>
              <a:rPr lang="en-US" dirty="0"/>
              <a:t>PCORNET CDM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A13B-FBD2-444C-902E-DCA6D519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11" y="927646"/>
            <a:ext cx="11072750" cy="5544405"/>
          </a:xfrm>
        </p:spPr>
        <p:txBody>
          <a:bodyPr/>
          <a:lstStyle/>
          <a:p>
            <a:r>
              <a:rPr lang="en-US" dirty="0"/>
              <a:t>based on the FDA Sentinel Initiative Common Data Model (</a:t>
            </a:r>
            <a:r>
              <a:rPr lang="en-US" u="sng" dirty="0">
                <a:hlinkClick r:id="rId2" tooltip="Mini-Sentinel"/>
              </a:rPr>
              <a:t>www.sentinelsystem.org</a:t>
            </a:r>
            <a:r>
              <a:rPr lang="en-US" dirty="0"/>
              <a:t>) </a:t>
            </a:r>
          </a:p>
          <a:p>
            <a:r>
              <a:rPr lang="en-US" dirty="0"/>
              <a:t>leverages standard terminologies and coding systems for healthcare (including ICD, SNOMED, CPT, HCPSC, and LOINC) to enable interoperability with and responsiveness to evolving data standards</a:t>
            </a:r>
          </a:p>
          <a:p>
            <a:r>
              <a:rPr lang="en-US" dirty="0"/>
              <a:t>each </a:t>
            </a:r>
            <a:r>
              <a:rPr lang="en-US" dirty="0" err="1"/>
              <a:t>PCORnet</a:t>
            </a:r>
            <a:r>
              <a:rPr lang="en-US" dirty="0"/>
              <a:t> partner network maps data to the same consistent format (i.e., with the same variable name, attributes, and other metadata)</a:t>
            </a:r>
          </a:p>
          <a:p>
            <a:r>
              <a:rPr lang="en-US" dirty="0"/>
              <a:t>AKI data is based off current CDM version 4.1 </a:t>
            </a:r>
          </a:p>
          <a:p>
            <a:pPr lvl="1"/>
            <a:r>
              <a:rPr lang="en-US" dirty="0"/>
              <a:t>specifications: </a:t>
            </a:r>
            <a:r>
              <a:rPr lang="en-US" dirty="0">
                <a:hlinkClick r:id="rId3"/>
              </a:rPr>
              <a:t>https://pcornet.org/wp-content/uploads/2018/05/PCORnet-Common-Data-Model-v4-1-2018_05_15.pdf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DEMOGRAPHIC, VITAL, LAB_RESULT_CM, DIAGNOSIS, PROCEDURE, PRESCRIBING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6466-B5CE-43C2-93C7-696305FA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53" y="0"/>
            <a:ext cx="10515600" cy="998610"/>
          </a:xfrm>
        </p:spPr>
        <p:txBody>
          <a:bodyPr/>
          <a:lstStyle/>
          <a:p>
            <a:r>
              <a:rPr lang="en-US" dirty="0"/>
              <a:t>AKI Cohort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E30EF0-7AA0-4160-9D1B-92428271C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76" y="998610"/>
            <a:ext cx="9023155" cy="56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4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A0F0-5CE8-49B8-A742-EB45B3F0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211427"/>
          </a:xfrm>
        </p:spPr>
        <p:txBody>
          <a:bodyPr/>
          <a:lstStyle/>
          <a:p>
            <a:r>
              <a:rPr lang="en-US" dirty="0"/>
              <a:t>AKI Staging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5A10-5A55-4EB9-A6B2-9D7F67DA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87" y="1576552"/>
            <a:ext cx="11351172" cy="4600411"/>
          </a:xfrm>
        </p:spPr>
        <p:txBody>
          <a:bodyPr/>
          <a:lstStyle/>
          <a:p>
            <a:r>
              <a:rPr lang="en-US" dirty="0"/>
              <a:t>AKI Stages are defined based on </a:t>
            </a:r>
            <a:r>
              <a:rPr lang="en-US" dirty="0">
                <a:hlinkClick r:id="rId2"/>
              </a:rPr>
              <a:t>KDIGO</a:t>
            </a:r>
            <a:r>
              <a:rPr lang="en-US" dirty="0"/>
              <a:t>:</a:t>
            </a:r>
          </a:p>
          <a:p>
            <a:r>
              <a:rPr lang="en-US" dirty="0"/>
              <a:t>AKI 1</a:t>
            </a:r>
          </a:p>
          <a:p>
            <a:pPr lvl="1"/>
            <a:r>
              <a:rPr lang="en-US" b="1" dirty="0"/>
              <a:t>Rolling base</a:t>
            </a:r>
            <a:r>
              <a:rPr lang="en-US" dirty="0"/>
              <a:t>: increase in serum creatinine by &gt;=</a:t>
            </a:r>
            <a:r>
              <a:rPr lang="en-US" b="1" dirty="0"/>
              <a:t>0.3 mg/</a:t>
            </a:r>
            <a:r>
              <a:rPr lang="en-US" b="1" dirty="0" err="1"/>
              <a:t>dL</a:t>
            </a:r>
            <a:r>
              <a:rPr lang="en-US" dirty="0"/>
              <a:t> within </a:t>
            </a:r>
            <a:r>
              <a:rPr lang="en-US" b="1" dirty="0"/>
              <a:t>48 hours,</a:t>
            </a:r>
            <a:r>
              <a:rPr lang="en-US" dirty="0"/>
              <a:t> OR </a:t>
            </a:r>
          </a:p>
          <a:p>
            <a:pPr lvl="1"/>
            <a:r>
              <a:rPr lang="en-US" b="1" dirty="0"/>
              <a:t>Fixed base: 1.5-1.9 times</a:t>
            </a:r>
            <a:r>
              <a:rPr lang="en-US" dirty="0"/>
              <a:t> baseline within </a:t>
            </a:r>
            <a:r>
              <a:rPr lang="en-US" b="1" dirty="0"/>
              <a:t>7 days</a:t>
            </a:r>
            <a:r>
              <a:rPr lang="en-US" dirty="0"/>
              <a:t>;</a:t>
            </a:r>
          </a:p>
          <a:p>
            <a:r>
              <a:rPr lang="en-US" dirty="0"/>
              <a:t>AKI 2</a:t>
            </a:r>
          </a:p>
          <a:p>
            <a:pPr lvl="1"/>
            <a:r>
              <a:rPr lang="en-US" b="1" dirty="0"/>
              <a:t>Fixed base: 2.0 to 2.9 times</a:t>
            </a:r>
            <a:r>
              <a:rPr lang="en-US" dirty="0"/>
              <a:t> baseline within </a:t>
            </a:r>
            <a:r>
              <a:rPr lang="en-US" b="1" dirty="0"/>
              <a:t>7 days</a:t>
            </a:r>
            <a:r>
              <a:rPr lang="en-US" dirty="0"/>
              <a:t>;</a:t>
            </a:r>
          </a:p>
          <a:p>
            <a:r>
              <a:rPr lang="en-US" dirty="0"/>
              <a:t>AKI 3</a:t>
            </a:r>
          </a:p>
          <a:p>
            <a:pPr lvl="1"/>
            <a:r>
              <a:rPr lang="en-US" b="1" dirty="0"/>
              <a:t>Rolling base</a:t>
            </a:r>
            <a:r>
              <a:rPr lang="en-US" dirty="0"/>
              <a:t>: increase in serum creatinine to &gt;= </a:t>
            </a:r>
            <a:r>
              <a:rPr lang="en-US" b="1" dirty="0"/>
              <a:t>4.0 mg/</a:t>
            </a:r>
            <a:r>
              <a:rPr lang="en-US" b="1" dirty="0" err="1"/>
              <a:t>dL</a:t>
            </a:r>
            <a:r>
              <a:rPr lang="en-US" dirty="0"/>
              <a:t> within </a:t>
            </a:r>
            <a:r>
              <a:rPr lang="en-US" b="1" dirty="0"/>
              <a:t>48 hours,</a:t>
            </a:r>
            <a:r>
              <a:rPr lang="en-US" dirty="0"/>
              <a:t> OR </a:t>
            </a:r>
          </a:p>
          <a:p>
            <a:pPr lvl="1"/>
            <a:r>
              <a:rPr lang="en-US" b="1" dirty="0"/>
              <a:t>Fixed base: 3.0 times</a:t>
            </a:r>
            <a:r>
              <a:rPr lang="en-US" dirty="0"/>
              <a:t> baseline within </a:t>
            </a:r>
            <a:r>
              <a:rPr lang="en-US" b="1" dirty="0"/>
              <a:t>7 days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4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2D1E-8263-4BF6-A8BE-D147F731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64131"/>
          </a:xfrm>
        </p:spPr>
        <p:txBody>
          <a:bodyPr/>
          <a:lstStyle/>
          <a:p>
            <a:r>
              <a:rPr lang="en-US" dirty="0"/>
              <a:t>Feature Collection and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AA83-A3B3-445D-B5CA-0263A0C7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5" y="1403131"/>
            <a:ext cx="11902966" cy="5249917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>
                <a:highlight>
                  <a:srgbClr val="FFFF00"/>
                </a:highlight>
              </a:rPr>
              <a:t>&lt;demo&gt;</a:t>
            </a:r>
            <a:r>
              <a:rPr lang="en-US" sz="2400" dirty="0"/>
              <a:t>|&lt;vital&gt;|&lt;lab&gt;|&lt;comorbidity&gt;|&lt;procedure&gt;|&lt;med&gt;|&lt;</a:t>
            </a:r>
            <a:r>
              <a:rPr lang="en-US" sz="2400" dirty="0" err="1"/>
              <a:t>AKI_label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Demographic (demo)</a:t>
            </a:r>
          </a:p>
          <a:p>
            <a:pPr marL="0" indent="0" algn="ctr">
              <a:buNone/>
            </a:pPr>
            <a:r>
              <a:rPr lang="en-US" dirty="0" err="1"/>
              <a:t>Age_Hispanic_Race_Sex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E.g.: 72_N_05_F can be decompressed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patient at the encounter is of </a:t>
            </a:r>
            <a:r>
              <a:rPr lang="en-US" b="1" dirty="0"/>
              <a:t>Age 72</a:t>
            </a:r>
            <a:r>
              <a:rPr lang="en-US" dirty="0"/>
              <a:t>, who is </a:t>
            </a:r>
            <a:r>
              <a:rPr lang="en-US" b="1" dirty="0"/>
              <a:t>Non-Hispanic</a:t>
            </a:r>
            <a:r>
              <a:rPr lang="en-US" dirty="0"/>
              <a:t>, of </a:t>
            </a:r>
            <a:r>
              <a:rPr lang="en-US" b="1" dirty="0"/>
              <a:t>Race “white” (05) </a:t>
            </a:r>
            <a:r>
              <a:rPr lang="en-US" dirty="0"/>
              <a:t>and is </a:t>
            </a:r>
            <a:r>
              <a:rPr lang="en-US" b="1" dirty="0"/>
              <a:t>Female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AC68F1-25DF-4349-96A2-09C5525E7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89105"/>
              </p:ext>
            </p:extLst>
          </p:nvPr>
        </p:nvGraphicFramePr>
        <p:xfrm>
          <a:off x="2045138" y="4232324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106087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6612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41309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0912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7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2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38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2D1E-8263-4BF6-A8BE-D147F731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9403"/>
          </a:xfrm>
        </p:spPr>
        <p:txBody>
          <a:bodyPr/>
          <a:lstStyle/>
          <a:p>
            <a:r>
              <a:rPr lang="en-US" dirty="0"/>
              <a:t>Feature Collection and Compression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AA83-A3B3-445D-B5CA-0263A0C7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3" y="1009403"/>
            <a:ext cx="11982203" cy="584859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/>
              <a:t>&lt;demo&gt;|</a:t>
            </a:r>
            <a:r>
              <a:rPr lang="en-US" sz="3600" b="1" dirty="0">
                <a:highlight>
                  <a:srgbClr val="FFFF00"/>
                </a:highlight>
              </a:rPr>
              <a:t>&lt;vital&gt;</a:t>
            </a:r>
            <a:r>
              <a:rPr lang="en-US" sz="2400" dirty="0"/>
              <a:t>|&lt;lab&gt;|&lt;comorbidity&gt;|&lt;procedure&gt;|&lt;med&gt;|&lt;</a:t>
            </a:r>
            <a:r>
              <a:rPr lang="en-US" sz="2400" dirty="0" err="1"/>
              <a:t>AKI_label</a:t>
            </a:r>
            <a:r>
              <a:rPr lang="en-US" sz="2400" dirty="0"/>
              <a:t>&gt;</a:t>
            </a:r>
          </a:p>
          <a:p>
            <a:r>
              <a:rPr lang="en-US" dirty="0"/>
              <a:t>Vital (vital) </a:t>
            </a:r>
          </a:p>
          <a:p>
            <a:pPr marL="0" indent="0" algn="ctr">
              <a:buNone/>
            </a:pPr>
            <a:r>
              <a:rPr lang="en-US" dirty="0" err="1"/>
              <a:t>Height_Weight_BMI_Smoking_Tabacco_TabaccoType_SBP_DBP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for each vital with multiple records: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val1,dd1;val2,dd2;val3,dd3;…</a:t>
            </a:r>
          </a:p>
          <a:p>
            <a:pPr marL="0" indent="0">
              <a:buNone/>
            </a:pPr>
            <a:r>
              <a:rPr lang="en-US" dirty="0"/>
              <a:t>E.g.: 66,0.00_203,0.00_33,0.00_02,0.00_02,0.00_01,0.00_122,1.17;121,1.29; 119,1.33…_69,1.17;73,1.29;69,1.33… can be parsed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1. “</a:t>
            </a:r>
            <a:r>
              <a:rPr lang="en-US" dirty="0" err="1"/>
              <a:t>dd</a:t>
            </a:r>
            <a:r>
              <a:rPr lang="en-US" dirty="0"/>
              <a:t>” is decimal date format, which can be converted to </a:t>
            </a:r>
            <a:r>
              <a:rPr lang="en-US" dirty="0" err="1"/>
              <a:t>day:hour:min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2. multiple entries is possible for all vital types.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9F0F09-3199-4160-B808-131DF7E93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1044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E428F4-7065-46A6-9177-4D8A6E9B6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44715"/>
              </p:ext>
            </p:extLst>
          </p:nvPr>
        </p:nvGraphicFramePr>
        <p:xfrm>
          <a:off x="582549" y="4144487"/>
          <a:ext cx="11054610" cy="16355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956">
                  <a:extLst>
                    <a:ext uri="{9D8B030D-6E8A-4147-A177-3AD203B41FA5}">
                      <a16:colId xmlns:a16="http://schemas.microsoft.com/office/drawing/2014/main" val="2410608798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425661259"/>
                    </a:ext>
                  </a:extLst>
                </a:gridCol>
                <a:gridCol w="843148">
                  <a:extLst>
                    <a:ext uri="{9D8B030D-6E8A-4147-A177-3AD203B41FA5}">
                      <a16:colId xmlns:a16="http://schemas.microsoft.com/office/drawing/2014/main" val="3584130915"/>
                    </a:ext>
                  </a:extLst>
                </a:gridCol>
                <a:gridCol w="1935678">
                  <a:extLst>
                    <a:ext uri="{9D8B030D-6E8A-4147-A177-3AD203B41FA5}">
                      <a16:colId xmlns:a16="http://schemas.microsoft.com/office/drawing/2014/main" val="860912529"/>
                    </a:ext>
                  </a:extLst>
                </a:gridCol>
                <a:gridCol w="1413825">
                  <a:extLst>
                    <a:ext uri="{9D8B030D-6E8A-4147-A177-3AD203B41FA5}">
                      <a16:colId xmlns:a16="http://schemas.microsoft.com/office/drawing/2014/main" val="1584916364"/>
                    </a:ext>
                  </a:extLst>
                </a:gridCol>
                <a:gridCol w="1769423">
                  <a:extLst>
                    <a:ext uri="{9D8B030D-6E8A-4147-A177-3AD203B41FA5}">
                      <a16:colId xmlns:a16="http://schemas.microsoft.com/office/drawing/2014/main" val="3181677025"/>
                    </a:ext>
                  </a:extLst>
                </a:gridCol>
                <a:gridCol w="1686296">
                  <a:extLst>
                    <a:ext uri="{9D8B030D-6E8A-4147-A177-3AD203B41FA5}">
                      <a16:colId xmlns:a16="http://schemas.microsoft.com/office/drawing/2014/main" val="3094965981"/>
                    </a:ext>
                  </a:extLst>
                </a:gridCol>
                <a:gridCol w="1531258">
                  <a:extLst>
                    <a:ext uri="{9D8B030D-6E8A-4147-A177-3AD203B41FA5}">
                      <a16:colId xmlns:a16="http://schemas.microsoft.com/office/drawing/2014/main" val="3643233049"/>
                    </a:ext>
                  </a:extLst>
                </a:gridCol>
              </a:tblGrid>
              <a:tr h="446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Tabacco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TabaccoType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7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66, 0.00d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203, 0.00d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33, 0.00d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some day smoker (02), 0.00d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Never (02), 0.00d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Smoked tobacco only (01), 0.00d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122, 1.17d;</a:t>
                      </a:r>
                    </a:p>
                    <a:p>
                      <a:pPr algn="ctr"/>
                      <a:r>
                        <a:rPr lang="en-US" dirty="0"/>
                        <a:t>121, 1.29d;</a:t>
                      </a:r>
                    </a:p>
                    <a:p>
                      <a:pPr algn="ctr"/>
                      <a:r>
                        <a:rPr lang="en-US" dirty="0"/>
                        <a:t>119, 1.33d;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69, 1.17d;</a:t>
                      </a:r>
                    </a:p>
                    <a:p>
                      <a:pPr algn="ctr"/>
                      <a:r>
                        <a:rPr lang="en-US" dirty="0"/>
                        <a:t>73, 1.29d;</a:t>
                      </a:r>
                    </a:p>
                    <a:p>
                      <a:pPr algn="ctr"/>
                      <a:r>
                        <a:rPr lang="en-US" dirty="0"/>
                        <a:t>69</a:t>
                      </a:r>
                      <a:r>
                        <a:rPr lang="en-US"/>
                        <a:t>, 1.33d</a:t>
                      </a:r>
                      <a:r>
                        <a:rPr lang="en-US" dirty="0"/>
                        <a:t>;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2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20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2D1E-8263-4BF6-A8BE-D147F731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28"/>
            <a:ext cx="10515600" cy="974126"/>
          </a:xfrm>
        </p:spPr>
        <p:txBody>
          <a:bodyPr/>
          <a:lstStyle/>
          <a:p>
            <a:r>
              <a:rPr lang="en-US" dirty="0"/>
              <a:t>Feature Collection and Compression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8A632E-F6A5-4E4C-8587-1F6D9BEF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04" y="1033154"/>
            <a:ext cx="12001995" cy="582484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/>
              <a:t>&lt;demo&gt;|&lt;vital&gt;|</a:t>
            </a:r>
            <a:r>
              <a:rPr lang="en-US" sz="3900" b="1" dirty="0">
                <a:highlight>
                  <a:srgbClr val="FFFF00"/>
                </a:highlight>
              </a:rPr>
              <a:t>&lt;lab&gt;</a:t>
            </a:r>
            <a:r>
              <a:rPr lang="en-US" sz="2400" dirty="0"/>
              <a:t>|&lt;comorbidity&gt;|&lt;procedure&gt;|&lt;med&gt;|&lt;</a:t>
            </a:r>
            <a:r>
              <a:rPr lang="en-US" sz="2400" dirty="0" err="1"/>
              <a:t>AKI_label</a:t>
            </a:r>
            <a:r>
              <a:rPr lang="en-US" sz="2400" dirty="0"/>
              <a:t>&gt;</a:t>
            </a:r>
          </a:p>
          <a:p>
            <a:r>
              <a:rPr lang="en-US" dirty="0"/>
              <a:t>Lab</a:t>
            </a:r>
          </a:p>
          <a:p>
            <a:pPr marL="0" indent="0" algn="ctr">
              <a:buNone/>
            </a:pPr>
            <a:r>
              <a:rPr lang="en-US" dirty="0"/>
              <a:t>Lab1_Lab2_Lab3_...</a:t>
            </a:r>
          </a:p>
          <a:p>
            <a:pPr marL="0" indent="0">
              <a:buNone/>
            </a:pPr>
            <a:r>
              <a:rPr lang="en-US" b="1" dirty="0"/>
              <a:t>  for each lab with multiple records: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labIndex1:val1,unit1,d1; val2,unit2,d2;…</a:t>
            </a:r>
          </a:p>
          <a:p>
            <a:pPr marL="0" indent="0">
              <a:buNone/>
            </a:pPr>
            <a:r>
              <a:rPr lang="en-US" dirty="0"/>
              <a:t>E.g.: </a:t>
            </a:r>
            <a:r>
              <a:rPr lang="en-US" sz="2600" dirty="0"/>
              <a:t>lab108:8.5,MG/DL,47;8.1,MG/DL,48;8.3,…_lab145:26,MMOL/L,47…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Remark: 1. </a:t>
            </a:r>
            <a:r>
              <a:rPr lang="en-US" dirty="0" err="1"/>
              <a:t>labIndex</a:t>
            </a:r>
            <a:r>
              <a:rPr lang="en-US" dirty="0"/>
              <a:t># can be decrypted by looking up in the feature.csv file;</a:t>
            </a:r>
          </a:p>
          <a:p>
            <a:pPr marL="0" indent="0">
              <a:buNone/>
            </a:pPr>
            <a:r>
              <a:rPr lang="en-US" dirty="0"/>
              <a:t>                2. lengths of lab strings can be different from encounter to encounter;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A3B7E5-470A-4DA3-8ABD-314E3B32F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59022"/>
              </p:ext>
            </p:extLst>
          </p:nvPr>
        </p:nvGraphicFramePr>
        <p:xfrm>
          <a:off x="357580" y="3854401"/>
          <a:ext cx="104133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4614">
                  <a:extLst>
                    <a:ext uri="{9D8B030D-6E8A-4147-A177-3AD203B41FA5}">
                      <a16:colId xmlns:a16="http://schemas.microsoft.com/office/drawing/2014/main" val="2410608798"/>
                    </a:ext>
                  </a:extLst>
                </a:gridCol>
                <a:gridCol w="2777920">
                  <a:extLst>
                    <a:ext uri="{9D8B030D-6E8A-4147-A177-3AD203B41FA5}">
                      <a16:colId xmlns:a16="http://schemas.microsoft.com/office/drawing/2014/main" val="425661259"/>
                    </a:ext>
                  </a:extLst>
                </a:gridCol>
                <a:gridCol w="2465403">
                  <a:extLst>
                    <a:ext uri="{9D8B030D-6E8A-4147-A177-3AD203B41FA5}">
                      <a16:colId xmlns:a16="http://schemas.microsoft.com/office/drawing/2014/main" val="3584130915"/>
                    </a:ext>
                  </a:extLst>
                </a:gridCol>
                <a:gridCol w="2465403">
                  <a:extLst>
                    <a:ext uri="{9D8B030D-6E8A-4147-A177-3AD203B41FA5}">
                      <a16:colId xmlns:a16="http://schemas.microsoft.com/office/drawing/2014/main" val="78769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 since 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7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MG/DL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2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MG/DL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69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9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MMOL/L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0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8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2D1E-8263-4BF6-A8BE-D147F731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4126"/>
          </a:xfrm>
        </p:spPr>
        <p:txBody>
          <a:bodyPr/>
          <a:lstStyle/>
          <a:p>
            <a:r>
              <a:rPr lang="en-US" dirty="0"/>
              <a:t>Feature Collection and Compression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8A632E-F6A5-4E4C-8587-1F6D9BEF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05" y="1033154"/>
            <a:ext cx="11815948" cy="582484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/>
              <a:t>&lt;demo&gt;|&lt;vital&gt;|</a:t>
            </a:r>
            <a:r>
              <a:rPr lang="en-US" sz="2600" dirty="0"/>
              <a:t>&lt;lab&gt;</a:t>
            </a:r>
            <a:r>
              <a:rPr lang="en-US" sz="2400" dirty="0"/>
              <a:t>|</a:t>
            </a:r>
            <a:r>
              <a:rPr lang="en-US" sz="3900" b="1" dirty="0">
                <a:highlight>
                  <a:srgbClr val="FFFF00"/>
                </a:highlight>
              </a:rPr>
              <a:t>&lt;comorbidity&gt;</a:t>
            </a:r>
            <a:r>
              <a:rPr lang="en-US" sz="2400" dirty="0"/>
              <a:t>|&lt;procedure&gt;|&lt;med&gt;|&lt;</a:t>
            </a:r>
            <a:r>
              <a:rPr lang="en-US" sz="2400" dirty="0" err="1"/>
              <a:t>AKI_label</a:t>
            </a:r>
            <a:r>
              <a:rPr lang="en-US" sz="2400" dirty="0"/>
              <a:t>&gt;</a:t>
            </a:r>
            <a:endParaRPr lang="en-US" dirty="0"/>
          </a:p>
          <a:p>
            <a:r>
              <a:rPr lang="en-US" dirty="0"/>
              <a:t>CCS (comorbidity)</a:t>
            </a:r>
          </a:p>
          <a:p>
            <a:pPr marL="0" indent="0" algn="ctr">
              <a:buNone/>
            </a:pPr>
            <a:r>
              <a:rPr lang="en-US" dirty="0"/>
              <a:t>CCS1_CCS2_CCS3_...</a:t>
            </a:r>
          </a:p>
          <a:p>
            <a:pPr marL="0" indent="0">
              <a:buNone/>
            </a:pPr>
            <a:r>
              <a:rPr lang="en-US" b="1" dirty="0"/>
              <a:t>   for each historical CCS diagnosis with multiple records: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ccsIndex1:d1,d2,…_</a:t>
            </a:r>
          </a:p>
          <a:p>
            <a:pPr marL="0" indent="0">
              <a:buNone/>
            </a:pPr>
            <a:r>
              <a:rPr lang="en-US" dirty="0"/>
              <a:t>E.g.: ccs10:-107_ccs49: -107,-112,-287_...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Remark: 1. </a:t>
            </a:r>
            <a:r>
              <a:rPr lang="en-US" dirty="0" err="1"/>
              <a:t>ccsIndex</a:t>
            </a:r>
            <a:r>
              <a:rPr lang="en-US" dirty="0"/>
              <a:t># can be decrypted by looking up in the feature.csv file;</a:t>
            </a:r>
          </a:p>
          <a:p>
            <a:pPr marL="0" indent="0">
              <a:buNone/>
            </a:pPr>
            <a:r>
              <a:rPr lang="en-US" dirty="0"/>
              <a:t>                2. lengths of ccs strings can be different from encounter to encounter;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C4C240-533E-4B22-9205-C521FE9B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269742"/>
              </p:ext>
            </p:extLst>
          </p:nvPr>
        </p:nvGraphicFramePr>
        <p:xfrm>
          <a:off x="1562265" y="3945577"/>
          <a:ext cx="907142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3178">
                  <a:extLst>
                    <a:ext uri="{9D8B030D-6E8A-4147-A177-3AD203B41FA5}">
                      <a16:colId xmlns:a16="http://schemas.microsoft.com/office/drawing/2014/main" val="2410608798"/>
                    </a:ext>
                  </a:extLst>
                </a:gridCol>
                <a:gridCol w="4548250">
                  <a:extLst>
                    <a:ext uri="{9D8B030D-6E8A-4147-A177-3AD203B41FA5}">
                      <a16:colId xmlns:a16="http://schemas.microsoft.com/office/drawing/2014/main" val="78769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CCS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 since 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7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-107d (before admission)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2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-107d (before admission)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69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-112d (before admission)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9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-287d (before admission)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0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6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2D1E-8263-4BF6-A8BE-D147F731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28"/>
            <a:ext cx="10515600" cy="974126"/>
          </a:xfrm>
        </p:spPr>
        <p:txBody>
          <a:bodyPr/>
          <a:lstStyle/>
          <a:p>
            <a:r>
              <a:rPr lang="en-US" dirty="0"/>
              <a:t>Feature Collection and Compression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8A632E-F6A5-4E4C-8587-1F6D9BEF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05" y="1033154"/>
            <a:ext cx="11815948" cy="582484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/>
              <a:t>&lt;demo&gt;|&lt;vital&gt;|</a:t>
            </a:r>
            <a:r>
              <a:rPr lang="en-US" sz="2600" dirty="0"/>
              <a:t>&lt;lab&gt;</a:t>
            </a:r>
            <a:r>
              <a:rPr lang="en-US" sz="2400" dirty="0"/>
              <a:t>|&lt;comorbidity&gt;|</a:t>
            </a:r>
            <a:r>
              <a:rPr lang="en-US" sz="3900" b="1" dirty="0">
                <a:highlight>
                  <a:srgbClr val="FFFF00"/>
                </a:highlight>
              </a:rPr>
              <a:t>&lt;procedure&gt;</a:t>
            </a:r>
            <a:r>
              <a:rPr lang="en-US" sz="2400" dirty="0"/>
              <a:t>|&lt;med&gt;|&lt;</a:t>
            </a:r>
            <a:r>
              <a:rPr lang="en-US" sz="2400" dirty="0" err="1"/>
              <a:t>AKI_label</a:t>
            </a:r>
            <a:r>
              <a:rPr lang="en-US" sz="2400" dirty="0"/>
              <a:t>&gt;</a:t>
            </a:r>
            <a:endParaRPr lang="en-US" dirty="0"/>
          </a:p>
          <a:p>
            <a:r>
              <a:rPr lang="en-US" dirty="0"/>
              <a:t>PX (procedure)</a:t>
            </a:r>
          </a:p>
          <a:p>
            <a:pPr marL="0" indent="0" algn="ctr">
              <a:buNone/>
            </a:pPr>
            <a:r>
              <a:rPr lang="en-US" dirty="0"/>
              <a:t>PX1_PX2_PX3_...</a:t>
            </a:r>
          </a:p>
          <a:p>
            <a:pPr marL="0" indent="0">
              <a:buNone/>
            </a:pPr>
            <a:r>
              <a:rPr lang="en-US" b="1" dirty="0"/>
              <a:t>   for each procedure with multiple records: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pxIndex1:d1,d2,…_</a:t>
            </a:r>
          </a:p>
          <a:p>
            <a:pPr marL="0" indent="0">
              <a:buNone/>
            </a:pPr>
            <a:r>
              <a:rPr lang="en-US" dirty="0"/>
              <a:t>E.g. px10895: 1_px11269: 2,3,4…_...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Remark: 1. </a:t>
            </a:r>
            <a:r>
              <a:rPr lang="en-US" dirty="0" err="1"/>
              <a:t>pxIndex</a:t>
            </a:r>
            <a:r>
              <a:rPr lang="en-US" dirty="0"/>
              <a:t># can be decrypted by looking up in the feature.csv file;</a:t>
            </a:r>
          </a:p>
          <a:p>
            <a:pPr marL="0" indent="0">
              <a:buNone/>
            </a:pPr>
            <a:r>
              <a:rPr lang="en-US" dirty="0"/>
              <a:t>                2. lengths of </a:t>
            </a:r>
            <a:r>
              <a:rPr lang="en-US" dirty="0" err="1"/>
              <a:t>px</a:t>
            </a:r>
            <a:r>
              <a:rPr lang="en-US" dirty="0"/>
              <a:t> strings can be different from encounter to encounter;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66D14B-B002-494E-892F-9F64B1E6D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44148"/>
              </p:ext>
            </p:extLst>
          </p:nvPr>
        </p:nvGraphicFramePr>
        <p:xfrm>
          <a:off x="1562265" y="3854401"/>
          <a:ext cx="907142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3178">
                  <a:extLst>
                    <a:ext uri="{9D8B030D-6E8A-4147-A177-3AD203B41FA5}">
                      <a16:colId xmlns:a16="http://schemas.microsoft.com/office/drawing/2014/main" val="2410608798"/>
                    </a:ext>
                  </a:extLst>
                </a:gridCol>
                <a:gridCol w="4548250">
                  <a:extLst>
                    <a:ext uri="{9D8B030D-6E8A-4147-A177-3AD203B41FA5}">
                      <a16:colId xmlns:a16="http://schemas.microsoft.com/office/drawing/2014/main" val="78769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 since 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7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2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69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9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0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12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764</Words>
  <Application>Microsoft Office PowerPoint</Application>
  <PresentationFormat>Widescreen</PresentationFormat>
  <Paragraphs>212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AKI CDM* data collection</vt:lpstr>
      <vt:lpstr>PCORNET CDM</vt:lpstr>
      <vt:lpstr>AKI Cohort </vt:lpstr>
      <vt:lpstr>AKI Staging</vt:lpstr>
      <vt:lpstr>Feature Collection and Compression</vt:lpstr>
      <vt:lpstr>Feature Collection and Compression (Con’t)</vt:lpstr>
      <vt:lpstr>Feature Collection and Compression (Con’t)</vt:lpstr>
      <vt:lpstr>Feature Collection and Compression (Con’t)</vt:lpstr>
      <vt:lpstr>Feature Collection and Compression (Con’t)</vt:lpstr>
      <vt:lpstr>Feature Collection and Compression (Con’t)</vt:lpstr>
      <vt:lpstr>Feature Collection and Compression (Con’t)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AKI CDM* data collection</dc:title>
  <dc:creator>Xing Song</dc:creator>
  <cp:lastModifiedBy>Xing Song</cp:lastModifiedBy>
  <cp:revision>68</cp:revision>
  <dcterms:created xsi:type="dcterms:W3CDTF">2018-10-09T19:13:14Z</dcterms:created>
  <dcterms:modified xsi:type="dcterms:W3CDTF">2018-10-09T23:16:57Z</dcterms:modified>
</cp:coreProperties>
</file>