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53" d="100"/>
          <a:sy n="53" d="100"/>
        </p:scale>
        <p:origin x="1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9F2-75E8-915B-BA0A-8F55C526E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3735D-C024-A440-456B-5A98E01A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1D4D60-0687-3480-7A6D-346BE393C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4353E-A06B-9C3A-99A1-0E7A5A07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19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627F-215F-C429-615D-B1E4E381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1AB37-4FFA-62DE-99C7-4EB5A0255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E481B-7381-C4D6-9318-CC92BEF74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B715-363D-5E50-D90A-2D734626A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435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EEC3-968E-02C6-7729-A82050A5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52378-1B3B-3B6C-A7C8-7F4F1370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D310B-337F-B8F5-2C0D-71FB885D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3393-D135-E73D-FC65-16F234B46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44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eb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manager.com/blog/scrum-roles-the-anatomy-of-a-scrum-team" TargetMode="External"/><Relationship Id="rId2" Type="http://schemas.openxmlformats.org/officeDocument/2006/relationships/hyperlink" Target="https://research.ebsco.com/c/cyb354/search/details/tbfxle5mbr?db=nleb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gilemania.com/sprint-review-vs-sprint-retrospective" TargetMode="External"/><Relationship Id="rId5" Type="http://schemas.openxmlformats.org/officeDocument/2006/relationships/hyperlink" Target="https://www.scrum.org/resources/blog/purpose-five-scrum-events" TargetMode="External"/><Relationship Id="rId4" Type="http://schemas.openxmlformats.org/officeDocument/2006/relationships/hyperlink" Target="https://www.float.com/resources/agile-vs-waterfa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139844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Jesse Greathouse </a:t>
            </a:r>
          </a:p>
          <a:p>
            <a:pPr algn="l"/>
            <a:r>
              <a:rPr lang="en-US" sz="2300" dirty="0"/>
              <a:t>CS</a:t>
            </a:r>
            <a:r>
              <a:rPr lang="en-US" dirty="0"/>
              <a:t>250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Roles on a Scrum-Agile Team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Product Owner</a:t>
            </a:r>
          </a:p>
          <a:p>
            <a:r>
              <a:rPr lang="en-US" sz="2400" dirty="0"/>
              <a:t>Scrum Master</a:t>
            </a:r>
          </a:p>
          <a:p>
            <a:r>
              <a:rPr lang="en-US" sz="2400" dirty="0"/>
              <a:t>Development Team</a:t>
            </a:r>
          </a:p>
          <a:p>
            <a:pPr marL="36900" indent="0">
              <a:buNone/>
            </a:pPr>
            <a:r>
              <a:rPr lang="en-US" sz="2400" dirty="0"/>
              <a:t>The next three slides will describe each role in detail regarding their responsibilities and importance.</a:t>
            </a:r>
          </a:p>
          <a:p>
            <a:pPr marL="3690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629BF-EF63-F691-A7DC-0FD42720C4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695325"/>
            <a:ext cx="563158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159F5-15DB-DAFC-963C-694DA1FC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309B-0E42-6AF6-B35F-B68CE225E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21409-7BC2-5206-ADAE-5C0A6A8C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Product Owner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0B43BCE-82EE-51E8-00CF-B0448971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400" dirty="0"/>
              <a:t>Maximizes the value of the product</a:t>
            </a:r>
          </a:p>
          <a:p>
            <a:r>
              <a:rPr lang="en-US" sz="2400" dirty="0"/>
              <a:t>Direct communication to stakeholders/users</a:t>
            </a:r>
          </a:p>
          <a:p>
            <a:r>
              <a:rPr lang="en-US" sz="2400" dirty="0"/>
              <a:t>Responsible for overall vision of product</a:t>
            </a:r>
          </a:p>
          <a:p>
            <a:r>
              <a:rPr lang="en-US" sz="2400" dirty="0"/>
              <a:t>Manages backlog and prioritizing tasks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CA0D5-6BDD-350A-1075-BE0A6C086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30" y="1115924"/>
            <a:ext cx="4613096" cy="46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E9A8E-96DA-C198-237D-B6F085B49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FCC39-B264-9D40-2CEE-98BC2C930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1F23A-674B-D9E7-EE73-ADA1339B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Scrum Master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A75C465-9D09-ED6A-8D21-7688D78D0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Facilitator and coach for Scrum team</a:t>
            </a:r>
          </a:p>
          <a:p>
            <a:r>
              <a:rPr lang="en-US" sz="2400" dirty="0"/>
              <a:t>Makes sure team adheres to Scum practices and principles</a:t>
            </a:r>
          </a:p>
          <a:p>
            <a:r>
              <a:rPr lang="en-US" sz="2400" dirty="0"/>
              <a:t>In charge of Scrum planning, Daily Stand-ups, Sprint Reviews and Retrospectives</a:t>
            </a:r>
          </a:p>
          <a:p>
            <a:r>
              <a:rPr lang="en-US" sz="2400" dirty="0"/>
              <a:t>Fosters an environment that supports high-quality, performance, and consistent improvement for the Dev Team.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370A7-38AA-B7A4-4076-F0307EC0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44" y="1047750"/>
            <a:ext cx="5455577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0FD9-757F-E0AF-AA16-27466F58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239741-8490-E6AC-A1F4-CE708A7FC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9DF12-856C-6391-B2CD-C3B77BB9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Development Team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4A58F45-D446-3A84-B76C-92C8F131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Team of professionals who work on delivering releasable ”Done” Increments </a:t>
            </a:r>
          </a:p>
          <a:p>
            <a:r>
              <a:rPr lang="en-US" sz="2400" dirty="0"/>
              <a:t>Hold multiple skills to produce product Increments</a:t>
            </a:r>
          </a:p>
          <a:p>
            <a:r>
              <a:rPr lang="en-US" sz="2400" dirty="0"/>
              <a:t>Decide how to best accomplish their goals</a:t>
            </a:r>
          </a:p>
          <a:p>
            <a:r>
              <a:rPr lang="en-US" sz="2400" dirty="0"/>
              <a:t>Collaborates closely with Product owner to understand direction and </a:t>
            </a:r>
            <a:r>
              <a:rPr lang="en-US" sz="2400" dirty="0" err="1"/>
              <a:t>requiremnets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33A7A-3080-36CC-413B-C6681DD6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86" y="809090"/>
            <a:ext cx="5774183" cy="523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2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688-A955-4737-CAD3-B5CCDDB6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3702"/>
            <a:ext cx="5707899" cy="767148"/>
          </a:xfrm>
        </p:spPr>
        <p:txBody>
          <a:bodyPr/>
          <a:lstStyle/>
          <a:p>
            <a:r>
              <a:rPr lang="en-US" dirty="0"/>
              <a:t>Agile Phases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73F7B-58AB-A984-E4CC-299901EE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3698" y="1797979"/>
            <a:ext cx="4588094" cy="40174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Concept/Initiation stage: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team identifies business goals, scope and objectives of the project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Stakeholders define a product vison, explain features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stage provides alignment between stakeholders and development team which in turn paints a clear vision of the project’s purpose and priorities.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User Stories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Requirements and features are gathered through user stories and acceptance criteria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Making sure the requirements evolve using user feedback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stage provides the focus stays delivering value to the customer and allows for continuous adaptation to meet business needs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D45FE3F-C78E-D196-2D73-188EBCC899B5}"/>
              </a:ext>
            </a:extLst>
          </p:cNvPr>
          <p:cNvSpPr txBox="1">
            <a:spLocks/>
          </p:cNvSpPr>
          <p:nvPr/>
        </p:nvSpPr>
        <p:spPr>
          <a:xfrm>
            <a:off x="6130210" y="1"/>
            <a:ext cx="5154745" cy="668500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Iterative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Agile methodology, developers subscribe to “just enough” design to start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design continuously evolves when new requirements emerge during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phase encourages flexibility, adaptability, and prevents over the top features that are not necessary.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Incremental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Sprints are conducted that typically last 2 – 4 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Developers work on user stories from product backlog and deliver small functional increments of software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phase enables fast delivery of functional features to the user and facilitates  early detection of issues or bugs so they can be resolved early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is integrated into the development process where testers work alongside developers to perform unit tests, integration tests, and user acceptance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Bugs and issues are identified and fixed in the same sprint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Testing concurrently in the development stage delivers value to customers early, feedback to improve often, and reduces the risk of large-scale deployment issues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Retrospective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Conducted after every sprint to evaluate what went well, what did not, and how to improve next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final phase drives continuous improvement and enhances collaboration between the team and stakeholders. It also helps the team adapt to changes and deliver better results in the future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441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7AD9-51B1-EEB1-3892-389A623B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Model;</a:t>
            </a:r>
            <a:br>
              <a:rPr lang="en-US" dirty="0"/>
            </a:br>
            <a:r>
              <a:rPr lang="en-US" dirty="0"/>
              <a:t>The disadvantages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4BC28-A533-05E8-7ACE-781D10577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Delayed bug texting and ability to find issues</a:t>
            </a:r>
          </a:p>
          <a:p>
            <a:r>
              <a:rPr lang="en-US" dirty="0"/>
              <a:t>User feedback is not at the forefront of Waterfall, this would lead to the final product not aligning with the user’s expectations</a:t>
            </a:r>
          </a:p>
          <a:p>
            <a:r>
              <a:rPr lang="en-US" dirty="0"/>
              <a:t>Features that would be requested from users during development would be harder to implement</a:t>
            </a:r>
          </a:p>
          <a:p>
            <a:r>
              <a:rPr lang="en-US" dirty="0"/>
              <a:t>During one of the sprints the stakeholders decided to switch direction and focus on detox centers as the top destinations</a:t>
            </a:r>
          </a:p>
          <a:p>
            <a:pPr lvl="1"/>
            <a:r>
              <a:rPr lang="en-US" dirty="0"/>
              <a:t>The team was able to switch gears and implement these requests using the Agile framework without compromising previous development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E2BA8-BC99-939F-DED3-CAB02D832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000" y="2586788"/>
            <a:ext cx="3839633" cy="369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8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AE9-FA89-B18F-DA90-38450C5D4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Waterfall                  Vs.                      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7641-27B1-7F9F-7926-8D17FAC35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511" y="1871473"/>
            <a:ext cx="4856841" cy="45856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Best suited for projects that are stable, well –defined, and unchanging.</a:t>
            </a:r>
          </a:p>
          <a:p>
            <a:r>
              <a:rPr lang="en-US" dirty="0"/>
              <a:t>Suitable for smaller projects that are not as complex</a:t>
            </a:r>
          </a:p>
          <a:p>
            <a:r>
              <a:rPr lang="en-US" dirty="0"/>
              <a:t>Limited stakeholder involvement</a:t>
            </a:r>
          </a:p>
          <a:p>
            <a:r>
              <a:rPr lang="en-US" dirty="0"/>
              <a:t>Risks are identified early but can be costly later in the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E32D8-1161-067E-FD1E-436CDE0A7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1871472"/>
            <a:ext cx="4856841" cy="4585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Ideal when requirements are expected to change or evolve</a:t>
            </a:r>
          </a:p>
          <a:p>
            <a:r>
              <a:rPr lang="en-US" dirty="0"/>
              <a:t>Better for larger and more complex projects. As the customer base expands the site will need to grow in complexity and scale</a:t>
            </a:r>
          </a:p>
          <a:p>
            <a:r>
              <a:rPr lang="en-US" dirty="0"/>
              <a:t>Agile uses consistent user feedback and risks are continuously assessed. Such as the adaptation to the new focus of top destinations late in the development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39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FCA4-30E0-A036-730D-7C8AB1908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546" y="325752"/>
            <a:ext cx="4344307" cy="961628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98B27-FED6-3390-CAEB-F99C0F338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6" y="1515979"/>
            <a:ext cx="10828421" cy="472841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Cobb G., Charles (2015). The Project Manager’s Guide to Mastering Agile: Principles and Practices for an Adaptive Approach.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EBSCO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https://research.ebsco.com/c/cyb354/search/details/tbfxle5mbr?db=nlebk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Landau, Peter (2023). Scrum Team Roles.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Management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https://www.projectmanager.com/blog/scrum-roles-the-anatomy-of-a-scrum-team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Lockhart, Liz (2023). Agile vs. Waterfall: 10 key differences between the two methods.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https://www.float.com/resources/agile-vs-waterfall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Iqbal, Mary (2022). The Purpose of the 5 Scrum Events.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Scrum.org. </a:t>
            </a:r>
            <a:r>
              <a:rPr lang="en-US" sz="1800" i="1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https://www.scrum.org/resources/blog/purpose-five-scrum-events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Singh, Naveen Kumar (2024). Different Between Sprint Review and Sprint Retrospective.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Agilemania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https://agilemania.com/sprint-review-vs-sprint-retrospective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914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{8858AFE9-1D71-4E46-90DB-B7EFA784377B}tf55705232_win32</Template>
  <TotalTime>3921</TotalTime>
  <Words>803</Words>
  <Application>Microsoft Office PowerPoint</Application>
  <PresentationFormat>Widescreen</PresentationFormat>
  <Paragraphs>71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Goudy Old Style</vt:lpstr>
      <vt:lpstr>Times New Roman</vt:lpstr>
      <vt:lpstr>Wingdings 2</vt:lpstr>
      <vt:lpstr>SlateVTI</vt:lpstr>
      <vt:lpstr>Agile Presentation</vt:lpstr>
      <vt:lpstr>Roles on a Scrum-Agile Team </vt:lpstr>
      <vt:lpstr>Product Owner </vt:lpstr>
      <vt:lpstr>Scrum Master</vt:lpstr>
      <vt:lpstr>Development Team </vt:lpstr>
      <vt:lpstr>Agile Phases</vt:lpstr>
      <vt:lpstr>Waterfall Model; The disadvantages for this project</vt:lpstr>
      <vt:lpstr>Waterfall                  Vs.                       Agile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Jesse Greathouse</dc:creator>
  <cp:lastModifiedBy>Jesse Greathouse</cp:lastModifiedBy>
  <cp:revision>9</cp:revision>
  <dcterms:created xsi:type="dcterms:W3CDTF">2025-02-20T00:17:09Z</dcterms:created>
  <dcterms:modified xsi:type="dcterms:W3CDTF">2025-02-22T17:39:20Z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