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60" r:id="rId4"/>
    <p:sldId id="265" r:id="rId5"/>
    <p:sldId id="263" r:id="rId6"/>
    <p:sldId id="264" r:id="rId7"/>
    <p:sldId id="266" r:id="rId8"/>
    <p:sldId id="277" r:id="rId9"/>
    <p:sldId id="276" r:id="rId10"/>
    <p:sldId id="287" r:id="rId11"/>
    <p:sldId id="278" r:id="rId12"/>
    <p:sldId id="280" r:id="rId13"/>
    <p:sldId id="279" r:id="rId14"/>
    <p:sldId id="261" r:id="rId15"/>
    <p:sldId id="285" r:id="rId16"/>
    <p:sldId id="281" r:id="rId17"/>
    <p:sldId id="283" r:id="rId18"/>
    <p:sldId id="286" r:id="rId19"/>
    <p:sldId id="305" r:id="rId20"/>
    <p:sldId id="270" r:id="rId21"/>
    <p:sldId id="272" r:id="rId22"/>
    <p:sldId id="284" r:id="rId23"/>
    <p:sldId id="273" r:id="rId24"/>
    <p:sldId id="288" r:id="rId25"/>
    <p:sldId id="289" r:id="rId26"/>
    <p:sldId id="290" r:id="rId27"/>
    <p:sldId id="291" r:id="rId28"/>
    <p:sldId id="292" r:id="rId29"/>
    <p:sldId id="296" r:id="rId30"/>
    <p:sldId id="299" r:id="rId31"/>
    <p:sldId id="300" r:id="rId32"/>
    <p:sldId id="297" r:id="rId33"/>
    <p:sldId id="294" r:id="rId34"/>
    <p:sldId id="302" r:id="rId35"/>
    <p:sldId id="298" r:id="rId36"/>
    <p:sldId id="295" r:id="rId37"/>
    <p:sldId id="274" r:id="rId38"/>
    <p:sldId id="303" r:id="rId39"/>
    <p:sldId id="306" r:id="rId40"/>
    <p:sldId id="307" r:id="rId41"/>
    <p:sldId id="308" r:id="rId42"/>
    <p:sldId id="310" r:id="rId43"/>
    <p:sldId id="304" r:id="rId44"/>
    <p:sldId id="314" r:id="rId45"/>
    <p:sldId id="311" r:id="rId46"/>
    <p:sldId id="312" r:id="rId47"/>
    <p:sldId id="313" r:id="rId48"/>
    <p:sldId id="275" r:id="rId49"/>
    <p:sldId id="315" r:id="rId5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BF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426" autoAdjust="0"/>
  </p:normalViewPr>
  <p:slideViewPr>
    <p:cSldViewPr snapToGrid="0">
      <p:cViewPr varScale="1">
        <p:scale>
          <a:sx n="70" d="100"/>
          <a:sy n="70" d="100"/>
        </p:scale>
        <p:origin x="99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4871B-439C-43B1-B5A8-953246C5EB67}" type="datetimeFigureOut">
              <a:rPr lang="en-NL" smtClean="0"/>
              <a:t>06/14/2023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6C581-7045-47D0-93FB-918378255C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778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6C581-7045-47D0-93FB-918378255CF1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425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6C581-7045-47D0-93FB-918378255CF1}" type="slidenum">
              <a:rPr lang="en-NL" smtClean="0"/>
              <a:t>49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38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6C581-7045-47D0-93FB-918378255CF1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71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6C581-7045-47D0-93FB-918378255C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893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6C581-7045-47D0-93FB-918378255C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561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6C581-7045-47D0-93FB-918378255C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883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6C581-7045-47D0-93FB-918378255C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3691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6C581-7045-47D0-93FB-918378255CF1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820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6C581-7045-47D0-93FB-918378255CF1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4315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6C581-7045-47D0-93FB-918378255CF1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234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C538-FD35-C425-2189-7EC180FFC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D9C20-5021-E96B-1C3B-C154D3126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F733-2631-633D-4CA9-1F339249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B477-6E0F-42C6-83B0-89980B5D810C}" type="datetimeFigureOut">
              <a:rPr lang="en-NL" smtClean="0"/>
              <a:t>06/14/2023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32583-5592-8152-8CF6-5B4606E6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E8FD-D4C9-4A52-4497-C4C90A95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06D-B763-443D-85A7-14962ADF11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435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4193-499F-0393-EDDD-4E60CF3B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9EE4D-59B5-CBF2-4E06-695D8008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E2F6-7CF2-98C6-ACB3-A5EC68D2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B477-6E0F-42C6-83B0-89980B5D810C}" type="datetimeFigureOut">
              <a:rPr lang="en-NL" smtClean="0"/>
              <a:t>06/14/2023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590D3-9996-AB6A-6604-5B981102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A57B6-20A9-B35B-6083-96C69191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06D-B763-443D-85A7-14962ADF11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72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85E6C-DFA9-76A7-70FF-5D3FFF6B7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C9DA2-1D60-6BDB-A324-F98DCE3CF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991B-24E4-1089-7C5C-ECC6B293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B477-6E0F-42C6-83B0-89980B5D810C}" type="datetimeFigureOut">
              <a:rPr lang="en-NL" smtClean="0"/>
              <a:t>06/14/2023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58F8-378D-0700-60CB-C1CD6F9A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57A3E-4E29-0616-9519-1CC3F566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06D-B763-443D-85A7-14962ADF11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489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94DA-9962-F422-5865-FCA63124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6022-4AD8-EA27-8E81-4662A83C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5A66-88AB-5181-21A0-DB77887B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B477-6E0F-42C6-83B0-89980B5D810C}" type="datetimeFigureOut">
              <a:rPr lang="en-NL" smtClean="0"/>
              <a:t>06/14/2023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4424-9C6A-6A45-421C-90D462A5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7AB19-7F8E-63EA-A190-6CCC9483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06D-B763-443D-85A7-14962ADF11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152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D34-D8F0-163F-B6D4-4CD71498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1FFC3-5B57-BDA9-4F84-190DF354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8E413-95AB-EBF3-218B-32841A41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B477-6E0F-42C6-83B0-89980B5D810C}" type="datetimeFigureOut">
              <a:rPr lang="en-NL" smtClean="0"/>
              <a:t>06/14/2023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74BA-D527-32BF-185A-D8A7A0F2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2517-6C07-AF2C-BA26-75AE4CA6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06D-B763-443D-85A7-14962ADF11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102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28A3-AEC5-4FF6-1A66-28930A97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F9E9-BBDE-0C3C-8D03-C2D9B23C1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B8249-2856-B77C-2160-530842797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F5343-3716-8C82-211B-4E215EB1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B477-6E0F-42C6-83B0-89980B5D810C}" type="datetimeFigureOut">
              <a:rPr lang="en-NL" smtClean="0"/>
              <a:t>06/14/2023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2FBDF-8F67-4466-7CC2-FE8EEAE8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7E718-AB27-1F17-9390-FD55E2DE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06D-B763-443D-85A7-14962ADF11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159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8236-F865-C5EC-C767-FA733EBB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C41BD-52BA-FCBA-910C-35D2665BE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1B52-934C-911F-852C-A81E4DAC1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D3DF4-F22E-ED8C-2EBD-CFCBC2CFA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7FCD6-C0CE-F3FB-8D84-C2097413B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3E6A6-C5A9-FE29-F7CE-15151379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B477-6E0F-42C6-83B0-89980B5D810C}" type="datetimeFigureOut">
              <a:rPr lang="en-NL" smtClean="0"/>
              <a:t>06/14/2023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1DE3A-B729-ADF6-C66B-FBA274E5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AAF14-AE65-99BA-2111-F88F9CF9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06D-B763-443D-85A7-14962ADF11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536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AD19-58BE-C574-120C-6912708B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3DDF5-9B76-D130-6648-E6910E98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B477-6E0F-42C6-83B0-89980B5D810C}" type="datetimeFigureOut">
              <a:rPr lang="en-NL" smtClean="0"/>
              <a:t>06/14/2023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61278-A4A8-64C9-1B68-799FAFEA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B5C88-B519-C53A-1D48-3FA766B4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06D-B763-443D-85A7-14962ADF11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970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AABC6-54D4-BDBD-472E-74D39258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B477-6E0F-42C6-83B0-89980B5D810C}" type="datetimeFigureOut">
              <a:rPr lang="en-NL" smtClean="0"/>
              <a:t>06/14/2023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93C38-62F0-85ED-75F8-827CFFF7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96807-88D2-8FFF-FD3E-0EB498DD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06D-B763-443D-85A7-14962ADF11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23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0BF1-06E6-0B3C-53EF-4175C354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62C9-A88F-C3BC-9DE3-4EFCFCEF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757CA-F2DA-615C-0B9F-18359D74F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82596-E8F1-C9FB-5B62-1D3C2395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B477-6E0F-42C6-83B0-89980B5D810C}" type="datetimeFigureOut">
              <a:rPr lang="en-NL" smtClean="0"/>
              <a:t>06/14/2023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B244F-2392-C326-939E-7676BFDB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E3202-AA0F-DB1D-C324-9DBB571F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06D-B763-443D-85A7-14962ADF11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078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D2C6-A4E5-2402-8A80-1B74CCC6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4A6EA-401E-0C5C-EF3C-399AB6E4B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CC3A2-7DC6-F0C6-2FFE-1AB503664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DC9B1-306C-B6C7-AE11-8BFEA1E6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B477-6E0F-42C6-83B0-89980B5D810C}" type="datetimeFigureOut">
              <a:rPr lang="en-NL" smtClean="0"/>
              <a:t>06/14/2023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72DCE-3B9E-48FC-D931-2DE08B3B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361C-BA06-4551-FD4A-B061326D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206D-B763-443D-85A7-14962ADF11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815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72AAB-2A55-2795-3F53-FBDB26D1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390F-AA52-8027-CB7B-21688470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87BB-89C4-CFAA-C9BF-AC39D9CD4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B477-6E0F-42C6-83B0-89980B5D810C}" type="datetimeFigureOut">
              <a:rPr lang="en-NL" smtClean="0"/>
              <a:t>06/14/2023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728A-E825-4D57-2A65-690011AEC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EA20-4051-F73C-B4E6-43955D1E9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206D-B763-443D-85A7-14962ADF11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56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jvanderzwee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jesse@vanderzweep.be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vd.nist.gov/vuln/detail/cve-2021-4422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22-2296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23/5/27/23739913/chatgpt-ai-lawsuit-avianca-airlines-chatbot-research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CA595D-5EDC-B3CA-7F8D-6855B4663E6D}"/>
              </a:ext>
            </a:extLst>
          </p:cNvPr>
          <p:cNvCxnSpPr>
            <a:cxnSpLocks/>
          </p:cNvCxnSpPr>
          <p:nvPr/>
        </p:nvCxnSpPr>
        <p:spPr>
          <a:xfrm>
            <a:off x="961051" y="3598361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F5CBDA-5ABC-6D1C-08A8-E34FD4970A3F}"/>
              </a:ext>
            </a:extLst>
          </p:cNvPr>
          <p:cNvCxnSpPr>
            <a:cxnSpLocks/>
          </p:cNvCxnSpPr>
          <p:nvPr/>
        </p:nvCxnSpPr>
        <p:spPr>
          <a:xfrm>
            <a:off x="961051" y="4529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4EF9F0-5C2E-C7D5-880B-9908C2EC5C66}"/>
              </a:ext>
            </a:extLst>
          </p:cNvPr>
          <p:cNvCxnSpPr>
            <a:cxnSpLocks/>
          </p:cNvCxnSpPr>
          <p:nvPr/>
        </p:nvCxnSpPr>
        <p:spPr>
          <a:xfrm>
            <a:off x="975048" y="5615277"/>
            <a:ext cx="10080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F7D02F-6B18-F579-003E-13D66DE48130}"/>
              </a:ext>
            </a:extLst>
          </p:cNvPr>
          <p:cNvCxnSpPr>
            <a:cxnSpLocks/>
          </p:cNvCxnSpPr>
          <p:nvPr/>
        </p:nvCxnSpPr>
        <p:spPr>
          <a:xfrm>
            <a:off x="975048" y="6320127"/>
            <a:ext cx="10080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54138F-945A-EDC4-B083-F942320D9284}"/>
              </a:ext>
            </a:extLst>
          </p:cNvPr>
          <p:cNvSpPr txBox="1"/>
          <p:nvPr/>
        </p:nvSpPr>
        <p:spPr>
          <a:xfrm>
            <a:off x="961051" y="1021850"/>
            <a:ext cx="70722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The Language of Security</a:t>
            </a:r>
            <a:endParaRPr lang="en-NL" sz="8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C1ED76-E058-8896-2976-20B2A6FE4EC2}"/>
              </a:ext>
            </a:extLst>
          </p:cNvPr>
          <p:cNvSpPr txBox="1"/>
          <p:nvPr/>
        </p:nvSpPr>
        <p:spPr>
          <a:xfrm>
            <a:off x="975048" y="3789127"/>
            <a:ext cx="9451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Exploring Practical Applications of LLMs in Cyber Security</a:t>
            </a:r>
            <a:endParaRPr lang="en-NL" sz="2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4AF7F-51BA-42E0-5215-65452F158D01}"/>
              </a:ext>
            </a:extLst>
          </p:cNvPr>
          <p:cNvSpPr txBox="1"/>
          <p:nvPr/>
        </p:nvSpPr>
        <p:spPr>
          <a:xfrm>
            <a:off x="961051" y="57060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92BF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Jesse van der Zweep</a:t>
            </a:r>
            <a:endParaRPr lang="en-NL" sz="2800" dirty="0">
              <a:solidFill>
                <a:srgbClr val="392BF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FC3091C9-AB51-08C9-E69D-9671AF283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38" y="5754322"/>
            <a:ext cx="424163" cy="424163"/>
          </a:xfrm>
          <a:prstGeom prst="rect">
            <a:avLst/>
          </a:prstGeom>
        </p:spPr>
      </p:pic>
      <p:pic>
        <p:nvPicPr>
          <p:cNvPr id="4" name="Picture 3">
            <a:hlinkClick r:id="rId5"/>
            <a:extLst>
              <a:ext uri="{FF2B5EF4-FFF2-40B4-BE49-F238E27FC236}">
                <a16:creationId xmlns:a16="http://schemas.microsoft.com/office/drawing/2014/main" id="{B3FEC4F8-C966-9F56-17B7-CB5B527E4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19" y="5737586"/>
            <a:ext cx="460232" cy="4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8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423CA3-3AB9-5627-A4EF-CF6BADA39831}"/>
              </a:ext>
            </a:extLst>
          </p:cNvPr>
          <p:cNvSpPr/>
          <p:nvPr/>
        </p:nvSpPr>
        <p:spPr>
          <a:xfrm>
            <a:off x="5059682" y="1660175"/>
            <a:ext cx="5298440" cy="4363720"/>
          </a:xfrm>
          <a:custGeom>
            <a:avLst/>
            <a:gdLst>
              <a:gd name="connsiteX0" fmla="*/ 0 w 5298440"/>
              <a:gd name="connsiteY0" fmla="*/ 3769360 h 4363720"/>
              <a:gd name="connsiteX1" fmla="*/ 1473200 w 5298440"/>
              <a:gd name="connsiteY1" fmla="*/ 10160 h 4363720"/>
              <a:gd name="connsiteX2" fmla="*/ 3545840 w 5298440"/>
              <a:gd name="connsiteY2" fmla="*/ 4363720 h 4363720"/>
              <a:gd name="connsiteX3" fmla="*/ 5298440 w 5298440"/>
              <a:gd name="connsiteY3" fmla="*/ 0 h 436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8440" h="4363720">
                <a:moveTo>
                  <a:pt x="0" y="3769360"/>
                </a:moveTo>
                <a:cubicBezTo>
                  <a:pt x="441113" y="1840230"/>
                  <a:pt x="882227" y="-88900"/>
                  <a:pt x="1473200" y="10160"/>
                </a:cubicBezTo>
                <a:cubicBezTo>
                  <a:pt x="2064173" y="109220"/>
                  <a:pt x="2908300" y="4365413"/>
                  <a:pt x="3545840" y="4363720"/>
                </a:cubicBezTo>
                <a:cubicBezTo>
                  <a:pt x="4183380" y="4362027"/>
                  <a:pt x="5027507" y="710353"/>
                  <a:pt x="5298440" y="0"/>
                </a:cubicBezTo>
              </a:path>
            </a:pathLst>
          </a:custGeom>
          <a:noFill/>
          <a:ln w="25400">
            <a:solidFill>
              <a:srgbClr val="392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C0114F-189B-734D-EF70-559111AEDC8A}"/>
              </a:ext>
            </a:extLst>
          </p:cNvPr>
          <p:cNvCxnSpPr>
            <a:cxnSpLocks/>
          </p:cNvCxnSpPr>
          <p:nvPr/>
        </p:nvCxnSpPr>
        <p:spPr>
          <a:xfrm>
            <a:off x="1257300" y="2795555"/>
            <a:ext cx="322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03212C-8D74-67CF-4583-6252F8B5F3C1}"/>
              </a:ext>
            </a:extLst>
          </p:cNvPr>
          <p:cNvSpPr txBox="1"/>
          <p:nvPr/>
        </p:nvSpPr>
        <p:spPr>
          <a:xfrm>
            <a:off x="1144900" y="1225895"/>
            <a:ext cx="333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They can interpolate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2486D0-F8C8-83D8-D1C7-A90B11FC418E}"/>
              </a:ext>
            </a:extLst>
          </p:cNvPr>
          <p:cNvSpPr/>
          <p:nvPr/>
        </p:nvSpPr>
        <p:spPr>
          <a:xfrm>
            <a:off x="4976882" y="534026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8AA92E-48D1-FB1E-EDAA-F4F48451F4EF}"/>
              </a:ext>
            </a:extLst>
          </p:cNvPr>
          <p:cNvSpPr/>
          <p:nvPr/>
        </p:nvSpPr>
        <p:spPr>
          <a:xfrm>
            <a:off x="5159762" y="4600144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5641C8-BA13-33CE-CDCB-F2BD6D431EA3}"/>
              </a:ext>
            </a:extLst>
          </p:cNvPr>
          <p:cNvSpPr/>
          <p:nvPr/>
        </p:nvSpPr>
        <p:spPr>
          <a:xfrm>
            <a:off x="5342642" y="384203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6EE4F4-6460-E1BB-BA5C-05D0D5138A28}"/>
              </a:ext>
            </a:extLst>
          </p:cNvPr>
          <p:cNvSpPr/>
          <p:nvPr/>
        </p:nvSpPr>
        <p:spPr>
          <a:xfrm>
            <a:off x="5525522" y="3083926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0B8768-2A16-2197-FE90-7095477664BF}"/>
              </a:ext>
            </a:extLst>
          </p:cNvPr>
          <p:cNvSpPr/>
          <p:nvPr/>
        </p:nvSpPr>
        <p:spPr>
          <a:xfrm>
            <a:off x="5848602" y="218852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FAA720-4413-18FC-BF46-15553CAD7DC1}"/>
              </a:ext>
            </a:extLst>
          </p:cNvPr>
          <p:cNvSpPr/>
          <p:nvPr/>
        </p:nvSpPr>
        <p:spPr>
          <a:xfrm>
            <a:off x="6723382" y="182527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8DDC9-519F-F879-D9E0-C37A01BBA83F}"/>
              </a:ext>
            </a:extLst>
          </p:cNvPr>
          <p:cNvSpPr/>
          <p:nvPr/>
        </p:nvSpPr>
        <p:spPr>
          <a:xfrm>
            <a:off x="7028182" y="25517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305F71-B162-1553-EEDD-9D764E9C04B8}"/>
              </a:ext>
            </a:extLst>
          </p:cNvPr>
          <p:cNvSpPr/>
          <p:nvPr/>
        </p:nvSpPr>
        <p:spPr>
          <a:xfrm>
            <a:off x="7571742" y="40249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BB8525-9151-53CF-0B4F-8C4F9E623946}"/>
              </a:ext>
            </a:extLst>
          </p:cNvPr>
          <p:cNvSpPr/>
          <p:nvPr/>
        </p:nvSpPr>
        <p:spPr>
          <a:xfrm>
            <a:off x="7805422" y="467753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23680F-A055-5861-8F8D-639098C5F50F}"/>
              </a:ext>
            </a:extLst>
          </p:cNvPr>
          <p:cNvSpPr/>
          <p:nvPr/>
        </p:nvSpPr>
        <p:spPr>
          <a:xfrm>
            <a:off x="8212842" y="564486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173C49-43BC-EB9C-FC49-3B8D3F8C3035}"/>
              </a:ext>
            </a:extLst>
          </p:cNvPr>
          <p:cNvSpPr/>
          <p:nvPr/>
        </p:nvSpPr>
        <p:spPr>
          <a:xfrm>
            <a:off x="8494262" y="1016000"/>
            <a:ext cx="2646178" cy="551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77033A-8E29-3CAE-B52F-97751420B1AD}"/>
              </a:ext>
            </a:extLst>
          </p:cNvPr>
          <p:cNvSpPr/>
          <p:nvPr/>
        </p:nvSpPr>
        <p:spPr>
          <a:xfrm>
            <a:off x="6034024" y="1566195"/>
            <a:ext cx="689358" cy="45875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423CA3-3AB9-5627-A4EF-CF6BADA39831}"/>
              </a:ext>
            </a:extLst>
          </p:cNvPr>
          <p:cNvSpPr/>
          <p:nvPr/>
        </p:nvSpPr>
        <p:spPr>
          <a:xfrm>
            <a:off x="5059682" y="1660175"/>
            <a:ext cx="5298440" cy="4363720"/>
          </a:xfrm>
          <a:custGeom>
            <a:avLst/>
            <a:gdLst>
              <a:gd name="connsiteX0" fmla="*/ 0 w 5298440"/>
              <a:gd name="connsiteY0" fmla="*/ 3769360 h 4363720"/>
              <a:gd name="connsiteX1" fmla="*/ 1473200 w 5298440"/>
              <a:gd name="connsiteY1" fmla="*/ 10160 h 4363720"/>
              <a:gd name="connsiteX2" fmla="*/ 3545840 w 5298440"/>
              <a:gd name="connsiteY2" fmla="*/ 4363720 h 4363720"/>
              <a:gd name="connsiteX3" fmla="*/ 5298440 w 5298440"/>
              <a:gd name="connsiteY3" fmla="*/ 0 h 436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8440" h="4363720">
                <a:moveTo>
                  <a:pt x="0" y="3769360"/>
                </a:moveTo>
                <a:cubicBezTo>
                  <a:pt x="441113" y="1840230"/>
                  <a:pt x="882227" y="-88900"/>
                  <a:pt x="1473200" y="10160"/>
                </a:cubicBezTo>
                <a:cubicBezTo>
                  <a:pt x="2064173" y="109220"/>
                  <a:pt x="2908300" y="4365413"/>
                  <a:pt x="3545840" y="4363720"/>
                </a:cubicBezTo>
                <a:cubicBezTo>
                  <a:pt x="4183380" y="4362027"/>
                  <a:pt x="5027507" y="710353"/>
                  <a:pt x="5298440" y="0"/>
                </a:cubicBezTo>
              </a:path>
            </a:pathLst>
          </a:custGeom>
          <a:noFill/>
          <a:ln w="25400">
            <a:solidFill>
              <a:srgbClr val="392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C0114F-189B-734D-EF70-559111AEDC8A}"/>
              </a:ext>
            </a:extLst>
          </p:cNvPr>
          <p:cNvCxnSpPr>
            <a:cxnSpLocks/>
          </p:cNvCxnSpPr>
          <p:nvPr/>
        </p:nvCxnSpPr>
        <p:spPr>
          <a:xfrm>
            <a:off x="1257300" y="2795555"/>
            <a:ext cx="322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03212C-8D74-67CF-4583-6252F8B5F3C1}"/>
              </a:ext>
            </a:extLst>
          </p:cNvPr>
          <p:cNvSpPr txBox="1"/>
          <p:nvPr/>
        </p:nvSpPr>
        <p:spPr>
          <a:xfrm>
            <a:off x="1144900" y="1225895"/>
            <a:ext cx="333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They can interpolate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2486D0-F8C8-83D8-D1C7-A90B11FC418E}"/>
              </a:ext>
            </a:extLst>
          </p:cNvPr>
          <p:cNvSpPr/>
          <p:nvPr/>
        </p:nvSpPr>
        <p:spPr>
          <a:xfrm>
            <a:off x="4976882" y="534026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8AA92E-48D1-FB1E-EDAA-F4F48451F4EF}"/>
              </a:ext>
            </a:extLst>
          </p:cNvPr>
          <p:cNvSpPr/>
          <p:nvPr/>
        </p:nvSpPr>
        <p:spPr>
          <a:xfrm>
            <a:off x="5159762" y="4600144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5641C8-BA13-33CE-CDCB-F2BD6D431EA3}"/>
              </a:ext>
            </a:extLst>
          </p:cNvPr>
          <p:cNvSpPr/>
          <p:nvPr/>
        </p:nvSpPr>
        <p:spPr>
          <a:xfrm>
            <a:off x="5342642" y="384203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6EE4F4-6460-E1BB-BA5C-05D0D5138A28}"/>
              </a:ext>
            </a:extLst>
          </p:cNvPr>
          <p:cNvSpPr/>
          <p:nvPr/>
        </p:nvSpPr>
        <p:spPr>
          <a:xfrm>
            <a:off x="5525522" y="3083926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0B8768-2A16-2197-FE90-7095477664BF}"/>
              </a:ext>
            </a:extLst>
          </p:cNvPr>
          <p:cNvSpPr/>
          <p:nvPr/>
        </p:nvSpPr>
        <p:spPr>
          <a:xfrm>
            <a:off x="5848602" y="218852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FAA720-4413-18FC-BF46-15553CAD7DC1}"/>
              </a:ext>
            </a:extLst>
          </p:cNvPr>
          <p:cNvSpPr/>
          <p:nvPr/>
        </p:nvSpPr>
        <p:spPr>
          <a:xfrm>
            <a:off x="6723382" y="182527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8DDC9-519F-F879-D9E0-C37A01BBA83F}"/>
              </a:ext>
            </a:extLst>
          </p:cNvPr>
          <p:cNvSpPr/>
          <p:nvPr/>
        </p:nvSpPr>
        <p:spPr>
          <a:xfrm>
            <a:off x="7028182" y="25517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305F71-B162-1553-EEDD-9D764E9C04B8}"/>
              </a:ext>
            </a:extLst>
          </p:cNvPr>
          <p:cNvSpPr/>
          <p:nvPr/>
        </p:nvSpPr>
        <p:spPr>
          <a:xfrm>
            <a:off x="7571742" y="40249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BB8525-9151-53CF-0B4F-8C4F9E623946}"/>
              </a:ext>
            </a:extLst>
          </p:cNvPr>
          <p:cNvSpPr/>
          <p:nvPr/>
        </p:nvSpPr>
        <p:spPr>
          <a:xfrm>
            <a:off x="7805422" y="467753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23680F-A055-5861-8F8D-639098C5F50F}"/>
              </a:ext>
            </a:extLst>
          </p:cNvPr>
          <p:cNvSpPr/>
          <p:nvPr/>
        </p:nvSpPr>
        <p:spPr>
          <a:xfrm>
            <a:off x="8212842" y="564486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1ED356-360E-9BAA-3162-6BD69B2AA087}"/>
              </a:ext>
            </a:extLst>
          </p:cNvPr>
          <p:cNvSpPr/>
          <p:nvPr/>
        </p:nvSpPr>
        <p:spPr>
          <a:xfrm>
            <a:off x="6332222" y="1597945"/>
            <a:ext cx="182880" cy="182880"/>
          </a:xfrm>
          <a:prstGeom prst="ellipse">
            <a:avLst/>
          </a:prstGeom>
          <a:solidFill>
            <a:srgbClr val="392BF3"/>
          </a:solidFill>
          <a:ln>
            <a:solidFill>
              <a:srgbClr val="392B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3520F-DAFE-942B-A5DC-0735E5B8E5C8}"/>
              </a:ext>
            </a:extLst>
          </p:cNvPr>
          <p:cNvSpPr/>
          <p:nvPr/>
        </p:nvSpPr>
        <p:spPr>
          <a:xfrm>
            <a:off x="8494262" y="1016000"/>
            <a:ext cx="2646178" cy="551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8FE28-7242-3F64-1FA1-CBDF76B74FAA}"/>
              </a:ext>
            </a:extLst>
          </p:cNvPr>
          <p:cNvSpPr/>
          <p:nvPr/>
        </p:nvSpPr>
        <p:spPr>
          <a:xfrm>
            <a:off x="6034024" y="1566195"/>
            <a:ext cx="689358" cy="45875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2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423CA3-3AB9-5627-A4EF-CF6BADA39831}"/>
              </a:ext>
            </a:extLst>
          </p:cNvPr>
          <p:cNvSpPr/>
          <p:nvPr/>
        </p:nvSpPr>
        <p:spPr>
          <a:xfrm>
            <a:off x="5059682" y="1660175"/>
            <a:ext cx="5298440" cy="4363720"/>
          </a:xfrm>
          <a:custGeom>
            <a:avLst/>
            <a:gdLst>
              <a:gd name="connsiteX0" fmla="*/ 0 w 5298440"/>
              <a:gd name="connsiteY0" fmla="*/ 3769360 h 4363720"/>
              <a:gd name="connsiteX1" fmla="*/ 1473200 w 5298440"/>
              <a:gd name="connsiteY1" fmla="*/ 10160 h 4363720"/>
              <a:gd name="connsiteX2" fmla="*/ 3545840 w 5298440"/>
              <a:gd name="connsiteY2" fmla="*/ 4363720 h 4363720"/>
              <a:gd name="connsiteX3" fmla="*/ 5298440 w 5298440"/>
              <a:gd name="connsiteY3" fmla="*/ 0 h 436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8440" h="4363720">
                <a:moveTo>
                  <a:pt x="0" y="3769360"/>
                </a:moveTo>
                <a:cubicBezTo>
                  <a:pt x="441113" y="1840230"/>
                  <a:pt x="882227" y="-88900"/>
                  <a:pt x="1473200" y="10160"/>
                </a:cubicBezTo>
                <a:cubicBezTo>
                  <a:pt x="2064173" y="109220"/>
                  <a:pt x="2908300" y="4365413"/>
                  <a:pt x="3545840" y="4363720"/>
                </a:cubicBezTo>
                <a:cubicBezTo>
                  <a:pt x="4183380" y="4362027"/>
                  <a:pt x="5027507" y="710353"/>
                  <a:pt x="5298440" y="0"/>
                </a:cubicBezTo>
              </a:path>
            </a:pathLst>
          </a:custGeom>
          <a:noFill/>
          <a:ln w="25400">
            <a:solidFill>
              <a:srgbClr val="392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C0114F-189B-734D-EF70-559111AEDC8A}"/>
              </a:ext>
            </a:extLst>
          </p:cNvPr>
          <p:cNvCxnSpPr>
            <a:cxnSpLocks/>
          </p:cNvCxnSpPr>
          <p:nvPr/>
        </p:nvCxnSpPr>
        <p:spPr>
          <a:xfrm>
            <a:off x="1257300" y="2795555"/>
            <a:ext cx="322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03212C-8D74-67CF-4583-6252F8B5F3C1}"/>
              </a:ext>
            </a:extLst>
          </p:cNvPr>
          <p:cNvSpPr txBox="1"/>
          <p:nvPr/>
        </p:nvSpPr>
        <p:spPr>
          <a:xfrm>
            <a:off x="1144900" y="1225895"/>
            <a:ext cx="333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</a:rPr>
              <a:t>But not extrapolate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2486D0-F8C8-83D8-D1C7-A90B11FC418E}"/>
              </a:ext>
            </a:extLst>
          </p:cNvPr>
          <p:cNvSpPr/>
          <p:nvPr/>
        </p:nvSpPr>
        <p:spPr>
          <a:xfrm>
            <a:off x="4976882" y="534026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8AA92E-48D1-FB1E-EDAA-F4F48451F4EF}"/>
              </a:ext>
            </a:extLst>
          </p:cNvPr>
          <p:cNvSpPr/>
          <p:nvPr/>
        </p:nvSpPr>
        <p:spPr>
          <a:xfrm>
            <a:off x="5159762" y="4600144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5641C8-BA13-33CE-CDCB-F2BD6D431EA3}"/>
              </a:ext>
            </a:extLst>
          </p:cNvPr>
          <p:cNvSpPr/>
          <p:nvPr/>
        </p:nvSpPr>
        <p:spPr>
          <a:xfrm>
            <a:off x="5342642" y="384203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6EE4F4-6460-E1BB-BA5C-05D0D5138A28}"/>
              </a:ext>
            </a:extLst>
          </p:cNvPr>
          <p:cNvSpPr/>
          <p:nvPr/>
        </p:nvSpPr>
        <p:spPr>
          <a:xfrm>
            <a:off x="5525522" y="3083926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0B8768-2A16-2197-FE90-7095477664BF}"/>
              </a:ext>
            </a:extLst>
          </p:cNvPr>
          <p:cNvSpPr/>
          <p:nvPr/>
        </p:nvSpPr>
        <p:spPr>
          <a:xfrm>
            <a:off x="5848602" y="218852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FAA720-4413-18FC-BF46-15553CAD7DC1}"/>
              </a:ext>
            </a:extLst>
          </p:cNvPr>
          <p:cNvSpPr/>
          <p:nvPr/>
        </p:nvSpPr>
        <p:spPr>
          <a:xfrm>
            <a:off x="6723382" y="182527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8DDC9-519F-F879-D9E0-C37A01BBA83F}"/>
              </a:ext>
            </a:extLst>
          </p:cNvPr>
          <p:cNvSpPr/>
          <p:nvPr/>
        </p:nvSpPr>
        <p:spPr>
          <a:xfrm>
            <a:off x="7028182" y="25517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305F71-B162-1553-EEDD-9D764E9C04B8}"/>
              </a:ext>
            </a:extLst>
          </p:cNvPr>
          <p:cNvSpPr/>
          <p:nvPr/>
        </p:nvSpPr>
        <p:spPr>
          <a:xfrm>
            <a:off x="7571742" y="40249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BB8525-9151-53CF-0B4F-8C4F9E623946}"/>
              </a:ext>
            </a:extLst>
          </p:cNvPr>
          <p:cNvSpPr/>
          <p:nvPr/>
        </p:nvSpPr>
        <p:spPr>
          <a:xfrm>
            <a:off x="7805422" y="467753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23680F-A055-5861-8F8D-639098C5F50F}"/>
              </a:ext>
            </a:extLst>
          </p:cNvPr>
          <p:cNvSpPr/>
          <p:nvPr/>
        </p:nvSpPr>
        <p:spPr>
          <a:xfrm>
            <a:off x="8212842" y="564486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80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423CA3-3AB9-5627-A4EF-CF6BADA39831}"/>
              </a:ext>
            </a:extLst>
          </p:cNvPr>
          <p:cNvSpPr/>
          <p:nvPr/>
        </p:nvSpPr>
        <p:spPr>
          <a:xfrm>
            <a:off x="5059682" y="1660175"/>
            <a:ext cx="5298440" cy="4363720"/>
          </a:xfrm>
          <a:custGeom>
            <a:avLst/>
            <a:gdLst>
              <a:gd name="connsiteX0" fmla="*/ 0 w 5298440"/>
              <a:gd name="connsiteY0" fmla="*/ 3769360 h 4363720"/>
              <a:gd name="connsiteX1" fmla="*/ 1473200 w 5298440"/>
              <a:gd name="connsiteY1" fmla="*/ 10160 h 4363720"/>
              <a:gd name="connsiteX2" fmla="*/ 3545840 w 5298440"/>
              <a:gd name="connsiteY2" fmla="*/ 4363720 h 4363720"/>
              <a:gd name="connsiteX3" fmla="*/ 5298440 w 5298440"/>
              <a:gd name="connsiteY3" fmla="*/ 0 h 436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8440" h="4363720">
                <a:moveTo>
                  <a:pt x="0" y="3769360"/>
                </a:moveTo>
                <a:cubicBezTo>
                  <a:pt x="441113" y="1840230"/>
                  <a:pt x="882227" y="-88900"/>
                  <a:pt x="1473200" y="10160"/>
                </a:cubicBezTo>
                <a:cubicBezTo>
                  <a:pt x="2064173" y="109220"/>
                  <a:pt x="2908300" y="4365413"/>
                  <a:pt x="3545840" y="4363720"/>
                </a:cubicBezTo>
                <a:cubicBezTo>
                  <a:pt x="4183380" y="4362027"/>
                  <a:pt x="5027507" y="710353"/>
                  <a:pt x="5298440" y="0"/>
                </a:cubicBezTo>
              </a:path>
            </a:pathLst>
          </a:custGeom>
          <a:noFill/>
          <a:ln w="25400">
            <a:solidFill>
              <a:srgbClr val="392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C0114F-189B-734D-EF70-559111AEDC8A}"/>
              </a:ext>
            </a:extLst>
          </p:cNvPr>
          <p:cNvCxnSpPr>
            <a:cxnSpLocks/>
          </p:cNvCxnSpPr>
          <p:nvPr/>
        </p:nvCxnSpPr>
        <p:spPr>
          <a:xfrm>
            <a:off x="1257300" y="2795555"/>
            <a:ext cx="322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03212C-8D74-67CF-4583-6252F8B5F3C1}"/>
              </a:ext>
            </a:extLst>
          </p:cNvPr>
          <p:cNvSpPr txBox="1"/>
          <p:nvPr/>
        </p:nvSpPr>
        <p:spPr>
          <a:xfrm>
            <a:off x="1144900" y="1225895"/>
            <a:ext cx="333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</a:rPr>
              <a:t>But not extrapolate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2486D0-F8C8-83D8-D1C7-A90B11FC418E}"/>
              </a:ext>
            </a:extLst>
          </p:cNvPr>
          <p:cNvSpPr/>
          <p:nvPr/>
        </p:nvSpPr>
        <p:spPr>
          <a:xfrm>
            <a:off x="4976882" y="534026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8AA92E-48D1-FB1E-EDAA-F4F48451F4EF}"/>
              </a:ext>
            </a:extLst>
          </p:cNvPr>
          <p:cNvSpPr/>
          <p:nvPr/>
        </p:nvSpPr>
        <p:spPr>
          <a:xfrm>
            <a:off x="5159762" y="4600144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5641C8-BA13-33CE-CDCB-F2BD6D431EA3}"/>
              </a:ext>
            </a:extLst>
          </p:cNvPr>
          <p:cNvSpPr/>
          <p:nvPr/>
        </p:nvSpPr>
        <p:spPr>
          <a:xfrm>
            <a:off x="5342642" y="384203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6EE4F4-6460-E1BB-BA5C-05D0D5138A28}"/>
              </a:ext>
            </a:extLst>
          </p:cNvPr>
          <p:cNvSpPr/>
          <p:nvPr/>
        </p:nvSpPr>
        <p:spPr>
          <a:xfrm>
            <a:off x="5525522" y="3083926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0B8768-2A16-2197-FE90-7095477664BF}"/>
              </a:ext>
            </a:extLst>
          </p:cNvPr>
          <p:cNvSpPr/>
          <p:nvPr/>
        </p:nvSpPr>
        <p:spPr>
          <a:xfrm>
            <a:off x="5848602" y="218852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FAA720-4413-18FC-BF46-15553CAD7DC1}"/>
              </a:ext>
            </a:extLst>
          </p:cNvPr>
          <p:cNvSpPr/>
          <p:nvPr/>
        </p:nvSpPr>
        <p:spPr>
          <a:xfrm>
            <a:off x="6723382" y="182527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8DDC9-519F-F879-D9E0-C37A01BBA83F}"/>
              </a:ext>
            </a:extLst>
          </p:cNvPr>
          <p:cNvSpPr/>
          <p:nvPr/>
        </p:nvSpPr>
        <p:spPr>
          <a:xfrm>
            <a:off x="7028182" y="25517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305F71-B162-1553-EEDD-9D764E9C04B8}"/>
              </a:ext>
            </a:extLst>
          </p:cNvPr>
          <p:cNvSpPr/>
          <p:nvPr/>
        </p:nvSpPr>
        <p:spPr>
          <a:xfrm>
            <a:off x="7571742" y="40249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BB8525-9151-53CF-0B4F-8C4F9E623946}"/>
              </a:ext>
            </a:extLst>
          </p:cNvPr>
          <p:cNvSpPr/>
          <p:nvPr/>
        </p:nvSpPr>
        <p:spPr>
          <a:xfrm>
            <a:off x="7805422" y="467753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23680F-A055-5861-8F8D-639098C5F50F}"/>
              </a:ext>
            </a:extLst>
          </p:cNvPr>
          <p:cNvSpPr/>
          <p:nvPr/>
        </p:nvSpPr>
        <p:spPr>
          <a:xfrm>
            <a:off x="8212842" y="564486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5F1CF6-5038-1054-2DC6-07B2F05A37EC}"/>
              </a:ext>
            </a:extLst>
          </p:cNvPr>
          <p:cNvSpPr/>
          <p:nvPr/>
        </p:nvSpPr>
        <p:spPr>
          <a:xfrm>
            <a:off x="8514582" y="1016000"/>
            <a:ext cx="2646178" cy="551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6CA1D9-E8FC-A04C-9C4F-F89BE6332AB3}"/>
              </a:ext>
            </a:extLst>
          </p:cNvPr>
          <p:cNvSpPr/>
          <p:nvPr/>
        </p:nvSpPr>
        <p:spPr>
          <a:xfrm>
            <a:off x="8493760" y="1610360"/>
            <a:ext cx="3962400" cy="4465933"/>
          </a:xfrm>
          <a:custGeom>
            <a:avLst/>
            <a:gdLst>
              <a:gd name="connsiteX0" fmla="*/ 0 w 3962400"/>
              <a:gd name="connsiteY0" fmla="*/ 4378960 h 4465933"/>
              <a:gd name="connsiteX1" fmla="*/ 35560 w 3962400"/>
              <a:gd name="connsiteY1" fmla="*/ 4414520 h 4465933"/>
              <a:gd name="connsiteX2" fmla="*/ 599440 w 3962400"/>
              <a:gd name="connsiteY2" fmla="*/ 4445000 h 4465933"/>
              <a:gd name="connsiteX3" fmla="*/ 635000 w 3962400"/>
              <a:gd name="connsiteY3" fmla="*/ 4221480 h 4465933"/>
              <a:gd name="connsiteX4" fmla="*/ 741680 w 3962400"/>
              <a:gd name="connsiteY4" fmla="*/ 3322320 h 4465933"/>
              <a:gd name="connsiteX5" fmla="*/ 1071880 w 3962400"/>
              <a:gd name="connsiteY5" fmla="*/ 3185160 h 4465933"/>
              <a:gd name="connsiteX6" fmla="*/ 1473200 w 3962400"/>
              <a:gd name="connsiteY6" fmla="*/ 3286760 h 4465933"/>
              <a:gd name="connsiteX7" fmla="*/ 1584960 w 3962400"/>
              <a:gd name="connsiteY7" fmla="*/ 3383280 h 4465933"/>
              <a:gd name="connsiteX8" fmla="*/ 1793240 w 3962400"/>
              <a:gd name="connsiteY8" fmla="*/ 3469640 h 4465933"/>
              <a:gd name="connsiteX9" fmla="*/ 1976120 w 3962400"/>
              <a:gd name="connsiteY9" fmla="*/ 3068320 h 4465933"/>
              <a:gd name="connsiteX10" fmla="*/ 1722120 w 3962400"/>
              <a:gd name="connsiteY10" fmla="*/ 2418080 h 4465933"/>
              <a:gd name="connsiteX11" fmla="*/ 1630680 w 3962400"/>
              <a:gd name="connsiteY11" fmla="*/ 2499360 h 4465933"/>
              <a:gd name="connsiteX12" fmla="*/ 2118360 w 3962400"/>
              <a:gd name="connsiteY12" fmla="*/ 3637280 h 4465933"/>
              <a:gd name="connsiteX13" fmla="*/ 2606040 w 3962400"/>
              <a:gd name="connsiteY13" fmla="*/ 3815080 h 4465933"/>
              <a:gd name="connsiteX14" fmla="*/ 1899920 w 3962400"/>
              <a:gd name="connsiteY14" fmla="*/ 3235960 h 4465933"/>
              <a:gd name="connsiteX15" fmla="*/ 1386840 w 3962400"/>
              <a:gd name="connsiteY15" fmla="*/ 3307080 h 4465933"/>
              <a:gd name="connsiteX16" fmla="*/ 1224280 w 3962400"/>
              <a:gd name="connsiteY16" fmla="*/ 3368040 h 4465933"/>
              <a:gd name="connsiteX17" fmla="*/ 1137920 w 3962400"/>
              <a:gd name="connsiteY17" fmla="*/ 3124200 h 4465933"/>
              <a:gd name="connsiteX18" fmla="*/ 1056640 w 3962400"/>
              <a:gd name="connsiteY18" fmla="*/ 2646680 h 4465933"/>
              <a:gd name="connsiteX19" fmla="*/ 1239520 w 3962400"/>
              <a:gd name="connsiteY19" fmla="*/ 2260600 h 4465933"/>
              <a:gd name="connsiteX20" fmla="*/ 1844040 w 3962400"/>
              <a:gd name="connsiteY20" fmla="*/ 2326640 h 4465933"/>
              <a:gd name="connsiteX21" fmla="*/ 1996440 w 3962400"/>
              <a:gd name="connsiteY21" fmla="*/ 2468880 h 4465933"/>
              <a:gd name="connsiteX22" fmla="*/ 1691640 w 3962400"/>
              <a:gd name="connsiteY22" fmla="*/ 2367280 h 4465933"/>
              <a:gd name="connsiteX23" fmla="*/ 1193800 w 3962400"/>
              <a:gd name="connsiteY23" fmla="*/ 2021840 h 4465933"/>
              <a:gd name="connsiteX24" fmla="*/ 1076960 w 3962400"/>
              <a:gd name="connsiteY24" fmla="*/ 1198880 h 4465933"/>
              <a:gd name="connsiteX25" fmla="*/ 1590040 w 3962400"/>
              <a:gd name="connsiteY25" fmla="*/ 924560 h 4465933"/>
              <a:gd name="connsiteX26" fmla="*/ 2016760 w 3962400"/>
              <a:gd name="connsiteY26" fmla="*/ 665480 h 4465933"/>
              <a:gd name="connsiteX27" fmla="*/ 2042160 w 3962400"/>
              <a:gd name="connsiteY27" fmla="*/ 492760 h 4465933"/>
              <a:gd name="connsiteX28" fmla="*/ 1219200 w 3962400"/>
              <a:gd name="connsiteY28" fmla="*/ 0 h 4465933"/>
              <a:gd name="connsiteX29" fmla="*/ 706120 w 3962400"/>
              <a:gd name="connsiteY29" fmla="*/ 1076960 h 4465933"/>
              <a:gd name="connsiteX30" fmla="*/ 889000 w 3962400"/>
              <a:gd name="connsiteY30" fmla="*/ 1249680 h 4465933"/>
              <a:gd name="connsiteX31" fmla="*/ 1366520 w 3962400"/>
              <a:gd name="connsiteY31" fmla="*/ 721360 h 4465933"/>
              <a:gd name="connsiteX32" fmla="*/ 1671320 w 3962400"/>
              <a:gd name="connsiteY32" fmla="*/ 431800 h 4465933"/>
              <a:gd name="connsiteX33" fmla="*/ 2001520 w 3962400"/>
              <a:gd name="connsiteY33" fmla="*/ 370840 h 4465933"/>
              <a:gd name="connsiteX34" fmla="*/ 2854960 w 3962400"/>
              <a:gd name="connsiteY34" fmla="*/ 802640 h 4465933"/>
              <a:gd name="connsiteX35" fmla="*/ 3093720 w 3962400"/>
              <a:gd name="connsiteY35" fmla="*/ 955040 h 4465933"/>
              <a:gd name="connsiteX36" fmla="*/ 3500120 w 3962400"/>
              <a:gd name="connsiteY36" fmla="*/ 1031240 h 4465933"/>
              <a:gd name="connsiteX37" fmla="*/ 3962400 w 3962400"/>
              <a:gd name="connsiteY37" fmla="*/ 894080 h 446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962400" h="4465933">
                <a:moveTo>
                  <a:pt x="0" y="4378960"/>
                </a:moveTo>
                <a:cubicBezTo>
                  <a:pt x="11853" y="4390813"/>
                  <a:pt x="19544" y="4409570"/>
                  <a:pt x="35560" y="4414520"/>
                </a:cubicBezTo>
                <a:cubicBezTo>
                  <a:pt x="289806" y="4493105"/>
                  <a:pt x="317878" y="4462877"/>
                  <a:pt x="599440" y="4445000"/>
                </a:cubicBezTo>
                <a:cubicBezTo>
                  <a:pt x="611293" y="4370493"/>
                  <a:pt x="633418" y="4296907"/>
                  <a:pt x="635000" y="4221480"/>
                </a:cubicBezTo>
                <a:cubicBezTo>
                  <a:pt x="640391" y="3964527"/>
                  <a:pt x="537588" y="3560427"/>
                  <a:pt x="741680" y="3322320"/>
                </a:cubicBezTo>
                <a:cubicBezTo>
                  <a:pt x="819244" y="3231828"/>
                  <a:pt x="961813" y="3230880"/>
                  <a:pt x="1071880" y="3185160"/>
                </a:cubicBezTo>
                <a:cubicBezTo>
                  <a:pt x="1205653" y="3219027"/>
                  <a:pt x="1344470" y="3237052"/>
                  <a:pt x="1473200" y="3286760"/>
                </a:cubicBezTo>
                <a:cubicBezTo>
                  <a:pt x="1519119" y="3304491"/>
                  <a:pt x="1542222" y="3358858"/>
                  <a:pt x="1584960" y="3383280"/>
                </a:cubicBezTo>
                <a:cubicBezTo>
                  <a:pt x="1650215" y="3420569"/>
                  <a:pt x="1723813" y="3440853"/>
                  <a:pt x="1793240" y="3469640"/>
                </a:cubicBezTo>
                <a:cubicBezTo>
                  <a:pt x="1854200" y="3335867"/>
                  <a:pt x="1966395" y="3215006"/>
                  <a:pt x="1976120" y="3068320"/>
                </a:cubicBezTo>
                <a:cubicBezTo>
                  <a:pt x="2003638" y="2653251"/>
                  <a:pt x="1922224" y="2618184"/>
                  <a:pt x="1722120" y="2418080"/>
                </a:cubicBezTo>
                <a:cubicBezTo>
                  <a:pt x="1691640" y="2445173"/>
                  <a:pt x="1643463" y="2460634"/>
                  <a:pt x="1630680" y="2499360"/>
                </a:cubicBezTo>
                <a:cubicBezTo>
                  <a:pt x="1444701" y="3062766"/>
                  <a:pt x="1555615" y="3171933"/>
                  <a:pt x="2118360" y="3637280"/>
                </a:cubicBezTo>
                <a:cubicBezTo>
                  <a:pt x="2251702" y="3747544"/>
                  <a:pt x="2443480" y="3755813"/>
                  <a:pt x="2606040" y="3815080"/>
                </a:cubicBezTo>
                <a:cubicBezTo>
                  <a:pt x="2423340" y="3475779"/>
                  <a:pt x="2418477" y="3353369"/>
                  <a:pt x="1899920" y="3235960"/>
                </a:cubicBezTo>
                <a:cubicBezTo>
                  <a:pt x="1731521" y="3197832"/>
                  <a:pt x="1557867" y="3283373"/>
                  <a:pt x="1386840" y="3307080"/>
                </a:cubicBezTo>
                <a:cubicBezTo>
                  <a:pt x="1332653" y="3327400"/>
                  <a:pt x="1270917" y="3402304"/>
                  <a:pt x="1224280" y="3368040"/>
                </a:cubicBezTo>
                <a:cubicBezTo>
                  <a:pt x="1154791" y="3316987"/>
                  <a:pt x="1157439" y="3208189"/>
                  <a:pt x="1137920" y="3124200"/>
                </a:cubicBezTo>
                <a:cubicBezTo>
                  <a:pt x="1101371" y="2966928"/>
                  <a:pt x="1083733" y="2805853"/>
                  <a:pt x="1056640" y="2646680"/>
                </a:cubicBezTo>
                <a:cubicBezTo>
                  <a:pt x="1117600" y="2517987"/>
                  <a:pt x="1107599" y="2314219"/>
                  <a:pt x="1239520" y="2260600"/>
                </a:cubicBezTo>
                <a:cubicBezTo>
                  <a:pt x="1427307" y="2184274"/>
                  <a:pt x="1648599" y="2272861"/>
                  <a:pt x="1844040" y="2326640"/>
                </a:cubicBezTo>
                <a:cubicBezTo>
                  <a:pt x="1911038" y="2345076"/>
                  <a:pt x="2063582" y="2450975"/>
                  <a:pt x="1996440" y="2468880"/>
                </a:cubicBezTo>
                <a:cubicBezTo>
                  <a:pt x="1892960" y="2496475"/>
                  <a:pt x="1793240" y="2401147"/>
                  <a:pt x="1691640" y="2367280"/>
                </a:cubicBezTo>
                <a:cubicBezTo>
                  <a:pt x="1525693" y="2252133"/>
                  <a:pt x="1335628" y="2165652"/>
                  <a:pt x="1193800" y="2021840"/>
                </a:cubicBezTo>
                <a:cubicBezTo>
                  <a:pt x="985203" y="1810326"/>
                  <a:pt x="833814" y="1473655"/>
                  <a:pt x="1076960" y="1198880"/>
                </a:cubicBezTo>
                <a:cubicBezTo>
                  <a:pt x="1205480" y="1053642"/>
                  <a:pt x="1421376" y="1020288"/>
                  <a:pt x="1590040" y="924560"/>
                </a:cubicBezTo>
                <a:cubicBezTo>
                  <a:pt x="1734759" y="842422"/>
                  <a:pt x="1874520" y="751840"/>
                  <a:pt x="2016760" y="665480"/>
                </a:cubicBezTo>
                <a:cubicBezTo>
                  <a:pt x="2025227" y="607907"/>
                  <a:pt x="2076614" y="539656"/>
                  <a:pt x="2042160" y="492760"/>
                </a:cubicBezTo>
                <a:cubicBezTo>
                  <a:pt x="1810011" y="176780"/>
                  <a:pt x="1556111" y="130801"/>
                  <a:pt x="1219200" y="0"/>
                </a:cubicBezTo>
                <a:cubicBezTo>
                  <a:pt x="687003" y="460921"/>
                  <a:pt x="482390" y="367687"/>
                  <a:pt x="706120" y="1076960"/>
                </a:cubicBezTo>
                <a:cubicBezTo>
                  <a:pt x="731344" y="1156926"/>
                  <a:pt x="828040" y="1192107"/>
                  <a:pt x="889000" y="1249680"/>
                </a:cubicBezTo>
                <a:cubicBezTo>
                  <a:pt x="1048173" y="1073573"/>
                  <a:pt x="1194419" y="884856"/>
                  <a:pt x="1366520" y="721360"/>
                </a:cubicBezTo>
                <a:cubicBezTo>
                  <a:pt x="1468120" y="624840"/>
                  <a:pt x="1548633" y="499523"/>
                  <a:pt x="1671320" y="431800"/>
                </a:cubicBezTo>
                <a:cubicBezTo>
                  <a:pt x="1769309" y="377710"/>
                  <a:pt x="1891453" y="391160"/>
                  <a:pt x="2001520" y="370840"/>
                </a:cubicBezTo>
                <a:cubicBezTo>
                  <a:pt x="2521387" y="603121"/>
                  <a:pt x="2403094" y="530027"/>
                  <a:pt x="2854960" y="802640"/>
                </a:cubicBezTo>
                <a:cubicBezTo>
                  <a:pt x="2935804" y="851414"/>
                  <a:pt x="3000920" y="937640"/>
                  <a:pt x="3093720" y="955040"/>
                </a:cubicBezTo>
                <a:lnTo>
                  <a:pt x="3500120" y="1031240"/>
                </a:lnTo>
                <a:cubicBezTo>
                  <a:pt x="3863294" y="988152"/>
                  <a:pt x="3714525" y="1049002"/>
                  <a:pt x="3962400" y="894080"/>
                </a:cubicBezTo>
              </a:path>
            </a:pathLst>
          </a:custGeom>
          <a:noFill/>
          <a:ln w="25400">
            <a:solidFill>
              <a:srgbClr val="392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7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4F7A98-B0CC-654B-4BF4-71B19C4A2837}"/>
              </a:ext>
            </a:extLst>
          </p:cNvPr>
          <p:cNvCxnSpPr>
            <a:cxnSpLocks/>
          </p:cNvCxnSpPr>
          <p:nvPr/>
        </p:nvCxnSpPr>
        <p:spPr>
          <a:xfrm>
            <a:off x="500380" y="1997995"/>
            <a:ext cx="36144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A4B98A-2FB0-880D-C1A2-F5420B2B89FE}"/>
              </a:ext>
            </a:extLst>
          </p:cNvPr>
          <p:cNvSpPr txBox="1"/>
          <p:nvPr/>
        </p:nvSpPr>
        <p:spPr>
          <a:xfrm>
            <a:off x="500380" y="428335"/>
            <a:ext cx="37414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</a:rPr>
              <a:t>LLM interpolation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D76362C-EF4C-342E-6CD2-24ACCCF4E87E}"/>
              </a:ext>
            </a:extLst>
          </p:cNvPr>
          <p:cNvSpPr/>
          <p:nvPr/>
        </p:nvSpPr>
        <p:spPr>
          <a:xfrm>
            <a:off x="2221213" y="1315720"/>
            <a:ext cx="9111013" cy="4927600"/>
          </a:xfrm>
          <a:custGeom>
            <a:avLst/>
            <a:gdLst>
              <a:gd name="connsiteX0" fmla="*/ 830338 w 9111013"/>
              <a:gd name="connsiteY0" fmla="*/ 1071880 h 4927600"/>
              <a:gd name="connsiteX1" fmla="*/ 804938 w 9111013"/>
              <a:gd name="connsiteY1" fmla="*/ 1056640 h 4927600"/>
              <a:gd name="connsiteX2" fmla="*/ 429018 w 9111013"/>
              <a:gd name="connsiteY2" fmla="*/ 1056640 h 4927600"/>
              <a:gd name="connsiteX3" fmla="*/ 241058 w 9111013"/>
              <a:gd name="connsiteY3" fmla="*/ 1188720 h 4927600"/>
              <a:gd name="connsiteX4" fmla="*/ 134378 w 9111013"/>
              <a:gd name="connsiteY4" fmla="*/ 1656080 h 4927600"/>
              <a:gd name="connsiteX5" fmla="*/ 286778 w 9111013"/>
              <a:gd name="connsiteY5" fmla="*/ 1884680 h 4927600"/>
              <a:gd name="connsiteX6" fmla="*/ 423938 w 9111013"/>
              <a:gd name="connsiteY6" fmla="*/ 2159000 h 4927600"/>
              <a:gd name="connsiteX7" fmla="*/ 403618 w 9111013"/>
              <a:gd name="connsiteY7" fmla="*/ 2509520 h 4927600"/>
              <a:gd name="connsiteX8" fmla="*/ 169938 w 9111013"/>
              <a:gd name="connsiteY8" fmla="*/ 3007360 h 4927600"/>
              <a:gd name="connsiteX9" fmla="*/ 32778 w 9111013"/>
              <a:gd name="connsiteY9" fmla="*/ 3337560 h 4927600"/>
              <a:gd name="connsiteX10" fmla="*/ 7378 w 9111013"/>
              <a:gd name="connsiteY10" fmla="*/ 3683000 h 4927600"/>
              <a:gd name="connsiteX11" fmla="*/ 190258 w 9111013"/>
              <a:gd name="connsiteY11" fmla="*/ 4084320 h 4927600"/>
              <a:gd name="connsiteX12" fmla="*/ 708418 w 9111013"/>
              <a:gd name="connsiteY12" fmla="*/ 4572000 h 4927600"/>
              <a:gd name="connsiteX13" fmla="*/ 1693938 w 9111013"/>
              <a:gd name="connsiteY13" fmla="*/ 4719320 h 4927600"/>
              <a:gd name="connsiteX14" fmla="*/ 2201938 w 9111013"/>
              <a:gd name="connsiteY14" fmla="*/ 4546600 h 4927600"/>
              <a:gd name="connsiteX15" fmla="*/ 2694698 w 9111013"/>
              <a:gd name="connsiteY15" fmla="*/ 4307840 h 4927600"/>
              <a:gd name="connsiteX16" fmla="*/ 3217938 w 9111013"/>
              <a:gd name="connsiteY16" fmla="*/ 4236720 h 4927600"/>
              <a:gd name="connsiteX17" fmla="*/ 3929138 w 9111013"/>
              <a:gd name="connsiteY17" fmla="*/ 4343400 h 4927600"/>
              <a:gd name="connsiteX18" fmla="*/ 4955298 w 9111013"/>
              <a:gd name="connsiteY18" fmla="*/ 4709160 h 4927600"/>
              <a:gd name="connsiteX19" fmla="*/ 6189738 w 9111013"/>
              <a:gd name="connsiteY19" fmla="*/ 4927600 h 4927600"/>
              <a:gd name="connsiteX20" fmla="*/ 6413258 w 9111013"/>
              <a:gd name="connsiteY20" fmla="*/ 4805680 h 4927600"/>
              <a:gd name="connsiteX21" fmla="*/ 6677418 w 9111013"/>
              <a:gd name="connsiteY21" fmla="*/ 4084320 h 4927600"/>
              <a:gd name="connsiteX22" fmla="*/ 7154938 w 9111013"/>
              <a:gd name="connsiteY22" fmla="*/ 4023360 h 4927600"/>
              <a:gd name="connsiteX23" fmla="*/ 7734058 w 9111013"/>
              <a:gd name="connsiteY23" fmla="*/ 4135120 h 4927600"/>
              <a:gd name="connsiteX24" fmla="*/ 8318258 w 9111013"/>
              <a:gd name="connsiteY24" fmla="*/ 4328160 h 4927600"/>
              <a:gd name="connsiteX25" fmla="*/ 8709418 w 9111013"/>
              <a:gd name="connsiteY25" fmla="*/ 4434840 h 4927600"/>
              <a:gd name="connsiteX26" fmla="*/ 8917698 w 9111013"/>
              <a:gd name="connsiteY26" fmla="*/ 4378960 h 4927600"/>
              <a:gd name="connsiteX27" fmla="*/ 9049778 w 9111013"/>
              <a:gd name="connsiteY27" fmla="*/ 4196080 h 4927600"/>
              <a:gd name="connsiteX28" fmla="*/ 8506218 w 9111013"/>
              <a:gd name="connsiteY28" fmla="*/ 2814320 h 4927600"/>
              <a:gd name="connsiteX29" fmla="*/ 8267458 w 9111013"/>
              <a:gd name="connsiteY29" fmla="*/ 2600960 h 4927600"/>
              <a:gd name="connsiteX30" fmla="*/ 8089658 w 9111013"/>
              <a:gd name="connsiteY30" fmla="*/ 2616200 h 4927600"/>
              <a:gd name="connsiteX31" fmla="*/ 7744218 w 9111013"/>
              <a:gd name="connsiteY31" fmla="*/ 2804160 h 4927600"/>
              <a:gd name="connsiteX32" fmla="*/ 7439418 w 9111013"/>
              <a:gd name="connsiteY32" fmla="*/ 2946400 h 4927600"/>
              <a:gd name="connsiteX33" fmla="*/ 7276858 w 9111013"/>
              <a:gd name="connsiteY33" fmla="*/ 2941320 h 4927600"/>
              <a:gd name="connsiteX34" fmla="*/ 7226058 w 9111013"/>
              <a:gd name="connsiteY34" fmla="*/ 2870200 h 4927600"/>
              <a:gd name="connsiteX35" fmla="*/ 7444498 w 9111013"/>
              <a:gd name="connsiteY35" fmla="*/ 2509520 h 4927600"/>
              <a:gd name="connsiteX36" fmla="*/ 7754378 w 9111013"/>
              <a:gd name="connsiteY36" fmla="*/ 2291080 h 4927600"/>
              <a:gd name="connsiteX37" fmla="*/ 8054098 w 9111013"/>
              <a:gd name="connsiteY37" fmla="*/ 2001520 h 4927600"/>
              <a:gd name="connsiteX38" fmla="*/ 8501138 w 9111013"/>
              <a:gd name="connsiteY38" fmla="*/ 1676400 h 4927600"/>
              <a:gd name="connsiteX39" fmla="*/ 9034538 w 9111013"/>
              <a:gd name="connsiteY39" fmla="*/ 990600 h 4927600"/>
              <a:gd name="connsiteX40" fmla="*/ 9110738 w 9111013"/>
              <a:gd name="connsiteY40" fmla="*/ 731520 h 4927600"/>
              <a:gd name="connsiteX41" fmla="*/ 9004058 w 9111013"/>
              <a:gd name="connsiteY41" fmla="*/ 401320 h 4927600"/>
              <a:gd name="connsiteX42" fmla="*/ 8755138 w 9111013"/>
              <a:gd name="connsiteY42" fmla="*/ 172720 h 4927600"/>
              <a:gd name="connsiteX43" fmla="*/ 7495298 w 9111013"/>
              <a:gd name="connsiteY43" fmla="*/ 0 h 4927600"/>
              <a:gd name="connsiteX44" fmla="*/ 6921258 w 9111013"/>
              <a:gd name="connsiteY44" fmla="*/ 137160 h 4927600"/>
              <a:gd name="connsiteX45" fmla="*/ 6194818 w 9111013"/>
              <a:gd name="connsiteY45" fmla="*/ 762000 h 4927600"/>
              <a:gd name="connsiteX46" fmla="*/ 5864618 w 9111013"/>
              <a:gd name="connsiteY46" fmla="*/ 1026160 h 4927600"/>
              <a:gd name="connsiteX47" fmla="*/ 4960378 w 9111013"/>
              <a:gd name="connsiteY47" fmla="*/ 1508760 h 4927600"/>
              <a:gd name="connsiteX48" fmla="*/ 4086618 w 9111013"/>
              <a:gd name="connsiteY48" fmla="*/ 1645920 h 4927600"/>
              <a:gd name="connsiteX49" fmla="*/ 3649738 w 9111013"/>
              <a:gd name="connsiteY49" fmla="*/ 1595120 h 4927600"/>
              <a:gd name="connsiteX50" fmla="*/ 2770898 w 9111013"/>
              <a:gd name="connsiteY50" fmla="*/ 1422400 h 4927600"/>
              <a:gd name="connsiteX51" fmla="*/ 2537218 w 9111013"/>
              <a:gd name="connsiteY51" fmla="*/ 1315720 h 4927600"/>
              <a:gd name="connsiteX52" fmla="*/ 2252738 w 9111013"/>
              <a:gd name="connsiteY52" fmla="*/ 1214120 h 4927600"/>
              <a:gd name="connsiteX53" fmla="*/ 1820938 w 9111013"/>
              <a:gd name="connsiteY53" fmla="*/ 1107440 h 4927600"/>
              <a:gd name="connsiteX54" fmla="*/ 1632978 w 9111013"/>
              <a:gd name="connsiteY54" fmla="*/ 1076960 h 4927600"/>
              <a:gd name="connsiteX55" fmla="*/ 1282458 w 9111013"/>
              <a:gd name="connsiteY55" fmla="*/ 1082040 h 4927600"/>
              <a:gd name="connsiteX56" fmla="*/ 1196098 w 9111013"/>
              <a:gd name="connsiteY56" fmla="*/ 1087120 h 4927600"/>
              <a:gd name="connsiteX57" fmla="*/ 1150378 w 9111013"/>
              <a:gd name="connsiteY57" fmla="*/ 1082040 h 4927600"/>
              <a:gd name="connsiteX58" fmla="*/ 830338 w 9111013"/>
              <a:gd name="connsiteY58" fmla="*/ 107188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111013" h="4927600">
                <a:moveTo>
                  <a:pt x="830338" y="1071880"/>
                </a:moveTo>
                <a:cubicBezTo>
                  <a:pt x="772765" y="1067647"/>
                  <a:pt x="814532" y="1058974"/>
                  <a:pt x="804938" y="1056640"/>
                </a:cubicBezTo>
                <a:cubicBezTo>
                  <a:pt x="605431" y="1008111"/>
                  <a:pt x="653087" y="1024630"/>
                  <a:pt x="429018" y="1056640"/>
                </a:cubicBezTo>
                <a:cubicBezTo>
                  <a:pt x="366365" y="1100667"/>
                  <a:pt x="290409" y="1130168"/>
                  <a:pt x="241058" y="1188720"/>
                </a:cubicBezTo>
                <a:cubicBezTo>
                  <a:pt x="139217" y="1309549"/>
                  <a:pt x="82400" y="1500145"/>
                  <a:pt x="134378" y="1656080"/>
                </a:cubicBezTo>
                <a:cubicBezTo>
                  <a:pt x="163338" y="1742961"/>
                  <a:pt x="241082" y="1805314"/>
                  <a:pt x="286778" y="1884680"/>
                </a:cubicBezTo>
                <a:cubicBezTo>
                  <a:pt x="337789" y="1973277"/>
                  <a:pt x="378218" y="2067560"/>
                  <a:pt x="423938" y="2159000"/>
                </a:cubicBezTo>
                <a:cubicBezTo>
                  <a:pt x="417165" y="2275840"/>
                  <a:pt x="437186" y="2397401"/>
                  <a:pt x="403618" y="2509520"/>
                </a:cubicBezTo>
                <a:cubicBezTo>
                  <a:pt x="351038" y="2685136"/>
                  <a:pt x="244867" y="2840054"/>
                  <a:pt x="169938" y="3007360"/>
                </a:cubicBezTo>
                <a:cubicBezTo>
                  <a:pt x="121223" y="3116134"/>
                  <a:pt x="78498" y="3227493"/>
                  <a:pt x="32778" y="3337560"/>
                </a:cubicBezTo>
                <a:cubicBezTo>
                  <a:pt x="24311" y="3452707"/>
                  <a:pt x="-16446" y="3570027"/>
                  <a:pt x="7378" y="3683000"/>
                </a:cubicBezTo>
                <a:cubicBezTo>
                  <a:pt x="37713" y="3826845"/>
                  <a:pt x="99229" y="3968885"/>
                  <a:pt x="190258" y="4084320"/>
                </a:cubicBezTo>
                <a:cubicBezTo>
                  <a:pt x="337126" y="4270566"/>
                  <a:pt x="503193" y="4453085"/>
                  <a:pt x="708418" y="4572000"/>
                </a:cubicBezTo>
                <a:cubicBezTo>
                  <a:pt x="1003420" y="4742936"/>
                  <a:pt x="1372199" y="4715396"/>
                  <a:pt x="1693938" y="4719320"/>
                </a:cubicBezTo>
                <a:cubicBezTo>
                  <a:pt x="1863271" y="4661747"/>
                  <a:pt x="2036522" y="4614614"/>
                  <a:pt x="2201938" y="4546600"/>
                </a:cubicBezTo>
                <a:cubicBezTo>
                  <a:pt x="2370745" y="4477192"/>
                  <a:pt x="2520119" y="4361087"/>
                  <a:pt x="2694698" y="4307840"/>
                </a:cubicBezTo>
                <a:cubicBezTo>
                  <a:pt x="2863058" y="4256490"/>
                  <a:pt x="3043525" y="4260427"/>
                  <a:pt x="3217938" y="4236720"/>
                </a:cubicBezTo>
                <a:cubicBezTo>
                  <a:pt x="3455005" y="4272280"/>
                  <a:pt x="3695313" y="4290569"/>
                  <a:pt x="3929138" y="4343400"/>
                </a:cubicBezTo>
                <a:cubicBezTo>
                  <a:pt x="4365664" y="4442029"/>
                  <a:pt x="4523601" y="4583543"/>
                  <a:pt x="4955298" y="4709160"/>
                </a:cubicBezTo>
                <a:cubicBezTo>
                  <a:pt x="5531317" y="4876772"/>
                  <a:pt x="5647888" y="4869165"/>
                  <a:pt x="6189738" y="4927600"/>
                </a:cubicBezTo>
                <a:cubicBezTo>
                  <a:pt x="6264245" y="4886960"/>
                  <a:pt x="6372570" y="4880160"/>
                  <a:pt x="6413258" y="4805680"/>
                </a:cubicBezTo>
                <a:cubicBezTo>
                  <a:pt x="6528434" y="4594849"/>
                  <a:pt x="6396835" y="4234250"/>
                  <a:pt x="6677418" y="4084320"/>
                </a:cubicBezTo>
                <a:cubicBezTo>
                  <a:pt x="6818945" y="4008695"/>
                  <a:pt x="6995765" y="4043680"/>
                  <a:pt x="7154938" y="4023360"/>
                </a:cubicBezTo>
                <a:cubicBezTo>
                  <a:pt x="7347978" y="4060613"/>
                  <a:pt x="7543876" y="4085291"/>
                  <a:pt x="7734058" y="4135120"/>
                </a:cubicBezTo>
                <a:cubicBezTo>
                  <a:pt x="7932451" y="4187101"/>
                  <a:pt x="8122216" y="4267918"/>
                  <a:pt x="8318258" y="4328160"/>
                </a:cubicBezTo>
                <a:cubicBezTo>
                  <a:pt x="8447445" y="4367858"/>
                  <a:pt x="8579031" y="4399280"/>
                  <a:pt x="8709418" y="4434840"/>
                </a:cubicBezTo>
                <a:cubicBezTo>
                  <a:pt x="8778845" y="4416213"/>
                  <a:pt x="8858851" y="4420241"/>
                  <a:pt x="8917698" y="4378960"/>
                </a:cubicBezTo>
                <a:cubicBezTo>
                  <a:pt x="8979258" y="4335776"/>
                  <a:pt x="9055573" y="4271053"/>
                  <a:pt x="9049778" y="4196080"/>
                </a:cubicBezTo>
                <a:cubicBezTo>
                  <a:pt x="9004140" y="3605633"/>
                  <a:pt x="8850283" y="3253617"/>
                  <a:pt x="8506218" y="2814320"/>
                </a:cubicBezTo>
                <a:cubicBezTo>
                  <a:pt x="8440405" y="2730291"/>
                  <a:pt x="8347045" y="2672080"/>
                  <a:pt x="8267458" y="2600960"/>
                </a:cubicBezTo>
                <a:cubicBezTo>
                  <a:pt x="8208191" y="2606040"/>
                  <a:pt x="8145107" y="2594666"/>
                  <a:pt x="8089658" y="2616200"/>
                </a:cubicBezTo>
                <a:cubicBezTo>
                  <a:pt x="7967461" y="2663655"/>
                  <a:pt x="7861100" y="2744806"/>
                  <a:pt x="7744218" y="2804160"/>
                </a:cubicBezTo>
                <a:cubicBezTo>
                  <a:pt x="7644250" y="2854925"/>
                  <a:pt x="7541018" y="2898987"/>
                  <a:pt x="7439418" y="2946400"/>
                </a:cubicBezTo>
                <a:cubicBezTo>
                  <a:pt x="7385231" y="2944707"/>
                  <a:pt x="7327913" y="2959554"/>
                  <a:pt x="7276858" y="2941320"/>
                </a:cubicBezTo>
                <a:cubicBezTo>
                  <a:pt x="7249422" y="2931521"/>
                  <a:pt x="7232026" y="2898715"/>
                  <a:pt x="7226058" y="2870200"/>
                </a:cubicBezTo>
                <a:cubicBezTo>
                  <a:pt x="7186864" y="2682940"/>
                  <a:pt x="7294116" y="2633622"/>
                  <a:pt x="7444498" y="2509520"/>
                </a:cubicBezTo>
                <a:cubicBezTo>
                  <a:pt x="7541971" y="2429081"/>
                  <a:pt x="7657292" y="2371985"/>
                  <a:pt x="7754378" y="2291080"/>
                </a:cubicBezTo>
                <a:cubicBezTo>
                  <a:pt x="7861096" y="2202149"/>
                  <a:pt x="7946844" y="2089804"/>
                  <a:pt x="8054098" y="2001520"/>
                </a:cubicBezTo>
                <a:cubicBezTo>
                  <a:pt x="8196358" y="1884422"/>
                  <a:pt x="8364880" y="1800430"/>
                  <a:pt x="8501138" y="1676400"/>
                </a:cubicBezTo>
                <a:cubicBezTo>
                  <a:pt x="8764001" y="1437127"/>
                  <a:pt x="8855061" y="1267092"/>
                  <a:pt x="9034538" y="990600"/>
                </a:cubicBezTo>
                <a:cubicBezTo>
                  <a:pt x="9059938" y="904240"/>
                  <a:pt x="9115388" y="821418"/>
                  <a:pt x="9110738" y="731520"/>
                </a:cubicBezTo>
                <a:cubicBezTo>
                  <a:pt x="9104763" y="616006"/>
                  <a:pt x="9066158" y="498905"/>
                  <a:pt x="9004058" y="401320"/>
                </a:cubicBezTo>
                <a:cubicBezTo>
                  <a:pt x="8943577" y="306278"/>
                  <a:pt x="8856032" y="222833"/>
                  <a:pt x="8755138" y="172720"/>
                </a:cubicBezTo>
                <a:cubicBezTo>
                  <a:pt x="8325792" y="-40531"/>
                  <a:pt x="7968997" y="12978"/>
                  <a:pt x="7495298" y="0"/>
                </a:cubicBezTo>
                <a:cubicBezTo>
                  <a:pt x="7303951" y="45720"/>
                  <a:pt x="7103031" y="61910"/>
                  <a:pt x="6921258" y="137160"/>
                </a:cubicBezTo>
                <a:cubicBezTo>
                  <a:pt x="6588397" y="274957"/>
                  <a:pt x="6449198" y="526463"/>
                  <a:pt x="6194818" y="762000"/>
                </a:cubicBezTo>
                <a:cubicBezTo>
                  <a:pt x="6091391" y="857765"/>
                  <a:pt x="5980565" y="946008"/>
                  <a:pt x="5864618" y="1026160"/>
                </a:cubicBezTo>
                <a:cubicBezTo>
                  <a:pt x="5643790" y="1178813"/>
                  <a:pt x="5212492" y="1423429"/>
                  <a:pt x="4960378" y="1508760"/>
                </a:cubicBezTo>
                <a:cubicBezTo>
                  <a:pt x="4613467" y="1626176"/>
                  <a:pt x="4426397" y="1621992"/>
                  <a:pt x="4086618" y="1645920"/>
                </a:cubicBezTo>
                <a:lnTo>
                  <a:pt x="3649738" y="1595120"/>
                </a:lnTo>
                <a:cubicBezTo>
                  <a:pt x="3325302" y="1551746"/>
                  <a:pt x="3075304" y="1525589"/>
                  <a:pt x="2770898" y="1422400"/>
                </a:cubicBezTo>
                <a:cubicBezTo>
                  <a:pt x="2689804" y="1394911"/>
                  <a:pt x="2616666" y="1347655"/>
                  <a:pt x="2537218" y="1315720"/>
                </a:cubicBezTo>
                <a:cubicBezTo>
                  <a:pt x="2443790" y="1278166"/>
                  <a:pt x="2348550" y="1245090"/>
                  <a:pt x="2252738" y="1214120"/>
                </a:cubicBezTo>
                <a:cubicBezTo>
                  <a:pt x="2114435" y="1169416"/>
                  <a:pt x="1963705" y="1134548"/>
                  <a:pt x="1820938" y="1107440"/>
                </a:cubicBezTo>
                <a:cubicBezTo>
                  <a:pt x="1758580" y="1095600"/>
                  <a:pt x="1695631" y="1087120"/>
                  <a:pt x="1632978" y="1076960"/>
                </a:cubicBezTo>
                <a:lnTo>
                  <a:pt x="1282458" y="1082040"/>
                </a:lnTo>
                <a:cubicBezTo>
                  <a:pt x="1253629" y="1082710"/>
                  <a:pt x="1224934" y="1087120"/>
                  <a:pt x="1196098" y="1087120"/>
                </a:cubicBezTo>
                <a:cubicBezTo>
                  <a:pt x="1180764" y="1087120"/>
                  <a:pt x="1165710" y="1082253"/>
                  <a:pt x="1150378" y="1082040"/>
                </a:cubicBezTo>
                <a:cubicBezTo>
                  <a:pt x="1043708" y="1080558"/>
                  <a:pt x="887911" y="1076113"/>
                  <a:pt x="830338" y="1071880"/>
                </a:cubicBezTo>
                <a:close/>
              </a:path>
            </a:pathLst>
          </a:custGeom>
          <a:noFill/>
          <a:ln w="15875">
            <a:solidFill>
              <a:srgbClr val="392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E0A286-A98C-5B3D-8D1A-7BAFB4BD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35" y="3049194"/>
            <a:ext cx="759612" cy="7596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54ED88-71F9-4521-8E6C-30947B443801}"/>
              </a:ext>
            </a:extLst>
          </p:cNvPr>
          <p:cNvSpPr txBox="1"/>
          <p:nvPr/>
        </p:nvSpPr>
        <p:spPr>
          <a:xfrm>
            <a:off x="8119397" y="3167390"/>
            <a:ext cx="125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Poetry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94C3F6-1AF9-1DD4-871B-D33ACC1EB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55" y="4466513"/>
            <a:ext cx="759612" cy="7596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F3A796-E134-087B-41F6-DBABBC95D98E}"/>
              </a:ext>
            </a:extLst>
          </p:cNvPr>
          <p:cNvSpPr txBox="1"/>
          <p:nvPr/>
        </p:nvSpPr>
        <p:spPr>
          <a:xfrm>
            <a:off x="3404379" y="4625568"/>
            <a:ext cx="1874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CVE data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6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4F7A98-B0CC-654B-4BF4-71B19C4A2837}"/>
              </a:ext>
            </a:extLst>
          </p:cNvPr>
          <p:cNvCxnSpPr>
            <a:cxnSpLocks/>
          </p:cNvCxnSpPr>
          <p:nvPr/>
        </p:nvCxnSpPr>
        <p:spPr>
          <a:xfrm>
            <a:off x="500380" y="1997995"/>
            <a:ext cx="36144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A4B98A-2FB0-880D-C1A2-F5420B2B89FE}"/>
              </a:ext>
            </a:extLst>
          </p:cNvPr>
          <p:cNvSpPr txBox="1"/>
          <p:nvPr/>
        </p:nvSpPr>
        <p:spPr>
          <a:xfrm>
            <a:off x="500380" y="428335"/>
            <a:ext cx="37414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</a:rPr>
              <a:t>LLM interpolation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D76362C-EF4C-342E-6CD2-24ACCCF4E87E}"/>
              </a:ext>
            </a:extLst>
          </p:cNvPr>
          <p:cNvSpPr/>
          <p:nvPr/>
        </p:nvSpPr>
        <p:spPr>
          <a:xfrm>
            <a:off x="2221213" y="1315720"/>
            <a:ext cx="9111013" cy="4927600"/>
          </a:xfrm>
          <a:custGeom>
            <a:avLst/>
            <a:gdLst>
              <a:gd name="connsiteX0" fmla="*/ 830338 w 9111013"/>
              <a:gd name="connsiteY0" fmla="*/ 1071880 h 4927600"/>
              <a:gd name="connsiteX1" fmla="*/ 804938 w 9111013"/>
              <a:gd name="connsiteY1" fmla="*/ 1056640 h 4927600"/>
              <a:gd name="connsiteX2" fmla="*/ 429018 w 9111013"/>
              <a:gd name="connsiteY2" fmla="*/ 1056640 h 4927600"/>
              <a:gd name="connsiteX3" fmla="*/ 241058 w 9111013"/>
              <a:gd name="connsiteY3" fmla="*/ 1188720 h 4927600"/>
              <a:gd name="connsiteX4" fmla="*/ 134378 w 9111013"/>
              <a:gd name="connsiteY4" fmla="*/ 1656080 h 4927600"/>
              <a:gd name="connsiteX5" fmla="*/ 286778 w 9111013"/>
              <a:gd name="connsiteY5" fmla="*/ 1884680 h 4927600"/>
              <a:gd name="connsiteX6" fmla="*/ 423938 w 9111013"/>
              <a:gd name="connsiteY6" fmla="*/ 2159000 h 4927600"/>
              <a:gd name="connsiteX7" fmla="*/ 403618 w 9111013"/>
              <a:gd name="connsiteY7" fmla="*/ 2509520 h 4927600"/>
              <a:gd name="connsiteX8" fmla="*/ 169938 w 9111013"/>
              <a:gd name="connsiteY8" fmla="*/ 3007360 h 4927600"/>
              <a:gd name="connsiteX9" fmla="*/ 32778 w 9111013"/>
              <a:gd name="connsiteY9" fmla="*/ 3337560 h 4927600"/>
              <a:gd name="connsiteX10" fmla="*/ 7378 w 9111013"/>
              <a:gd name="connsiteY10" fmla="*/ 3683000 h 4927600"/>
              <a:gd name="connsiteX11" fmla="*/ 190258 w 9111013"/>
              <a:gd name="connsiteY11" fmla="*/ 4084320 h 4927600"/>
              <a:gd name="connsiteX12" fmla="*/ 708418 w 9111013"/>
              <a:gd name="connsiteY12" fmla="*/ 4572000 h 4927600"/>
              <a:gd name="connsiteX13" fmla="*/ 1693938 w 9111013"/>
              <a:gd name="connsiteY13" fmla="*/ 4719320 h 4927600"/>
              <a:gd name="connsiteX14" fmla="*/ 2201938 w 9111013"/>
              <a:gd name="connsiteY14" fmla="*/ 4546600 h 4927600"/>
              <a:gd name="connsiteX15" fmla="*/ 2694698 w 9111013"/>
              <a:gd name="connsiteY15" fmla="*/ 4307840 h 4927600"/>
              <a:gd name="connsiteX16" fmla="*/ 3217938 w 9111013"/>
              <a:gd name="connsiteY16" fmla="*/ 4236720 h 4927600"/>
              <a:gd name="connsiteX17" fmla="*/ 3929138 w 9111013"/>
              <a:gd name="connsiteY17" fmla="*/ 4343400 h 4927600"/>
              <a:gd name="connsiteX18" fmla="*/ 4955298 w 9111013"/>
              <a:gd name="connsiteY18" fmla="*/ 4709160 h 4927600"/>
              <a:gd name="connsiteX19" fmla="*/ 6189738 w 9111013"/>
              <a:gd name="connsiteY19" fmla="*/ 4927600 h 4927600"/>
              <a:gd name="connsiteX20" fmla="*/ 6413258 w 9111013"/>
              <a:gd name="connsiteY20" fmla="*/ 4805680 h 4927600"/>
              <a:gd name="connsiteX21" fmla="*/ 6677418 w 9111013"/>
              <a:gd name="connsiteY21" fmla="*/ 4084320 h 4927600"/>
              <a:gd name="connsiteX22" fmla="*/ 7154938 w 9111013"/>
              <a:gd name="connsiteY22" fmla="*/ 4023360 h 4927600"/>
              <a:gd name="connsiteX23" fmla="*/ 7734058 w 9111013"/>
              <a:gd name="connsiteY23" fmla="*/ 4135120 h 4927600"/>
              <a:gd name="connsiteX24" fmla="*/ 8318258 w 9111013"/>
              <a:gd name="connsiteY24" fmla="*/ 4328160 h 4927600"/>
              <a:gd name="connsiteX25" fmla="*/ 8709418 w 9111013"/>
              <a:gd name="connsiteY25" fmla="*/ 4434840 h 4927600"/>
              <a:gd name="connsiteX26" fmla="*/ 8917698 w 9111013"/>
              <a:gd name="connsiteY26" fmla="*/ 4378960 h 4927600"/>
              <a:gd name="connsiteX27" fmla="*/ 9049778 w 9111013"/>
              <a:gd name="connsiteY27" fmla="*/ 4196080 h 4927600"/>
              <a:gd name="connsiteX28" fmla="*/ 8506218 w 9111013"/>
              <a:gd name="connsiteY28" fmla="*/ 2814320 h 4927600"/>
              <a:gd name="connsiteX29" fmla="*/ 8267458 w 9111013"/>
              <a:gd name="connsiteY29" fmla="*/ 2600960 h 4927600"/>
              <a:gd name="connsiteX30" fmla="*/ 8089658 w 9111013"/>
              <a:gd name="connsiteY30" fmla="*/ 2616200 h 4927600"/>
              <a:gd name="connsiteX31" fmla="*/ 7744218 w 9111013"/>
              <a:gd name="connsiteY31" fmla="*/ 2804160 h 4927600"/>
              <a:gd name="connsiteX32" fmla="*/ 7439418 w 9111013"/>
              <a:gd name="connsiteY32" fmla="*/ 2946400 h 4927600"/>
              <a:gd name="connsiteX33" fmla="*/ 7276858 w 9111013"/>
              <a:gd name="connsiteY33" fmla="*/ 2941320 h 4927600"/>
              <a:gd name="connsiteX34" fmla="*/ 7226058 w 9111013"/>
              <a:gd name="connsiteY34" fmla="*/ 2870200 h 4927600"/>
              <a:gd name="connsiteX35" fmla="*/ 7444498 w 9111013"/>
              <a:gd name="connsiteY35" fmla="*/ 2509520 h 4927600"/>
              <a:gd name="connsiteX36" fmla="*/ 7754378 w 9111013"/>
              <a:gd name="connsiteY36" fmla="*/ 2291080 h 4927600"/>
              <a:gd name="connsiteX37" fmla="*/ 8054098 w 9111013"/>
              <a:gd name="connsiteY37" fmla="*/ 2001520 h 4927600"/>
              <a:gd name="connsiteX38" fmla="*/ 8501138 w 9111013"/>
              <a:gd name="connsiteY38" fmla="*/ 1676400 h 4927600"/>
              <a:gd name="connsiteX39" fmla="*/ 9034538 w 9111013"/>
              <a:gd name="connsiteY39" fmla="*/ 990600 h 4927600"/>
              <a:gd name="connsiteX40" fmla="*/ 9110738 w 9111013"/>
              <a:gd name="connsiteY40" fmla="*/ 731520 h 4927600"/>
              <a:gd name="connsiteX41" fmla="*/ 9004058 w 9111013"/>
              <a:gd name="connsiteY41" fmla="*/ 401320 h 4927600"/>
              <a:gd name="connsiteX42" fmla="*/ 8755138 w 9111013"/>
              <a:gd name="connsiteY42" fmla="*/ 172720 h 4927600"/>
              <a:gd name="connsiteX43" fmla="*/ 7495298 w 9111013"/>
              <a:gd name="connsiteY43" fmla="*/ 0 h 4927600"/>
              <a:gd name="connsiteX44" fmla="*/ 6921258 w 9111013"/>
              <a:gd name="connsiteY44" fmla="*/ 137160 h 4927600"/>
              <a:gd name="connsiteX45" fmla="*/ 6194818 w 9111013"/>
              <a:gd name="connsiteY45" fmla="*/ 762000 h 4927600"/>
              <a:gd name="connsiteX46" fmla="*/ 5864618 w 9111013"/>
              <a:gd name="connsiteY46" fmla="*/ 1026160 h 4927600"/>
              <a:gd name="connsiteX47" fmla="*/ 4960378 w 9111013"/>
              <a:gd name="connsiteY47" fmla="*/ 1508760 h 4927600"/>
              <a:gd name="connsiteX48" fmla="*/ 4086618 w 9111013"/>
              <a:gd name="connsiteY48" fmla="*/ 1645920 h 4927600"/>
              <a:gd name="connsiteX49" fmla="*/ 3649738 w 9111013"/>
              <a:gd name="connsiteY49" fmla="*/ 1595120 h 4927600"/>
              <a:gd name="connsiteX50" fmla="*/ 2770898 w 9111013"/>
              <a:gd name="connsiteY50" fmla="*/ 1422400 h 4927600"/>
              <a:gd name="connsiteX51" fmla="*/ 2537218 w 9111013"/>
              <a:gd name="connsiteY51" fmla="*/ 1315720 h 4927600"/>
              <a:gd name="connsiteX52" fmla="*/ 2252738 w 9111013"/>
              <a:gd name="connsiteY52" fmla="*/ 1214120 h 4927600"/>
              <a:gd name="connsiteX53" fmla="*/ 1820938 w 9111013"/>
              <a:gd name="connsiteY53" fmla="*/ 1107440 h 4927600"/>
              <a:gd name="connsiteX54" fmla="*/ 1632978 w 9111013"/>
              <a:gd name="connsiteY54" fmla="*/ 1076960 h 4927600"/>
              <a:gd name="connsiteX55" fmla="*/ 1282458 w 9111013"/>
              <a:gd name="connsiteY55" fmla="*/ 1082040 h 4927600"/>
              <a:gd name="connsiteX56" fmla="*/ 1196098 w 9111013"/>
              <a:gd name="connsiteY56" fmla="*/ 1087120 h 4927600"/>
              <a:gd name="connsiteX57" fmla="*/ 1150378 w 9111013"/>
              <a:gd name="connsiteY57" fmla="*/ 1082040 h 4927600"/>
              <a:gd name="connsiteX58" fmla="*/ 830338 w 9111013"/>
              <a:gd name="connsiteY58" fmla="*/ 107188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111013" h="4927600">
                <a:moveTo>
                  <a:pt x="830338" y="1071880"/>
                </a:moveTo>
                <a:cubicBezTo>
                  <a:pt x="772765" y="1067647"/>
                  <a:pt x="814532" y="1058974"/>
                  <a:pt x="804938" y="1056640"/>
                </a:cubicBezTo>
                <a:cubicBezTo>
                  <a:pt x="605431" y="1008111"/>
                  <a:pt x="653087" y="1024630"/>
                  <a:pt x="429018" y="1056640"/>
                </a:cubicBezTo>
                <a:cubicBezTo>
                  <a:pt x="366365" y="1100667"/>
                  <a:pt x="290409" y="1130168"/>
                  <a:pt x="241058" y="1188720"/>
                </a:cubicBezTo>
                <a:cubicBezTo>
                  <a:pt x="139217" y="1309549"/>
                  <a:pt x="82400" y="1500145"/>
                  <a:pt x="134378" y="1656080"/>
                </a:cubicBezTo>
                <a:cubicBezTo>
                  <a:pt x="163338" y="1742961"/>
                  <a:pt x="241082" y="1805314"/>
                  <a:pt x="286778" y="1884680"/>
                </a:cubicBezTo>
                <a:cubicBezTo>
                  <a:pt x="337789" y="1973277"/>
                  <a:pt x="378218" y="2067560"/>
                  <a:pt x="423938" y="2159000"/>
                </a:cubicBezTo>
                <a:cubicBezTo>
                  <a:pt x="417165" y="2275840"/>
                  <a:pt x="437186" y="2397401"/>
                  <a:pt x="403618" y="2509520"/>
                </a:cubicBezTo>
                <a:cubicBezTo>
                  <a:pt x="351038" y="2685136"/>
                  <a:pt x="244867" y="2840054"/>
                  <a:pt x="169938" y="3007360"/>
                </a:cubicBezTo>
                <a:cubicBezTo>
                  <a:pt x="121223" y="3116134"/>
                  <a:pt x="78498" y="3227493"/>
                  <a:pt x="32778" y="3337560"/>
                </a:cubicBezTo>
                <a:cubicBezTo>
                  <a:pt x="24311" y="3452707"/>
                  <a:pt x="-16446" y="3570027"/>
                  <a:pt x="7378" y="3683000"/>
                </a:cubicBezTo>
                <a:cubicBezTo>
                  <a:pt x="37713" y="3826845"/>
                  <a:pt x="99229" y="3968885"/>
                  <a:pt x="190258" y="4084320"/>
                </a:cubicBezTo>
                <a:cubicBezTo>
                  <a:pt x="337126" y="4270566"/>
                  <a:pt x="503193" y="4453085"/>
                  <a:pt x="708418" y="4572000"/>
                </a:cubicBezTo>
                <a:cubicBezTo>
                  <a:pt x="1003420" y="4742936"/>
                  <a:pt x="1372199" y="4715396"/>
                  <a:pt x="1693938" y="4719320"/>
                </a:cubicBezTo>
                <a:cubicBezTo>
                  <a:pt x="1863271" y="4661747"/>
                  <a:pt x="2036522" y="4614614"/>
                  <a:pt x="2201938" y="4546600"/>
                </a:cubicBezTo>
                <a:cubicBezTo>
                  <a:pt x="2370745" y="4477192"/>
                  <a:pt x="2520119" y="4361087"/>
                  <a:pt x="2694698" y="4307840"/>
                </a:cubicBezTo>
                <a:cubicBezTo>
                  <a:pt x="2863058" y="4256490"/>
                  <a:pt x="3043525" y="4260427"/>
                  <a:pt x="3217938" y="4236720"/>
                </a:cubicBezTo>
                <a:cubicBezTo>
                  <a:pt x="3455005" y="4272280"/>
                  <a:pt x="3695313" y="4290569"/>
                  <a:pt x="3929138" y="4343400"/>
                </a:cubicBezTo>
                <a:cubicBezTo>
                  <a:pt x="4365664" y="4442029"/>
                  <a:pt x="4523601" y="4583543"/>
                  <a:pt x="4955298" y="4709160"/>
                </a:cubicBezTo>
                <a:cubicBezTo>
                  <a:pt x="5531317" y="4876772"/>
                  <a:pt x="5647888" y="4869165"/>
                  <a:pt x="6189738" y="4927600"/>
                </a:cubicBezTo>
                <a:cubicBezTo>
                  <a:pt x="6264245" y="4886960"/>
                  <a:pt x="6372570" y="4880160"/>
                  <a:pt x="6413258" y="4805680"/>
                </a:cubicBezTo>
                <a:cubicBezTo>
                  <a:pt x="6528434" y="4594849"/>
                  <a:pt x="6396835" y="4234250"/>
                  <a:pt x="6677418" y="4084320"/>
                </a:cubicBezTo>
                <a:cubicBezTo>
                  <a:pt x="6818945" y="4008695"/>
                  <a:pt x="6995765" y="4043680"/>
                  <a:pt x="7154938" y="4023360"/>
                </a:cubicBezTo>
                <a:cubicBezTo>
                  <a:pt x="7347978" y="4060613"/>
                  <a:pt x="7543876" y="4085291"/>
                  <a:pt x="7734058" y="4135120"/>
                </a:cubicBezTo>
                <a:cubicBezTo>
                  <a:pt x="7932451" y="4187101"/>
                  <a:pt x="8122216" y="4267918"/>
                  <a:pt x="8318258" y="4328160"/>
                </a:cubicBezTo>
                <a:cubicBezTo>
                  <a:pt x="8447445" y="4367858"/>
                  <a:pt x="8579031" y="4399280"/>
                  <a:pt x="8709418" y="4434840"/>
                </a:cubicBezTo>
                <a:cubicBezTo>
                  <a:pt x="8778845" y="4416213"/>
                  <a:pt x="8858851" y="4420241"/>
                  <a:pt x="8917698" y="4378960"/>
                </a:cubicBezTo>
                <a:cubicBezTo>
                  <a:pt x="8979258" y="4335776"/>
                  <a:pt x="9055573" y="4271053"/>
                  <a:pt x="9049778" y="4196080"/>
                </a:cubicBezTo>
                <a:cubicBezTo>
                  <a:pt x="9004140" y="3605633"/>
                  <a:pt x="8850283" y="3253617"/>
                  <a:pt x="8506218" y="2814320"/>
                </a:cubicBezTo>
                <a:cubicBezTo>
                  <a:pt x="8440405" y="2730291"/>
                  <a:pt x="8347045" y="2672080"/>
                  <a:pt x="8267458" y="2600960"/>
                </a:cubicBezTo>
                <a:cubicBezTo>
                  <a:pt x="8208191" y="2606040"/>
                  <a:pt x="8145107" y="2594666"/>
                  <a:pt x="8089658" y="2616200"/>
                </a:cubicBezTo>
                <a:cubicBezTo>
                  <a:pt x="7967461" y="2663655"/>
                  <a:pt x="7861100" y="2744806"/>
                  <a:pt x="7744218" y="2804160"/>
                </a:cubicBezTo>
                <a:cubicBezTo>
                  <a:pt x="7644250" y="2854925"/>
                  <a:pt x="7541018" y="2898987"/>
                  <a:pt x="7439418" y="2946400"/>
                </a:cubicBezTo>
                <a:cubicBezTo>
                  <a:pt x="7385231" y="2944707"/>
                  <a:pt x="7327913" y="2959554"/>
                  <a:pt x="7276858" y="2941320"/>
                </a:cubicBezTo>
                <a:cubicBezTo>
                  <a:pt x="7249422" y="2931521"/>
                  <a:pt x="7232026" y="2898715"/>
                  <a:pt x="7226058" y="2870200"/>
                </a:cubicBezTo>
                <a:cubicBezTo>
                  <a:pt x="7186864" y="2682940"/>
                  <a:pt x="7294116" y="2633622"/>
                  <a:pt x="7444498" y="2509520"/>
                </a:cubicBezTo>
                <a:cubicBezTo>
                  <a:pt x="7541971" y="2429081"/>
                  <a:pt x="7657292" y="2371985"/>
                  <a:pt x="7754378" y="2291080"/>
                </a:cubicBezTo>
                <a:cubicBezTo>
                  <a:pt x="7861096" y="2202149"/>
                  <a:pt x="7946844" y="2089804"/>
                  <a:pt x="8054098" y="2001520"/>
                </a:cubicBezTo>
                <a:cubicBezTo>
                  <a:pt x="8196358" y="1884422"/>
                  <a:pt x="8364880" y="1800430"/>
                  <a:pt x="8501138" y="1676400"/>
                </a:cubicBezTo>
                <a:cubicBezTo>
                  <a:pt x="8764001" y="1437127"/>
                  <a:pt x="8855061" y="1267092"/>
                  <a:pt x="9034538" y="990600"/>
                </a:cubicBezTo>
                <a:cubicBezTo>
                  <a:pt x="9059938" y="904240"/>
                  <a:pt x="9115388" y="821418"/>
                  <a:pt x="9110738" y="731520"/>
                </a:cubicBezTo>
                <a:cubicBezTo>
                  <a:pt x="9104763" y="616006"/>
                  <a:pt x="9066158" y="498905"/>
                  <a:pt x="9004058" y="401320"/>
                </a:cubicBezTo>
                <a:cubicBezTo>
                  <a:pt x="8943577" y="306278"/>
                  <a:pt x="8856032" y="222833"/>
                  <a:pt x="8755138" y="172720"/>
                </a:cubicBezTo>
                <a:cubicBezTo>
                  <a:pt x="8325792" y="-40531"/>
                  <a:pt x="7968997" y="12978"/>
                  <a:pt x="7495298" y="0"/>
                </a:cubicBezTo>
                <a:cubicBezTo>
                  <a:pt x="7303951" y="45720"/>
                  <a:pt x="7103031" y="61910"/>
                  <a:pt x="6921258" y="137160"/>
                </a:cubicBezTo>
                <a:cubicBezTo>
                  <a:pt x="6588397" y="274957"/>
                  <a:pt x="6449198" y="526463"/>
                  <a:pt x="6194818" y="762000"/>
                </a:cubicBezTo>
                <a:cubicBezTo>
                  <a:pt x="6091391" y="857765"/>
                  <a:pt x="5980565" y="946008"/>
                  <a:pt x="5864618" y="1026160"/>
                </a:cubicBezTo>
                <a:cubicBezTo>
                  <a:pt x="5643790" y="1178813"/>
                  <a:pt x="5212492" y="1423429"/>
                  <a:pt x="4960378" y="1508760"/>
                </a:cubicBezTo>
                <a:cubicBezTo>
                  <a:pt x="4613467" y="1626176"/>
                  <a:pt x="4426397" y="1621992"/>
                  <a:pt x="4086618" y="1645920"/>
                </a:cubicBezTo>
                <a:lnTo>
                  <a:pt x="3649738" y="1595120"/>
                </a:lnTo>
                <a:cubicBezTo>
                  <a:pt x="3325302" y="1551746"/>
                  <a:pt x="3075304" y="1525589"/>
                  <a:pt x="2770898" y="1422400"/>
                </a:cubicBezTo>
                <a:cubicBezTo>
                  <a:pt x="2689804" y="1394911"/>
                  <a:pt x="2616666" y="1347655"/>
                  <a:pt x="2537218" y="1315720"/>
                </a:cubicBezTo>
                <a:cubicBezTo>
                  <a:pt x="2443790" y="1278166"/>
                  <a:pt x="2348550" y="1245090"/>
                  <a:pt x="2252738" y="1214120"/>
                </a:cubicBezTo>
                <a:cubicBezTo>
                  <a:pt x="2114435" y="1169416"/>
                  <a:pt x="1963705" y="1134548"/>
                  <a:pt x="1820938" y="1107440"/>
                </a:cubicBezTo>
                <a:cubicBezTo>
                  <a:pt x="1758580" y="1095600"/>
                  <a:pt x="1695631" y="1087120"/>
                  <a:pt x="1632978" y="1076960"/>
                </a:cubicBezTo>
                <a:lnTo>
                  <a:pt x="1282458" y="1082040"/>
                </a:lnTo>
                <a:cubicBezTo>
                  <a:pt x="1253629" y="1082710"/>
                  <a:pt x="1224934" y="1087120"/>
                  <a:pt x="1196098" y="1087120"/>
                </a:cubicBezTo>
                <a:cubicBezTo>
                  <a:pt x="1180764" y="1087120"/>
                  <a:pt x="1165710" y="1082253"/>
                  <a:pt x="1150378" y="1082040"/>
                </a:cubicBezTo>
                <a:cubicBezTo>
                  <a:pt x="1043708" y="1080558"/>
                  <a:pt x="887911" y="1076113"/>
                  <a:pt x="830338" y="1071880"/>
                </a:cubicBezTo>
                <a:close/>
              </a:path>
            </a:pathLst>
          </a:custGeom>
          <a:noFill/>
          <a:ln w="15875">
            <a:solidFill>
              <a:srgbClr val="392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E0A286-A98C-5B3D-8D1A-7BAFB4BD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35" y="3049194"/>
            <a:ext cx="759612" cy="759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94C3F6-1AF9-1DD4-871B-D33ACC1EB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55" y="4466513"/>
            <a:ext cx="759612" cy="759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12A9D-4605-E08B-B7E5-7E1A5EEC4BBE}"/>
              </a:ext>
            </a:extLst>
          </p:cNvPr>
          <p:cNvSpPr/>
          <p:nvPr/>
        </p:nvSpPr>
        <p:spPr>
          <a:xfrm>
            <a:off x="6379133" y="4007758"/>
            <a:ext cx="689358" cy="45875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CCB283-F91C-0FB4-5B79-80F7995995C2}"/>
              </a:ext>
            </a:extLst>
          </p:cNvPr>
          <p:cNvCxnSpPr>
            <a:cxnSpLocks/>
          </p:cNvCxnSpPr>
          <p:nvPr/>
        </p:nvCxnSpPr>
        <p:spPr>
          <a:xfrm flipH="1" flipV="1">
            <a:off x="7068491" y="4464878"/>
            <a:ext cx="207534" cy="14729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A3C0BE-F6D6-D60D-B49E-713EC9EBFE73}"/>
              </a:ext>
            </a:extLst>
          </p:cNvPr>
          <p:cNvSpPr txBox="1"/>
          <p:nvPr/>
        </p:nvSpPr>
        <p:spPr>
          <a:xfrm>
            <a:off x="7231264" y="4381338"/>
            <a:ext cx="600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?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05B22-EF91-CC57-8EA5-2CDD79692799}"/>
              </a:ext>
            </a:extLst>
          </p:cNvPr>
          <p:cNvSpPr txBox="1"/>
          <p:nvPr/>
        </p:nvSpPr>
        <p:spPr>
          <a:xfrm>
            <a:off x="8119397" y="3167390"/>
            <a:ext cx="125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Poetry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0B3D8-DEAE-1296-6134-98B992B38031}"/>
              </a:ext>
            </a:extLst>
          </p:cNvPr>
          <p:cNvSpPr txBox="1"/>
          <p:nvPr/>
        </p:nvSpPr>
        <p:spPr>
          <a:xfrm>
            <a:off x="3404379" y="4625568"/>
            <a:ext cx="1874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CVE data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5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F6EBE2-60B1-FB55-DCC8-FDF7320D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01" y="1978025"/>
            <a:ext cx="6739397" cy="2901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186CC-4B95-F9AE-765B-5BC4FBDE3288}"/>
              </a:ext>
            </a:extLst>
          </p:cNvPr>
          <p:cNvSpPr txBox="1"/>
          <p:nvPr/>
        </p:nvSpPr>
        <p:spPr>
          <a:xfrm>
            <a:off x="7632700" y="4970115"/>
            <a:ext cx="1832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Source CVE description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9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4F7A98-B0CC-654B-4BF4-71B19C4A2837}"/>
              </a:ext>
            </a:extLst>
          </p:cNvPr>
          <p:cNvCxnSpPr>
            <a:cxnSpLocks/>
          </p:cNvCxnSpPr>
          <p:nvPr/>
        </p:nvCxnSpPr>
        <p:spPr>
          <a:xfrm>
            <a:off x="500380" y="1997995"/>
            <a:ext cx="36144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A4B98A-2FB0-880D-C1A2-F5420B2B89FE}"/>
              </a:ext>
            </a:extLst>
          </p:cNvPr>
          <p:cNvSpPr txBox="1"/>
          <p:nvPr/>
        </p:nvSpPr>
        <p:spPr>
          <a:xfrm>
            <a:off x="500380" y="428335"/>
            <a:ext cx="38531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</a:rPr>
              <a:t>LLM extrapolation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D76362C-EF4C-342E-6CD2-24ACCCF4E87E}"/>
              </a:ext>
            </a:extLst>
          </p:cNvPr>
          <p:cNvSpPr/>
          <p:nvPr/>
        </p:nvSpPr>
        <p:spPr>
          <a:xfrm>
            <a:off x="2221213" y="1315720"/>
            <a:ext cx="9111013" cy="4927600"/>
          </a:xfrm>
          <a:custGeom>
            <a:avLst/>
            <a:gdLst>
              <a:gd name="connsiteX0" fmla="*/ 830338 w 9111013"/>
              <a:gd name="connsiteY0" fmla="*/ 1071880 h 4927600"/>
              <a:gd name="connsiteX1" fmla="*/ 804938 w 9111013"/>
              <a:gd name="connsiteY1" fmla="*/ 1056640 h 4927600"/>
              <a:gd name="connsiteX2" fmla="*/ 429018 w 9111013"/>
              <a:gd name="connsiteY2" fmla="*/ 1056640 h 4927600"/>
              <a:gd name="connsiteX3" fmla="*/ 241058 w 9111013"/>
              <a:gd name="connsiteY3" fmla="*/ 1188720 h 4927600"/>
              <a:gd name="connsiteX4" fmla="*/ 134378 w 9111013"/>
              <a:gd name="connsiteY4" fmla="*/ 1656080 h 4927600"/>
              <a:gd name="connsiteX5" fmla="*/ 286778 w 9111013"/>
              <a:gd name="connsiteY5" fmla="*/ 1884680 h 4927600"/>
              <a:gd name="connsiteX6" fmla="*/ 423938 w 9111013"/>
              <a:gd name="connsiteY6" fmla="*/ 2159000 h 4927600"/>
              <a:gd name="connsiteX7" fmla="*/ 403618 w 9111013"/>
              <a:gd name="connsiteY7" fmla="*/ 2509520 h 4927600"/>
              <a:gd name="connsiteX8" fmla="*/ 169938 w 9111013"/>
              <a:gd name="connsiteY8" fmla="*/ 3007360 h 4927600"/>
              <a:gd name="connsiteX9" fmla="*/ 32778 w 9111013"/>
              <a:gd name="connsiteY9" fmla="*/ 3337560 h 4927600"/>
              <a:gd name="connsiteX10" fmla="*/ 7378 w 9111013"/>
              <a:gd name="connsiteY10" fmla="*/ 3683000 h 4927600"/>
              <a:gd name="connsiteX11" fmla="*/ 190258 w 9111013"/>
              <a:gd name="connsiteY11" fmla="*/ 4084320 h 4927600"/>
              <a:gd name="connsiteX12" fmla="*/ 708418 w 9111013"/>
              <a:gd name="connsiteY12" fmla="*/ 4572000 h 4927600"/>
              <a:gd name="connsiteX13" fmla="*/ 1693938 w 9111013"/>
              <a:gd name="connsiteY13" fmla="*/ 4719320 h 4927600"/>
              <a:gd name="connsiteX14" fmla="*/ 2201938 w 9111013"/>
              <a:gd name="connsiteY14" fmla="*/ 4546600 h 4927600"/>
              <a:gd name="connsiteX15" fmla="*/ 2694698 w 9111013"/>
              <a:gd name="connsiteY15" fmla="*/ 4307840 h 4927600"/>
              <a:gd name="connsiteX16" fmla="*/ 3217938 w 9111013"/>
              <a:gd name="connsiteY16" fmla="*/ 4236720 h 4927600"/>
              <a:gd name="connsiteX17" fmla="*/ 3929138 w 9111013"/>
              <a:gd name="connsiteY17" fmla="*/ 4343400 h 4927600"/>
              <a:gd name="connsiteX18" fmla="*/ 4955298 w 9111013"/>
              <a:gd name="connsiteY18" fmla="*/ 4709160 h 4927600"/>
              <a:gd name="connsiteX19" fmla="*/ 6189738 w 9111013"/>
              <a:gd name="connsiteY19" fmla="*/ 4927600 h 4927600"/>
              <a:gd name="connsiteX20" fmla="*/ 6413258 w 9111013"/>
              <a:gd name="connsiteY20" fmla="*/ 4805680 h 4927600"/>
              <a:gd name="connsiteX21" fmla="*/ 6677418 w 9111013"/>
              <a:gd name="connsiteY21" fmla="*/ 4084320 h 4927600"/>
              <a:gd name="connsiteX22" fmla="*/ 7154938 w 9111013"/>
              <a:gd name="connsiteY22" fmla="*/ 4023360 h 4927600"/>
              <a:gd name="connsiteX23" fmla="*/ 7734058 w 9111013"/>
              <a:gd name="connsiteY23" fmla="*/ 4135120 h 4927600"/>
              <a:gd name="connsiteX24" fmla="*/ 8318258 w 9111013"/>
              <a:gd name="connsiteY24" fmla="*/ 4328160 h 4927600"/>
              <a:gd name="connsiteX25" fmla="*/ 8709418 w 9111013"/>
              <a:gd name="connsiteY25" fmla="*/ 4434840 h 4927600"/>
              <a:gd name="connsiteX26" fmla="*/ 8917698 w 9111013"/>
              <a:gd name="connsiteY26" fmla="*/ 4378960 h 4927600"/>
              <a:gd name="connsiteX27" fmla="*/ 9049778 w 9111013"/>
              <a:gd name="connsiteY27" fmla="*/ 4196080 h 4927600"/>
              <a:gd name="connsiteX28" fmla="*/ 8506218 w 9111013"/>
              <a:gd name="connsiteY28" fmla="*/ 2814320 h 4927600"/>
              <a:gd name="connsiteX29" fmla="*/ 8267458 w 9111013"/>
              <a:gd name="connsiteY29" fmla="*/ 2600960 h 4927600"/>
              <a:gd name="connsiteX30" fmla="*/ 8089658 w 9111013"/>
              <a:gd name="connsiteY30" fmla="*/ 2616200 h 4927600"/>
              <a:gd name="connsiteX31" fmla="*/ 7744218 w 9111013"/>
              <a:gd name="connsiteY31" fmla="*/ 2804160 h 4927600"/>
              <a:gd name="connsiteX32" fmla="*/ 7439418 w 9111013"/>
              <a:gd name="connsiteY32" fmla="*/ 2946400 h 4927600"/>
              <a:gd name="connsiteX33" fmla="*/ 7276858 w 9111013"/>
              <a:gd name="connsiteY33" fmla="*/ 2941320 h 4927600"/>
              <a:gd name="connsiteX34" fmla="*/ 7226058 w 9111013"/>
              <a:gd name="connsiteY34" fmla="*/ 2870200 h 4927600"/>
              <a:gd name="connsiteX35" fmla="*/ 7444498 w 9111013"/>
              <a:gd name="connsiteY35" fmla="*/ 2509520 h 4927600"/>
              <a:gd name="connsiteX36" fmla="*/ 7754378 w 9111013"/>
              <a:gd name="connsiteY36" fmla="*/ 2291080 h 4927600"/>
              <a:gd name="connsiteX37" fmla="*/ 8054098 w 9111013"/>
              <a:gd name="connsiteY37" fmla="*/ 2001520 h 4927600"/>
              <a:gd name="connsiteX38" fmla="*/ 8501138 w 9111013"/>
              <a:gd name="connsiteY38" fmla="*/ 1676400 h 4927600"/>
              <a:gd name="connsiteX39" fmla="*/ 9034538 w 9111013"/>
              <a:gd name="connsiteY39" fmla="*/ 990600 h 4927600"/>
              <a:gd name="connsiteX40" fmla="*/ 9110738 w 9111013"/>
              <a:gd name="connsiteY40" fmla="*/ 731520 h 4927600"/>
              <a:gd name="connsiteX41" fmla="*/ 9004058 w 9111013"/>
              <a:gd name="connsiteY41" fmla="*/ 401320 h 4927600"/>
              <a:gd name="connsiteX42" fmla="*/ 8755138 w 9111013"/>
              <a:gd name="connsiteY42" fmla="*/ 172720 h 4927600"/>
              <a:gd name="connsiteX43" fmla="*/ 7495298 w 9111013"/>
              <a:gd name="connsiteY43" fmla="*/ 0 h 4927600"/>
              <a:gd name="connsiteX44" fmla="*/ 6921258 w 9111013"/>
              <a:gd name="connsiteY44" fmla="*/ 137160 h 4927600"/>
              <a:gd name="connsiteX45" fmla="*/ 6194818 w 9111013"/>
              <a:gd name="connsiteY45" fmla="*/ 762000 h 4927600"/>
              <a:gd name="connsiteX46" fmla="*/ 5864618 w 9111013"/>
              <a:gd name="connsiteY46" fmla="*/ 1026160 h 4927600"/>
              <a:gd name="connsiteX47" fmla="*/ 4960378 w 9111013"/>
              <a:gd name="connsiteY47" fmla="*/ 1508760 h 4927600"/>
              <a:gd name="connsiteX48" fmla="*/ 4086618 w 9111013"/>
              <a:gd name="connsiteY48" fmla="*/ 1645920 h 4927600"/>
              <a:gd name="connsiteX49" fmla="*/ 3649738 w 9111013"/>
              <a:gd name="connsiteY49" fmla="*/ 1595120 h 4927600"/>
              <a:gd name="connsiteX50" fmla="*/ 2770898 w 9111013"/>
              <a:gd name="connsiteY50" fmla="*/ 1422400 h 4927600"/>
              <a:gd name="connsiteX51" fmla="*/ 2537218 w 9111013"/>
              <a:gd name="connsiteY51" fmla="*/ 1315720 h 4927600"/>
              <a:gd name="connsiteX52" fmla="*/ 2252738 w 9111013"/>
              <a:gd name="connsiteY52" fmla="*/ 1214120 h 4927600"/>
              <a:gd name="connsiteX53" fmla="*/ 1820938 w 9111013"/>
              <a:gd name="connsiteY53" fmla="*/ 1107440 h 4927600"/>
              <a:gd name="connsiteX54" fmla="*/ 1632978 w 9111013"/>
              <a:gd name="connsiteY54" fmla="*/ 1076960 h 4927600"/>
              <a:gd name="connsiteX55" fmla="*/ 1282458 w 9111013"/>
              <a:gd name="connsiteY55" fmla="*/ 1082040 h 4927600"/>
              <a:gd name="connsiteX56" fmla="*/ 1196098 w 9111013"/>
              <a:gd name="connsiteY56" fmla="*/ 1087120 h 4927600"/>
              <a:gd name="connsiteX57" fmla="*/ 1150378 w 9111013"/>
              <a:gd name="connsiteY57" fmla="*/ 1082040 h 4927600"/>
              <a:gd name="connsiteX58" fmla="*/ 830338 w 9111013"/>
              <a:gd name="connsiteY58" fmla="*/ 107188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111013" h="4927600">
                <a:moveTo>
                  <a:pt x="830338" y="1071880"/>
                </a:moveTo>
                <a:cubicBezTo>
                  <a:pt x="772765" y="1067647"/>
                  <a:pt x="814532" y="1058974"/>
                  <a:pt x="804938" y="1056640"/>
                </a:cubicBezTo>
                <a:cubicBezTo>
                  <a:pt x="605431" y="1008111"/>
                  <a:pt x="653087" y="1024630"/>
                  <a:pt x="429018" y="1056640"/>
                </a:cubicBezTo>
                <a:cubicBezTo>
                  <a:pt x="366365" y="1100667"/>
                  <a:pt x="290409" y="1130168"/>
                  <a:pt x="241058" y="1188720"/>
                </a:cubicBezTo>
                <a:cubicBezTo>
                  <a:pt x="139217" y="1309549"/>
                  <a:pt x="82400" y="1500145"/>
                  <a:pt x="134378" y="1656080"/>
                </a:cubicBezTo>
                <a:cubicBezTo>
                  <a:pt x="163338" y="1742961"/>
                  <a:pt x="241082" y="1805314"/>
                  <a:pt x="286778" y="1884680"/>
                </a:cubicBezTo>
                <a:cubicBezTo>
                  <a:pt x="337789" y="1973277"/>
                  <a:pt x="378218" y="2067560"/>
                  <a:pt x="423938" y="2159000"/>
                </a:cubicBezTo>
                <a:cubicBezTo>
                  <a:pt x="417165" y="2275840"/>
                  <a:pt x="437186" y="2397401"/>
                  <a:pt x="403618" y="2509520"/>
                </a:cubicBezTo>
                <a:cubicBezTo>
                  <a:pt x="351038" y="2685136"/>
                  <a:pt x="244867" y="2840054"/>
                  <a:pt x="169938" y="3007360"/>
                </a:cubicBezTo>
                <a:cubicBezTo>
                  <a:pt x="121223" y="3116134"/>
                  <a:pt x="78498" y="3227493"/>
                  <a:pt x="32778" y="3337560"/>
                </a:cubicBezTo>
                <a:cubicBezTo>
                  <a:pt x="24311" y="3452707"/>
                  <a:pt x="-16446" y="3570027"/>
                  <a:pt x="7378" y="3683000"/>
                </a:cubicBezTo>
                <a:cubicBezTo>
                  <a:pt x="37713" y="3826845"/>
                  <a:pt x="99229" y="3968885"/>
                  <a:pt x="190258" y="4084320"/>
                </a:cubicBezTo>
                <a:cubicBezTo>
                  <a:pt x="337126" y="4270566"/>
                  <a:pt x="503193" y="4453085"/>
                  <a:pt x="708418" y="4572000"/>
                </a:cubicBezTo>
                <a:cubicBezTo>
                  <a:pt x="1003420" y="4742936"/>
                  <a:pt x="1372199" y="4715396"/>
                  <a:pt x="1693938" y="4719320"/>
                </a:cubicBezTo>
                <a:cubicBezTo>
                  <a:pt x="1863271" y="4661747"/>
                  <a:pt x="2036522" y="4614614"/>
                  <a:pt x="2201938" y="4546600"/>
                </a:cubicBezTo>
                <a:cubicBezTo>
                  <a:pt x="2370745" y="4477192"/>
                  <a:pt x="2520119" y="4361087"/>
                  <a:pt x="2694698" y="4307840"/>
                </a:cubicBezTo>
                <a:cubicBezTo>
                  <a:pt x="2863058" y="4256490"/>
                  <a:pt x="3043525" y="4260427"/>
                  <a:pt x="3217938" y="4236720"/>
                </a:cubicBezTo>
                <a:cubicBezTo>
                  <a:pt x="3455005" y="4272280"/>
                  <a:pt x="3695313" y="4290569"/>
                  <a:pt x="3929138" y="4343400"/>
                </a:cubicBezTo>
                <a:cubicBezTo>
                  <a:pt x="4365664" y="4442029"/>
                  <a:pt x="4523601" y="4583543"/>
                  <a:pt x="4955298" y="4709160"/>
                </a:cubicBezTo>
                <a:cubicBezTo>
                  <a:pt x="5531317" y="4876772"/>
                  <a:pt x="5647888" y="4869165"/>
                  <a:pt x="6189738" y="4927600"/>
                </a:cubicBezTo>
                <a:cubicBezTo>
                  <a:pt x="6264245" y="4886960"/>
                  <a:pt x="6372570" y="4880160"/>
                  <a:pt x="6413258" y="4805680"/>
                </a:cubicBezTo>
                <a:cubicBezTo>
                  <a:pt x="6528434" y="4594849"/>
                  <a:pt x="6396835" y="4234250"/>
                  <a:pt x="6677418" y="4084320"/>
                </a:cubicBezTo>
                <a:cubicBezTo>
                  <a:pt x="6818945" y="4008695"/>
                  <a:pt x="6995765" y="4043680"/>
                  <a:pt x="7154938" y="4023360"/>
                </a:cubicBezTo>
                <a:cubicBezTo>
                  <a:pt x="7347978" y="4060613"/>
                  <a:pt x="7543876" y="4085291"/>
                  <a:pt x="7734058" y="4135120"/>
                </a:cubicBezTo>
                <a:cubicBezTo>
                  <a:pt x="7932451" y="4187101"/>
                  <a:pt x="8122216" y="4267918"/>
                  <a:pt x="8318258" y="4328160"/>
                </a:cubicBezTo>
                <a:cubicBezTo>
                  <a:pt x="8447445" y="4367858"/>
                  <a:pt x="8579031" y="4399280"/>
                  <a:pt x="8709418" y="4434840"/>
                </a:cubicBezTo>
                <a:cubicBezTo>
                  <a:pt x="8778845" y="4416213"/>
                  <a:pt x="8858851" y="4420241"/>
                  <a:pt x="8917698" y="4378960"/>
                </a:cubicBezTo>
                <a:cubicBezTo>
                  <a:pt x="8979258" y="4335776"/>
                  <a:pt x="9055573" y="4271053"/>
                  <a:pt x="9049778" y="4196080"/>
                </a:cubicBezTo>
                <a:cubicBezTo>
                  <a:pt x="9004140" y="3605633"/>
                  <a:pt x="8850283" y="3253617"/>
                  <a:pt x="8506218" y="2814320"/>
                </a:cubicBezTo>
                <a:cubicBezTo>
                  <a:pt x="8440405" y="2730291"/>
                  <a:pt x="8347045" y="2672080"/>
                  <a:pt x="8267458" y="2600960"/>
                </a:cubicBezTo>
                <a:cubicBezTo>
                  <a:pt x="8208191" y="2606040"/>
                  <a:pt x="8145107" y="2594666"/>
                  <a:pt x="8089658" y="2616200"/>
                </a:cubicBezTo>
                <a:cubicBezTo>
                  <a:pt x="7967461" y="2663655"/>
                  <a:pt x="7861100" y="2744806"/>
                  <a:pt x="7744218" y="2804160"/>
                </a:cubicBezTo>
                <a:cubicBezTo>
                  <a:pt x="7644250" y="2854925"/>
                  <a:pt x="7541018" y="2898987"/>
                  <a:pt x="7439418" y="2946400"/>
                </a:cubicBezTo>
                <a:cubicBezTo>
                  <a:pt x="7385231" y="2944707"/>
                  <a:pt x="7327913" y="2959554"/>
                  <a:pt x="7276858" y="2941320"/>
                </a:cubicBezTo>
                <a:cubicBezTo>
                  <a:pt x="7249422" y="2931521"/>
                  <a:pt x="7232026" y="2898715"/>
                  <a:pt x="7226058" y="2870200"/>
                </a:cubicBezTo>
                <a:cubicBezTo>
                  <a:pt x="7186864" y="2682940"/>
                  <a:pt x="7294116" y="2633622"/>
                  <a:pt x="7444498" y="2509520"/>
                </a:cubicBezTo>
                <a:cubicBezTo>
                  <a:pt x="7541971" y="2429081"/>
                  <a:pt x="7657292" y="2371985"/>
                  <a:pt x="7754378" y="2291080"/>
                </a:cubicBezTo>
                <a:cubicBezTo>
                  <a:pt x="7861096" y="2202149"/>
                  <a:pt x="7946844" y="2089804"/>
                  <a:pt x="8054098" y="2001520"/>
                </a:cubicBezTo>
                <a:cubicBezTo>
                  <a:pt x="8196358" y="1884422"/>
                  <a:pt x="8364880" y="1800430"/>
                  <a:pt x="8501138" y="1676400"/>
                </a:cubicBezTo>
                <a:cubicBezTo>
                  <a:pt x="8764001" y="1437127"/>
                  <a:pt x="8855061" y="1267092"/>
                  <a:pt x="9034538" y="990600"/>
                </a:cubicBezTo>
                <a:cubicBezTo>
                  <a:pt x="9059938" y="904240"/>
                  <a:pt x="9115388" y="821418"/>
                  <a:pt x="9110738" y="731520"/>
                </a:cubicBezTo>
                <a:cubicBezTo>
                  <a:pt x="9104763" y="616006"/>
                  <a:pt x="9066158" y="498905"/>
                  <a:pt x="9004058" y="401320"/>
                </a:cubicBezTo>
                <a:cubicBezTo>
                  <a:pt x="8943577" y="306278"/>
                  <a:pt x="8856032" y="222833"/>
                  <a:pt x="8755138" y="172720"/>
                </a:cubicBezTo>
                <a:cubicBezTo>
                  <a:pt x="8325792" y="-40531"/>
                  <a:pt x="7968997" y="12978"/>
                  <a:pt x="7495298" y="0"/>
                </a:cubicBezTo>
                <a:cubicBezTo>
                  <a:pt x="7303951" y="45720"/>
                  <a:pt x="7103031" y="61910"/>
                  <a:pt x="6921258" y="137160"/>
                </a:cubicBezTo>
                <a:cubicBezTo>
                  <a:pt x="6588397" y="274957"/>
                  <a:pt x="6449198" y="526463"/>
                  <a:pt x="6194818" y="762000"/>
                </a:cubicBezTo>
                <a:cubicBezTo>
                  <a:pt x="6091391" y="857765"/>
                  <a:pt x="5980565" y="946008"/>
                  <a:pt x="5864618" y="1026160"/>
                </a:cubicBezTo>
                <a:cubicBezTo>
                  <a:pt x="5643790" y="1178813"/>
                  <a:pt x="5212492" y="1423429"/>
                  <a:pt x="4960378" y="1508760"/>
                </a:cubicBezTo>
                <a:cubicBezTo>
                  <a:pt x="4613467" y="1626176"/>
                  <a:pt x="4426397" y="1621992"/>
                  <a:pt x="4086618" y="1645920"/>
                </a:cubicBezTo>
                <a:lnTo>
                  <a:pt x="3649738" y="1595120"/>
                </a:lnTo>
                <a:cubicBezTo>
                  <a:pt x="3325302" y="1551746"/>
                  <a:pt x="3075304" y="1525589"/>
                  <a:pt x="2770898" y="1422400"/>
                </a:cubicBezTo>
                <a:cubicBezTo>
                  <a:pt x="2689804" y="1394911"/>
                  <a:pt x="2616666" y="1347655"/>
                  <a:pt x="2537218" y="1315720"/>
                </a:cubicBezTo>
                <a:cubicBezTo>
                  <a:pt x="2443790" y="1278166"/>
                  <a:pt x="2348550" y="1245090"/>
                  <a:pt x="2252738" y="1214120"/>
                </a:cubicBezTo>
                <a:cubicBezTo>
                  <a:pt x="2114435" y="1169416"/>
                  <a:pt x="1963705" y="1134548"/>
                  <a:pt x="1820938" y="1107440"/>
                </a:cubicBezTo>
                <a:cubicBezTo>
                  <a:pt x="1758580" y="1095600"/>
                  <a:pt x="1695631" y="1087120"/>
                  <a:pt x="1632978" y="1076960"/>
                </a:cubicBezTo>
                <a:lnTo>
                  <a:pt x="1282458" y="1082040"/>
                </a:lnTo>
                <a:cubicBezTo>
                  <a:pt x="1253629" y="1082710"/>
                  <a:pt x="1224934" y="1087120"/>
                  <a:pt x="1196098" y="1087120"/>
                </a:cubicBezTo>
                <a:cubicBezTo>
                  <a:pt x="1180764" y="1087120"/>
                  <a:pt x="1165710" y="1082253"/>
                  <a:pt x="1150378" y="1082040"/>
                </a:cubicBezTo>
                <a:cubicBezTo>
                  <a:pt x="1043708" y="1080558"/>
                  <a:pt x="887911" y="1076113"/>
                  <a:pt x="830338" y="1071880"/>
                </a:cubicBezTo>
                <a:close/>
              </a:path>
            </a:pathLst>
          </a:custGeom>
          <a:noFill/>
          <a:ln w="15875">
            <a:solidFill>
              <a:srgbClr val="392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E0A286-A98C-5B3D-8D1A-7BAFB4BD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07" y="503555"/>
            <a:ext cx="759612" cy="7596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54ED88-71F9-4521-8E6C-30947B443801}"/>
              </a:ext>
            </a:extLst>
          </p:cNvPr>
          <p:cNvSpPr txBox="1"/>
          <p:nvPr/>
        </p:nvSpPr>
        <p:spPr>
          <a:xfrm>
            <a:off x="7143189" y="406308"/>
            <a:ext cx="17700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after 2021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94C3F6-1AF9-1DD4-871B-D33ACC1EB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38" y="3716942"/>
            <a:ext cx="759612" cy="7596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F3A796-E134-087B-41F6-DBABBC95D98E}"/>
              </a:ext>
            </a:extLst>
          </p:cNvPr>
          <p:cNvSpPr txBox="1"/>
          <p:nvPr/>
        </p:nvSpPr>
        <p:spPr>
          <a:xfrm>
            <a:off x="3783754" y="3798223"/>
            <a:ext cx="268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training data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0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4F7A98-B0CC-654B-4BF4-71B19C4A2837}"/>
              </a:ext>
            </a:extLst>
          </p:cNvPr>
          <p:cNvCxnSpPr>
            <a:cxnSpLocks/>
          </p:cNvCxnSpPr>
          <p:nvPr/>
        </p:nvCxnSpPr>
        <p:spPr>
          <a:xfrm>
            <a:off x="500380" y="1997995"/>
            <a:ext cx="36144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A4B98A-2FB0-880D-C1A2-F5420B2B89FE}"/>
              </a:ext>
            </a:extLst>
          </p:cNvPr>
          <p:cNvSpPr txBox="1"/>
          <p:nvPr/>
        </p:nvSpPr>
        <p:spPr>
          <a:xfrm>
            <a:off x="500380" y="428335"/>
            <a:ext cx="38531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</a:rPr>
              <a:t>LLM extrapolation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D76362C-EF4C-342E-6CD2-24ACCCF4E87E}"/>
              </a:ext>
            </a:extLst>
          </p:cNvPr>
          <p:cNvSpPr/>
          <p:nvPr/>
        </p:nvSpPr>
        <p:spPr>
          <a:xfrm>
            <a:off x="2221213" y="1315720"/>
            <a:ext cx="9111013" cy="4927600"/>
          </a:xfrm>
          <a:custGeom>
            <a:avLst/>
            <a:gdLst>
              <a:gd name="connsiteX0" fmla="*/ 830338 w 9111013"/>
              <a:gd name="connsiteY0" fmla="*/ 1071880 h 4927600"/>
              <a:gd name="connsiteX1" fmla="*/ 804938 w 9111013"/>
              <a:gd name="connsiteY1" fmla="*/ 1056640 h 4927600"/>
              <a:gd name="connsiteX2" fmla="*/ 429018 w 9111013"/>
              <a:gd name="connsiteY2" fmla="*/ 1056640 h 4927600"/>
              <a:gd name="connsiteX3" fmla="*/ 241058 w 9111013"/>
              <a:gd name="connsiteY3" fmla="*/ 1188720 h 4927600"/>
              <a:gd name="connsiteX4" fmla="*/ 134378 w 9111013"/>
              <a:gd name="connsiteY4" fmla="*/ 1656080 h 4927600"/>
              <a:gd name="connsiteX5" fmla="*/ 286778 w 9111013"/>
              <a:gd name="connsiteY5" fmla="*/ 1884680 h 4927600"/>
              <a:gd name="connsiteX6" fmla="*/ 423938 w 9111013"/>
              <a:gd name="connsiteY6" fmla="*/ 2159000 h 4927600"/>
              <a:gd name="connsiteX7" fmla="*/ 403618 w 9111013"/>
              <a:gd name="connsiteY7" fmla="*/ 2509520 h 4927600"/>
              <a:gd name="connsiteX8" fmla="*/ 169938 w 9111013"/>
              <a:gd name="connsiteY8" fmla="*/ 3007360 h 4927600"/>
              <a:gd name="connsiteX9" fmla="*/ 32778 w 9111013"/>
              <a:gd name="connsiteY9" fmla="*/ 3337560 h 4927600"/>
              <a:gd name="connsiteX10" fmla="*/ 7378 w 9111013"/>
              <a:gd name="connsiteY10" fmla="*/ 3683000 h 4927600"/>
              <a:gd name="connsiteX11" fmla="*/ 190258 w 9111013"/>
              <a:gd name="connsiteY11" fmla="*/ 4084320 h 4927600"/>
              <a:gd name="connsiteX12" fmla="*/ 708418 w 9111013"/>
              <a:gd name="connsiteY12" fmla="*/ 4572000 h 4927600"/>
              <a:gd name="connsiteX13" fmla="*/ 1693938 w 9111013"/>
              <a:gd name="connsiteY13" fmla="*/ 4719320 h 4927600"/>
              <a:gd name="connsiteX14" fmla="*/ 2201938 w 9111013"/>
              <a:gd name="connsiteY14" fmla="*/ 4546600 h 4927600"/>
              <a:gd name="connsiteX15" fmla="*/ 2694698 w 9111013"/>
              <a:gd name="connsiteY15" fmla="*/ 4307840 h 4927600"/>
              <a:gd name="connsiteX16" fmla="*/ 3217938 w 9111013"/>
              <a:gd name="connsiteY16" fmla="*/ 4236720 h 4927600"/>
              <a:gd name="connsiteX17" fmla="*/ 3929138 w 9111013"/>
              <a:gd name="connsiteY17" fmla="*/ 4343400 h 4927600"/>
              <a:gd name="connsiteX18" fmla="*/ 4955298 w 9111013"/>
              <a:gd name="connsiteY18" fmla="*/ 4709160 h 4927600"/>
              <a:gd name="connsiteX19" fmla="*/ 6189738 w 9111013"/>
              <a:gd name="connsiteY19" fmla="*/ 4927600 h 4927600"/>
              <a:gd name="connsiteX20" fmla="*/ 6413258 w 9111013"/>
              <a:gd name="connsiteY20" fmla="*/ 4805680 h 4927600"/>
              <a:gd name="connsiteX21" fmla="*/ 6677418 w 9111013"/>
              <a:gd name="connsiteY21" fmla="*/ 4084320 h 4927600"/>
              <a:gd name="connsiteX22" fmla="*/ 7154938 w 9111013"/>
              <a:gd name="connsiteY22" fmla="*/ 4023360 h 4927600"/>
              <a:gd name="connsiteX23" fmla="*/ 7734058 w 9111013"/>
              <a:gd name="connsiteY23" fmla="*/ 4135120 h 4927600"/>
              <a:gd name="connsiteX24" fmla="*/ 8318258 w 9111013"/>
              <a:gd name="connsiteY24" fmla="*/ 4328160 h 4927600"/>
              <a:gd name="connsiteX25" fmla="*/ 8709418 w 9111013"/>
              <a:gd name="connsiteY25" fmla="*/ 4434840 h 4927600"/>
              <a:gd name="connsiteX26" fmla="*/ 8917698 w 9111013"/>
              <a:gd name="connsiteY26" fmla="*/ 4378960 h 4927600"/>
              <a:gd name="connsiteX27" fmla="*/ 9049778 w 9111013"/>
              <a:gd name="connsiteY27" fmla="*/ 4196080 h 4927600"/>
              <a:gd name="connsiteX28" fmla="*/ 8506218 w 9111013"/>
              <a:gd name="connsiteY28" fmla="*/ 2814320 h 4927600"/>
              <a:gd name="connsiteX29" fmla="*/ 8267458 w 9111013"/>
              <a:gd name="connsiteY29" fmla="*/ 2600960 h 4927600"/>
              <a:gd name="connsiteX30" fmla="*/ 8089658 w 9111013"/>
              <a:gd name="connsiteY30" fmla="*/ 2616200 h 4927600"/>
              <a:gd name="connsiteX31" fmla="*/ 7744218 w 9111013"/>
              <a:gd name="connsiteY31" fmla="*/ 2804160 h 4927600"/>
              <a:gd name="connsiteX32" fmla="*/ 7439418 w 9111013"/>
              <a:gd name="connsiteY32" fmla="*/ 2946400 h 4927600"/>
              <a:gd name="connsiteX33" fmla="*/ 7276858 w 9111013"/>
              <a:gd name="connsiteY33" fmla="*/ 2941320 h 4927600"/>
              <a:gd name="connsiteX34" fmla="*/ 7226058 w 9111013"/>
              <a:gd name="connsiteY34" fmla="*/ 2870200 h 4927600"/>
              <a:gd name="connsiteX35" fmla="*/ 7444498 w 9111013"/>
              <a:gd name="connsiteY35" fmla="*/ 2509520 h 4927600"/>
              <a:gd name="connsiteX36" fmla="*/ 7754378 w 9111013"/>
              <a:gd name="connsiteY36" fmla="*/ 2291080 h 4927600"/>
              <a:gd name="connsiteX37" fmla="*/ 8054098 w 9111013"/>
              <a:gd name="connsiteY37" fmla="*/ 2001520 h 4927600"/>
              <a:gd name="connsiteX38" fmla="*/ 8501138 w 9111013"/>
              <a:gd name="connsiteY38" fmla="*/ 1676400 h 4927600"/>
              <a:gd name="connsiteX39" fmla="*/ 9034538 w 9111013"/>
              <a:gd name="connsiteY39" fmla="*/ 990600 h 4927600"/>
              <a:gd name="connsiteX40" fmla="*/ 9110738 w 9111013"/>
              <a:gd name="connsiteY40" fmla="*/ 731520 h 4927600"/>
              <a:gd name="connsiteX41" fmla="*/ 9004058 w 9111013"/>
              <a:gd name="connsiteY41" fmla="*/ 401320 h 4927600"/>
              <a:gd name="connsiteX42" fmla="*/ 8755138 w 9111013"/>
              <a:gd name="connsiteY42" fmla="*/ 172720 h 4927600"/>
              <a:gd name="connsiteX43" fmla="*/ 7495298 w 9111013"/>
              <a:gd name="connsiteY43" fmla="*/ 0 h 4927600"/>
              <a:gd name="connsiteX44" fmla="*/ 6921258 w 9111013"/>
              <a:gd name="connsiteY44" fmla="*/ 137160 h 4927600"/>
              <a:gd name="connsiteX45" fmla="*/ 6194818 w 9111013"/>
              <a:gd name="connsiteY45" fmla="*/ 762000 h 4927600"/>
              <a:gd name="connsiteX46" fmla="*/ 5864618 w 9111013"/>
              <a:gd name="connsiteY46" fmla="*/ 1026160 h 4927600"/>
              <a:gd name="connsiteX47" fmla="*/ 4960378 w 9111013"/>
              <a:gd name="connsiteY47" fmla="*/ 1508760 h 4927600"/>
              <a:gd name="connsiteX48" fmla="*/ 4086618 w 9111013"/>
              <a:gd name="connsiteY48" fmla="*/ 1645920 h 4927600"/>
              <a:gd name="connsiteX49" fmla="*/ 3649738 w 9111013"/>
              <a:gd name="connsiteY49" fmla="*/ 1595120 h 4927600"/>
              <a:gd name="connsiteX50" fmla="*/ 2770898 w 9111013"/>
              <a:gd name="connsiteY50" fmla="*/ 1422400 h 4927600"/>
              <a:gd name="connsiteX51" fmla="*/ 2537218 w 9111013"/>
              <a:gd name="connsiteY51" fmla="*/ 1315720 h 4927600"/>
              <a:gd name="connsiteX52" fmla="*/ 2252738 w 9111013"/>
              <a:gd name="connsiteY52" fmla="*/ 1214120 h 4927600"/>
              <a:gd name="connsiteX53" fmla="*/ 1820938 w 9111013"/>
              <a:gd name="connsiteY53" fmla="*/ 1107440 h 4927600"/>
              <a:gd name="connsiteX54" fmla="*/ 1632978 w 9111013"/>
              <a:gd name="connsiteY54" fmla="*/ 1076960 h 4927600"/>
              <a:gd name="connsiteX55" fmla="*/ 1282458 w 9111013"/>
              <a:gd name="connsiteY55" fmla="*/ 1082040 h 4927600"/>
              <a:gd name="connsiteX56" fmla="*/ 1196098 w 9111013"/>
              <a:gd name="connsiteY56" fmla="*/ 1087120 h 4927600"/>
              <a:gd name="connsiteX57" fmla="*/ 1150378 w 9111013"/>
              <a:gd name="connsiteY57" fmla="*/ 1082040 h 4927600"/>
              <a:gd name="connsiteX58" fmla="*/ 830338 w 9111013"/>
              <a:gd name="connsiteY58" fmla="*/ 107188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111013" h="4927600">
                <a:moveTo>
                  <a:pt x="830338" y="1071880"/>
                </a:moveTo>
                <a:cubicBezTo>
                  <a:pt x="772765" y="1067647"/>
                  <a:pt x="814532" y="1058974"/>
                  <a:pt x="804938" y="1056640"/>
                </a:cubicBezTo>
                <a:cubicBezTo>
                  <a:pt x="605431" y="1008111"/>
                  <a:pt x="653087" y="1024630"/>
                  <a:pt x="429018" y="1056640"/>
                </a:cubicBezTo>
                <a:cubicBezTo>
                  <a:pt x="366365" y="1100667"/>
                  <a:pt x="290409" y="1130168"/>
                  <a:pt x="241058" y="1188720"/>
                </a:cubicBezTo>
                <a:cubicBezTo>
                  <a:pt x="139217" y="1309549"/>
                  <a:pt x="82400" y="1500145"/>
                  <a:pt x="134378" y="1656080"/>
                </a:cubicBezTo>
                <a:cubicBezTo>
                  <a:pt x="163338" y="1742961"/>
                  <a:pt x="241082" y="1805314"/>
                  <a:pt x="286778" y="1884680"/>
                </a:cubicBezTo>
                <a:cubicBezTo>
                  <a:pt x="337789" y="1973277"/>
                  <a:pt x="378218" y="2067560"/>
                  <a:pt x="423938" y="2159000"/>
                </a:cubicBezTo>
                <a:cubicBezTo>
                  <a:pt x="417165" y="2275840"/>
                  <a:pt x="437186" y="2397401"/>
                  <a:pt x="403618" y="2509520"/>
                </a:cubicBezTo>
                <a:cubicBezTo>
                  <a:pt x="351038" y="2685136"/>
                  <a:pt x="244867" y="2840054"/>
                  <a:pt x="169938" y="3007360"/>
                </a:cubicBezTo>
                <a:cubicBezTo>
                  <a:pt x="121223" y="3116134"/>
                  <a:pt x="78498" y="3227493"/>
                  <a:pt x="32778" y="3337560"/>
                </a:cubicBezTo>
                <a:cubicBezTo>
                  <a:pt x="24311" y="3452707"/>
                  <a:pt x="-16446" y="3570027"/>
                  <a:pt x="7378" y="3683000"/>
                </a:cubicBezTo>
                <a:cubicBezTo>
                  <a:pt x="37713" y="3826845"/>
                  <a:pt x="99229" y="3968885"/>
                  <a:pt x="190258" y="4084320"/>
                </a:cubicBezTo>
                <a:cubicBezTo>
                  <a:pt x="337126" y="4270566"/>
                  <a:pt x="503193" y="4453085"/>
                  <a:pt x="708418" y="4572000"/>
                </a:cubicBezTo>
                <a:cubicBezTo>
                  <a:pt x="1003420" y="4742936"/>
                  <a:pt x="1372199" y="4715396"/>
                  <a:pt x="1693938" y="4719320"/>
                </a:cubicBezTo>
                <a:cubicBezTo>
                  <a:pt x="1863271" y="4661747"/>
                  <a:pt x="2036522" y="4614614"/>
                  <a:pt x="2201938" y="4546600"/>
                </a:cubicBezTo>
                <a:cubicBezTo>
                  <a:pt x="2370745" y="4477192"/>
                  <a:pt x="2520119" y="4361087"/>
                  <a:pt x="2694698" y="4307840"/>
                </a:cubicBezTo>
                <a:cubicBezTo>
                  <a:pt x="2863058" y="4256490"/>
                  <a:pt x="3043525" y="4260427"/>
                  <a:pt x="3217938" y="4236720"/>
                </a:cubicBezTo>
                <a:cubicBezTo>
                  <a:pt x="3455005" y="4272280"/>
                  <a:pt x="3695313" y="4290569"/>
                  <a:pt x="3929138" y="4343400"/>
                </a:cubicBezTo>
                <a:cubicBezTo>
                  <a:pt x="4365664" y="4442029"/>
                  <a:pt x="4523601" y="4583543"/>
                  <a:pt x="4955298" y="4709160"/>
                </a:cubicBezTo>
                <a:cubicBezTo>
                  <a:pt x="5531317" y="4876772"/>
                  <a:pt x="5647888" y="4869165"/>
                  <a:pt x="6189738" y="4927600"/>
                </a:cubicBezTo>
                <a:cubicBezTo>
                  <a:pt x="6264245" y="4886960"/>
                  <a:pt x="6372570" y="4880160"/>
                  <a:pt x="6413258" y="4805680"/>
                </a:cubicBezTo>
                <a:cubicBezTo>
                  <a:pt x="6528434" y="4594849"/>
                  <a:pt x="6396835" y="4234250"/>
                  <a:pt x="6677418" y="4084320"/>
                </a:cubicBezTo>
                <a:cubicBezTo>
                  <a:pt x="6818945" y="4008695"/>
                  <a:pt x="6995765" y="4043680"/>
                  <a:pt x="7154938" y="4023360"/>
                </a:cubicBezTo>
                <a:cubicBezTo>
                  <a:pt x="7347978" y="4060613"/>
                  <a:pt x="7543876" y="4085291"/>
                  <a:pt x="7734058" y="4135120"/>
                </a:cubicBezTo>
                <a:cubicBezTo>
                  <a:pt x="7932451" y="4187101"/>
                  <a:pt x="8122216" y="4267918"/>
                  <a:pt x="8318258" y="4328160"/>
                </a:cubicBezTo>
                <a:cubicBezTo>
                  <a:pt x="8447445" y="4367858"/>
                  <a:pt x="8579031" y="4399280"/>
                  <a:pt x="8709418" y="4434840"/>
                </a:cubicBezTo>
                <a:cubicBezTo>
                  <a:pt x="8778845" y="4416213"/>
                  <a:pt x="8858851" y="4420241"/>
                  <a:pt x="8917698" y="4378960"/>
                </a:cubicBezTo>
                <a:cubicBezTo>
                  <a:pt x="8979258" y="4335776"/>
                  <a:pt x="9055573" y="4271053"/>
                  <a:pt x="9049778" y="4196080"/>
                </a:cubicBezTo>
                <a:cubicBezTo>
                  <a:pt x="9004140" y="3605633"/>
                  <a:pt x="8850283" y="3253617"/>
                  <a:pt x="8506218" y="2814320"/>
                </a:cubicBezTo>
                <a:cubicBezTo>
                  <a:pt x="8440405" y="2730291"/>
                  <a:pt x="8347045" y="2672080"/>
                  <a:pt x="8267458" y="2600960"/>
                </a:cubicBezTo>
                <a:cubicBezTo>
                  <a:pt x="8208191" y="2606040"/>
                  <a:pt x="8145107" y="2594666"/>
                  <a:pt x="8089658" y="2616200"/>
                </a:cubicBezTo>
                <a:cubicBezTo>
                  <a:pt x="7967461" y="2663655"/>
                  <a:pt x="7861100" y="2744806"/>
                  <a:pt x="7744218" y="2804160"/>
                </a:cubicBezTo>
                <a:cubicBezTo>
                  <a:pt x="7644250" y="2854925"/>
                  <a:pt x="7541018" y="2898987"/>
                  <a:pt x="7439418" y="2946400"/>
                </a:cubicBezTo>
                <a:cubicBezTo>
                  <a:pt x="7385231" y="2944707"/>
                  <a:pt x="7327913" y="2959554"/>
                  <a:pt x="7276858" y="2941320"/>
                </a:cubicBezTo>
                <a:cubicBezTo>
                  <a:pt x="7249422" y="2931521"/>
                  <a:pt x="7232026" y="2898715"/>
                  <a:pt x="7226058" y="2870200"/>
                </a:cubicBezTo>
                <a:cubicBezTo>
                  <a:pt x="7186864" y="2682940"/>
                  <a:pt x="7294116" y="2633622"/>
                  <a:pt x="7444498" y="2509520"/>
                </a:cubicBezTo>
                <a:cubicBezTo>
                  <a:pt x="7541971" y="2429081"/>
                  <a:pt x="7657292" y="2371985"/>
                  <a:pt x="7754378" y="2291080"/>
                </a:cubicBezTo>
                <a:cubicBezTo>
                  <a:pt x="7861096" y="2202149"/>
                  <a:pt x="7946844" y="2089804"/>
                  <a:pt x="8054098" y="2001520"/>
                </a:cubicBezTo>
                <a:cubicBezTo>
                  <a:pt x="8196358" y="1884422"/>
                  <a:pt x="8364880" y="1800430"/>
                  <a:pt x="8501138" y="1676400"/>
                </a:cubicBezTo>
                <a:cubicBezTo>
                  <a:pt x="8764001" y="1437127"/>
                  <a:pt x="8855061" y="1267092"/>
                  <a:pt x="9034538" y="990600"/>
                </a:cubicBezTo>
                <a:cubicBezTo>
                  <a:pt x="9059938" y="904240"/>
                  <a:pt x="9115388" y="821418"/>
                  <a:pt x="9110738" y="731520"/>
                </a:cubicBezTo>
                <a:cubicBezTo>
                  <a:pt x="9104763" y="616006"/>
                  <a:pt x="9066158" y="498905"/>
                  <a:pt x="9004058" y="401320"/>
                </a:cubicBezTo>
                <a:cubicBezTo>
                  <a:pt x="8943577" y="306278"/>
                  <a:pt x="8856032" y="222833"/>
                  <a:pt x="8755138" y="172720"/>
                </a:cubicBezTo>
                <a:cubicBezTo>
                  <a:pt x="8325792" y="-40531"/>
                  <a:pt x="7968997" y="12978"/>
                  <a:pt x="7495298" y="0"/>
                </a:cubicBezTo>
                <a:cubicBezTo>
                  <a:pt x="7303951" y="45720"/>
                  <a:pt x="7103031" y="61910"/>
                  <a:pt x="6921258" y="137160"/>
                </a:cubicBezTo>
                <a:cubicBezTo>
                  <a:pt x="6588397" y="274957"/>
                  <a:pt x="6449198" y="526463"/>
                  <a:pt x="6194818" y="762000"/>
                </a:cubicBezTo>
                <a:cubicBezTo>
                  <a:pt x="6091391" y="857765"/>
                  <a:pt x="5980565" y="946008"/>
                  <a:pt x="5864618" y="1026160"/>
                </a:cubicBezTo>
                <a:cubicBezTo>
                  <a:pt x="5643790" y="1178813"/>
                  <a:pt x="5212492" y="1423429"/>
                  <a:pt x="4960378" y="1508760"/>
                </a:cubicBezTo>
                <a:cubicBezTo>
                  <a:pt x="4613467" y="1626176"/>
                  <a:pt x="4426397" y="1621992"/>
                  <a:pt x="4086618" y="1645920"/>
                </a:cubicBezTo>
                <a:lnTo>
                  <a:pt x="3649738" y="1595120"/>
                </a:lnTo>
                <a:cubicBezTo>
                  <a:pt x="3325302" y="1551746"/>
                  <a:pt x="3075304" y="1525589"/>
                  <a:pt x="2770898" y="1422400"/>
                </a:cubicBezTo>
                <a:cubicBezTo>
                  <a:pt x="2689804" y="1394911"/>
                  <a:pt x="2616666" y="1347655"/>
                  <a:pt x="2537218" y="1315720"/>
                </a:cubicBezTo>
                <a:cubicBezTo>
                  <a:pt x="2443790" y="1278166"/>
                  <a:pt x="2348550" y="1245090"/>
                  <a:pt x="2252738" y="1214120"/>
                </a:cubicBezTo>
                <a:cubicBezTo>
                  <a:pt x="2114435" y="1169416"/>
                  <a:pt x="1963705" y="1134548"/>
                  <a:pt x="1820938" y="1107440"/>
                </a:cubicBezTo>
                <a:cubicBezTo>
                  <a:pt x="1758580" y="1095600"/>
                  <a:pt x="1695631" y="1087120"/>
                  <a:pt x="1632978" y="1076960"/>
                </a:cubicBezTo>
                <a:lnTo>
                  <a:pt x="1282458" y="1082040"/>
                </a:lnTo>
                <a:cubicBezTo>
                  <a:pt x="1253629" y="1082710"/>
                  <a:pt x="1224934" y="1087120"/>
                  <a:pt x="1196098" y="1087120"/>
                </a:cubicBezTo>
                <a:cubicBezTo>
                  <a:pt x="1180764" y="1087120"/>
                  <a:pt x="1165710" y="1082253"/>
                  <a:pt x="1150378" y="1082040"/>
                </a:cubicBezTo>
                <a:cubicBezTo>
                  <a:pt x="1043708" y="1080558"/>
                  <a:pt x="887911" y="1076113"/>
                  <a:pt x="830338" y="1071880"/>
                </a:cubicBezTo>
                <a:close/>
              </a:path>
            </a:pathLst>
          </a:custGeom>
          <a:noFill/>
          <a:ln w="15875">
            <a:solidFill>
              <a:srgbClr val="392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E0A286-A98C-5B3D-8D1A-7BAFB4BD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07" y="503555"/>
            <a:ext cx="759612" cy="7596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54ED88-71F9-4521-8E6C-30947B443801}"/>
              </a:ext>
            </a:extLst>
          </p:cNvPr>
          <p:cNvSpPr txBox="1"/>
          <p:nvPr/>
        </p:nvSpPr>
        <p:spPr>
          <a:xfrm>
            <a:off x="7143189" y="406308"/>
            <a:ext cx="17700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after 2021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94C3F6-1AF9-1DD4-871B-D33ACC1EB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38" y="3716942"/>
            <a:ext cx="759612" cy="7596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F3A796-E134-087B-41F6-DBABBC95D98E}"/>
              </a:ext>
            </a:extLst>
          </p:cNvPr>
          <p:cNvSpPr txBox="1"/>
          <p:nvPr/>
        </p:nvSpPr>
        <p:spPr>
          <a:xfrm>
            <a:off x="3783754" y="3798223"/>
            <a:ext cx="2687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training data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85B82-112F-53D0-6E11-46C8586F8C64}"/>
              </a:ext>
            </a:extLst>
          </p:cNvPr>
          <p:cNvSpPr/>
          <p:nvPr/>
        </p:nvSpPr>
        <p:spPr>
          <a:xfrm>
            <a:off x="6474052" y="1950176"/>
            <a:ext cx="689358" cy="45875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FCFF5A-FF9B-2C21-6C1A-FBB07049624B}"/>
              </a:ext>
            </a:extLst>
          </p:cNvPr>
          <p:cNvCxnSpPr>
            <a:cxnSpLocks/>
          </p:cNvCxnSpPr>
          <p:nvPr/>
        </p:nvCxnSpPr>
        <p:spPr>
          <a:xfrm flipH="1" flipV="1">
            <a:off x="7163410" y="2407296"/>
            <a:ext cx="207534" cy="14729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48CFFC-D9CF-1047-6BDE-F4CB192698B3}"/>
              </a:ext>
            </a:extLst>
          </p:cNvPr>
          <p:cNvSpPr txBox="1"/>
          <p:nvPr/>
        </p:nvSpPr>
        <p:spPr>
          <a:xfrm>
            <a:off x="7326183" y="2323756"/>
            <a:ext cx="600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?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2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B5CC2-B032-8FAB-DABB-022E7426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31" y="1702490"/>
            <a:ext cx="8999538" cy="34530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96A215-226F-4FEA-6E43-3FCE22DE5E8A}"/>
              </a:ext>
            </a:extLst>
          </p:cNvPr>
          <p:cNvSpPr/>
          <p:nvPr/>
        </p:nvSpPr>
        <p:spPr>
          <a:xfrm>
            <a:off x="5529253" y="3708400"/>
            <a:ext cx="3652847" cy="234950"/>
          </a:xfrm>
          <a:prstGeom prst="rect">
            <a:avLst/>
          </a:prstGeom>
          <a:solidFill>
            <a:srgbClr val="392BF3">
              <a:alpha val="10000"/>
            </a:srgbClr>
          </a:solidFill>
          <a:ln>
            <a:solidFill>
              <a:srgbClr val="392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6B62D-F556-65B6-8E93-7EE938078D17}"/>
              </a:ext>
            </a:extLst>
          </p:cNvPr>
          <p:cNvSpPr txBox="1"/>
          <p:nvPr/>
        </p:nvSpPr>
        <p:spPr>
          <a:xfrm>
            <a:off x="8762771" y="5155510"/>
            <a:ext cx="1832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Source CVE description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1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93FE7DD-C1F5-A15E-7155-42FCFEA28412}"/>
              </a:ext>
            </a:extLst>
          </p:cNvPr>
          <p:cNvCxnSpPr>
            <a:cxnSpLocks/>
          </p:cNvCxnSpPr>
          <p:nvPr/>
        </p:nvCxnSpPr>
        <p:spPr>
          <a:xfrm>
            <a:off x="961051" y="1354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F18D4A-36B5-B6ED-DF4E-8AA89DB37AA5}"/>
              </a:ext>
            </a:extLst>
          </p:cNvPr>
          <p:cNvSpPr txBox="1"/>
          <p:nvPr/>
        </p:nvSpPr>
        <p:spPr>
          <a:xfrm>
            <a:off x="961051" y="52386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Table of contents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D2C713-57AD-1EEA-3996-BCD542DACE85}"/>
              </a:ext>
            </a:extLst>
          </p:cNvPr>
          <p:cNvCxnSpPr>
            <a:cxnSpLocks/>
          </p:cNvCxnSpPr>
          <p:nvPr/>
        </p:nvCxnSpPr>
        <p:spPr>
          <a:xfrm flipH="1">
            <a:off x="6438900" y="2675281"/>
            <a:ext cx="41237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1399B3-4206-3980-9837-DD5836C88075}"/>
              </a:ext>
            </a:extLst>
          </p:cNvPr>
          <p:cNvCxnSpPr>
            <a:cxnSpLocks/>
          </p:cNvCxnSpPr>
          <p:nvPr/>
        </p:nvCxnSpPr>
        <p:spPr>
          <a:xfrm flipH="1">
            <a:off x="1334102" y="2675281"/>
            <a:ext cx="41237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3929E4-2D03-8145-F8C9-93CEA18A2740}"/>
              </a:ext>
            </a:extLst>
          </p:cNvPr>
          <p:cNvCxnSpPr>
            <a:cxnSpLocks/>
          </p:cNvCxnSpPr>
          <p:nvPr/>
        </p:nvCxnSpPr>
        <p:spPr>
          <a:xfrm flipH="1">
            <a:off x="1334102" y="4626662"/>
            <a:ext cx="41237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055F70-CAE1-9676-C13C-87AA934EE840}"/>
              </a:ext>
            </a:extLst>
          </p:cNvPr>
          <p:cNvSpPr txBox="1"/>
          <p:nvPr/>
        </p:nvSpPr>
        <p:spPr>
          <a:xfrm>
            <a:off x="1334102" y="1844283"/>
            <a:ext cx="9693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rgbClr val="392BF3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01</a:t>
            </a:r>
            <a:endParaRPr lang="en-NL" sz="4800" dirty="0">
              <a:solidFill>
                <a:srgbClr val="392BF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5903E5-E528-EE62-0D31-D9008100B790}"/>
              </a:ext>
            </a:extLst>
          </p:cNvPr>
          <p:cNvSpPr txBox="1"/>
          <p:nvPr/>
        </p:nvSpPr>
        <p:spPr>
          <a:xfrm>
            <a:off x="6438900" y="1844283"/>
            <a:ext cx="9693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rgbClr val="392BF3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02</a:t>
            </a:r>
            <a:endParaRPr lang="en-NL" sz="4800" dirty="0">
              <a:solidFill>
                <a:srgbClr val="392BF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CB04C3-987C-58C7-2FEF-849A1602C698}"/>
              </a:ext>
            </a:extLst>
          </p:cNvPr>
          <p:cNvSpPr txBox="1"/>
          <p:nvPr/>
        </p:nvSpPr>
        <p:spPr>
          <a:xfrm>
            <a:off x="1334102" y="3832912"/>
            <a:ext cx="9693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rgbClr val="392BF3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03</a:t>
            </a:r>
            <a:endParaRPr lang="en-NL" sz="4800" dirty="0">
              <a:solidFill>
                <a:srgbClr val="392BF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65CFE-10EC-9C0B-EDE1-07EF78CDB30E}"/>
              </a:ext>
            </a:extLst>
          </p:cNvPr>
          <p:cNvSpPr txBox="1"/>
          <p:nvPr/>
        </p:nvSpPr>
        <p:spPr>
          <a:xfrm>
            <a:off x="1334102" y="2821331"/>
            <a:ext cx="42205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How to think about LLMs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426029-FFE1-2D16-DA9D-33952B404590}"/>
              </a:ext>
            </a:extLst>
          </p:cNvPr>
          <p:cNvSpPr txBox="1"/>
          <p:nvPr/>
        </p:nvSpPr>
        <p:spPr>
          <a:xfrm>
            <a:off x="6438900" y="2821331"/>
            <a:ext cx="42205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Demos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493BA-41ED-1D11-55DD-C597C84D2182}"/>
              </a:ext>
            </a:extLst>
          </p:cNvPr>
          <p:cNvSpPr txBox="1"/>
          <p:nvPr/>
        </p:nvSpPr>
        <p:spPr>
          <a:xfrm>
            <a:off x="1334102" y="4811015"/>
            <a:ext cx="4123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Challenges and opportunities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6E6EFD-416E-D2F8-BF84-75B2F710717D}"/>
              </a:ext>
            </a:extLst>
          </p:cNvPr>
          <p:cNvCxnSpPr>
            <a:cxnSpLocks/>
          </p:cNvCxnSpPr>
          <p:nvPr/>
        </p:nvCxnSpPr>
        <p:spPr>
          <a:xfrm>
            <a:off x="6096000" y="1844283"/>
            <a:ext cx="0" cy="4420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EABFEE-7762-FCBA-3046-8D47CD7175D0}"/>
              </a:ext>
            </a:extLst>
          </p:cNvPr>
          <p:cNvCxnSpPr>
            <a:cxnSpLocks/>
          </p:cNvCxnSpPr>
          <p:nvPr/>
        </p:nvCxnSpPr>
        <p:spPr>
          <a:xfrm flipH="1">
            <a:off x="6438900" y="4622051"/>
            <a:ext cx="41237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B778FD-8A3E-1701-1B22-18C16ED1CB86}"/>
              </a:ext>
            </a:extLst>
          </p:cNvPr>
          <p:cNvSpPr txBox="1"/>
          <p:nvPr/>
        </p:nvSpPr>
        <p:spPr>
          <a:xfrm>
            <a:off x="6413499" y="3832912"/>
            <a:ext cx="9693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rgbClr val="392BF3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04</a:t>
            </a:r>
            <a:endParaRPr lang="en-NL" sz="4800" dirty="0">
              <a:solidFill>
                <a:srgbClr val="392BF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72E74-D442-22E0-B84F-53A1A3A3B4B9}"/>
              </a:ext>
            </a:extLst>
          </p:cNvPr>
          <p:cNvSpPr txBox="1"/>
          <p:nvPr/>
        </p:nvSpPr>
        <p:spPr>
          <a:xfrm>
            <a:off x="6438900" y="4811015"/>
            <a:ext cx="4123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Q&amp;A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8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B2BE-C847-9B74-AB1A-6CA6A8777702}"/>
              </a:ext>
            </a:extLst>
          </p:cNvPr>
          <p:cNvCxnSpPr>
            <a:cxnSpLocks/>
          </p:cNvCxnSpPr>
          <p:nvPr/>
        </p:nvCxnSpPr>
        <p:spPr>
          <a:xfrm flipH="1">
            <a:off x="1168400" y="4321779"/>
            <a:ext cx="98552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965BA5-F2B3-A0B7-3307-9BDCDCC183B3}"/>
              </a:ext>
            </a:extLst>
          </p:cNvPr>
          <p:cNvCxnSpPr>
            <a:cxnSpLocks/>
          </p:cNvCxnSpPr>
          <p:nvPr/>
        </p:nvCxnSpPr>
        <p:spPr>
          <a:xfrm flipH="1">
            <a:off x="1168400" y="2404079"/>
            <a:ext cx="98552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1C5272-96B4-58F9-4CE9-2E2C5E2AA6BB}"/>
              </a:ext>
            </a:extLst>
          </p:cNvPr>
          <p:cNvSpPr txBox="1"/>
          <p:nvPr/>
        </p:nvSpPr>
        <p:spPr>
          <a:xfrm>
            <a:off x="1013925" y="2598003"/>
            <a:ext cx="103705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LLMs generate text that </a:t>
            </a:r>
            <a:r>
              <a:rPr lang="en-US" sz="4800" i="0" dirty="0">
                <a:solidFill>
                  <a:srgbClr val="392BF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sounds</a:t>
            </a:r>
            <a:r>
              <a:rPr lang="en-US" sz="48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right.</a:t>
            </a:r>
          </a:p>
        </p:txBody>
      </p:sp>
    </p:spTree>
    <p:extLst>
      <p:ext uri="{BB962C8B-B14F-4D97-AF65-F5344CB8AC3E}">
        <p14:creationId xmlns:p14="http://schemas.microsoft.com/office/powerpoint/2010/main" val="2273337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B2BE-C847-9B74-AB1A-6CA6A8777702}"/>
              </a:ext>
            </a:extLst>
          </p:cNvPr>
          <p:cNvCxnSpPr>
            <a:cxnSpLocks/>
          </p:cNvCxnSpPr>
          <p:nvPr/>
        </p:nvCxnSpPr>
        <p:spPr>
          <a:xfrm flipH="1">
            <a:off x="1168400" y="4321779"/>
            <a:ext cx="98552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965BA5-F2B3-A0B7-3307-9BDCDCC183B3}"/>
              </a:ext>
            </a:extLst>
          </p:cNvPr>
          <p:cNvCxnSpPr>
            <a:cxnSpLocks/>
          </p:cNvCxnSpPr>
          <p:nvPr/>
        </p:nvCxnSpPr>
        <p:spPr>
          <a:xfrm flipH="1">
            <a:off x="1168400" y="2404079"/>
            <a:ext cx="98552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1C5272-96B4-58F9-4CE9-2E2C5E2AA6BB}"/>
              </a:ext>
            </a:extLst>
          </p:cNvPr>
          <p:cNvSpPr txBox="1"/>
          <p:nvPr/>
        </p:nvSpPr>
        <p:spPr>
          <a:xfrm>
            <a:off x="1013924" y="2598003"/>
            <a:ext cx="104663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LLMs generate text that </a:t>
            </a:r>
            <a:r>
              <a:rPr lang="en-US" sz="4800" i="0" dirty="0">
                <a:solidFill>
                  <a:srgbClr val="392BF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sounds</a:t>
            </a:r>
            <a:r>
              <a:rPr lang="en-US" sz="48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right.</a:t>
            </a:r>
          </a:p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Not text that </a:t>
            </a:r>
            <a:r>
              <a:rPr lang="en-US" sz="48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 right.</a:t>
            </a:r>
            <a:endParaRPr lang="en-US" sz="480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44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4A0E5AE-88CF-B0D4-30E8-448194C7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3" y="637644"/>
            <a:ext cx="6540301" cy="558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97E39F-0EED-29CC-E063-0C3E61620D9A}"/>
              </a:ext>
            </a:extLst>
          </p:cNvPr>
          <p:cNvSpPr/>
          <p:nvPr/>
        </p:nvSpPr>
        <p:spPr>
          <a:xfrm>
            <a:off x="430203" y="1845795"/>
            <a:ext cx="2605031" cy="193652"/>
          </a:xfrm>
          <a:prstGeom prst="rect">
            <a:avLst/>
          </a:prstGeom>
          <a:solidFill>
            <a:srgbClr val="392BF3">
              <a:alpha val="10000"/>
            </a:srgbClr>
          </a:solidFill>
          <a:ln>
            <a:solidFill>
              <a:srgbClr val="392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F794C-C4C3-FB20-36EC-693BF3FEE224}"/>
              </a:ext>
            </a:extLst>
          </p:cNvPr>
          <p:cNvSpPr txBox="1"/>
          <p:nvPr/>
        </p:nvSpPr>
        <p:spPr>
          <a:xfrm>
            <a:off x="7827456" y="1147057"/>
            <a:ext cx="34325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Schwartz says he was “unaware of the possibility that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ChatGPT’s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content could be false.”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8CD80D-740C-38F7-4E49-D18913335758}"/>
              </a:ext>
            </a:extLst>
          </p:cNvPr>
          <p:cNvCxnSpPr>
            <a:cxnSpLocks/>
          </p:cNvCxnSpPr>
          <p:nvPr/>
        </p:nvCxnSpPr>
        <p:spPr>
          <a:xfrm flipH="1" flipV="1">
            <a:off x="7909108" y="3387764"/>
            <a:ext cx="3408387" cy="60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B47BC-E385-8391-965B-1815F9BFA67D}"/>
              </a:ext>
            </a:extLst>
          </p:cNvPr>
          <p:cNvCxnSpPr>
            <a:cxnSpLocks/>
          </p:cNvCxnSpPr>
          <p:nvPr/>
        </p:nvCxnSpPr>
        <p:spPr>
          <a:xfrm flipH="1" flipV="1">
            <a:off x="7909108" y="1079423"/>
            <a:ext cx="3408387" cy="60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2DFFD8-F8E9-B19D-B211-9F630B826001}"/>
              </a:ext>
            </a:extLst>
          </p:cNvPr>
          <p:cNvSpPr txBox="1"/>
          <p:nvPr/>
        </p:nvSpPr>
        <p:spPr>
          <a:xfrm>
            <a:off x="10652042" y="3408015"/>
            <a:ext cx="6654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Source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769B0D-909F-FA17-13FE-E44EA18EBED3}"/>
              </a:ext>
            </a:extLst>
          </p:cNvPr>
          <p:cNvCxnSpPr>
            <a:cxnSpLocks/>
          </p:cNvCxnSpPr>
          <p:nvPr/>
        </p:nvCxnSpPr>
        <p:spPr>
          <a:xfrm>
            <a:off x="7407757" y="1079423"/>
            <a:ext cx="0" cy="4420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70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9D5C1-5408-B96E-D9D1-0A98195839F0}"/>
              </a:ext>
            </a:extLst>
          </p:cNvPr>
          <p:cNvSpPr txBox="1"/>
          <p:nvPr/>
        </p:nvSpPr>
        <p:spPr>
          <a:xfrm>
            <a:off x="1016602" y="395201"/>
            <a:ext cx="23361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392BF3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02</a:t>
            </a:r>
            <a:endParaRPr lang="en-NL" sz="8000" dirty="0">
              <a:solidFill>
                <a:srgbClr val="392BF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D7DFC-907E-B616-C461-8D223E2DAE56}"/>
              </a:ext>
            </a:extLst>
          </p:cNvPr>
          <p:cNvSpPr txBox="1"/>
          <p:nvPr/>
        </p:nvSpPr>
        <p:spPr>
          <a:xfrm>
            <a:off x="1016602" y="1741831"/>
            <a:ext cx="42205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Demo use cases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9C5FD2-49F5-73F3-D3F3-4A368B52BA95}"/>
              </a:ext>
            </a:extLst>
          </p:cNvPr>
          <p:cNvCxnSpPr>
            <a:cxnSpLocks/>
          </p:cNvCxnSpPr>
          <p:nvPr/>
        </p:nvCxnSpPr>
        <p:spPr>
          <a:xfrm>
            <a:off x="6096000" y="1844283"/>
            <a:ext cx="0" cy="4420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DB4396-D87F-1591-5325-32DA285BA8F3}"/>
              </a:ext>
            </a:extLst>
          </p:cNvPr>
          <p:cNvCxnSpPr>
            <a:cxnSpLocks/>
          </p:cNvCxnSpPr>
          <p:nvPr/>
        </p:nvCxnSpPr>
        <p:spPr>
          <a:xfrm>
            <a:off x="1016602" y="3327332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0C041D-C736-9274-81D8-227D4D486AA2}"/>
              </a:ext>
            </a:extLst>
          </p:cNvPr>
          <p:cNvCxnSpPr>
            <a:cxnSpLocks/>
          </p:cNvCxnSpPr>
          <p:nvPr/>
        </p:nvCxnSpPr>
        <p:spPr>
          <a:xfrm>
            <a:off x="1016602" y="171543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84A80E8-0E79-ACFE-70D7-2E290D47F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955" y="268298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9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D4011B-A8E8-1AF5-5CE5-298604D86416}"/>
              </a:ext>
            </a:extLst>
          </p:cNvPr>
          <p:cNvCxnSpPr>
            <a:cxnSpLocks/>
          </p:cNvCxnSpPr>
          <p:nvPr/>
        </p:nvCxnSpPr>
        <p:spPr>
          <a:xfrm>
            <a:off x="1176951" y="3958366"/>
            <a:ext cx="66716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F3BBCA-3C63-139C-6435-47CF32FE35DE}"/>
              </a:ext>
            </a:extLst>
          </p:cNvPr>
          <p:cNvSpPr txBox="1"/>
          <p:nvPr/>
        </p:nvSpPr>
        <p:spPr>
          <a:xfrm>
            <a:off x="1170601" y="3000369"/>
            <a:ext cx="67986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rgbClr val="392BF3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2.1</a:t>
            </a:r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 Code understanding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9F2FD-6B17-0DA4-A8D6-7C8333103E0C}"/>
              </a:ext>
            </a:extLst>
          </p:cNvPr>
          <p:cNvCxnSpPr>
            <a:cxnSpLocks/>
          </p:cNvCxnSpPr>
          <p:nvPr/>
        </p:nvCxnSpPr>
        <p:spPr>
          <a:xfrm>
            <a:off x="1176951" y="2987669"/>
            <a:ext cx="66716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38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D4011B-A8E8-1AF5-5CE5-298604D86416}"/>
              </a:ext>
            </a:extLst>
          </p:cNvPr>
          <p:cNvCxnSpPr>
            <a:cxnSpLocks/>
          </p:cNvCxnSpPr>
          <p:nvPr/>
        </p:nvCxnSpPr>
        <p:spPr>
          <a:xfrm>
            <a:off x="961051" y="1354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F3BBCA-3C63-139C-6435-47CF32FE35DE}"/>
              </a:ext>
            </a:extLst>
          </p:cNvPr>
          <p:cNvSpPr txBox="1"/>
          <p:nvPr/>
        </p:nvSpPr>
        <p:spPr>
          <a:xfrm>
            <a:off x="961050" y="523869"/>
            <a:ext cx="1008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Code understanding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F7670-929F-C792-31F7-FB10A8940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3206750"/>
            <a:ext cx="107727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7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D4011B-A8E8-1AF5-5CE5-298604D86416}"/>
              </a:ext>
            </a:extLst>
          </p:cNvPr>
          <p:cNvCxnSpPr>
            <a:cxnSpLocks/>
          </p:cNvCxnSpPr>
          <p:nvPr/>
        </p:nvCxnSpPr>
        <p:spPr>
          <a:xfrm>
            <a:off x="961051" y="1354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F3BBCA-3C63-139C-6435-47CF32FE35DE}"/>
              </a:ext>
            </a:extLst>
          </p:cNvPr>
          <p:cNvSpPr txBox="1"/>
          <p:nvPr/>
        </p:nvSpPr>
        <p:spPr>
          <a:xfrm>
            <a:off x="961050" y="523869"/>
            <a:ext cx="1008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Code understanding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F7670-929F-C792-31F7-FB10A8940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3206750"/>
            <a:ext cx="10772775" cy="125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1B36F-F609-6DBA-7487-BB594AF56307}"/>
              </a:ext>
            </a:extLst>
          </p:cNvPr>
          <p:cNvSpPr txBox="1"/>
          <p:nvPr/>
        </p:nvSpPr>
        <p:spPr>
          <a:xfrm>
            <a:off x="5655756" y="5241524"/>
            <a:ext cx="7317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there a security flaw in this code?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0250DF-E340-45AB-493E-A68C28E856DC}"/>
              </a:ext>
            </a:extLst>
          </p:cNvPr>
          <p:cNvCxnSpPr>
            <a:cxnSpLocks/>
          </p:cNvCxnSpPr>
          <p:nvPr/>
        </p:nvCxnSpPr>
        <p:spPr>
          <a:xfrm>
            <a:off x="5655756" y="5241524"/>
            <a:ext cx="7620" cy="5232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2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D4011B-A8E8-1AF5-5CE5-298604D86416}"/>
              </a:ext>
            </a:extLst>
          </p:cNvPr>
          <p:cNvCxnSpPr>
            <a:cxnSpLocks/>
          </p:cNvCxnSpPr>
          <p:nvPr/>
        </p:nvCxnSpPr>
        <p:spPr>
          <a:xfrm>
            <a:off x="961051" y="1354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F3BBCA-3C63-139C-6435-47CF32FE35DE}"/>
              </a:ext>
            </a:extLst>
          </p:cNvPr>
          <p:cNvSpPr txBox="1"/>
          <p:nvPr/>
        </p:nvSpPr>
        <p:spPr>
          <a:xfrm>
            <a:off x="961050" y="523869"/>
            <a:ext cx="1008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Code understanding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E12F-D6B2-D54C-5216-4751B5C0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1851501"/>
            <a:ext cx="10128250" cy="33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46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D4011B-A8E8-1AF5-5CE5-298604D86416}"/>
              </a:ext>
            </a:extLst>
          </p:cNvPr>
          <p:cNvCxnSpPr>
            <a:cxnSpLocks/>
          </p:cNvCxnSpPr>
          <p:nvPr/>
        </p:nvCxnSpPr>
        <p:spPr>
          <a:xfrm>
            <a:off x="961051" y="1354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F3BBCA-3C63-139C-6435-47CF32FE35DE}"/>
              </a:ext>
            </a:extLst>
          </p:cNvPr>
          <p:cNvSpPr txBox="1"/>
          <p:nvPr/>
        </p:nvSpPr>
        <p:spPr>
          <a:xfrm>
            <a:off x="961050" y="523869"/>
            <a:ext cx="1008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Code understanding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E12F-D6B2-D54C-5216-4751B5C0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1851501"/>
            <a:ext cx="10128250" cy="3372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E9E84A-C673-9936-26A3-C677729BC04B}"/>
              </a:ext>
            </a:extLst>
          </p:cNvPr>
          <p:cNvSpPr txBox="1"/>
          <p:nvPr/>
        </p:nvSpPr>
        <p:spPr>
          <a:xfrm>
            <a:off x="7128956" y="5641574"/>
            <a:ext cx="4135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does this code do?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C21773-6ECA-D7FF-50F7-FB6A80DD4198}"/>
              </a:ext>
            </a:extLst>
          </p:cNvPr>
          <p:cNvCxnSpPr>
            <a:cxnSpLocks/>
          </p:cNvCxnSpPr>
          <p:nvPr/>
        </p:nvCxnSpPr>
        <p:spPr>
          <a:xfrm>
            <a:off x="7121336" y="5641574"/>
            <a:ext cx="7620" cy="5232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685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D4011B-A8E8-1AF5-5CE5-298604D86416}"/>
              </a:ext>
            </a:extLst>
          </p:cNvPr>
          <p:cNvCxnSpPr>
            <a:cxnSpLocks/>
          </p:cNvCxnSpPr>
          <p:nvPr/>
        </p:nvCxnSpPr>
        <p:spPr>
          <a:xfrm>
            <a:off x="1176951" y="3958366"/>
            <a:ext cx="66716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F3BBCA-3C63-139C-6435-47CF32FE35DE}"/>
              </a:ext>
            </a:extLst>
          </p:cNvPr>
          <p:cNvSpPr txBox="1"/>
          <p:nvPr/>
        </p:nvSpPr>
        <p:spPr>
          <a:xfrm>
            <a:off x="1170601" y="3000369"/>
            <a:ext cx="67986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rgbClr val="392BF3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2.2</a:t>
            </a:r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 Text transformation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9F2FD-6B17-0DA4-A8D6-7C8333103E0C}"/>
              </a:ext>
            </a:extLst>
          </p:cNvPr>
          <p:cNvCxnSpPr>
            <a:cxnSpLocks/>
          </p:cNvCxnSpPr>
          <p:nvPr/>
        </p:nvCxnSpPr>
        <p:spPr>
          <a:xfrm>
            <a:off x="1176951" y="2987669"/>
            <a:ext cx="66716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5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9D5C1-5408-B96E-D9D1-0A98195839F0}"/>
              </a:ext>
            </a:extLst>
          </p:cNvPr>
          <p:cNvSpPr txBox="1"/>
          <p:nvPr/>
        </p:nvSpPr>
        <p:spPr>
          <a:xfrm>
            <a:off x="1016602" y="395201"/>
            <a:ext cx="23361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392BF3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01</a:t>
            </a:r>
            <a:endParaRPr lang="en-NL" sz="8000" dirty="0">
              <a:solidFill>
                <a:srgbClr val="392BF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D7DFC-907E-B616-C461-8D223E2DAE56}"/>
              </a:ext>
            </a:extLst>
          </p:cNvPr>
          <p:cNvSpPr txBox="1"/>
          <p:nvPr/>
        </p:nvSpPr>
        <p:spPr>
          <a:xfrm>
            <a:off x="1016602" y="1741831"/>
            <a:ext cx="42205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How to think about LLMs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9C5FD2-49F5-73F3-D3F3-4A368B52BA95}"/>
              </a:ext>
            </a:extLst>
          </p:cNvPr>
          <p:cNvCxnSpPr>
            <a:cxnSpLocks/>
          </p:cNvCxnSpPr>
          <p:nvPr/>
        </p:nvCxnSpPr>
        <p:spPr>
          <a:xfrm>
            <a:off x="6096000" y="1844283"/>
            <a:ext cx="0" cy="4420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85C0BF-2FCF-EB9F-224E-C90454D39DD9}"/>
              </a:ext>
            </a:extLst>
          </p:cNvPr>
          <p:cNvCxnSpPr>
            <a:cxnSpLocks/>
          </p:cNvCxnSpPr>
          <p:nvPr/>
        </p:nvCxnSpPr>
        <p:spPr>
          <a:xfrm>
            <a:off x="1016602" y="3327332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C3275-363A-53F4-9382-ACE251F09477}"/>
              </a:ext>
            </a:extLst>
          </p:cNvPr>
          <p:cNvCxnSpPr>
            <a:cxnSpLocks/>
          </p:cNvCxnSpPr>
          <p:nvPr/>
        </p:nvCxnSpPr>
        <p:spPr>
          <a:xfrm>
            <a:off x="1016602" y="171543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C712BFD-B906-C4C7-952D-3E02418C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55" y="268298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42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D4011B-A8E8-1AF5-5CE5-298604D86416}"/>
              </a:ext>
            </a:extLst>
          </p:cNvPr>
          <p:cNvCxnSpPr>
            <a:cxnSpLocks/>
          </p:cNvCxnSpPr>
          <p:nvPr/>
        </p:nvCxnSpPr>
        <p:spPr>
          <a:xfrm>
            <a:off x="961051" y="1354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F3BBCA-3C63-139C-6435-47CF32FE35DE}"/>
              </a:ext>
            </a:extLst>
          </p:cNvPr>
          <p:cNvSpPr txBox="1"/>
          <p:nvPr/>
        </p:nvSpPr>
        <p:spPr>
          <a:xfrm>
            <a:off x="961050" y="523869"/>
            <a:ext cx="1008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Text extraction and processing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7BEEA-5439-D543-1D88-6F1C70F2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36" y="1843193"/>
            <a:ext cx="3756912" cy="211427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6B8B10-AB35-733B-66DD-2F357DC59CD4}"/>
              </a:ext>
            </a:extLst>
          </p:cNvPr>
          <p:cNvCxnSpPr>
            <a:cxnSpLocks/>
          </p:cNvCxnSpPr>
          <p:nvPr/>
        </p:nvCxnSpPr>
        <p:spPr>
          <a:xfrm>
            <a:off x="6096000" y="1914160"/>
            <a:ext cx="0" cy="4420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87DCA78-1DF3-6661-6783-43A6F91E4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476" y="4445179"/>
            <a:ext cx="3878598" cy="2027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50BE8-319D-B8DC-7CF3-C242E5598A50}"/>
              </a:ext>
            </a:extLst>
          </p:cNvPr>
          <p:cNvSpPr txBox="1"/>
          <p:nvPr/>
        </p:nvSpPr>
        <p:spPr>
          <a:xfrm>
            <a:off x="374173" y="2699967"/>
            <a:ext cx="1173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Report 1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C2A6D-5B24-C4FB-121C-A65C728E1A43}"/>
              </a:ext>
            </a:extLst>
          </p:cNvPr>
          <p:cNvSpPr txBox="1"/>
          <p:nvPr/>
        </p:nvSpPr>
        <p:spPr>
          <a:xfrm>
            <a:off x="374173" y="5258848"/>
            <a:ext cx="1173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Report 2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35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D4011B-A8E8-1AF5-5CE5-298604D86416}"/>
              </a:ext>
            </a:extLst>
          </p:cNvPr>
          <p:cNvCxnSpPr>
            <a:cxnSpLocks/>
          </p:cNvCxnSpPr>
          <p:nvPr/>
        </p:nvCxnSpPr>
        <p:spPr>
          <a:xfrm>
            <a:off x="961051" y="1354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F3BBCA-3C63-139C-6435-47CF32FE35DE}"/>
              </a:ext>
            </a:extLst>
          </p:cNvPr>
          <p:cNvSpPr txBox="1"/>
          <p:nvPr/>
        </p:nvSpPr>
        <p:spPr>
          <a:xfrm>
            <a:off x="961050" y="523869"/>
            <a:ext cx="1008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Text extraction and processing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756F5E-3D14-7D38-A98B-4581956D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733" y="2374073"/>
            <a:ext cx="4821677" cy="3027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0D970-C08A-47E4-B0C1-7237A5F783E3}"/>
              </a:ext>
            </a:extLst>
          </p:cNvPr>
          <p:cNvSpPr txBox="1"/>
          <p:nvPr/>
        </p:nvSpPr>
        <p:spPr>
          <a:xfrm>
            <a:off x="8484613" y="5503134"/>
            <a:ext cx="30187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Unified</a:t>
            </a:r>
            <a:r>
              <a:rPr lang="en-US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5DFAB-FC83-9AEE-736E-6A7837B6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036" y="1843193"/>
            <a:ext cx="3756912" cy="2114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92251-F701-B37D-3244-B2B46B4E9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476" y="4445179"/>
            <a:ext cx="3878598" cy="202744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DE6E81-0772-58D5-31B2-544DC500886E}"/>
              </a:ext>
            </a:extLst>
          </p:cNvPr>
          <p:cNvCxnSpPr>
            <a:cxnSpLocks/>
          </p:cNvCxnSpPr>
          <p:nvPr/>
        </p:nvCxnSpPr>
        <p:spPr>
          <a:xfrm>
            <a:off x="6096000" y="1914160"/>
            <a:ext cx="0" cy="4420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5550B-E3E1-E338-EAF7-8B4749DFFD58}"/>
              </a:ext>
            </a:extLst>
          </p:cNvPr>
          <p:cNvSpPr txBox="1"/>
          <p:nvPr/>
        </p:nvSpPr>
        <p:spPr>
          <a:xfrm>
            <a:off x="374173" y="2699967"/>
            <a:ext cx="1173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Report 1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F6E11-86EB-238C-AA1C-D5CACECBE886}"/>
              </a:ext>
            </a:extLst>
          </p:cNvPr>
          <p:cNvSpPr txBox="1"/>
          <p:nvPr/>
        </p:nvSpPr>
        <p:spPr>
          <a:xfrm>
            <a:off x="374173" y="5258848"/>
            <a:ext cx="1173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Report 2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01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D4011B-A8E8-1AF5-5CE5-298604D86416}"/>
              </a:ext>
            </a:extLst>
          </p:cNvPr>
          <p:cNvCxnSpPr>
            <a:cxnSpLocks/>
          </p:cNvCxnSpPr>
          <p:nvPr/>
        </p:nvCxnSpPr>
        <p:spPr>
          <a:xfrm>
            <a:off x="1176951" y="3958366"/>
            <a:ext cx="66716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F3BBCA-3C63-139C-6435-47CF32FE35DE}"/>
              </a:ext>
            </a:extLst>
          </p:cNvPr>
          <p:cNvSpPr txBox="1"/>
          <p:nvPr/>
        </p:nvSpPr>
        <p:spPr>
          <a:xfrm>
            <a:off x="1170601" y="3000369"/>
            <a:ext cx="67986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rgbClr val="392BF3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2.3</a:t>
            </a:r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 Question answering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9F2FD-6B17-0DA4-A8D6-7C8333103E0C}"/>
              </a:ext>
            </a:extLst>
          </p:cNvPr>
          <p:cNvCxnSpPr>
            <a:cxnSpLocks/>
          </p:cNvCxnSpPr>
          <p:nvPr/>
        </p:nvCxnSpPr>
        <p:spPr>
          <a:xfrm>
            <a:off x="1176951" y="2987669"/>
            <a:ext cx="66716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56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94EC921-0A53-0568-0BBF-EC05BBED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31" y="2297228"/>
            <a:ext cx="3510465" cy="13257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D4011B-A8E8-1AF5-5CE5-298604D86416}"/>
              </a:ext>
            </a:extLst>
          </p:cNvPr>
          <p:cNvCxnSpPr>
            <a:cxnSpLocks/>
          </p:cNvCxnSpPr>
          <p:nvPr/>
        </p:nvCxnSpPr>
        <p:spPr>
          <a:xfrm>
            <a:off x="961051" y="1354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F3BBCA-3C63-139C-6435-47CF32FE35DE}"/>
              </a:ext>
            </a:extLst>
          </p:cNvPr>
          <p:cNvSpPr txBox="1"/>
          <p:nvPr/>
        </p:nvSpPr>
        <p:spPr>
          <a:xfrm>
            <a:off x="961050" y="523869"/>
            <a:ext cx="1020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Question answering over docu</a:t>
            </a:r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</a:rPr>
              <a:t>ments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748A6A-72B7-EE25-A418-F17CE11FB05B}"/>
              </a:ext>
            </a:extLst>
          </p:cNvPr>
          <p:cNvCxnSpPr>
            <a:cxnSpLocks/>
          </p:cNvCxnSpPr>
          <p:nvPr/>
        </p:nvCxnSpPr>
        <p:spPr>
          <a:xfrm>
            <a:off x="6096000" y="1914160"/>
            <a:ext cx="0" cy="4420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D84DFCF-56A3-CDE4-03C5-D01D68375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90" y="2674731"/>
            <a:ext cx="3510466" cy="129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6DE24-0534-9D95-44E8-4C436229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808" y="3052699"/>
            <a:ext cx="4003865" cy="1376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BC27F3-5619-071D-DC68-6A855FC02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85" y="3437168"/>
            <a:ext cx="4114798" cy="1628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5EBFD-D27E-93E0-6254-EEEF9BA11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95" y="3967272"/>
            <a:ext cx="4166354" cy="1378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5EB803-EE3F-FC6E-2BC1-65FF9065E643}"/>
              </a:ext>
            </a:extLst>
          </p:cNvPr>
          <p:cNvSpPr txBox="1"/>
          <p:nvPr/>
        </p:nvSpPr>
        <p:spPr>
          <a:xfrm>
            <a:off x="313044" y="5505234"/>
            <a:ext cx="3186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Security policy documents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90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94EC921-0A53-0568-0BBF-EC05BBED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31" y="2297228"/>
            <a:ext cx="3510465" cy="13257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D4011B-A8E8-1AF5-5CE5-298604D86416}"/>
              </a:ext>
            </a:extLst>
          </p:cNvPr>
          <p:cNvCxnSpPr>
            <a:cxnSpLocks/>
          </p:cNvCxnSpPr>
          <p:nvPr/>
        </p:nvCxnSpPr>
        <p:spPr>
          <a:xfrm>
            <a:off x="961051" y="1354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F3BBCA-3C63-139C-6435-47CF32FE35DE}"/>
              </a:ext>
            </a:extLst>
          </p:cNvPr>
          <p:cNvSpPr txBox="1"/>
          <p:nvPr/>
        </p:nvSpPr>
        <p:spPr>
          <a:xfrm>
            <a:off x="961050" y="523869"/>
            <a:ext cx="1020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Question answering over docu</a:t>
            </a:r>
            <a:r>
              <a:rPr lang="en-US" sz="4800" dirty="0">
                <a:latin typeface="Roboto Medium" panose="02000000000000000000" pitchFamily="2" charset="0"/>
                <a:ea typeface="Roboto Medium" panose="02000000000000000000" pitchFamily="2" charset="0"/>
              </a:rPr>
              <a:t>ments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748A6A-72B7-EE25-A418-F17CE11FB05B}"/>
              </a:ext>
            </a:extLst>
          </p:cNvPr>
          <p:cNvCxnSpPr>
            <a:cxnSpLocks/>
          </p:cNvCxnSpPr>
          <p:nvPr/>
        </p:nvCxnSpPr>
        <p:spPr>
          <a:xfrm>
            <a:off x="6096000" y="1914160"/>
            <a:ext cx="0" cy="4420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D84DFCF-56A3-CDE4-03C5-D01D68375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90" y="2674731"/>
            <a:ext cx="3510466" cy="129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6DE24-0534-9D95-44E8-4C436229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808" y="3052699"/>
            <a:ext cx="4003865" cy="1376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BC27F3-5619-071D-DC68-6A855FC02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85" y="3437168"/>
            <a:ext cx="4114798" cy="1628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5EBFD-D27E-93E0-6254-EEEF9BA11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95" y="3967272"/>
            <a:ext cx="4166354" cy="1378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F4BED2-8DBC-F051-1E5D-4F0DB791DB47}"/>
              </a:ext>
            </a:extLst>
          </p:cNvPr>
          <p:cNvSpPr txBox="1"/>
          <p:nvPr/>
        </p:nvSpPr>
        <p:spPr>
          <a:xfrm>
            <a:off x="10206810" y="5216560"/>
            <a:ext cx="1801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Security audit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99895B-9643-DE9D-BF37-8422BF43F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540" y="2854430"/>
            <a:ext cx="5662624" cy="2225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E046B-E15D-4929-5419-2C63F2224B81}"/>
              </a:ext>
            </a:extLst>
          </p:cNvPr>
          <p:cNvSpPr txBox="1"/>
          <p:nvPr/>
        </p:nvSpPr>
        <p:spPr>
          <a:xfrm>
            <a:off x="313044" y="5505234"/>
            <a:ext cx="3186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Security policy documents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05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D4011B-A8E8-1AF5-5CE5-298604D86416}"/>
              </a:ext>
            </a:extLst>
          </p:cNvPr>
          <p:cNvCxnSpPr>
            <a:cxnSpLocks/>
          </p:cNvCxnSpPr>
          <p:nvPr/>
        </p:nvCxnSpPr>
        <p:spPr>
          <a:xfrm>
            <a:off x="1176951" y="3958366"/>
            <a:ext cx="66716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F3BBCA-3C63-139C-6435-47CF32FE35DE}"/>
              </a:ext>
            </a:extLst>
          </p:cNvPr>
          <p:cNvSpPr txBox="1"/>
          <p:nvPr/>
        </p:nvSpPr>
        <p:spPr>
          <a:xfrm>
            <a:off x="1170601" y="3000369"/>
            <a:ext cx="67986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solidFill>
                  <a:srgbClr val="392BF3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2.4</a:t>
            </a:r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 Threat hunting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9F2FD-6B17-0DA4-A8D6-7C8333103E0C}"/>
              </a:ext>
            </a:extLst>
          </p:cNvPr>
          <p:cNvCxnSpPr>
            <a:cxnSpLocks/>
          </p:cNvCxnSpPr>
          <p:nvPr/>
        </p:nvCxnSpPr>
        <p:spPr>
          <a:xfrm>
            <a:off x="1176951" y="2987669"/>
            <a:ext cx="66716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757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D4011B-A8E8-1AF5-5CE5-298604D86416}"/>
              </a:ext>
            </a:extLst>
          </p:cNvPr>
          <p:cNvCxnSpPr>
            <a:cxnSpLocks/>
          </p:cNvCxnSpPr>
          <p:nvPr/>
        </p:nvCxnSpPr>
        <p:spPr>
          <a:xfrm>
            <a:off x="961051" y="1354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F3BBCA-3C63-139C-6435-47CF32FE35DE}"/>
              </a:ext>
            </a:extLst>
          </p:cNvPr>
          <p:cNvSpPr txBox="1"/>
          <p:nvPr/>
        </p:nvSpPr>
        <p:spPr>
          <a:xfrm>
            <a:off x="961050" y="523869"/>
            <a:ext cx="1020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Threat hunting assistants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B653C8-BA7D-A01B-5415-5B02A078E4F0}"/>
              </a:ext>
            </a:extLst>
          </p:cNvPr>
          <p:cNvCxnSpPr>
            <a:cxnSpLocks/>
          </p:cNvCxnSpPr>
          <p:nvPr/>
        </p:nvCxnSpPr>
        <p:spPr>
          <a:xfrm>
            <a:off x="6096000" y="1914160"/>
            <a:ext cx="0" cy="4420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47B1AC-04BD-EC17-C373-9695CAA5D355}"/>
              </a:ext>
            </a:extLst>
          </p:cNvPr>
          <p:cNvSpPr txBox="1"/>
          <p:nvPr/>
        </p:nvSpPr>
        <p:spPr>
          <a:xfrm>
            <a:off x="6551106" y="2416298"/>
            <a:ext cx="52979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Help </a:t>
            </a:r>
            <a:r>
              <a:rPr lang="en-US" sz="2400" b="0" i="0" dirty="0">
                <a:solidFill>
                  <a:srgbClr val="392BF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write filters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searching for specific adversary tactics and techniques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Summarize</a:t>
            </a: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chronological log activity in natural language</a:t>
            </a:r>
          </a:p>
          <a:p>
            <a:endParaRPr lang="en-US" sz="2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Decide</a:t>
            </a: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whether there are indications of malicious activity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8B40FF-8244-E4DF-3E38-CE4186E7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7" y="2750775"/>
            <a:ext cx="5855784" cy="27523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6D0D42-4EEC-216B-0ACD-BCDD07F6B47B}"/>
              </a:ext>
            </a:extLst>
          </p:cNvPr>
          <p:cNvSpPr txBox="1"/>
          <p:nvPr/>
        </p:nvSpPr>
        <p:spPr>
          <a:xfrm>
            <a:off x="145267" y="5832618"/>
            <a:ext cx="3186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Raw log files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9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9D5C1-5408-B96E-D9D1-0A98195839F0}"/>
              </a:ext>
            </a:extLst>
          </p:cNvPr>
          <p:cNvSpPr txBox="1"/>
          <p:nvPr/>
        </p:nvSpPr>
        <p:spPr>
          <a:xfrm>
            <a:off x="1016602" y="395201"/>
            <a:ext cx="23361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392BF3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03</a:t>
            </a:r>
            <a:endParaRPr lang="en-NL" sz="8000" dirty="0">
              <a:solidFill>
                <a:srgbClr val="392BF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D7DFC-907E-B616-C461-8D223E2DAE56}"/>
              </a:ext>
            </a:extLst>
          </p:cNvPr>
          <p:cNvSpPr txBox="1"/>
          <p:nvPr/>
        </p:nvSpPr>
        <p:spPr>
          <a:xfrm>
            <a:off x="1016602" y="1741831"/>
            <a:ext cx="42205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Challenges and opportunities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9C5FD2-49F5-73F3-D3F3-4A368B52BA95}"/>
              </a:ext>
            </a:extLst>
          </p:cNvPr>
          <p:cNvCxnSpPr>
            <a:cxnSpLocks/>
          </p:cNvCxnSpPr>
          <p:nvPr/>
        </p:nvCxnSpPr>
        <p:spPr>
          <a:xfrm>
            <a:off x="6096000" y="1844283"/>
            <a:ext cx="0" cy="4420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A08401-8825-5937-3CC4-DA2899DF0C3E}"/>
              </a:ext>
            </a:extLst>
          </p:cNvPr>
          <p:cNvCxnSpPr>
            <a:cxnSpLocks/>
          </p:cNvCxnSpPr>
          <p:nvPr/>
        </p:nvCxnSpPr>
        <p:spPr>
          <a:xfrm>
            <a:off x="1016602" y="4081837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65462B-BF78-1F9E-F13F-30270549D1AF}"/>
              </a:ext>
            </a:extLst>
          </p:cNvPr>
          <p:cNvCxnSpPr>
            <a:cxnSpLocks/>
          </p:cNvCxnSpPr>
          <p:nvPr/>
        </p:nvCxnSpPr>
        <p:spPr>
          <a:xfrm>
            <a:off x="1016602" y="171543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ACB8CE-3934-99C8-310F-E00F57552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205" y="267855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46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D7DFC-907E-B616-C461-8D223E2DAE56}"/>
              </a:ext>
            </a:extLst>
          </p:cNvPr>
          <p:cNvSpPr txBox="1"/>
          <p:nvPr/>
        </p:nvSpPr>
        <p:spPr>
          <a:xfrm>
            <a:off x="1056712" y="1609751"/>
            <a:ext cx="4220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Challenges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A08401-8825-5937-3CC4-DA2899DF0C3E}"/>
              </a:ext>
            </a:extLst>
          </p:cNvPr>
          <p:cNvCxnSpPr>
            <a:cxnSpLocks/>
          </p:cNvCxnSpPr>
          <p:nvPr/>
        </p:nvCxnSpPr>
        <p:spPr>
          <a:xfrm>
            <a:off x="1047138" y="2440748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65462B-BF78-1F9E-F13F-30270549D1AF}"/>
              </a:ext>
            </a:extLst>
          </p:cNvPr>
          <p:cNvCxnSpPr>
            <a:cxnSpLocks/>
          </p:cNvCxnSpPr>
          <p:nvPr/>
        </p:nvCxnSpPr>
        <p:spPr>
          <a:xfrm>
            <a:off x="1056712" y="158335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01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D7DFC-907E-B616-C461-8D223E2DAE56}"/>
              </a:ext>
            </a:extLst>
          </p:cNvPr>
          <p:cNvSpPr txBox="1"/>
          <p:nvPr/>
        </p:nvSpPr>
        <p:spPr>
          <a:xfrm>
            <a:off x="1056712" y="1609751"/>
            <a:ext cx="4220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Challenges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A08401-8825-5937-3CC4-DA2899DF0C3E}"/>
              </a:ext>
            </a:extLst>
          </p:cNvPr>
          <p:cNvCxnSpPr>
            <a:cxnSpLocks/>
          </p:cNvCxnSpPr>
          <p:nvPr/>
        </p:nvCxnSpPr>
        <p:spPr>
          <a:xfrm>
            <a:off x="1047138" y="2440748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65462B-BF78-1F9E-F13F-30270549D1AF}"/>
              </a:ext>
            </a:extLst>
          </p:cNvPr>
          <p:cNvCxnSpPr>
            <a:cxnSpLocks/>
          </p:cNvCxnSpPr>
          <p:nvPr/>
        </p:nvCxnSpPr>
        <p:spPr>
          <a:xfrm>
            <a:off x="1056712" y="158335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13FAF8-27AE-C054-DDA8-D255F2CDB5D2}"/>
              </a:ext>
            </a:extLst>
          </p:cNvPr>
          <p:cNvSpPr txBox="1"/>
          <p:nvPr/>
        </p:nvSpPr>
        <p:spPr>
          <a:xfrm>
            <a:off x="2291738" y="3042920"/>
            <a:ext cx="6887822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FontTx/>
              <a:buChar char="-"/>
            </a:pP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 </a:t>
            </a:r>
            <a:r>
              <a:rPr lang="en-US" sz="2400" i="0" dirty="0">
                <a:solidFill>
                  <a:srgbClr val="392BF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can’t use </a:t>
            </a: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en-US" sz="240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penAI</a:t>
            </a: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API</a:t>
            </a:r>
          </a:p>
          <a:p>
            <a:pPr>
              <a:spcAft>
                <a:spcPts val="300"/>
              </a:spcAft>
            </a:pPr>
            <a:endParaRPr lang="en-US" sz="240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Tx/>
              <a:buChar char="-"/>
            </a:pPr>
            <a:endParaRPr lang="en-US" sz="240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Tx/>
              <a:buChar char="-"/>
            </a:pPr>
            <a:endParaRPr lang="en-NL" sz="2400" dirty="0">
              <a:solidFill>
                <a:srgbClr val="392BF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C0114F-189B-734D-EF70-559111AEDC8A}"/>
              </a:ext>
            </a:extLst>
          </p:cNvPr>
          <p:cNvCxnSpPr>
            <a:cxnSpLocks/>
          </p:cNvCxnSpPr>
          <p:nvPr/>
        </p:nvCxnSpPr>
        <p:spPr>
          <a:xfrm>
            <a:off x="961051" y="1354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03212C-8D74-67CF-4583-6252F8B5F3C1}"/>
              </a:ext>
            </a:extLst>
          </p:cNvPr>
          <p:cNvSpPr txBox="1"/>
          <p:nvPr/>
        </p:nvSpPr>
        <p:spPr>
          <a:xfrm>
            <a:off x="961050" y="523869"/>
            <a:ext cx="77003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They predict the next word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B3E0D-9CFB-591D-D8CE-71F5AAE2EDB9}"/>
              </a:ext>
            </a:extLst>
          </p:cNvPr>
          <p:cNvSpPr txBox="1"/>
          <p:nvPr/>
        </p:nvSpPr>
        <p:spPr>
          <a:xfrm>
            <a:off x="961050" y="3429000"/>
            <a:ext cx="8663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 hope this email finds you well. I am writing to</a:t>
            </a:r>
            <a:endParaRPr lang="en-NL" sz="2800" dirty="0">
              <a:solidFill>
                <a:srgbClr val="392BF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B2BE-C847-9B74-AB1A-6CA6A8777702}"/>
              </a:ext>
            </a:extLst>
          </p:cNvPr>
          <p:cNvCxnSpPr>
            <a:cxnSpLocks/>
          </p:cNvCxnSpPr>
          <p:nvPr/>
        </p:nvCxnSpPr>
        <p:spPr>
          <a:xfrm flipH="1">
            <a:off x="3210560" y="4107534"/>
            <a:ext cx="3200400" cy="34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299FFB-9B8F-28B0-4C91-9ECC98402477}"/>
              </a:ext>
            </a:extLst>
          </p:cNvPr>
          <p:cNvSpPr txBox="1"/>
          <p:nvPr/>
        </p:nvSpPr>
        <p:spPr>
          <a:xfrm>
            <a:off x="4033520" y="4107534"/>
            <a:ext cx="1554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Given this context</a:t>
            </a:r>
            <a:endParaRPr lang="en-NL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06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D7DFC-907E-B616-C461-8D223E2DAE56}"/>
              </a:ext>
            </a:extLst>
          </p:cNvPr>
          <p:cNvSpPr txBox="1"/>
          <p:nvPr/>
        </p:nvSpPr>
        <p:spPr>
          <a:xfrm>
            <a:off x="1056712" y="1609751"/>
            <a:ext cx="4220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Challenges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A08401-8825-5937-3CC4-DA2899DF0C3E}"/>
              </a:ext>
            </a:extLst>
          </p:cNvPr>
          <p:cNvCxnSpPr>
            <a:cxnSpLocks/>
          </p:cNvCxnSpPr>
          <p:nvPr/>
        </p:nvCxnSpPr>
        <p:spPr>
          <a:xfrm>
            <a:off x="1047138" y="2440748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65462B-BF78-1F9E-F13F-30270549D1AF}"/>
              </a:ext>
            </a:extLst>
          </p:cNvPr>
          <p:cNvCxnSpPr>
            <a:cxnSpLocks/>
          </p:cNvCxnSpPr>
          <p:nvPr/>
        </p:nvCxnSpPr>
        <p:spPr>
          <a:xfrm>
            <a:off x="1056712" y="158335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13FAF8-27AE-C054-DDA8-D255F2CDB5D2}"/>
              </a:ext>
            </a:extLst>
          </p:cNvPr>
          <p:cNvSpPr txBox="1"/>
          <p:nvPr/>
        </p:nvSpPr>
        <p:spPr>
          <a:xfrm>
            <a:off x="2291738" y="3042920"/>
            <a:ext cx="6887822" cy="205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FontTx/>
              <a:buChar char="-"/>
            </a:pP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 </a:t>
            </a:r>
            <a:r>
              <a:rPr lang="en-US" sz="2400" i="0" dirty="0">
                <a:solidFill>
                  <a:srgbClr val="392BF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can’t use </a:t>
            </a: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en-US" sz="240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penAI</a:t>
            </a: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API</a:t>
            </a:r>
          </a:p>
          <a:p>
            <a:pPr>
              <a:spcAft>
                <a:spcPts val="300"/>
              </a:spcAft>
            </a:pPr>
            <a:endParaRPr lang="en-US" sz="240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spcAft>
                <a:spcPts val="300"/>
              </a:spcAft>
              <a:buFontTx/>
              <a:buChar char="-"/>
            </a:pP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It’s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UX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problem, not an ML problem</a:t>
            </a:r>
          </a:p>
          <a:p>
            <a:pPr marL="457200" indent="-457200">
              <a:buFontTx/>
              <a:buChar char="-"/>
            </a:pPr>
            <a:endParaRPr lang="en-US" sz="240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Tx/>
              <a:buChar char="-"/>
            </a:pPr>
            <a:endParaRPr lang="en-NL" sz="2400" dirty="0">
              <a:solidFill>
                <a:srgbClr val="392BF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30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D7DFC-907E-B616-C461-8D223E2DAE56}"/>
              </a:ext>
            </a:extLst>
          </p:cNvPr>
          <p:cNvSpPr txBox="1"/>
          <p:nvPr/>
        </p:nvSpPr>
        <p:spPr>
          <a:xfrm>
            <a:off x="1056712" y="1609751"/>
            <a:ext cx="4220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Challenges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A08401-8825-5937-3CC4-DA2899DF0C3E}"/>
              </a:ext>
            </a:extLst>
          </p:cNvPr>
          <p:cNvCxnSpPr>
            <a:cxnSpLocks/>
          </p:cNvCxnSpPr>
          <p:nvPr/>
        </p:nvCxnSpPr>
        <p:spPr>
          <a:xfrm>
            <a:off x="1047138" y="2440748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65462B-BF78-1F9E-F13F-30270549D1AF}"/>
              </a:ext>
            </a:extLst>
          </p:cNvPr>
          <p:cNvCxnSpPr>
            <a:cxnSpLocks/>
          </p:cNvCxnSpPr>
          <p:nvPr/>
        </p:nvCxnSpPr>
        <p:spPr>
          <a:xfrm>
            <a:off x="1056712" y="158335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13FAF8-27AE-C054-DDA8-D255F2CDB5D2}"/>
              </a:ext>
            </a:extLst>
          </p:cNvPr>
          <p:cNvSpPr txBox="1"/>
          <p:nvPr/>
        </p:nvSpPr>
        <p:spPr>
          <a:xfrm>
            <a:off x="2291738" y="3042920"/>
            <a:ext cx="6887822" cy="287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FontTx/>
              <a:buChar char="-"/>
            </a:pP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 </a:t>
            </a:r>
            <a:r>
              <a:rPr lang="en-US" sz="2400" i="0" dirty="0">
                <a:solidFill>
                  <a:srgbClr val="392BF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can’t use </a:t>
            </a: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en-US" sz="240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penAI</a:t>
            </a: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API</a:t>
            </a:r>
          </a:p>
          <a:p>
            <a:pPr>
              <a:spcAft>
                <a:spcPts val="300"/>
              </a:spcAft>
            </a:pPr>
            <a:endParaRPr lang="en-US" sz="240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spcAft>
                <a:spcPts val="300"/>
              </a:spcAft>
              <a:buFontTx/>
              <a:buChar char="-"/>
            </a:pP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It’s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UX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problem, not an ML problem</a:t>
            </a:r>
          </a:p>
          <a:p>
            <a:pPr>
              <a:spcAft>
                <a:spcPts val="300"/>
              </a:spcAft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spcAft>
                <a:spcPts val="300"/>
              </a:spcAft>
              <a:buFontTx/>
              <a:buChar char="-"/>
            </a:pP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tools you build need to be </a:t>
            </a:r>
            <a:r>
              <a:rPr lang="en-US" sz="2400" i="0" dirty="0">
                <a:solidFill>
                  <a:srgbClr val="392BF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LLM agnostic</a:t>
            </a:r>
          </a:p>
          <a:p>
            <a:endParaRPr lang="en-US" sz="240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Tx/>
              <a:buChar char="-"/>
            </a:pPr>
            <a:endParaRPr lang="en-NL" sz="2400" dirty="0">
              <a:solidFill>
                <a:srgbClr val="392BF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48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D7DFC-907E-B616-C461-8D223E2DAE56}"/>
              </a:ext>
            </a:extLst>
          </p:cNvPr>
          <p:cNvSpPr txBox="1"/>
          <p:nvPr/>
        </p:nvSpPr>
        <p:spPr>
          <a:xfrm>
            <a:off x="1056712" y="1609751"/>
            <a:ext cx="4220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Challenges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A08401-8825-5937-3CC4-DA2899DF0C3E}"/>
              </a:ext>
            </a:extLst>
          </p:cNvPr>
          <p:cNvCxnSpPr>
            <a:cxnSpLocks/>
          </p:cNvCxnSpPr>
          <p:nvPr/>
        </p:nvCxnSpPr>
        <p:spPr>
          <a:xfrm>
            <a:off x="1047138" y="2440748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65462B-BF78-1F9E-F13F-30270549D1AF}"/>
              </a:ext>
            </a:extLst>
          </p:cNvPr>
          <p:cNvCxnSpPr>
            <a:cxnSpLocks/>
          </p:cNvCxnSpPr>
          <p:nvPr/>
        </p:nvCxnSpPr>
        <p:spPr>
          <a:xfrm>
            <a:off x="1056712" y="158335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6EAD2A-EEDE-CA61-3CE1-E5C9A0C81851}"/>
              </a:ext>
            </a:extLst>
          </p:cNvPr>
          <p:cNvSpPr txBox="1"/>
          <p:nvPr/>
        </p:nvSpPr>
        <p:spPr>
          <a:xfrm>
            <a:off x="2291738" y="3042920"/>
            <a:ext cx="6887822" cy="368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FontTx/>
              <a:buChar char="-"/>
            </a:pP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 </a:t>
            </a:r>
            <a:r>
              <a:rPr lang="en-US" sz="2400" i="0" dirty="0">
                <a:solidFill>
                  <a:srgbClr val="392BF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can’t use </a:t>
            </a: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en-US" sz="240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penAI</a:t>
            </a: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API</a:t>
            </a:r>
          </a:p>
          <a:p>
            <a:pPr>
              <a:spcAft>
                <a:spcPts val="300"/>
              </a:spcAft>
            </a:pPr>
            <a:endParaRPr lang="en-US" sz="240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spcAft>
                <a:spcPts val="300"/>
              </a:spcAft>
              <a:buFontTx/>
              <a:buChar char="-"/>
            </a:pP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It’s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UX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problem, not an ML problem</a:t>
            </a:r>
          </a:p>
          <a:p>
            <a:pPr>
              <a:spcAft>
                <a:spcPts val="300"/>
              </a:spcAft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spcAft>
                <a:spcPts val="300"/>
              </a:spcAft>
              <a:buFontTx/>
              <a:buChar char="-"/>
            </a:pP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tools you build need to be </a:t>
            </a:r>
            <a:r>
              <a:rPr lang="en-US" sz="2400" i="0" dirty="0">
                <a:solidFill>
                  <a:srgbClr val="392BF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LLM agnostic</a:t>
            </a:r>
          </a:p>
          <a:p>
            <a:pPr marL="457200" indent="-457200">
              <a:spcAft>
                <a:spcPts val="300"/>
              </a:spcAft>
              <a:buFontTx/>
              <a:buChar char="-"/>
            </a:pPr>
            <a:endParaRPr lang="en-US" sz="2400" dirty="0">
              <a:solidFill>
                <a:srgbClr val="392BF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spcAft>
                <a:spcPts val="300"/>
              </a:spcAft>
              <a:buFontTx/>
              <a:buChar char="-"/>
            </a:pP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You need </a:t>
            </a:r>
            <a:r>
              <a:rPr lang="en-US" sz="2400" i="0" dirty="0">
                <a:solidFill>
                  <a:srgbClr val="392BF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solid data </a:t>
            </a:r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relevant to your use-case</a:t>
            </a:r>
          </a:p>
          <a:p>
            <a:pPr marL="457200" indent="-457200">
              <a:buFontTx/>
              <a:buChar char="-"/>
            </a:pPr>
            <a:endParaRPr lang="en-US" sz="240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Tx/>
              <a:buChar char="-"/>
            </a:pPr>
            <a:endParaRPr lang="en-NL" sz="2400" dirty="0">
              <a:solidFill>
                <a:srgbClr val="392BF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20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800C23-DA04-5913-3DFA-3927091E2899}"/>
              </a:ext>
            </a:extLst>
          </p:cNvPr>
          <p:cNvSpPr txBox="1"/>
          <p:nvPr/>
        </p:nvSpPr>
        <p:spPr>
          <a:xfrm>
            <a:off x="6711282" y="1583351"/>
            <a:ext cx="4220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Opportunities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B2FDAA-A4AE-4DD9-6916-F7BA38633C5B}"/>
              </a:ext>
            </a:extLst>
          </p:cNvPr>
          <p:cNvCxnSpPr>
            <a:cxnSpLocks/>
          </p:cNvCxnSpPr>
          <p:nvPr/>
        </p:nvCxnSpPr>
        <p:spPr>
          <a:xfrm>
            <a:off x="6701708" y="2414348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D4A4BF-5DE2-C9EF-C554-610DD8644482}"/>
              </a:ext>
            </a:extLst>
          </p:cNvPr>
          <p:cNvCxnSpPr>
            <a:cxnSpLocks/>
          </p:cNvCxnSpPr>
          <p:nvPr/>
        </p:nvCxnSpPr>
        <p:spPr>
          <a:xfrm>
            <a:off x="6711282" y="155695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78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800C23-DA04-5913-3DFA-3927091E2899}"/>
              </a:ext>
            </a:extLst>
          </p:cNvPr>
          <p:cNvSpPr txBox="1"/>
          <p:nvPr/>
        </p:nvSpPr>
        <p:spPr>
          <a:xfrm>
            <a:off x="6711282" y="1583351"/>
            <a:ext cx="4220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Opportunities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B2FDAA-A4AE-4DD9-6916-F7BA38633C5B}"/>
              </a:ext>
            </a:extLst>
          </p:cNvPr>
          <p:cNvCxnSpPr>
            <a:cxnSpLocks/>
          </p:cNvCxnSpPr>
          <p:nvPr/>
        </p:nvCxnSpPr>
        <p:spPr>
          <a:xfrm>
            <a:off x="6701708" y="2414348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D4A4BF-5DE2-C9EF-C554-610DD8644482}"/>
              </a:ext>
            </a:extLst>
          </p:cNvPr>
          <p:cNvCxnSpPr>
            <a:cxnSpLocks/>
          </p:cNvCxnSpPr>
          <p:nvPr/>
        </p:nvCxnSpPr>
        <p:spPr>
          <a:xfrm>
            <a:off x="6711282" y="155695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110EBB-93E8-9F3D-4181-FE433598897D}"/>
              </a:ext>
            </a:extLst>
          </p:cNvPr>
          <p:cNvSpPr txBox="1"/>
          <p:nvPr/>
        </p:nvSpPr>
        <p:spPr>
          <a:xfrm>
            <a:off x="2874951" y="3047999"/>
            <a:ext cx="80568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 threshold for using ML has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never been this low</a:t>
            </a:r>
          </a:p>
          <a:p>
            <a:pPr marL="457200" indent="-457200">
              <a:buFontTx/>
              <a:buChar char="-"/>
            </a:pPr>
            <a:endParaRPr lang="en-US" sz="2400" dirty="0">
              <a:solidFill>
                <a:srgbClr val="392BF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00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800C23-DA04-5913-3DFA-3927091E2899}"/>
              </a:ext>
            </a:extLst>
          </p:cNvPr>
          <p:cNvSpPr txBox="1"/>
          <p:nvPr/>
        </p:nvSpPr>
        <p:spPr>
          <a:xfrm>
            <a:off x="6711282" y="1583351"/>
            <a:ext cx="4220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Opportunities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B2FDAA-A4AE-4DD9-6916-F7BA38633C5B}"/>
              </a:ext>
            </a:extLst>
          </p:cNvPr>
          <p:cNvCxnSpPr>
            <a:cxnSpLocks/>
          </p:cNvCxnSpPr>
          <p:nvPr/>
        </p:nvCxnSpPr>
        <p:spPr>
          <a:xfrm>
            <a:off x="6701708" y="2414348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D4A4BF-5DE2-C9EF-C554-610DD8644482}"/>
              </a:ext>
            </a:extLst>
          </p:cNvPr>
          <p:cNvCxnSpPr>
            <a:cxnSpLocks/>
          </p:cNvCxnSpPr>
          <p:nvPr/>
        </p:nvCxnSpPr>
        <p:spPr>
          <a:xfrm>
            <a:off x="6711282" y="155695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110EBB-93E8-9F3D-4181-FE433598897D}"/>
              </a:ext>
            </a:extLst>
          </p:cNvPr>
          <p:cNvSpPr txBox="1"/>
          <p:nvPr/>
        </p:nvSpPr>
        <p:spPr>
          <a:xfrm>
            <a:off x="2874951" y="3047999"/>
            <a:ext cx="80568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 threshold for using ML has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never been this low</a:t>
            </a:r>
          </a:p>
          <a:p>
            <a:pPr marL="457200" indent="-457200">
              <a:buFontTx/>
              <a:buChar char="-"/>
            </a:pPr>
            <a:endParaRPr lang="en-US" sz="2400" dirty="0">
              <a:solidFill>
                <a:srgbClr val="392BF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 opportunities for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saving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time/costs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are immense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67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800C23-DA04-5913-3DFA-3927091E2899}"/>
              </a:ext>
            </a:extLst>
          </p:cNvPr>
          <p:cNvSpPr txBox="1"/>
          <p:nvPr/>
        </p:nvSpPr>
        <p:spPr>
          <a:xfrm>
            <a:off x="6711282" y="1583351"/>
            <a:ext cx="4220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Opportunities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B2FDAA-A4AE-4DD9-6916-F7BA38633C5B}"/>
              </a:ext>
            </a:extLst>
          </p:cNvPr>
          <p:cNvCxnSpPr>
            <a:cxnSpLocks/>
          </p:cNvCxnSpPr>
          <p:nvPr/>
        </p:nvCxnSpPr>
        <p:spPr>
          <a:xfrm>
            <a:off x="6701708" y="2414348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D4A4BF-5DE2-C9EF-C554-610DD8644482}"/>
              </a:ext>
            </a:extLst>
          </p:cNvPr>
          <p:cNvCxnSpPr>
            <a:cxnSpLocks/>
          </p:cNvCxnSpPr>
          <p:nvPr/>
        </p:nvCxnSpPr>
        <p:spPr>
          <a:xfrm>
            <a:off x="6711282" y="155695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110EBB-93E8-9F3D-4181-FE433598897D}"/>
              </a:ext>
            </a:extLst>
          </p:cNvPr>
          <p:cNvSpPr txBox="1"/>
          <p:nvPr/>
        </p:nvSpPr>
        <p:spPr>
          <a:xfrm>
            <a:off x="2874951" y="3047999"/>
            <a:ext cx="80568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 threshold for using ML has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never been this low</a:t>
            </a:r>
          </a:p>
          <a:p>
            <a:pPr marL="457200" indent="-457200">
              <a:buFontTx/>
              <a:buChar char="-"/>
            </a:pPr>
            <a:endParaRPr lang="en-US" sz="2400" dirty="0">
              <a:solidFill>
                <a:srgbClr val="392BF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 opportunities for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saving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time/costs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are immense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privacy-friendly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models/APIs </a:t>
            </a:r>
            <a:r>
              <a:rPr lang="en-US" sz="2400" strike="sngStrike" dirty="0">
                <a:latin typeface="Roboto" panose="02000000000000000000" pitchFamily="2" charset="0"/>
                <a:ea typeface="Roboto" panose="02000000000000000000" pitchFamily="2" charset="0"/>
              </a:rPr>
              <a:t>will soon follow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are already here</a:t>
            </a:r>
          </a:p>
          <a:p>
            <a:endParaRPr lang="en-US" sz="240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43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800C23-DA04-5913-3DFA-3927091E2899}"/>
              </a:ext>
            </a:extLst>
          </p:cNvPr>
          <p:cNvSpPr txBox="1"/>
          <p:nvPr/>
        </p:nvSpPr>
        <p:spPr>
          <a:xfrm>
            <a:off x="6711282" y="1583351"/>
            <a:ext cx="4220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Opportunities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B2FDAA-A4AE-4DD9-6916-F7BA38633C5B}"/>
              </a:ext>
            </a:extLst>
          </p:cNvPr>
          <p:cNvCxnSpPr>
            <a:cxnSpLocks/>
          </p:cNvCxnSpPr>
          <p:nvPr/>
        </p:nvCxnSpPr>
        <p:spPr>
          <a:xfrm>
            <a:off x="6701708" y="2414348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D4A4BF-5DE2-C9EF-C554-610DD8644482}"/>
              </a:ext>
            </a:extLst>
          </p:cNvPr>
          <p:cNvCxnSpPr>
            <a:cxnSpLocks/>
          </p:cNvCxnSpPr>
          <p:nvPr/>
        </p:nvCxnSpPr>
        <p:spPr>
          <a:xfrm>
            <a:off x="6711282" y="155695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110EBB-93E8-9F3D-4181-FE433598897D}"/>
              </a:ext>
            </a:extLst>
          </p:cNvPr>
          <p:cNvSpPr txBox="1"/>
          <p:nvPr/>
        </p:nvSpPr>
        <p:spPr>
          <a:xfrm>
            <a:off x="2874951" y="3047999"/>
            <a:ext cx="80568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 threshold for using ML has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never been this low</a:t>
            </a:r>
          </a:p>
          <a:p>
            <a:pPr marL="457200" indent="-457200">
              <a:buFontTx/>
              <a:buChar char="-"/>
            </a:pPr>
            <a:endParaRPr lang="en-US" sz="2400" dirty="0">
              <a:solidFill>
                <a:srgbClr val="392BF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 opportunities for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saving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time/costs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are immense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privacy-friendly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models/APIs </a:t>
            </a:r>
            <a:r>
              <a:rPr lang="en-US" sz="2400" strike="sngStrike" dirty="0">
                <a:latin typeface="Roboto" panose="02000000000000000000" pitchFamily="2" charset="0"/>
                <a:ea typeface="Roboto" panose="02000000000000000000" pitchFamily="2" charset="0"/>
              </a:rPr>
              <a:t>will soon follow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are already here</a:t>
            </a:r>
          </a:p>
          <a:p>
            <a:pPr marL="457200" indent="-457200">
              <a:buFontTx/>
              <a:buChar char="-"/>
            </a:pPr>
            <a:endParaRPr lang="en-US" sz="240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Open source is a </a:t>
            </a:r>
            <a:r>
              <a:rPr lang="en-US" sz="2400" dirty="0">
                <a:solidFill>
                  <a:srgbClr val="392BF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viable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option</a:t>
            </a:r>
            <a:endParaRPr lang="en-US" sz="240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FontTx/>
              <a:buChar char="-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13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9D5C1-5408-B96E-D9D1-0A98195839F0}"/>
              </a:ext>
            </a:extLst>
          </p:cNvPr>
          <p:cNvSpPr txBox="1"/>
          <p:nvPr/>
        </p:nvSpPr>
        <p:spPr>
          <a:xfrm>
            <a:off x="1016602" y="395201"/>
            <a:ext cx="23361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392BF3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04</a:t>
            </a:r>
            <a:endParaRPr lang="en-NL" sz="8000" dirty="0">
              <a:solidFill>
                <a:srgbClr val="392BF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D7DFC-907E-B616-C461-8D223E2DAE56}"/>
              </a:ext>
            </a:extLst>
          </p:cNvPr>
          <p:cNvSpPr txBox="1"/>
          <p:nvPr/>
        </p:nvSpPr>
        <p:spPr>
          <a:xfrm>
            <a:off x="1016602" y="1741831"/>
            <a:ext cx="4220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Questions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9C5FD2-49F5-73F3-D3F3-4A368B52BA95}"/>
              </a:ext>
            </a:extLst>
          </p:cNvPr>
          <p:cNvCxnSpPr>
            <a:cxnSpLocks/>
          </p:cNvCxnSpPr>
          <p:nvPr/>
        </p:nvCxnSpPr>
        <p:spPr>
          <a:xfrm>
            <a:off x="6096000" y="1844283"/>
            <a:ext cx="0" cy="4420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BD0840-CD34-C2E7-F482-8B77C069513C}"/>
              </a:ext>
            </a:extLst>
          </p:cNvPr>
          <p:cNvCxnSpPr>
            <a:cxnSpLocks/>
          </p:cNvCxnSpPr>
          <p:nvPr/>
        </p:nvCxnSpPr>
        <p:spPr>
          <a:xfrm>
            <a:off x="1016602" y="2598160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666EB-C273-4BD0-B751-337E1E3D89AE}"/>
              </a:ext>
            </a:extLst>
          </p:cNvPr>
          <p:cNvCxnSpPr>
            <a:cxnSpLocks/>
          </p:cNvCxnSpPr>
          <p:nvPr/>
        </p:nvCxnSpPr>
        <p:spPr>
          <a:xfrm>
            <a:off x="1016602" y="1715431"/>
            <a:ext cx="412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60FD554-5D06-1071-75AD-89FCE7DDB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8" y="268298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4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CA595D-5EDC-B3CA-7F8D-6855B4663E6D}"/>
              </a:ext>
            </a:extLst>
          </p:cNvPr>
          <p:cNvCxnSpPr>
            <a:cxnSpLocks/>
          </p:cNvCxnSpPr>
          <p:nvPr/>
        </p:nvCxnSpPr>
        <p:spPr>
          <a:xfrm>
            <a:off x="961051" y="3598361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54138F-945A-EDC4-B083-F942320D9284}"/>
              </a:ext>
            </a:extLst>
          </p:cNvPr>
          <p:cNvSpPr txBox="1"/>
          <p:nvPr/>
        </p:nvSpPr>
        <p:spPr>
          <a:xfrm>
            <a:off x="975048" y="1043816"/>
            <a:ext cx="70722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Thank you </a:t>
            </a:r>
          </a:p>
          <a:p>
            <a:r>
              <a:rPr lang="en-US" sz="800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for listening</a:t>
            </a:r>
            <a:endParaRPr lang="en-NL" sz="8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C1ED76-E058-8896-2976-20B2A6FE4EC2}"/>
              </a:ext>
            </a:extLst>
          </p:cNvPr>
          <p:cNvSpPr txBox="1"/>
          <p:nvPr/>
        </p:nvSpPr>
        <p:spPr>
          <a:xfrm>
            <a:off x="975048" y="3789127"/>
            <a:ext cx="94519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92BF3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Jesse van der Zweep</a:t>
            </a:r>
          </a:p>
          <a:p>
            <a:endParaRPr lang="en-US" sz="2800" b="0" i="0" dirty="0">
              <a:solidFill>
                <a:srgbClr val="392BF3"/>
              </a:solidFill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Reach me at Jesse@vanderzweep.be</a:t>
            </a:r>
            <a:endParaRPr lang="en-US" sz="2000" b="0" i="0" dirty="0">
              <a:effectLst/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endParaRPr lang="en-NL" sz="2800" dirty="0">
              <a:solidFill>
                <a:srgbClr val="392BF3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7E62F2B-04FF-E221-71DB-9CB3E20D338A}"/>
              </a:ext>
            </a:extLst>
          </p:cNvPr>
          <p:cNvCxnSpPr>
            <a:cxnSpLocks/>
          </p:cNvCxnSpPr>
          <p:nvPr/>
        </p:nvCxnSpPr>
        <p:spPr>
          <a:xfrm>
            <a:off x="961051" y="5254441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5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C0114F-189B-734D-EF70-559111AEDC8A}"/>
              </a:ext>
            </a:extLst>
          </p:cNvPr>
          <p:cNvCxnSpPr>
            <a:cxnSpLocks/>
          </p:cNvCxnSpPr>
          <p:nvPr/>
        </p:nvCxnSpPr>
        <p:spPr>
          <a:xfrm>
            <a:off x="961051" y="1354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03212C-8D74-67CF-4583-6252F8B5F3C1}"/>
              </a:ext>
            </a:extLst>
          </p:cNvPr>
          <p:cNvSpPr txBox="1"/>
          <p:nvPr/>
        </p:nvSpPr>
        <p:spPr>
          <a:xfrm>
            <a:off x="961050" y="523869"/>
            <a:ext cx="77003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They predict the next word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B3E0D-9CFB-591D-D8CE-71F5AAE2EDB9}"/>
              </a:ext>
            </a:extLst>
          </p:cNvPr>
          <p:cNvSpPr txBox="1"/>
          <p:nvPr/>
        </p:nvSpPr>
        <p:spPr>
          <a:xfrm>
            <a:off x="961050" y="3429000"/>
            <a:ext cx="8663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 hope this email finds you well. I am writing to </a:t>
            </a:r>
            <a:r>
              <a:rPr lang="en-US" sz="2800" i="0" dirty="0">
                <a:solidFill>
                  <a:srgbClr val="392BF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extend</a:t>
            </a:r>
            <a:endParaRPr lang="en-NL" sz="2800" dirty="0">
              <a:solidFill>
                <a:srgbClr val="392BF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902D1E-F64A-FA1A-DF6F-050D5208C876}"/>
              </a:ext>
            </a:extLst>
          </p:cNvPr>
          <p:cNvCxnSpPr>
            <a:cxnSpLocks/>
          </p:cNvCxnSpPr>
          <p:nvPr/>
        </p:nvCxnSpPr>
        <p:spPr>
          <a:xfrm flipH="1">
            <a:off x="8140700" y="4107534"/>
            <a:ext cx="1770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9008D4-7449-7A51-DBD5-6243C7884048}"/>
              </a:ext>
            </a:extLst>
          </p:cNvPr>
          <p:cNvSpPr txBox="1"/>
          <p:nvPr/>
        </p:nvSpPr>
        <p:spPr>
          <a:xfrm>
            <a:off x="8227661" y="4109246"/>
            <a:ext cx="16834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Predict the next word</a:t>
            </a:r>
            <a:endParaRPr lang="en-NL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C12E5B-8BE3-6893-E99C-A039E2CA5DB4}"/>
              </a:ext>
            </a:extLst>
          </p:cNvPr>
          <p:cNvCxnSpPr>
            <a:cxnSpLocks/>
          </p:cNvCxnSpPr>
          <p:nvPr/>
        </p:nvCxnSpPr>
        <p:spPr>
          <a:xfrm flipH="1">
            <a:off x="3210560" y="4107534"/>
            <a:ext cx="3200400" cy="34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64096B-83E8-23AF-CA8B-038E6FCFD202}"/>
              </a:ext>
            </a:extLst>
          </p:cNvPr>
          <p:cNvSpPr txBox="1"/>
          <p:nvPr/>
        </p:nvSpPr>
        <p:spPr>
          <a:xfrm>
            <a:off x="4033520" y="4107534"/>
            <a:ext cx="1554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Given this context</a:t>
            </a:r>
            <a:endParaRPr lang="en-NL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7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C0114F-189B-734D-EF70-559111AEDC8A}"/>
              </a:ext>
            </a:extLst>
          </p:cNvPr>
          <p:cNvCxnSpPr>
            <a:cxnSpLocks/>
          </p:cNvCxnSpPr>
          <p:nvPr/>
        </p:nvCxnSpPr>
        <p:spPr>
          <a:xfrm>
            <a:off x="961051" y="1354866"/>
            <a:ext cx="10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03212C-8D74-67CF-4583-6252F8B5F3C1}"/>
              </a:ext>
            </a:extLst>
          </p:cNvPr>
          <p:cNvSpPr txBox="1"/>
          <p:nvPr/>
        </p:nvSpPr>
        <p:spPr>
          <a:xfrm>
            <a:off x="961050" y="523869"/>
            <a:ext cx="77003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They predict the next word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B3E0D-9CFB-591D-D8CE-71F5AAE2EDB9}"/>
              </a:ext>
            </a:extLst>
          </p:cNvPr>
          <p:cNvSpPr txBox="1"/>
          <p:nvPr/>
        </p:nvSpPr>
        <p:spPr>
          <a:xfrm>
            <a:off x="961050" y="3429000"/>
            <a:ext cx="8663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 hope this email finds you well. I am writing to </a:t>
            </a:r>
            <a:r>
              <a:rPr lang="en-US" sz="2800" i="0" dirty="0">
                <a:solidFill>
                  <a:srgbClr val="392BF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extend</a:t>
            </a:r>
            <a:endParaRPr lang="en-NL" sz="2800" dirty="0">
              <a:solidFill>
                <a:srgbClr val="392BF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05B76-89AA-D49A-50DF-7C50E8367826}"/>
              </a:ext>
            </a:extLst>
          </p:cNvPr>
          <p:cNvSpPr txBox="1"/>
          <p:nvPr/>
        </p:nvSpPr>
        <p:spPr>
          <a:xfrm>
            <a:off x="8344830" y="2905780"/>
            <a:ext cx="1462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discuss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4FCEA-8793-54D8-1FC8-8B7AA2D2F8D2}"/>
              </a:ext>
            </a:extLst>
          </p:cNvPr>
          <p:cNvSpPr txBox="1"/>
          <p:nvPr/>
        </p:nvSpPr>
        <p:spPr>
          <a:xfrm>
            <a:off x="8344830" y="3952220"/>
            <a:ext cx="1462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share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80ED7-972E-C101-5C76-0B6C249820C7}"/>
              </a:ext>
            </a:extLst>
          </p:cNvPr>
          <p:cNvSpPr txBox="1"/>
          <p:nvPr/>
        </p:nvSpPr>
        <p:spPr>
          <a:xfrm>
            <a:off x="8344830" y="4475440"/>
            <a:ext cx="1462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72062-AB09-4C02-BC9D-3C2C30B71169}"/>
              </a:ext>
            </a:extLst>
          </p:cNvPr>
          <p:cNvSpPr txBox="1"/>
          <p:nvPr/>
        </p:nvSpPr>
        <p:spPr>
          <a:xfrm>
            <a:off x="8344830" y="2397780"/>
            <a:ext cx="1462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offer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AC877-0019-E486-414B-34FD8FC2D209}"/>
              </a:ext>
            </a:extLst>
          </p:cNvPr>
          <p:cNvSpPr txBox="1"/>
          <p:nvPr/>
        </p:nvSpPr>
        <p:spPr>
          <a:xfrm>
            <a:off x="8344830" y="4998660"/>
            <a:ext cx="1462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express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02576-5F77-54C2-E105-F9D12467367A}"/>
              </a:ext>
            </a:extLst>
          </p:cNvPr>
          <p:cNvSpPr txBox="1"/>
          <p:nvPr/>
        </p:nvSpPr>
        <p:spPr>
          <a:xfrm>
            <a:off x="8344830" y="5521880"/>
            <a:ext cx="1462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0D522-EA71-2B97-0E34-38776514211D}"/>
              </a:ext>
            </a:extLst>
          </p:cNvPr>
          <p:cNvSpPr txBox="1"/>
          <p:nvPr/>
        </p:nvSpPr>
        <p:spPr>
          <a:xfrm>
            <a:off x="8344830" y="1874560"/>
            <a:ext cx="1462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endParaRPr lang="en-NL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C0114F-189B-734D-EF70-559111AEDC8A}"/>
              </a:ext>
            </a:extLst>
          </p:cNvPr>
          <p:cNvCxnSpPr>
            <a:cxnSpLocks/>
          </p:cNvCxnSpPr>
          <p:nvPr/>
        </p:nvCxnSpPr>
        <p:spPr>
          <a:xfrm>
            <a:off x="1257300" y="2795555"/>
            <a:ext cx="322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03212C-8D74-67CF-4583-6252F8B5F3C1}"/>
              </a:ext>
            </a:extLst>
          </p:cNvPr>
          <p:cNvSpPr txBox="1"/>
          <p:nvPr/>
        </p:nvSpPr>
        <p:spPr>
          <a:xfrm>
            <a:off x="1144900" y="1225895"/>
            <a:ext cx="333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They can interpolate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2486D0-F8C8-83D8-D1C7-A90B11FC418E}"/>
              </a:ext>
            </a:extLst>
          </p:cNvPr>
          <p:cNvSpPr/>
          <p:nvPr/>
        </p:nvSpPr>
        <p:spPr>
          <a:xfrm>
            <a:off x="4976882" y="534026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8AA92E-48D1-FB1E-EDAA-F4F48451F4EF}"/>
              </a:ext>
            </a:extLst>
          </p:cNvPr>
          <p:cNvSpPr/>
          <p:nvPr/>
        </p:nvSpPr>
        <p:spPr>
          <a:xfrm>
            <a:off x="5159762" y="4600144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5641C8-BA13-33CE-CDCB-F2BD6D431EA3}"/>
              </a:ext>
            </a:extLst>
          </p:cNvPr>
          <p:cNvSpPr/>
          <p:nvPr/>
        </p:nvSpPr>
        <p:spPr>
          <a:xfrm>
            <a:off x="5342642" y="384203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6EE4F4-6460-E1BB-BA5C-05D0D5138A28}"/>
              </a:ext>
            </a:extLst>
          </p:cNvPr>
          <p:cNvSpPr/>
          <p:nvPr/>
        </p:nvSpPr>
        <p:spPr>
          <a:xfrm>
            <a:off x="5525522" y="3083926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0B8768-2A16-2197-FE90-7095477664BF}"/>
              </a:ext>
            </a:extLst>
          </p:cNvPr>
          <p:cNvSpPr/>
          <p:nvPr/>
        </p:nvSpPr>
        <p:spPr>
          <a:xfrm>
            <a:off x="5848602" y="218852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FAA720-4413-18FC-BF46-15553CAD7DC1}"/>
              </a:ext>
            </a:extLst>
          </p:cNvPr>
          <p:cNvSpPr/>
          <p:nvPr/>
        </p:nvSpPr>
        <p:spPr>
          <a:xfrm>
            <a:off x="6723382" y="182527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8DDC9-519F-F879-D9E0-C37A01BBA83F}"/>
              </a:ext>
            </a:extLst>
          </p:cNvPr>
          <p:cNvSpPr/>
          <p:nvPr/>
        </p:nvSpPr>
        <p:spPr>
          <a:xfrm>
            <a:off x="7028182" y="25517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305F71-B162-1553-EEDD-9D764E9C04B8}"/>
              </a:ext>
            </a:extLst>
          </p:cNvPr>
          <p:cNvSpPr/>
          <p:nvPr/>
        </p:nvSpPr>
        <p:spPr>
          <a:xfrm>
            <a:off x="7571742" y="40249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BB8525-9151-53CF-0B4F-8C4F9E623946}"/>
              </a:ext>
            </a:extLst>
          </p:cNvPr>
          <p:cNvSpPr/>
          <p:nvPr/>
        </p:nvSpPr>
        <p:spPr>
          <a:xfrm>
            <a:off x="7805422" y="467753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23680F-A055-5861-8F8D-639098C5F50F}"/>
              </a:ext>
            </a:extLst>
          </p:cNvPr>
          <p:cNvSpPr/>
          <p:nvPr/>
        </p:nvSpPr>
        <p:spPr>
          <a:xfrm>
            <a:off x="8212842" y="564486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569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C0114F-189B-734D-EF70-559111AEDC8A}"/>
              </a:ext>
            </a:extLst>
          </p:cNvPr>
          <p:cNvCxnSpPr>
            <a:cxnSpLocks/>
          </p:cNvCxnSpPr>
          <p:nvPr/>
        </p:nvCxnSpPr>
        <p:spPr>
          <a:xfrm>
            <a:off x="1257300" y="2795555"/>
            <a:ext cx="322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03212C-8D74-67CF-4583-6252F8B5F3C1}"/>
              </a:ext>
            </a:extLst>
          </p:cNvPr>
          <p:cNvSpPr txBox="1"/>
          <p:nvPr/>
        </p:nvSpPr>
        <p:spPr>
          <a:xfrm>
            <a:off x="1144900" y="1225895"/>
            <a:ext cx="333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They can interpolate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2486D0-F8C8-83D8-D1C7-A90B11FC418E}"/>
              </a:ext>
            </a:extLst>
          </p:cNvPr>
          <p:cNvSpPr/>
          <p:nvPr/>
        </p:nvSpPr>
        <p:spPr>
          <a:xfrm>
            <a:off x="4976882" y="534026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8AA92E-48D1-FB1E-EDAA-F4F48451F4EF}"/>
              </a:ext>
            </a:extLst>
          </p:cNvPr>
          <p:cNvSpPr/>
          <p:nvPr/>
        </p:nvSpPr>
        <p:spPr>
          <a:xfrm>
            <a:off x="5159762" y="4600144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5641C8-BA13-33CE-CDCB-F2BD6D431EA3}"/>
              </a:ext>
            </a:extLst>
          </p:cNvPr>
          <p:cNvSpPr/>
          <p:nvPr/>
        </p:nvSpPr>
        <p:spPr>
          <a:xfrm>
            <a:off x="5342642" y="384203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6EE4F4-6460-E1BB-BA5C-05D0D5138A28}"/>
              </a:ext>
            </a:extLst>
          </p:cNvPr>
          <p:cNvSpPr/>
          <p:nvPr/>
        </p:nvSpPr>
        <p:spPr>
          <a:xfrm>
            <a:off x="5525522" y="3083926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0B8768-2A16-2197-FE90-7095477664BF}"/>
              </a:ext>
            </a:extLst>
          </p:cNvPr>
          <p:cNvSpPr/>
          <p:nvPr/>
        </p:nvSpPr>
        <p:spPr>
          <a:xfrm>
            <a:off x="5848602" y="218852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FAA720-4413-18FC-BF46-15553CAD7DC1}"/>
              </a:ext>
            </a:extLst>
          </p:cNvPr>
          <p:cNvSpPr/>
          <p:nvPr/>
        </p:nvSpPr>
        <p:spPr>
          <a:xfrm>
            <a:off x="6723382" y="182527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8DDC9-519F-F879-D9E0-C37A01BBA83F}"/>
              </a:ext>
            </a:extLst>
          </p:cNvPr>
          <p:cNvSpPr/>
          <p:nvPr/>
        </p:nvSpPr>
        <p:spPr>
          <a:xfrm>
            <a:off x="7028182" y="25517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305F71-B162-1553-EEDD-9D764E9C04B8}"/>
              </a:ext>
            </a:extLst>
          </p:cNvPr>
          <p:cNvSpPr/>
          <p:nvPr/>
        </p:nvSpPr>
        <p:spPr>
          <a:xfrm>
            <a:off x="7571742" y="40249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BB8525-9151-53CF-0B4F-8C4F9E623946}"/>
              </a:ext>
            </a:extLst>
          </p:cNvPr>
          <p:cNvSpPr/>
          <p:nvPr/>
        </p:nvSpPr>
        <p:spPr>
          <a:xfrm>
            <a:off x="7805422" y="467753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23680F-A055-5861-8F8D-639098C5F50F}"/>
              </a:ext>
            </a:extLst>
          </p:cNvPr>
          <p:cNvSpPr/>
          <p:nvPr/>
        </p:nvSpPr>
        <p:spPr>
          <a:xfrm>
            <a:off x="8212842" y="564486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151B7B-6AC6-503D-4812-90CFF4FBD470}"/>
              </a:ext>
            </a:extLst>
          </p:cNvPr>
          <p:cNvSpPr/>
          <p:nvPr/>
        </p:nvSpPr>
        <p:spPr>
          <a:xfrm>
            <a:off x="6034024" y="1566195"/>
            <a:ext cx="689358" cy="45875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C2AA0F-6FC5-AEFE-2104-921BA7360D09}"/>
              </a:ext>
            </a:extLst>
          </p:cNvPr>
          <p:cNvCxnSpPr/>
          <p:nvPr/>
        </p:nvCxnSpPr>
        <p:spPr>
          <a:xfrm flipH="1">
            <a:off x="6723382" y="1188720"/>
            <a:ext cx="642618" cy="3774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A28461-8FFE-52FB-EE0E-FBCEAE8E142D}"/>
              </a:ext>
            </a:extLst>
          </p:cNvPr>
          <p:cNvSpPr txBox="1"/>
          <p:nvPr/>
        </p:nvSpPr>
        <p:spPr>
          <a:xfrm>
            <a:off x="7296780" y="821558"/>
            <a:ext cx="600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?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3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423CA3-3AB9-5627-A4EF-CF6BADA39831}"/>
              </a:ext>
            </a:extLst>
          </p:cNvPr>
          <p:cNvSpPr/>
          <p:nvPr/>
        </p:nvSpPr>
        <p:spPr>
          <a:xfrm>
            <a:off x="5059682" y="1660175"/>
            <a:ext cx="5298440" cy="4363720"/>
          </a:xfrm>
          <a:custGeom>
            <a:avLst/>
            <a:gdLst>
              <a:gd name="connsiteX0" fmla="*/ 0 w 5298440"/>
              <a:gd name="connsiteY0" fmla="*/ 3769360 h 4363720"/>
              <a:gd name="connsiteX1" fmla="*/ 1473200 w 5298440"/>
              <a:gd name="connsiteY1" fmla="*/ 10160 h 4363720"/>
              <a:gd name="connsiteX2" fmla="*/ 3545840 w 5298440"/>
              <a:gd name="connsiteY2" fmla="*/ 4363720 h 4363720"/>
              <a:gd name="connsiteX3" fmla="*/ 5298440 w 5298440"/>
              <a:gd name="connsiteY3" fmla="*/ 0 h 436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8440" h="4363720">
                <a:moveTo>
                  <a:pt x="0" y="3769360"/>
                </a:moveTo>
                <a:cubicBezTo>
                  <a:pt x="441113" y="1840230"/>
                  <a:pt x="882227" y="-88900"/>
                  <a:pt x="1473200" y="10160"/>
                </a:cubicBezTo>
                <a:cubicBezTo>
                  <a:pt x="2064173" y="109220"/>
                  <a:pt x="2908300" y="4365413"/>
                  <a:pt x="3545840" y="4363720"/>
                </a:cubicBezTo>
                <a:cubicBezTo>
                  <a:pt x="4183380" y="4362027"/>
                  <a:pt x="5027507" y="710353"/>
                  <a:pt x="5298440" y="0"/>
                </a:cubicBezTo>
              </a:path>
            </a:pathLst>
          </a:custGeom>
          <a:noFill/>
          <a:ln w="25400">
            <a:solidFill>
              <a:srgbClr val="392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C0114F-189B-734D-EF70-559111AEDC8A}"/>
              </a:ext>
            </a:extLst>
          </p:cNvPr>
          <p:cNvCxnSpPr>
            <a:cxnSpLocks/>
          </p:cNvCxnSpPr>
          <p:nvPr/>
        </p:nvCxnSpPr>
        <p:spPr>
          <a:xfrm>
            <a:off x="1257300" y="2795555"/>
            <a:ext cx="3225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03212C-8D74-67CF-4583-6252F8B5F3C1}"/>
              </a:ext>
            </a:extLst>
          </p:cNvPr>
          <p:cNvSpPr txBox="1"/>
          <p:nvPr/>
        </p:nvSpPr>
        <p:spPr>
          <a:xfrm>
            <a:off x="1144900" y="1225895"/>
            <a:ext cx="333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They can interpolate</a:t>
            </a:r>
            <a:endParaRPr lang="en-NL" sz="4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2486D0-F8C8-83D8-D1C7-A90B11FC418E}"/>
              </a:ext>
            </a:extLst>
          </p:cNvPr>
          <p:cNvSpPr/>
          <p:nvPr/>
        </p:nvSpPr>
        <p:spPr>
          <a:xfrm>
            <a:off x="4976882" y="5340269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8AA92E-48D1-FB1E-EDAA-F4F48451F4EF}"/>
              </a:ext>
            </a:extLst>
          </p:cNvPr>
          <p:cNvSpPr/>
          <p:nvPr/>
        </p:nvSpPr>
        <p:spPr>
          <a:xfrm>
            <a:off x="5159762" y="4600144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5641C8-BA13-33CE-CDCB-F2BD6D431EA3}"/>
              </a:ext>
            </a:extLst>
          </p:cNvPr>
          <p:cNvSpPr/>
          <p:nvPr/>
        </p:nvSpPr>
        <p:spPr>
          <a:xfrm>
            <a:off x="5342642" y="384203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6EE4F4-6460-E1BB-BA5C-05D0D5138A28}"/>
              </a:ext>
            </a:extLst>
          </p:cNvPr>
          <p:cNvSpPr/>
          <p:nvPr/>
        </p:nvSpPr>
        <p:spPr>
          <a:xfrm>
            <a:off x="5525522" y="3083926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0B8768-2A16-2197-FE90-7095477664BF}"/>
              </a:ext>
            </a:extLst>
          </p:cNvPr>
          <p:cNvSpPr/>
          <p:nvPr/>
        </p:nvSpPr>
        <p:spPr>
          <a:xfrm>
            <a:off x="5848602" y="218852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FAA720-4413-18FC-BF46-15553CAD7DC1}"/>
              </a:ext>
            </a:extLst>
          </p:cNvPr>
          <p:cNvSpPr/>
          <p:nvPr/>
        </p:nvSpPr>
        <p:spPr>
          <a:xfrm>
            <a:off x="6723382" y="182527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38DDC9-519F-F879-D9E0-C37A01BBA83F}"/>
              </a:ext>
            </a:extLst>
          </p:cNvPr>
          <p:cNvSpPr/>
          <p:nvPr/>
        </p:nvSpPr>
        <p:spPr>
          <a:xfrm>
            <a:off x="7028182" y="25517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305F71-B162-1553-EEDD-9D764E9C04B8}"/>
              </a:ext>
            </a:extLst>
          </p:cNvPr>
          <p:cNvSpPr/>
          <p:nvPr/>
        </p:nvSpPr>
        <p:spPr>
          <a:xfrm>
            <a:off x="7571742" y="402491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BB8525-9151-53CF-0B4F-8C4F9E623946}"/>
              </a:ext>
            </a:extLst>
          </p:cNvPr>
          <p:cNvSpPr/>
          <p:nvPr/>
        </p:nvSpPr>
        <p:spPr>
          <a:xfrm>
            <a:off x="7805422" y="467753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23680F-A055-5861-8F8D-639098C5F50F}"/>
              </a:ext>
            </a:extLst>
          </p:cNvPr>
          <p:cNvSpPr/>
          <p:nvPr/>
        </p:nvSpPr>
        <p:spPr>
          <a:xfrm>
            <a:off x="8212842" y="564486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173C49-43BC-EB9C-FC49-3B8D3F8C3035}"/>
              </a:ext>
            </a:extLst>
          </p:cNvPr>
          <p:cNvSpPr/>
          <p:nvPr/>
        </p:nvSpPr>
        <p:spPr>
          <a:xfrm>
            <a:off x="8494262" y="1016000"/>
            <a:ext cx="2646178" cy="551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522</Words>
  <Application>Microsoft Office PowerPoint</Application>
  <PresentationFormat>Widescreen</PresentationFormat>
  <Paragraphs>152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van der Zweep</dc:creator>
  <cp:lastModifiedBy>Presenting</cp:lastModifiedBy>
  <cp:revision>104</cp:revision>
  <dcterms:created xsi:type="dcterms:W3CDTF">2023-05-23T12:33:33Z</dcterms:created>
  <dcterms:modified xsi:type="dcterms:W3CDTF">2023-06-14T09:44:08Z</dcterms:modified>
</cp:coreProperties>
</file>