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203A76F-98AD-4AD2-BC6D-411156846EA6}">
  <a:tblStyle styleId="{5203A76F-98AD-4AD2-BC6D-411156846EA6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95C57E0-27B2-4CCE-8AA4-A8E92ECFC2EB}" styleName="Table_1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7F86EC5-11C0-4BFE-95EC-8F168B2054A1}" styleName="Table_2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FC6A9252-1B56-41E5-8DE4-01BD1FBAEC49}" styleName="Table_3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89A27D2-0906-4F53-8727-E127044C8919}" styleName="Table_4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EC811DF-2786-4AFC-B5D3-991DC659874B}" styleName="Table_5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29DC75-471E-479D-8A40-F8ACA30C687B}" styleName="Table_6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6635EDD-D56F-4CC6-9FB8-D836DADB5D39}" styleName="Table_7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0BD59FE-6122-45D5-8C0F-97A58E9BD3BB}" styleName="Table_8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AEBC59B6-D0CC-433C-A466-F09826BF5C69}" styleName="Table_9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6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5358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sz="6000"/>
              <a:t>At Ease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Jesse Parker </a:t>
            </a:r>
          </a:p>
          <a:p>
            <a:pPr rtl="0">
              <a:spcBef>
                <a:spcPts val="0"/>
              </a:spcBef>
              <a:buNone/>
            </a:pPr>
            <a:r>
              <a:rPr lang="en" sz="3000"/>
              <a:t>Mark Koren</a:t>
            </a:r>
          </a:p>
          <a:p>
            <a:pPr>
              <a:spcBef>
                <a:spcPts val="0"/>
              </a:spcBef>
              <a:buNone/>
            </a:pPr>
            <a:r>
              <a:rPr lang="en" sz="3000"/>
              <a:t>Lucius Guthrie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Rent - Non-Functional Req’s</a:t>
            </a:r>
          </a:p>
        </p:txBody>
      </p:sp>
      <p:graphicFrame>
        <p:nvGraphicFramePr>
          <p:cNvPr id="101" name="Shape 101"/>
          <p:cNvGraphicFramePr/>
          <p:nvPr/>
        </p:nvGraphicFramePr>
        <p:xfrm>
          <a:off x="1378275" y="2182575"/>
          <a:ext cx="5943600" cy="1915160"/>
        </p:xfrm>
        <a:graphic>
          <a:graphicData uri="http://schemas.openxmlformats.org/drawingml/2006/table">
            <a:tbl>
              <a:tblPr>
                <a:noFill/>
                <a:tableStyleId>{D95C57E0-27B2-4CCE-8AA4-A8E92ECFC2EB}</a:tableStyleId>
              </a:tblPr>
              <a:tblGrid>
                <a:gridCol w="1352550"/>
                <a:gridCol w="3267075"/>
                <a:gridCol w="1323975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Financial Reliability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payment system should be financially reliable, meaning that if there is a failure of some sort, no money is moved or lost.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 Stripe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Integrate Stripe as a payment option.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Medium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 PayPal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Integrate PayPal as a payment option.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High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 Google Wallet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Integrate Google Wallet as a payment option.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Medium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Maintenance - Use Case Diagram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627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Submit Request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Accessible by Tenant when maintenance request is needed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Check Status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Accessible by both Tenant and Manager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Edit Status</a:t>
            </a:r>
          </a:p>
          <a:p>
            <a:pPr marL="971550" lvl="1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Accessible by Manager to make any necessary changes on the maintenance request status</a:t>
            </a: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t="27483"/>
          <a:stretch/>
        </p:blipFill>
        <p:spPr>
          <a:xfrm>
            <a:off x="5342475" y="1906925"/>
            <a:ext cx="3489200" cy="26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Maintenance - Activity Diagram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155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Interface allows manager to view and edit status of requests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Interface allows tenant to submit request and check status of previous request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l="1556" t="7166" r="1167" b="5122"/>
          <a:stretch/>
        </p:blipFill>
        <p:spPr>
          <a:xfrm>
            <a:off x="3670825" y="1316650"/>
            <a:ext cx="5325449" cy="11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l="7502" t="11389" r="2755" b="4865"/>
          <a:stretch/>
        </p:blipFill>
        <p:spPr>
          <a:xfrm>
            <a:off x="4755900" y="2805932"/>
            <a:ext cx="3881999" cy="19386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5993150" y="2476412"/>
            <a:ext cx="1122000" cy="2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Manager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067700" y="4744575"/>
            <a:ext cx="1122000" cy="2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Tenant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Maintenance - Functional Req’s</a:t>
            </a:r>
          </a:p>
        </p:txBody>
      </p:sp>
      <p:graphicFrame>
        <p:nvGraphicFramePr>
          <p:cNvPr id="124" name="Shape 124"/>
          <p:cNvGraphicFramePr/>
          <p:nvPr/>
        </p:nvGraphicFramePr>
        <p:xfrm>
          <a:off x="1728525" y="1300450"/>
          <a:ext cx="5943600" cy="3632200"/>
        </p:xfrm>
        <a:graphic>
          <a:graphicData uri="http://schemas.openxmlformats.org/drawingml/2006/table">
            <a:tbl>
              <a:tblPr>
                <a:noFill/>
                <a:tableStyleId>{C7F86EC5-11C0-4BFE-95EC-8F168B2054A1}</a:tableStyleId>
              </a:tblPr>
              <a:tblGrid>
                <a:gridCol w="1876425"/>
                <a:gridCol w="2886075"/>
                <a:gridCol w="118110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Initiate Maintenance Request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tenant will create a maintenance request, which will be sent to the manager’s inbox. 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Cancel Maintenance Request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Allow a tenant to cancel a previously issued maintenance request.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Close Maintenance Request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Allow a manager and tenant to jointly close a maintenance request. This function designates the request as resolved.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Update Maintenance Request Progress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manager can update the status of the request, and post progress updates to keep the tenant informed.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Medium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Ask for Progress Update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Allow the tenant to request a progress update on a stale request.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Low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Attach Picture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Tenants can attach a picture to a maintenance request.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Low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Maintenance - Non-Functional Req’s</a:t>
            </a:r>
          </a:p>
        </p:txBody>
      </p:sp>
      <p:graphicFrame>
        <p:nvGraphicFramePr>
          <p:cNvPr id="130" name="Shape 130"/>
          <p:cNvGraphicFramePr/>
          <p:nvPr/>
        </p:nvGraphicFramePr>
        <p:xfrm>
          <a:off x="1600200" y="2059325"/>
          <a:ext cx="5943600" cy="2098040"/>
        </p:xfrm>
        <a:graphic>
          <a:graphicData uri="http://schemas.openxmlformats.org/drawingml/2006/table">
            <a:tbl>
              <a:tblPr>
                <a:noFill/>
                <a:tableStyleId>{FC6A9252-1B56-41E5-8DE4-01BD1FBAEC49}</a:tableStyleId>
              </a:tblPr>
              <a:tblGrid>
                <a:gridCol w="1876425"/>
                <a:gridCol w="2886075"/>
                <a:gridCol w="118110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 Parse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Store data in Parse.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Maintenance Request Form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Have a set form for tenants to enter data into to create a maintenance request.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Customizable Form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Allow managers to create their own custom maintenance request form.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Store Pictures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Have a storage system for the pictures uploaded with maintenance requests.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Low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Communication - Use Case Diagram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7673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Send Message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Allows both Managers and Tenants to send messages to certain groups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Read Messages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Allows both Managers and Tenants to read received messages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Delete Messages</a:t>
            </a:r>
          </a:p>
          <a:p>
            <a:pPr marL="971550" lvl="1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Allows both Managers and Tenants to delete received messages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l="3428" t="15782" r="2392" b="3114"/>
          <a:stretch/>
        </p:blipFill>
        <p:spPr>
          <a:xfrm>
            <a:off x="5385350" y="1879875"/>
            <a:ext cx="3178199" cy="26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- Activity Diagram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504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Similar process for both tenant and manager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Different messaging options would lead to more paths, but the same loop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706625" y="2853887"/>
            <a:ext cx="1122000" cy="2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Manager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6820100" y="4812725"/>
            <a:ext cx="1122000" cy="2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Tenant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l="2099" t="1878" r="2453" b="5606"/>
          <a:stretch/>
        </p:blipFill>
        <p:spPr>
          <a:xfrm>
            <a:off x="5182425" y="1200150"/>
            <a:ext cx="3787225" cy="165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l="14705" t="7301" r="2120" b="5780"/>
          <a:stretch/>
        </p:blipFill>
        <p:spPr>
          <a:xfrm>
            <a:off x="5182425" y="3138875"/>
            <a:ext cx="3787224" cy="16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- Functional Req’s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226925" y="1277750"/>
          <a:ext cx="8742400" cy="3569950"/>
        </p:xfrm>
        <a:graphic>
          <a:graphicData uri="http://schemas.openxmlformats.org/drawingml/2006/table">
            <a:tbl>
              <a:tblPr>
                <a:noFill/>
                <a:tableStyleId>{989A27D2-0906-4F53-8727-E127044C8919}</a:tableStyleId>
              </a:tblPr>
              <a:tblGrid>
                <a:gridCol w="2535850"/>
                <a:gridCol w="3292425"/>
                <a:gridCol w="2914125"/>
              </a:tblGrid>
              <a:tr h="266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  <a:tr h="3287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Manager-&gt;Tenant direct message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direct message from the manager to the tenant.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  <a:tr h="37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Tenant -&gt; Manager direct message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direct message from the tenant to the manager.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  <a:tr h="376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Manager -&gt; Room group message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group message from the manager to a room.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Medium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  <a:tr h="516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Manager-&gt; Building group message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group message from the manager to a building.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Medium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  <a:tr h="7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Building bulletin board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place where users can place messages and announcements visible to the whole floor, building, complex, or system. Ads here would be useful as well.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  <a:tr h="7947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Tenant -&gt; Room “door note”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system for tenants to leave anonymous messages visible to everyone in a room. The manager will have access to see who posted the message, to prevent abuse. 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130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Communication - Non-Functional Req’s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x="457200" y="1634475"/>
          <a:ext cx="8035375" cy="2900680"/>
        </p:xfrm>
        <a:graphic>
          <a:graphicData uri="http://schemas.openxmlformats.org/drawingml/2006/table">
            <a:tbl>
              <a:tblPr>
                <a:noFill/>
                <a:tableStyleId>{5EC811DF-2786-4AFC-B5D3-991DC659874B}</a:tableStyleId>
              </a:tblPr>
              <a:tblGrid>
                <a:gridCol w="2330775"/>
                <a:gridCol w="3026150"/>
                <a:gridCol w="267845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 Parse/Sinch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 a combination of Parse and Sinch to store and send messages securely. 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 Parse Users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Control user access using the Parse User feature.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Bulletin Board Recyclerview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 a recyclerview to show the Bulletin Board, and design the layout to look like a physical one.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Low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Door Note Graphics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Design the graphics of the door note system to actually look like a whiteboard on a door.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Low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Load Inbox Dynamically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When loading the inbox, dynamically show messages as they load.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Medium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100+ Item Storage in Inbox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Keep up to 100 items in an inbox of a user.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High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Reviews - Functional Req’s</a:t>
            </a:r>
          </a:p>
        </p:txBody>
      </p:sp>
      <p:graphicFrame>
        <p:nvGraphicFramePr>
          <p:cNvPr id="165" name="Shape 165"/>
          <p:cNvGraphicFramePr/>
          <p:nvPr/>
        </p:nvGraphicFramePr>
        <p:xfrm>
          <a:off x="282175" y="1297125"/>
          <a:ext cx="8645025" cy="3648255"/>
        </p:xfrm>
        <a:graphic>
          <a:graphicData uri="http://schemas.openxmlformats.org/drawingml/2006/table">
            <a:tbl>
              <a:tblPr>
                <a:noFill/>
                <a:tableStyleId>{7629DC75-471E-479D-8A40-F8ACA30C687B}</a:tableStyleId>
              </a:tblPr>
              <a:tblGrid>
                <a:gridCol w="2881675"/>
                <a:gridCol w="2881675"/>
                <a:gridCol w="2881675"/>
              </a:tblGrid>
              <a:tr h="2882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796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User Profiles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profile page for managers and tenants. Could include contact info, a description, and various other common social media profile components.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Building Pages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page for a building. It should include a description, pictures, 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579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Tenant Reviews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Reviews of a tenant, covering their rent reliability and how easy they are to rent to.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Manager Reviews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Manager reviews, covering how easy they are to rent from.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4576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Building Reviews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Building reviews, covering quality, features, and livability. 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4225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Building Amenities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 list of amenities available at the building. 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Communication between Tenants and Property Managers is sub par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Maintenance Requests go unnoticed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Rent Pay is a hassle</a:t>
            </a:r>
          </a:p>
          <a:p>
            <a:pPr marL="685800" lvl="0" indent="-457200">
              <a:spcBef>
                <a:spcPts val="0"/>
              </a:spcBef>
              <a:buFont typeface="Arial"/>
              <a:buChar char="•"/>
            </a:pPr>
            <a:r>
              <a:rPr lang="en" dirty="0"/>
              <a:t>No peace of mind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Reviews - Non-Functional Req’s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1345850" y="2247425"/>
          <a:ext cx="5943600" cy="985520"/>
        </p:xfrm>
        <a:graphic>
          <a:graphicData uri="http://schemas.openxmlformats.org/drawingml/2006/table">
            <a:tbl>
              <a:tblPr>
                <a:noFill/>
                <a:tableStyleId>{26635EDD-D56F-4CC6-9FB8-D836DADB5D39}</a:tableStyleId>
              </a:tblPr>
              <a:tblGrid>
                <a:gridCol w="1981200"/>
                <a:gridCol w="1981200"/>
                <a:gridCol w="198120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Compute an Average Rating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Compute an average rating from all the ratings given to a user or place.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Matching System - Functional Req’s</a:t>
            </a:r>
          </a:p>
        </p:txBody>
      </p:sp>
      <p:graphicFrame>
        <p:nvGraphicFramePr>
          <p:cNvPr id="177" name="Shape 177"/>
          <p:cNvGraphicFramePr/>
          <p:nvPr/>
        </p:nvGraphicFramePr>
        <p:xfrm>
          <a:off x="1514500" y="1845300"/>
          <a:ext cx="5943600" cy="2336800"/>
        </p:xfrm>
        <a:graphic>
          <a:graphicData uri="http://schemas.openxmlformats.org/drawingml/2006/table">
            <a:tbl>
              <a:tblPr>
                <a:noFill/>
                <a:tableStyleId>{D0BD59FE-6122-45D5-8C0F-97A58E9BD3BB}</a:tableStyleId>
              </a:tblPr>
              <a:tblGrid>
                <a:gridCol w="1981200"/>
                <a:gridCol w="1981200"/>
                <a:gridCol w="198120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Searchable Buildings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Allow users to search the database of buildings by name, location, or amenities available.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Roommate Match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Match tenants to other tenants who would be compatible roommates, based on a survey.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Manager Match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Match tenants to a nearby manager or building, based on a survey.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239975" y="205975"/>
            <a:ext cx="87822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Matching System - Non-Functional Req’s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1391275" y="2098250"/>
          <a:ext cx="5943600" cy="1168400"/>
        </p:xfrm>
        <a:graphic>
          <a:graphicData uri="http://schemas.openxmlformats.org/drawingml/2006/table">
            <a:tbl>
              <a:tblPr>
                <a:noFill/>
                <a:tableStyleId>{AEBC59B6-D0CC-433C-A466-F09826BF5C69}</a:tableStyleId>
              </a:tblPr>
              <a:tblGrid>
                <a:gridCol w="1981200"/>
                <a:gridCol w="1981200"/>
                <a:gridCol w="1981200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Advanced Search Menu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Have a standard, easy to use form to allow advanced searching of users and buildings.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Stretch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u="sng" dirty="0"/>
              <a:t>Required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Maintenance Requests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Rent Pay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Messaging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u="sng" dirty="0"/>
              <a:t>Possible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Manager Reviews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Maintenance Account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u="sng" dirty="0"/>
              <a:t>If Time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Building Profile</a:t>
            </a:r>
          </a:p>
          <a:p>
            <a:pPr marL="971550" lvl="1" indent="-28575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Matching System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Not able to learn all of the technologies we plan to use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Possibly too large of a project for the time frame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Setting expectations too high for specific features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Features address main problems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Flexibility of requirements reduces the risk of time overruns</a:t>
            </a:r>
          </a:p>
          <a:p>
            <a:pPr marL="685800" lvl="0" indent="-457200">
              <a:spcBef>
                <a:spcPts val="0"/>
              </a:spcBef>
              <a:buFont typeface="Arial"/>
              <a:buChar char="•"/>
            </a:pPr>
            <a:r>
              <a:rPr lang="en" dirty="0"/>
              <a:t>Use of third-party services allows for faster implementation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Scope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Built for the Google Android Platform</a:t>
            </a:r>
          </a:p>
          <a:p>
            <a:pPr marL="685800" lvl="0" indent="-457200" rtl="0">
              <a:spcBef>
                <a:spcPts val="0"/>
              </a:spcBef>
              <a:buFont typeface="Arial"/>
              <a:buChar char="•"/>
            </a:pPr>
            <a:r>
              <a:rPr lang="en" dirty="0"/>
              <a:t>Designed for small to medium sized Property Managers</a:t>
            </a:r>
          </a:p>
          <a:p>
            <a:pPr marL="685800" lvl="0" indent="-457200">
              <a:spcBef>
                <a:spcPts val="0"/>
              </a:spcBef>
              <a:buFont typeface="Arial"/>
              <a:buChar char="•"/>
            </a:pPr>
            <a:r>
              <a:rPr lang="en" dirty="0"/>
              <a:t>Tenant accounts will be connected to their specific manager account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6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Two user accounts: 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Manager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Tenant</a:t>
            </a:r>
          </a:p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Both have access to Rent Maintenance and Communication, although their features inside these areas will differ</a:t>
            </a:r>
          </a:p>
          <a:p>
            <a:pPr marL="514350" lvl="0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Our optional Additional Features and Stretch Goal Features are shown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l="18593" t="13636"/>
          <a:stretch/>
        </p:blipFill>
        <p:spPr>
          <a:xfrm>
            <a:off x="4922975" y="1323175"/>
            <a:ext cx="3877125" cy="35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 - Class Diagram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25" y="1161025"/>
            <a:ext cx="6883175" cy="39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 - Activity Diagram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75" y="1799875"/>
            <a:ext cx="63722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Rent - Use Case Diagram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842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Pay Rent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Tenants can pay rent through available payment processors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Check Rent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Tenants and managers can check due rent and payment history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Edit Rent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Managers can edit the amount of rent owed. For a lease term, rent should be locked.</a:t>
            </a: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l="8239" t="24849" r="2586" b="3291"/>
          <a:stretch/>
        </p:blipFill>
        <p:spPr>
          <a:xfrm>
            <a:off x="4926000" y="1984775"/>
            <a:ext cx="4036375" cy="22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Rent - Activity Diagram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2010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Simple rent management for managers.</a:t>
            </a:r>
          </a:p>
          <a:p>
            <a:pPr marL="571500" lvl="0" indent="-34290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2400" dirty="0"/>
              <a:t>Straightforward interface for Tenants</a:t>
            </a:r>
          </a:p>
          <a:p>
            <a:pPr marL="971550" lvl="1" indent="-285750" rtl="0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1800" dirty="0"/>
              <a:t>similar to paying for anything else online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l="1596" t="10350" r="1061" b="4455"/>
          <a:stretch/>
        </p:blipFill>
        <p:spPr>
          <a:xfrm>
            <a:off x="3862275" y="1200160"/>
            <a:ext cx="5127499" cy="1545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l="2680" t="10391" r="1917" b="4784"/>
          <a:stretch/>
        </p:blipFill>
        <p:spPr>
          <a:xfrm>
            <a:off x="3862271" y="3068500"/>
            <a:ext cx="5127502" cy="17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720725" y="2775112"/>
            <a:ext cx="1122000" cy="2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Manager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685025" y="4751162"/>
            <a:ext cx="1122000" cy="2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Tenant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Rent - Functional Req’s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1657175" y="1518650"/>
          <a:ext cx="5943600" cy="3139440"/>
        </p:xfrm>
        <a:graphic>
          <a:graphicData uri="http://schemas.openxmlformats.org/drawingml/2006/table">
            <a:tbl>
              <a:tblPr>
                <a:noFill/>
                <a:tableStyleId>{5203A76F-98AD-4AD2-BC6D-411156846EA6}</a:tableStyleId>
              </a:tblPr>
              <a:tblGrid>
                <a:gridCol w="1352550"/>
                <a:gridCol w="3267075"/>
                <a:gridCol w="1323975"/>
              </a:tblGrid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Requirement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Set Rent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Allow the manager to set the rent for a tenant. This includes the collection frequency and dates. 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Pay Rent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System for a tenant to pay the required rent to the manager.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Essential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Rent Reminders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User specified reminders for upcoming rent deadlines. A push notification would be good. Ideally, clicking the notification takes the user to the pay rent screen. 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Medium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Request Rent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Managers can manually or automatically request late rent from a tenant.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Medium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Rent Penalty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Automatically assess a set penalty to late rent, if the option is enabled.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Low</a:t>
                      </a:r>
                    </a:p>
                  </a:txBody>
                  <a:tcPr marL="63500" marR="63500" marT="63500" marB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Macintosh PowerPoint</Application>
  <PresentationFormat>On-screen Show (16:9)</PresentationFormat>
  <Paragraphs>243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Garamond</vt:lpstr>
      <vt:lpstr>Helvetica Neue</vt:lpstr>
      <vt:lpstr>khaki</vt:lpstr>
      <vt:lpstr>At Ease</vt:lpstr>
      <vt:lpstr>The Problem</vt:lpstr>
      <vt:lpstr>Scope</vt:lpstr>
      <vt:lpstr>Overview </vt:lpstr>
      <vt:lpstr>Overview - Class Diagram</vt:lpstr>
      <vt:lpstr>Overview - Activity Diagram</vt:lpstr>
      <vt:lpstr>Rent - Use Case Diagram</vt:lpstr>
      <vt:lpstr>Rent - Activity Diagram</vt:lpstr>
      <vt:lpstr>Rent - Functional Req’s</vt:lpstr>
      <vt:lpstr>Rent - Non-Functional Req’s</vt:lpstr>
      <vt:lpstr>Maintenance - Use Case Diagram</vt:lpstr>
      <vt:lpstr>Maintenance - Activity Diagram</vt:lpstr>
      <vt:lpstr>Maintenance - Functional Req’s</vt:lpstr>
      <vt:lpstr>Maintenance - Non-Functional Req’s</vt:lpstr>
      <vt:lpstr>Communication - Use Case Diagram</vt:lpstr>
      <vt:lpstr>Communication - Activity Diagram</vt:lpstr>
      <vt:lpstr>Communication - Functional Req’s</vt:lpstr>
      <vt:lpstr>Communication - Non-Functional Req’s</vt:lpstr>
      <vt:lpstr>Reviews - Functional Req’s</vt:lpstr>
      <vt:lpstr>Reviews - Non-Functional Req’s</vt:lpstr>
      <vt:lpstr>Matching System - Functional Req’s</vt:lpstr>
      <vt:lpstr>Matching System - Non-Functional Req’s</vt:lpstr>
      <vt:lpstr>Features</vt:lpstr>
      <vt:lpstr>Risks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Ease</dc:title>
  <cp:lastModifiedBy>Lucius Guthrie</cp:lastModifiedBy>
  <cp:revision>1</cp:revision>
  <dcterms:modified xsi:type="dcterms:W3CDTF">2015-09-17T17:43:10Z</dcterms:modified>
</cp:coreProperties>
</file>