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9" r:id="rId2"/>
    <p:sldId id="331" r:id="rId3"/>
    <p:sldId id="332" r:id="rId4"/>
    <p:sldId id="371" r:id="rId5"/>
    <p:sldId id="370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91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367" r:id="rId31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>
      <p:cViewPr varScale="1">
        <p:scale>
          <a:sx n="221" d="100"/>
          <a:sy n="221" d="100"/>
        </p:scale>
        <p:origin x="1740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3EEDA-C695-4755-B697-A1D234182A93}" type="datetimeFigureOut">
              <a:rPr lang="zh-CN" altLang="en-US" smtClean="0"/>
              <a:t>2021/07/01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90C4F-E11E-4B00-8057-B41850FD41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7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30000"/>
              </a:spcBef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AE482C9-FF93-43E3-BD64-2FF790D1E4CA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843F73-F045-469E-88B8-6151CA278D05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Scalability</a:t>
            </a:r>
            <a:r>
              <a:rPr lang="zh-CN" altLang="en-US" smtClean="0">
                <a:latin typeface="Arial" panose="020B0604020202020204" pitchFamily="34" charset="0"/>
              </a:rPr>
              <a:t>：可量测性</a:t>
            </a:r>
          </a:p>
        </p:txBody>
      </p:sp>
    </p:spTree>
    <p:extLst>
      <p:ext uri="{BB962C8B-B14F-4D97-AF65-F5344CB8AC3E}">
        <p14:creationId xmlns:p14="http://schemas.microsoft.com/office/powerpoint/2010/main" val="240682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WP-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953" y="1153583"/>
            <a:ext cx="1141320" cy="109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99428" y="922867"/>
            <a:ext cx="3688080" cy="16927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91515" y="1961092"/>
            <a:ext cx="3227070" cy="138499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11079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Software School of XiDian University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F6925-6C2D-4755-9322-DC6012830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091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1567434" y="3218497"/>
            <a:ext cx="1475232" cy="55399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Sun </a:t>
            </a:r>
            <a:r>
              <a:rPr lang="en-US" altLang="zh-CN" err="1"/>
              <a:t>Yat-sen</a:t>
            </a:r>
            <a:r>
              <a:rPr lang="en-US" altLang="zh-CN"/>
              <a:t> University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591CF-BCC2-45AD-AD52-D4DD371F7F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85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89457"/>
            <a:ext cx="3915511" cy="184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319272" y="3218497"/>
            <a:ext cx="1060323" cy="1077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8530CAA-91AE-4C1C-9BD8-BFBEBB968FB5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250" y="833660"/>
            <a:ext cx="4225925" cy="1261884"/>
          </a:xfrm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006600"/>
                </a:solidFill>
              </a:rPr>
              <a:t>Algorithm Design </a:t>
            </a:r>
            <a:r>
              <a:rPr lang="en-US" altLang="zh-CN" sz="2000" b="1">
                <a:solidFill>
                  <a:srgbClr val="006600"/>
                </a:solidFill>
              </a:rPr>
              <a:t>and </a:t>
            </a:r>
            <a:r>
              <a:rPr lang="en-US" altLang="zh-CN" sz="2000" b="1" smtClean="0">
                <a:solidFill>
                  <a:srgbClr val="006600"/>
                </a:solidFill>
              </a:rPr>
              <a:t>Applications</a:t>
            </a:r>
            <a:br>
              <a:rPr lang="en-US" altLang="zh-CN" sz="2000" b="1" smtClean="0">
                <a:solidFill>
                  <a:srgbClr val="006600"/>
                </a:solidFill>
              </a:rPr>
            </a:br>
            <a:r>
              <a:rPr lang="en-US" altLang="zh-CN" sz="2000" b="1" dirty="0">
                <a:solidFill>
                  <a:srgbClr val="006600"/>
                </a:solidFill>
              </a:rPr>
              <a:t/>
            </a:r>
            <a:br>
              <a:rPr lang="en-US" altLang="zh-CN" sz="2000" b="1" dirty="0">
                <a:solidFill>
                  <a:srgbClr val="006600"/>
                </a:solidFill>
              </a:rPr>
            </a:br>
            <a:r>
              <a:rPr lang="zh-CN" altLang="en-US" sz="2200" b="1" dirty="0">
                <a:solidFill>
                  <a:srgbClr val="006600"/>
                </a:solidFill>
              </a:rPr>
              <a:t>算法设计与应用基础</a:t>
            </a:r>
            <a:endParaRPr lang="en-US" altLang="zh-CN" b="1" dirty="0" smtClean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60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121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74595" indent="-144075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1008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76301" indent="-11526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1008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806821" indent="-115260">
              <a:spcBef>
                <a:spcPct val="20000"/>
              </a:spcBef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037341" indent="-115260">
              <a:spcBef>
                <a:spcPct val="20000"/>
              </a:spcBef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267861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49838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72890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95942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AAC5CD-6854-407C-A67F-8AD97ACF7936}" type="slidenum">
              <a:rPr kumimoji="0" lang="en-US" altLang="zh-CN" sz="706" b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CN" sz="706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130175"/>
            <a:ext cx="2667000" cy="381000"/>
          </a:xfrm>
        </p:spPr>
        <p:txBody>
          <a:bodyPr/>
          <a:lstStyle/>
          <a:p>
            <a:pPr eaLnBrk="1" hangingPunct="1"/>
            <a:r>
              <a:rPr lang="en-US" altLang="en-US" sz="1613" b="1" dirty="0"/>
              <a:t>Back-Tracking</a:t>
            </a:r>
            <a:r>
              <a:rPr lang="en-US" altLang="zh-CN" sz="1613" b="1" dirty="0"/>
              <a:t> Paradigm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511176"/>
            <a:ext cx="4267200" cy="2707321"/>
          </a:xfrm>
        </p:spPr>
        <p:txBody>
          <a:bodyPr/>
          <a:lstStyle/>
          <a:p>
            <a:pPr marL="171450" indent="-17145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1400" dirty="0"/>
              <a:t>A design technique, like divide-and-conquer.</a:t>
            </a:r>
          </a:p>
          <a:p>
            <a:pPr marL="171450" indent="-17145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altLang="zh-CN" sz="1400" dirty="0"/>
              <a:t>Useful for optimization problems and finding feasible </a:t>
            </a:r>
            <a:r>
              <a:rPr lang="en-US" altLang="zh-CN" sz="1400" dirty="0" smtClean="0"/>
              <a:t>solutions.</a:t>
            </a:r>
          </a:p>
          <a:p>
            <a:pPr marL="171450" indent="-171450"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altLang="zh-CN" sz="800" dirty="0"/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Solution </a:t>
            </a:r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 problem is defined as an 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-tuple:   </a:t>
            </a:r>
            <a:endParaRPr lang="en-US" altLang="zh-C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1400" dirty="0">
                <a:solidFill>
                  <a:srgbClr val="33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400" i="1" dirty="0">
                <a:solidFill>
                  <a:srgbClr val="33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400" i="1" baseline="-25000" dirty="0">
                <a:solidFill>
                  <a:srgbClr val="33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400" i="1" dirty="0">
                <a:solidFill>
                  <a:srgbClr val="33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x</a:t>
            </a:r>
            <a:r>
              <a:rPr lang="en-US" altLang="zh-CN" sz="1400" i="1" baseline="-25000" dirty="0">
                <a:solidFill>
                  <a:srgbClr val="33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400" i="1" dirty="0">
                <a:solidFill>
                  <a:srgbClr val="33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…, </a:t>
            </a:r>
            <a:r>
              <a:rPr lang="en-US" altLang="zh-CN" sz="1400" i="1" dirty="0" err="1">
                <a:solidFill>
                  <a:srgbClr val="33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400" i="1" baseline="-25000" dirty="0" err="1">
                <a:solidFill>
                  <a:srgbClr val="33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altLang="zh-CN" sz="1400" dirty="0">
                <a:solidFill>
                  <a:srgbClr val="33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where 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taken from a finite 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</a:t>
            </a: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CN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zh-CN" sz="14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Generally</a:t>
            </a:r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 need </a:t>
            </a:r>
            <a:r>
              <a:rPr lang="en-US" altLang="zh-C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</a:p>
          <a:p>
            <a:pPr eaLnBrk="1" hangingPunct="1">
              <a:spcBef>
                <a:spcPct val="0"/>
              </a:spcBef>
              <a:buClrTx/>
              <a:defRPr/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* finding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(or all) vector(s) that satisfy a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criterion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P(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defRPr/>
            </a:pPr>
            <a:endParaRPr lang="en-US" altLang="zh-CN" sz="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*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which maximize (or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eaLnBrk="1" hangingPunct="1">
              <a:spcBef>
                <a:spcPct val="0"/>
              </a:spcBef>
              <a:buClrTx/>
              <a:defRPr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objective function P(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l" eaLnBrk="1" hangingPunct="1">
              <a:spcBef>
                <a:spcPct val="0"/>
              </a:spcBef>
              <a:buClrTx/>
              <a:defRPr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1833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121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74595" indent="-144075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1008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76301" indent="-11526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1008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806821" indent="-115260">
              <a:spcBef>
                <a:spcPct val="20000"/>
              </a:spcBef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037341" indent="-115260">
              <a:spcBef>
                <a:spcPct val="20000"/>
              </a:spcBef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267861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49838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72890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95942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9A601B-4BA7-40B0-A518-69932584808F}" type="slidenum">
              <a:rPr kumimoji="0" lang="en-US" altLang="zh-CN" sz="706" b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CN" sz="706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82575"/>
            <a:ext cx="3581400" cy="533400"/>
          </a:xfrm>
        </p:spPr>
        <p:txBody>
          <a:bodyPr/>
          <a:lstStyle/>
          <a:p>
            <a:pPr eaLnBrk="1" hangingPunct="1"/>
            <a:r>
              <a:rPr lang="en-US" altLang="en-US" sz="1613" b="1" dirty="0"/>
              <a:t>Back-Tracking</a:t>
            </a:r>
            <a:r>
              <a:rPr lang="en-US" altLang="zh-CN" sz="1613" b="1" dirty="0">
                <a:latin typeface="Times New Roman" panose="02020603050405020304" pitchFamily="18" charset="0"/>
              </a:rPr>
              <a:t>——</a:t>
            </a:r>
            <a:r>
              <a:rPr lang="en-US" altLang="zh-CN" sz="1613" b="1" dirty="0"/>
              <a:t>General Method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739775"/>
            <a:ext cx="4038600" cy="2004267"/>
          </a:xfrm>
        </p:spPr>
        <p:txBody>
          <a:bodyPr/>
          <a:lstStyle/>
          <a:p>
            <a:pPr eaLnBrk="1" hangingPunct="1"/>
            <a:r>
              <a:rPr lang="en-US" altLang="zh-CN" sz="1412" b="1" dirty="0" smtClean="0"/>
              <a:t>Constraints</a:t>
            </a:r>
          </a:p>
          <a:p>
            <a:pPr eaLnBrk="1" hangingPunct="1"/>
            <a:r>
              <a:rPr lang="en-US" altLang="zh-CN" sz="1412" b="1" dirty="0"/>
              <a:t> </a:t>
            </a:r>
            <a:r>
              <a:rPr lang="en-US" altLang="zh-CN" sz="1412" b="1" dirty="0" smtClean="0"/>
              <a:t>    </a:t>
            </a:r>
            <a:r>
              <a:rPr lang="en-US" altLang="zh-CN" sz="1400" dirty="0" smtClean="0"/>
              <a:t>Explicit constraints:</a:t>
            </a:r>
          </a:p>
          <a:p>
            <a:pPr eaLnBrk="1" hangingPunct="1"/>
            <a:r>
              <a:rPr lang="en-US" altLang="zh-CN" sz="1400" dirty="0"/>
              <a:t> </a:t>
            </a:r>
            <a:r>
              <a:rPr lang="en-US" altLang="zh-CN" sz="1400" dirty="0" smtClean="0"/>
              <a:t>       </a:t>
            </a:r>
            <a:r>
              <a:rPr lang="en-US" altLang="zh-CN" sz="1200" dirty="0" smtClean="0"/>
              <a:t>constrain </a:t>
            </a:r>
            <a:r>
              <a:rPr lang="en-US" altLang="zh-CN" sz="1200" dirty="0"/>
              <a:t>values of each component </a:t>
            </a:r>
            <a:r>
              <a:rPr lang="en-US" altLang="zh-CN" sz="1200" i="1" dirty="0" smtClean="0"/>
              <a:t>x</a:t>
            </a:r>
            <a:r>
              <a:rPr lang="en-US" altLang="zh-CN" sz="1200" i="1" baseline="-25000" dirty="0" smtClean="0"/>
              <a:t>i </a:t>
            </a:r>
            <a:r>
              <a:rPr lang="en-US" altLang="zh-CN" sz="1200" dirty="0" smtClean="0"/>
              <a:t>;</a:t>
            </a:r>
          </a:p>
          <a:p>
            <a:pPr eaLnBrk="1" hangingPunct="1"/>
            <a:r>
              <a:rPr lang="en-US" altLang="zh-CN" sz="1200" dirty="0"/>
              <a:t> </a:t>
            </a:r>
            <a:r>
              <a:rPr lang="en-US" altLang="zh-CN" sz="1200" dirty="0" smtClean="0"/>
              <a:t>        All </a:t>
            </a:r>
            <a:r>
              <a:rPr lang="en-US" altLang="zh-CN" sz="1200" dirty="0"/>
              <a:t>tuples that satisfy explicit constraints </a:t>
            </a:r>
            <a:endParaRPr lang="en-US" altLang="zh-CN" sz="1200" dirty="0" smtClean="0"/>
          </a:p>
          <a:p>
            <a:pPr eaLnBrk="1" hangingPunct="1"/>
            <a:r>
              <a:rPr lang="en-US" altLang="zh-CN" sz="1200" dirty="0"/>
              <a:t> </a:t>
            </a:r>
            <a:r>
              <a:rPr lang="en-US" altLang="zh-CN" sz="1200" dirty="0" smtClean="0"/>
              <a:t>        make </a:t>
            </a:r>
            <a:r>
              <a:rPr lang="en-US" altLang="zh-CN" sz="1200" dirty="0"/>
              <a:t>up a possible solution space. </a:t>
            </a:r>
            <a:endParaRPr lang="en-US" altLang="zh-CN" sz="1200" dirty="0" smtClean="0"/>
          </a:p>
          <a:p>
            <a:pPr eaLnBrk="1" hangingPunct="1"/>
            <a:endParaRPr lang="en-US" altLang="zh-CN" sz="1200" dirty="0" smtClean="0"/>
          </a:p>
          <a:p>
            <a:pPr eaLnBrk="1" hangingPunct="1"/>
            <a:r>
              <a:rPr lang="en-US" altLang="zh-CN" sz="1200" dirty="0"/>
              <a:t> </a:t>
            </a:r>
            <a:r>
              <a:rPr lang="en-US" altLang="zh-CN" sz="1200" dirty="0" smtClean="0"/>
              <a:t>    </a:t>
            </a:r>
            <a:r>
              <a:rPr lang="en-US" altLang="zh-CN" sz="1400" dirty="0" smtClean="0"/>
              <a:t>Implicit </a:t>
            </a:r>
            <a:r>
              <a:rPr lang="en-US" altLang="zh-CN" sz="1400" dirty="0"/>
              <a:t>constraints: </a:t>
            </a:r>
            <a:endParaRPr lang="en-US" altLang="zh-CN" sz="1400" dirty="0" smtClean="0"/>
          </a:p>
          <a:p>
            <a:pPr eaLnBrk="1" hangingPunct="1"/>
            <a:r>
              <a:rPr lang="en-US" altLang="zh-CN" sz="1400" dirty="0"/>
              <a:t> </a:t>
            </a:r>
            <a:r>
              <a:rPr lang="en-US" altLang="zh-CN" sz="1400" dirty="0" smtClean="0"/>
              <a:t>       * i</a:t>
            </a:r>
            <a:r>
              <a:rPr lang="en-US" altLang="zh-CN" sz="1200" dirty="0" smtClean="0"/>
              <a:t>nter-components constraints;</a:t>
            </a:r>
          </a:p>
          <a:p>
            <a:pPr eaLnBrk="1" hangingPunct="1"/>
            <a:r>
              <a:rPr lang="en-US" altLang="zh-CN" sz="1200" dirty="0"/>
              <a:t> </a:t>
            </a:r>
            <a:r>
              <a:rPr lang="en-US" altLang="zh-CN" sz="1200" dirty="0" smtClean="0"/>
              <a:t>         * Implicit </a:t>
            </a:r>
            <a:r>
              <a:rPr lang="en-US" altLang="zh-CN" sz="1200" dirty="0"/>
              <a:t>constraints identify those satisfying </a:t>
            </a:r>
            <a:r>
              <a:rPr lang="en-US" altLang="zh-CN" sz="1200" dirty="0" smtClean="0"/>
              <a:t>the</a:t>
            </a:r>
          </a:p>
          <a:p>
            <a:pPr eaLnBrk="1" hangingPunct="1"/>
            <a:r>
              <a:rPr lang="en-US" altLang="zh-CN" sz="1200" dirty="0"/>
              <a:t> </a:t>
            </a:r>
            <a:r>
              <a:rPr lang="en-US" altLang="zh-CN" sz="1200" dirty="0" smtClean="0"/>
              <a:t>       </a:t>
            </a:r>
            <a:r>
              <a:rPr lang="en-US" altLang="zh-CN" sz="1200" dirty="0"/>
              <a:t>criterion function in the solution space.</a:t>
            </a:r>
          </a:p>
        </p:txBody>
      </p:sp>
    </p:spTree>
    <p:extLst>
      <p:ext uri="{BB962C8B-B14F-4D97-AF65-F5344CB8AC3E}">
        <p14:creationId xmlns:p14="http://schemas.microsoft.com/office/powerpoint/2010/main" val="12342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850" y="892175"/>
            <a:ext cx="4038600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dirty="0">
                <a:latin typeface="Tahoma"/>
                <a:cs typeface="Tahoma"/>
              </a:rPr>
              <a:t>In a linear programming problem we are given </a:t>
            </a:r>
            <a:r>
              <a:rPr sz="1200" i="1" dirty="0">
                <a:solidFill>
                  <a:srgbClr val="0000FF"/>
                </a:solidFill>
                <a:latin typeface="Arial"/>
                <a:cs typeface="Arial"/>
              </a:rPr>
              <a:t>a set of variables</a:t>
            </a:r>
            <a:r>
              <a:rPr sz="1200" dirty="0">
                <a:latin typeface="Tahoma"/>
                <a:cs typeface="Tahoma"/>
              </a:rPr>
              <a:t>, and we </a:t>
            </a:r>
            <a:r>
              <a:rPr sz="1200" dirty="0" smtClean="0">
                <a:latin typeface="Tahoma"/>
                <a:cs typeface="Tahoma"/>
              </a:rPr>
              <a:t>want </a:t>
            </a:r>
            <a:r>
              <a:rPr sz="1200" dirty="0">
                <a:latin typeface="Tahoma"/>
                <a:cs typeface="Tahoma"/>
              </a:rPr>
              <a:t>to </a:t>
            </a:r>
            <a:r>
              <a:rPr sz="1200" i="1" dirty="0">
                <a:solidFill>
                  <a:srgbClr val="0000FF"/>
                </a:solidFill>
                <a:latin typeface="Arial"/>
                <a:cs typeface="Arial"/>
              </a:rPr>
              <a:t>assign real values to them </a:t>
            </a:r>
            <a:r>
              <a:rPr sz="1200" dirty="0">
                <a:latin typeface="Tahoma"/>
                <a:cs typeface="Tahoma"/>
              </a:rPr>
              <a:t>so as </a:t>
            </a:r>
            <a:r>
              <a:rPr sz="1200" dirty="0" smtClean="0">
                <a:latin typeface="Tahoma"/>
                <a:cs typeface="Tahoma"/>
              </a:rPr>
              <a:t>to</a:t>
            </a:r>
            <a:endParaRPr lang="en-US" sz="12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200" dirty="0">
              <a:latin typeface="Tahoma"/>
              <a:cs typeface="Tahoma"/>
            </a:endParaRPr>
          </a:p>
          <a:p>
            <a:pPr marL="246379" marR="42545" indent="-208279">
              <a:lnSpc>
                <a:spcPts val="1400"/>
              </a:lnSpc>
              <a:spcBef>
                <a:spcPts val="295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200" dirty="0">
                <a:latin typeface="Tahoma"/>
                <a:cs typeface="Tahoma"/>
              </a:rPr>
              <a:t>satisfy a set of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linear equations </a:t>
            </a:r>
            <a:r>
              <a:rPr sz="1200" dirty="0">
                <a:latin typeface="Tahoma"/>
                <a:cs typeface="Tahoma"/>
              </a:rPr>
              <a:t>and/or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linear inequalities </a:t>
            </a:r>
            <a:r>
              <a:rPr sz="1200" dirty="0">
                <a:latin typeface="Tahoma"/>
                <a:cs typeface="Tahoma"/>
              </a:rPr>
              <a:t>involving these </a:t>
            </a:r>
            <a:r>
              <a:rPr sz="1200" dirty="0" smtClean="0">
                <a:latin typeface="Tahoma"/>
                <a:cs typeface="Tahoma"/>
              </a:rPr>
              <a:t>variables</a:t>
            </a:r>
            <a:r>
              <a:rPr sz="1200" dirty="0">
                <a:latin typeface="Tahoma"/>
                <a:cs typeface="Tahoma"/>
              </a:rPr>
              <a:t>, and</a:t>
            </a:r>
          </a:p>
          <a:p>
            <a:pPr marL="246379" indent="-208279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200" dirty="0">
                <a:latin typeface="Tahoma"/>
                <a:cs typeface="Tahoma"/>
              </a:rPr>
              <a:t>maximize or minimize a given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linear </a:t>
            </a:r>
            <a:r>
              <a:rPr sz="1200" i="1" dirty="0" smtClean="0">
                <a:solidFill>
                  <a:srgbClr val="FF0000"/>
                </a:solidFill>
                <a:latin typeface="Arial"/>
                <a:cs typeface="Arial"/>
              </a:rPr>
              <a:t>objective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200" dirty="0">
                <a:latin typeface="Tahoma"/>
                <a:cs typeface="Tahoma"/>
              </a:rPr>
              <a:t>.</a:t>
            </a: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1018855" y="434975"/>
            <a:ext cx="2276795" cy="186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ts val="14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Tahoma"/>
                <a:cs typeface="Tahoma"/>
              </a:rPr>
              <a:t>Linear Programming</a:t>
            </a:r>
            <a:endParaRPr lang="en-US" sz="1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10420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530991"/>
            <a:ext cx="117816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Objective </a:t>
            </a:r>
            <a:r>
              <a:rPr sz="1100" dirty="0" smtClean="0">
                <a:latin typeface="Tahoma"/>
                <a:cs typeface="Tahoma"/>
              </a:rPr>
              <a:t>function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Constraints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6689" y="511175"/>
            <a:ext cx="1371600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max 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endParaRPr lang="zh-CN" altLang="zh-CN" sz="1100" dirty="0"/>
          </a:p>
          <a:p>
            <a:endParaRPr lang="en-US" altLang="zh-CN" sz="1100" i="1" dirty="0" smtClean="0"/>
          </a:p>
          <a:p>
            <a:r>
              <a:rPr lang="en-US" altLang="zh-CN" sz="1100" i="1" dirty="0" smtClean="0"/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/>
              <a:t>  </a:t>
            </a:r>
            <a:r>
              <a:rPr lang="en-US" altLang="zh-CN" sz="1100" dirty="0"/>
              <a:t>≤ 200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300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400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≥ 0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  <p:sp>
        <p:nvSpPr>
          <p:cNvPr id="5" name="object 5"/>
          <p:cNvSpPr txBox="1"/>
          <p:nvPr/>
        </p:nvSpPr>
        <p:spPr>
          <a:xfrm>
            <a:off x="327525" y="1577975"/>
            <a:ext cx="4038600" cy="177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A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equation in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a line in the two-dimensional (2D) plane, and a linear inequality designates a half-space, the region on one side of the line.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Thus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set of all </a:t>
            </a:r>
            <a:r>
              <a:rPr lang="en-US" altLang="zh-CN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feasible solutions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this linear program, that is, the </a:t>
            </a: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points (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altLang="zh-CN" sz="11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n-US" altLang="zh-CN" sz="11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which satisfy all constraints, is the intersection of five half-spaces.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It 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 </a:t>
            </a:r>
            <a:r>
              <a:rPr lang="en-US" altLang="zh-CN" sz="11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convex polygon</a:t>
            </a:r>
            <a:r>
              <a:rPr lang="en-US" altLang="zh-C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zh-CN" altLang="zh-CN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311364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00" y="663575"/>
            <a:ext cx="4063973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find the point in this polygon at which the objective function – the </a:t>
            </a:r>
            <a:r>
              <a:rPr sz="1100" dirty="0" smtClean="0">
                <a:latin typeface="Tahoma"/>
                <a:cs typeface="Tahoma"/>
              </a:rPr>
              <a:t>profit </a:t>
            </a:r>
            <a:r>
              <a:rPr sz="1100" dirty="0">
                <a:latin typeface="Tahoma"/>
                <a:cs typeface="Tahoma"/>
              </a:rPr>
              <a:t>– is maximized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The points with 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dollars lie on the line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= </a:t>
            </a:r>
            <a:r>
              <a:rPr lang="en-US" altLang="zh-CN" sz="1100" i="1" dirty="0"/>
              <a:t>c</a:t>
            </a:r>
            <a:r>
              <a:rPr lang="en-US" sz="1100" dirty="0" smtClean="0">
                <a:latin typeface="Tahoma"/>
                <a:cs typeface="Tahoma"/>
              </a:rPr>
              <a:t>, which has a </a:t>
            </a:r>
            <a:r>
              <a:rPr lang="en-US" sz="1100" b="1" dirty="0" smtClean="0">
                <a:latin typeface="Tahoma"/>
                <a:cs typeface="Tahoma"/>
              </a:rPr>
              <a:t>slope</a:t>
            </a:r>
            <a:r>
              <a:rPr lang="en-US" sz="1100" dirty="0" smtClean="0">
                <a:latin typeface="Tahoma"/>
                <a:cs typeface="Tahoma"/>
              </a:rPr>
              <a:t> of -1/6.</a:t>
            </a:r>
            <a:endParaRPr sz="1100" dirty="0">
              <a:latin typeface="Tahoma"/>
              <a:cs typeface="Tahoma"/>
            </a:endParaRPr>
          </a:p>
          <a:p>
            <a:pPr marL="12700" marR="118110" algn="just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As </a:t>
            </a:r>
            <a:r>
              <a:rPr lang="en-US" altLang="zh-CN" sz="1100" i="1" dirty="0">
                <a:latin typeface="Tahoma"/>
                <a:cs typeface="Tahoma"/>
              </a:rPr>
              <a:t>c</a:t>
            </a:r>
            <a:r>
              <a:rPr sz="1100" i="1" dirty="0" smtClean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increases, this “profit line” moves parallel to itself, up and to the right.  </a:t>
            </a:r>
            <a:r>
              <a:rPr sz="1100" dirty="0" smtClean="0">
                <a:latin typeface="Tahoma"/>
                <a:cs typeface="Tahoma"/>
              </a:rPr>
              <a:t>Since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goal is to maximize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, we must move the line as far up as possible,  while still touching the feasible region.</a:t>
            </a:r>
          </a:p>
          <a:p>
            <a:pPr marL="12700" marR="175895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optimum solution will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very last feasible point </a:t>
            </a:r>
            <a:r>
              <a:rPr sz="1100" dirty="0">
                <a:latin typeface="Tahoma"/>
                <a:cs typeface="Tahoma"/>
              </a:rPr>
              <a:t>that the profit line </a:t>
            </a:r>
            <a:r>
              <a:rPr sz="1100" dirty="0" smtClean="0">
                <a:latin typeface="Tahoma"/>
                <a:cs typeface="Tahoma"/>
              </a:rPr>
              <a:t>sees </a:t>
            </a:r>
            <a:r>
              <a:rPr sz="1100" dirty="0">
                <a:latin typeface="Tahoma"/>
                <a:cs typeface="Tahoma"/>
              </a:rPr>
              <a:t>and must therefore be a vertex of the </a:t>
            </a:r>
            <a:r>
              <a:rPr sz="1100" dirty="0" smtClean="0">
                <a:latin typeface="Tahoma"/>
                <a:cs typeface="Tahoma"/>
              </a:rPr>
              <a:t>polygon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987096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54603" cy="617786"/>
          </a:xfrm>
        </p:spPr>
        <p:txBody>
          <a:bodyPr/>
          <a:lstStyle/>
          <a:p>
            <a:r>
              <a:rPr lang="en-US" altLang="zh-CN" dirty="0"/>
              <a:t>Thus the set of all </a:t>
            </a:r>
            <a:r>
              <a:rPr lang="en-US" altLang="zh-CN" b="1" dirty="0"/>
              <a:t>feasible solutions </a:t>
            </a:r>
            <a:r>
              <a:rPr lang="en-US" altLang="zh-CN" dirty="0"/>
              <a:t>of this linear program, that is, the points 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dirty="0"/>
              <a:t>) which satisfy all constraints, is the intersection of five half-spaces</a:t>
            </a:r>
            <a:r>
              <a:rPr lang="en-US" altLang="zh-CN" dirty="0" smtClean="0"/>
              <a:t>. It </a:t>
            </a:r>
            <a:r>
              <a:rPr lang="en-US" altLang="zh-CN" dirty="0"/>
              <a:t>is a convex polygon.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" y="1044575"/>
            <a:ext cx="439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171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ts val="1400"/>
              </a:lnSpc>
            </a:pPr>
            <a:r>
              <a:rPr sz="1400" b="1" dirty="0"/>
              <a:t>The optimal solution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8" y="511175"/>
            <a:ext cx="4038599" cy="2675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381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It is a general rule of linear programs that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optimum is achieved at a vertex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feasible region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only exceptions are cases in which there is no optimum; this can happen in </a:t>
            </a:r>
            <a:r>
              <a:rPr sz="1100" dirty="0" smtClean="0">
                <a:latin typeface="Tahoma"/>
                <a:cs typeface="Tahoma"/>
              </a:rPr>
              <a:t>two </a:t>
            </a:r>
            <a:r>
              <a:rPr sz="1100" dirty="0">
                <a:latin typeface="Tahoma"/>
                <a:cs typeface="Tahoma"/>
              </a:rPr>
              <a:t>ways:</a:t>
            </a:r>
          </a:p>
          <a:p>
            <a:pPr marL="246379" marR="78740" indent="-149225">
              <a:lnSpc>
                <a:spcPts val="1400"/>
              </a:lnSpc>
              <a:spcBef>
                <a:spcPts val="495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linear program is </a:t>
            </a:r>
            <a:r>
              <a:rPr sz="1100" b="1" dirty="0">
                <a:latin typeface="Gill Sans MT"/>
                <a:cs typeface="Gill Sans MT"/>
              </a:rPr>
              <a:t>infeasible</a:t>
            </a:r>
            <a:r>
              <a:rPr sz="1100" dirty="0">
                <a:latin typeface="Tahoma"/>
                <a:cs typeface="Tahoma"/>
              </a:rPr>
              <a:t>; that is, the constraints are so tight that  it is impossible to satisfy all of them. </a:t>
            </a:r>
            <a:r>
              <a:rPr sz="1100" dirty="0" smtClean="0">
                <a:latin typeface="Tahoma"/>
                <a:cs typeface="Tahoma"/>
              </a:rPr>
              <a:t>For </a:t>
            </a:r>
            <a:r>
              <a:rPr sz="1100" dirty="0">
                <a:latin typeface="Tahoma"/>
                <a:cs typeface="Tahoma"/>
              </a:rPr>
              <a:t>instance,</a:t>
            </a:r>
          </a:p>
          <a:p>
            <a:pPr marL="233679" algn="ctr">
              <a:lnSpc>
                <a:spcPts val="1400"/>
              </a:lnSpc>
              <a:spcBef>
                <a:spcPts val="805"/>
              </a:spcBef>
              <a:tabLst>
                <a:tab pos="798830" algn="l"/>
              </a:tabLst>
            </a:pP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1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	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≥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100" dirty="0">
              <a:latin typeface="Verdana"/>
              <a:cs typeface="Verdana"/>
            </a:endParaRPr>
          </a:p>
          <a:p>
            <a:pPr>
              <a:lnSpc>
                <a:spcPts val="1400"/>
              </a:lnSpc>
              <a:spcBef>
                <a:spcPts val="2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marR="40005" indent="-149225">
              <a:lnSpc>
                <a:spcPts val="1400"/>
              </a:lnSpc>
              <a:buClr>
                <a:srgbClr val="3333B2"/>
              </a:buClr>
              <a:buAutoNum type="arabicPeriod" startAt="2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constraints are so loose that the feasible region is </a:t>
            </a:r>
            <a:r>
              <a:rPr sz="1100" b="1" dirty="0">
                <a:latin typeface="Gill Sans MT"/>
                <a:cs typeface="Gill Sans MT"/>
              </a:rPr>
              <a:t>unbounded</a:t>
            </a:r>
            <a:r>
              <a:rPr sz="1100" dirty="0">
                <a:latin typeface="Tahoma"/>
                <a:cs typeface="Tahoma"/>
              </a:rPr>
              <a:t>, and it  is possible to achieve arbitrarily high objective values</a:t>
            </a:r>
            <a:r>
              <a:rPr sz="1100" dirty="0" smtClean="0">
                <a:latin typeface="Tahoma"/>
                <a:cs typeface="Tahoma"/>
              </a:rPr>
              <a:t>. </a:t>
            </a:r>
            <a:r>
              <a:rPr sz="1100" dirty="0">
                <a:latin typeface="Tahoma"/>
                <a:cs typeface="Tahoma"/>
              </a:rPr>
              <a:t>For instance,</a:t>
            </a:r>
          </a:p>
          <a:p>
            <a:r>
              <a:rPr lang="en-US" altLang="zh-CN" sz="1400" i="1" dirty="0" smtClean="0"/>
              <a:t>                             </a:t>
            </a:r>
            <a:r>
              <a:rPr lang="en-US" altLang="zh-CN" sz="11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max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+ 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 x</a:t>
            </a:r>
            <a:r>
              <a:rPr lang="en-US" altLang="zh-CN" sz="1100" i="1" baseline="-25000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x</a:t>
            </a:r>
            <a:r>
              <a:rPr lang="en-US" altLang="zh-CN" sz="1100" i="1" baseline="-25000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en-US" altLang="zh-CN" sz="1100" i="1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≥ 0</a:t>
            </a:r>
            <a:endParaRPr lang="zh-CN" altLang="zh-CN" sz="1100" dirty="0">
              <a:solidFill>
                <a:srgbClr val="FF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353892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3" y="2825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ts val="1400"/>
              </a:lnSpc>
            </a:pPr>
            <a:r>
              <a:rPr sz="1400" b="1" dirty="0"/>
              <a:t>Solving linear programs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739775"/>
            <a:ext cx="411479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200" dirty="0"/>
              <a:t>Linear programs (LPs) can be solved by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the simplex method</a:t>
            </a:r>
            <a:r>
              <a:rPr sz="1200" dirty="0"/>
              <a:t>, devised by George </a:t>
            </a:r>
            <a:r>
              <a:rPr sz="1200" dirty="0" err="1" smtClean="0"/>
              <a:t>Dantzig</a:t>
            </a:r>
            <a:r>
              <a:rPr sz="1200" dirty="0" smtClean="0"/>
              <a:t> </a:t>
            </a:r>
            <a:r>
              <a:rPr sz="1200" dirty="0"/>
              <a:t>in 1947.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200" dirty="0"/>
              <a:t>This algorithm starts at a vertex, and repeatedly looks for an </a:t>
            </a:r>
            <a:r>
              <a:rPr sz="1200" i="1" dirty="0">
                <a:solidFill>
                  <a:srgbClr val="0000FF"/>
                </a:solidFill>
                <a:latin typeface="Arial"/>
                <a:cs typeface="Arial"/>
              </a:rPr>
              <a:t>adjacent </a:t>
            </a:r>
            <a:r>
              <a:rPr sz="1200" i="1" dirty="0" smtClean="0">
                <a:solidFill>
                  <a:srgbClr val="0000FF"/>
                </a:solidFill>
                <a:latin typeface="Arial"/>
                <a:cs typeface="Arial"/>
              </a:rPr>
              <a:t>vertex</a:t>
            </a:r>
            <a:r>
              <a:rPr lang="en-US" sz="1200" i="1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 smtClean="0"/>
              <a:t>(</a:t>
            </a:r>
            <a:r>
              <a:rPr sz="1200" dirty="0"/>
              <a:t>connected by an edge of the feasible region) of better objective </a:t>
            </a:r>
            <a:r>
              <a:rPr sz="1200" dirty="0" smtClean="0"/>
              <a:t>value</a:t>
            </a:r>
            <a:r>
              <a:rPr sz="1200" dirty="0"/>
              <a:t>.</a:t>
            </a: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200" dirty="0"/>
              <a:t>In this way it does </a:t>
            </a:r>
            <a:r>
              <a:rPr sz="1200" i="1" dirty="0">
                <a:solidFill>
                  <a:srgbClr val="0000FF"/>
                </a:solidFill>
                <a:latin typeface="Arial"/>
                <a:cs typeface="Arial"/>
              </a:rPr>
              <a:t>hill-climbing </a:t>
            </a:r>
            <a:r>
              <a:rPr sz="1200" dirty="0"/>
              <a:t>on the vertices of the polygon, walking from </a:t>
            </a:r>
            <a:r>
              <a:rPr sz="1200" dirty="0" smtClean="0"/>
              <a:t>neighbor </a:t>
            </a:r>
            <a:r>
              <a:rPr sz="1200" dirty="0"/>
              <a:t>to neighbor so as to steadily increase profit along the </a:t>
            </a:r>
            <a:r>
              <a:rPr sz="1200" dirty="0" smtClean="0"/>
              <a:t>way.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504077179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1" y="4349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</a:t>
            </a:r>
            <a:r>
              <a:rPr sz="1400" b="1" dirty="0" smtClean="0"/>
              <a:t>programs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1" y="892175"/>
            <a:ext cx="3962400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489">
              <a:lnSpc>
                <a:spcPts val="1400"/>
              </a:lnSpc>
              <a:spcBef>
                <a:spcPts val="595"/>
              </a:spcBef>
            </a:pPr>
            <a:r>
              <a:rPr sz="1200" i="1" dirty="0" smtClean="0">
                <a:solidFill>
                  <a:srgbClr val="FF0000"/>
                </a:solidFill>
                <a:latin typeface="Arial"/>
                <a:cs typeface="Arial"/>
              </a:rPr>
              <a:t>Upon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reaching a vertex that has no better neighbor, simplex declares it to be </a:t>
            </a:r>
            <a:r>
              <a:rPr sz="1200" i="1" dirty="0" smtClean="0">
                <a:solidFill>
                  <a:srgbClr val="FF0000"/>
                </a:solidFill>
                <a:latin typeface="Arial"/>
                <a:cs typeface="Arial"/>
              </a:rPr>
              <a:t>optimal </a:t>
            </a:r>
            <a:r>
              <a:rPr sz="1200" i="1" dirty="0">
                <a:solidFill>
                  <a:srgbClr val="FF0000"/>
                </a:solidFill>
                <a:latin typeface="Arial"/>
                <a:cs typeface="Arial"/>
              </a:rPr>
              <a:t>and halts.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200" dirty="0"/>
              <a:t>Why does this local test imply global optimality? By simple geometry – think </a:t>
            </a:r>
            <a:r>
              <a:rPr sz="1200" dirty="0" smtClean="0"/>
              <a:t>of </a:t>
            </a:r>
            <a:r>
              <a:rPr sz="1200" dirty="0"/>
              <a:t>the profit line passing through this vertex. Since all the vertex’s neighbors lie </a:t>
            </a:r>
            <a:r>
              <a:rPr sz="1200" dirty="0" smtClean="0"/>
              <a:t>below </a:t>
            </a:r>
            <a:r>
              <a:rPr sz="1200" dirty="0"/>
              <a:t>the line, the rest of the feasible polygon must also lie below </a:t>
            </a:r>
            <a:r>
              <a:rPr sz="1200" dirty="0" smtClean="0"/>
              <a:t>this </a:t>
            </a:r>
            <a:r>
              <a:rPr sz="1200" dirty="0"/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137446127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58788"/>
            <a:ext cx="227572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81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D8033C-1683-491F-882E-A4468B87DC1E}" type="slidenum">
              <a:rPr kumimoji="0" lang="zh-CN" altLang="en-US" sz="7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700" b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43693" y="434975"/>
            <a:ext cx="3918585" cy="276999"/>
          </a:xfrm>
        </p:spPr>
        <p:txBody>
          <a:bodyPr/>
          <a:lstStyle/>
          <a:p>
            <a:r>
              <a:rPr lang="en-US" altLang="zh-CN" sz="1800" b="1" dirty="0" smtClean="0"/>
              <a:t>Grading Scheme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345" y="892175"/>
            <a:ext cx="3733802" cy="1722408"/>
          </a:xfrm>
          <a:prstGeom prst="rect">
            <a:avLst/>
          </a:prstGeom>
        </p:spPr>
        <p:txBody>
          <a:bodyPr lIns="46113" tIns="23057" rIns="46113" bIns="23057"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 smtClean="0"/>
              <a:t>Homework </a:t>
            </a:r>
            <a:r>
              <a:rPr lang="en-US" altLang="zh-CN" sz="1600" dirty="0"/>
              <a:t>assignments: </a:t>
            </a:r>
            <a:r>
              <a:rPr lang="en-US" altLang="zh-CN" sz="1600" b="1" dirty="0" smtClean="0"/>
              <a:t>20%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/>
              <a:t>Midterm examination: </a:t>
            </a:r>
            <a:r>
              <a:rPr lang="en-US" altLang="zh-CN" sz="1600" b="1" dirty="0" smtClean="0"/>
              <a:t>20</a:t>
            </a:r>
            <a:r>
              <a:rPr lang="en-US" altLang="zh-CN" sz="1600" b="1" dirty="0"/>
              <a:t>%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smtClean="0"/>
              <a:t>Final examination: </a:t>
            </a:r>
            <a:r>
              <a:rPr lang="en-US" altLang="zh-CN" sz="1600" b="1" dirty="0" smtClean="0"/>
              <a:t>60%</a:t>
            </a:r>
            <a:endParaRPr lang="en-US" altLang="zh-CN" sz="1600" b="1" dirty="0"/>
          </a:p>
          <a:p>
            <a:pPr>
              <a:lnSpc>
                <a:spcPct val="90000"/>
              </a:lnSpc>
              <a:defRPr/>
            </a:pP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sz="1600" dirty="0"/>
          </a:p>
          <a:p>
            <a:pPr>
              <a:lnSpc>
                <a:spcPct val="90000"/>
              </a:lnSpc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74038130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786"/>
            <a:ext cx="4609591" cy="345719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Freeform 3"/>
          <p:cNvSpPr/>
          <p:nvPr/>
        </p:nvSpPr>
        <p:spPr>
          <a:xfrm>
            <a:off x="3041378" y="3367821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Freeform 3"/>
          <p:cNvSpPr/>
          <p:nvPr/>
        </p:nvSpPr>
        <p:spPr>
          <a:xfrm>
            <a:off x="2968085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Freeform 3"/>
          <p:cNvSpPr/>
          <p:nvPr/>
        </p:nvSpPr>
        <p:spPr>
          <a:xfrm>
            <a:off x="3145948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Freeform 3"/>
          <p:cNvSpPr/>
          <p:nvPr/>
        </p:nvSpPr>
        <p:spPr>
          <a:xfrm>
            <a:off x="3300482" y="3377947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Freeform 3"/>
          <p:cNvSpPr/>
          <p:nvPr/>
        </p:nvSpPr>
        <p:spPr>
          <a:xfrm>
            <a:off x="3310977" y="3367669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Freeform 3"/>
          <p:cNvSpPr/>
          <p:nvPr/>
        </p:nvSpPr>
        <p:spPr>
          <a:xfrm>
            <a:off x="3321141" y="3357505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Freeform 3"/>
          <p:cNvSpPr/>
          <p:nvPr/>
        </p:nvSpPr>
        <p:spPr>
          <a:xfrm>
            <a:off x="3243643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Freeform 3"/>
          <p:cNvSpPr/>
          <p:nvPr/>
        </p:nvSpPr>
        <p:spPr>
          <a:xfrm>
            <a:off x="3421506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Freeform 3"/>
          <p:cNvSpPr/>
          <p:nvPr/>
        </p:nvSpPr>
        <p:spPr>
          <a:xfrm>
            <a:off x="3601768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Freeform 3"/>
          <p:cNvSpPr/>
          <p:nvPr/>
        </p:nvSpPr>
        <p:spPr>
          <a:xfrm>
            <a:off x="3519188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Freeform 3"/>
          <p:cNvSpPr/>
          <p:nvPr/>
        </p:nvSpPr>
        <p:spPr>
          <a:xfrm>
            <a:off x="3697051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Freeform 3"/>
          <p:cNvSpPr/>
          <p:nvPr/>
        </p:nvSpPr>
        <p:spPr>
          <a:xfrm>
            <a:off x="3589063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Freeform 3"/>
          <p:cNvSpPr/>
          <p:nvPr/>
        </p:nvSpPr>
        <p:spPr>
          <a:xfrm>
            <a:off x="3601768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Freeform 3"/>
          <p:cNvSpPr/>
          <p:nvPr/>
        </p:nvSpPr>
        <p:spPr>
          <a:xfrm>
            <a:off x="3589063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Freeform 3"/>
          <p:cNvSpPr/>
          <p:nvPr/>
        </p:nvSpPr>
        <p:spPr>
          <a:xfrm>
            <a:off x="3601768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Freeform 3"/>
          <p:cNvSpPr/>
          <p:nvPr/>
        </p:nvSpPr>
        <p:spPr>
          <a:xfrm>
            <a:off x="3864621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Freeform 3"/>
          <p:cNvSpPr/>
          <p:nvPr/>
        </p:nvSpPr>
        <p:spPr>
          <a:xfrm>
            <a:off x="3877326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Freeform 3"/>
          <p:cNvSpPr/>
          <p:nvPr/>
        </p:nvSpPr>
        <p:spPr>
          <a:xfrm>
            <a:off x="3877326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Freeform 3"/>
          <p:cNvSpPr/>
          <p:nvPr/>
        </p:nvSpPr>
        <p:spPr>
          <a:xfrm>
            <a:off x="3794746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Freeform 3"/>
          <p:cNvSpPr/>
          <p:nvPr/>
        </p:nvSpPr>
        <p:spPr>
          <a:xfrm>
            <a:off x="3972609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Freeform 3"/>
          <p:cNvSpPr/>
          <p:nvPr/>
        </p:nvSpPr>
        <p:spPr>
          <a:xfrm>
            <a:off x="3864621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Freeform 3"/>
          <p:cNvSpPr/>
          <p:nvPr/>
        </p:nvSpPr>
        <p:spPr>
          <a:xfrm>
            <a:off x="3877326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Freeform 3"/>
          <p:cNvSpPr/>
          <p:nvPr/>
        </p:nvSpPr>
        <p:spPr>
          <a:xfrm>
            <a:off x="4140166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Freeform 3"/>
          <p:cNvSpPr/>
          <p:nvPr/>
        </p:nvSpPr>
        <p:spPr>
          <a:xfrm>
            <a:off x="4152871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Freeform 3"/>
          <p:cNvSpPr/>
          <p:nvPr/>
        </p:nvSpPr>
        <p:spPr>
          <a:xfrm>
            <a:off x="4152871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Freeform 3"/>
          <p:cNvSpPr/>
          <p:nvPr/>
        </p:nvSpPr>
        <p:spPr>
          <a:xfrm>
            <a:off x="4140166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Freeform 3"/>
          <p:cNvSpPr/>
          <p:nvPr/>
        </p:nvSpPr>
        <p:spPr>
          <a:xfrm>
            <a:off x="4152871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Freeform 3"/>
          <p:cNvSpPr/>
          <p:nvPr/>
        </p:nvSpPr>
        <p:spPr>
          <a:xfrm>
            <a:off x="4446215" y="3387996"/>
            <a:ext cx="33031" cy="33031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Freeform 3"/>
          <p:cNvSpPr/>
          <p:nvPr/>
        </p:nvSpPr>
        <p:spPr>
          <a:xfrm>
            <a:off x="4419141" y="3361493"/>
            <a:ext cx="43081" cy="43081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Freeform 3"/>
          <p:cNvSpPr/>
          <p:nvPr/>
        </p:nvSpPr>
        <p:spPr>
          <a:xfrm>
            <a:off x="4339497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Freeform 3"/>
          <p:cNvSpPr/>
          <p:nvPr/>
        </p:nvSpPr>
        <p:spPr>
          <a:xfrm>
            <a:off x="4324251" y="3375291"/>
            <a:ext cx="43195" cy="25409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Freeform 3"/>
          <p:cNvSpPr/>
          <p:nvPr/>
        </p:nvSpPr>
        <p:spPr>
          <a:xfrm>
            <a:off x="4491951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Freeform 3"/>
          <p:cNvSpPr/>
          <p:nvPr/>
        </p:nvSpPr>
        <p:spPr>
          <a:xfrm>
            <a:off x="4527525" y="3375291"/>
            <a:ext cx="43194" cy="25409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TextBox 1"/>
          <p:cNvSpPr txBox="1"/>
          <p:nvPr/>
        </p:nvSpPr>
        <p:spPr>
          <a:xfrm>
            <a:off x="1323039" y="1349244"/>
            <a:ext cx="2092576" cy="161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66758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786"/>
            <a:ext cx="4609591" cy="345719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Freeform 3"/>
          <p:cNvSpPr/>
          <p:nvPr/>
        </p:nvSpPr>
        <p:spPr>
          <a:xfrm>
            <a:off x="3041378" y="3367821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Freeform 3"/>
          <p:cNvSpPr/>
          <p:nvPr/>
        </p:nvSpPr>
        <p:spPr>
          <a:xfrm>
            <a:off x="2968085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Freeform 3"/>
          <p:cNvSpPr/>
          <p:nvPr/>
        </p:nvSpPr>
        <p:spPr>
          <a:xfrm>
            <a:off x="3145948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Freeform 3"/>
          <p:cNvSpPr/>
          <p:nvPr/>
        </p:nvSpPr>
        <p:spPr>
          <a:xfrm>
            <a:off x="3300482" y="3377947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Freeform 3"/>
          <p:cNvSpPr/>
          <p:nvPr/>
        </p:nvSpPr>
        <p:spPr>
          <a:xfrm>
            <a:off x="3310977" y="3367669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Freeform 3"/>
          <p:cNvSpPr/>
          <p:nvPr/>
        </p:nvSpPr>
        <p:spPr>
          <a:xfrm>
            <a:off x="3321141" y="3357505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Freeform 3"/>
          <p:cNvSpPr/>
          <p:nvPr/>
        </p:nvSpPr>
        <p:spPr>
          <a:xfrm>
            <a:off x="3243643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Freeform 3"/>
          <p:cNvSpPr/>
          <p:nvPr/>
        </p:nvSpPr>
        <p:spPr>
          <a:xfrm>
            <a:off x="3421506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Freeform 3"/>
          <p:cNvSpPr/>
          <p:nvPr/>
        </p:nvSpPr>
        <p:spPr>
          <a:xfrm>
            <a:off x="3601768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Freeform 3"/>
          <p:cNvSpPr/>
          <p:nvPr/>
        </p:nvSpPr>
        <p:spPr>
          <a:xfrm>
            <a:off x="3519188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Freeform 3"/>
          <p:cNvSpPr/>
          <p:nvPr/>
        </p:nvSpPr>
        <p:spPr>
          <a:xfrm>
            <a:off x="3697051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Freeform 3"/>
          <p:cNvSpPr/>
          <p:nvPr/>
        </p:nvSpPr>
        <p:spPr>
          <a:xfrm>
            <a:off x="3589063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Freeform 3"/>
          <p:cNvSpPr/>
          <p:nvPr/>
        </p:nvSpPr>
        <p:spPr>
          <a:xfrm>
            <a:off x="3601768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Freeform 3"/>
          <p:cNvSpPr/>
          <p:nvPr/>
        </p:nvSpPr>
        <p:spPr>
          <a:xfrm>
            <a:off x="3589063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Freeform 3"/>
          <p:cNvSpPr/>
          <p:nvPr/>
        </p:nvSpPr>
        <p:spPr>
          <a:xfrm>
            <a:off x="3601768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Freeform 3"/>
          <p:cNvSpPr/>
          <p:nvPr/>
        </p:nvSpPr>
        <p:spPr>
          <a:xfrm>
            <a:off x="3864621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Freeform 3"/>
          <p:cNvSpPr/>
          <p:nvPr/>
        </p:nvSpPr>
        <p:spPr>
          <a:xfrm>
            <a:off x="3877326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Freeform 3"/>
          <p:cNvSpPr/>
          <p:nvPr/>
        </p:nvSpPr>
        <p:spPr>
          <a:xfrm>
            <a:off x="3877326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Freeform 3"/>
          <p:cNvSpPr/>
          <p:nvPr/>
        </p:nvSpPr>
        <p:spPr>
          <a:xfrm>
            <a:off x="3794746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Freeform 3"/>
          <p:cNvSpPr/>
          <p:nvPr/>
        </p:nvSpPr>
        <p:spPr>
          <a:xfrm>
            <a:off x="3972609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Freeform 3"/>
          <p:cNvSpPr/>
          <p:nvPr/>
        </p:nvSpPr>
        <p:spPr>
          <a:xfrm>
            <a:off x="3864621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Freeform 3"/>
          <p:cNvSpPr/>
          <p:nvPr/>
        </p:nvSpPr>
        <p:spPr>
          <a:xfrm>
            <a:off x="3877326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Freeform 3"/>
          <p:cNvSpPr/>
          <p:nvPr/>
        </p:nvSpPr>
        <p:spPr>
          <a:xfrm>
            <a:off x="4140166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Freeform 3"/>
          <p:cNvSpPr/>
          <p:nvPr/>
        </p:nvSpPr>
        <p:spPr>
          <a:xfrm>
            <a:off x="4152871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Freeform 3"/>
          <p:cNvSpPr/>
          <p:nvPr/>
        </p:nvSpPr>
        <p:spPr>
          <a:xfrm>
            <a:off x="4152871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Freeform 3"/>
          <p:cNvSpPr/>
          <p:nvPr/>
        </p:nvSpPr>
        <p:spPr>
          <a:xfrm>
            <a:off x="4140166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Freeform 3"/>
          <p:cNvSpPr/>
          <p:nvPr/>
        </p:nvSpPr>
        <p:spPr>
          <a:xfrm>
            <a:off x="4152871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Freeform 3"/>
          <p:cNvSpPr/>
          <p:nvPr/>
        </p:nvSpPr>
        <p:spPr>
          <a:xfrm>
            <a:off x="4446215" y="3387996"/>
            <a:ext cx="33031" cy="33031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Freeform 3"/>
          <p:cNvSpPr/>
          <p:nvPr/>
        </p:nvSpPr>
        <p:spPr>
          <a:xfrm>
            <a:off x="4419141" y="3361493"/>
            <a:ext cx="43081" cy="43081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Freeform 3"/>
          <p:cNvSpPr/>
          <p:nvPr/>
        </p:nvSpPr>
        <p:spPr>
          <a:xfrm>
            <a:off x="4339497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Freeform 3"/>
          <p:cNvSpPr/>
          <p:nvPr/>
        </p:nvSpPr>
        <p:spPr>
          <a:xfrm>
            <a:off x="4324251" y="3375291"/>
            <a:ext cx="43195" cy="25409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Freeform 3"/>
          <p:cNvSpPr/>
          <p:nvPr/>
        </p:nvSpPr>
        <p:spPr>
          <a:xfrm>
            <a:off x="4491951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Freeform 3"/>
          <p:cNvSpPr/>
          <p:nvPr/>
        </p:nvSpPr>
        <p:spPr>
          <a:xfrm>
            <a:off x="4527525" y="3375291"/>
            <a:ext cx="43194" cy="25409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aphicFrame>
        <p:nvGraphicFramePr>
          <p:cNvPr id="37" name="表格 4"/>
          <p:cNvGraphicFramePr>
            <a:graphicFrameLocks noGrp="1"/>
          </p:cNvGraphicFramePr>
          <p:nvPr>
            <p:extLst/>
          </p:nvPr>
        </p:nvGraphicFramePr>
        <p:xfrm>
          <a:off x="604889" y="586981"/>
          <a:ext cx="3317962" cy="2560640"/>
        </p:xfrm>
        <a:graphic>
          <a:graphicData uri="http://schemas.openxmlformats.org/drawingml/2006/table">
            <a:tbl>
              <a:tblPr/>
              <a:tblGrid>
                <a:gridCol w="180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3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61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 smtClean="0">
                          <a:solidFill>
                            <a:srgbClr val="FF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Hard problems (NP-complete)</a:t>
                      </a:r>
                      <a:endParaRPr lang="zh-CN" altLang="en-US" sz="900" b="1" dirty="0" smtClean="0">
                        <a:solidFill>
                          <a:srgbClr val="FF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b="1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Easy problems (in P)</a:t>
                      </a:r>
                      <a:endParaRPr lang="zh-CN" altLang="en-US" sz="900" b="1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3sat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2sat, </a:t>
                      </a:r>
                      <a:r>
                        <a:rPr lang="en-US" altLang="zh-CN" sz="900" dirty="0" err="1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Hornsat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Traveling salesman problem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Minimums panning tree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Longest path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Shortest path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3D matching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Bipartite matching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knapsack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Unary knapsack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Independent set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Independent set on trees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Integer linear programming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Linear programming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err="1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Rudrata</a:t>
                      </a:r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 path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Euler path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04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Balanced cut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900" dirty="0" smtClean="0">
                          <a:solidFill>
                            <a:srgbClr val="000000"/>
                          </a:solidFill>
                          <a:latin typeface="Microsoft YaHei UI" pitchFamily="18" charset="0"/>
                          <a:cs typeface="Microsoft YaHei UI" pitchFamily="18" charset="0"/>
                        </a:rPr>
                        <a:t>Minimum cut</a:t>
                      </a:r>
                      <a:endParaRPr lang="zh-CN" altLang="en-US" sz="900" dirty="0" smtClean="0">
                        <a:solidFill>
                          <a:srgbClr val="000000"/>
                        </a:solidFill>
                        <a:latin typeface="Microsoft YaHei UI" pitchFamily="18" charset="0"/>
                        <a:cs typeface="Microsoft YaHei UI" pitchFamily="18" charset="0"/>
                      </a:endParaRPr>
                    </a:p>
                  </a:txBody>
                  <a:tcPr marL="91471" marR="91471" marT="45736" marB="45736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890" y="319218"/>
            <a:ext cx="2740989" cy="161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problems,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easy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3019512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1834"/>
            <a:ext cx="4609591" cy="345719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Freeform 3"/>
          <p:cNvSpPr/>
          <p:nvPr/>
        </p:nvSpPr>
        <p:spPr>
          <a:xfrm>
            <a:off x="3041378" y="3367821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Freeform 3"/>
          <p:cNvSpPr/>
          <p:nvPr/>
        </p:nvSpPr>
        <p:spPr>
          <a:xfrm>
            <a:off x="2968085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Freeform 3"/>
          <p:cNvSpPr/>
          <p:nvPr/>
        </p:nvSpPr>
        <p:spPr>
          <a:xfrm>
            <a:off x="3145948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Freeform 3"/>
          <p:cNvSpPr/>
          <p:nvPr/>
        </p:nvSpPr>
        <p:spPr>
          <a:xfrm>
            <a:off x="3300482" y="3377947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Freeform 3"/>
          <p:cNvSpPr/>
          <p:nvPr/>
        </p:nvSpPr>
        <p:spPr>
          <a:xfrm>
            <a:off x="3310977" y="3367669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Freeform 3"/>
          <p:cNvSpPr/>
          <p:nvPr/>
        </p:nvSpPr>
        <p:spPr>
          <a:xfrm>
            <a:off x="3321141" y="3357505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Freeform 3"/>
          <p:cNvSpPr/>
          <p:nvPr/>
        </p:nvSpPr>
        <p:spPr>
          <a:xfrm>
            <a:off x="3243643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Freeform 3"/>
          <p:cNvSpPr/>
          <p:nvPr/>
        </p:nvSpPr>
        <p:spPr>
          <a:xfrm>
            <a:off x="3421506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Freeform 3"/>
          <p:cNvSpPr/>
          <p:nvPr/>
        </p:nvSpPr>
        <p:spPr>
          <a:xfrm>
            <a:off x="3601768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Freeform 3"/>
          <p:cNvSpPr/>
          <p:nvPr/>
        </p:nvSpPr>
        <p:spPr>
          <a:xfrm>
            <a:off x="3519188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Freeform 3"/>
          <p:cNvSpPr/>
          <p:nvPr/>
        </p:nvSpPr>
        <p:spPr>
          <a:xfrm>
            <a:off x="3697051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Freeform 3"/>
          <p:cNvSpPr/>
          <p:nvPr/>
        </p:nvSpPr>
        <p:spPr>
          <a:xfrm>
            <a:off x="3589063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Freeform 3"/>
          <p:cNvSpPr/>
          <p:nvPr/>
        </p:nvSpPr>
        <p:spPr>
          <a:xfrm>
            <a:off x="3601768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Freeform 3"/>
          <p:cNvSpPr/>
          <p:nvPr/>
        </p:nvSpPr>
        <p:spPr>
          <a:xfrm>
            <a:off x="3589063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Freeform 3"/>
          <p:cNvSpPr/>
          <p:nvPr/>
        </p:nvSpPr>
        <p:spPr>
          <a:xfrm>
            <a:off x="3601768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Freeform 3"/>
          <p:cNvSpPr/>
          <p:nvPr/>
        </p:nvSpPr>
        <p:spPr>
          <a:xfrm>
            <a:off x="3864621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Freeform 3"/>
          <p:cNvSpPr/>
          <p:nvPr/>
        </p:nvSpPr>
        <p:spPr>
          <a:xfrm>
            <a:off x="3877326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Freeform 3"/>
          <p:cNvSpPr/>
          <p:nvPr/>
        </p:nvSpPr>
        <p:spPr>
          <a:xfrm>
            <a:off x="3877326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Freeform 3"/>
          <p:cNvSpPr/>
          <p:nvPr/>
        </p:nvSpPr>
        <p:spPr>
          <a:xfrm>
            <a:off x="3794746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Freeform 3"/>
          <p:cNvSpPr/>
          <p:nvPr/>
        </p:nvSpPr>
        <p:spPr>
          <a:xfrm>
            <a:off x="3972609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Freeform 3"/>
          <p:cNvSpPr/>
          <p:nvPr/>
        </p:nvSpPr>
        <p:spPr>
          <a:xfrm>
            <a:off x="3864621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Freeform 3"/>
          <p:cNvSpPr/>
          <p:nvPr/>
        </p:nvSpPr>
        <p:spPr>
          <a:xfrm>
            <a:off x="3877326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Freeform 3"/>
          <p:cNvSpPr/>
          <p:nvPr/>
        </p:nvSpPr>
        <p:spPr>
          <a:xfrm>
            <a:off x="4140166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Freeform 3"/>
          <p:cNvSpPr/>
          <p:nvPr/>
        </p:nvSpPr>
        <p:spPr>
          <a:xfrm>
            <a:off x="4152871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Freeform 3"/>
          <p:cNvSpPr/>
          <p:nvPr/>
        </p:nvSpPr>
        <p:spPr>
          <a:xfrm>
            <a:off x="4152871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Freeform 3"/>
          <p:cNvSpPr/>
          <p:nvPr/>
        </p:nvSpPr>
        <p:spPr>
          <a:xfrm>
            <a:off x="4140166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Freeform 3"/>
          <p:cNvSpPr/>
          <p:nvPr/>
        </p:nvSpPr>
        <p:spPr>
          <a:xfrm>
            <a:off x="4152871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Freeform 3"/>
          <p:cNvSpPr/>
          <p:nvPr/>
        </p:nvSpPr>
        <p:spPr>
          <a:xfrm>
            <a:off x="4446215" y="3387996"/>
            <a:ext cx="33031" cy="33031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Freeform 3"/>
          <p:cNvSpPr/>
          <p:nvPr/>
        </p:nvSpPr>
        <p:spPr>
          <a:xfrm>
            <a:off x="4419141" y="3361493"/>
            <a:ext cx="43081" cy="43081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Freeform 3"/>
          <p:cNvSpPr/>
          <p:nvPr/>
        </p:nvSpPr>
        <p:spPr>
          <a:xfrm>
            <a:off x="4339497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Freeform 3"/>
          <p:cNvSpPr/>
          <p:nvPr/>
        </p:nvSpPr>
        <p:spPr>
          <a:xfrm>
            <a:off x="4324251" y="3375291"/>
            <a:ext cx="43195" cy="25409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Freeform 3"/>
          <p:cNvSpPr/>
          <p:nvPr/>
        </p:nvSpPr>
        <p:spPr>
          <a:xfrm>
            <a:off x="4491951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Freeform 3"/>
          <p:cNvSpPr/>
          <p:nvPr/>
        </p:nvSpPr>
        <p:spPr>
          <a:xfrm>
            <a:off x="4527525" y="3375291"/>
            <a:ext cx="43194" cy="25409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TextBox 1"/>
          <p:cNvSpPr txBox="1"/>
          <p:nvPr/>
        </p:nvSpPr>
        <p:spPr>
          <a:xfrm>
            <a:off x="304905" y="510755"/>
            <a:ext cx="1361419" cy="161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Why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NP?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55723" y="1411972"/>
            <a:ext cx="1353657" cy="1359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69479" y="1772439"/>
            <a:ext cx="2790443" cy="1359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NP: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N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ondeterministic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343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168" y="205850"/>
            <a:ext cx="2286787" cy="304905"/>
          </a:xfrm>
        </p:spPr>
        <p:txBody>
          <a:bodyPr>
            <a:noAutofit/>
          </a:bodyPr>
          <a:lstStyle/>
          <a:p>
            <a:pPr algn="l"/>
            <a:r>
              <a:rPr lang="en-US" altLang="zh-CN" sz="1400" b="1" dirty="0">
                <a:solidFill>
                  <a:srgbClr val="00206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Reduction</a:t>
            </a:r>
            <a:endParaRPr lang="zh-CN" altLang="en-US" sz="1400" b="1" dirty="0">
              <a:solidFill>
                <a:srgbClr val="00206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539" y="1044339"/>
            <a:ext cx="4116217" cy="1384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5" y="1044339"/>
            <a:ext cx="4078104" cy="97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9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041378" y="3367821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Freeform 3"/>
          <p:cNvSpPr/>
          <p:nvPr/>
        </p:nvSpPr>
        <p:spPr>
          <a:xfrm>
            <a:off x="2968085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Freeform 3"/>
          <p:cNvSpPr/>
          <p:nvPr/>
        </p:nvSpPr>
        <p:spPr>
          <a:xfrm>
            <a:off x="3145948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Freeform 3"/>
          <p:cNvSpPr/>
          <p:nvPr/>
        </p:nvSpPr>
        <p:spPr>
          <a:xfrm>
            <a:off x="3300482" y="3377947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Freeform 3"/>
          <p:cNvSpPr/>
          <p:nvPr/>
        </p:nvSpPr>
        <p:spPr>
          <a:xfrm>
            <a:off x="3310977" y="3367669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Freeform 3"/>
          <p:cNvSpPr/>
          <p:nvPr/>
        </p:nvSpPr>
        <p:spPr>
          <a:xfrm>
            <a:off x="3321141" y="3357505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Freeform 3"/>
          <p:cNvSpPr/>
          <p:nvPr/>
        </p:nvSpPr>
        <p:spPr>
          <a:xfrm>
            <a:off x="3243643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Freeform 3"/>
          <p:cNvSpPr/>
          <p:nvPr/>
        </p:nvSpPr>
        <p:spPr>
          <a:xfrm>
            <a:off x="3421506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Freeform 3"/>
          <p:cNvSpPr/>
          <p:nvPr/>
        </p:nvSpPr>
        <p:spPr>
          <a:xfrm>
            <a:off x="3601768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Freeform 3"/>
          <p:cNvSpPr/>
          <p:nvPr/>
        </p:nvSpPr>
        <p:spPr>
          <a:xfrm>
            <a:off x="3519188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Freeform 3"/>
          <p:cNvSpPr/>
          <p:nvPr/>
        </p:nvSpPr>
        <p:spPr>
          <a:xfrm>
            <a:off x="3697051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Freeform 3"/>
          <p:cNvSpPr/>
          <p:nvPr/>
        </p:nvSpPr>
        <p:spPr>
          <a:xfrm>
            <a:off x="3589063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Freeform 3"/>
          <p:cNvSpPr/>
          <p:nvPr/>
        </p:nvSpPr>
        <p:spPr>
          <a:xfrm>
            <a:off x="3601768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Freeform 3"/>
          <p:cNvSpPr/>
          <p:nvPr/>
        </p:nvSpPr>
        <p:spPr>
          <a:xfrm>
            <a:off x="3589063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Freeform 3"/>
          <p:cNvSpPr/>
          <p:nvPr/>
        </p:nvSpPr>
        <p:spPr>
          <a:xfrm>
            <a:off x="3601768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Freeform 3"/>
          <p:cNvSpPr/>
          <p:nvPr/>
        </p:nvSpPr>
        <p:spPr>
          <a:xfrm>
            <a:off x="3864621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Freeform 3"/>
          <p:cNvSpPr/>
          <p:nvPr/>
        </p:nvSpPr>
        <p:spPr>
          <a:xfrm>
            <a:off x="3877326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Freeform 3"/>
          <p:cNvSpPr/>
          <p:nvPr/>
        </p:nvSpPr>
        <p:spPr>
          <a:xfrm>
            <a:off x="3877326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Freeform 3"/>
          <p:cNvSpPr/>
          <p:nvPr/>
        </p:nvSpPr>
        <p:spPr>
          <a:xfrm>
            <a:off x="3794746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Freeform 3"/>
          <p:cNvSpPr/>
          <p:nvPr/>
        </p:nvSpPr>
        <p:spPr>
          <a:xfrm>
            <a:off x="3972609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Freeform 3"/>
          <p:cNvSpPr/>
          <p:nvPr/>
        </p:nvSpPr>
        <p:spPr>
          <a:xfrm>
            <a:off x="3864621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Freeform 3"/>
          <p:cNvSpPr/>
          <p:nvPr/>
        </p:nvSpPr>
        <p:spPr>
          <a:xfrm>
            <a:off x="3877326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Freeform 3"/>
          <p:cNvSpPr/>
          <p:nvPr/>
        </p:nvSpPr>
        <p:spPr>
          <a:xfrm>
            <a:off x="4140166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Freeform 3"/>
          <p:cNvSpPr/>
          <p:nvPr/>
        </p:nvSpPr>
        <p:spPr>
          <a:xfrm>
            <a:off x="4152871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Freeform 3"/>
          <p:cNvSpPr/>
          <p:nvPr/>
        </p:nvSpPr>
        <p:spPr>
          <a:xfrm>
            <a:off x="4152871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Freeform 3"/>
          <p:cNvSpPr/>
          <p:nvPr/>
        </p:nvSpPr>
        <p:spPr>
          <a:xfrm>
            <a:off x="4140166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Freeform 3"/>
          <p:cNvSpPr/>
          <p:nvPr/>
        </p:nvSpPr>
        <p:spPr>
          <a:xfrm>
            <a:off x="4152871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Freeform 3"/>
          <p:cNvSpPr/>
          <p:nvPr/>
        </p:nvSpPr>
        <p:spPr>
          <a:xfrm>
            <a:off x="4446215" y="3387996"/>
            <a:ext cx="33031" cy="33031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Freeform 3"/>
          <p:cNvSpPr/>
          <p:nvPr/>
        </p:nvSpPr>
        <p:spPr>
          <a:xfrm>
            <a:off x="4419141" y="3361493"/>
            <a:ext cx="43081" cy="43081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Freeform 3"/>
          <p:cNvSpPr/>
          <p:nvPr/>
        </p:nvSpPr>
        <p:spPr>
          <a:xfrm>
            <a:off x="4339497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Freeform 3"/>
          <p:cNvSpPr/>
          <p:nvPr/>
        </p:nvSpPr>
        <p:spPr>
          <a:xfrm>
            <a:off x="4324251" y="3375291"/>
            <a:ext cx="43195" cy="25409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Freeform 3"/>
          <p:cNvSpPr/>
          <p:nvPr/>
        </p:nvSpPr>
        <p:spPr>
          <a:xfrm>
            <a:off x="4491951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Freeform 3"/>
          <p:cNvSpPr/>
          <p:nvPr/>
        </p:nvSpPr>
        <p:spPr>
          <a:xfrm>
            <a:off x="4527525" y="3375291"/>
            <a:ext cx="43194" cy="25409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TextBox 1"/>
          <p:cNvSpPr txBox="1"/>
          <p:nvPr/>
        </p:nvSpPr>
        <p:spPr>
          <a:xfrm>
            <a:off x="194881" y="362446"/>
            <a:ext cx="1597013" cy="161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Reductions,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again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94881" y="663208"/>
            <a:ext cx="4415229" cy="4156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believe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about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specific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 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table?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84100" y="1120564"/>
            <a:ext cx="3956065" cy="4132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basis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evidence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believe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 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 algorithm? 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199377" y="1551665"/>
            <a:ext cx="3595369" cy="41564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evidence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provided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reductions,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translate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 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90011" y="1991028"/>
            <a:ext cx="3790433" cy="60037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table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 sense,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exactly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hardest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74319" y="2645090"/>
            <a:ext cx="4312280" cy="4156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 has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algorithm.</a:t>
            </a:r>
          </a:p>
        </p:txBody>
      </p:sp>
    </p:spTree>
    <p:extLst>
      <p:ext uri="{BB962C8B-B14F-4D97-AF65-F5344CB8AC3E}">
        <p14:creationId xmlns:p14="http://schemas.microsoft.com/office/powerpoint/2010/main" val="6010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8166"/>
            <a:ext cx="4609591" cy="345719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Freeform 3"/>
          <p:cNvSpPr/>
          <p:nvPr/>
        </p:nvSpPr>
        <p:spPr>
          <a:xfrm>
            <a:off x="3041378" y="3367821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Freeform 3"/>
          <p:cNvSpPr/>
          <p:nvPr/>
        </p:nvSpPr>
        <p:spPr>
          <a:xfrm>
            <a:off x="2968085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Freeform 3"/>
          <p:cNvSpPr/>
          <p:nvPr/>
        </p:nvSpPr>
        <p:spPr>
          <a:xfrm>
            <a:off x="3145948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Freeform 3"/>
          <p:cNvSpPr/>
          <p:nvPr/>
        </p:nvSpPr>
        <p:spPr>
          <a:xfrm>
            <a:off x="3300482" y="3377947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Freeform 3"/>
          <p:cNvSpPr/>
          <p:nvPr/>
        </p:nvSpPr>
        <p:spPr>
          <a:xfrm>
            <a:off x="3310977" y="3367669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Freeform 3"/>
          <p:cNvSpPr/>
          <p:nvPr/>
        </p:nvSpPr>
        <p:spPr>
          <a:xfrm>
            <a:off x="3321141" y="3357505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Freeform 3"/>
          <p:cNvSpPr/>
          <p:nvPr/>
        </p:nvSpPr>
        <p:spPr>
          <a:xfrm>
            <a:off x="3243643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Freeform 3"/>
          <p:cNvSpPr/>
          <p:nvPr/>
        </p:nvSpPr>
        <p:spPr>
          <a:xfrm>
            <a:off x="3421506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Freeform 3"/>
          <p:cNvSpPr/>
          <p:nvPr/>
        </p:nvSpPr>
        <p:spPr>
          <a:xfrm>
            <a:off x="3601768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Freeform 3"/>
          <p:cNvSpPr/>
          <p:nvPr/>
        </p:nvSpPr>
        <p:spPr>
          <a:xfrm>
            <a:off x="3519188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Freeform 3"/>
          <p:cNvSpPr/>
          <p:nvPr/>
        </p:nvSpPr>
        <p:spPr>
          <a:xfrm>
            <a:off x="3697051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Freeform 3"/>
          <p:cNvSpPr/>
          <p:nvPr/>
        </p:nvSpPr>
        <p:spPr>
          <a:xfrm>
            <a:off x="3589063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Freeform 3"/>
          <p:cNvSpPr/>
          <p:nvPr/>
        </p:nvSpPr>
        <p:spPr>
          <a:xfrm>
            <a:off x="3601768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Freeform 3"/>
          <p:cNvSpPr/>
          <p:nvPr/>
        </p:nvSpPr>
        <p:spPr>
          <a:xfrm>
            <a:off x="3589063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Freeform 3"/>
          <p:cNvSpPr/>
          <p:nvPr/>
        </p:nvSpPr>
        <p:spPr>
          <a:xfrm>
            <a:off x="3601768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Freeform 3"/>
          <p:cNvSpPr/>
          <p:nvPr/>
        </p:nvSpPr>
        <p:spPr>
          <a:xfrm>
            <a:off x="3864621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Freeform 3"/>
          <p:cNvSpPr/>
          <p:nvPr/>
        </p:nvSpPr>
        <p:spPr>
          <a:xfrm>
            <a:off x="3877326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Freeform 3"/>
          <p:cNvSpPr/>
          <p:nvPr/>
        </p:nvSpPr>
        <p:spPr>
          <a:xfrm>
            <a:off x="3877326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Freeform 3"/>
          <p:cNvSpPr/>
          <p:nvPr/>
        </p:nvSpPr>
        <p:spPr>
          <a:xfrm>
            <a:off x="3794746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Freeform 3"/>
          <p:cNvSpPr/>
          <p:nvPr/>
        </p:nvSpPr>
        <p:spPr>
          <a:xfrm>
            <a:off x="3972609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Freeform 3"/>
          <p:cNvSpPr/>
          <p:nvPr/>
        </p:nvSpPr>
        <p:spPr>
          <a:xfrm>
            <a:off x="3864621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Freeform 3"/>
          <p:cNvSpPr/>
          <p:nvPr/>
        </p:nvSpPr>
        <p:spPr>
          <a:xfrm>
            <a:off x="3877326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Freeform 3"/>
          <p:cNvSpPr/>
          <p:nvPr/>
        </p:nvSpPr>
        <p:spPr>
          <a:xfrm>
            <a:off x="4140166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Freeform 3"/>
          <p:cNvSpPr/>
          <p:nvPr/>
        </p:nvSpPr>
        <p:spPr>
          <a:xfrm>
            <a:off x="4152871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Freeform 3"/>
          <p:cNvSpPr/>
          <p:nvPr/>
        </p:nvSpPr>
        <p:spPr>
          <a:xfrm>
            <a:off x="4152871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Freeform 3"/>
          <p:cNvSpPr/>
          <p:nvPr/>
        </p:nvSpPr>
        <p:spPr>
          <a:xfrm>
            <a:off x="4140166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Freeform 3"/>
          <p:cNvSpPr/>
          <p:nvPr/>
        </p:nvSpPr>
        <p:spPr>
          <a:xfrm>
            <a:off x="4152871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Freeform 3"/>
          <p:cNvSpPr/>
          <p:nvPr/>
        </p:nvSpPr>
        <p:spPr>
          <a:xfrm>
            <a:off x="4446215" y="3387996"/>
            <a:ext cx="33031" cy="33031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Freeform 3"/>
          <p:cNvSpPr/>
          <p:nvPr/>
        </p:nvSpPr>
        <p:spPr>
          <a:xfrm>
            <a:off x="4419141" y="3361493"/>
            <a:ext cx="43081" cy="43081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Freeform 3"/>
          <p:cNvSpPr/>
          <p:nvPr/>
        </p:nvSpPr>
        <p:spPr>
          <a:xfrm>
            <a:off x="4339497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Freeform 3"/>
          <p:cNvSpPr/>
          <p:nvPr/>
        </p:nvSpPr>
        <p:spPr>
          <a:xfrm>
            <a:off x="4324251" y="3375291"/>
            <a:ext cx="43195" cy="25409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Freeform 3"/>
          <p:cNvSpPr/>
          <p:nvPr/>
        </p:nvSpPr>
        <p:spPr>
          <a:xfrm>
            <a:off x="4491951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Freeform 3"/>
          <p:cNvSpPr/>
          <p:nvPr/>
        </p:nvSpPr>
        <p:spPr>
          <a:xfrm>
            <a:off x="4527525" y="3375291"/>
            <a:ext cx="43194" cy="25409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TextBox 1"/>
          <p:cNvSpPr txBox="1"/>
          <p:nvPr/>
        </p:nvSpPr>
        <p:spPr>
          <a:xfrm>
            <a:off x="310155" y="374318"/>
            <a:ext cx="3330969" cy="161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endParaRPr lang="en-US" altLang="zh-CN" sz="12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302219" y="715544"/>
            <a:ext cx="4005152" cy="9698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 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transforms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instance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together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another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polynomial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maps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back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32799" y="1816794"/>
            <a:ext cx="3199093" cy="1359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solution,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neither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</a:t>
            </a:r>
            <a:r>
              <a:rPr lang="en-US" altLang="zh-CN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10155" y="2044548"/>
            <a:ext cx="3947042" cy="60037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translation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procedures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imply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 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converted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algorithm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bracketing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between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8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786"/>
            <a:ext cx="4609591" cy="345719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Freeform 3"/>
          <p:cNvSpPr/>
          <p:nvPr/>
        </p:nvSpPr>
        <p:spPr>
          <a:xfrm>
            <a:off x="3041378" y="3367821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Freeform 3"/>
          <p:cNvSpPr/>
          <p:nvPr/>
        </p:nvSpPr>
        <p:spPr>
          <a:xfrm>
            <a:off x="2968085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Freeform 3"/>
          <p:cNvSpPr/>
          <p:nvPr/>
        </p:nvSpPr>
        <p:spPr>
          <a:xfrm>
            <a:off x="3145948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Freeform 3"/>
          <p:cNvSpPr/>
          <p:nvPr/>
        </p:nvSpPr>
        <p:spPr>
          <a:xfrm>
            <a:off x="3300482" y="3377947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Freeform 3"/>
          <p:cNvSpPr/>
          <p:nvPr/>
        </p:nvSpPr>
        <p:spPr>
          <a:xfrm>
            <a:off x="3310977" y="3367669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Freeform 3"/>
          <p:cNvSpPr/>
          <p:nvPr/>
        </p:nvSpPr>
        <p:spPr>
          <a:xfrm>
            <a:off x="3321141" y="3357505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Freeform 3"/>
          <p:cNvSpPr/>
          <p:nvPr/>
        </p:nvSpPr>
        <p:spPr>
          <a:xfrm>
            <a:off x="3243643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Freeform 3"/>
          <p:cNvSpPr/>
          <p:nvPr/>
        </p:nvSpPr>
        <p:spPr>
          <a:xfrm>
            <a:off x="3421506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Freeform 3"/>
          <p:cNvSpPr/>
          <p:nvPr/>
        </p:nvSpPr>
        <p:spPr>
          <a:xfrm>
            <a:off x="3601768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Freeform 3"/>
          <p:cNvSpPr/>
          <p:nvPr/>
        </p:nvSpPr>
        <p:spPr>
          <a:xfrm>
            <a:off x="3519188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Freeform 3"/>
          <p:cNvSpPr/>
          <p:nvPr/>
        </p:nvSpPr>
        <p:spPr>
          <a:xfrm>
            <a:off x="3697051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Freeform 3"/>
          <p:cNvSpPr/>
          <p:nvPr/>
        </p:nvSpPr>
        <p:spPr>
          <a:xfrm>
            <a:off x="3589063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Freeform 3"/>
          <p:cNvSpPr/>
          <p:nvPr/>
        </p:nvSpPr>
        <p:spPr>
          <a:xfrm>
            <a:off x="3601768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Freeform 3"/>
          <p:cNvSpPr/>
          <p:nvPr/>
        </p:nvSpPr>
        <p:spPr>
          <a:xfrm>
            <a:off x="3589063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Freeform 3"/>
          <p:cNvSpPr/>
          <p:nvPr/>
        </p:nvSpPr>
        <p:spPr>
          <a:xfrm>
            <a:off x="3601768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Freeform 3"/>
          <p:cNvSpPr/>
          <p:nvPr/>
        </p:nvSpPr>
        <p:spPr>
          <a:xfrm>
            <a:off x="3864621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Freeform 3"/>
          <p:cNvSpPr/>
          <p:nvPr/>
        </p:nvSpPr>
        <p:spPr>
          <a:xfrm>
            <a:off x="3877326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Freeform 3"/>
          <p:cNvSpPr/>
          <p:nvPr/>
        </p:nvSpPr>
        <p:spPr>
          <a:xfrm>
            <a:off x="3877326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Freeform 3"/>
          <p:cNvSpPr/>
          <p:nvPr/>
        </p:nvSpPr>
        <p:spPr>
          <a:xfrm>
            <a:off x="3794746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Freeform 3"/>
          <p:cNvSpPr/>
          <p:nvPr/>
        </p:nvSpPr>
        <p:spPr>
          <a:xfrm>
            <a:off x="3972609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Freeform 3"/>
          <p:cNvSpPr/>
          <p:nvPr/>
        </p:nvSpPr>
        <p:spPr>
          <a:xfrm>
            <a:off x="3864621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Freeform 3"/>
          <p:cNvSpPr/>
          <p:nvPr/>
        </p:nvSpPr>
        <p:spPr>
          <a:xfrm>
            <a:off x="3877326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Freeform 3"/>
          <p:cNvSpPr/>
          <p:nvPr/>
        </p:nvSpPr>
        <p:spPr>
          <a:xfrm>
            <a:off x="4140166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Freeform 3"/>
          <p:cNvSpPr/>
          <p:nvPr/>
        </p:nvSpPr>
        <p:spPr>
          <a:xfrm>
            <a:off x="4152871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Freeform 3"/>
          <p:cNvSpPr/>
          <p:nvPr/>
        </p:nvSpPr>
        <p:spPr>
          <a:xfrm>
            <a:off x="4152871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Freeform 3"/>
          <p:cNvSpPr/>
          <p:nvPr/>
        </p:nvSpPr>
        <p:spPr>
          <a:xfrm>
            <a:off x="4140166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Freeform 3"/>
          <p:cNvSpPr/>
          <p:nvPr/>
        </p:nvSpPr>
        <p:spPr>
          <a:xfrm>
            <a:off x="4152871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Freeform 3"/>
          <p:cNvSpPr/>
          <p:nvPr/>
        </p:nvSpPr>
        <p:spPr>
          <a:xfrm>
            <a:off x="4446215" y="3387996"/>
            <a:ext cx="33031" cy="33031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Freeform 3"/>
          <p:cNvSpPr/>
          <p:nvPr/>
        </p:nvSpPr>
        <p:spPr>
          <a:xfrm>
            <a:off x="4419141" y="3361493"/>
            <a:ext cx="43081" cy="43081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Freeform 3"/>
          <p:cNvSpPr/>
          <p:nvPr/>
        </p:nvSpPr>
        <p:spPr>
          <a:xfrm>
            <a:off x="4339497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Freeform 3"/>
          <p:cNvSpPr/>
          <p:nvPr/>
        </p:nvSpPr>
        <p:spPr>
          <a:xfrm>
            <a:off x="4324251" y="3375291"/>
            <a:ext cx="43195" cy="25409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Freeform 3"/>
          <p:cNvSpPr/>
          <p:nvPr/>
        </p:nvSpPr>
        <p:spPr>
          <a:xfrm>
            <a:off x="4491951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Freeform 3"/>
          <p:cNvSpPr/>
          <p:nvPr/>
        </p:nvSpPr>
        <p:spPr>
          <a:xfrm>
            <a:off x="4527525" y="3375291"/>
            <a:ext cx="43194" cy="25409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TextBox 1"/>
          <p:cNvSpPr txBox="1"/>
          <p:nvPr/>
        </p:nvSpPr>
        <p:spPr>
          <a:xfrm>
            <a:off x="323168" y="434529"/>
            <a:ext cx="1589957" cy="161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NP-completeness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46687" y="815660"/>
            <a:ext cx="772913" cy="230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Definition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345535" y="1043360"/>
            <a:ext cx="3712719" cy="41564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search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70163" y="1654149"/>
            <a:ext cx="589082" cy="230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Remark</a:t>
            </a:r>
            <a:endParaRPr lang="en-US" altLang="zh-CN" sz="12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352581" y="1884540"/>
            <a:ext cx="3705673" cy="41564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clear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NP-complete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all.</a:t>
            </a:r>
          </a:p>
        </p:txBody>
      </p:sp>
    </p:spTree>
    <p:extLst>
      <p:ext uri="{BB962C8B-B14F-4D97-AF65-F5344CB8AC3E}">
        <p14:creationId xmlns:p14="http://schemas.microsoft.com/office/powerpoint/2010/main" val="16941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786"/>
            <a:ext cx="4609591" cy="345719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Freeform 3"/>
          <p:cNvSpPr/>
          <p:nvPr/>
        </p:nvSpPr>
        <p:spPr>
          <a:xfrm>
            <a:off x="3041378" y="3367821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Freeform 3"/>
          <p:cNvSpPr/>
          <p:nvPr/>
        </p:nvSpPr>
        <p:spPr>
          <a:xfrm>
            <a:off x="2968085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Freeform 3"/>
          <p:cNvSpPr/>
          <p:nvPr/>
        </p:nvSpPr>
        <p:spPr>
          <a:xfrm>
            <a:off x="3145948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Freeform 3"/>
          <p:cNvSpPr/>
          <p:nvPr/>
        </p:nvSpPr>
        <p:spPr>
          <a:xfrm>
            <a:off x="3300482" y="3377947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Freeform 3"/>
          <p:cNvSpPr/>
          <p:nvPr/>
        </p:nvSpPr>
        <p:spPr>
          <a:xfrm>
            <a:off x="3310977" y="3367669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Freeform 3"/>
          <p:cNvSpPr/>
          <p:nvPr/>
        </p:nvSpPr>
        <p:spPr>
          <a:xfrm>
            <a:off x="3321141" y="3357505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Freeform 3"/>
          <p:cNvSpPr/>
          <p:nvPr/>
        </p:nvSpPr>
        <p:spPr>
          <a:xfrm>
            <a:off x="3243643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Freeform 3"/>
          <p:cNvSpPr/>
          <p:nvPr/>
        </p:nvSpPr>
        <p:spPr>
          <a:xfrm>
            <a:off x="3421506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Freeform 3"/>
          <p:cNvSpPr/>
          <p:nvPr/>
        </p:nvSpPr>
        <p:spPr>
          <a:xfrm>
            <a:off x="3601768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Freeform 3"/>
          <p:cNvSpPr/>
          <p:nvPr/>
        </p:nvSpPr>
        <p:spPr>
          <a:xfrm>
            <a:off x="3519188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Freeform 3"/>
          <p:cNvSpPr/>
          <p:nvPr/>
        </p:nvSpPr>
        <p:spPr>
          <a:xfrm>
            <a:off x="3697051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Freeform 3"/>
          <p:cNvSpPr/>
          <p:nvPr/>
        </p:nvSpPr>
        <p:spPr>
          <a:xfrm>
            <a:off x="3589063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Freeform 3"/>
          <p:cNvSpPr/>
          <p:nvPr/>
        </p:nvSpPr>
        <p:spPr>
          <a:xfrm>
            <a:off x="3601768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Freeform 3"/>
          <p:cNvSpPr/>
          <p:nvPr/>
        </p:nvSpPr>
        <p:spPr>
          <a:xfrm>
            <a:off x="3589063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Freeform 3"/>
          <p:cNvSpPr/>
          <p:nvPr/>
        </p:nvSpPr>
        <p:spPr>
          <a:xfrm>
            <a:off x="3601768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Freeform 3"/>
          <p:cNvSpPr/>
          <p:nvPr/>
        </p:nvSpPr>
        <p:spPr>
          <a:xfrm>
            <a:off x="3864621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Freeform 3"/>
          <p:cNvSpPr/>
          <p:nvPr/>
        </p:nvSpPr>
        <p:spPr>
          <a:xfrm>
            <a:off x="3877326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Freeform 3"/>
          <p:cNvSpPr/>
          <p:nvPr/>
        </p:nvSpPr>
        <p:spPr>
          <a:xfrm>
            <a:off x="3877326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Freeform 3"/>
          <p:cNvSpPr/>
          <p:nvPr/>
        </p:nvSpPr>
        <p:spPr>
          <a:xfrm>
            <a:off x="3794746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Freeform 3"/>
          <p:cNvSpPr/>
          <p:nvPr/>
        </p:nvSpPr>
        <p:spPr>
          <a:xfrm>
            <a:off x="3972609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Freeform 3"/>
          <p:cNvSpPr/>
          <p:nvPr/>
        </p:nvSpPr>
        <p:spPr>
          <a:xfrm>
            <a:off x="3864621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Freeform 3"/>
          <p:cNvSpPr/>
          <p:nvPr/>
        </p:nvSpPr>
        <p:spPr>
          <a:xfrm>
            <a:off x="3877326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Freeform 3"/>
          <p:cNvSpPr/>
          <p:nvPr/>
        </p:nvSpPr>
        <p:spPr>
          <a:xfrm>
            <a:off x="4140166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Freeform 3"/>
          <p:cNvSpPr/>
          <p:nvPr/>
        </p:nvSpPr>
        <p:spPr>
          <a:xfrm>
            <a:off x="4152871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Freeform 3"/>
          <p:cNvSpPr/>
          <p:nvPr/>
        </p:nvSpPr>
        <p:spPr>
          <a:xfrm>
            <a:off x="4152871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Freeform 3"/>
          <p:cNvSpPr/>
          <p:nvPr/>
        </p:nvSpPr>
        <p:spPr>
          <a:xfrm>
            <a:off x="4140166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Freeform 3"/>
          <p:cNvSpPr/>
          <p:nvPr/>
        </p:nvSpPr>
        <p:spPr>
          <a:xfrm>
            <a:off x="4152871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Freeform 3"/>
          <p:cNvSpPr/>
          <p:nvPr/>
        </p:nvSpPr>
        <p:spPr>
          <a:xfrm>
            <a:off x="4446215" y="3387996"/>
            <a:ext cx="33031" cy="33031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Freeform 3"/>
          <p:cNvSpPr/>
          <p:nvPr/>
        </p:nvSpPr>
        <p:spPr>
          <a:xfrm>
            <a:off x="4419141" y="3361493"/>
            <a:ext cx="43081" cy="43081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Freeform 3"/>
          <p:cNvSpPr/>
          <p:nvPr/>
        </p:nvSpPr>
        <p:spPr>
          <a:xfrm>
            <a:off x="4339497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Freeform 3"/>
          <p:cNvSpPr/>
          <p:nvPr/>
        </p:nvSpPr>
        <p:spPr>
          <a:xfrm>
            <a:off x="4324251" y="3375291"/>
            <a:ext cx="43195" cy="25409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Freeform 3"/>
          <p:cNvSpPr/>
          <p:nvPr/>
        </p:nvSpPr>
        <p:spPr>
          <a:xfrm>
            <a:off x="4491951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Freeform 3"/>
          <p:cNvSpPr/>
          <p:nvPr/>
        </p:nvSpPr>
        <p:spPr>
          <a:xfrm>
            <a:off x="4527525" y="3375291"/>
            <a:ext cx="43194" cy="25409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7" y="430192"/>
            <a:ext cx="3682925" cy="15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1" y="891886"/>
            <a:ext cx="2137536" cy="152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1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786"/>
            <a:ext cx="4609591" cy="345719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Freeform 3"/>
          <p:cNvSpPr/>
          <p:nvPr/>
        </p:nvSpPr>
        <p:spPr>
          <a:xfrm>
            <a:off x="3041378" y="3367821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Freeform 3"/>
          <p:cNvSpPr/>
          <p:nvPr/>
        </p:nvSpPr>
        <p:spPr>
          <a:xfrm>
            <a:off x="2968085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Freeform 3"/>
          <p:cNvSpPr/>
          <p:nvPr/>
        </p:nvSpPr>
        <p:spPr>
          <a:xfrm>
            <a:off x="3145948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Freeform 3"/>
          <p:cNvSpPr/>
          <p:nvPr/>
        </p:nvSpPr>
        <p:spPr>
          <a:xfrm>
            <a:off x="3300482" y="3377947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Freeform 3"/>
          <p:cNvSpPr/>
          <p:nvPr/>
        </p:nvSpPr>
        <p:spPr>
          <a:xfrm>
            <a:off x="3310977" y="3367669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Freeform 3"/>
          <p:cNvSpPr/>
          <p:nvPr/>
        </p:nvSpPr>
        <p:spPr>
          <a:xfrm>
            <a:off x="3321141" y="3357505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Freeform 3"/>
          <p:cNvSpPr/>
          <p:nvPr/>
        </p:nvSpPr>
        <p:spPr>
          <a:xfrm>
            <a:off x="3243643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Freeform 3"/>
          <p:cNvSpPr/>
          <p:nvPr/>
        </p:nvSpPr>
        <p:spPr>
          <a:xfrm>
            <a:off x="3421506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Freeform 3"/>
          <p:cNvSpPr/>
          <p:nvPr/>
        </p:nvSpPr>
        <p:spPr>
          <a:xfrm>
            <a:off x="3601768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Freeform 3"/>
          <p:cNvSpPr/>
          <p:nvPr/>
        </p:nvSpPr>
        <p:spPr>
          <a:xfrm>
            <a:off x="3519188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Freeform 3"/>
          <p:cNvSpPr/>
          <p:nvPr/>
        </p:nvSpPr>
        <p:spPr>
          <a:xfrm>
            <a:off x="3697051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Freeform 3"/>
          <p:cNvSpPr/>
          <p:nvPr/>
        </p:nvSpPr>
        <p:spPr>
          <a:xfrm>
            <a:off x="3589063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Freeform 3"/>
          <p:cNvSpPr/>
          <p:nvPr/>
        </p:nvSpPr>
        <p:spPr>
          <a:xfrm>
            <a:off x="3601768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Freeform 3"/>
          <p:cNvSpPr/>
          <p:nvPr/>
        </p:nvSpPr>
        <p:spPr>
          <a:xfrm>
            <a:off x="3589063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Freeform 3"/>
          <p:cNvSpPr/>
          <p:nvPr/>
        </p:nvSpPr>
        <p:spPr>
          <a:xfrm>
            <a:off x="3601768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Freeform 3"/>
          <p:cNvSpPr/>
          <p:nvPr/>
        </p:nvSpPr>
        <p:spPr>
          <a:xfrm>
            <a:off x="3864621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Freeform 3"/>
          <p:cNvSpPr/>
          <p:nvPr/>
        </p:nvSpPr>
        <p:spPr>
          <a:xfrm>
            <a:off x="3877326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Freeform 3"/>
          <p:cNvSpPr/>
          <p:nvPr/>
        </p:nvSpPr>
        <p:spPr>
          <a:xfrm>
            <a:off x="3877326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Freeform 3"/>
          <p:cNvSpPr/>
          <p:nvPr/>
        </p:nvSpPr>
        <p:spPr>
          <a:xfrm>
            <a:off x="3794746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Freeform 3"/>
          <p:cNvSpPr/>
          <p:nvPr/>
        </p:nvSpPr>
        <p:spPr>
          <a:xfrm>
            <a:off x="3972609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Freeform 3"/>
          <p:cNvSpPr/>
          <p:nvPr/>
        </p:nvSpPr>
        <p:spPr>
          <a:xfrm>
            <a:off x="3864621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Freeform 3"/>
          <p:cNvSpPr/>
          <p:nvPr/>
        </p:nvSpPr>
        <p:spPr>
          <a:xfrm>
            <a:off x="3877326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Freeform 3"/>
          <p:cNvSpPr/>
          <p:nvPr/>
        </p:nvSpPr>
        <p:spPr>
          <a:xfrm>
            <a:off x="4140166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Freeform 3"/>
          <p:cNvSpPr/>
          <p:nvPr/>
        </p:nvSpPr>
        <p:spPr>
          <a:xfrm>
            <a:off x="4152871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Freeform 3"/>
          <p:cNvSpPr/>
          <p:nvPr/>
        </p:nvSpPr>
        <p:spPr>
          <a:xfrm>
            <a:off x="4152871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Freeform 3"/>
          <p:cNvSpPr/>
          <p:nvPr/>
        </p:nvSpPr>
        <p:spPr>
          <a:xfrm>
            <a:off x="4140166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Freeform 3"/>
          <p:cNvSpPr/>
          <p:nvPr/>
        </p:nvSpPr>
        <p:spPr>
          <a:xfrm>
            <a:off x="4152871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Freeform 3"/>
          <p:cNvSpPr/>
          <p:nvPr/>
        </p:nvSpPr>
        <p:spPr>
          <a:xfrm>
            <a:off x="4446215" y="3387996"/>
            <a:ext cx="33031" cy="33031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Freeform 3"/>
          <p:cNvSpPr/>
          <p:nvPr/>
        </p:nvSpPr>
        <p:spPr>
          <a:xfrm>
            <a:off x="4419141" y="3361493"/>
            <a:ext cx="43081" cy="43081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Freeform 3"/>
          <p:cNvSpPr/>
          <p:nvPr/>
        </p:nvSpPr>
        <p:spPr>
          <a:xfrm>
            <a:off x="4339497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Freeform 3"/>
          <p:cNvSpPr/>
          <p:nvPr/>
        </p:nvSpPr>
        <p:spPr>
          <a:xfrm>
            <a:off x="4324251" y="3375291"/>
            <a:ext cx="43195" cy="25409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Freeform 3"/>
          <p:cNvSpPr/>
          <p:nvPr/>
        </p:nvSpPr>
        <p:spPr>
          <a:xfrm>
            <a:off x="4491951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Freeform 3"/>
          <p:cNvSpPr/>
          <p:nvPr/>
        </p:nvSpPr>
        <p:spPr>
          <a:xfrm>
            <a:off x="4527525" y="3375291"/>
            <a:ext cx="43194" cy="25409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" name="TextBox 1"/>
          <p:cNvSpPr txBox="1"/>
          <p:nvPr/>
        </p:nvSpPr>
        <p:spPr>
          <a:xfrm>
            <a:off x="475620" y="353094"/>
            <a:ext cx="2806863" cy="161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ways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use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475621" y="681361"/>
            <a:ext cx="3464432" cy="41564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Assume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from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problem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314109" y="1170001"/>
            <a:ext cx="473049" cy="148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453421" y="1339999"/>
            <a:ext cx="3379915" cy="60037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 B efficiently,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efficiently. 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hard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too.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55044" y="1973170"/>
            <a:ext cx="3376318" cy="41564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Reductions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convenient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/>
            </a:pP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compose</a:t>
            </a:r>
            <a:r>
              <a:rPr lang="en-US" altLang="zh-CN" sz="12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845114" y="2574533"/>
            <a:ext cx="2321948" cy="148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→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</a:t>
            </a:r>
            <a:r>
              <a:rPr lang="en-US" altLang="zh-CN" sz="12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49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5827" y="1786"/>
            <a:ext cx="4609591" cy="3457190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" name="Freeform 3"/>
          <p:cNvSpPr/>
          <p:nvPr/>
        </p:nvSpPr>
        <p:spPr>
          <a:xfrm>
            <a:off x="3041378" y="3367821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Freeform 3"/>
          <p:cNvSpPr/>
          <p:nvPr/>
        </p:nvSpPr>
        <p:spPr>
          <a:xfrm>
            <a:off x="2968085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Freeform 3"/>
          <p:cNvSpPr/>
          <p:nvPr/>
        </p:nvSpPr>
        <p:spPr>
          <a:xfrm>
            <a:off x="3145948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Freeform 3"/>
          <p:cNvSpPr/>
          <p:nvPr/>
        </p:nvSpPr>
        <p:spPr>
          <a:xfrm>
            <a:off x="3300482" y="3377947"/>
            <a:ext cx="55738" cy="43081"/>
          </a:xfrm>
          <a:custGeom>
            <a:avLst/>
            <a:gdLst>
              <a:gd name="connsiteX0" fmla="*/ 6350 w 55719"/>
              <a:gd name="connsiteY0" fmla="*/ 36716 h 43066"/>
              <a:gd name="connsiteX1" fmla="*/ 49369 w 55719"/>
              <a:gd name="connsiteY1" fmla="*/ 36716 h 43066"/>
              <a:gd name="connsiteX2" fmla="*/ 49369 w 55719"/>
              <a:gd name="connsiteY2" fmla="*/ 6350 h 43066"/>
              <a:gd name="connsiteX3" fmla="*/ 6350 w 55719"/>
              <a:gd name="connsiteY3" fmla="*/ 6350 h 43066"/>
              <a:gd name="connsiteX4" fmla="*/ 6350 w 55719"/>
              <a:gd name="connsiteY4" fmla="*/ 36716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719" h="43066">
                <a:moveTo>
                  <a:pt x="6350" y="36716"/>
                </a:moveTo>
                <a:lnTo>
                  <a:pt x="49369" y="36716"/>
                </a:lnTo>
                <a:lnTo>
                  <a:pt x="49369" y="6350"/>
                </a:lnTo>
                <a:lnTo>
                  <a:pt x="6350" y="6350"/>
                </a:lnTo>
                <a:lnTo>
                  <a:pt x="6350" y="3671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Freeform 3"/>
          <p:cNvSpPr/>
          <p:nvPr/>
        </p:nvSpPr>
        <p:spPr>
          <a:xfrm>
            <a:off x="3310977" y="3367669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Freeform 3"/>
          <p:cNvSpPr/>
          <p:nvPr/>
        </p:nvSpPr>
        <p:spPr>
          <a:xfrm>
            <a:off x="3321141" y="3357505"/>
            <a:ext cx="55899" cy="43195"/>
          </a:xfrm>
          <a:custGeom>
            <a:avLst/>
            <a:gdLst>
              <a:gd name="connsiteX0" fmla="*/ 6350 w 55880"/>
              <a:gd name="connsiteY0" fmla="*/ 16510 h 43180"/>
              <a:gd name="connsiteX1" fmla="*/ 6350 w 55880"/>
              <a:gd name="connsiteY1" fmla="*/ 6350 h 43180"/>
              <a:gd name="connsiteX2" fmla="*/ 49530 w 55880"/>
              <a:gd name="connsiteY2" fmla="*/ 6350 h 43180"/>
              <a:gd name="connsiteX3" fmla="*/ 49530 w 55880"/>
              <a:gd name="connsiteY3" fmla="*/ 36830 h 43180"/>
              <a:gd name="connsiteX4" fmla="*/ 39370 w 55880"/>
              <a:gd name="connsiteY4" fmla="*/ 36830 h 431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" h="43180">
                <a:moveTo>
                  <a:pt x="6350" y="16510"/>
                </a:moveTo>
                <a:lnTo>
                  <a:pt x="6350" y="6350"/>
                </a:lnTo>
                <a:lnTo>
                  <a:pt x="49530" y="6350"/>
                </a:lnTo>
                <a:lnTo>
                  <a:pt x="49530" y="36830"/>
                </a:lnTo>
                <a:lnTo>
                  <a:pt x="39370" y="3683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Freeform 3"/>
          <p:cNvSpPr/>
          <p:nvPr/>
        </p:nvSpPr>
        <p:spPr>
          <a:xfrm>
            <a:off x="3243643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Freeform 3"/>
          <p:cNvSpPr/>
          <p:nvPr/>
        </p:nvSpPr>
        <p:spPr>
          <a:xfrm>
            <a:off x="3421506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Freeform 3"/>
          <p:cNvSpPr/>
          <p:nvPr/>
        </p:nvSpPr>
        <p:spPr>
          <a:xfrm>
            <a:off x="3601768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Freeform 3"/>
          <p:cNvSpPr/>
          <p:nvPr/>
        </p:nvSpPr>
        <p:spPr>
          <a:xfrm>
            <a:off x="3519188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Freeform 3"/>
          <p:cNvSpPr/>
          <p:nvPr/>
        </p:nvSpPr>
        <p:spPr>
          <a:xfrm>
            <a:off x="3697051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Freeform 3"/>
          <p:cNvSpPr/>
          <p:nvPr/>
        </p:nvSpPr>
        <p:spPr>
          <a:xfrm>
            <a:off x="3589063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Freeform 3"/>
          <p:cNvSpPr/>
          <p:nvPr/>
        </p:nvSpPr>
        <p:spPr>
          <a:xfrm>
            <a:off x="3601768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Freeform 3"/>
          <p:cNvSpPr/>
          <p:nvPr/>
        </p:nvSpPr>
        <p:spPr>
          <a:xfrm>
            <a:off x="3589063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Freeform 3"/>
          <p:cNvSpPr/>
          <p:nvPr/>
        </p:nvSpPr>
        <p:spPr>
          <a:xfrm>
            <a:off x="3601768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Freeform 3"/>
          <p:cNvSpPr/>
          <p:nvPr/>
        </p:nvSpPr>
        <p:spPr>
          <a:xfrm>
            <a:off x="3864621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Freeform 3"/>
          <p:cNvSpPr/>
          <p:nvPr/>
        </p:nvSpPr>
        <p:spPr>
          <a:xfrm>
            <a:off x="3877326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Freeform 3"/>
          <p:cNvSpPr/>
          <p:nvPr/>
        </p:nvSpPr>
        <p:spPr>
          <a:xfrm>
            <a:off x="3877326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Freeform 3"/>
          <p:cNvSpPr/>
          <p:nvPr/>
        </p:nvSpPr>
        <p:spPr>
          <a:xfrm>
            <a:off x="3794746" y="3370211"/>
            <a:ext cx="25409" cy="38113"/>
          </a:xfrm>
          <a:custGeom>
            <a:avLst/>
            <a:gdLst>
              <a:gd name="connsiteX0" fmla="*/ 25400 w 25400"/>
              <a:gd name="connsiteY0" fmla="*/ 38100 h 38100"/>
              <a:gd name="connsiteX1" fmla="*/ 0 w 25400"/>
              <a:gd name="connsiteY1" fmla="*/ 19050 h 38100"/>
              <a:gd name="connsiteX2" fmla="*/ 25400 w 25400"/>
              <a:gd name="connsiteY2" fmla="*/ 0 h 38100"/>
              <a:gd name="connsiteX3" fmla="*/ 2540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25400" y="38100"/>
                </a:moveTo>
                <a:lnTo>
                  <a:pt x="0" y="19050"/>
                </a:lnTo>
                <a:lnTo>
                  <a:pt x="25400" y="0"/>
                </a:lnTo>
                <a:lnTo>
                  <a:pt x="2540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Freeform 3"/>
          <p:cNvSpPr/>
          <p:nvPr/>
        </p:nvSpPr>
        <p:spPr>
          <a:xfrm>
            <a:off x="3972609" y="3370211"/>
            <a:ext cx="25409" cy="38113"/>
          </a:xfrm>
          <a:custGeom>
            <a:avLst/>
            <a:gdLst>
              <a:gd name="connsiteX0" fmla="*/ 0 w 25400"/>
              <a:gd name="connsiteY0" fmla="*/ 38100 h 38100"/>
              <a:gd name="connsiteX1" fmla="*/ 25400 w 25400"/>
              <a:gd name="connsiteY1" fmla="*/ 19050 h 38100"/>
              <a:gd name="connsiteX2" fmla="*/ 0 w 25400"/>
              <a:gd name="connsiteY2" fmla="*/ 0 h 38100"/>
              <a:gd name="connsiteX3" fmla="*/ 0 w 25400"/>
              <a:gd name="connsiteY3" fmla="*/ 38100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  <a:lnTo>
                  <a:pt x="0" y="38100"/>
                </a:lnTo>
              </a:path>
            </a:pathLst>
          </a:custGeom>
          <a:solidFill>
            <a:srgbClr val="D7D7F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Freeform 3"/>
          <p:cNvSpPr/>
          <p:nvPr/>
        </p:nvSpPr>
        <p:spPr>
          <a:xfrm>
            <a:off x="3864621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Freeform 3"/>
          <p:cNvSpPr/>
          <p:nvPr/>
        </p:nvSpPr>
        <p:spPr>
          <a:xfrm>
            <a:off x="3877326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D7D7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Freeform 3"/>
          <p:cNvSpPr/>
          <p:nvPr/>
        </p:nvSpPr>
        <p:spPr>
          <a:xfrm>
            <a:off x="4140166" y="335750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Freeform 3"/>
          <p:cNvSpPr/>
          <p:nvPr/>
        </p:nvSpPr>
        <p:spPr>
          <a:xfrm>
            <a:off x="4152871" y="3370211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Freeform 3"/>
          <p:cNvSpPr/>
          <p:nvPr/>
        </p:nvSpPr>
        <p:spPr>
          <a:xfrm>
            <a:off x="4152871" y="3382916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Freeform 3"/>
          <p:cNvSpPr/>
          <p:nvPr/>
        </p:nvSpPr>
        <p:spPr>
          <a:xfrm>
            <a:off x="4140166" y="3395620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Freeform 3"/>
          <p:cNvSpPr/>
          <p:nvPr/>
        </p:nvSpPr>
        <p:spPr>
          <a:xfrm>
            <a:off x="4152871" y="3408324"/>
            <a:ext cx="50817" cy="20298"/>
          </a:xfrm>
          <a:custGeom>
            <a:avLst/>
            <a:gdLst>
              <a:gd name="connsiteX0" fmla="*/ 6350 w 50800"/>
              <a:gd name="connsiteY0" fmla="*/ 6350 h 20291"/>
              <a:gd name="connsiteX1" fmla="*/ 44450 w 50800"/>
              <a:gd name="connsiteY1" fmla="*/ 6350 h 2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20291">
                <a:moveTo>
                  <a:pt x="6350" y="6350"/>
                </a:moveTo>
                <a:lnTo>
                  <a:pt x="444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Freeform 3"/>
          <p:cNvSpPr/>
          <p:nvPr/>
        </p:nvSpPr>
        <p:spPr>
          <a:xfrm>
            <a:off x="4446215" y="3387996"/>
            <a:ext cx="33031" cy="33031"/>
          </a:xfrm>
          <a:custGeom>
            <a:avLst/>
            <a:gdLst>
              <a:gd name="connsiteX0" fmla="*/ 6350 w 33020"/>
              <a:gd name="connsiteY0" fmla="*/ 6350 h 33020"/>
              <a:gd name="connsiteX1" fmla="*/ 26670 w 33020"/>
              <a:gd name="connsiteY1" fmla="*/ 26670 h 33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20" h="33020">
                <a:moveTo>
                  <a:pt x="6350" y="6350"/>
                </a:moveTo>
                <a:lnTo>
                  <a:pt x="26670" y="2667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Freeform 3"/>
          <p:cNvSpPr/>
          <p:nvPr/>
        </p:nvSpPr>
        <p:spPr>
          <a:xfrm>
            <a:off x="4419141" y="3361493"/>
            <a:ext cx="43081" cy="43081"/>
          </a:xfrm>
          <a:custGeom>
            <a:avLst/>
            <a:gdLst>
              <a:gd name="connsiteX0" fmla="*/ 36716 w 43066"/>
              <a:gd name="connsiteY0" fmla="*/ 21533 h 43066"/>
              <a:gd name="connsiteX1" fmla="*/ 21533 w 43066"/>
              <a:gd name="connsiteY1" fmla="*/ 6350 h 43066"/>
              <a:gd name="connsiteX2" fmla="*/ 6350 w 43066"/>
              <a:gd name="connsiteY2" fmla="*/ 21533 h 43066"/>
              <a:gd name="connsiteX3" fmla="*/ 21533 w 43066"/>
              <a:gd name="connsiteY3" fmla="*/ 36716 h 43066"/>
              <a:gd name="connsiteX4" fmla="*/ 36716 w 43066"/>
              <a:gd name="connsiteY4" fmla="*/ 21533 h 4306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66" h="43066">
                <a:moveTo>
                  <a:pt x="36716" y="21533"/>
                </a:moveTo>
                <a:cubicBezTo>
                  <a:pt x="36716" y="13147"/>
                  <a:pt x="29918" y="6350"/>
                  <a:pt x="21533" y="6350"/>
                </a:cubicBezTo>
                <a:cubicBezTo>
                  <a:pt x="13148" y="6350"/>
                  <a:pt x="6350" y="13147"/>
                  <a:pt x="6350" y="21533"/>
                </a:cubicBezTo>
                <a:cubicBezTo>
                  <a:pt x="6350" y="29918"/>
                  <a:pt x="13148" y="36716"/>
                  <a:pt x="21533" y="36716"/>
                </a:cubicBezTo>
                <a:cubicBezTo>
                  <a:pt x="29918" y="36716"/>
                  <a:pt x="36716" y="29918"/>
                  <a:pt x="36716" y="215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Freeform 3"/>
          <p:cNvSpPr/>
          <p:nvPr/>
        </p:nvSpPr>
        <p:spPr>
          <a:xfrm>
            <a:off x="4339497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57150 w 63500"/>
              <a:gd name="connsiteY1" fmla="*/ 31750 h 63500"/>
              <a:gd name="connsiteX2" fmla="*/ 31750 w 63500"/>
              <a:gd name="connsiteY2" fmla="*/ 6350 h 63500"/>
              <a:gd name="connsiteX3" fmla="*/ 63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45478" y="57150"/>
                  <a:pt x="57150" y="45720"/>
                  <a:pt x="57150" y="31750"/>
                </a:cubicBezTo>
                <a:cubicBezTo>
                  <a:pt x="57150" y="17780"/>
                  <a:pt x="45720" y="6350"/>
                  <a:pt x="31750" y="6350"/>
                </a:cubicBezTo>
                <a:cubicBezTo>
                  <a:pt x="17779" y="6350"/>
                  <a:pt x="6350" y="17780"/>
                  <a:pt x="63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Freeform 3"/>
          <p:cNvSpPr/>
          <p:nvPr/>
        </p:nvSpPr>
        <p:spPr>
          <a:xfrm>
            <a:off x="4324251" y="3375291"/>
            <a:ext cx="43195" cy="25409"/>
          </a:xfrm>
          <a:custGeom>
            <a:avLst/>
            <a:gdLst>
              <a:gd name="connsiteX0" fmla="*/ 36830 w 43180"/>
              <a:gd name="connsiteY0" fmla="*/ 6350 h 25400"/>
              <a:gd name="connsiteX1" fmla="*/ 21590 w 43180"/>
              <a:gd name="connsiteY1" fmla="*/ 19050 h 25400"/>
              <a:gd name="connsiteX2" fmla="*/ 6350 w 43180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80" h="25400">
                <a:moveTo>
                  <a:pt x="36830" y="6350"/>
                </a:moveTo>
                <a:lnTo>
                  <a:pt x="21590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Freeform 3"/>
          <p:cNvSpPr/>
          <p:nvPr/>
        </p:nvSpPr>
        <p:spPr>
          <a:xfrm>
            <a:off x="4491951" y="3357505"/>
            <a:ext cx="63522" cy="63522"/>
          </a:xfrm>
          <a:custGeom>
            <a:avLst/>
            <a:gdLst>
              <a:gd name="connsiteX0" fmla="*/ 31750 w 63500"/>
              <a:gd name="connsiteY0" fmla="*/ 57150 h 63500"/>
              <a:gd name="connsiteX1" fmla="*/ 6350 w 63500"/>
              <a:gd name="connsiteY1" fmla="*/ 31750 h 63500"/>
              <a:gd name="connsiteX2" fmla="*/ 31750 w 63500"/>
              <a:gd name="connsiteY2" fmla="*/ 6350 h 63500"/>
              <a:gd name="connsiteX3" fmla="*/ 57150 w 63500"/>
              <a:gd name="connsiteY3" fmla="*/ 31750 h 6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3500" h="63500">
                <a:moveTo>
                  <a:pt x="31750" y="57150"/>
                </a:moveTo>
                <a:cubicBezTo>
                  <a:pt x="17779" y="57150"/>
                  <a:pt x="6350" y="45720"/>
                  <a:pt x="6350" y="31750"/>
                </a:cubicBezTo>
                <a:cubicBezTo>
                  <a:pt x="6350" y="17780"/>
                  <a:pt x="17779" y="6350"/>
                  <a:pt x="31750" y="6350"/>
                </a:cubicBezTo>
                <a:cubicBezTo>
                  <a:pt x="45720" y="6350"/>
                  <a:pt x="57150" y="17780"/>
                  <a:pt x="57150" y="31750"/>
                </a:cubicBez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Freeform 3"/>
          <p:cNvSpPr/>
          <p:nvPr/>
        </p:nvSpPr>
        <p:spPr>
          <a:xfrm>
            <a:off x="4527525" y="3375291"/>
            <a:ext cx="43194" cy="25409"/>
          </a:xfrm>
          <a:custGeom>
            <a:avLst/>
            <a:gdLst>
              <a:gd name="connsiteX0" fmla="*/ 36830 w 43179"/>
              <a:gd name="connsiteY0" fmla="*/ 6350 h 25400"/>
              <a:gd name="connsiteX1" fmla="*/ 21589 w 43179"/>
              <a:gd name="connsiteY1" fmla="*/ 19050 h 25400"/>
              <a:gd name="connsiteX2" fmla="*/ 6350 w 43179"/>
              <a:gd name="connsiteY2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3179" h="25400">
                <a:moveTo>
                  <a:pt x="36830" y="6350"/>
                </a:moveTo>
                <a:lnTo>
                  <a:pt x="21589" y="19050"/>
                </a:lnTo>
                <a:lnTo>
                  <a:pt x="6350" y="6350"/>
                </a:lnTo>
              </a:path>
            </a:pathLst>
          </a:custGeom>
          <a:ln w="12700">
            <a:solidFill>
              <a:srgbClr val="AEAEE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43" y="756587"/>
            <a:ext cx="3585063" cy="236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1"/>
          <p:cNvSpPr txBox="1"/>
          <p:nvPr/>
        </p:nvSpPr>
        <p:spPr>
          <a:xfrm>
            <a:off x="512427" y="390306"/>
            <a:ext cx="3478497" cy="161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Reductions between Search Problems</a:t>
            </a:r>
          </a:p>
        </p:txBody>
      </p:sp>
    </p:spTree>
    <p:extLst>
      <p:ext uri="{BB962C8B-B14F-4D97-AF65-F5344CB8AC3E}">
        <p14:creationId xmlns:p14="http://schemas.microsoft.com/office/powerpoint/2010/main" val="23685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247650" y="206375"/>
            <a:ext cx="3621650" cy="246221"/>
          </a:xfrm>
        </p:spPr>
        <p:txBody>
          <a:bodyPr/>
          <a:lstStyle/>
          <a:p>
            <a:r>
              <a:rPr lang="en-US" altLang="zh-CN" sz="1600" b="1" dirty="0" smtClean="0"/>
              <a:t>Main Topics</a:t>
            </a:r>
            <a:endParaRPr lang="zh-CN" altLang="en-US" sz="1600" b="1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4294967295"/>
          </p:nvPr>
        </p:nvSpPr>
        <p:spPr>
          <a:xfrm>
            <a:off x="247650" y="587375"/>
            <a:ext cx="3886200" cy="2286000"/>
          </a:xfrm>
          <a:prstGeom prst="rect">
            <a:avLst/>
          </a:prstGeom>
        </p:spPr>
        <p:txBody>
          <a:bodyPr lIns="46113" tIns="23057" rIns="46113" bIns="23057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 smtClean="0">
                <a:cs typeface="Times New Roman" pitchFamily="18" charset="0"/>
              </a:rPr>
              <a:t>Algorithms </a:t>
            </a:r>
            <a:r>
              <a:rPr lang="en-AU" altLang="zh-CN" sz="1200" dirty="0">
                <a:cs typeface="Times New Roman" pitchFamily="18" charset="0"/>
              </a:rPr>
              <a:t>with </a:t>
            </a:r>
            <a:r>
              <a:rPr lang="en-AU" altLang="zh-CN" sz="1200" dirty="0" smtClean="0">
                <a:cs typeface="Times New Roman" pitchFamily="18" charset="0"/>
              </a:rPr>
              <a:t>Numbers &amp; Primality</a:t>
            </a:r>
            <a:endParaRPr lang="zh-CN" altLang="en-US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Divide &amp; </a:t>
            </a:r>
            <a:r>
              <a:rPr lang="en-AU" altLang="zh-CN" sz="1200" dirty="0" smtClean="0">
                <a:cs typeface="Times New Roman" pitchFamily="18" charset="0"/>
              </a:rPr>
              <a:t>Conquer: Sorting &amp; Medians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 smtClean="0">
                <a:cs typeface="Times New Roman" pitchFamily="18" charset="0"/>
              </a:rPr>
              <a:t>Graph: Decomposition, Paths</a:t>
            </a:r>
            <a:endParaRPr lang="en-AU" altLang="zh-CN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Greedy Algorithms</a:t>
            </a:r>
            <a:endParaRPr lang="zh-CN" altLang="en-US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Dynamic Programming</a:t>
            </a:r>
            <a:endParaRPr lang="zh-CN" altLang="en-US" sz="1200" dirty="0">
              <a:cs typeface="Times New Roman" pitchFamily="18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Backtracking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>
                <a:cs typeface="Times New Roman" pitchFamily="18" charset="0"/>
              </a:rPr>
              <a:t>Linear Programming &amp; Reductions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AU" altLang="zh-CN" sz="1200" dirty="0" smtClean="0">
                <a:cs typeface="Times New Roman" pitchFamily="18" charset="0"/>
              </a:rPr>
              <a:t>NP-Completeness (NPC) &amp; Coping with NPC</a:t>
            </a:r>
            <a:endParaRPr lang="en-AU" altLang="zh-CN" sz="1200" dirty="0">
              <a:cs typeface="Times New Roman" pitchFamily="18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457575" y="3153128"/>
            <a:ext cx="960438" cy="23071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113" tIns="23057" rIns="46113" bIns="23057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200" b="1">
                <a:solidFill>
                  <a:schemeClr val="folHlink"/>
                </a:solidFill>
                <a:latin typeface="Times New Roman" pitchFamily="18" charset="0"/>
                <a:ea typeface="宋体" pitchFamily="2" charset="-122"/>
              </a:defRPr>
            </a:lvl1pPr>
            <a:lvl2pPr marL="374670" indent="-144104" algn="l" eaLnBrk="0" hangingPunct="0">
              <a:spcBef>
                <a:spcPct val="20000"/>
              </a:spcBef>
              <a:buClr>
                <a:schemeClr val="tx1"/>
              </a:buClr>
              <a:buFont typeface="Tahoma" pitchFamily="34" charset="0"/>
              <a:buChar char="–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576415" indent="-115283" algn="l" eaLnBrk="0" hangingPunct="0">
              <a:spcBef>
                <a:spcPct val="20000"/>
              </a:spcBef>
              <a:buClr>
                <a:schemeClr val="folHlink"/>
              </a:buClr>
              <a:buFont typeface="Tahoma" pitchFamily="34" charset="0"/>
              <a:buChar char="»"/>
              <a:defRPr kumimoji="1" sz="1000" b="1">
                <a:solidFill>
                  <a:srgbClr val="006600"/>
                </a:solidFill>
                <a:latin typeface="Times New Roman" pitchFamily="18" charset="0"/>
                <a:ea typeface="宋体" pitchFamily="2" charset="-122"/>
              </a:defRPr>
            </a:lvl3pPr>
            <a:lvl4pPr marL="806981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1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1037547" indent="-115283" algn="l" eaLnBrk="0" hangingPunct="0">
              <a:spcBef>
                <a:spcPct val="20000"/>
              </a:spcBef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1268113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1498679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729245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959811" indent="-11528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598D3E2-E837-4CB7-A073-7E1B0891C7EB}" type="slidenum">
              <a:rPr kumimoji="0" lang="en-US" altLang="zh-CN" sz="700" b="0">
                <a:solidFill>
                  <a:schemeClr val="bg2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700" b="0">
              <a:solidFill>
                <a:schemeClr val="bg2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43248" cy="215444"/>
          </a:xfrm>
        </p:spPr>
        <p:txBody>
          <a:bodyPr/>
          <a:lstStyle/>
          <a:p>
            <a:pPr lvl="0"/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450" y="739775"/>
            <a:ext cx="3962400" cy="71801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Good luck!</a:t>
            </a:r>
            <a:endParaRPr lang="zh-CN" altLang="zh-C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81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1673466" y="1624247"/>
            <a:ext cx="534580" cy="1086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121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74595" indent="-144075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1008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76301" indent="-11526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1008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806821" indent="-115260">
              <a:spcBef>
                <a:spcPct val="20000"/>
              </a:spcBef>
              <a:buClr>
                <a:schemeClr val="folHlink"/>
              </a:buClr>
              <a:buChar char="•"/>
              <a:defRPr kumimoji="1" sz="1008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037341" indent="-115260">
              <a:spcBef>
                <a:spcPct val="20000"/>
              </a:spcBef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267861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49838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72890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95942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747769-9278-4FC0-8B13-E6CD235B4BCB}" type="slidenum">
              <a:rPr kumimoji="0" lang="en-US" altLang="zh-CN" sz="706" b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CN" sz="706" b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171450" y="269312"/>
            <a:ext cx="4191000" cy="3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2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13" dirty="0">
                <a:solidFill>
                  <a:schemeClr val="tx2"/>
                </a:solidFill>
                <a:latin typeface="Tahoma" panose="020B0604030504040204" pitchFamily="34" charset="0"/>
              </a:rPr>
              <a:t>Why study algorithm </a:t>
            </a:r>
            <a:r>
              <a:rPr lang="en-US" altLang="zh-CN" sz="1613" dirty="0" smtClean="0">
                <a:solidFill>
                  <a:schemeClr val="tx2"/>
                </a:solidFill>
                <a:latin typeface="Tahoma" panose="020B0604030504040204" pitchFamily="34" charset="0"/>
              </a:rPr>
              <a:t>and performance</a:t>
            </a:r>
            <a:r>
              <a:rPr lang="en-US" altLang="zh-CN" sz="1613" dirty="0">
                <a:solidFill>
                  <a:schemeClr val="tx2"/>
                </a:solidFill>
                <a:latin typeface="Tahoma" panose="020B0604030504040204" pitchFamily="34" charset="0"/>
              </a:rPr>
              <a:t>?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36908" y="769938"/>
            <a:ext cx="4181105" cy="3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2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zh-CN" sz="1210">
                <a:solidFill>
                  <a:schemeClr val="tx1"/>
                </a:solidFill>
              </a:rPr>
              <a:t>  </a:t>
            </a:r>
            <a:r>
              <a:rPr lang="en-US" altLang="zh-CN" sz="1412" b="0">
                <a:solidFill>
                  <a:schemeClr val="tx1"/>
                </a:solidFill>
              </a:rPr>
              <a:t>Algorithms help us to understand </a:t>
            </a:r>
            <a:r>
              <a:rPr lang="en-US" altLang="zh-CN" sz="1412" b="0">
                <a:solidFill>
                  <a:schemeClr val="hlink"/>
                </a:solidFill>
              </a:rPr>
              <a:t>scalability</a:t>
            </a:r>
            <a:r>
              <a:rPr lang="en-US" altLang="zh-CN" sz="1412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42511" y="1048464"/>
            <a:ext cx="4181105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2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zh-CN" sz="1412" b="0" dirty="0">
                <a:solidFill>
                  <a:schemeClr val="tx1"/>
                </a:solidFill>
              </a:rPr>
              <a:t>  Performance often draws the line between what is feasible and what is impossible.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42511" y="1615123"/>
            <a:ext cx="4181105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2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zh-CN" sz="1412" b="0">
                <a:solidFill>
                  <a:schemeClr val="tx1"/>
                </a:solidFill>
              </a:rPr>
              <a:t>  Algorithmic mathematics provides a </a:t>
            </a:r>
            <a:r>
              <a:rPr lang="en-US" altLang="zh-CN" sz="1412" b="0">
                <a:solidFill>
                  <a:schemeClr val="hlink"/>
                </a:solidFill>
              </a:rPr>
              <a:t>language</a:t>
            </a:r>
            <a:r>
              <a:rPr lang="en-US" altLang="zh-CN" sz="1412" b="0">
                <a:solidFill>
                  <a:schemeClr val="tx1"/>
                </a:solidFill>
              </a:rPr>
              <a:t> for talking about program behavior. 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36908" y="2182581"/>
            <a:ext cx="4181105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2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zh-CN" sz="1210">
                <a:solidFill>
                  <a:schemeClr val="tx1"/>
                </a:solidFill>
              </a:rPr>
              <a:t>  </a:t>
            </a:r>
            <a:r>
              <a:rPr lang="en-US" altLang="zh-CN" sz="1412" b="0">
                <a:solidFill>
                  <a:schemeClr val="tx1"/>
                </a:solidFill>
              </a:rPr>
              <a:t>The lessons of program performance generalize to other computing resource.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30505" y="2712423"/>
            <a:ext cx="4181105" cy="3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2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zh-CN" sz="1210">
                <a:solidFill>
                  <a:schemeClr val="tx1"/>
                </a:solidFill>
              </a:rPr>
              <a:t>  </a:t>
            </a:r>
            <a:r>
              <a:rPr lang="en-US" altLang="zh-CN" sz="1412" b="0">
                <a:solidFill>
                  <a:schemeClr val="tx1"/>
                </a:solidFill>
              </a:rPr>
              <a:t>Speed is fun.</a:t>
            </a:r>
          </a:p>
        </p:txBody>
      </p:sp>
    </p:spTree>
    <p:extLst>
      <p:ext uri="{BB962C8B-B14F-4D97-AF65-F5344CB8AC3E}">
        <p14:creationId xmlns:p14="http://schemas.microsoft.com/office/powerpoint/2010/main" val="24044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45" grpId="0"/>
      <p:bldP spid="10246" grpId="0"/>
      <p:bldP spid="102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511175"/>
            <a:ext cx="441949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400" b="1" dirty="0"/>
              <a:t>The divide-and-conquer </a:t>
            </a:r>
            <a:r>
              <a:rPr sz="1400" b="1" dirty="0" smtClean="0"/>
              <a:t>strategy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476250" y="1044575"/>
            <a:ext cx="3930625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1925" marR="5080" indent="-149225">
              <a:lnSpc>
                <a:spcPts val="14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200" dirty="0">
                <a:latin typeface="Tahoma"/>
                <a:cs typeface="Tahoma"/>
              </a:rPr>
              <a:t>Breaking it into subproblems that are themselves smaller instances of the </a:t>
            </a:r>
            <a:r>
              <a:rPr sz="1200" dirty="0" smtClean="0">
                <a:latin typeface="Tahoma"/>
                <a:cs typeface="Tahoma"/>
              </a:rPr>
              <a:t>same </a:t>
            </a:r>
            <a:r>
              <a:rPr sz="1200" dirty="0">
                <a:latin typeface="Tahoma"/>
                <a:cs typeface="Tahoma"/>
              </a:rPr>
              <a:t>type of problem.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Tahoma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16192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200" dirty="0">
                <a:latin typeface="Tahoma"/>
                <a:cs typeface="Tahoma"/>
              </a:rPr>
              <a:t>Recursively solving these subproblems.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B2"/>
              </a:buClr>
              <a:buFont typeface="Tahoma"/>
              <a:buAutoNum type="arabicPeriod"/>
            </a:pPr>
            <a:endParaRPr sz="1200" dirty="0">
              <a:latin typeface="Times New Roman"/>
              <a:cs typeface="Times New Roman"/>
            </a:endParaRPr>
          </a:p>
          <a:p>
            <a:pPr marL="161925" indent="-149225">
              <a:lnSpc>
                <a:spcPct val="100000"/>
              </a:lnSpc>
              <a:buClr>
                <a:srgbClr val="3333B2"/>
              </a:buClr>
              <a:buAutoNum type="arabicPeriod"/>
              <a:tabLst>
                <a:tab pos="162560" algn="l"/>
              </a:tabLst>
            </a:pPr>
            <a:r>
              <a:rPr sz="1200" dirty="0">
                <a:latin typeface="Tahoma"/>
                <a:cs typeface="Tahoma"/>
              </a:rPr>
              <a:t>Appropriately combining their answers.</a:t>
            </a:r>
          </a:p>
        </p:txBody>
      </p:sp>
    </p:spTree>
    <p:extLst>
      <p:ext uri="{BB962C8B-B14F-4D97-AF65-F5344CB8AC3E}">
        <p14:creationId xmlns:p14="http://schemas.microsoft.com/office/powerpoint/2010/main" val="1380339571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90248" y="1624247"/>
            <a:ext cx="743763" cy="108619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121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74595" indent="-144075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1008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576301" indent="-11526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1008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806821" indent="-115260">
              <a:spcBef>
                <a:spcPct val="20000"/>
              </a:spcBef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037341" indent="-115260">
              <a:spcBef>
                <a:spcPct val="20000"/>
              </a:spcBef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267861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149838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72890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959422" indent="-11526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807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6A48D3-F6B1-40DD-AC40-A36783075470}" type="slidenum">
              <a:rPr kumimoji="0" lang="en-US" altLang="zh-CN" sz="706" b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706" b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23850" y="53975"/>
            <a:ext cx="3688080" cy="34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2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13" dirty="0">
                <a:solidFill>
                  <a:srgbClr val="000066"/>
                </a:solidFill>
                <a:latin typeface="Tahoma" panose="020B0604030504040204" pitchFamily="34" charset="0"/>
              </a:rPr>
              <a:t>Quicksort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71450" y="394517"/>
            <a:ext cx="4379595" cy="288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Char char="•"/>
              <a:defRPr kumimoji="1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Tahoma" panose="020B0604030504040204" pitchFamily="34" charset="0"/>
              <a:buChar char="–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Tahoma" panose="020B0604030504040204" pitchFamily="34" charset="0"/>
              <a:buChar char="»"/>
              <a:defRPr kumimoji="1" sz="20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 </a:t>
            </a:r>
            <a:r>
              <a:rPr lang="en-US" altLang="zh-CN" sz="1210" dirty="0">
                <a:solidFill>
                  <a:srgbClr val="000066"/>
                </a:solidFill>
                <a:latin typeface="Tahoma" panose="020B0604030504040204" pitchFamily="34" charset="0"/>
              </a:rPr>
              <a:t>Efficient sorting algorithm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   --Proposed by C.A.R. Hoare in 1962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   --</a:t>
            </a:r>
            <a:r>
              <a:rPr lang="en-US" altLang="zh-CN" sz="1210" b="0" dirty="0">
                <a:solidFill>
                  <a:srgbClr val="FF0000"/>
                </a:solidFill>
                <a:latin typeface="Tahoma" panose="020B0604030504040204" pitchFamily="34" charset="0"/>
              </a:rPr>
              <a:t>Divide-and-Conquer</a:t>
            </a: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algorithm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   --Sorts “in place” (like insertion sort, but not like merge sort)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   --Very practical (with tuning)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   --Can be viewed as a randomized Las Vegas algorithm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   --Worst-case running time: </a:t>
            </a:r>
            <a:r>
              <a:rPr lang="el-GR" altLang="zh-CN" sz="1210" b="0" dirty="0">
                <a:solidFill>
                  <a:srgbClr val="CC0000"/>
                </a:solidFill>
                <a:latin typeface="Tahoma" panose="020B0604030504040204" pitchFamily="34" charset="0"/>
              </a:rPr>
              <a:t>Θ</a:t>
            </a:r>
            <a:r>
              <a:rPr lang="en-US" altLang="zh-CN" sz="1210" b="0" dirty="0">
                <a:solidFill>
                  <a:srgbClr val="CC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1210" b="0" i="1" dirty="0">
                <a:solidFill>
                  <a:srgbClr val="CC0000"/>
                </a:solidFill>
                <a:latin typeface="Tahoma" panose="020B0604030504040204" pitchFamily="34" charset="0"/>
              </a:rPr>
              <a:t>n</a:t>
            </a:r>
            <a:r>
              <a:rPr lang="en-US" altLang="zh-CN" sz="1210" b="0" i="1" baseline="30000" dirty="0">
                <a:solidFill>
                  <a:srgbClr val="CC0000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1210" b="0" dirty="0">
                <a:solidFill>
                  <a:srgbClr val="CC0000"/>
                </a:solidFill>
                <a:latin typeface="Tahoma" panose="020B0604030504040204" pitchFamily="34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   --Expected running time: </a:t>
            </a:r>
            <a:r>
              <a:rPr lang="el-GR" altLang="zh-CN" sz="1210" b="0" dirty="0">
                <a:solidFill>
                  <a:srgbClr val="CC0000"/>
                </a:solidFill>
                <a:latin typeface="Tahoma" panose="020B0604030504040204" pitchFamily="34" charset="0"/>
              </a:rPr>
              <a:t>Θ</a:t>
            </a:r>
            <a:r>
              <a:rPr lang="en-US" altLang="zh-CN" sz="1210" b="0" dirty="0">
                <a:solidFill>
                  <a:srgbClr val="CC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1210" b="0" i="1" dirty="0" err="1">
                <a:solidFill>
                  <a:srgbClr val="CC0000"/>
                </a:solidFill>
                <a:latin typeface="Tahoma" panose="020B0604030504040204" pitchFamily="34" charset="0"/>
              </a:rPr>
              <a:t>nlogn</a:t>
            </a:r>
            <a:r>
              <a:rPr lang="en-US" altLang="zh-CN" sz="1210" b="0" dirty="0">
                <a:solidFill>
                  <a:srgbClr val="CC0000"/>
                </a:solidFill>
                <a:latin typeface="Tahoma" panose="020B0604030504040204" pitchFamily="34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   --Constant hidden in </a:t>
            </a:r>
            <a:r>
              <a:rPr lang="el-GR" altLang="zh-CN" sz="1210" b="0" dirty="0">
                <a:solidFill>
                  <a:srgbClr val="CC0000"/>
                </a:solidFill>
                <a:latin typeface="Tahoma" panose="020B0604030504040204" pitchFamily="34" charset="0"/>
              </a:rPr>
              <a:t>Θ</a:t>
            </a:r>
            <a:r>
              <a:rPr lang="en-US" altLang="zh-CN" sz="1210" b="0" dirty="0">
                <a:solidFill>
                  <a:srgbClr val="CC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1210" b="0" i="1" dirty="0" err="1">
                <a:solidFill>
                  <a:srgbClr val="CC0000"/>
                </a:solidFill>
                <a:latin typeface="Tahoma" panose="020B0604030504040204" pitchFamily="34" charset="0"/>
              </a:rPr>
              <a:t>nlogn</a:t>
            </a:r>
            <a:r>
              <a:rPr lang="en-US" altLang="zh-CN" sz="1210" b="0" dirty="0">
                <a:solidFill>
                  <a:srgbClr val="CC0000"/>
                </a:solidFill>
                <a:latin typeface="Tahoma" panose="020B0604030504040204" pitchFamily="34" charset="0"/>
              </a:rPr>
              <a:t>)</a:t>
            </a:r>
            <a:r>
              <a:rPr lang="en-US" altLang="zh-CN" sz="1210" b="0" dirty="0">
                <a:solidFill>
                  <a:schemeClr val="tx1"/>
                </a:solidFill>
                <a:latin typeface="Tahoma" panose="020B0604030504040204" pitchFamily="34" charset="0"/>
              </a:rPr>
              <a:t> are small.</a:t>
            </a:r>
            <a:endParaRPr lang="el-GR" altLang="zh-CN" sz="1210" b="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-94137" y="282575"/>
            <a:ext cx="4419498" cy="276999"/>
          </a:xfrm>
        </p:spPr>
        <p:txBody>
          <a:bodyPr/>
          <a:lstStyle/>
          <a:p>
            <a:pPr algn="ctr" eaLnBrk="1" hangingPunct="1"/>
            <a:r>
              <a:rPr lang="en-US" altLang="zh-CN" sz="1800" b="1" dirty="0" smtClean="0"/>
              <a:t>Greedy Method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720" y="750166"/>
            <a:ext cx="4069153" cy="1862048"/>
          </a:xfrm>
        </p:spPr>
        <p:txBody>
          <a:bodyPr/>
          <a:lstStyle/>
          <a:p>
            <a:pPr eaLnBrk="1" hangingPunct="1"/>
            <a:r>
              <a:rPr lang="en-US" altLang="zh-CN" sz="1400" dirty="0" smtClean="0">
                <a:solidFill>
                  <a:srgbClr val="00339B"/>
                </a:solidFill>
                <a:latin typeface="Arial" panose="020B0604020202020204" pitchFamily="34" charset="0"/>
              </a:rPr>
              <a:t>For many optimization problems, a greedy algorithm always makes the choice that looks best at every step. That is, it makes local optimal solution in the hope that this choice will lead to a globally optimal one.</a:t>
            </a:r>
          </a:p>
          <a:p>
            <a:pPr eaLnBrk="1" hangingPunct="1"/>
            <a:endParaRPr lang="en-US" altLang="zh-CN" sz="1400" dirty="0">
              <a:solidFill>
                <a:srgbClr val="00339B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make the shortest path to the target at each step. Sometime I win, sometime I lose.</a:t>
            </a:r>
          </a:p>
          <a:p>
            <a:pPr algn="l"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083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9826" y="282575"/>
            <a:ext cx="3621649" cy="276999"/>
          </a:xfrm>
        </p:spPr>
        <p:txBody>
          <a:bodyPr/>
          <a:lstStyle/>
          <a:p>
            <a:pPr algn="ctr" eaLnBrk="1" hangingPunct="1"/>
            <a:r>
              <a:rPr lang="en-US" altLang="zh-CN" sz="1800" b="1" dirty="0" smtClean="0"/>
              <a:t>When Greedy Algorithm Works?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322" y="739775"/>
            <a:ext cx="3936656" cy="2154436"/>
          </a:xfrm>
        </p:spPr>
        <p:txBody>
          <a:bodyPr/>
          <a:lstStyle/>
          <a:p>
            <a:pPr eaLnBrk="1" hangingPunct="1"/>
            <a:r>
              <a:rPr lang="en-US" altLang="zh-CN" sz="1400" dirty="0" smtClean="0">
                <a:solidFill>
                  <a:srgbClr val="00339B"/>
                </a:solidFill>
                <a:latin typeface="Arial" panose="020B0604020202020204" pitchFamily="34" charset="0"/>
              </a:rPr>
              <a:t>How can one tell if a greedy algorithm will solve a particular optimization problem? There is no way in general. If we can demonstrate the following properties, then it is probable to use greedy algorithm:</a:t>
            </a:r>
          </a:p>
          <a:p>
            <a:pPr eaLnBrk="1" hangingPunct="1"/>
            <a:endParaRPr lang="en-US" altLang="zh-CN" sz="1400" dirty="0" smtClean="0">
              <a:solidFill>
                <a:srgbClr val="00339B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Greedy-choice property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Optimal substructure (the same with that of dynamic programming)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236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3319272" y="3218497"/>
            <a:ext cx="1060323" cy="107722"/>
          </a:xfrm>
          <a:noFill/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374670" indent="-144104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576415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806981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1037547" indent="-115283" eaLnBrk="0" hangingPunct="0"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1268113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1498679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1729245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1959811" indent="-115283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59A28A6-04D4-498F-9A26-8FF88220F8F0}" type="slidenum">
              <a:rPr kumimoji="0" lang="en-US" altLang="zh-CN" sz="700">
                <a:solidFill>
                  <a:schemeClr val="bg2"/>
                </a:solidFill>
              </a:rPr>
              <a:pPr eaLnBrk="1" hangingPunct="1"/>
              <a:t>9</a:t>
            </a:fld>
            <a:endParaRPr kumimoji="0" lang="en-US" altLang="zh-CN" sz="700">
              <a:solidFill>
                <a:schemeClr val="bg2"/>
              </a:solidFill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47650" y="192264"/>
            <a:ext cx="3726498" cy="29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ea typeface="Tahoma" panose="020B0604030504040204" pitchFamily="34" charset="0"/>
                <a:cs typeface="Tahoma" panose="020B0604030504040204" pitchFamily="34" charset="0"/>
              </a:rPr>
              <a:t>Optimization Problems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30505" y="69215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ea typeface="Tahoma" panose="020B0604030504040204" pitchFamily="34" charset="0"/>
                <a:cs typeface="Tahoma" panose="020B0604030504040204" pitchFamily="34" charset="0"/>
              </a:rPr>
              <a:t>A design technique, like divide-and-conquer</a:t>
            </a:r>
            <a:r>
              <a:rPr lang="en-US" altLang="zh-CN" sz="1200" dirty="0">
                <a:solidFill>
                  <a:srgbClr val="000066"/>
                </a:solidFill>
              </a:rPr>
              <a:t>.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30505" y="1038225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ea typeface="Tahoma" panose="020B0604030504040204" pitchFamily="34" charset="0"/>
                <a:cs typeface="Tahoma" panose="020B0604030504040204" pitchFamily="34" charset="0"/>
              </a:rPr>
              <a:t>Works bottom-up rather than top-down</a:t>
            </a:r>
            <a:r>
              <a:rPr lang="en-US" altLang="zh-CN" sz="1200" dirty="0">
                <a:solidFill>
                  <a:srgbClr val="00006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zh-CN" sz="12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30505" y="1384300"/>
            <a:ext cx="4187508" cy="230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200" dirty="0">
                <a:ea typeface="Tahoma" panose="020B0604030504040204" pitchFamily="34" charset="0"/>
                <a:cs typeface="Tahoma" panose="020B0604030504040204" pitchFamily="34" charset="0"/>
              </a:rPr>
              <a:t>Useful for optimization problems.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30505" y="1730375"/>
            <a:ext cx="4187508" cy="1200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6113" tIns="23057" rIns="46113" bIns="23057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buFontTx/>
              <a:buChar char="•"/>
            </a:pPr>
            <a:r>
              <a:rPr lang="en-US" altLang="zh-CN" sz="1200" dirty="0">
                <a:solidFill>
                  <a:srgbClr val="000066"/>
                </a:solidFill>
              </a:rPr>
              <a:t>  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Four-step method: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1. Characterize the structure of the optimal solution.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2. Recursively define the value of the optimal solution.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3. Compute the value of the solution in a bottom-up fashion.</a:t>
            </a:r>
          </a:p>
          <a:p>
            <a:pPr algn="l" eaLnBrk="1" hangingPunct="1"/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4. Construct the optimal solution using the computed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0983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  <p:bldP spid="9233" grpId="0"/>
      <p:bldP spid="9234" grpId="0"/>
      <p:bldP spid="923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</TotalTime>
  <Words>1591</Words>
  <Application>Microsoft Office PowerPoint</Application>
  <PresentationFormat>自定义</PresentationFormat>
  <Paragraphs>184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 Unicode MS</vt:lpstr>
      <vt:lpstr>Microsoft YaHei UI</vt:lpstr>
      <vt:lpstr>宋体</vt:lpstr>
      <vt:lpstr>Arial</vt:lpstr>
      <vt:lpstr>Calibri</vt:lpstr>
      <vt:lpstr>Gill Sans MT</vt:lpstr>
      <vt:lpstr>Lucida Sans Unicode</vt:lpstr>
      <vt:lpstr>Tahoma</vt:lpstr>
      <vt:lpstr>Times New Roman</vt:lpstr>
      <vt:lpstr>Verdana</vt:lpstr>
      <vt:lpstr>Wingdings</vt:lpstr>
      <vt:lpstr>Office Theme</vt:lpstr>
      <vt:lpstr>Algorithm Design and Applications  算法设计与应用基础</vt:lpstr>
      <vt:lpstr>Grading Scheme</vt:lpstr>
      <vt:lpstr>Main Topics</vt:lpstr>
      <vt:lpstr>PowerPoint 演示文稿</vt:lpstr>
      <vt:lpstr>The divide-and-conquer strategy</vt:lpstr>
      <vt:lpstr>PowerPoint 演示文稿</vt:lpstr>
      <vt:lpstr>Greedy Method</vt:lpstr>
      <vt:lpstr>When Greedy Algorithm Works?</vt:lpstr>
      <vt:lpstr>PowerPoint 演示文稿</vt:lpstr>
      <vt:lpstr>Back-Tracking Paradigm</vt:lpstr>
      <vt:lpstr>Back-Tracking——General Method</vt:lpstr>
      <vt:lpstr>PowerPoint 演示文稿</vt:lpstr>
      <vt:lpstr>LP formulation</vt:lpstr>
      <vt:lpstr>The optimal solution</vt:lpstr>
      <vt:lpstr>Thus the set of all feasible solutions of this linear program, that is, the points (x1 , x2) which satisfy all constraints, is the intersection of five half-spaces. It is a convex polygon. </vt:lpstr>
      <vt:lpstr>The optimal solution (cont’d)</vt:lpstr>
      <vt:lpstr>Solving linear programs</vt:lpstr>
      <vt:lpstr>Solving linear programs, cont.</vt:lpstr>
      <vt:lpstr>PowerPoint 演示文稿</vt:lpstr>
      <vt:lpstr>PowerPoint 演示文稿</vt:lpstr>
      <vt:lpstr>PowerPoint 演示文稿</vt:lpstr>
      <vt:lpstr>PowerPoint 演示文稿</vt:lpstr>
      <vt:lpstr>Reduction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(XI)</dc:title>
  <dc:creator>Yijia Chen  Shanghai Jiaotong University</dc:creator>
  <cp:lastModifiedBy>lin xl</cp:lastModifiedBy>
  <cp:revision>107</cp:revision>
  <dcterms:created xsi:type="dcterms:W3CDTF">2016-09-14T00:28:07Z</dcterms:created>
  <dcterms:modified xsi:type="dcterms:W3CDTF">2021-07-01T08:23:55Z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2016-09-13T00:00:00Z</vt:filetime>
  </property>
</Properties>
</file>