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301" r:id="rId12"/>
    <p:sldId id="302" r:id="rId13"/>
    <p:sldId id="303" r:id="rId14"/>
    <p:sldId id="270" r:id="rId15"/>
    <p:sldId id="271" r:id="rId16"/>
    <p:sldId id="272" r:id="rId17"/>
    <p:sldId id="273" r:id="rId18"/>
    <p:sldId id="274" r:id="rId19"/>
    <p:sldId id="275" r:id="rId20"/>
    <p:sldId id="276" r:id="rId21"/>
    <p:sldId id="277" r:id="rId22"/>
    <p:sldId id="278" r:id="rId23"/>
    <p:sldId id="279" r:id="rId24"/>
    <p:sldId id="306" r:id="rId25"/>
    <p:sldId id="280" r:id="rId26"/>
    <p:sldId id="310" r:id="rId27"/>
    <p:sldId id="281" r:id="rId28"/>
    <p:sldId id="282" r:id="rId29"/>
    <p:sldId id="283" r:id="rId30"/>
    <p:sldId id="307" r:id="rId31"/>
    <p:sldId id="284" r:id="rId32"/>
    <p:sldId id="285" r:id="rId33"/>
    <p:sldId id="311" r:id="rId34"/>
    <p:sldId id="286" r:id="rId35"/>
    <p:sldId id="287" r:id="rId36"/>
    <p:sldId id="312" r:id="rId37"/>
    <p:sldId id="288" r:id="rId38"/>
    <p:sldId id="289" r:id="rId39"/>
    <p:sldId id="290" r:id="rId40"/>
    <p:sldId id="305" r:id="rId41"/>
    <p:sldId id="292" r:id="rId42"/>
    <p:sldId id="293" r:id="rId43"/>
    <p:sldId id="294" r:id="rId44"/>
    <p:sldId id="295" r:id="rId45"/>
    <p:sldId id="296" r:id="rId46"/>
    <p:sldId id="297" r:id="rId47"/>
    <p:sldId id="298" r:id="rId48"/>
    <p:sldId id="299" r:id="rId49"/>
    <p:sldId id="300" r:id="rId50"/>
    <p:sldId id="304" r:id="rId51"/>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6" d="100"/>
          <a:sy n="186" d="100"/>
        </p:scale>
        <p:origin x="1620" y="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7294" y="819823"/>
            <a:ext cx="3915511" cy="177038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1325830"/>
            <a:ext cx="2895600" cy="215444"/>
          </a:xfrm>
          <a:prstGeom prst="rect">
            <a:avLst/>
          </a:prstGeom>
        </p:spPr>
        <p:txBody>
          <a:bodyPr vert="horz" wrap="square" lIns="0" tIns="0" rIns="0" bIns="0" rtlCol="0">
            <a:spAutoFit/>
          </a:bodyPr>
          <a:lstStyle/>
          <a:p>
            <a:pPr marL="12700" algn="ctr">
              <a:lnSpc>
                <a:spcPct val="100000"/>
              </a:lnSpc>
            </a:pPr>
            <a:r>
              <a:rPr sz="1400" b="1" dirty="0" smtClean="0">
                <a:solidFill>
                  <a:srgbClr val="0000FF"/>
                </a:solidFill>
              </a:rPr>
              <a:t>Review</a:t>
            </a:r>
            <a:endParaRPr sz="1400" b="1" spc="-35" dirty="0">
              <a:solidFill>
                <a:srgbClr val="0000FF"/>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62" y="130176"/>
            <a:ext cx="4244388" cy="215444"/>
          </a:xfrm>
          <a:prstGeom prst="rect">
            <a:avLst/>
          </a:prstGeom>
        </p:spPr>
        <p:txBody>
          <a:bodyPr vert="horz" wrap="square" lIns="0" tIns="0" rIns="0" bIns="0" rtlCol="0">
            <a:spAutoFit/>
          </a:bodyPr>
          <a:lstStyle/>
          <a:p>
            <a:pPr marL="12700">
              <a:lnSpc>
                <a:spcPct val="100000"/>
              </a:lnSpc>
            </a:pPr>
            <a:r>
              <a:rPr sz="1400" b="1" dirty="0"/>
              <a:t>How to choose a hash function?</a:t>
            </a:r>
          </a:p>
        </p:txBody>
      </p:sp>
      <p:sp>
        <p:nvSpPr>
          <p:cNvPr id="3" name="object 3"/>
          <p:cNvSpPr txBox="1"/>
          <p:nvPr/>
        </p:nvSpPr>
        <p:spPr>
          <a:xfrm>
            <a:off x="323850" y="434975"/>
            <a:ext cx="4190948" cy="2757165"/>
          </a:xfrm>
          <a:prstGeom prst="rect">
            <a:avLst/>
          </a:prstGeom>
        </p:spPr>
        <p:txBody>
          <a:bodyPr vert="horz" wrap="square" lIns="0" tIns="0" rIns="0" bIns="0" rtlCol="0">
            <a:spAutoFit/>
          </a:bodyPr>
          <a:lstStyle/>
          <a:p>
            <a:pPr marL="246379" marR="5080" indent="-12636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There </a:t>
            </a:r>
            <a:r>
              <a:rPr sz="900" dirty="0">
                <a:latin typeface="Tahoma"/>
                <a:cs typeface="Tahoma"/>
              </a:rPr>
              <a:t>is nothing </a:t>
            </a:r>
            <a:r>
              <a:rPr sz="900" i="1" dirty="0">
                <a:solidFill>
                  <a:srgbClr val="FF0000"/>
                </a:solidFill>
                <a:latin typeface="Trebuchet MS"/>
                <a:cs typeface="Trebuchet MS"/>
              </a:rPr>
              <a:t>inherently wrong </a:t>
            </a:r>
            <a:r>
              <a:rPr sz="900" dirty="0">
                <a:latin typeface="Tahoma"/>
                <a:cs typeface="Tahoma"/>
              </a:rPr>
              <a:t>with any single function. If our 250 IP  addresses were uniformly drawn from among all </a:t>
            </a:r>
            <a:r>
              <a:rPr sz="900" i="1" dirty="0">
                <a:latin typeface="Arial"/>
                <a:cs typeface="Arial"/>
              </a:rPr>
              <a:t>N </a:t>
            </a:r>
            <a:r>
              <a:rPr sz="900" dirty="0">
                <a:latin typeface="Tahoma"/>
                <a:cs typeface="Tahoma"/>
              </a:rPr>
              <a:t>= 2</a:t>
            </a:r>
            <a:r>
              <a:rPr sz="900" baseline="37037" dirty="0">
                <a:latin typeface="Tahoma"/>
                <a:cs typeface="Tahoma"/>
              </a:rPr>
              <a:t>32 </a:t>
            </a:r>
            <a:r>
              <a:rPr sz="900" dirty="0">
                <a:latin typeface="Tahoma"/>
                <a:cs typeface="Tahoma"/>
              </a:rPr>
              <a:t>possibilities, then  these functions would behave well.</a:t>
            </a:r>
          </a:p>
          <a:p>
            <a:pPr marL="246379" marR="5080">
              <a:lnSpc>
                <a:spcPts val="1400"/>
              </a:lnSpc>
            </a:pPr>
            <a:r>
              <a:rPr sz="900" dirty="0">
                <a:latin typeface="Tahoma"/>
                <a:cs typeface="Tahoma"/>
              </a:rPr>
              <a:t>The problem is we have no guarantee that the distribution of IP </a:t>
            </a:r>
            <a:r>
              <a:rPr sz="900" dirty="0" smtClean="0">
                <a:latin typeface="Tahoma"/>
                <a:cs typeface="Tahoma"/>
              </a:rPr>
              <a:t>addresses</a:t>
            </a:r>
            <a:r>
              <a:rPr lang="en-US" sz="900" dirty="0" smtClean="0">
                <a:latin typeface="Tahoma"/>
                <a:cs typeface="Tahoma"/>
              </a:rPr>
              <a:t> </a:t>
            </a:r>
            <a:r>
              <a:rPr sz="900" dirty="0" smtClean="0">
                <a:latin typeface="Tahoma"/>
                <a:cs typeface="Tahoma"/>
              </a:rPr>
              <a:t>is </a:t>
            </a:r>
            <a:r>
              <a:rPr sz="900" i="1" dirty="0">
                <a:solidFill>
                  <a:srgbClr val="FF0000"/>
                </a:solidFill>
                <a:latin typeface="Trebuchet MS"/>
                <a:cs typeface="Trebuchet MS"/>
              </a:rPr>
              <a:t>uniform</a:t>
            </a:r>
            <a:r>
              <a:rPr sz="900" dirty="0">
                <a:latin typeface="Tahoma"/>
                <a:cs typeface="Tahoma"/>
              </a:rPr>
              <a:t>.</a:t>
            </a:r>
          </a:p>
          <a:p>
            <a:pPr marL="246379" marR="41910" indent="-126364">
              <a:lnSpc>
                <a:spcPts val="1400"/>
              </a:lnSpc>
              <a:spcBef>
                <a:spcPts val="295"/>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Conversely</a:t>
            </a:r>
            <a:r>
              <a:rPr sz="900" dirty="0">
                <a:latin typeface="Tahoma"/>
                <a:cs typeface="Tahoma"/>
              </a:rPr>
              <a:t>, there is no </a:t>
            </a:r>
            <a:r>
              <a:rPr sz="900" i="1" dirty="0">
                <a:solidFill>
                  <a:srgbClr val="FF0000"/>
                </a:solidFill>
                <a:latin typeface="Trebuchet MS"/>
                <a:cs typeface="Trebuchet MS"/>
              </a:rPr>
              <a:t>single hash function</a:t>
            </a:r>
            <a:r>
              <a:rPr sz="900" dirty="0">
                <a:latin typeface="Tahoma"/>
                <a:cs typeface="Tahoma"/>
              </a:rPr>
              <a:t>, no matter how sophisticated,  that behaves well on all sets of  data.</a:t>
            </a:r>
          </a:p>
          <a:p>
            <a:pPr marL="246379" marR="233679">
              <a:lnSpc>
                <a:spcPts val="1400"/>
              </a:lnSpc>
            </a:pPr>
            <a:r>
              <a:rPr sz="900" dirty="0">
                <a:latin typeface="Tahoma"/>
                <a:cs typeface="Tahoma"/>
              </a:rPr>
              <a:t>Since a hash function maps 2</a:t>
            </a:r>
            <a:r>
              <a:rPr sz="900" baseline="37037" dirty="0">
                <a:latin typeface="Tahoma"/>
                <a:cs typeface="Tahoma"/>
              </a:rPr>
              <a:t>32 </a:t>
            </a:r>
            <a:r>
              <a:rPr sz="900" dirty="0">
                <a:latin typeface="Tahoma"/>
                <a:cs typeface="Tahoma"/>
              </a:rPr>
              <a:t>IP addresses to just 250 names, there  must be a collection of at least</a:t>
            </a:r>
          </a:p>
          <a:p>
            <a:pPr marL="252729" algn="ctr">
              <a:lnSpc>
                <a:spcPts val="1400"/>
              </a:lnSpc>
              <a:spcBef>
                <a:spcPts val="805"/>
              </a:spcBef>
            </a:pPr>
            <a:r>
              <a:rPr sz="900" dirty="0">
                <a:latin typeface="Tahoma"/>
                <a:cs typeface="Tahoma"/>
              </a:rPr>
              <a:t>2</a:t>
            </a:r>
            <a:r>
              <a:rPr sz="900" baseline="41666" dirty="0">
                <a:latin typeface="Tahoma"/>
                <a:cs typeface="Tahoma"/>
              </a:rPr>
              <a:t>32 </a:t>
            </a:r>
            <a:r>
              <a:rPr sz="900" i="1" dirty="0">
                <a:latin typeface="Verdana"/>
                <a:cs typeface="Verdana"/>
              </a:rPr>
              <a:t>/</a:t>
            </a:r>
            <a:r>
              <a:rPr sz="900" dirty="0">
                <a:latin typeface="Tahoma"/>
                <a:cs typeface="Tahoma"/>
              </a:rPr>
              <a:t>250 </a:t>
            </a:r>
            <a:r>
              <a:rPr sz="900" dirty="0">
                <a:latin typeface="Arial Unicode MS"/>
                <a:cs typeface="Arial Unicode MS"/>
              </a:rPr>
              <a:t>≈ </a:t>
            </a:r>
            <a:r>
              <a:rPr sz="900" dirty="0">
                <a:latin typeface="Tahoma"/>
                <a:cs typeface="Tahoma"/>
              </a:rPr>
              <a:t>2</a:t>
            </a:r>
            <a:r>
              <a:rPr sz="900" baseline="41666" dirty="0">
                <a:latin typeface="Tahoma"/>
                <a:cs typeface="Tahoma"/>
              </a:rPr>
              <a:t>24 </a:t>
            </a:r>
            <a:r>
              <a:rPr sz="900" dirty="0">
                <a:latin typeface="Arial Unicode MS"/>
                <a:cs typeface="Arial Unicode MS"/>
              </a:rPr>
              <a:t>≈ </a:t>
            </a:r>
            <a:r>
              <a:rPr sz="900" dirty="0">
                <a:latin typeface="Tahoma"/>
                <a:cs typeface="Tahoma"/>
              </a:rPr>
              <a:t>16</a:t>
            </a:r>
            <a:r>
              <a:rPr sz="900" i="1" dirty="0">
                <a:latin typeface="Verdana"/>
                <a:cs typeface="Verdana"/>
              </a:rPr>
              <a:t>, </a:t>
            </a:r>
            <a:r>
              <a:rPr sz="900" dirty="0">
                <a:latin typeface="Tahoma"/>
                <a:cs typeface="Tahoma"/>
              </a:rPr>
              <a:t>000</a:t>
            </a:r>
            <a:r>
              <a:rPr sz="900" i="1" dirty="0">
                <a:latin typeface="Verdana"/>
                <a:cs typeface="Verdana"/>
              </a:rPr>
              <a:t>, </a:t>
            </a:r>
            <a:r>
              <a:rPr sz="900" dirty="0">
                <a:latin typeface="Tahoma"/>
                <a:cs typeface="Tahoma"/>
              </a:rPr>
              <a:t>000</a:t>
            </a:r>
          </a:p>
          <a:p>
            <a:pPr marL="246379">
              <a:lnSpc>
                <a:spcPts val="1400"/>
              </a:lnSpc>
              <a:spcBef>
                <a:spcPts val="805"/>
              </a:spcBef>
            </a:pPr>
            <a:r>
              <a:rPr sz="900" dirty="0">
                <a:latin typeface="Tahoma"/>
                <a:cs typeface="Tahoma"/>
              </a:rPr>
              <a:t>IP addresses that are assigned the same name (or, in hashing   terminology,</a:t>
            </a:r>
          </a:p>
          <a:p>
            <a:pPr marL="246379">
              <a:lnSpc>
                <a:spcPts val="1400"/>
              </a:lnSpc>
              <a:spcBef>
                <a:spcPts val="10"/>
              </a:spcBef>
            </a:pPr>
            <a:r>
              <a:rPr sz="900" b="1" dirty="0">
                <a:latin typeface="Arial"/>
                <a:cs typeface="Arial"/>
              </a:rPr>
              <a:t>collide</a:t>
            </a:r>
            <a:r>
              <a:rPr sz="900" dirty="0">
                <a:latin typeface="Tahoma"/>
                <a:cs typeface="Tahoma"/>
              </a:rPr>
              <a:t>).</a:t>
            </a:r>
          </a:p>
          <a:p>
            <a:pPr>
              <a:lnSpc>
                <a:spcPts val="1400"/>
              </a:lnSpc>
              <a:spcBef>
                <a:spcPts val="10"/>
              </a:spcBef>
            </a:pPr>
            <a:endParaRPr sz="950" dirty="0">
              <a:latin typeface="Times New Roman"/>
              <a:cs typeface="Times New Roman"/>
            </a:endParaRPr>
          </a:p>
          <a:p>
            <a:pPr marL="12700">
              <a:lnSpc>
                <a:spcPts val="1400"/>
              </a:lnSpc>
              <a:spcBef>
                <a:spcPts val="5"/>
              </a:spcBef>
            </a:pPr>
            <a:r>
              <a:rPr sz="900" b="1" dirty="0">
                <a:latin typeface="Arial"/>
                <a:cs typeface="Arial"/>
              </a:rPr>
              <a:t>Solution:  </a:t>
            </a:r>
            <a:r>
              <a:rPr sz="900" i="1" dirty="0">
                <a:solidFill>
                  <a:srgbClr val="0000FF"/>
                </a:solidFill>
                <a:latin typeface="Trebuchet MS"/>
                <a:cs typeface="Trebuchet MS"/>
              </a:rPr>
              <a:t>let  us pick a hash function at random from some class of </a:t>
            </a:r>
            <a:r>
              <a:rPr sz="900" i="1" dirty="0" smtClean="0">
                <a:solidFill>
                  <a:srgbClr val="0000FF"/>
                </a:solidFill>
                <a:latin typeface="Trebuchet MS"/>
                <a:cs typeface="Trebuchet MS"/>
              </a:rPr>
              <a:t>functions</a:t>
            </a:r>
            <a:r>
              <a:rPr sz="900" i="1" dirty="0">
                <a:solidFill>
                  <a:srgbClr val="0000FF"/>
                </a:solidFill>
                <a:latin typeface="Trebuchet MS"/>
                <a:cs typeface="Trebuchet MS"/>
              </a:rPr>
              <a:t>.</a:t>
            </a:r>
            <a:endParaRPr sz="900" dirty="0">
              <a:latin typeface="Trebuchet MS"/>
              <a:cs typeface="Trebuchet MS"/>
            </a:endParaRPr>
          </a:p>
        </p:txBody>
      </p:sp>
      <p:pic>
        <p:nvPicPr>
          <p:cNvPr id="5" name="图片 4"/>
          <p:cNvPicPr>
            <a:picLocks noChangeAspect="1"/>
          </p:cNvPicPr>
          <p:nvPr/>
        </p:nvPicPr>
        <p:blipFill>
          <a:blip r:embed="rId2"/>
          <a:stretch>
            <a:fillRect/>
          </a:stretch>
        </p:blipFill>
        <p:spPr>
          <a:xfrm>
            <a:off x="377604" y="468000"/>
            <a:ext cx="138095" cy="108000"/>
          </a:xfrm>
          <a:prstGeom prst="rect">
            <a:avLst/>
          </a:prstGeom>
        </p:spPr>
      </p:pic>
      <p:pic>
        <p:nvPicPr>
          <p:cNvPr id="6" name="图片 5"/>
          <p:cNvPicPr>
            <a:picLocks noChangeAspect="1"/>
          </p:cNvPicPr>
          <p:nvPr/>
        </p:nvPicPr>
        <p:blipFill>
          <a:blip r:embed="rId2"/>
          <a:stretch>
            <a:fillRect/>
          </a:stretch>
        </p:blipFill>
        <p:spPr>
          <a:xfrm>
            <a:off x="377604" y="1404000"/>
            <a:ext cx="138095" cy="108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05" y="206376"/>
            <a:ext cx="4293945"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71450" y="511175"/>
            <a:ext cx="4343348" cy="2367571"/>
          </a:xfrm>
          <a:prstGeom prst="rect">
            <a:avLst/>
          </a:prstGeom>
        </p:spPr>
        <p:txBody>
          <a:bodyPr vert="horz" wrap="square" lIns="0" tIns="0" rIns="0" bIns="0" rtlCol="0">
            <a:spAutoFit/>
          </a:bodyPr>
          <a:lstStyle/>
          <a:p>
            <a:pPr marL="12700" marR="5080">
              <a:lnSpc>
                <a:spcPts val="1400"/>
              </a:lnSpc>
            </a:pPr>
            <a:r>
              <a:rPr sz="900" dirty="0">
                <a:latin typeface="Tahoma"/>
                <a:cs typeface="Tahoma"/>
              </a:rPr>
              <a:t>Let us take the number of buckets to be not 250 but </a:t>
            </a:r>
            <a:r>
              <a:rPr sz="900" i="1" dirty="0">
                <a:latin typeface="Trebuchet MS"/>
                <a:cs typeface="Trebuchet MS"/>
              </a:rPr>
              <a:t>n </a:t>
            </a:r>
            <a:r>
              <a:rPr sz="900" dirty="0">
                <a:latin typeface="Tahoma"/>
                <a:cs typeface="Tahoma"/>
              </a:rPr>
              <a:t>= 257. a </a:t>
            </a:r>
            <a:r>
              <a:rPr sz="900" dirty="0">
                <a:solidFill>
                  <a:srgbClr val="FF0000"/>
                </a:solidFill>
                <a:latin typeface="Tahoma"/>
                <a:cs typeface="Tahoma"/>
              </a:rPr>
              <a:t>prime </a:t>
            </a:r>
            <a:r>
              <a:rPr sz="900" dirty="0">
                <a:latin typeface="Tahoma"/>
                <a:cs typeface="Tahoma"/>
              </a:rPr>
              <a:t>number!  </a:t>
            </a:r>
            <a:endParaRPr lang="en-US" sz="900" dirty="0" smtClean="0">
              <a:latin typeface="Tahoma"/>
              <a:cs typeface="Tahoma"/>
            </a:endParaRPr>
          </a:p>
          <a:p>
            <a:pPr marL="12700" marR="5080">
              <a:lnSpc>
                <a:spcPts val="1400"/>
              </a:lnSpc>
            </a:pPr>
            <a:r>
              <a:rPr sz="900" dirty="0" smtClean="0">
                <a:latin typeface="Tahoma"/>
                <a:cs typeface="Tahoma"/>
              </a:rPr>
              <a:t>We </a:t>
            </a:r>
            <a:r>
              <a:rPr sz="900" dirty="0">
                <a:latin typeface="Tahoma"/>
                <a:cs typeface="Tahoma"/>
              </a:rPr>
              <a:t>consider every IP address </a:t>
            </a:r>
            <a:r>
              <a:rPr sz="900" i="1" dirty="0">
                <a:latin typeface="Trebuchet MS"/>
                <a:cs typeface="Trebuchet MS"/>
              </a:rPr>
              <a:t>x  </a:t>
            </a:r>
            <a:r>
              <a:rPr sz="900" dirty="0">
                <a:latin typeface="Tahoma"/>
                <a:cs typeface="Tahoma"/>
              </a:rPr>
              <a:t>as a quadruple </a:t>
            </a:r>
            <a:r>
              <a:rPr sz="900" i="1" dirty="0">
                <a:latin typeface="Trebuchet MS"/>
                <a:cs typeface="Trebuchet MS"/>
              </a:rPr>
              <a:t>x  </a:t>
            </a:r>
            <a:r>
              <a:rPr sz="900" dirty="0">
                <a:latin typeface="Tahoma"/>
                <a:cs typeface="Tahoma"/>
              </a:rPr>
              <a:t>=</a:t>
            </a:r>
          </a:p>
          <a:p>
            <a:pPr>
              <a:lnSpc>
                <a:spcPts val="1400"/>
              </a:lnSpc>
              <a:spcBef>
                <a:spcPts val="45"/>
              </a:spcBef>
            </a:pPr>
            <a:endParaRPr sz="750" dirty="0">
              <a:latin typeface="Times New Roman"/>
              <a:cs typeface="Times New Roman"/>
            </a:endParaRPr>
          </a:p>
          <a:p>
            <a:pPr algn="ctr">
              <a:lnSpc>
                <a:spcPts val="1400"/>
              </a:lnSpc>
            </a:pPr>
            <a:r>
              <a:rPr sz="1350" baseline="6172" dirty="0">
                <a:latin typeface="Tahoma"/>
                <a:cs typeface="Tahoma"/>
              </a:rPr>
              <a:t>(</a:t>
            </a:r>
            <a:r>
              <a:rPr sz="1350" i="1" baseline="6172" dirty="0">
                <a:latin typeface="Trebuchet MS"/>
                <a:cs typeface="Trebuchet MS"/>
              </a:rPr>
              <a:t>x</a:t>
            </a:r>
            <a:r>
              <a:rPr sz="600" dirty="0">
                <a:latin typeface="Tahoma"/>
                <a:cs typeface="Tahoma"/>
              </a:rPr>
              <a:t>1 </a:t>
            </a:r>
            <a:r>
              <a:rPr sz="1350" i="1" baseline="6172" dirty="0">
                <a:latin typeface="Verdana"/>
                <a:cs typeface="Verdana"/>
              </a:rPr>
              <a:t>, </a:t>
            </a:r>
            <a:r>
              <a:rPr sz="1350" i="1" baseline="6172" dirty="0">
                <a:latin typeface="Trebuchet MS"/>
                <a:cs typeface="Trebuchet MS"/>
              </a:rPr>
              <a:t>x</a:t>
            </a:r>
            <a:r>
              <a:rPr sz="600" dirty="0">
                <a:latin typeface="Tahoma"/>
                <a:cs typeface="Tahoma"/>
              </a:rPr>
              <a:t>2 </a:t>
            </a:r>
            <a:r>
              <a:rPr sz="1350" i="1" baseline="6172" dirty="0">
                <a:latin typeface="Verdana"/>
                <a:cs typeface="Verdana"/>
              </a:rPr>
              <a:t>, </a:t>
            </a:r>
            <a:r>
              <a:rPr sz="1350" i="1" baseline="6172" dirty="0">
                <a:latin typeface="Trebuchet MS"/>
                <a:cs typeface="Trebuchet MS"/>
              </a:rPr>
              <a:t>x</a:t>
            </a:r>
            <a:r>
              <a:rPr sz="600" dirty="0">
                <a:latin typeface="Tahoma"/>
                <a:cs typeface="Tahoma"/>
              </a:rPr>
              <a:t>3 </a:t>
            </a:r>
            <a:r>
              <a:rPr sz="1350" i="1" baseline="6172" dirty="0">
                <a:latin typeface="Verdana"/>
                <a:cs typeface="Verdana"/>
              </a:rPr>
              <a:t>, </a:t>
            </a:r>
            <a:r>
              <a:rPr sz="1350" i="1" baseline="6172" dirty="0">
                <a:latin typeface="Trebuchet MS"/>
                <a:cs typeface="Trebuchet MS"/>
              </a:rPr>
              <a:t>x</a:t>
            </a:r>
            <a:r>
              <a:rPr sz="600" dirty="0">
                <a:latin typeface="Tahoma"/>
                <a:cs typeface="Tahoma"/>
              </a:rPr>
              <a:t>4</a:t>
            </a:r>
            <a:r>
              <a:rPr sz="1350" baseline="6172" dirty="0">
                <a:latin typeface="Tahoma"/>
                <a:cs typeface="Tahoma"/>
              </a:rPr>
              <a:t>)</a:t>
            </a:r>
          </a:p>
          <a:p>
            <a:pPr marL="12700">
              <a:lnSpc>
                <a:spcPts val="1400"/>
              </a:lnSpc>
              <a:spcBef>
                <a:spcPts val="705"/>
              </a:spcBef>
            </a:pPr>
            <a:r>
              <a:rPr sz="900" dirty="0">
                <a:latin typeface="Tahoma"/>
                <a:cs typeface="Tahoma"/>
              </a:rPr>
              <a:t>of integers modulo </a:t>
            </a:r>
            <a:r>
              <a:rPr sz="900" i="1" dirty="0">
                <a:latin typeface="Trebuchet MS"/>
                <a:cs typeface="Trebuchet MS"/>
              </a:rPr>
              <a:t>n</a:t>
            </a:r>
            <a:r>
              <a:rPr sz="900" dirty="0">
                <a:latin typeface="Tahoma"/>
                <a:cs typeface="Tahoma"/>
              </a:rPr>
              <a:t>.</a:t>
            </a:r>
          </a:p>
          <a:p>
            <a:pPr marL="12700">
              <a:lnSpc>
                <a:spcPts val="1400"/>
              </a:lnSpc>
              <a:spcBef>
                <a:spcPts val="605"/>
              </a:spcBef>
            </a:pPr>
            <a:r>
              <a:rPr sz="900" dirty="0">
                <a:latin typeface="Tahoma"/>
                <a:cs typeface="Tahoma"/>
              </a:rPr>
              <a:t>We can define a function </a:t>
            </a:r>
            <a:r>
              <a:rPr sz="900" i="1" dirty="0">
                <a:latin typeface="Trebuchet MS"/>
                <a:cs typeface="Trebuchet MS"/>
              </a:rPr>
              <a:t>h </a:t>
            </a:r>
            <a:r>
              <a:rPr sz="900" dirty="0">
                <a:latin typeface="Tahoma"/>
                <a:cs typeface="Tahoma"/>
              </a:rPr>
              <a:t>from IP addresses to a </a:t>
            </a:r>
            <a:r>
              <a:rPr sz="900" dirty="0" smtClean="0">
                <a:latin typeface="Tahoma"/>
                <a:cs typeface="Tahoma"/>
              </a:rPr>
              <a:t>number </a:t>
            </a:r>
            <a:r>
              <a:rPr sz="900" dirty="0">
                <a:latin typeface="Tahoma"/>
                <a:cs typeface="Tahoma"/>
              </a:rPr>
              <a:t>mod </a:t>
            </a:r>
            <a:r>
              <a:rPr sz="900" i="1" dirty="0">
                <a:latin typeface="Trebuchet MS"/>
                <a:cs typeface="Trebuchet MS"/>
              </a:rPr>
              <a:t>n </a:t>
            </a:r>
            <a:r>
              <a:rPr sz="900" dirty="0" smtClean="0">
                <a:latin typeface="Tahoma"/>
                <a:cs typeface="Tahoma"/>
              </a:rPr>
              <a:t>as </a:t>
            </a:r>
            <a:r>
              <a:rPr sz="900" dirty="0">
                <a:latin typeface="Tahoma"/>
                <a:cs typeface="Tahoma"/>
              </a:rPr>
              <a:t>follows:</a:t>
            </a:r>
          </a:p>
          <a:p>
            <a:pPr marL="12700" marR="74930">
              <a:lnSpc>
                <a:spcPts val="1400"/>
              </a:lnSpc>
              <a:spcBef>
                <a:spcPts val="495"/>
              </a:spcBef>
            </a:pPr>
            <a:r>
              <a:rPr sz="900" dirty="0">
                <a:latin typeface="Tahoma"/>
                <a:cs typeface="Tahoma"/>
              </a:rPr>
              <a:t>Fix any four numbers mod </a:t>
            </a:r>
            <a:r>
              <a:rPr sz="900" i="1" dirty="0">
                <a:latin typeface="Trebuchet MS"/>
                <a:cs typeface="Trebuchet MS"/>
              </a:rPr>
              <a:t>n </a:t>
            </a:r>
            <a:r>
              <a:rPr sz="900" dirty="0">
                <a:latin typeface="Tahoma"/>
                <a:cs typeface="Tahoma"/>
              </a:rPr>
              <a:t>= 257, say 87, 23, 125, and 4. Now map the IP  </a:t>
            </a:r>
            <a:r>
              <a:rPr sz="1350" baseline="6172" dirty="0">
                <a:latin typeface="Tahoma"/>
                <a:cs typeface="Tahoma"/>
              </a:rPr>
              <a:t>address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to </a:t>
            </a:r>
            <a:r>
              <a:rPr sz="1350" i="1" baseline="6172" dirty="0">
                <a:solidFill>
                  <a:srgbClr val="0000FF"/>
                </a:solidFill>
                <a:latin typeface="Trebuchet MS"/>
                <a:cs typeface="Trebuchet MS"/>
              </a:rPr>
              <a:t>h</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(87</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+ 23</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+ 125</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+ 4</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257.</a:t>
            </a:r>
            <a:endParaRPr sz="1350" baseline="6172" dirty="0">
              <a:latin typeface="Tahoma"/>
              <a:cs typeface="Tahoma"/>
            </a:endParaRPr>
          </a:p>
          <a:p>
            <a:pPr marL="12700">
              <a:lnSpc>
                <a:spcPts val="1400"/>
              </a:lnSpc>
              <a:spcBef>
                <a:spcPts val="605"/>
              </a:spcBef>
            </a:pPr>
            <a:r>
              <a:rPr sz="1350" baseline="6172" dirty="0">
                <a:latin typeface="Tahoma"/>
                <a:cs typeface="Tahoma"/>
              </a:rPr>
              <a:t>In general for any four coefficients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 </a:t>
            </a:r>
            <a:r>
              <a:rPr sz="1350" baseline="6172" dirty="0">
                <a:latin typeface="Arial Unicode MS"/>
                <a:cs typeface="Arial Unicode MS"/>
              </a:rPr>
              <a:t>∈ {</a:t>
            </a:r>
            <a:r>
              <a:rPr sz="1350" baseline="6172" dirty="0">
                <a:latin typeface="Tahoma"/>
                <a:cs typeface="Tahoma"/>
              </a:rPr>
              <a:t>0</a:t>
            </a:r>
            <a:r>
              <a:rPr sz="1350" i="1" baseline="6172" dirty="0">
                <a:latin typeface="Verdana"/>
                <a:cs typeface="Verdana"/>
              </a:rPr>
              <a:t>, </a:t>
            </a:r>
            <a:r>
              <a:rPr sz="1350" baseline="6172" dirty="0">
                <a:latin typeface="Tahoma"/>
                <a:cs typeface="Tahoma"/>
              </a:rPr>
              <a:t>1</a:t>
            </a:r>
            <a:r>
              <a:rPr sz="1350" i="1" baseline="6172" dirty="0">
                <a:latin typeface="Verdana"/>
                <a:cs typeface="Verdana"/>
              </a:rPr>
              <a:t>, . . . , </a:t>
            </a:r>
            <a:r>
              <a:rPr sz="1350" i="1" baseline="6172" dirty="0">
                <a:latin typeface="Trebuchet MS"/>
                <a:cs typeface="Trebuchet MS"/>
              </a:rPr>
              <a:t>n </a:t>
            </a:r>
            <a:r>
              <a:rPr sz="1350" baseline="6172" dirty="0">
                <a:latin typeface="Arial Unicode MS"/>
                <a:cs typeface="Arial Unicode MS"/>
              </a:rPr>
              <a:t>− </a:t>
            </a:r>
            <a:r>
              <a:rPr sz="1350" baseline="6172" dirty="0">
                <a:latin typeface="Tahoma"/>
                <a:cs typeface="Tahoma"/>
              </a:rPr>
              <a:t>1</a:t>
            </a:r>
            <a:r>
              <a:rPr sz="1350" baseline="6172" dirty="0">
                <a:latin typeface="Arial Unicode MS"/>
                <a:cs typeface="Arial Unicode MS"/>
              </a:rPr>
              <a:t>} </a:t>
            </a:r>
            <a:r>
              <a:rPr sz="1350" baseline="6172" dirty="0">
                <a:latin typeface="Tahoma"/>
                <a:cs typeface="Tahoma"/>
              </a:rPr>
              <a:t>write</a:t>
            </a:r>
          </a:p>
          <a:p>
            <a:pPr marL="12700">
              <a:lnSpc>
                <a:spcPts val="1400"/>
              </a:lnSpc>
              <a:spcBef>
                <a:spcPts val="10"/>
              </a:spcBef>
            </a:pP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a:t>
            </a:r>
            <a:r>
              <a:rPr sz="1350" i="1" baseline="6172" dirty="0">
                <a:latin typeface="Trebuchet MS"/>
                <a:cs typeface="Trebuchet MS"/>
              </a:rPr>
              <a:t>a</a:t>
            </a:r>
            <a:r>
              <a:rPr sz="600" dirty="0">
                <a:latin typeface="Tahoma"/>
                <a:cs typeface="Tahoma"/>
              </a:rPr>
              <a:t>2 </a:t>
            </a:r>
            <a:r>
              <a:rPr sz="1350" i="1" baseline="6172" dirty="0">
                <a:latin typeface="Verdana"/>
                <a:cs typeface="Verdana"/>
              </a:rPr>
              <a:t>, </a:t>
            </a:r>
            <a:r>
              <a:rPr sz="1350" i="1" baseline="6172" dirty="0">
                <a:latin typeface="Trebuchet MS"/>
                <a:cs typeface="Trebuchet MS"/>
              </a:rPr>
              <a:t>a</a:t>
            </a:r>
            <a:r>
              <a:rPr sz="600" dirty="0">
                <a:latin typeface="Tahoma"/>
                <a:cs typeface="Tahoma"/>
              </a:rPr>
              <a:t>3 </a:t>
            </a:r>
            <a:r>
              <a:rPr sz="1350" i="1" baseline="6172" dirty="0">
                <a:latin typeface="Verdana"/>
                <a:cs typeface="Verdana"/>
              </a:rPr>
              <a:t>, </a:t>
            </a:r>
            <a:r>
              <a:rPr sz="1350" i="1" baseline="6172" dirty="0">
                <a:latin typeface="Trebuchet MS"/>
                <a:cs typeface="Trebuchet MS"/>
              </a:rPr>
              <a:t>a</a:t>
            </a:r>
            <a:r>
              <a:rPr sz="600" dirty="0">
                <a:latin typeface="Tahoma"/>
                <a:cs typeface="Tahoma"/>
              </a:rPr>
              <a:t>4</a:t>
            </a:r>
            <a:r>
              <a:rPr sz="1350" baseline="6172" dirty="0">
                <a:latin typeface="Tahoma"/>
                <a:cs typeface="Tahoma"/>
              </a:rPr>
              <a:t>) and define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latin typeface="Tahoma"/>
                <a:cs typeface="Tahoma"/>
              </a:rPr>
              <a:t>to be the following hash function:</a:t>
            </a:r>
          </a:p>
          <a:p>
            <a:pPr algn="ctr">
              <a:lnSpc>
                <a:spcPts val="1400"/>
              </a:lnSpc>
              <a:spcBef>
                <a:spcPts val="805"/>
              </a:spcBef>
            </a:pPr>
            <a:r>
              <a:rPr sz="1350" i="1" baseline="6172" dirty="0">
                <a:solidFill>
                  <a:srgbClr val="0000FF"/>
                </a:solidFill>
                <a:latin typeface="Trebuchet MS"/>
                <a:cs typeface="Trebuchet MS"/>
              </a:rPr>
              <a:t>h</a:t>
            </a:r>
            <a:r>
              <a:rPr sz="600" i="1" dirty="0">
                <a:solidFill>
                  <a:srgbClr val="0000FF"/>
                </a:solidFill>
                <a:latin typeface="Arial"/>
                <a:cs typeface="Arial"/>
              </a:rPr>
              <a:t>a </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a:t>
            </a:r>
            <a:r>
              <a:rPr sz="1350" i="1" baseline="6172" dirty="0">
                <a:solidFill>
                  <a:srgbClr val="0000FF"/>
                </a:solidFill>
                <a:latin typeface="Trebuchet MS"/>
                <a:cs typeface="Trebuchet MS"/>
              </a:rPr>
              <a:t>a</a:t>
            </a:r>
            <a:r>
              <a:rPr sz="600" dirty="0">
                <a:solidFill>
                  <a:srgbClr val="0000FF"/>
                </a:solidFill>
                <a:latin typeface="Tahoma"/>
                <a:cs typeface="Tahoma"/>
              </a:rPr>
              <a:t>1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2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3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4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a:t>
            </a:r>
            <a:r>
              <a:rPr sz="1350" i="1" baseline="6172" dirty="0">
                <a:solidFill>
                  <a:srgbClr val="0000FF"/>
                </a:solidFill>
                <a:latin typeface="Trebuchet MS"/>
                <a:cs typeface="Trebuchet MS"/>
              </a:rPr>
              <a:t>n</a:t>
            </a:r>
            <a:r>
              <a:rPr sz="1350" i="1" baseline="6172" dirty="0">
                <a:solidFill>
                  <a:srgbClr val="0000FF"/>
                </a:solidFill>
                <a:latin typeface="Verdana"/>
                <a:cs typeface="Verdana"/>
              </a:rPr>
              <a:t>.</a:t>
            </a:r>
            <a:endParaRPr sz="1350" baseline="6172" dirty="0">
              <a:latin typeface="Verdana"/>
              <a:cs typeface="Verdana"/>
            </a:endParaRPr>
          </a:p>
        </p:txBody>
      </p:sp>
    </p:spTree>
    <p:extLst>
      <p:ext uri="{BB962C8B-B14F-4D97-AF65-F5344CB8AC3E}">
        <p14:creationId xmlns:p14="http://schemas.microsoft.com/office/powerpoint/2010/main" val="336767794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28"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8724" y="1537335"/>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96708" y="968375"/>
            <a:ext cx="4343350" cy="702756"/>
          </a:xfrm>
          <a:prstGeom prst="rect">
            <a:avLst/>
          </a:prstGeom>
        </p:spPr>
        <p:txBody>
          <a:bodyPr vert="horz" wrap="square" lIns="0" tIns="0" rIns="0" bIns="0" rtlCol="0">
            <a:spAutoFit/>
          </a:bodyPr>
          <a:lstStyle/>
          <a:p>
            <a:pPr marL="12700" marR="5080">
              <a:lnSpc>
                <a:spcPts val="1400"/>
              </a:lnSpc>
            </a:pPr>
            <a:r>
              <a:rPr sz="1350" baseline="6172" dirty="0">
                <a:latin typeface="Tahoma"/>
                <a:cs typeface="Tahoma"/>
              </a:rPr>
              <a:t>Consider any pair of distinct IP addresses </a:t>
            </a:r>
            <a:r>
              <a:rPr sz="1350" i="1" baseline="6172" dirty="0">
                <a:latin typeface="Trebuchet MS"/>
                <a:cs typeface="Trebuchet MS"/>
              </a:rPr>
              <a:t>x </a:t>
            </a:r>
            <a:r>
              <a:rPr sz="1350" baseline="6172" dirty="0">
                <a:latin typeface="Tahoma"/>
                <a:cs typeface="Tahoma"/>
              </a:rPr>
              <a:t>=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and </a:t>
            </a:r>
            <a:r>
              <a:rPr sz="1350" i="1" baseline="6172" dirty="0">
                <a:latin typeface="Trebuchet MS"/>
                <a:cs typeface="Trebuchet MS"/>
              </a:rPr>
              <a:t>y </a:t>
            </a:r>
            <a:r>
              <a:rPr sz="1350" baseline="6172" dirty="0">
                <a:latin typeface="Tahoma"/>
                <a:cs typeface="Tahoma"/>
              </a:rPr>
              <a:t>= (</a:t>
            </a:r>
            <a:r>
              <a:rPr sz="1350" i="1" baseline="6172" dirty="0">
                <a:latin typeface="Trebuchet MS"/>
                <a:cs typeface="Trebuchet MS"/>
              </a:rPr>
              <a:t>y</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y</a:t>
            </a:r>
            <a:r>
              <a:rPr sz="600" dirty="0">
                <a:latin typeface="Tahoma"/>
                <a:cs typeface="Tahoma"/>
              </a:rPr>
              <a:t>4</a:t>
            </a:r>
            <a:r>
              <a:rPr sz="1350" baseline="6172" dirty="0">
                <a:latin typeface="Tahoma"/>
                <a:cs typeface="Tahoma"/>
              </a:rPr>
              <a:t>).  If the coefficients </a:t>
            </a: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a:t>
            </a:r>
            <a:r>
              <a:rPr sz="1350" baseline="6172" dirty="0">
                <a:latin typeface="Tahoma"/>
                <a:cs typeface="Tahoma"/>
              </a:rPr>
              <a:t>) are chosen uniformly at random from</a:t>
            </a:r>
          </a:p>
          <a:p>
            <a:pPr marL="12700">
              <a:lnSpc>
                <a:spcPts val="990"/>
              </a:lnSpc>
            </a:pPr>
            <a:r>
              <a:rPr sz="900" dirty="0">
                <a:latin typeface="Arial Unicode MS"/>
                <a:cs typeface="Arial Unicode MS"/>
              </a:rPr>
              <a:t>{</a:t>
            </a:r>
            <a:r>
              <a:rPr sz="900" dirty="0">
                <a:latin typeface="Tahoma"/>
                <a:cs typeface="Tahoma"/>
              </a:rPr>
              <a:t>0</a:t>
            </a:r>
            <a:r>
              <a:rPr sz="900" i="1" dirty="0">
                <a:latin typeface="Verdana"/>
                <a:cs typeface="Verdana"/>
              </a:rPr>
              <a:t>, </a:t>
            </a:r>
            <a:r>
              <a:rPr sz="900" dirty="0">
                <a:latin typeface="Tahoma"/>
                <a:cs typeface="Tahoma"/>
              </a:rPr>
              <a:t>1</a:t>
            </a:r>
            <a:r>
              <a:rPr sz="900" i="1" dirty="0">
                <a:latin typeface="Verdana"/>
                <a:cs typeface="Verdana"/>
              </a:rPr>
              <a:t>, . . . , </a:t>
            </a:r>
            <a:r>
              <a:rPr sz="900" i="1" dirty="0">
                <a:latin typeface="Trebuchet MS"/>
                <a:cs typeface="Trebuchet MS"/>
              </a:rPr>
              <a:t>n </a:t>
            </a:r>
            <a:r>
              <a:rPr sz="900" dirty="0">
                <a:latin typeface="Arial Unicode MS"/>
                <a:cs typeface="Arial Unicode MS"/>
              </a:rPr>
              <a:t>− </a:t>
            </a:r>
            <a:r>
              <a:rPr sz="900" dirty="0">
                <a:latin typeface="Tahoma"/>
                <a:cs typeface="Tahoma"/>
              </a:rPr>
              <a:t>1</a:t>
            </a:r>
            <a:r>
              <a:rPr sz="900" dirty="0">
                <a:latin typeface="Arial Unicode MS"/>
                <a:cs typeface="Arial Unicode MS"/>
              </a:rPr>
              <a:t>}</a:t>
            </a:r>
            <a:r>
              <a:rPr sz="900" dirty="0">
                <a:latin typeface="Tahoma"/>
                <a:cs typeface="Tahoma"/>
              </a:rPr>
              <a:t>, then</a:t>
            </a:r>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2816" y="1606584"/>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9636" y="1593290"/>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4182" y="1524686"/>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51268" y="1437232"/>
            <a:ext cx="161833" cy="324000"/>
          </a:xfrm>
          <a:prstGeom prst="rect">
            <a:avLst/>
          </a:prstGeom>
        </p:spPr>
      </p:pic>
    </p:spTree>
    <p:extLst>
      <p:ext uri="{BB962C8B-B14F-4D97-AF65-F5344CB8AC3E}">
        <p14:creationId xmlns:p14="http://schemas.microsoft.com/office/powerpoint/2010/main" val="218096666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47294" y="1108163"/>
            <a:ext cx="3679825" cy="1161857"/>
          </a:xfrm>
          <a:prstGeom prst="rect">
            <a:avLst/>
          </a:prstGeom>
        </p:spPr>
        <p:txBody>
          <a:bodyPr vert="horz" wrap="square" lIns="0" tIns="0" rIns="0" bIns="0" rtlCol="0">
            <a:spAutoFit/>
          </a:bodyPr>
          <a:lstStyle/>
          <a:p>
            <a:pPr marL="12700">
              <a:lnSpc>
                <a:spcPct val="100000"/>
              </a:lnSpc>
            </a:pPr>
            <a:r>
              <a:rPr sz="900" spc="5" dirty="0">
                <a:latin typeface="Tahoma"/>
                <a:cs typeface="Tahoma"/>
              </a:rPr>
              <a:t>Let</a:t>
            </a:r>
            <a:endParaRPr sz="9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900" dirty="0">
                <a:latin typeface="Tahoma"/>
                <a:cs typeface="Tahoma"/>
              </a:rPr>
              <a:t>It is </a:t>
            </a:r>
            <a:r>
              <a:rPr sz="900" b="1" dirty="0">
                <a:latin typeface="Arial"/>
                <a:cs typeface="Arial"/>
              </a:rPr>
              <a:t>universal</a:t>
            </a:r>
            <a:r>
              <a:rPr sz="900" dirty="0">
                <a:latin typeface="Tahoma"/>
                <a:cs typeface="Tahoma"/>
              </a:rPr>
              <a:t>:</a:t>
            </a:r>
          </a:p>
          <a:p>
            <a:pPr marL="246379" marR="5080">
              <a:lnSpc>
                <a:spcPts val="1400"/>
              </a:lnSpc>
              <a:spcBef>
                <a:spcPts val="180"/>
              </a:spcBef>
            </a:pPr>
            <a:r>
              <a:rPr sz="900" i="1" dirty="0">
                <a:latin typeface="Arial"/>
                <a:cs typeface="Arial"/>
              </a:rPr>
              <a:t>For any two distinct data items </a:t>
            </a:r>
            <a:r>
              <a:rPr sz="900" i="1" dirty="0">
                <a:latin typeface="Trebuchet MS"/>
                <a:cs typeface="Trebuchet MS"/>
              </a:rPr>
              <a:t>x </a:t>
            </a:r>
            <a:r>
              <a:rPr sz="900" i="1" dirty="0">
                <a:latin typeface="Arial"/>
                <a:cs typeface="Arial"/>
              </a:rPr>
              <a:t>and </a:t>
            </a:r>
            <a:r>
              <a:rPr sz="900" i="1" dirty="0">
                <a:latin typeface="Trebuchet MS"/>
                <a:cs typeface="Trebuchet MS"/>
              </a:rPr>
              <a:t>y</a:t>
            </a:r>
            <a:r>
              <a:rPr sz="900" i="1" dirty="0">
                <a:latin typeface="Arial"/>
                <a:cs typeface="Arial"/>
              </a:rPr>
              <a:t>, exactly </a:t>
            </a:r>
            <a:r>
              <a:rPr sz="900" dirty="0">
                <a:solidFill>
                  <a:srgbClr val="FF0000"/>
                </a:solidFill>
                <a:latin typeface="Arial Unicode MS"/>
                <a:cs typeface="Arial Unicode MS"/>
              </a:rPr>
              <a:t>|H|</a:t>
            </a:r>
            <a:r>
              <a:rPr sz="900" i="1" dirty="0">
                <a:solidFill>
                  <a:srgbClr val="FF0000"/>
                </a:solidFill>
                <a:latin typeface="Verdana"/>
                <a:cs typeface="Verdana"/>
              </a:rPr>
              <a:t>/</a:t>
            </a:r>
            <a:r>
              <a:rPr sz="900" i="1" dirty="0">
                <a:solidFill>
                  <a:srgbClr val="FF0000"/>
                </a:solidFill>
                <a:latin typeface="Trebuchet MS"/>
                <a:cs typeface="Trebuchet MS"/>
              </a:rPr>
              <a:t>n </a:t>
            </a:r>
            <a:r>
              <a:rPr sz="900" i="1" dirty="0">
                <a:latin typeface="Arial"/>
                <a:cs typeface="Arial"/>
              </a:rPr>
              <a:t>of all the hash  functions in </a:t>
            </a:r>
            <a:r>
              <a:rPr sz="900" dirty="0" smtClean="0">
                <a:latin typeface="Arial Unicode MS"/>
                <a:cs typeface="Arial Unicode MS"/>
              </a:rPr>
              <a:t>H</a:t>
            </a:r>
            <a:r>
              <a:rPr lang="en-US" sz="900" dirty="0" smtClean="0">
                <a:latin typeface="Arial Unicode MS"/>
                <a:cs typeface="Arial Unicode MS"/>
              </a:rPr>
              <a:t> </a:t>
            </a:r>
            <a:r>
              <a:rPr sz="900" i="1" dirty="0" smtClean="0">
                <a:latin typeface="Arial"/>
                <a:cs typeface="Arial"/>
              </a:rPr>
              <a:t>map </a:t>
            </a:r>
            <a:r>
              <a:rPr sz="900" i="1" dirty="0">
                <a:latin typeface="Trebuchet MS"/>
                <a:cs typeface="Trebuchet MS"/>
              </a:rPr>
              <a:t>x </a:t>
            </a:r>
            <a:r>
              <a:rPr sz="900" i="1" dirty="0">
                <a:latin typeface="Arial"/>
                <a:cs typeface="Arial"/>
              </a:rPr>
              <a:t>and </a:t>
            </a:r>
            <a:r>
              <a:rPr sz="900" i="1" dirty="0">
                <a:latin typeface="Trebuchet MS"/>
                <a:cs typeface="Trebuchet MS"/>
              </a:rPr>
              <a:t>y </a:t>
            </a:r>
            <a:r>
              <a:rPr sz="900" i="1" dirty="0">
                <a:latin typeface="Arial"/>
                <a:cs typeface="Arial"/>
              </a:rPr>
              <a:t>to the same bucket, where </a:t>
            </a:r>
            <a:r>
              <a:rPr sz="900" i="1" dirty="0">
                <a:latin typeface="Trebuchet MS"/>
                <a:cs typeface="Trebuchet MS"/>
              </a:rPr>
              <a:t>n </a:t>
            </a:r>
            <a:r>
              <a:rPr sz="900" i="1" dirty="0">
                <a:latin typeface="Arial"/>
                <a:cs typeface="Arial"/>
              </a:rPr>
              <a:t>is </a:t>
            </a:r>
            <a:r>
              <a:rPr sz="900" i="1" dirty="0" smtClean="0">
                <a:latin typeface="Arial"/>
                <a:cs typeface="Arial"/>
              </a:rPr>
              <a:t>the </a:t>
            </a:r>
            <a:r>
              <a:rPr sz="900" i="1" dirty="0">
                <a:latin typeface="Arial"/>
                <a:cs typeface="Arial"/>
              </a:rPr>
              <a:t>number of buckets.</a:t>
            </a:r>
            <a:endParaRPr sz="900" dirty="0">
              <a:latin typeface="Arial"/>
              <a:cs typeface="Arial"/>
            </a:endParaRPr>
          </a:p>
        </p:txBody>
      </p:sp>
    </p:spTree>
    <p:extLst>
      <p:ext uri="{BB962C8B-B14F-4D97-AF65-F5344CB8AC3E}">
        <p14:creationId xmlns:p14="http://schemas.microsoft.com/office/powerpoint/2010/main" val="407407549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 y="1273175"/>
            <a:ext cx="3810000" cy="215444"/>
          </a:xfrm>
          <a:prstGeom prst="rect">
            <a:avLst/>
          </a:prstGeom>
        </p:spPr>
        <p:txBody>
          <a:bodyPr vert="horz" wrap="square" lIns="0" tIns="0" rIns="0" bIns="0" rtlCol="0">
            <a:spAutoFit/>
          </a:bodyPr>
          <a:lstStyle/>
          <a:p>
            <a:pPr marL="12700">
              <a:lnSpc>
                <a:spcPct val="100000"/>
              </a:lnSpc>
            </a:pPr>
            <a:r>
              <a:rPr sz="1400" b="1" spc="-35" dirty="0">
                <a:solidFill>
                  <a:srgbClr val="0000FF"/>
                </a:solidFill>
              </a:rPr>
              <a:t>Chapter </a:t>
            </a:r>
            <a:r>
              <a:rPr sz="1400" b="1" spc="-45" dirty="0">
                <a:solidFill>
                  <a:srgbClr val="0000FF"/>
                </a:solidFill>
              </a:rPr>
              <a:t>2.  </a:t>
            </a:r>
            <a:r>
              <a:rPr sz="1400" b="1" dirty="0">
                <a:solidFill>
                  <a:srgbClr val="0000FF"/>
                </a:solidFill>
              </a:rPr>
              <a:t>Divide-and-conquer</a:t>
            </a:r>
            <a:r>
              <a:rPr sz="1400" b="1" spc="-60" dirty="0">
                <a:solidFill>
                  <a:srgbClr val="0000FF"/>
                </a:solidFill>
              </a:rPr>
              <a:t> </a:t>
            </a:r>
            <a:r>
              <a:rPr sz="1400" b="1" spc="-40" dirty="0">
                <a:solidFill>
                  <a:srgbClr val="0000FF"/>
                </a:solidFill>
              </a:rPr>
              <a:t>algorithms</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06375"/>
            <a:ext cx="4419498" cy="430887"/>
          </a:xfrm>
          <a:prstGeom prst="rect">
            <a:avLst/>
          </a:prstGeom>
        </p:spPr>
        <p:txBody>
          <a:bodyPr vert="horz" wrap="square" lIns="0" tIns="0" rIns="0" bIns="0" rtlCol="0">
            <a:spAutoFit/>
          </a:bodyPr>
          <a:lstStyle/>
          <a:p>
            <a:pPr marL="12700">
              <a:lnSpc>
                <a:spcPct val="100000"/>
              </a:lnSpc>
            </a:pPr>
            <a:r>
              <a:rPr sz="1400" b="1" dirty="0"/>
              <a:t>The divide-and-conquer strategy solves a problem </a:t>
            </a:r>
            <a:r>
              <a:rPr sz="1400" b="1" dirty="0" smtClean="0"/>
              <a:t>by</a:t>
            </a:r>
            <a:r>
              <a:rPr sz="1400" b="1" dirty="0"/>
              <a:t>:</a:t>
            </a:r>
          </a:p>
        </p:txBody>
      </p:sp>
      <p:sp>
        <p:nvSpPr>
          <p:cNvPr id="3" name="object 3"/>
          <p:cNvSpPr txBox="1"/>
          <p:nvPr/>
        </p:nvSpPr>
        <p:spPr>
          <a:xfrm>
            <a:off x="339736" y="968375"/>
            <a:ext cx="3930625" cy="1097736"/>
          </a:xfrm>
          <a:prstGeom prst="rect">
            <a:avLst/>
          </a:prstGeom>
        </p:spPr>
        <p:txBody>
          <a:bodyPr vert="horz" wrap="square" lIns="0" tIns="0" rIns="0" bIns="0" rtlCol="0">
            <a:spAutoFit/>
          </a:bodyPr>
          <a:lstStyle/>
          <a:p>
            <a:pPr marL="161925" marR="5080" indent="-149225">
              <a:lnSpc>
                <a:spcPts val="1400"/>
              </a:lnSpc>
              <a:buClr>
                <a:srgbClr val="3333B2"/>
              </a:buClr>
              <a:buAutoNum type="arabicPeriod"/>
              <a:tabLst>
                <a:tab pos="162560" algn="l"/>
              </a:tabLst>
            </a:pPr>
            <a:r>
              <a:rPr sz="1200" dirty="0">
                <a:latin typeface="Tahoma"/>
                <a:cs typeface="Tahoma"/>
              </a:rPr>
              <a:t>Breaking it into subproblems that are themselves smaller instances of the </a:t>
            </a:r>
            <a:r>
              <a:rPr sz="1200" dirty="0" smtClean="0">
                <a:latin typeface="Tahoma"/>
                <a:cs typeface="Tahoma"/>
              </a:rPr>
              <a:t>same </a:t>
            </a:r>
            <a:r>
              <a:rPr sz="1200" dirty="0">
                <a:latin typeface="Tahoma"/>
                <a:cs typeface="Tahoma"/>
              </a:rPr>
              <a:t>type of problem.</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Recursively solving these subproblems.</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Appropriately combining their answers.</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15048"/>
            <a:ext cx="15240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Multiplication</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363" y="282575"/>
            <a:ext cx="3600015" cy="16199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26948" y="319328"/>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4" name="object 4"/>
          <p:cNvSpPr/>
          <p:nvPr/>
        </p:nvSpPr>
        <p:spPr>
          <a:xfrm>
            <a:off x="42947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417851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426948" y="2088362"/>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7" name="object 7"/>
          <p:cNvSpPr txBox="1"/>
          <p:nvPr/>
        </p:nvSpPr>
        <p:spPr>
          <a:xfrm>
            <a:off x="1566420" y="2082278"/>
            <a:ext cx="1485900" cy="523220"/>
          </a:xfrm>
          <a:prstGeom prst="rect">
            <a:avLst/>
          </a:prstGeom>
        </p:spPr>
        <p:txBody>
          <a:bodyPr vert="horz" wrap="square" lIns="0" tIns="0" rIns="0" bIns="0" rtlCol="0">
            <a:spAutoFit/>
          </a:bodyPr>
          <a:lstStyle/>
          <a:p>
            <a:pPr algn="ctr">
              <a:lnSpc>
                <a:spcPct val="100000"/>
              </a:lnSpc>
            </a:pPr>
            <a:r>
              <a:rPr sz="1050" b="1" spc="-45" dirty="0">
                <a:latin typeface="Arial"/>
                <a:cs typeface="Arial"/>
              </a:rPr>
              <a:t>Johann </a:t>
            </a:r>
            <a:r>
              <a:rPr sz="1050" b="1" spc="-35" dirty="0">
                <a:latin typeface="Arial"/>
                <a:cs typeface="Arial"/>
              </a:rPr>
              <a:t>Carl Friedrich </a:t>
            </a:r>
            <a:r>
              <a:rPr sz="1050" b="1" spc="35" dirty="0">
                <a:latin typeface="Arial"/>
                <a:cs typeface="Arial"/>
              </a:rPr>
              <a:t> </a:t>
            </a:r>
            <a:r>
              <a:rPr sz="1050" b="1" spc="-75" dirty="0">
                <a:latin typeface="Arial"/>
                <a:cs typeface="Arial"/>
              </a:rPr>
              <a:t>Gauss</a:t>
            </a:r>
            <a:endParaRPr sz="1050" dirty="0">
              <a:latin typeface="Arial"/>
              <a:cs typeface="Arial"/>
            </a:endParaRPr>
          </a:p>
          <a:p>
            <a:pPr algn="ctr">
              <a:lnSpc>
                <a:spcPct val="100000"/>
              </a:lnSpc>
              <a:spcBef>
                <a:spcPts val="309"/>
              </a:spcBef>
            </a:pPr>
            <a:r>
              <a:rPr sz="1050" spc="-35" dirty="0">
                <a:latin typeface="Tahoma"/>
                <a:cs typeface="Tahoma"/>
              </a:rPr>
              <a:t>1777 </a:t>
            </a:r>
            <a:r>
              <a:rPr sz="1050" spc="-25" dirty="0">
                <a:latin typeface="Tahoma"/>
                <a:cs typeface="Tahoma"/>
              </a:rPr>
              <a:t>-</a:t>
            </a:r>
            <a:r>
              <a:rPr sz="1050" spc="15" dirty="0">
                <a:latin typeface="Tahoma"/>
                <a:cs typeface="Tahoma"/>
              </a:rPr>
              <a:t> </a:t>
            </a:r>
            <a:r>
              <a:rPr sz="1050" spc="-35" dirty="0">
                <a:latin typeface="Tahoma"/>
                <a:cs typeface="Tahoma"/>
              </a:rPr>
              <a:t>1855</a:t>
            </a:r>
            <a:endParaRPr sz="1050" dirty="0">
              <a:latin typeface="Tahoma"/>
              <a:cs typeface="Tahoma"/>
            </a:endParaRPr>
          </a:p>
        </p:txBody>
      </p:sp>
      <p:sp>
        <p:nvSpPr>
          <p:cNvPr id="8" name="object 8"/>
          <p:cNvSpPr txBox="1"/>
          <p:nvPr/>
        </p:nvSpPr>
        <p:spPr>
          <a:xfrm>
            <a:off x="781050" y="2827620"/>
            <a:ext cx="1318770" cy="138105"/>
          </a:xfrm>
          <a:prstGeom prst="rect">
            <a:avLst/>
          </a:prstGeom>
        </p:spPr>
        <p:txBody>
          <a:bodyPr vert="horz" wrap="square" lIns="0" tIns="0" rIns="0" bIns="0" rtlCol="0">
            <a:spAutoFit/>
          </a:bodyPr>
          <a:lstStyle/>
          <a:p>
            <a:pPr marL="12700">
              <a:lnSpc>
                <a:spcPct val="100000"/>
              </a:lnSpc>
            </a:pPr>
            <a:r>
              <a:rPr sz="900" spc="-35" dirty="0">
                <a:solidFill>
                  <a:srgbClr val="0000FF"/>
                </a:solidFill>
                <a:latin typeface="Tahoma"/>
                <a:cs typeface="Tahoma"/>
              </a:rPr>
              <a:t>1</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2</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60" dirty="0">
                <a:solidFill>
                  <a:srgbClr val="0000FF"/>
                </a:solidFill>
                <a:latin typeface="Arial Unicode MS"/>
                <a:cs typeface="Arial Unicode MS"/>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100</a:t>
            </a:r>
            <a:r>
              <a:rPr sz="900" spc="-40" dirty="0">
                <a:solidFill>
                  <a:srgbClr val="0000FF"/>
                </a:solidFill>
                <a:latin typeface="Tahoma"/>
                <a:cs typeface="Tahoma"/>
              </a:rPr>
              <a:t> </a:t>
            </a:r>
            <a:r>
              <a:rPr sz="900" spc="60" dirty="0">
                <a:solidFill>
                  <a:srgbClr val="0000FF"/>
                </a:solidFill>
                <a:latin typeface="Tahoma"/>
                <a:cs typeface="Tahoma"/>
              </a:rPr>
              <a:t>=</a:t>
            </a:r>
            <a:endParaRPr sz="900" dirty="0">
              <a:latin typeface="Tahoma"/>
              <a:cs typeface="Tahoma"/>
            </a:endParaRPr>
          </a:p>
        </p:txBody>
      </p:sp>
      <p:sp>
        <p:nvSpPr>
          <p:cNvPr id="9" name="object 9"/>
          <p:cNvSpPr txBox="1"/>
          <p:nvPr/>
        </p:nvSpPr>
        <p:spPr>
          <a:xfrm>
            <a:off x="2152651" y="2772448"/>
            <a:ext cx="824128" cy="289823"/>
          </a:xfrm>
          <a:prstGeom prst="rect">
            <a:avLst/>
          </a:prstGeom>
        </p:spPr>
        <p:txBody>
          <a:bodyPr vert="horz" wrap="square" lIns="0" tIns="0" rIns="0" bIns="0" rtlCol="0">
            <a:spAutoFit/>
          </a:bodyPr>
          <a:lstStyle/>
          <a:p>
            <a:pPr algn="ctr">
              <a:lnSpc>
                <a:spcPct val="100000"/>
              </a:lnSpc>
            </a:pPr>
            <a:r>
              <a:rPr sz="900" u="sng" spc="-35" dirty="0">
                <a:solidFill>
                  <a:srgbClr val="0000FF"/>
                </a:solidFill>
                <a:latin typeface="Tahoma"/>
                <a:cs typeface="Tahoma"/>
              </a:rPr>
              <a:t>100</a:t>
            </a:r>
            <a:r>
              <a:rPr sz="900" u="sng" spc="-100" dirty="0">
                <a:solidFill>
                  <a:srgbClr val="0000FF"/>
                </a:solidFill>
                <a:latin typeface="Tahoma"/>
                <a:cs typeface="Tahoma"/>
              </a:rPr>
              <a:t> </a:t>
            </a:r>
            <a:r>
              <a:rPr sz="900" u="sng" spc="5" dirty="0">
                <a:solidFill>
                  <a:srgbClr val="0000FF"/>
                </a:solidFill>
                <a:latin typeface="Arial Unicode MS"/>
                <a:cs typeface="Arial Unicode MS"/>
              </a:rPr>
              <a:t>·</a:t>
            </a:r>
            <a:r>
              <a:rPr sz="900" u="sng" spc="-65" dirty="0">
                <a:solidFill>
                  <a:srgbClr val="0000FF"/>
                </a:solidFill>
                <a:latin typeface="Arial Unicode MS"/>
                <a:cs typeface="Arial Unicode MS"/>
              </a:rPr>
              <a:t> </a:t>
            </a:r>
            <a:r>
              <a:rPr sz="900" u="sng" spc="-10" dirty="0">
                <a:solidFill>
                  <a:srgbClr val="0000FF"/>
                </a:solidFill>
                <a:latin typeface="Tahoma"/>
                <a:cs typeface="Tahoma"/>
              </a:rPr>
              <a:t>(1</a:t>
            </a:r>
            <a:r>
              <a:rPr sz="900" u="sng" spc="-100" dirty="0">
                <a:solidFill>
                  <a:srgbClr val="0000FF"/>
                </a:solidFill>
                <a:latin typeface="Tahoma"/>
                <a:cs typeface="Tahoma"/>
              </a:rPr>
              <a:t> </a:t>
            </a:r>
            <a:r>
              <a:rPr sz="900" u="sng" spc="60" dirty="0">
                <a:solidFill>
                  <a:srgbClr val="0000FF"/>
                </a:solidFill>
                <a:latin typeface="Tahoma"/>
                <a:cs typeface="Tahoma"/>
              </a:rPr>
              <a:t>+</a:t>
            </a:r>
            <a:r>
              <a:rPr sz="900" u="sng" spc="-100" dirty="0">
                <a:solidFill>
                  <a:srgbClr val="0000FF"/>
                </a:solidFill>
                <a:latin typeface="Tahoma"/>
                <a:cs typeface="Tahoma"/>
              </a:rPr>
              <a:t> </a:t>
            </a:r>
            <a:r>
              <a:rPr sz="900" u="sng" spc="-25" dirty="0">
                <a:solidFill>
                  <a:srgbClr val="0000FF"/>
                </a:solidFill>
                <a:latin typeface="Tahoma"/>
                <a:cs typeface="Tahoma"/>
              </a:rPr>
              <a:t>100)</a:t>
            </a:r>
            <a:endParaRPr sz="900" dirty="0">
              <a:latin typeface="Tahoma"/>
              <a:cs typeface="Tahoma"/>
            </a:endParaRPr>
          </a:p>
          <a:p>
            <a:pPr algn="ctr">
              <a:lnSpc>
                <a:spcPct val="100000"/>
              </a:lnSpc>
              <a:spcBef>
                <a:spcPts val="105"/>
              </a:spcBef>
            </a:pPr>
            <a:r>
              <a:rPr sz="900" spc="-35" dirty="0">
                <a:solidFill>
                  <a:srgbClr val="0000FF"/>
                </a:solidFill>
                <a:latin typeface="Tahoma"/>
                <a:cs typeface="Tahoma"/>
              </a:rPr>
              <a:t>2</a:t>
            </a:r>
            <a:endParaRPr sz="900" dirty="0">
              <a:latin typeface="Tahoma"/>
              <a:cs typeface="Tahoma"/>
            </a:endParaRPr>
          </a:p>
        </p:txBody>
      </p:sp>
      <p:sp>
        <p:nvSpPr>
          <p:cNvPr id="10" name="object 10"/>
          <p:cNvSpPr txBox="1"/>
          <p:nvPr/>
        </p:nvSpPr>
        <p:spPr>
          <a:xfrm>
            <a:off x="2995829" y="2836627"/>
            <a:ext cx="415925" cy="138499"/>
          </a:xfrm>
          <a:prstGeom prst="rect">
            <a:avLst/>
          </a:prstGeom>
        </p:spPr>
        <p:txBody>
          <a:bodyPr vert="horz" wrap="square" lIns="0" tIns="0" rIns="0" bIns="0" rtlCol="0">
            <a:spAutoFit/>
          </a:bodyPr>
          <a:lstStyle/>
          <a:p>
            <a:pPr marL="12700">
              <a:lnSpc>
                <a:spcPct val="100000"/>
              </a:lnSpc>
            </a:pPr>
            <a:r>
              <a:rPr sz="900" spc="60" dirty="0">
                <a:solidFill>
                  <a:srgbClr val="0000FF"/>
                </a:solidFill>
                <a:latin typeface="Tahoma"/>
                <a:cs typeface="Tahoma"/>
              </a:rPr>
              <a:t>=</a:t>
            </a:r>
            <a:r>
              <a:rPr sz="900" spc="-130" dirty="0">
                <a:solidFill>
                  <a:srgbClr val="0000FF"/>
                </a:solidFill>
                <a:latin typeface="Tahoma"/>
                <a:cs typeface="Tahoma"/>
              </a:rPr>
              <a:t> </a:t>
            </a:r>
            <a:r>
              <a:rPr sz="900" spc="-40" dirty="0">
                <a:solidFill>
                  <a:srgbClr val="0000FF"/>
                </a:solidFill>
                <a:latin typeface="Tahoma"/>
                <a:cs typeface="Tahoma"/>
              </a:rPr>
              <a:t>5050</a:t>
            </a:r>
            <a:r>
              <a:rPr sz="900" i="1" spc="-40" dirty="0">
                <a:solidFill>
                  <a:srgbClr val="0000FF"/>
                </a:solidFill>
                <a:latin typeface="Verdana"/>
                <a:cs typeface="Verdana"/>
              </a:rPr>
              <a:t>.</a:t>
            </a:r>
            <a:endParaRPr sz="900" dirty="0">
              <a:latin typeface="Verdana"/>
              <a:cs typeface="Verdan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587375"/>
            <a:ext cx="4015156" cy="2192588"/>
          </a:xfrm>
          <a:prstGeom prst="rect">
            <a:avLst/>
          </a:prstGeom>
        </p:spPr>
        <p:txBody>
          <a:bodyPr vert="horz" wrap="square" lIns="0" tIns="0" rIns="0" bIns="0" rtlCol="0">
            <a:spAutoFit/>
          </a:bodyPr>
          <a:lstStyle/>
          <a:p>
            <a:pPr marL="12700">
              <a:lnSpc>
                <a:spcPts val="1400"/>
              </a:lnSpc>
            </a:pPr>
            <a:r>
              <a:rPr sz="1100" b="1" dirty="0">
                <a:latin typeface="Arial"/>
                <a:cs typeface="Arial"/>
              </a:rPr>
              <a:t>Gauss  </a:t>
            </a:r>
            <a:r>
              <a:rPr sz="1100" dirty="0">
                <a:latin typeface="Tahoma"/>
                <a:cs typeface="Tahoma"/>
              </a:rPr>
              <a:t>once noticed that although the product of two complex </a:t>
            </a:r>
            <a:r>
              <a:rPr sz="1100" dirty="0" smtClean="0">
                <a:latin typeface="Tahoma"/>
                <a:cs typeface="Tahoma"/>
              </a:rPr>
              <a:t>numbers</a:t>
            </a:r>
            <a:endParaRPr sz="1100" dirty="0">
              <a:latin typeface="Tahoma"/>
              <a:cs typeface="Tahoma"/>
            </a:endParaRPr>
          </a:p>
          <a:p>
            <a:pPr marL="15875" algn="ctr">
              <a:lnSpc>
                <a:spcPts val="1400"/>
              </a:lnSpc>
              <a:spcBef>
                <a:spcPts val="805"/>
              </a:spcBef>
            </a:pPr>
            <a:r>
              <a:rPr sz="1100" dirty="0">
                <a:latin typeface="Tahoma"/>
                <a:cs typeface="Tahoma"/>
              </a:rPr>
              <a:t>(</a:t>
            </a:r>
            <a:r>
              <a:rPr sz="1100" i="1" dirty="0">
                <a:latin typeface="Arial"/>
                <a:cs typeface="Arial"/>
              </a:rPr>
              <a:t>a </a:t>
            </a:r>
            <a:r>
              <a:rPr sz="1100" dirty="0">
                <a:latin typeface="Tahoma"/>
                <a:cs typeface="Tahoma"/>
              </a:rPr>
              <a:t>+ </a:t>
            </a:r>
            <a:r>
              <a:rPr sz="1100" i="1" dirty="0">
                <a:latin typeface="Arial"/>
                <a:cs typeface="Arial"/>
              </a:rPr>
              <a:t>bi </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di </a:t>
            </a:r>
            <a:r>
              <a:rPr sz="1100" dirty="0">
                <a:latin typeface="Tahoma"/>
                <a:cs typeface="Tahoma"/>
              </a:rPr>
              <a:t>) = </a:t>
            </a:r>
            <a:r>
              <a:rPr sz="1100" i="1" dirty="0">
                <a:latin typeface="Arial"/>
                <a:cs typeface="Arial"/>
              </a:rPr>
              <a:t>ac </a:t>
            </a:r>
            <a:r>
              <a:rPr sz="1100" dirty="0">
                <a:latin typeface="Arial Unicode MS"/>
                <a:cs typeface="Arial Unicode MS"/>
              </a:rPr>
              <a:t>− </a:t>
            </a:r>
            <a:r>
              <a:rPr sz="1100" i="1" dirty="0">
                <a:latin typeface="Arial"/>
                <a:cs typeface="Arial"/>
              </a:rPr>
              <a:t>bd </a:t>
            </a:r>
            <a:r>
              <a:rPr sz="1100" dirty="0">
                <a:latin typeface="Tahoma"/>
                <a:cs typeface="Tahoma"/>
              </a:rPr>
              <a:t>+ (</a:t>
            </a: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a:t>
            </a:r>
            <a:r>
              <a:rPr sz="1100" i="1" dirty="0">
                <a:latin typeface="Arial"/>
                <a:cs typeface="Arial"/>
              </a:rPr>
              <a:t>i</a:t>
            </a:r>
            <a:endParaRPr sz="1100" dirty="0">
              <a:latin typeface="Arial"/>
              <a:cs typeface="Arial"/>
            </a:endParaRPr>
          </a:p>
          <a:p>
            <a:pPr marL="12700" marR="81280">
              <a:lnSpc>
                <a:spcPts val="1400"/>
              </a:lnSpc>
              <a:spcBef>
                <a:spcPts val="795"/>
              </a:spcBef>
            </a:pPr>
            <a:r>
              <a:rPr sz="1100" dirty="0">
                <a:latin typeface="Tahoma"/>
                <a:cs typeface="Tahoma"/>
              </a:rPr>
              <a:t>seems to involve </a:t>
            </a:r>
            <a:r>
              <a:rPr sz="1100" dirty="0">
                <a:solidFill>
                  <a:srgbClr val="FF0000"/>
                </a:solidFill>
                <a:latin typeface="Tahoma"/>
                <a:cs typeface="Tahoma"/>
              </a:rPr>
              <a:t>four </a:t>
            </a:r>
            <a:r>
              <a:rPr sz="1100" dirty="0">
                <a:latin typeface="Tahoma"/>
                <a:cs typeface="Tahoma"/>
              </a:rPr>
              <a:t>real-number multiplications, it can in fact be done </a:t>
            </a:r>
            <a:r>
              <a:rPr sz="1100" dirty="0" smtClean="0">
                <a:latin typeface="Tahoma"/>
                <a:cs typeface="Tahoma"/>
              </a:rPr>
              <a:t>with </a:t>
            </a:r>
            <a:r>
              <a:rPr sz="1100" dirty="0">
                <a:latin typeface="Tahoma"/>
                <a:cs typeface="Tahoma"/>
              </a:rPr>
              <a:t>just </a:t>
            </a:r>
            <a:r>
              <a:rPr sz="1100" dirty="0">
                <a:solidFill>
                  <a:srgbClr val="0000FF"/>
                </a:solidFill>
                <a:latin typeface="Tahoma"/>
                <a:cs typeface="Tahoma"/>
              </a:rPr>
              <a:t>three</a:t>
            </a:r>
            <a:r>
              <a:rPr sz="1100" dirty="0">
                <a:latin typeface="Tahoma"/>
                <a:cs typeface="Tahoma"/>
              </a:rPr>
              <a:t>: </a:t>
            </a:r>
            <a:r>
              <a:rPr sz="1100" i="1" dirty="0">
                <a:solidFill>
                  <a:srgbClr val="FF0000"/>
                </a:solidFill>
                <a:latin typeface="Arial"/>
                <a:cs typeface="Arial"/>
              </a:rPr>
              <a:t>ac </a:t>
            </a:r>
            <a:r>
              <a:rPr sz="1100" dirty="0">
                <a:latin typeface="Tahoma"/>
                <a:cs typeface="Tahoma"/>
              </a:rPr>
              <a:t>, </a:t>
            </a:r>
            <a:r>
              <a:rPr sz="1100" i="1" dirty="0">
                <a:solidFill>
                  <a:srgbClr val="FF0000"/>
                </a:solidFill>
                <a:latin typeface="Arial"/>
                <a:cs typeface="Arial"/>
              </a:rPr>
              <a:t>bd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a </a:t>
            </a:r>
            <a:r>
              <a:rPr sz="1100" dirty="0">
                <a:solidFill>
                  <a:srgbClr val="FF0000"/>
                </a:solidFill>
                <a:latin typeface="Tahoma"/>
                <a:cs typeface="Tahoma"/>
              </a:rPr>
              <a:t>+ </a:t>
            </a:r>
            <a:r>
              <a:rPr sz="1100" i="1" dirty="0">
                <a:solidFill>
                  <a:srgbClr val="FF0000"/>
                </a:solidFill>
                <a:latin typeface="Arial"/>
                <a:cs typeface="Arial"/>
              </a:rPr>
              <a:t>b</a:t>
            </a:r>
            <a:r>
              <a:rPr sz="1100" dirty="0">
                <a:solidFill>
                  <a:srgbClr val="FF0000"/>
                </a:solidFill>
                <a:latin typeface="Tahoma"/>
                <a:cs typeface="Tahoma"/>
              </a:rPr>
              <a:t>)(</a:t>
            </a:r>
            <a:r>
              <a:rPr sz="1100" i="1" dirty="0">
                <a:solidFill>
                  <a:srgbClr val="FF0000"/>
                </a:solidFill>
                <a:latin typeface="Arial"/>
                <a:cs typeface="Arial"/>
              </a:rPr>
              <a:t>c </a:t>
            </a:r>
            <a:r>
              <a:rPr sz="1100" dirty="0">
                <a:solidFill>
                  <a:srgbClr val="FF0000"/>
                </a:solidFill>
                <a:latin typeface="Tahoma"/>
                <a:cs typeface="Tahoma"/>
              </a:rPr>
              <a:t>+ </a:t>
            </a:r>
            <a:r>
              <a:rPr sz="1100" i="1" dirty="0">
                <a:solidFill>
                  <a:srgbClr val="FF0000"/>
                </a:solidFill>
                <a:latin typeface="Arial"/>
                <a:cs typeface="Arial"/>
              </a:rPr>
              <a:t>d </a:t>
            </a:r>
            <a:r>
              <a:rPr sz="1100" dirty="0">
                <a:solidFill>
                  <a:srgbClr val="FF0000"/>
                </a:solidFill>
                <a:latin typeface="Tahoma"/>
                <a:cs typeface="Tahoma"/>
              </a:rPr>
              <a:t>)</a:t>
            </a:r>
            <a:r>
              <a:rPr sz="1100" dirty="0">
                <a:latin typeface="Tahoma"/>
                <a:cs typeface="Tahoma"/>
              </a:rPr>
              <a:t>, since</a:t>
            </a:r>
          </a:p>
          <a:p>
            <a:pPr marL="27305" algn="ctr">
              <a:lnSpc>
                <a:spcPts val="1400"/>
              </a:lnSpc>
              <a:spcBef>
                <a:spcPts val="805"/>
              </a:spcBef>
            </a:pP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 (</a:t>
            </a:r>
            <a:r>
              <a:rPr sz="1100" i="1" dirty="0">
                <a:latin typeface="Arial"/>
                <a:cs typeface="Arial"/>
              </a:rPr>
              <a:t>a </a:t>
            </a:r>
            <a:r>
              <a:rPr sz="1100" dirty="0">
                <a:latin typeface="Tahoma"/>
                <a:cs typeface="Tahoma"/>
              </a:rPr>
              <a:t>+ </a:t>
            </a:r>
            <a:r>
              <a:rPr sz="1100" i="1" dirty="0">
                <a:latin typeface="Arial"/>
                <a:cs typeface="Arial"/>
              </a:rPr>
              <a:t>b</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 </a:t>
            </a:r>
            <a:r>
              <a:rPr sz="1100" dirty="0">
                <a:latin typeface="Tahoma"/>
                <a:cs typeface="Tahoma"/>
              </a:rPr>
              <a:t>) </a:t>
            </a:r>
            <a:r>
              <a:rPr sz="1100" dirty="0">
                <a:latin typeface="Arial Unicode MS"/>
                <a:cs typeface="Arial Unicode MS"/>
              </a:rPr>
              <a:t>− </a:t>
            </a:r>
            <a:r>
              <a:rPr sz="1100" i="1" dirty="0">
                <a:latin typeface="Arial"/>
                <a:cs typeface="Arial"/>
              </a:rPr>
              <a:t>ac </a:t>
            </a:r>
            <a:r>
              <a:rPr sz="1100" dirty="0">
                <a:latin typeface="Arial Unicode MS"/>
                <a:cs typeface="Arial Unicode MS"/>
              </a:rPr>
              <a:t>− </a:t>
            </a:r>
            <a:r>
              <a:rPr sz="1100" i="1" dirty="0">
                <a:latin typeface="Arial"/>
                <a:cs typeface="Arial"/>
              </a:rPr>
              <a:t>bd</a:t>
            </a:r>
            <a:r>
              <a:rPr sz="1100" i="1" dirty="0">
                <a:latin typeface="Verdana"/>
                <a:cs typeface="Verdana"/>
              </a:rPr>
              <a:t>.</a:t>
            </a:r>
            <a:endParaRPr sz="1100" dirty="0">
              <a:latin typeface="Verdana"/>
              <a:cs typeface="Verdana"/>
            </a:endParaRPr>
          </a:p>
          <a:p>
            <a:pPr marL="12700" marR="5080">
              <a:lnSpc>
                <a:spcPts val="1400"/>
              </a:lnSpc>
              <a:spcBef>
                <a:spcPts val="795"/>
              </a:spcBef>
            </a:pPr>
            <a:r>
              <a:rPr sz="1100" dirty="0">
                <a:latin typeface="Tahoma"/>
                <a:cs typeface="Tahoma"/>
              </a:rPr>
              <a:t>In our big-O way of thinking, reducing the number of multiplications from four  to three seems wasted ingenuity. But this modest improvement becomes </a:t>
            </a:r>
            <a:r>
              <a:rPr sz="1100" i="1" dirty="0" smtClean="0">
                <a:solidFill>
                  <a:srgbClr val="0000FF"/>
                </a:solidFill>
                <a:latin typeface="Trebuchet MS"/>
                <a:cs typeface="Trebuchet MS"/>
              </a:rPr>
              <a:t>very </a:t>
            </a:r>
            <a:r>
              <a:rPr sz="1100" i="1" dirty="0">
                <a:solidFill>
                  <a:srgbClr val="0000FF"/>
                </a:solidFill>
                <a:latin typeface="Trebuchet MS"/>
                <a:cs typeface="Trebuchet MS"/>
              </a:rPr>
              <a:t>significant when applied recursively</a:t>
            </a:r>
            <a:r>
              <a:rPr sz="1100" dirty="0">
                <a:latin typeface="Tahoma"/>
                <a:cs typeface="Tahoma"/>
              </a:rPr>
              <a:t>.</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292925"/>
            <a:ext cx="4091356" cy="343043"/>
          </a:xfrm>
          <a:prstGeom prst="rect">
            <a:avLst/>
          </a:prstGeom>
        </p:spPr>
        <p:txBody>
          <a:bodyPr vert="horz" wrap="square" lIns="0" tIns="0" rIns="0" bIns="0" rtlCol="0">
            <a:spAutoFit/>
          </a:bodyPr>
          <a:lstStyle/>
          <a:p>
            <a:pPr marL="12700" marR="5080">
              <a:lnSpc>
                <a:spcPts val="1400"/>
              </a:lnSpc>
            </a:pPr>
            <a:r>
              <a:rPr sz="1000" dirty="0">
                <a:latin typeface="Tahoma"/>
                <a:cs typeface="Tahoma"/>
              </a:rPr>
              <a:t>Suppose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are two </a:t>
            </a:r>
            <a:r>
              <a:rPr sz="1000" i="1" dirty="0">
                <a:latin typeface="Arial"/>
                <a:cs typeface="Arial"/>
              </a:rPr>
              <a:t>n</a:t>
            </a:r>
            <a:r>
              <a:rPr sz="1000" dirty="0">
                <a:latin typeface="Tahoma"/>
                <a:cs typeface="Tahoma"/>
              </a:rPr>
              <a:t>-bit integers, and assume for convenience that </a:t>
            </a:r>
            <a:r>
              <a:rPr sz="1000" i="1" dirty="0">
                <a:latin typeface="Arial"/>
                <a:cs typeface="Arial"/>
              </a:rPr>
              <a:t>n </a:t>
            </a:r>
            <a:r>
              <a:rPr sz="1000" dirty="0">
                <a:latin typeface="Tahoma"/>
                <a:cs typeface="Tahoma"/>
              </a:rPr>
              <a:t>is </a:t>
            </a:r>
            <a:r>
              <a:rPr sz="1000" i="1" dirty="0">
                <a:solidFill>
                  <a:srgbClr val="FF0000"/>
                </a:solidFill>
                <a:latin typeface="Trebuchet MS"/>
                <a:cs typeface="Trebuchet MS"/>
              </a:rPr>
              <a:t>a  power of </a:t>
            </a:r>
            <a:r>
              <a:rPr sz="1000" dirty="0">
                <a:solidFill>
                  <a:srgbClr val="FF0000"/>
                </a:solidFill>
                <a:latin typeface="Tahoma"/>
                <a:cs typeface="Tahoma"/>
              </a:rPr>
              <a:t>2</a:t>
            </a:r>
            <a:r>
              <a:rPr sz="1000" dirty="0">
                <a:latin typeface="Tahoma"/>
                <a:cs typeface="Tahoma"/>
              </a:rPr>
              <a:t>.</a:t>
            </a:r>
          </a:p>
        </p:txBody>
      </p:sp>
      <p:sp>
        <p:nvSpPr>
          <p:cNvPr id="3" name="object 3"/>
          <p:cNvSpPr txBox="1">
            <a:spLocks noGrp="1"/>
          </p:cNvSpPr>
          <p:nvPr>
            <p:ph type="title"/>
          </p:nvPr>
        </p:nvSpPr>
        <p:spPr>
          <a:xfrm>
            <a:off x="347294" y="710514"/>
            <a:ext cx="3938956" cy="538609"/>
          </a:xfrm>
          <a:prstGeom prst="rect">
            <a:avLst/>
          </a:prstGeom>
        </p:spPr>
        <p:txBody>
          <a:bodyPr vert="horz" wrap="square" lIns="0" tIns="0" rIns="0" bIns="0" rtlCol="0">
            <a:spAutoFit/>
          </a:bodyPr>
          <a:lstStyle/>
          <a:p>
            <a:pPr marL="12700">
              <a:lnSpc>
                <a:spcPts val="1400"/>
              </a:lnSpc>
            </a:pPr>
            <a:r>
              <a:rPr sz="1000" dirty="0"/>
              <a:t>Lemma</a:t>
            </a:r>
          </a:p>
          <a:p>
            <a:pPr marL="12700">
              <a:lnSpc>
                <a:spcPts val="1400"/>
              </a:lnSpc>
            </a:pPr>
            <a:r>
              <a:rPr sz="1000" i="1" dirty="0">
                <a:solidFill>
                  <a:srgbClr val="000000"/>
                </a:solidFill>
                <a:latin typeface="Trebuchet MS"/>
                <a:cs typeface="Trebuchet MS"/>
              </a:rPr>
              <a:t>For every </a:t>
            </a:r>
            <a:r>
              <a:rPr sz="1000" i="1" dirty="0">
                <a:solidFill>
                  <a:srgbClr val="000000"/>
                </a:solidFill>
                <a:latin typeface="Arial"/>
                <a:cs typeface="Arial"/>
              </a:rPr>
              <a:t>n </a:t>
            </a:r>
            <a:r>
              <a:rPr sz="1000" i="1" dirty="0">
                <a:solidFill>
                  <a:srgbClr val="000000"/>
                </a:solidFill>
                <a:latin typeface="Trebuchet MS"/>
                <a:cs typeface="Trebuchet MS"/>
              </a:rPr>
              <a:t>there exists an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with </a:t>
            </a:r>
            <a:r>
              <a:rPr sz="1000" i="1" dirty="0">
                <a:solidFill>
                  <a:srgbClr val="0000FF"/>
                </a:solidFill>
                <a:latin typeface="Arial"/>
                <a:cs typeface="Arial"/>
              </a:rPr>
              <a:t>n </a:t>
            </a:r>
            <a:r>
              <a:rPr sz="1000" dirty="0">
                <a:solidFill>
                  <a:srgbClr val="0000FF"/>
                </a:solidFill>
                <a:latin typeface="Arial Unicode MS"/>
                <a:cs typeface="Arial Unicode MS"/>
              </a:rPr>
              <a:t>≤ </a:t>
            </a:r>
            <a:r>
              <a:rPr lang="en-US" sz="1000" dirty="0" smtClean="0">
                <a:solidFill>
                  <a:srgbClr val="0000FF"/>
                </a:solidFill>
                <a:latin typeface="Arial Unicode MS"/>
                <a:cs typeface="Arial Unicode MS"/>
              </a:rPr>
              <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FF0000"/>
                </a:solidFill>
                <a:latin typeface="Trebuchet MS"/>
                <a:cs typeface="Trebuchet MS"/>
              </a:rPr>
              <a:t>  </a:t>
            </a:r>
            <a:r>
              <a:rPr sz="1000" dirty="0">
                <a:solidFill>
                  <a:srgbClr val="0000FF"/>
                </a:solidFill>
                <a:latin typeface="Arial Unicode MS"/>
                <a:cs typeface="Arial Unicode MS"/>
              </a:rPr>
              <a:t>≤ </a:t>
            </a:r>
            <a:r>
              <a:rPr sz="1000" dirty="0">
                <a:solidFill>
                  <a:srgbClr val="0000FF"/>
                </a:solidFill>
              </a:rPr>
              <a:t>2</a:t>
            </a:r>
            <a:r>
              <a:rPr sz="1000" i="1" dirty="0">
                <a:solidFill>
                  <a:srgbClr val="0000FF"/>
                </a:solidFill>
                <a:latin typeface="Arial"/>
                <a:cs typeface="Arial"/>
              </a:rPr>
              <a:t>n </a:t>
            </a:r>
            <a:r>
              <a:rPr sz="1000" i="1" dirty="0">
                <a:solidFill>
                  <a:srgbClr val="000000"/>
                </a:solidFill>
                <a:latin typeface="Trebuchet MS"/>
                <a:cs typeface="Trebuchet MS"/>
              </a:rPr>
              <a:t>such that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a power </a:t>
            </a:r>
            <a:r>
              <a:rPr sz="1000" i="1" dirty="0" smtClean="0">
                <a:solidFill>
                  <a:srgbClr val="000000"/>
                </a:solidFill>
                <a:latin typeface="Trebuchet MS"/>
                <a:cs typeface="Trebuchet MS"/>
              </a:rPr>
              <a:t>of</a:t>
            </a:r>
            <a:r>
              <a:rPr lang="en-US" sz="1000" i="1" dirty="0" smtClean="0">
                <a:solidFill>
                  <a:srgbClr val="000000"/>
                </a:solidFill>
                <a:latin typeface="Trebuchet MS"/>
                <a:cs typeface="Trebuchet MS"/>
              </a:rPr>
              <a:t> </a:t>
            </a:r>
            <a:r>
              <a:rPr sz="1000" dirty="0" smtClean="0">
                <a:solidFill>
                  <a:srgbClr val="000000"/>
                </a:solidFill>
              </a:rPr>
              <a:t>2</a:t>
            </a:r>
            <a:r>
              <a:rPr sz="1000" i="1" dirty="0">
                <a:solidFill>
                  <a:srgbClr val="000000"/>
                </a:solidFill>
                <a:latin typeface="Trebuchet MS"/>
                <a:cs typeface="Trebuchet MS"/>
              </a:rPr>
              <a:t>.</a:t>
            </a:r>
            <a:endParaRPr sz="1000" dirty="0">
              <a:latin typeface="Trebuchet MS"/>
              <a:cs typeface="Trebuchet MS"/>
            </a:endParaRPr>
          </a:p>
        </p:txBody>
      </p:sp>
      <p:sp>
        <p:nvSpPr>
          <p:cNvPr id="4" name="object 4"/>
          <p:cNvSpPr txBox="1"/>
          <p:nvPr/>
        </p:nvSpPr>
        <p:spPr>
          <a:xfrm>
            <a:off x="347294" y="1273175"/>
            <a:ext cx="3900387" cy="359073"/>
          </a:xfrm>
          <a:prstGeom prst="rect">
            <a:avLst/>
          </a:prstGeom>
        </p:spPr>
        <p:txBody>
          <a:bodyPr vert="horz" wrap="square" lIns="0" tIns="0" rIns="0" bIns="0" rtlCol="0">
            <a:spAutoFit/>
          </a:bodyPr>
          <a:lstStyle/>
          <a:p>
            <a:pPr marL="12700" marR="5080">
              <a:lnSpc>
                <a:spcPts val="1400"/>
              </a:lnSpc>
            </a:pPr>
            <a:r>
              <a:rPr sz="1000" dirty="0">
                <a:latin typeface="Tahoma"/>
                <a:cs typeface="Tahoma"/>
              </a:rPr>
              <a:t>As a first step toward multiplying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we split each of them into their </a:t>
            </a:r>
            <a:r>
              <a:rPr sz="1000" b="1" dirty="0">
                <a:latin typeface="Arial"/>
                <a:cs typeface="Arial"/>
              </a:rPr>
              <a:t>left </a:t>
            </a:r>
            <a:r>
              <a:rPr sz="1000" b="1" dirty="0" smtClean="0">
                <a:latin typeface="Arial"/>
                <a:cs typeface="Arial"/>
              </a:rPr>
              <a:t>and right </a:t>
            </a:r>
            <a:r>
              <a:rPr sz="1000" b="1" dirty="0">
                <a:latin typeface="Arial"/>
                <a:cs typeface="Arial"/>
              </a:rPr>
              <a:t>halves</a:t>
            </a:r>
            <a:r>
              <a:rPr sz="1000" dirty="0">
                <a:latin typeface="Tahoma"/>
                <a:cs typeface="Tahoma"/>
              </a:rPr>
              <a:t>, which are </a:t>
            </a:r>
            <a:r>
              <a:rPr sz="1000" i="1" dirty="0">
                <a:solidFill>
                  <a:srgbClr val="FF0000"/>
                </a:solidFill>
                <a:latin typeface="Arial"/>
                <a:cs typeface="Arial"/>
              </a:rPr>
              <a:t>n</a:t>
            </a:r>
            <a:r>
              <a:rPr sz="1000" i="1" dirty="0">
                <a:solidFill>
                  <a:srgbClr val="FF0000"/>
                </a:solidFill>
                <a:latin typeface="Verdana"/>
                <a:cs typeface="Verdana"/>
              </a:rPr>
              <a:t>/</a:t>
            </a:r>
            <a:r>
              <a:rPr sz="1000" dirty="0">
                <a:solidFill>
                  <a:srgbClr val="FF0000"/>
                </a:solidFill>
                <a:latin typeface="Tahoma"/>
                <a:cs typeface="Tahoma"/>
              </a:rPr>
              <a:t>2 </a:t>
            </a:r>
            <a:r>
              <a:rPr sz="1000" dirty="0">
                <a:latin typeface="Tahoma"/>
                <a:cs typeface="Tahoma"/>
              </a:rPr>
              <a:t>bits long:</a:t>
            </a:r>
          </a:p>
        </p:txBody>
      </p:sp>
      <p:graphicFrame>
        <p:nvGraphicFramePr>
          <p:cNvPr id="7" name="object 7"/>
          <p:cNvGraphicFramePr>
            <a:graphicFrameLocks noGrp="1"/>
          </p:cNvGraphicFramePr>
          <p:nvPr>
            <p:extLst>
              <p:ext uri="{D42A27DB-BD31-4B8C-83A1-F6EECF244321}">
                <p14:modId xmlns:p14="http://schemas.microsoft.com/office/powerpoint/2010/main" val="1633091317"/>
              </p:ext>
            </p:extLst>
          </p:nvPr>
        </p:nvGraphicFramePr>
        <p:xfrm>
          <a:off x="781050" y="1730375"/>
          <a:ext cx="2658599" cy="533400"/>
        </p:xfrm>
        <a:graphic>
          <a:graphicData uri="http://schemas.openxmlformats.org/drawingml/2006/table">
            <a:tbl>
              <a:tblPr firstRow="1" bandRow="1">
                <a:tableStyleId>{2D5ABB26-0587-4C30-8999-92F81FD0307C}</a:tableStyleId>
              </a:tblPr>
              <a:tblGrid>
                <a:gridCol w="269446">
                  <a:extLst>
                    <a:ext uri="{9D8B030D-6E8A-4147-A177-3AD203B41FA5}">
                      <a16:colId xmlns:a16="http://schemas.microsoft.com/office/drawing/2014/main" val="20000"/>
                    </a:ext>
                  </a:extLst>
                </a:gridCol>
                <a:gridCol w="806988">
                  <a:extLst>
                    <a:ext uri="{9D8B030D-6E8A-4147-A177-3AD203B41FA5}">
                      <a16:colId xmlns:a16="http://schemas.microsoft.com/office/drawing/2014/main" val="20001"/>
                    </a:ext>
                  </a:extLst>
                </a:gridCol>
                <a:gridCol w="834434">
                  <a:extLst>
                    <a:ext uri="{9D8B030D-6E8A-4147-A177-3AD203B41FA5}">
                      <a16:colId xmlns:a16="http://schemas.microsoft.com/office/drawing/2014/main" val="20002"/>
                    </a:ext>
                  </a:extLst>
                </a:gridCol>
                <a:gridCol w="747731">
                  <a:extLst>
                    <a:ext uri="{9D8B030D-6E8A-4147-A177-3AD203B41FA5}">
                      <a16:colId xmlns:a16="http://schemas.microsoft.com/office/drawing/2014/main" val="20003"/>
                    </a:ext>
                  </a:extLst>
                </a:gridCol>
              </a:tblGrid>
              <a:tr h="266700">
                <a:tc>
                  <a:txBody>
                    <a:bodyPr/>
                    <a:lstStyle/>
                    <a:p>
                      <a:pPr marR="635" algn="ctr">
                        <a:lnSpc>
                          <a:spcPct val="100000"/>
                        </a:lnSpc>
                        <a:spcBef>
                          <a:spcPts val="85"/>
                        </a:spcBef>
                      </a:pPr>
                      <a:r>
                        <a:rPr sz="900" i="1" spc="-30" dirty="0">
                          <a:latin typeface="Arial"/>
                          <a:cs typeface="Arial"/>
                        </a:rPr>
                        <a:t>x</a:t>
                      </a:r>
                      <a:r>
                        <a:rPr sz="900" i="1" spc="-10" dirty="0">
                          <a:latin typeface="Arial"/>
                          <a:cs typeface="Arial"/>
                        </a:rPr>
                        <a:t> </a:t>
                      </a:r>
                      <a:r>
                        <a:rPr sz="900" spc="60" dirty="0">
                          <a:latin typeface="Tahoma"/>
                          <a:cs typeface="Tahoma"/>
                        </a:rPr>
                        <a:t>=</a:t>
                      </a:r>
                      <a:endParaRPr sz="900" dirty="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x</a:t>
                      </a:r>
                      <a:r>
                        <a:rPr sz="900" i="1" spc="-15" baseline="-9259" dirty="0">
                          <a:latin typeface="Arial"/>
                          <a:cs typeface="Arial"/>
                        </a:rPr>
                        <a:t>L</a:t>
                      </a:r>
                      <a:endParaRPr sz="900" baseline="-9259" dirty="0">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5"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x</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5" dirty="0">
                          <a:latin typeface="Tahoma"/>
                          <a:cs typeface="Tahoma"/>
                        </a:rPr>
                        <a:t> </a:t>
                      </a: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5054">
                      <a:solidFill>
                        <a:srgbClr val="000000"/>
                      </a:solidFill>
                      <a:prstDash val="solid"/>
                    </a:lnL>
                  </a:tcPr>
                </a:tc>
                <a:extLst>
                  <a:ext uri="{0D108BD9-81ED-4DB2-BD59-A6C34878D82A}">
                    <a16:rowId xmlns:a16="http://schemas.microsoft.com/office/drawing/2014/main" val="10000"/>
                  </a:ext>
                </a:extLst>
              </a:tr>
              <a:tr h="266700">
                <a:tc>
                  <a:txBody>
                    <a:bodyPr/>
                    <a:lstStyle/>
                    <a:p>
                      <a:pPr marR="2540" algn="ctr">
                        <a:lnSpc>
                          <a:spcPct val="100000"/>
                        </a:lnSpc>
                        <a:spcBef>
                          <a:spcPts val="85"/>
                        </a:spcBef>
                      </a:pPr>
                      <a:r>
                        <a:rPr sz="900" i="1" spc="-30" dirty="0">
                          <a:latin typeface="Arial"/>
                          <a:cs typeface="Arial"/>
                        </a:rPr>
                        <a:t>y</a:t>
                      </a:r>
                      <a:r>
                        <a:rPr sz="900" i="1" spc="5" dirty="0">
                          <a:latin typeface="Arial"/>
                          <a:cs typeface="Arial"/>
                        </a:rPr>
                        <a:t> </a:t>
                      </a:r>
                      <a:r>
                        <a:rPr sz="900" spc="60" dirty="0">
                          <a:latin typeface="Tahoma"/>
                          <a:cs typeface="Tahoma"/>
                        </a:rPr>
                        <a:t>=</a:t>
                      </a:r>
                      <a:endParaRPr sz="90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y</a:t>
                      </a:r>
                      <a:r>
                        <a:rPr sz="900" i="1" spc="-15" baseline="-9259" dirty="0">
                          <a:latin typeface="Arial"/>
                          <a:cs typeface="Arial"/>
                        </a:rPr>
                        <a:t>L</a:t>
                      </a:r>
                      <a:endParaRPr sz="900" baseline="-9259">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y</a:t>
                      </a:r>
                      <a:r>
                        <a:rPr sz="900" i="1" spc="-37" baseline="-9259" dirty="0">
                          <a:latin typeface="Arial"/>
                          <a:cs typeface="Arial"/>
                        </a:rPr>
                        <a:t>R</a:t>
                      </a:r>
                      <a:endParaRPr sz="900" baseline="-9259">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0"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y</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0" dirty="0">
                          <a:latin typeface="Tahoma"/>
                          <a:cs typeface="Tahoma"/>
                        </a:rPr>
                        <a:t> </a:t>
                      </a:r>
                      <a:r>
                        <a:rPr sz="900" i="1" spc="-25" dirty="0">
                          <a:latin typeface="Arial"/>
                          <a:cs typeface="Arial"/>
                        </a:rPr>
                        <a:t>y</a:t>
                      </a:r>
                      <a:r>
                        <a:rPr sz="900" i="1" spc="-37" baseline="-9259" dirty="0">
                          <a:latin typeface="Arial"/>
                          <a:cs typeface="Arial"/>
                        </a:rPr>
                        <a:t>R</a:t>
                      </a:r>
                      <a:r>
                        <a:rPr sz="900" i="1" spc="-120" baseline="-9259" dirty="0">
                          <a:latin typeface="Arial"/>
                          <a:cs typeface="Arial"/>
                        </a:rPr>
                        <a:t> </a:t>
                      </a:r>
                      <a:r>
                        <a:rPr sz="900" i="1" spc="-75" dirty="0">
                          <a:latin typeface="Verdana"/>
                          <a:cs typeface="Verdana"/>
                        </a:rPr>
                        <a:t>.</a:t>
                      </a:r>
                      <a:endParaRPr sz="900" dirty="0">
                        <a:latin typeface="Verdana"/>
                        <a:cs typeface="Verdana"/>
                      </a:endParaRPr>
                    </a:p>
                  </a:txBody>
                  <a:tcPr marL="0" marR="0" marT="0" marB="0">
                    <a:lnL w="5054">
                      <a:solidFill>
                        <a:srgbClr val="000000"/>
                      </a:solidFill>
                      <a:prstDash val="solid"/>
                    </a:lnL>
                  </a:tcPr>
                </a:tc>
                <a:extLst>
                  <a:ext uri="{0D108BD9-81ED-4DB2-BD59-A6C34878D82A}">
                    <a16:rowId xmlns:a16="http://schemas.microsoft.com/office/drawing/2014/main" val="10001"/>
                  </a:ext>
                </a:extLst>
              </a:tr>
            </a:tbl>
          </a:graphicData>
        </a:graphic>
      </p:graphicFrame>
      <p:sp>
        <p:nvSpPr>
          <p:cNvPr id="8" name="object 8"/>
          <p:cNvSpPr txBox="1"/>
          <p:nvPr/>
        </p:nvSpPr>
        <p:spPr>
          <a:xfrm>
            <a:off x="347294" y="2347023"/>
            <a:ext cx="4167556" cy="820738"/>
          </a:xfrm>
          <a:prstGeom prst="rect">
            <a:avLst/>
          </a:prstGeom>
        </p:spPr>
        <p:txBody>
          <a:bodyPr vert="horz" wrap="square" lIns="0" tIns="0" rIns="0" bIns="0" rtlCol="0">
            <a:spAutoFit/>
          </a:bodyPr>
          <a:lstStyle/>
          <a:p>
            <a:pPr marL="212725">
              <a:lnSpc>
                <a:spcPts val="1400"/>
              </a:lnSpc>
            </a:pPr>
            <a:r>
              <a:rPr sz="1000" i="1" dirty="0">
                <a:solidFill>
                  <a:srgbClr val="0000FF"/>
                </a:solidFill>
                <a:latin typeface="Arial"/>
                <a:cs typeface="Arial"/>
              </a:rPr>
              <a:t>xy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x</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x</a:t>
            </a:r>
            <a:r>
              <a:rPr sz="1000" i="1" baseline="-9259" dirty="0">
                <a:solidFill>
                  <a:srgbClr val="0000FF"/>
                </a:solidFill>
                <a:latin typeface="Arial"/>
                <a:cs typeface="Arial"/>
              </a:rPr>
              <a:t>R </a:t>
            </a:r>
            <a:r>
              <a:rPr sz="1000" dirty="0">
                <a:solidFill>
                  <a:srgbClr val="0000FF"/>
                </a:solidFill>
                <a:latin typeface="Tahoma"/>
                <a:cs typeface="Tahoma"/>
              </a:rPr>
              <a:t>)(2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y</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y</a:t>
            </a:r>
            <a:r>
              <a:rPr sz="1000" i="1" baseline="-9259" dirty="0">
                <a:solidFill>
                  <a:srgbClr val="0000FF"/>
                </a:solidFill>
                <a:latin typeface="Arial"/>
                <a:cs typeface="Arial"/>
              </a:rPr>
              <a:t>R </a:t>
            </a:r>
            <a:r>
              <a:rPr sz="1000" dirty="0">
                <a:solidFill>
                  <a:srgbClr val="0000FF"/>
                </a:solidFill>
                <a:latin typeface="Tahoma"/>
                <a:cs typeface="Tahoma"/>
              </a:rPr>
              <a:t>) = 2</a:t>
            </a:r>
            <a:r>
              <a:rPr sz="1000" i="1" baseline="41666" dirty="0">
                <a:solidFill>
                  <a:srgbClr val="0000FF"/>
                </a:solidFill>
                <a:latin typeface="Arial"/>
                <a:cs typeface="Arial"/>
              </a:rPr>
              <a:t>n</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L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a:t>
            </a:r>
            <a:r>
              <a:rPr sz="1000" dirty="0">
                <a:solidFill>
                  <a:srgbClr val="0000FF"/>
                </a:solidFill>
                <a:latin typeface="Tahoma"/>
                <a:cs typeface="Tahoma"/>
              </a:rPr>
              <a:t>(</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R </a:t>
            </a:r>
            <a:r>
              <a:rPr sz="1000" dirty="0">
                <a:solidFill>
                  <a:srgbClr val="0000FF"/>
                </a:solidFill>
                <a:latin typeface="Tahoma"/>
                <a:cs typeface="Tahoma"/>
              </a:rPr>
              <a:t>+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L</a:t>
            </a:r>
            <a:r>
              <a:rPr sz="1000" dirty="0">
                <a:solidFill>
                  <a:srgbClr val="0000FF"/>
                </a:solidFill>
                <a:latin typeface="Tahoma"/>
                <a:cs typeface="Tahoma"/>
              </a:rPr>
              <a:t>) +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R </a:t>
            </a:r>
            <a:r>
              <a:rPr sz="1000" i="1" dirty="0">
                <a:solidFill>
                  <a:srgbClr val="0000FF"/>
                </a:solidFill>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 additions take linear time, as do the multiplications by powers of 2. The </a:t>
            </a:r>
            <a:r>
              <a:rPr sz="1000" dirty="0" smtClean="0">
                <a:latin typeface="Tahoma"/>
                <a:cs typeface="Tahoma"/>
              </a:rPr>
              <a:t>significant </a:t>
            </a:r>
            <a:r>
              <a:rPr sz="1000" dirty="0">
                <a:latin typeface="Tahoma"/>
                <a:cs typeface="Tahoma"/>
              </a:rPr>
              <a:t>operations are the four </a:t>
            </a:r>
            <a:r>
              <a:rPr sz="1000" i="1" dirty="0">
                <a:latin typeface="Arial"/>
                <a:cs typeface="Arial"/>
              </a:rPr>
              <a:t>n</a:t>
            </a:r>
            <a:r>
              <a:rPr sz="1000" i="1" dirty="0">
                <a:latin typeface="Verdana"/>
                <a:cs typeface="Verdana"/>
              </a:rPr>
              <a:t>/</a:t>
            </a:r>
            <a:r>
              <a:rPr sz="1000" dirty="0">
                <a:latin typeface="Tahoma"/>
                <a:cs typeface="Tahoma"/>
              </a:rPr>
              <a:t>2</a:t>
            </a:r>
            <a:r>
              <a:rPr sz="1000" b="1" dirty="0">
                <a:latin typeface="Arial"/>
                <a:cs typeface="Arial"/>
              </a:rPr>
              <a:t>-bit multiplications</a:t>
            </a:r>
            <a:r>
              <a:rPr sz="1000" dirty="0">
                <a:latin typeface="Tahoma"/>
                <a:cs typeface="Tahoma"/>
              </a:rPr>
              <a:t>; these we can handle  by </a:t>
            </a:r>
            <a:r>
              <a:rPr sz="1000" i="1" dirty="0">
                <a:solidFill>
                  <a:srgbClr val="FF0000"/>
                </a:solidFill>
                <a:latin typeface="Trebuchet MS"/>
                <a:cs typeface="Trebuchet MS"/>
              </a:rPr>
              <a:t>four recursive calls</a:t>
            </a:r>
            <a:r>
              <a:rPr sz="1000" dirty="0">
                <a:latin typeface="Tahoma"/>
                <a:cs typeface="Tahoma"/>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0" y="1315048"/>
            <a:ext cx="1600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Cryptography</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708113"/>
            <a:ext cx="4015156" cy="1948226"/>
          </a:xfrm>
          <a:prstGeom prst="rect">
            <a:avLst/>
          </a:prstGeom>
        </p:spPr>
        <p:txBody>
          <a:bodyPr vert="horz" wrap="square" lIns="0" tIns="0" rIns="0" bIns="0" rtlCol="0">
            <a:spAutoFit/>
          </a:bodyPr>
          <a:lstStyle/>
          <a:p>
            <a:pPr marL="12700" marR="5080">
              <a:lnSpc>
                <a:spcPts val="1400"/>
              </a:lnSpc>
            </a:pPr>
            <a:r>
              <a:rPr sz="1100" dirty="0">
                <a:latin typeface="Tahoma"/>
                <a:cs typeface="Tahoma"/>
              </a:rPr>
              <a:t>Our method for multiplying </a:t>
            </a:r>
            <a:r>
              <a:rPr sz="1100" i="1" dirty="0">
                <a:latin typeface="Tahoma"/>
                <a:cs typeface="Tahoma"/>
              </a:rPr>
              <a:t>n</a:t>
            </a:r>
            <a:r>
              <a:rPr sz="1100" dirty="0">
                <a:latin typeface="Tahoma"/>
                <a:cs typeface="Tahoma"/>
              </a:rPr>
              <a:t>-bit numbers starts by making recursive calls to </a:t>
            </a:r>
            <a:r>
              <a:rPr sz="1100" dirty="0" smtClean="0">
                <a:latin typeface="Tahoma"/>
                <a:cs typeface="Tahoma"/>
              </a:rPr>
              <a:t>multiply </a:t>
            </a:r>
            <a:r>
              <a:rPr sz="1100" dirty="0">
                <a:latin typeface="Tahoma"/>
                <a:cs typeface="Tahoma"/>
              </a:rPr>
              <a:t>these four pairs of </a:t>
            </a:r>
            <a:r>
              <a:rPr sz="1100" i="1" dirty="0">
                <a:latin typeface="Arial"/>
                <a:cs typeface="Arial"/>
              </a:rPr>
              <a:t>n</a:t>
            </a:r>
            <a:r>
              <a:rPr sz="1100" i="1" dirty="0">
                <a:latin typeface="Verdana"/>
                <a:cs typeface="Verdana"/>
              </a:rPr>
              <a:t>/</a:t>
            </a:r>
            <a:r>
              <a:rPr sz="1100" dirty="0">
                <a:latin typeface="Tahoma"/>
                <a:cs typeface="Tahoma"/>
              </a:rPr>
              <a:t>2-bit numbers, and then evaluates the preceding </a:t>
            </a:r>
            <a:r>
              <a:rPr sz="1100" dirty="0" smtClean="0">
                <a:latin typeface="Tahoma"/>
                <a:cs typeface="Tahoma"/>
              </a:rPr>
              <a:t>expression </a:t>
            </a:r>
            <a:r>
              <a:rPr sz="1100" dirty="0">
                <a:latin typeface="Tahoma"/>
                <a:cs typeface="Tahoma"/>
              </a:rPr>
              <a:t>in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time.</a:t>
            </a:r>
          </a:p>
          <a:p>
            <a:pPr marL="12700" marR="450215">
              <a:lnSpc>
                <a:spcPct val="101000"/>
              </a:lnSpc>
              <a:spcBef>
                <a:spcPts val="595"/>
              </a:spcBef>
            </a:pPr>
            <a:r>
              <a:rPr sz="1100" dirty="0">
                <a:latin typeface="Tahoma"/>
                <a:cs typeface="Tahoma"/>
              </a:rPr>
              <a:t>Writing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for the overall running time on </a:t>
            </a:r>
            <a:r>
              <a:rPr sz="1100" i="1" dirty="0">
                <a:latin typeface="Arial"/>
                <a:cs typeface="Arial"/>
              </a:rPr>
              <a:t>n</a:t>
            </a:r>
            <a:r>
              <a:rPr sz="1100" dirty="0">
                <a:latin typeface="Tahoma"/>
                <a:cs typeface="Tahoma"/>
              </a:rPr>
              <a:t>-bit inputs, we get </a:t>
            </a:r>
            <a:r>
              <a:rPr sz="1100" b="1" dirty="0">
                <a:latin typeface="Arial"/>
                <a:cs typeface="Arial"/>
              </a:rPr>
              <a:t>the  recurrence relation</a:t>
            </a:r>
            <a:r>
              <a:rPr sz="1100" dirty="0">
                <a:latin typeface="Tahoma"/>
                <a:cs typeface="Tahoma"/>
              </a:rPr>
              <a:t>:</a:t>
            </a:r>
          </a:p>
          <a:p>
            <a:pPr marL="45085"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4</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509"/>
              </a:spcBef>
            </a:pPr>
            <a:r>
              <a:rPr sz="1100" b="1" dirty="0">
                <a:latin typeface="Arial"/>
                <a:cs typeface="Arial"/>
              </a:rPr>
              <a:t>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a:t>
            </a:r>
          </a:p>
          <a:p>
            <a:pPr marL="12700" marR="145415">
              <a:lnSpc>
                <a:spcPct val="101000"/>
              </a:lnSpc>
              <a:spcBef>
                <a:spcPts val="595"/>
              </a:spcBef>
            </a:pPr>
            <a:r>
              <a:rPr sz="1100" dirty="0">
                <a:latin typeface="Tahoma"/>
                <a:cs typeface="Tahoma"/>
              </a:rPr>
              <a:t>By </a:t>
            </a:r>
            <a:r>
              <a:rPr sz="1100" b="1" dirty="0">
                <a:latin typeface="Arial"/>
                <a:cs typeface="Arial"/>
              </a:rPr>
              <a:t>Gauss</a:t>
            </a:r>
            <a:r>
              <a:rPr sz="1100" dirty="0">
                <a:latin typeface="Tahoma"/>
                <a:cs typeface="Tahoma"/>
              </a:rPr>
              <a:t>’s trick, three multiplications, </a:t>
            </a:r>
            <a:r>
              <a:rPr sz="1100" i="1" dirty="0">
                <a:solidFill>
                  <a:srgbClr val="FF0000"/>
                </a:solidFill>
                <a:latin typeface="Arial"/>
                <a:cs typeface="Arial"/>
              </a:rPr>
              <a:t>x</a:t>
            </a:r>
            <a:r>
              <a:rPr sz="1100" i="1" baseline="-9259" dirty="0">
                <a:solidFill>
                  <a:srgbClr val="FF0000"/>
                </a:solidFill>
                <a:latin typeface="Arial"/>
                <a:cs typeface="Arial"/>
              </a:rPr>
              <a:t>L</a:t>
            </a:r>
            <a:r>
              <a:rPr sz="1100" i="1" dirty="0">
                <a:solidFill>
                  <a:srgbClr val="FF0000"/>
                </a:solidFill>
                <a:latin typeface="Arial"/>
                <a:cs typeface="Arial"/>
              </a:rPr>
              <a:t>y</a:t>
            </a:r>
            <a:r>
              <a:rPr sz="1100" i="1" baseline="-9259" dirty="0">
                <a:solidFill>
                  <a:srgbClr val="FF0000"/>
                </a:solidFill>
                <a:latin typeface="Arial"/>
                <a:cs typeface="Arial"/>
              </a:rPr>
              <a:t>L</a:t>
            </a:r>
            <a:r>
              <a:rPr sz="1100" dirty="0">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x</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dirty="0">
                <a:solidFill>
                  <a:srgbClr val="FF0000"/>
                </a:solidFill>
                <a:latin typeface="Tahoma"/>
                <a:cs typeface="Tahoma"/>
              </a:rPr>
              <a:t>)(</a:t>
            </a:r>
            <a:r>
              <a:rPr sz="1100" i="1" dirty="0">
                <a:solidFill>
                  <a:srgbClr val="FF0000"/>
                </a:solidFill>
                <a:latin typeface="Arial"/>
                <a:cs typeface="Arial"/>
              </a:rPr>
              <a:t>y</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solidFill>
                  <a:srgbClr val="FF0000"/>
                </a:solidFill>
                <a:latin typeface="Tahoma"/>
                <a:cs typeface="Tahoma"/>
              </a:rPr>
              <a:t>)</a:t>
            </a:r>
            <a:r>
              <a:rPr sz="1100" dirty="0">
                <a:latin typeface="Tahoma"/>
                <a:cs typeface="Tahoma"/>
              </a:rPr>
              <a:t>,  suffice, </a:t>
            </a:r>
            <a:r>
              <a:rPr sz="1100" dirty="0" smtClean="0">
                <a:latin typeface="Tahoma"/>
                <a:cs typeface="Tahoma"/>
              </a:rPr>
              <a:t>as</a:t>
            </a:r>
            <a:endParaRPr sz="1100" dirty="0">
              <a:latin typeface="Tahoma"/>
              <a:cs typeface="Tahoma"/>
            </a:endParaRPr>
          </a:p>
          <a:p>
            <a:pPr marL="45085" algn="ctr">
              <a:lnSpc>
                <a:spcPct val="100000"/>
              </a:lnSpc>
              <a:spcBef>
                <a:spcPts val="10"/>
              </a:spcBef>
            </a:pP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dirty="0">
                <a:solidFill>
                  <a:srgbClr val="0000FF"/>
                </a:solidFill>
                <a:latin typeface="Tahoma"/>
                <a:cs typeface="Tahoma"/>
              </a:rPr>
              <a:t>)(</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R </a:t>
            </a:r>
            <a:r>
              <a:rPr sz="1100" i="1" dirty="0">
                <a:solidFill>
                  <a:srgbClr val="0000FF"/>
                </a:solidFill>
                <a:latin typeface="Verdana"/>
                <a:cs typeface="Verdana"/>
              </a:rPr>
              <a:t>.</a:t>
            </a:r>
            <a:endParaRPr sz="1100" dirty="0">
              <a:latin typeface="Verdana"/>
              <a:cs typeface="Verdana"/>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03" y="130175"/>
            <a:ext cx="4419498" cy="184666"/>
          </a:xfrm>
          <a:prstGeom prst="rect">
            <a:avLst/>
          </a:prstGeom>
        </p:spPr>
        <p:txBody>
          <a:bodyPr vert="horz" wrap="square" lIns="0" tIns="0" rIns="0" bIns="0" rtlCol="0">
            <a:spAutoFit/>
          </a:bodyPr>
          <a:lstStyle/>
          <a:p>
            <a:pPr marL="12700">
              <a:lnSpc>
                <a:spcPct val="100000"/>
              </a:lnSpc>
            </a:pPr>
            <a:r>
              <a:rPr sz="1200" b="1" dirty="0"/>
              <a:t>A divide-and-conquer algorithm for integer multiplication</a:t>
            </a:r>
          </a:p>
        </p:txBody>
      </p:sp>
      <p:sp>
        <p:nvSpPr>
          <p:cNvPr id="3" name="object 3"/>
          <p:cNvSpPr txBox="1"/>
          <p:nvPr/>
        </p:nvSpPr>
        <p:spPr>
          <a:xfrm>
            <a:off x="781050" y="587747"/>
            <a:ext cx="3276600" cy="2244204"/>
          </a:xfrm>
          <a:prstGeom prst="rect">
            <a:avLst/>
          </a:prstGeom>
        </p:spPr>
        <p:txBody>
          <a:bodyPr vert="horz" wrap="square" lIns="0" tIns="0" rIns="0" bIns="0" rtlCol="0">
            <a:spAutoFit/>
          </a:bodyPr>
          <a:lstStyle/>
          <a:p>
            <a:pPr marL="12700">
              <a:lnSpc>
                <a:spcPts val="1400"/>
              </a:lnSpc>
              <a:spcAft>
                <a:spcPts val="600"/>
              </a:spcAft>
            </a:pPr>
            <a:r>
              <a:rPr sz="1000" dirty="0">
                <a:latin typeface="Arial"/>
                <a:cs typeface="Arial"/>
              </a:rPr>
              <a:t>multiply</a:t>
            </a:r>
            <a:r>
              <a:rPr sz="1000" dirty="0">
                <a:latin typeface="Tahoma"/>
                <a:cs typeface="Tahoma"/>
              </a:rPr>
              <a:t>(</a:t>
            </a:r>
            <a:r>
              <a:rPr sz="1000" i="1" dirty="0">
                <a:latin typeface="Arial"/>
                <a:cs typeface="Arial"/>
              </a:rPr>
              <a:t>x</a:t>
            </a:r>
            <a:r>
              <a:rPr sz="1000" i="1" dirty="0">
                <a:latin typeface="Verdana"/>
                <a:cs typeface="Verdana"/>
              </a:rPr>
              <a:t>, </a:t>
            </a:r>
            <a:r>
              <a:rPr sz="1000" i="1" dirty="0">
                <a:latin typeface="Arial"/>
                <a:cs typeface="Arial"/>
              </a:rPr>
              <a:t>y </a:t>
            </a:r>
            <a:r>
              <a:rPr sz="1000" dirty="0">
                <a:latin typeface="Tahoma"/>
                <a:cs typeface="Tahoma"/>
              </a:rPr>
              <a:t>)</a:t>
            </a:r>
          </a:p>
          <a:p>
            <a:pPr marL="12700">
              <a:lnSpc>
                <a:spcPts val="1400"/>
              </a:lnSpc>
              <a:spcBef>
                <a:spcPts val="10"/>
              </a:spcBef>
            </a:pPr>
            <a:r>
              <a:rPr sz="1000" dirty="0">
                <a:latin typeface="Tahoma"/>
                <a:cs typeface="Tahoma"/>
              </a:rPr>
              <a:t>// Input:  positive integers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in binary</a:t>
            </a:r>
          </a:p>
          <a:p>
            <a:pPr marL="12700">
              <a:lnSpc>
                <a:spcPts val="1400"/>
              </a:lnSpc>
              <a:spcBef>
                <a:spcPts val="10"/>
              </a:spcBef>
            </a:pPr>
            <a:r>
              <a:rPr sz="1000" dirty="0">
                <a:latin typeface="Tahoma"/>
                <a:cs typeface="Tahoma"/>
              </a:rPr>
              <a:t>// Output: their product</a:t>
            </a:r>
          </a:p>
          <a:p>
            <a:pPr marL="285750" indent="-188595">
              <a:lnSpc>
                <a:spcPts val="1400"/>
              </a:lnSpc>
              <a:spcBef>
                <a:spcPts val="309"/>
              </a:spcBef>
              <a:buClr>
                <a:srgbClr val="3333B2"/>
              </a:buClr>
              <a:buFont typeface="Tahoma"/>
              <a:buAutoNum type="arabicPeriod"/>
              <a:tabLst>
                <a:tab pos="286385" algn="l"/>
              </a:tabLst>
            </a:pPr>
            <a:r>
              <a:rPr sz="1000" i="1" dirty="0">
                <a:latin typeface="Arial"/>
                <a:cs typeface="Arial"/>
              </a:rPr>
              <a:t>n </a:t>
            </a:r>
            <a:r>
              <a:rPr sz="1000" dirty="0">
                <a:latin typeface="Tahoma"/>
                <a:cs typeface="Tahoma"/>
              </a:rPr>
              <a:t>= max(size of </a:t>
            </a:r>
            <a:r>
              <a:rPr sz="1000" i="1" dirty="0">
                <a:latin typeface="Arial"/>
                <a:cs typeface="Arial"/>
              </a:rPr>
              <a:t>x </a:t>
            </a:r>
            <a:r>
              <a:rPr sz="1000" dirty="0">
                <a:latin typeface="Tahoma"/>
                <a:cs typeface="Tahoma"/>
              </a:rPr>
              <a:t>, size of </a:t>
            </a:r>
            <a:r>
              <a:rPr sz="1000" i="1" dirty="0">
                <a:latin typeface="Arial"/>
                <a:cs typeface="Arial"/>
              </a:rPr>
              <a:t>y </a:t>
            </a:r>
            <a:r>
              <a:rPr sz="1000" dirty="0">
                <a:latin typeface="Tahoma"/>
                <a:cs typeface="Tahoma"/>
              </a:rPr>
              <a:t>) rounded as a power of 2</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b="1" dirty="0">
                <a:latin typeface="Arial"/>
                <a:cs typeface="Arial"/>
              </a:rPr>
              <a:t>if  </a:t>
            </a:r>
            <a:r>
              <a:rPr sz="1000" i="1" dirty="0">
                <a:latin typeface="Arial"/>
                <a:cs typeface="Arial"/>
              </a:rPr>
              <a:t>n </a:t>
            </a:r>
            <a:r>
              <a:rPr sz="1000" dirty="0">
                <a:latin typeface="Tahoma"/>
                <a:cs typeface="Tahoma"/>
              </a:rPr>
              <a:t>= 1 </a:t>
            </a:r>
            <a:r>
              <a:rPr sz="1000" b="1" dirty="0">
                <a:latin typeface="Arial"/>
                <a:cs typeface="Arial"/>
              </a:rPr>
              <a:t>then </a:t>
            </a:r>
            <a:r>
              <a:rPr sz="1000" dirty="0">
                <a:latin typeface="Tahoma"/>
                <a:cs typeface="Tahoma"/>
              </a:rPr>
              <a:t>return </a:t>
            </a:r>
            <a:r>
              <a:rPr sz="1000" i="1" dirty="0" err="1">
                <a:latin typeface="Arial"/>
                <a:cs typeface="Arial"/>
              </a:rPr>
              <a:t>xy</a:t>
            </a:r>
            <a:r>
              <a:rPr sz="1000" i="1"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x</a:t>
            </a:r>
            <a:r>
              <a:rPr sz="1000" i="1" baseline="-9259" dirty="0">
                <a:latin typeface="Arial"/>
                <a:cs typeface="Arial"/>
              </a:rPr>
              <a:t>L</a:t>
            </a:r>
            <a:r>
              <a:rPr sz="1000" i="1" dirty="0">
                <a:latin typeface="Verdana"/>
                <a:cs typeface="Verdana"/>
              </a:rPr>
              <a:t>, </a:t>
            </a:r>
            <a:r>
              <a:rPr sz="1000" i="1" dirty="0">
                <a:latin typeface="Arial"/>
                <a:cs typeface="Arial"/>
              </a:rPr>
              <a:t>x</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x</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y</a:t>
            </a:r>
            <a:r>
              <a:rPr sz="1000" i="1" baseline="-9259" dirty="0">
                <a:latin typeface="Arial"/>
                <a:cs typeface="Arial"/>
              </a:rPr>
              <a:t>L</a:t>
            </a:r>
            <a:r>
              <a:rPr sz="1000" i="1" dirty="0">
                <a:latin typeface="Verdana"/>
                <a:cs typeface="Verdana"/>
              </a:rPr>
              <a:t>, </a:t>
            </a:r>
            <a:r>
              <a:rPr sz="1000" i="1" dirty="0">
                <a:latin typeface="Arial"/>
                <a:cs typeface="Arial"/>
              </a:rPr>
              <a:t>y</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y</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1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a:t>
            </a:r>
            <a:r>
              <a:rPr sz="1000" i="1" dirty="0">
                <a:latin typeface="Verdana"/>
                <a:cs typeface="Verdana"/>
              </a:rPr>
              <a:t>, </a:t>
            </a:r>
            <a:r>
              <a:rPr sz="1000" i="1" dirty="0" err="1">
                <a:latin typeface="Arial"/>
                <a:cs typeface="Arial"/>
              </a:rPr>
              <a:t>y</a:t>
            </a:r>
            <a:r>
              <a:rPr sz="1000" i="1" baseline="-9259" dirty="0" err="1">
                <a:latin typeface="Arial"/>
                <a:cs typeface="Arial"/>
              </a:rPr>
              <a:t>L</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2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3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 </a:t>
            </a:r>
            <a:r>
              <a:rPr sz="1000" dirty="0">
                <a:latin typeface="Tahoma"/>
                <a:cs typeface="Tahoma"/>
              </a:rPr>
              <a:t>+ </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a:latin typeface="Arial"/>
                <a:cs typeface="Arial"/>
              </a:rPr>
              <a:t>y</a:t>
            </a:r>
            <a:r>
              <a:rPr sz="1000" i="1" baseline="-9259" dirty="0">
                <a:latin typeface="Arial"/>
                <a:cs typeface="Arial"/>
              </a:rPr>
              <a:t>L </a:t>
            </a:r>
            <a:r>
              <a:rPr sz="1000" dirty="0">
                <a:latin typeface="Tahoma"/>
                <a:cs typeface="Tahom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r>
              <a:rPr lang="en-US" altLang="zh-CN" sz="1000" baseline="6172" dirty="0">
                <a:solidFill>
                  <a:srgbClr val="3333B2"/>
                </a:solidFill>
                <a:latin typeface="Tahoma"/>
                <a:cs typeface="Tahoma"/>
              </a:rPr>
              <a:t> </a:t>
            </a:r>
            <a:r>
              <a:rPr lang="en-US" altLang="zh-CN" sz="1000" dirty="0" smtClean="0">
                <a:solidFill>
                  <a:srgbClr val="3333B2"/>
                </a:solidFill>
                <a:latin typeface="Tahoma"/>
                <a:cs typeface="Tahoma"/>
              </a:rPr>
              <a:t>  8. </a:t>
            </a:r>
            <a:r>
              <a:rPr lang="en-US" altLang="zh-CN" sz="1000" dirty="0" smtClean="0"/>
              <a:t>return </a:t>
            </a:r>
            <a:r>
              <a:rPr lang="en-US" altLang="zh-CN" sz="1000" i="1" dirty="0"/>
              <a:t>P</a:t>
            </a:r>
            <a:r>
              <a:rPr lang="en-US" altLang="zh-CN" sz="1000" baseline="-25000" dirty="0"/>
              <a:t>1</a:t>
            </a:r>
            <a:r>
              <a:rPr lang="en-US" altLang="zh-CN" sz="1000" dirty="0"/>
              <a:t> × 2</a:t>
            </a:r>
            <a:r>
              <a:rPr lang="en-US" altLang="zh-CN" sz="1000" i="1" baseline="30000" dirty="0"/>
              <a:t>n</a:t>
            </a:r>
            <a:r>
              <a:rPr lang="en-US" altLang="zh-CN" sz="1000" i="1" dirty="0"/>
              <a:t> </a:t>
            </a:r>
            <a:r>
              <a:rPr lang="en-US" altLang="zh-CN" sz="1000" dirty="0"/>
              <a:t>+ (</a:t>
            </a:r>
            <a:r>
              <a:rPr lang="en-US" altLang="zh-CN" sz="1000" i="1" dirty="0"/>
              <a:t>P</a:t>
            </a:r>
            <a:r>
              <a:rPr lang="en-US" altLang="zh-CN" sz="1000" baseline="-25000" dirty="0"/>
              <a:t>3</a:t>
            </a:r>
            <a:r>
              <a:rPr lang="en-US" altLang="zh-CN" sz="1000" dirty="0"/>
              <a:t> </a:t>
            </a:r>
            <a:r>
              <a:rPr lang="zh-CN" altLang="zh-CN" sz="1000" dirty="0"/>
              <a:t>− </a:t>
            </a:r>
            <a:r>
              <a:rPr lang="en-US" altLang="zh-CN" sz="1000" i="1" dirty="0"/>
              <a:t>P</a:t>
            </a:r>
            <a:r>
              <a:rPr lang="en-US" altLang="zh-CN" sz="1000" baseline="-25000" dirty="0"/>
              <a:t>1</a:t>
            </a:r>
            <a:r>
              <a:rPr lang="en-US" altLang="zh-CN" sz="1000" dirty="0"/>
              <a:t> </a:t>
            </a:r>
            <a:r>
              <a:rPr lang="zh-CN" altLang="zh-CN" sz="1000" dirty="0"/>
              <a:t>− </a:t>
            </a:r>
            <a:r>
              <a:rPr lang="en-US" altLang="zh-CN" sz="1000" i="1" dirty="0"/>
              <a:t>P</a:t>
            </a:r>
            <a:r>
              <a:rPr lang="en-US" altLang="zh-CN" sz="1000" baseline="-25000" dirty="0"/>
              <a:t>2</a:t>
            </a:r>
            <a:r>
              <a:rPr lang="en-US" altLang="zh-CN" sz="1000" dirty="0"/>
              <a:t>) × 2</a:t>
            </a:r>
            <a:r>
              <a:rPr lang="en-US" altLang="zh-CN" sz="1000" i="1" baseline="30000" dirty="0"/>
              <a:t>n/</a:t>
            </a:r>
            <a:r>
              <a:rPr lang="en-US" altLang="zh-CN" sz="1000" baseline="30000" dirty="0"/>
              <a:t>2</a:t>
            </a:r>
            <a:r>
              <a:rPr lang="en-US" altLang="zh-CN" sz="1000" dirty="0"/>
              <a:t> + </a:t>
            </a:r>
            <a:r>
              <a:rPr lang="en-US" altLang="zh-CN" sz="1000" i="1" dirty="0"/>
              <a:t>P</a:t>
            </a:r>
            <a:r>
              <a:rPr lang="en-US" altLang="zh-CN" sz="1000" baseline="-25000" dirty="0"/>
              <a:t>2</a:t>
            </a:r>
            <a:r>
              <a:rPr lang="en-US" altLang="zh-CN" sz="1000" dirty="0"/>
              <a:t>.</a:t>
            </a:r>
            <a:endParaRPr lang="zh-CN" altLang="zh-CN" sz="1000" dirty="0"/>
          </a:p>
        </p:txBody>
      </p:sp>
      <p:sp>
        <p:nvSpPr>
          <p:cNvPr id="4" name="object 4"/>
          <p:cNvSpPr/>
          <p:nvPr/>
        </p:nvSpPr>
        <p:spPr>
          <a:xfrm flipV="1">
            <a:off x="561733" y="542029"/>
            <a:ext cx="3460839" cy="45719"/>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
        <p:nvSpPr>
          <p:cNvPr id="5" name="object 5"/>
          <p:cNvSpPr/>
          <p:nvPr/>
        </p:nvSpPr>
        <p:spPr>
          <a:xfrm flipH="1">
            <a:off x="516012" y="587746"/>
            <a:ext cx="45720"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flipH="1">
            <a:off x="3967958" y="587746"/>
            <a:ext cx="54614"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7" name="object 7"/>
          <p:cNvSpPr/>
          <p:nvPr/>
        </p:nvSpPr>
        <p:spPr>
          <a:xfrm>
            <a:off x="561732" y="2797175"/>
            <a:ext cx="3460841" cy="174322"/>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346446" y="358775"/>
            <a:ext cx="4015156" cy="2657138"/>
          </a:xfrm>
          <a:prstGeom prst="rect">
            <a:avLst/>
          </a:prstGeom>
        </p:spPr>
        <p:txBody>
          <a:bodyPr vert="horz" wrap="square" lIns="0" tIns="0" rIns="0" bIns="0" rtlCol="0">
            <a:spAutoFit/>
          </a:bodyPr>
          <a:lstStyle/>
          <a:p>
            <a:pPr marL="12700">
              <a:lnSpc>
                <a:spcPct val="100000"/>
              </a:lnSpc>
            </a:pPr>
            <a:r>
              <a:rPr sz="900" b="1" dirty="0">
                <a:latin typeface="Arial"/>
                <a:cs typeface="Arial"/>
              </a:rPr>
              <a:t>The recurrence relation</a:t>
            </a:r>
            <a:r>
              <a:rPr sz="900" dirty="0">
                <a:latin typeface="Tahoma"/>
                <a:cs typeface="Tahoma"/>
              </a:rPr>
              <a:t>:</a:t>
            </a:r>
          </a:p>
          <a:p>
            <a:pPr marL="142240" algn="ctr">
              <a:lnSpc>
                <a:spcPct val="100000"/>
              </a:lnSpc>
              <a:spcBef>
                <a:spcPts val="805"/>
              </a:spcBef>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 3</a:t>
            </a:r>
            <a:r>
              <a:rPr sz="900" i="1" dirty="0">
                <a:latin typeface="Arial"/>
                <a:cs typeface="Arial"/>
              </a:rPr>
              <a:t>T </a:t>
            </a:r>
            <a:r>
              <a:rPr sz="900" dirty="0">
                <a:latin typeface="Tahoma"/>
                <a:cs typeface="Tahoma"/>
              </a:rPr>
              <a:t>(</a:t>
            </a:r>
            <a:r>
              <a:rPr sz="900" i="1" dirty="0">
                <a:latin typeface="Arial"/>
                <a:cs typeface="Arial"/>
              </a:rPr>
              <a:t>n</a:t>
            </a:r>
            <a:r>
              <a:rPr sz="900" i="1" dirty="0">
                <a:latin typeface="Verdana"/>
                <a:cs typeface="Verdana"/>
              </a:rPr>
              <a:t>/</a:t>
            </a:r>
            <a:r>
              <a:rPr sz="900" dirty="0">
                <a:latin typeface="Tahoma"/>
                <a:cs typeface="Tahoma"/>
              </a:rPr>
              <a:t>2) + </a:t>
            </a:r>
            <a:r>
              <a:rPr sz="900" i="1" dirty="0">
                <a:latin typeface="Arial"/>
                <a:cs typeface="Arial"/>
              </a:rPr>
              <a:t>O</a:t>
            </a:r>
            <a:r>
              <a:rPr sz="900" dirty="0">
                <a:latin typeface="Tahoma"/>
                <a:cs typeface="Tahoma"/>
              </a:rPr>
              <a:t>(</a:t>
            </a:r>
            <a:r>
              <a:rPr sz="900" i="1" dirty="0">
                <a:latin typeface="Arial"/>
                <a:cs typeface="Arial"/>
              </a:rPr>
              <a:t>n</a:t>
            </a:r>
            <a:r>
              <a:rPr sz="900" dirty="0">
                <a:latin typeface="Tahoma"/>
                <a:cs typeface="Tahoma"/>
              </a:rPr>
              <a:t>)</a:t>
            </a:r>
          </a:p>
          <a:p>
            <a:pPr>
              <a:lnSpc>
                <a:spcPct val="100000"/>
              </a:lnSpc>
              <a:spcBef>
                <a:spcPts val="40"/>
              </a:spcBef>
            </a:pPr>
            <a:endParaRPr sz="1100" dirty="0">
              <a:latin typeface="Times New Roman"/>
              <a:cs typeface="Times New Roman"/>
            </a:endParaRPr>
          </a:p>
          <a:p>
            <a:pPr marL="120014">
              <a:lnSpc>
                <a:spcPct val="1000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algorithm’s recursive calls form a </a:t>
            </a:r>
            <a:r>
              <a:rPr sz="900" b="1" dirty="0">
                <a:latin typeface="Arial"/>
                <a:cs typeface="Arial"/>
              </a:rPr>
              <a:t>tree </a:t>
            </a:r>
            <a:r>
              <a:rPr sz="900" b="1" dirty="0" smtClean="0">
                <a:latin typeface="Arial"/>
                <a:cs typeface="Arial"/>
              </a:rPr>
              <a:t>structure</a:t>
            </a:r>
            <a:r>
              <a:rPr sz="900" dirty="0">
                <a:latin typeface="Tahoma"/>
                <a:cs typeface="Tahoma"/>
              </a:rPr>
              <a:t>.</a:t>
            </a:r>
          </a:p>
          <a:p>
            <a:pPr marL="120014">
              <a:lnSpc>
                <a:spcPct val="1000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each successive level of recursion the subproblems get </a:t>
            </a:r>
            <a:r>
              <a:rPr sz="900" dirty="0">
                <a:solidFill>
                  <a:srgbClr val="FF0000"/>
                </a:solidFill>
                <a:latin typeface="Tahoma"/>
                <a:cs typeface="Tahoma"/>
              </a:rPr>
              <a:t>halved </a:t>
            </a:r>
            <a:r>
              <a:rPr sz="900" dirty="0">
                <a:latin typeface="Tahoma"/>
                <a:cs typeface="Tahoma"/>
              </a:rPr>
              <a:t>in </a:t>
            </a:r>
            <a:r>
              <a:rPr sz="900" dirty="0" smtClean="0">
                <a:latin typeface="Tahoma"/>
                <a:cs typeface="Tahoma"/>
              </a:rPr>
              <a:t>size.</a:t>
            </a:r>
            <a:endParaRPr sz="900" dirty="0">
              <a:latin typeface="Tahoma"/>
              <a:cs typeface="Tahoma"/>
            </a:endParaRPr>
          </a:p>
          <a:p>
            <a:pPr marL="120014">
              <a:lnSpc>
                <a:spcPts val="1400"/>
              </a:lnSpc>
              <a:spcBef>
                <a:spcPts val="500"/>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the </a:t>
            </a:r>
            <a:r>
              <a:rPr sz="900" dirty="0">
                <a:solidFill>
                  <a:srgbClr val="FF0000"/>
                </a:solidFill>
                <a:latin typeface="Tahoma"/>
                <a:cs typeface="Tahoma"/>
              </a:rPr>
              <a:t>(log  </a:t>
            </a:r>
            <a:r>
              <a:rPr sz="900" i="1" dirty="0">
                <a:solidFill>
                  <a:srgbClr val="FF0000"/>
                </a:solidFill>
                <a:latin typeface="Arial"/>
                <a:cs typeface="Arial"/>
              </a:rPr>
              <a:t>n</a:t>
            </a:r>
            <a:r>
              <a:rPr sz="900" dirty="0">
                <a:solidFill>
                  <a:srgbClr val="FF0000"/>
                </a:solidFill>
                <a:latin typeface="Tahoma"/>
                <a:cs typeface="Tahoma"/>
              </a:rPr>
              <a:t>)</a:t>
            </a:r>
            <a:r>
              <a:rPr sz="900" baseline="37037" dirty="0">
                <a:solidFill>
                  <a:srgbClr val="FF0000"/>
                </a:solidFill>
                <a:latin typeface="Century"/>
                <a:cs typeface="Century"/>
              </a:rPr>
              <a:t>th  </a:t>
            </a:r>
            <a:r>
              <a:rPr sz="900" dirty="0">
                <a:latin typeface="Tahoma"/>
                <a:cs typeface="Tahoma"/>
              </a:rPr>
              <a:t>level, the subproblems get down to size 1, and </a:t>
            </a:r>
            <a:r>
              <a:rPr sz="900" dirty="0" smtClean="0">
                <a:latin typeface="Tahoma"/>
                <a:cs typeface="Tahoma"/>
              </a:rPr>
              <a:t>so the</a:t>
            </a:r>
            <a:r>
              <a:rPr lang="en-US" sz="600" dirty="0">
                <a:latin typeface="Tahoma"/>
                <a:cs typeface="Tahoma"/>
              </a:rPr>
              <a:t> </a:t>
            </a:r>
            <a:r>
              <a:rPr sz="900" dirty="0" smtClean="0">
                <a:latin typeface="Tahoma"/>
                <a:cs typeface="Tahoma"/>
              </a:rPr>
              <a:t>recursion </a:t>
            </a:r>
            <a:r>
              <a:rPr sz="900" dirty="0">
                <a:latin typeface="Tahoma"/>
                <a:cs typeface="Tahoma"/>
              </a:rPr>
              <a:t>ends.</a:t>
            </a:r>
          </a:p>
          <a:p>
            <a:pPr marL="120014">
              <a:lnSpc>
                <a:spcPct val="100000"/>
              </a:lnSpc>
              <a:spcBef>
                <a:spcPts val="509"/>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height </a:t>
            </a:r>
            <a:r>
              <a:rPr sz="900" dirty="0">
                <a:latin typeface="Tahoma"/>
                <a:cs typeface="Tahoma"/>
              </a:rPr>
              <a:t>of the tree is log</a:t>
            </a:r>
            <a:r>
              <a:rPr sz="900" baseline="-18518" dirty="0">
                <a:latin typeface="Tahoma"/>
                <a:cs typeface="Tahoma"/>
              </a:rPr>
              <a:t>2  </a:t>
            </a:r>
            <a:r>
              <a:rPr sz="900" i="1" dirty="0">
                <a:latin typeface="Arial"/>
                <a:cs typeface="Arial"/>
              </a:rPr>
              <a:t>n</a:t>
            </a:r>
            <a:r>
              <a:rPr sz="900" dirty="0">
                <a:latin typeface="Tahoma"/>
                <a:cs typeface="Tahoma"/>
              </a:rPr>
              <a:t>.</a:t>
            </a:r>
          </a:p>
          <a:p>
            <a:pPr marL="246379" marR="186055" indent="-126364" algn="just">
              <a:lnSpc>
                <a:spcPts val="14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branching factor </a:t>
            </a:r>
            <a:r>
              <a:rPr sz="900" dirty="0">
                <a:latin typeface="Tahoma"/>
                <a:cs typeface="Tahoma"/>
              </a:rPr>
              <a:t>is 3: each problem recursively produces three  smaller ones, with the result that at depth </a:t>
            </a:r>
            <a:r>
              <a:rPr sz="900" i="1" dirty="0">
                <a:latin typeface="Arial"/>
                <a:cs typeface="Arial"/>
              </a:rPr>
              <a:t>k </a:t>
            </a:r>
            <a:r>
              <a:rPr sz="900" dirty="0">
                <a:latin typeface="Tahoma"/>
                <a:cs typeface="Tahoma"/>
              </a:rPr>
              <a:t>in the tree there are </a:t>
            </a:r>
            <a:r>
              <a:rPr sz="900" dirty="0">
                <a:solidFill>
                  <a:srgbClr val="0000FF"/>
                </a:solidFill>
                <a:latin typeface="Tahoma"/>
                <a:cs typeface="Tahoma"/>
              </a:rPr>
              <a:t>3</a:t>
            </a:r>
            <a:r>
              <a:rPr sz="900" i="1" baseline="37037" dirty="0">
                <a:solidFill>
                  <a:srgbClr val="0000FF"/>
                </a:solidFill>
                <a:latin typeface="Arial"/>
                <a:cs typeface="Arial"/>
              </a:rPr>
              <a:t>k  </a:t>
            </a:r>
            <a:r>
              <a:rPr sz="900" dirty="0">
                <a:solidFill>
                  <a:srgbClr val="0000FF"/>
                </a:solidFill>
                <a:latin typeface="Tahoma"/>
                <a:cs typeface="Tahoma"/>
              </a:rPr>
              <a:t>subproblems</a:t>
            </a:r>
            <a:r>
              <a:rPr sz="900" dirty="0">
                <a:latin typeface="Tahoma"/>
                <a:cs typeface="Tahoma"/>
              </a:rPr>
              <a:t>, each of </a:t>
            </a:r>
            <a:r>
              <a:rPr sz="900" i="1" dirty="0">
                <a:solidFill>
                  <a:srgbClr val="FF0000"/>
                </a:solidFill>
                <a:latin typeface="Trebuchet MS"/>
                <a:cs typeface="Trebuchet MS"/>
              </a:rPr>
              <a:t>size </a:t>
            </a:r>
            <a:r>
              <a:rPr sz="900" i="1" dirty="0">
                <a:solidFill>
                  <a:srgbClr val="FF0000"/>
                </a:solidFill>
                <a:latin typeface="Arial"/>
                <a:cs typeface="Arial"/>
              </a:rPr>
              <a:t>n</a:t>
            </a:r>
            <a:r>
              <a:rPr sz="900" i="1" dirty="0">
                <a:solidFill>
                  <a:srgbClr val="FF0000"/>
                </a:solidFill>
                <a:latin typeface="Verdana"/>
                <a:cs typeface="Verdana"/>
              </a:rPr>
              <a:t>/</a:t>
            </a:r>
            <a:r>
              <a:rPr sz="900" dirty="0">
                <a:solidFill>
                  <a:srgbClr val="FF0000"/>
                </a:solidFill>
                <a:latin typeface="Tahoma"/>
                <a:cs typeface="Tahoma"/>
              </a:rPr>
              <a:t>2</a:t>
            </a:r>
            <a:r>
              <a:rPr sz="900" i="1" baseline="37037" dirty="0">
                <a:solidFill>
                  <a:srgbClr val="FF0000"/>
                </a:solidFill>
                <a:latin typeface="Arial"/>
                <a:cs typeface="Arial"/>
              </a:rPr>
              <a:t>k </a:t>
            </a:r>
            <a:r>
              <a:rPr sz="900" dirty="0">
                <a:latin typeface="Tahoma"/>
                <a:cs typeface="Tahoma"/>
              </a:rPr>
              <a:t>.</a:t>
            </a:r>
          </a:p>
          <a:p>
            <a:pPr marL="12700" marR="14604">
              <a:lnSpc>
                <a:spcPts val="1400"/>
              </a:lnSpc>
            </a:pPr>
            <a:r>
              <a:rPr sz="900" dirty="0" smtClean="0">
                <a:latin typeface="Tahoma"/>
                <a:cs typeface="Tahoma"/>
              </a:rPr>
              <a:t>For </a:t>
            </a:r>
            <a:r>
              <a:rPr sz="900" dirty="0">
                <a:latin typeface="Tahoma"/>
                <a:cs typeface="Tahoma"/>
              </a:rPr>
              <a:t>each subproblem, a linear amount of work is done in identifying further  subproblems and combining their answers. Therefore the total time spent at  depth </a:t>
            </a:r>
            <a:r>
              <a:rPr sz="900" i="1" dirty="0">
                <a:latin typeface="Arial"/>
                <a:cs typeface="Arial"/>
              </a:rPr>
              <a:t>k </a:t>
            </a:r>
            <a:r>
              <a:rPr sz="900" dirty="0">
                <a:latin typeface="Tahoma"/>
                <a:cs typeface="Tahoma"/>
              </a:rPr>
              <a:t>in the tree  is</a:t>
            </a:r>
          </a:p>
        </p:txBody>
      </p:sp>
      <p:pic>
        <p:nvPicPr>
          <p:cNvPr id="9" name="图片 8"/>
          <p:cNvPicPr>
            <a:picLocks noChangeAspect="1"/>
          </p:cNvPicPr>
          <p:nvPr/>
        </p:nvPicPr>
        <p:blipFill>
          <a:blip r:embed="rId2"/>
          <a:stretch>
            <a:fillRect/>
          </a:stretch>
        </p:blipFill>
        <p:spPr>
          <a:xfrm>
            <a:off x="347531" y="915027"/>
            <a:ext cx="138095" cy="108000"/>
          </a:xfrm>
          <a:prstGeom prst="rect">
            <a:avLst/>
          </a:prstGeom>
        </p:spPr>
      </p:pic>
      <p:pic>
        <p:nvPicPr>
          <p:cNvPr id="10" name="图片 9"/>
          <p:cNvPicPr>
            <a:picLocks noChangeAspect="1"/>
          </p:cNvPicPr>
          <p:nvPr/>
        </p:nvPicPr>
        <p:blipFill>
          <a:blip r:embed="rId2"/>
          <a:stretch>
            <a:fillRect/>
          </a:stretch>
        </p:blipFill>
        <p:spPr>
          <a:xfrm>
            <a:off x="346446" y="1117157"/>
            <a:ext cx="138095" cy="108000"/>
          </a:xfrm>
          <a:prstGeom prst="rect">
            <a:avLst/>
          </a:prstGeom>
        </p:spPr>
      </p:pic>
      <p:pic>
        <p:nvPicPr>
          <p:cNvPr id="11" name="图片 10"/>
          <p:cNvPicPr>
            <a:picLocks noChangeAspect="1"/>
          </p:cNvPicPr>
          <p:nvPr/>
        </p:nvPicPr>
        <p:blipFill>
          <a:blip r:embed="rId2"/>
          <a:stretch>
            <a:fillRect/>
          </a:stretch>
        </p:blipFill>
        <p:spPr>
          <a:xfrm>
            <a:off x="346446" y="1330074"/>
            <a:ext cx="138095" cy="108000"/>
          </a:xfrm>
          <a:prstGeom prst="rect">
            <a:avLst/>
          </a:prstGeom>
        </p:spPr>
      </p:pic>
      <p:pic>
        <p:nvPicPr>
          <p:cNvPr id="12" name="图片 11"/>
          <p:cNvPicPr>
            <a:picLocks noChangeAspect="1"/>
          </p:cNvPicPr>
          <p:nvPr/>
        </p:nvPicPr>
        <p:blipFill>
          <a:blip r:embed="rId2"/>
          <a:stretch>
            <a:fillRect/>
          </a:stretch>
        </p:blipFill>
        <p:spPr>
          <a:xfrm>
            <a:off x="352036" y="1741471"/>
            <a:ext cx="138095" cy="108000"/>
          </a:xfrm>
          <a:prstGeom prst="rect">
            <a:avLst/>
          </a:prstGeom>
        </p:spPr>
      </p:pic>
      <p:pic>
        <p:nvPicPr>
          <p:cNvPr id="13" name="图片 12"/>
          <p:cNvPicPr>
            <a:picLocks noChangeAspect="1"/>
          </p:cNvPicPr>
          <p:nvPr/>
        </p:nvPicPr>
        <p:blipFill>
          <a:blip r:embed="rId2"/>
          <a:stretch>
            <a:fillRect/>
          </a:stretch>
        </p:blipFill>
        <p:spPr>
          <a:xfrm>
            <a:off x="346446" y="1953184"/>
            <a:ext cx="138095" cy="108000"/>
          </a:xfrm>
          <a:prstGeom prst="rect">
            <a:avLst/>
          </a:prstGeom>
        </p:spPr>
      </p:pic>
      <p:pic>
        <p:nvPicPr>
          <p:cNvPr id="14" name="图片 13"/>
          <p:cNvPicPr>
            <a:picLocks noChangeAspect="1"/>
          </p:cNvPicPr>
          <p:nvPr/>
        </p:nvPicPr>
        <p:blipFill>
          <a:blip r:embed="rId3"/>
          <a:stretch>
            <a:fillRect/>
          </a:stretch>
        </p:blipFill>
        <p:spPr>
          <a:xfrm>
            <a:off x="1556157" y="2817914"/>
            <a:ext cx="1510893" cy="306776"/>
          </a:xfrm>
          <a:prstGeom prst="rect">
            <a:avLst/>
          </a:prstGeom>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80" y="206375"/>
            <a:ext cx="4419498" cy="215444"/>
          </a:xfrm>
          <a:prstGeom prst="rect">
            <a:avLst/>
          </a:prstGeom>
        </p:spPr>
        <p:txBody>
          <a:bodyPr vert="horz" wrap="square" lIns="0" tIns="0" rIns="0" bIns="0" rtlCol="0">
            <a:spAutoFit/>
          </a:bodyPr>
          <a:lstStyle/>
          <a:p>
            <a:pPr marL="12700">
              <a:lnSpc>
                <a:spcPct val="100000"/>
              </a:lnSpc>
            </a:pPr>
            <a:r>
              <a:rPr sz="1400" b="1" dirty="0"/>
              <a:t>The time analysis (cont’d)</a:t>
            </a:r>
          </a:p>
        </p:txBody>
      </p:sp>
      <p:sp>
        <p:nvSpPr>
          <p:cNvPr id="8" name="object 8"/>
          <p:cNvSpPr txBox="1"/>
          <p:nvPr/>
        </p:nvSpPr>
        <p:spPr>
          <a:xfrm>
            <a:off x="347294" y="901200"/>
            <a:ext cx="4167504" cy="2224199"/>
          </a:xfrm>
          <a:prstGeom prst="rect">
            <a:avLst/>
          </a:prstGeom>
        </p:spPr>
        <p:txBody>
          <a:bodyPr vert="horz" wrap="square" lIns="0" tIns="0" rIns="0" bIns="0" rtlCol="0">
            <a:spAutoFit/>
          </a:bodyPr>
          <a:lstStyle/>
          <a:p>
            <a:pPr marL="12700" marR="1461135">
              <a:lnSpc>
                <a:spcPct val="156400"/>
              </a:lnSpc>
            </a:pPr>
            <a:r>
              <a:rPr sz="1000" dirty="0">
                <a:latin typeface="Tahoma"/>
                <a:cs typeface="Tahoma"/>
              </a:rPr>
              <a:t>At the very top level, when </a:t>
            </a:r>
            <a:r>
              <a:rPr sz="1000" i="1" dirty="0">
                <a:latin typeface="Arial"/>
                <a:cs typeface="Arial"/>
              </a:rPr>
              <a:t>k </a:t>
            </a:r>
            <a:r>
              <a:rPr sz="1000" dirty="0">
                <a:latin typeface="Tahoma"/>
                <a:cs typeface="Tahoma"/>
              </a:rPr>
              <a:t>= 0, we need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At the bottom, when </a:t>
            </a:r>
            <a:r>
              <a:rPr sz="1000" i="1" dirty="0">
                <a:latin typeface="Arial"/>
                <a:cs typeface="Arial"/>
              </a:rPr>
              <a:t>k </a:t>
            </a:r>
            <a:r>
              <a:rPr sz="1000" dirty="0">
                <a:latin typeface="Tahoma"/>
                <a:cs typeface="Tahoma"/>
              </a:rPr>
              <a:t>= log</a:t>
            </a:r>
            <a:r>
              <a:rPr sz="1000" baseline="-18518" dirty="0">
                <a:latin typeface="Tahoma"/>
                <a:cs typeface="Tahoma"/>
              </a:rPr>
              <a:t>2 </a:t>
            </a:r>
            <a:r>
              <a:rPr sz="1000" i="1" dirty="0">
                <a:latin typeface="Arial"/>
                <a:cs typeface="Arial"/>
              </a:rPr>
              <a:t>n</a:t>
            </a:r>
            <a:r>
              <a:rPr sz="1000" dirty="0">
                <a:latin typeface="Tahoma"/>
                <a:cs typeface="Tahoma"/>
              </a:rPr>
              <a:t>, it is</a:t>
            </a:r>
          </a:p>
          <a:p>
            <a:pPr algn="ctr">
              <a:lnSpc>
                <a:spcPct val="100000"/>
              </a:lnSpc>
              <a:spcBef>
                <a:spcPts val="640"/>
              </a:spcBef>
            </a:pPr>
            <a:r>
              <a:rPr sz="1350" i="1" baseline="-27777" dirty="0" smtClean="0">
                <a:solidFill>
                  <a:srgbClr val="FF0000"/>
                </a:solidFill>
                <a:latin typeface="Arial"/>
                <a:cs typeface="Arial"/>
              </a:rPr>
              <a:t> </a:t>
            </a:r>
            <a:r>
              <a:rPr sz="1350" baseline="33950" dirty="0">
                <a:solidFill>
                  <a:srgbClr val="FF0000"/>
                </a:solidFill>
                <a:latin typeface="Arial Unicode MS"/>
                <a:cs typeface="Arial Unicode MS"/>
              </a:rPr>
              <a:t>（</a:t>
            </a:r>
            <a:r>
              <a:rPr sz="1350" baseline="-27777" dirty="0">
                <a:solidFill>
                  <a:srgbClr val="FF0000"/>
                </a:solidFill>
                <a:latin typeface="Tahoma"/>
                <a:cs typeface="Tahoma"/>
              </a:rPr>
              <a:t>3</a:t>
            </a:r>
            <a:r>
              <a:rPr sz="600" dirty="0">
                <a:solidFill>
                  <a:srgbClr val="FF0000"/>
                </a:solidFill>
                <a:latin typeface="Tahoma"/>
                <a:cs typeface="Tahoma"/>
              </a:rPr>
              <a:t>log</a:t>
            </a:r>
            <a:r>
              <a:rPr sz="750" baseline="-16666" dirty="0">
                <a:solidFill>
                  <a:srgbClr val="FF0000"/>
                </a:solidFill>
                <a:latin typeface="Tahoma"/>
                <a:cs typeface="Tahoma"/>
              </a:rPr>
              <a:t>2  </a:t>
            </a:r>
            <a:r>
              <a:rPr sz="600" i="1" dirty="0">
                <a:solidFill>
                  <a:srgbClr val="FF0000"/>
                </a:solidFill>
                <a:latin typeface="Arial"/>
                <a:cs typeface="Arial"/>
              </a:rPr>
              <a:t>n </a:t>
            </a:r>
            <a:r>
              <a:rPr sz="1350" baseline="33950" dirty="0">
                <a:solidFill>
                  <a:srgbClr val="FF0000"/>
                </a:solidFill>
                <a:latin typeface="Arial Unicode MS"/>
                <a:cs typeface="Arial Unicode MS"/>
              </a:rPr>
              <a:t>＼ </a:t>
            </a:r>
            <a:r>
              <a:rPr sz="1350" baseline="-27777" dirty="0">
                <a:solidFill>
                  <a:srgbClr val="FF0000"/>
                </a:solidFill>
                <a:latin typeface="Tahoma"/>
                <a:cs typeface="Tahoma"/>
              </a:rPr>
              <a:t>= </a:t>
            </a:r>
            <a:r>
              <a:rPr sz="1350" i="1" baseline="-27777" dirty="0">
                <a:solidFill>
                  <a:srgbClr val="FF0000"/>
                </a:solidFill>
                <a:latin typeface="Arial"/>
                <a:cs typeface="Arial"/>
              </a:rPr>
              <a:t>O </a:t>
            </a:r>
            <a:r>
              <a:rPr sz="1350" baseline="33950" dirty="0">
                <a:solidFill>
                  <a:srgbClr val="FF0000"/>
                </a:solidFill>
                <a:latin typeface="Arial Unicode MS"/>
                <a:cs typeface="Arial Unicode MS"/>
              </a:rPr>
              <a:t>（</a:t>
            </a:r>
            <a:r>
              <a:rPr sz="1350" i="1" baseline="-27777" dirty="0">
                <a:solidFill>
                  <a:srgbClr val="FF0000"/>
                </a:solidFill>
                <a:latin typeface="Arial"/>
                <a:cs typeface="Arial"/>
              </a:rPr>
              <a:t>n</a:t>
            </a:r>
            <a:r>
              <a:rPr sz="600" dirty="0">
                <a:solidFill>
                  <a:srgbClr val="FF0000"/>
                </a:solidFill>
                <a:latin typeface="Tahoma"/>
                <a:cs typeface="Tahoma"/>
              </a:rPr>
              <a:t>log</a:t>
            </a:r>
            <a:r>
              <a:rPr sz="750" baseline="-16666" dirty="0">
                <a:solidFill>
                  <a:srgbClr val="FF0000"/>
                </a:solidFill>
                <a:latin typeface="Tahoma"/>
                <a:cs typeface="Tahoma"/>
              </a:rPr>
              <a:t>2 </a:t>
            </a:r>
            <a:r>
              <a:rPr sz="600" dirty="0">
                <a:solidFill>
                  <a:srgbClr val="FF0000"/>
                </a:solidFill>
                <a:latin typeface="Tahoma"/>
                <a:cs typeface="Tahoma"/>
              </a:rPr>
              <a:t>3</a:t>
            </a:r>
            <a:r>
              <a:rPr sz="1350" baseline="33950" dirty="0">
                <a:solidFill>
                  <a:srgbClr val="FF0000"/>
                </a:solidFill>
                <a:latin typeface="Arial Unicode MS"/>
                <a:cs typeface="Arial Unicode MS"/>
              </a:rPr>
              <a:t>＼</a:t>
            </a:r>
            <a:endParaRPr sz="1350" baseline="33950" dirty="0">
              <a:latin typeface="Arial Unicode MS"/>
              <a:cs typeface="Arial Unicode MS"/>
            </a:endParaRPr>
          </a:p>
          <a:p>
            <a:pPr>
              <a:lnSpc>
                <a:spcPct val="100000"/>
              </a:lnSpc>
              <a:spcBef>
                <a:spcPts val="50"/>
              </a:spcBef>
            </a:pPr>
            <a:endParaRPr sz="1250" dirty="0">
              <a:latin typeface="Times New Roman"/>
              <a:cs typeface="Times New Roman"/>
            </a:endParaRPr>
          </a:p>
          <a:p>
            <a:pPr marL="12700" marR="5080">
              <a:lnSpc>
                <a:spcPts val="1400"/>
              </a:lnSpc>
              <a:spcBef>
                <a:spcPts val="5"/>
              </a:spcBef>
            </a:pPr>
            <a:r>
              <a:rPr sz="1000" dirty="0">
                <a:latin typeface="Tahoma"/>
                <a:cs typeface="Tahoma"/>
              </a:rPr>
              <a:t>Between these two endpoints, the work done increases </a:t>
            </a:r>
            <a:r>
              <a:rPr sz="1000" i="1" dirty="0">
                <a:solidFill>
                  <a:srgbClr val="0000FF"/>
                </a:solidFill>
                <a:latin typeface="Trebuchet MS"/>
                <a:cs typeface="Trebuchet MS"/>
              </a:rPr>
              <a:t>geometrically </a:t>
            </a:r>
            <a:r>
              <a:rPr sz="1000" dirty="0">
                <a:latin typeface="Tahoma"/>
                <a:cs typeface="Tahoma"/>
              </a:rPr>
              <a:t>from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to </a:t>
            </a:r>
            <a:r>
              <a:rPr sz="1000" i="1" dirty="0">
                <a:latin typeface="Arial"/>
                <a:cs typeface="Arial"/>
              </a:rPr>
              <a:t>O</a:t>
            </a:r>
            <a:r>
              <a:rPr sz="1000" dirty="0">
                <a:latin typeface="Tahoma"/>
                <a:cs typeface="Tahoma"/>
              </a:rPr>
              <a:t>(</a:t>
            </a:r>
            <a:r>
              <a:rPr sz="1000" i="1" dirty="0">
                <a:latin typeface="Arial"/>
                <a:cs typeface="Arial"/>
              </a:rPr>
              <a:t>n</a:t>
            </a:r>
            <a:r>
              <a:rPr sz="1000" baseline="37037" dirty="0">
                <a:latin typeface="Tahoma"/>
                <a:cs typeface="Tahoma"/>
              </a:rPr>
              <a:t>log</a:t>
            </a:r>
            <a:r>
              <a:rPr sz="1000" baseline="22222" dirty="0">
                <a:latin typeface="Tahoma"/>
                <a:cs typeface="Tahoma"/>
              </a:rPr>
              <a:t>2 </a:t>
            </a:r>
            <a:r>
              <a:rPr sz="1000" baseline="37037" dirty="0">
                <a:latin typeface="Tahoma"/>
                <a:cs typeface="Tahoma"/>
              </a:rPr>
              <a:t>3</a:t>
            </a:r>
            <a:r>
              <a:rPr sz="1000" dirty="0">
                <a:latin typeface="Tahoma"/>
                <a:cs typeface="Tahoma"/>
              </a:rPr>
              <a:t>), by a factor of 3</a:t>
            </a:r>
            <a:r>
              <a:rPr sz="1000" i="1" dirty="0">
                <a:latin typeface="Verdana"/>
                <a:cs typeface="Verdana"/>
              </a:rPr>
              <a:t>/</a:t>
            </a:r>
            <a:r>
              <a:rPr sz="1000" dirty="0">
                <a:latin typeface="Tahoma"/>
                <a:cs typeface="Tahoma"/>
              </a:rPr>
              <a:t>2 per </a:t>
            </a:r>
            <a:r>
              <a:rPr sz="1000" dirty="0" smtClean="0">
                <a:latin typeface="Tahoma"/>
                <a:cs typeface="Tahoma"/>
              </a:rPr>
              <a:t>level</a:t>
            </a:r>
            <a:r>
              <a:rPr sz="1000" dirty="0">
                <a:latin typeface="Tahoma"/>
                <a:cs typeface="Tahoma"/>
              </a:rPr>
              <a:t>.</a:t>
            </a:r>
          </a:p>
          <a:p>
            <a:pPr marL="12700" marR="50800">
              <a:lnSpc>
                <a:spcPts val="1400"/>
              </a:lnSpc>
              <a:spcBef>
                <a:spcPts val="595"/>
              </a:spcBef>
            </a:pPr>
            <a:r>
              <a:rPr sz="1000" dirty="0">
                <a:latin typeface="Tahoma"/>
                <a:cs typeface="Tahoma"/>
              </a:rPr>
              <a:t>The sum of any increasing geometric series is, within a constant factor, simply </a:t>
            </a:r>
            <a:r>
              <a:rPr sz="1000" dirty="0" smtClean="0">
                <a:latin typeface="Tahoma"/>
                <a:cs typeface="Tahoma"/>
              </a:rPr>
              <a:t>the </a:t>
            </a:r>
            <a:r>
              <a:rPr sz="1000" dirty="0">
                <a:latin typeface="Tahoma"/>
                <a:cs typeface="Tahoma"/>
              </a:rPr>
              <a:t>last term of the </a:t>
            </a:r>
            <a:r>
              <a:rPr sz="1000" dirty="0" smtClean="0">
                <a:latin typeface="Tahoma"/>
                <a:cs typeface="Tahoma"/>
              </a:rPr>
              <a:t>series</a:t>
            </a:r>
            <a:r>
              <a:rPr lang="en-US" sz="1000" dirty="0" smtClean="0">
                <a:latin typeface="Tahoma"/>
                <a:cs typeface="Tahoma"/>
              </a:rPr>
              <a:t>. </a:t>
            </a:r>
            <a:r>
              <a:rPr sz="1000" dirty="0" smtClean="0">
                <a:latin typeface="Tahoma"/>
                <a:cs typeface="Tahoma"/>
              </a:rPr>
              <a:t>Therefore </a:t>
            </a:r>
            <a:r>
              <a:rPr sz="1000" dirty="0">
                <a:latin typeface="Tahoma"/>
                <a:cs typeface="Tahoma"/>
              </a:rPr>
              <a:t>the overall running time is</a:t>
            </a:r>
          </a:p>
          <a:p>
            <a:pPr algn="ctr">
              <a:lnSpc>
                <a:spcPct val="100000"/>
              </a:lnSpc>
              <a:spcBef>
                <a:spcPts val="805"/>
              </a:spcBef>
            </a:pP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log</a:t>
            </a:r>
            <a:r>
              <a:rPr sz="1000" baseline="27777" dirty="0">
                <a:latin typeface="Tahoma"/>
                <a:cs typeface="Tahoma"/>
              </a:rPr>
              <a:t>2 </a:t>
            </a:r>
            <a:r>
              <a:rPr sz="1000" baseline="41666" dirty="0">
                <a:latin typeface="Tahoma"/>
                <a:cs typeface="Tahoma"/>
              </a:rPr>
              <a:t>3</a:t>
            </a:r>
            <a:r>
              <a:rPr sz="1000" dirty="0">
                <a:latin typeface="Tahoma"/>
                <a:cs typeface="Tahoma"/>
              </a:rPr>
              <a:t>) </a:t>
            </a:r>
            <a:r>
              <a:rPr sz="1000" dirty="0">
                <a:latin typeface="Arial Unicode MS"/>
                <a:cs typeface="Arial Unicode MS"/>
              </a:rPr>
              <a:t>≈ </a:t>
            </a: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1</a:t>
            </a:r>
            <a:r>
              <a:rPr sz="1000" i="1" baseline="41666" dirty="0">
                <a:latin typeface="Trebuchet MS"/>
                <a:cs typeface="Trebuchet MS"/>
              </a:rPr>
              <a:t>.</a:t>
            </a:r>
            <a:r>
              <a:rPr sz="1000" baseline="41666" dirty="0">
                <a:latin typeface="Tahoma"/>
                <a:cs typeface="Tahoma"/>
              </a:rPr>
              <a:t>59</a:t>
            </a:r>
            <a:r>
              <a:rPr sz="1000" dirty="0">
                <a:latin typeface="Tahoma"/>
                <a:cs typeface="Tahoma"/>
              </a:rPr>
              <a:t>)</a:t>
            </a:r>
            <a:r>
              <a:rPr sz="1000" i="1" dirty="0">
                <a:latin typeface="Verdana"/>
                <a:cs typeface="Verdana"/>
              </a:rPr>
              <a:t>.</a:t>
            </a:r>
            <a:endParaRPr sz="1000" dirty="0">
              <a:latin typeface="Verdana"/>
              <a:cs typeface="Verdana"/>
            </a:endParaRPr>
          </a:p>
          <a:p>
            <a:pPr marL="12700">
              <a:lnSpc>
                <a:spcPct val="100000"/>
              </a:lnSpc>
              <a:spcBef>
                <a:spcPts val="805"/>
              </a:spcBef>
            </a:pPr>
            <a:r>
              <a:rPr sz="1100" b="1" dirty="0">
                <a:latin typeface="Arial"/>
                <a:cs typeface="Arial"/>
              </a:rPr>
              <a:t>We </a:t>
            </a:r>
            <a:r>
              <a:rPr sz="1100" b="1" dirty="0" smtClean="0">
                <a:latin typeface="Arial"/>
                <a:cs typeface="Arial"/>
              </a:rPr>
              <a:t>can </a:t>
            </a:r>
            <a:r>
              <a:rPr sz="1100" b="1" dirty="0">
                <a:latin typeface="Arial"/>
                <a:cs typeface="Arial"/>
              </a:rPr>
              <a:t>do </a:t>
            </a:r>
            <a:r>
              <a:rPr sz="1100" b="1" dirty="0" smtClean="0">
                <a:latin typeface="Arial"/>
                <a:cs typeface="Arial"/>
              </a:rPr>
              <a:t>even </a:t>
            </a:r>
            <a:r>
              <a:rPr sz="1100" b="1" dirty="0">
                <a:latin typeface="Arial"/>
                <a:cs typeface="Arial"/>
              </a:rPr>
              <a:t>better!</a:t>
            </a:r>
            <a:endParaRPr sz="1100" dirty="0">
              <a:latin typeface="Arial"/>
              <a:cs typeface="Arial"/>
            </a:endParaRPr>
          </a:p>
        </p:txBody>
      </p:sp>
      <p:pic>
        <p:nvPicPr>
          <p:cNvPr id="9" name="图片 8"/>
          <p:cNvPicPr>
            <a:picLocks noChangeAspect="1"/>
          </p:cNvPicPr>
          <p:nvPr/>
        </p:nvPicPr>
        <p:blipFill>
          <a:blip r:embed="rId2"/>
          <a:stretch>
            <a:fillRect/>
          </a:stretch>
        </p:blipFill>
        <p:spPr>
          <a:xfrm>
            <a:off x="1328878" y="563750"/>
            <a:ext cx="1661971" cy="337450"/>
          </a:xfrm>
          <a:prstGeom prst="rect">
            <a:avLst/>
          </a:prstGeom>
        </p:spPr>
      </p:pic>
      <p:pic>
        <p:nvPicPr>
          <p:cNvPr id="10" name="图片 9"/>
          <p:cNvPicPr>
            <a:picLocks noChangeAspect="1"/>
          </p:cNvPicPr>
          <p:nvPr/>
        </p:nvPicPr>
        <p:blipFill>
          <a:blip r:embed="rId3"/>
          <a:stretch>
            <a:fillRect/>
          </a:stretch>
        </p:blipFill>
        <p:spPr>
          <a:xfrm>
            <a:off x="1731544" y="1425575"/>
            <a:ext cx="1332000" cy="299158"/>
          </a:xfrm>
          <a:prstGeom prst="rect">
            <a:avLst/>
          </a:prstGeom>
        </p:spPr>
      </p:pic>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49" y="206375"/>
            <a:ext cx="37511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1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0" y="1325830"/>
            <a:ext cx="2057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Recurrence</a:t>
            </a:r>
            <a:r>
              <a:rPr sz="1400" b="1" spc="-40" dirty="0">
                <a:solidFill>
                  <a:srgbClr val="0000FF"/>
                </a:solidFill>
              </a:rPr>
              <a:t> </a:t>
            </a:r>
            <a:r>
              <a:rPr sz="1400" b="1" spc="-35" dirty="0">
                <a:solidFill>
                  <a:srgbClr val="0000FF"/>
                </a:solidFill>
              </a:rPr>
              <a:t>relations</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6"/>
            <a:ext cx="4248048" cy="215444"/>
          </a:xfrm>
        </p:spPr>
        <p:txBody>
          <a:bodyPr/>
          <a:lstStyle/>
          <a:p>
            <a:r>
              <a:rPr lang="en-US" altLang="zh-CN" sz="1400" b="1" dirty="0">
                <a:solidFill>
                  <a:srgbClr val="000066"/>
                </a:solidFill>
              </a:rPr>
              <a:t>Solving recurrences</a:t>
            </a:r>
            <a:endParaRPr lang="zh-CN" altLang="en-US" sz="1400" dirty="0"/>
          </a:p>
        </p:txBody>
      </p:sp>
      <p:sp>
        <p:nvSpPr>
          <p:cNvPr id="3" name="文本占位符 2"/>
          <p:cNvSpPr>
            <a:spLocks noGrp="1"/>
          </p:cNvSpPr>
          <p:nvPr>
            <p:ph type="body" idx="1"/>
          </p:nvPr>
        </p:nvSpPr>
        <p:spPr>
          <a:xfrm>
            <a:off x="323850" y="663575"/>
            <a:ext cx="3915511" cy="2200602"/>
          </a:xfrm>
        </p:spPr>
        <p:txBody>
          <a:bodyPr/>
          <a:lstStyle/>
          <a:p>
            <a:pPr algn="l" eaLnBrk="1" hangingPunct="1">
              <a:buFontTx/>
              <a:buChar char="•"/>
            </a:pPr>
            <a:r>
              <a:rPr lang="en-US" altLang="zh-CN" dirty="0" smtClean="0">
                <a:solidFill>
                  <a:srgbClr val="000066"/>
                </a:solidFill>
              </a:rPr>
              <a:t> </a:t>
            </a:r>
            <a:r>
              <a:rPr lang="en-US" altLang="zh-CN" sz="1100" dirty="0" smtClean="0"/>
              <a:t>Recurrences </a:t>
            </a:r>
            <a:r>
              <a:rPr lang="en-US" altLang="zh-CN" sz="1100" dirty="0"/>
              <a:t>are a major tool for analysis of algorithms</a:t>
            </a:r>
          </a:p>
          <a:p>
            <a:pPr algn="l" eaLnBrk="1" hangingPunct="1"/>
            <a:r>
              <a:rPr lang="en-US" altLang="zh-CN" sz="1100" dirty="0"/>
              <a:t>  --Today: Learn a few methods.</a:t>
            </a:r>
          </a:p>
          <a:p>
            <a:pPr algn="l" eaLnBrk="1" hangingPunct="1"/>
            <a:r>
              <a:rPr lang="en-US" altLang="zh-CN" sz="1100" dirty="0"/>
              <a:t>    &gt;&gt; Substitution method</a:t>
            </a:r>
          </a:p>
          <a:p>
            <a:pPr algn="l" eaLnBrk="1" hangingPunct="1"/>
            <a:r>
              <a:rPr lang="en-US" altLang="zh-CN" sz="1100" dirty="0"/>
              <a:t>    &gt;&gt; Recursion - tree method</a:t>
            </a:r>
          </a:p>
          <a:p>
            <a:pPr algn="l" eaLnBrk="1" hangingPunct="1"/>
            <a:r>
              <a:rPr lang="en-US" altLang="zh-CN" sz="1100" dirty="0"/>
              <a:t>    &gt;&gt; </a:t>
            </a:r>
            <a:r>
              <a:rPr lang="en-US" altLang="zh-CN" sz="1100" b="1" dirty="0"/>
              <a:t>Master </a:t>
            </a:r>
            <a:r>
              <a:rPr lang="en-US" altLang="zh-CN" sz="1100" b="1" dirty="0" smtClean="0"/>
              <a:t>method</a:t>
            </a:r>
          </a:p>
          <a:p>
            <a:pPr algn="l" eaLnBrk="1" hangingPunct="1"/>
            <a:endParaRPr lang="en-US" altLang="zh-CN" sz="1100" dirty="0" smtClean="0"/>
          </a:p>
          <a:p>
            <a:pPr algn="l" eaLnBrk="1" hangingPunct="1">
              <a:buFontTx/>
              <a:buChar char="•"/>
            </a:pPr>
            <a:r>
              <a:rPr lang="en-US" altLang="zh-CN" sz="1100" dirty="0"/>
              <a:t>The most general method:</a:t>
            </a:r>
          </a:p>
          <a:p>
            <a:pPr algn="l" eaLnBrk="1" hangingPunct="1"/>
            <a:r>
              <a:rPr lang="en-US" altLang="zh-CN" sz="1100" dirty="0"/>
              <a:t>  -- </a:t>
            </a:r>
            <a:r>
              <a:rPr lang="en-US" altLang="zh-CN" sz="1100" dirty="0">
                <a:solidFill>
                  <a:srgbClr val="CC0000"/>
                </a:solidFill>
              </a:rPr>
              <a:t>Guess</a:t>
            </a:r>
            <a:r>
              <a:rPr lang="en-US" altLang="zh-CN" sz="1100" dirty="0"/>
              <a:t> the form of the solution</a:t>
            </a:r>
          </a:p>
          <a:p>
            <a:pPr algn="l" eaLnBrk="1" hangingPunct="1"/>
            <a:r>
              <a:rPr lang="en-US" altLang="zh-CN" sz="1100" dirty="0"/>
              <a:t>  -- </a:t>
            </a:r>
            <a:r>
              <a:rPr lang="en-US" altLang="zh-CN" sz="1100" dirty="0">
                <a:solidFill>
                  <a:srgbClr val="CC0000"/>
                </a:solidFill>
              </a:rPr>
              <a:t>Verify</a:t>
            </a:r>
            <a:r>
              <a:rPr lang="en-US" altLang="zh-CN" sz="1100" dirty="0"/>
              <a:t> by induction</a:t>
            </a:r>
          </a:p>
          <a:p>
            <a:pPr algn="l" eaLnBrk="1" hangingPunct="1"/>
            <a:r>
              <a:rPr lang="en-US" altLang="zh-CN" sz="1100" dirty="0"/>
              <a:t>  -- </a:t>
            </a:r>
            <a:r>
              <a:rPr lang="en-US" altLang="zh-CN" sz="1100" dirty="0">
                <a:solidFill>
                  <a:srgbClr val="CC0000"/>
                </a:solidFill>
              </a:rPr>
              <a:t>Solve</a:t>
            </a:r>
            <a:r>
              <a:rPr lang="en-US" altLang="zh-CN" sz="1100" dirty="0"/>
              <a:t> for constants</a:t>
            </a:r>
          </a:p>
          <a:p>
            <a:pPr algn="l" eaLnBrk="1" hangingPunct="1"/>
            <a:endParaRPr lang="en-US" altLang="zh-CN" sz="1100" dirty="0"/>
          </a:p>
          <a:p>
            <a:pPr algn="l" eaLnBrk="1" hangingPunct="1"/>
            <a:endParaRPr lang="en-US" altLang="zh-CN" sz="1100" dirty="0"/>
          </a:p>
          <a:p>
            <a:endParaRPr lang="zh-CN" altLang="en-US" sz="1100" dirty="0"/>
          </a:p>
        </p:txBody>
      </p:sp>
    </p:spTree>
    <p:extLst>
      <p:ext uri="{BB962C8B-B14F-4D97-AF65-F5344CB8AC3E}">
        <p14:creationId xmlns:p14="http://schemas.microsoft.com/office/powerpoint/2010/main" val="48596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4" y="206376"/>
            <a:ext cx="4288306" cy="215444"/>
          </a:xfrm>
          <a:prstGeom prst="rect">
            <a:avLst/>
          </a:prstGeom>
        </p:spPr>
        <p:txBody>
          <a:bodyPr vert="horz" wrap="square" lIns="0" tIns="0" rIns="0" bIns="0" rtlCol="0">
            <a:spAutoFit/>
          </a:bodyPr>
          <a:lstStyle/>
          <a:p>
            <a:pPr marL="12700">
              <a:lnSpc>
                <a:spcPct val="100000"/>
              </a:lnSpc>
            </a:pPr>
            <a:r>
              <a:rPr sz="1400" b="1" dirty="0"/>
              <a:t>Master theorem</a:t>
            </a:r>
          </a:p>
        </p:txBody>
      </p:sp>
      <p:sp>
        <p:nvSpPr>
          <p:cNvPr id="3" name="object 3"/>
          <p:cNvSpPr txBox="1"/>
          <p:nvPr/>
        </p:nvSpPr>
        <p:spPr>
          <a:xfrm>
            <a:off x="347294" y="890617"/>
            <a:ext cx="3405556" cy="338554"/>
          </a:xfrm>
          <a:prstGeom prst="rect">
            <a:avLst/>
          </a:prstGeom>
        </p:spPr>
        <p:txBody>
          <a:bodyPr vert="horz" wrap="square" lIns="0" tIns="0" rIns="0" bIns="0" rtlCol="0">
            <a:spAutoFit/>
          </a:bodyPr>
          <a:lstStyle/>
          <a:p>
            <a:pPr marL="12700">
              <a:lnSpc>
                <a:spcPct val="100000"/>
              </a:lnSpc>
            </a:pPr>
            <a:r>
              <a:rPr sz="1100" dirty="0">
                <a:latin typeface="Tahoma"/>
                <a:cs typeface="Tahoma"/>
              </a:rPr>
              <a:t>If</a:t>
            </a:r>
          </a:p>
          <a:p>
            <a:pPr marL="1264920">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a:t>
            </a:r>
            <a:r>
              <a:rPr sz="1100" i="1" dirty="0">
                <a:solidFill>
                  <a:srgbClr val="FF0000"/>
                </a:solidFill>
                <a:latin typeface="Arial"/>
                <a:cs typeface="Arial"/>
              </a:rPr>
              <a:t>aT </a:t>
            </a:r>
            <a:r>
              <a:rPr sz="1100" dirty="0">
                <a:solidFill>
                  <a:srgbClr val="FF0000"/>
                </a:solidFill>
                <a:latin typeface="Tahoma"/>
                <a:cs typeface="Tahoma"/>
              </a:rPr>
              <a:t>(</a:t>
            </a:r>
            <a:r>
              <a:rPr sz="1100" dirty="0" smtClean="0">
                <a:solidFill>
                  <a:srgbClr val="FF0000"/>
                </a:solidFill>
                <a:latin typeface="Arial Unicode MS"/>
                <a:cs typeface="Arial Unicode MS"/>
              </a:rPr>
              <a:t>I</a:t>
            </a:r>
            <a:r>
              <a:rPr sz="1100" i="1" dirty="0" smtClean="0">
                <a:solidFill>
                  <a:srgbClr val="FF0000"/>
                </a:solidFill>
                <a:latin typeface="Arial"/>
                <a:cs typeface="Arial"/>
              </a:rPr>
              <a:t>n</a:t>
            </a:r>
            <a:r>
              <a:rPr lang="en-US" sz="1100" i="1" dirty="0">
                <a:solidFill>
                  <a:srgbClr val="FF0000"/>
                </a:solidFill>
                <a:latin typeface="Verdana"/>
                <a:cs typeface="Verdana"/>
              </a:rPr>
              <a:t> </a:t>
            </a:r>
            <a:r>
              <a:rPr sz="1100" i="1" dirty="0" err="1" smtClean="0">
                <a:solidFill>
                  <a:srgbClr val="FF0000"/>
                </a:solidFill>
                <a:latin typeface="Arial"/>
                <a:cs typeface="Arial"/>
              </a:rPr>
              <a:t>b</a:t>
            </a:r>
            <a:r>
              <a:rPr sz="1100" dirty="0" err="1" smtClean="0">
                <a:solidFill>
                  <a:srgbClr val="FF0000"/>
                </a:solidFill>
                <a:latin typeface="Arial Unicode MS"/>
                <a:cs typeface="Arial Unicode MS"/>
              </a:rPr>
              <a:t>l</a:t>
            </a:r>
            <a:r>
              <a:rPr lang="en-US" sz="1100" dirty="0" smtClean="0">
                <a:solidFill>
                  <a:srgbClr val="FF0000"/>
                </a:solidFill>
                <a:latin typeface="Arial Unicode MS"/>
                <a:cs typeface="Arial Unicode MS"/>
              </a:rPr>
              <a:t>  </a:t>
            </a:r>
            <a:r>
              <a:rPr sz="1100" dirty="0" smtClean="0">
                <a:solidFill>
                  <a:srgbClr val="FF0000"/>
                </a:solidFill>
                <a:latin typeface="Tahoma"/>
                <a:cs typeface="Tahoma"/>
              </a:rPr>
              <a:t>) </a:t>
            </a:r>
            <a:r>
              <a:rPr sz="1100" dirty="0">
                <a:solidFill>
                  <a:srgbClr val="FF0000"/>
                </a:solidFill>
                <a:latin typeface="Tahoma"/>
                <a:cs typeface="Tahoma"/>
              </a:rPr>
              <a:t>+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i="1" baseline="41666" dirty="0">
                <a:solidFill>
                  <a:srgbClr val="FF0000"/>
                </a:solidFill>
                <a:latin typeface="Arial"/>
                <a:cs typeface="Arial"/>
              </a:rPr>
              <a:t>d </a:t>
            </a:r>
            <a:r>
              <a:rPr sz="1100" dirty="0">
                <a:solidFill>
                  <a:srgbClr val="FF0000"/>
                </a:solidFill>
                <a:latin typeface="Tahoma"/>
                <a:cs typeface="Tahoma"/>
              </a:rPr>
              <a:t>)</a:t>
            </a:r>
            <a:endParaRPr sz="1100" dirty="0">
              <a:latin typeface="Tahoma"/>
              <a:cs typeface="Tahoma"/>
            </a:endParaRPr>
          </a:p>
        </p:txBody>
      </p:sp>
      <p:sp>
        <p:nvSpPr>
          <p:cNvPr id="4" name="object 4"/>
          <p:cNvSpPr txBox="1"/>
          <p:nvPr/>
        </p:nvSpPr>
        <p:spPr>
          <a:xfrm>
            <a:off x="347294" y="1448374"/>
            <a:ext cx="3176956" cy="169277"/>
          </a:xfrm>
          <a:prstGeom prst="rect">
            <a:avLst/>
          </a:prstGeom>
        </p:spPr>
        <p:txBody>
          <a:bodyPr vert="horz" wrap="square" lIns="0" tIns="0" rIns="0" bIns="0" rtlCol="0">
            <a:spAutoFit/>
          </a:bodyPr>
          <a:lstStyle/>
          <a:p>
            <a:pPr marL="12700">
              <a:lnSpc>
                <a:spcPct val="100000"/>
              </a:lnSpc>
            </a:pPr>
            <a:r>
              <a:rPr sz="1100" dirty="0">
                <a:latin typeface="Tahoma"/>
                <a:cs typeface="Tahoma"/>
              </a:rPr>
              <a:t>for some constants </a:t>
            </a:r>
            <a:r>
              <a:rPr sz="1100" i="1" dirty="0">
                <a:latin typeface="Arial"/>
                <a:cs typeface="Arial"/>
              </a:rPr>
              <a:t>a </a:t>
            </a:r>
            <a:r>
              <a:rPr sz="1100" i="1" dirty="0">
                <a:latin typeface="Verdana"/>
                <a:cs typeface="Verdana"/>
              </a:rPr>
              <a:t>&gt; </a:t>
            </a:r>
            <a:r>
              <a:rPr sz="1100" dirty="0">
                <a:latin typeface="Tahoma"/>
                <a:cs typeface="Tahoma"/>
              </a:rPr>
              <a:t>0, </a:t>
            </a:r>
            <a:r>
              <a:rPr sz="1100" i="1" dirty="0">
                <a:latin typeface="Arial"/>
                <a:cs typeface="Arial"/>
              </a:rPr>
              <a:t>b </a:t>
            </a:r>
            <a:r>
              <a:rPr sz="1100" i="1" dirty="0">
                <a:latin typeface="Verdana"/>
                <a:cs typeface="Verdana"/>
              </a:rPr>
              <a:t>&gt; </a:t>
            </a:r>
            <a:r>
              <a:rPr sz="1100" dirty="0">
                <a:latin typeface="Tahoma"/>
                <a:cs typeface="Tahoma"/>
              </a:rPr>
              <a:t>1, and </a:t>
            </a:r>
            <a:r>
              <a:rPr sz="1100" i="1" dirty="0">
                <a:latin typeface="Arial"/>
                <a:cs typeface="Arial"/>
              </a:rPr>
              <a:t>d  </a:t>
            </a:r>
            <a:r>
              <a:rPr sz="1100" dirty="0">
                <a:latin typeface="Arial Unicode MS"/>
                <a:cs typeface="Arial Unicode MS"/>
              </a:rPr>
              <a:t>≥ </a:t>
            </a:r>
            <a:r>
              <a:rPr sz="1100" dirty="0">
                <a:latin typeface="Tahoma"/>
                <a:cs typeface="Tahoma"/>
              </a:rPr>
              <a:t>0, then</a:t>
            </a:r>
          </a:p>
        </p:txBody>
      </p:sp>
      <p:sp>
        <p:nvSpPr>
          <p:cNvPr id="5" name="object 5"/>
          <p:cNvSpPr txBox="1"/>
          <p:nvPr/>
        </p:nvSpPr>
        <p:spPr>
          <a:xfrm>
            <a:off x="1376743" y="1796122"/>
            <a:ext cx="39751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a:t>
            </a:r>
            <a:endParaRPr sz="900">
              <a:latin typeface="Tahoma"/>
              <a:cs typeface="Tahoma"/>
            </a:endParaRPr>
          </a:p>
        </p:txBody>
      </p:sp>
      <p:sp>
        <p:nvSpPr>
          <p:cNvPr id="9" name="object 9"/>
          <p:cNvSpPr txBox="1"/>
          <p:nvPr/>
        </p:nvSpPr>
        <p:spPr>
          <a:xfrm>
            <a:off x="2554289" y="1768636"/>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i="1" dirty="0">
                <a:latin typeface="Verdana"/>
                <a:cs typeface="Verdana"/>
              </a:rPr>
              <a:t>&gt; </a:t>
            </a:r>
            <a:r>
              <a:rPr sz="900" dirty="0">
                <a:latin typeface="Tahoma"/>
                <a:cs typeface="Tahoma"/>
              </a:rPr>
              <a:t>log</a:t>
            </a:r>
            <a:r>
              <a:rPr sz="900" i="1" baseline="-18518" dirty="0">
                <a:latin typeface="Arial"/>
                <a:cs typeface="Arial"/>
              </a:rPr>
              <a:t>b </a:t>
            </a:r>
            <a:r>
              <a:rPr sz="900" i="1" dirty="0">
                <a:latin typeface="Arial"/>
                <a:cs typeface="Arial"/>
              </a:rPr>
              <a:t>a</a:t>
            </a:r>
            <a:endParaRPr sz="900" dirty="0">
              <a:latin typeface="Arial"/>
              <a:cs typeface="Arial"/>
            </a:endParaRPr>
          </a:p>
        </p:txBody>
      </p:sp>
      <p:sp>
        <p:nvSpPr>
          <p:cNvPr id="10" name="object 10"/>
          <p:cNvSpPr txBox="1"/>
          <p:nvPr/>
        </p:nvSpPr>
        <p:spPr>
          <a:xfrm>
            <a:off x="1885492" y="1800911"/>
            <a:ext cx="5772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log </a:t>
            </a:r>
            <a:r>
              <a:rPr sz="900" i="1" dirty="0">
                <a:latin typeface="Arial"/>
                <a:cs typeface="Arial"/>
              </a:rPr>
              <a:t>n</a:t>
            </a:r>
            <a:r>
              <a:rPr sz="900" dirty="0">
                <a:latin typeface="Tahoma"/>
                <a:cs typeface="Tahoma"/>
              </a:rPr>
              <a:t>)</a:t>
            </a:r>
            <a:endParaRPr sz="900">
              <a:latin typeface="Tahoma"/>
              <a:cs typeface="Tahoma"/>
            </a:endParaRPr>
          </a:p>
        </p:txBody>
      </p:sp>
      <p:sp>
        <p:nvSpPr>
          <p:cNvPr id="11" name="object 11"/>
          <p:cNvSpPr txBox="1"/>
          <p:nvPr/>
        </p:nvSpPr>
        <p:spPr>
          <a:xfrm>
            <a:off x="2554278" y="1934892"/>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dirty="0">
                <a:latin typeface="Tahoma"/>
                <a:cs typeface="Tahoma"/>
              </a:rPr>
              <a:t>= log  </a:t>
            </a:r>
            <a:r>
              <a:rPr sz="900" i="1" dirty="0">
                <a:latin typeface="Arial"/>
                <a:cs typeface="Arial"/>
              </a:rPr>
              <a:t>a</a:t>
            </a:r>
            <a:endParaRPr sz="900">
              <a:latin typeface="Arial"/>
              <a:cs typeface="Arial"/>
            </a:endParaRPr>
          </a:p>
        </p:txBody>
      </p:sp>
      <p:sp>
        <p:nvSpPr>
          <p:cNvPr id="13" name="object 13"/>
          <p:cNvSpPr txBox="1"/>
          <p:nvPr/>
        </p:nvSpPr>
        <p:spPr>
          <a:xfrm>
            <a:off x="2554270" y="2001452"/>
            <a:ext cx="662305" cy="243656"/>
          </a:xfrm>
          <a:prstGeom prst="rect">
            <a:avLst/>
          </a:prstGeom>
        </p:spPr>
        <p:txBody>
          <a:bodyPr vert="horz" wrap="square" lIns="0" tIns="0" rIns="0" bIns="0" rtlCol="0">
            <a:spAutoFit/>
          </a:bodyPr>
          <a:lstStyle/>
          <a:p>
            <a:pPr marR="123825" algn="r">
              <a:lnSpc>
                <a:spcPct val="100000"/>
              </a:lnSpc>
            </a:pPr>
            <a:r>
              <a:rPr sz="600" i="1" dirty="0">
                <a:latin typeface="Arial"/>
                <a:cs typeface="Arial"/>
              </a:rPr>
              <a:t>b</a:t>
            </a:r>
            <a:endParaRPr sz="600" dirty="0">
              <a:latin typeface="Arial"/>
              <a:cs typeface="Arial"/>
            </a:endParaRPr>
          </a:p>
          <a:p>
            <a:pPr marL="12700">
              <a:lnSpc>
                <a:spcPct val="100000"/>
              </a:lnSpc>
              <a:spcBef>
                <a:spcPts val="65"/>
              </a:spcBef>
            </a:pPr>
            <a:r>
              <a:rPr sz="900" dirty="0">
                <a:latin typeface="Tahoma"/>
                <a:cs typeface="Tahoma"/>
              </a:rPr>
              <a:t>if </a:t>
            </a:r>
            <a:r>
              <a:rPr sz="900" i="1" dirty="0">
                <a:latin typeface="Arial"/>
                <a:cs typeface="Arial"/>
              </a:rPr>
              <a:t>d </a:t>
            </a:r>
            <a:r>
              <a:rPr sz="900" i="1" dirty="0">
                <a:latin typeface="Verdana"/>
                <a:cs typeface="Verdana"/>
              </a:rPr>
              <a:t>&lt; </a:t>
            </a:r>
            <a:r>
              <a:rPr sz="900" dirty="0">
                <a:latin typeface="Tahoma"/>
                <a:cs typeface="Tahoma"/>
              </a:rPr>
              <a:t>log</a:t>
            </a:r>
            <a:r>
              <a:rPr sz="900" i="1" baseline="-18518" dirty="0">
                <a:latin typeface="Arial"/>
                <a:cs typeface="Arial"/>
              </a:rPr>
              <a:t>b </a:t>
            </a:r>
            <a:r>
              <a:rPr sz="900" i="1" dirty="0">
                <a:latin typeface="Arial"/>
                <a:cs typeface="Arial"/>
              </a:rPr>
              <a:t>a</a:t>
            </a:r>
            <a:r>
              <a:rPr sz="900" i="1" dirty="0">
                <a:latin typeface="Verdana"/>
                <a:cs typeface="Verdana"/>
              </a:rPr>
              <a:t>.</a:t>
            </a:r>
            <a:endParaRPr sz="900" dirty="0">
              <a:latin typeface="Verdana"/>
              <a:cs typeface="Verdana"/>
            </a:endParaRPr>
          </a:p>
        </p:txBody>
      </p:sp>
      <p:pic>
        <p:nvPicPr>
          <p:cNvPr id="14" name="图片 13"/>
          <p:cNvPicPr>
            <a:picLocks noChangeAspect="1"/>
          </p:cNvPicPr>
          <p:nvPr/>
        </p:nvPicPr>
        <p:blipFill>
          <a:blip r:embed="rId2"/>
          <a:stretch>
            <a:fillRect/>
          </a:stretch>
        </p:blipFill>
        <p:spPr>
          <a:xfrm>
            <a:off x="2365922" y="1060457"/>
            <a:ext cx="376733" cy="168714"/>
          </a:xfrm>
          <a:prstGeom prst="rect">
            <a:avLst/>
          </a:prstGeom>
        </p:spPr>
      </p:pic>
      <p:pic>
        <p:nvPicPr>
          <p:cNvPr id="15" name="图片 14"/>
          <p:cNvPicPr>
            <a:picLocks noChangeAspect="1"/>
          </p:cNvPicPr>
          <p:nvPr/>
        </p:nvPicPr>
        <p:blipFill>
          <a:blip r:embed="rId3"/>
          <a:stretch>
            <a:fillRect/>
          </a:stretch>
        </p:blipFill>
        <p:spPr>
          <a:xfrm>
            <a:off x="1093052" y="1693352"/>
            <a:ext cx="1376692" cy="612000"/>
          </a:xfrm>
          <a:prstGeom prst="rect">
            <a:avLst/>
          </a:prstGeom>
        </p:spPr>
      </p:pic>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15" y="206375"/>
            <a:ext cx="4155426"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247650" y="511175"/>
            <a:ext cx="4038600" cy="2282676"/>
          </a:xfrm>
          <a:prstGeom prst="rect">
            <a:avLst/>
          </a:prstGeom>
        </p:spPr>
        <p:txBody>
          <a:bodyPr vert="horz" wrap="square" lIns="0" tIns="0" rIns="0" bIns="0" rtlCol="0">
            <a:spAutoFit/>
          </a:bodyPr>
          <a:lstStyle/>
          <a:p>
            <a:pPr marL="12700" marR="5080">
              <a:lnSpc>
                <a:spcPts val="1400"/>
              </a:lnSpc>
            </a:pPr>
            <a:r>
              <a:rPr sz="1100" dirty="0">
                <a:latin typeface="Tahoma"/>
                <a:cs typeface="Tahoma"/>
              </a:rPr>
              <a:t>Assume that </a:t>
            </a:r>
            <a:r>
              <a:rPr sz="1100" i="1" dirty="0">
                <a:latin typeface="Arial"/>
                <a:cs typeface="Arial"/>
              </a:rPr>
              <a:t>n </a:t>
            </a:r>
            <a:r>
              <a:rPr sz="1100" dirty="0">
                <a:latin typeface="Tahoma"/>
                <a:cs typeface="Tahoma"/>
              </a:rPr>
              <a:t>is a power of </a:t>
            </a:r>
            <a:r>
              <a:rPr sz="1100" i="1" dirty="0">
                <a:latin typeface="Arial"/>
                <a:cs typeface="Arial"/>
              </a:rPr>
              <a:t>b</a:t>
            </a:r>
            <a:r>
              <a:rPr sz="1100" dirty="0">
                <a:latin typeface="Tahoma"/>
                <a:cs typeface="Tahoma"/>
              </a:rPr>
              <a:t>. This will not influence the final bound in any </a:t>
            </a:r>
            <a:r>
              <a:rPr sz="1100" dirty="0" smtClean="0">
                <a:latin typeface="Tahoma"/>
                <a:cs typeface="Tahoma"/>
              </a:rPr>
              <a:t>important </a:t>
            </a:r>
            <a:r>
              <a:rPr sz="1100" dirty="0">
                <a:latin typeface="Tahoma"/>
                <a:cs typeface="Tahoma"/>
              </a:rPr>
              <a:t>way: </a:t>
            </a:r>
            <a:r>
              <a:rPr sz="1100" i="1" dirty="0">
                <a:latin typeface="Arial"/>
                <a:cs typeface="Arial"/>
              </a:rPr>
              <a:t>n </a:t>
            </a:r>
            <a:r>
              <a:rPr sz="1100" dirty="0">
                <a:latin typeface="Tahoma"/>
                <a:cs typeface="Tahoma"/>
              </a:rPr>
              <a:t>is at most a multiplicative factor of </a:t>
            </a:r>
            <a:r>
              <a:rPr sz="1100" i="1" dirty="0">
                <a:latin typeface="Arial"/>
                <a:cs typeface="Arial"/>
              </a:rPr>
              <a:t>b </a:t>
            </a:r>
            <a:r>
              <a:rPr sz="1100" dirty="0">
                <a:latin typeface="Tahoma"/>
                <a:cs typeface="Tahoma"/>
              </a:rPr>
              <a:t>away from some power </a:t>
            </a:r>
            <a:r>
              <a:rPr sz="1100" dirty="0" smtClean="0">
                <a:latin typeface="Tahoma"/>
                <a:cs typeface="Tahoma"/>
              </a:rPr>
              <a:t>of </a:t>
            </a:r>
            <a:r>
              <a:rPr sz="1100" i="1" dirty="0">
                <a:latin typeface="Arial"/>
                <a:cs typeface="Arial"/>
              </a:rPr>
              <a:t>b</a:t>
            </a:r>
            <a:r>
              <a:rPr sz="1100" dirty="0">
                <a:latin typeface="Tahoma"/>
                <a:cs typeface="Tahoma"/>
              </a:rPr>
              <a:t>.</a:t>
            </a:r>
          </a:p>
          <a:p>
            <a:pPr marL="12700" marR="81915">
              <a:lnSpc>
                <a:spcPts val="1400"/>
              </a:lnSpc>
              <a:spcBef>
                <a:spcPts val="595"/>
              </a:spcBef>
            </a:pPr>
            <a:r>
              <a:rPr sz="1100" dirty="0">
                <a:latin typeface="Tahoma"/>
                <a:cs typeface="Tahoma"/>
              </a:rPr>
              <a:t>Next, notice that the size of the subproblems decreases by a factor of </a:t>
            </a:r>
            <a:r>
              <a:rPr sz="1100" i="1" dirty="0">
                <a:latin typeface="Arial"/>
                <a:cs typeface="Arial"/>
              </a:rPr>
              <a:t>b </a:t>
            </a:r>
            <a:r>
              <a:rPr sz="1100" dirty="0">
                <a:latin typeface="Tahoma"/>
                <a:cs typeface="Tahoma"/>
              </a:rPr>
              <a:t>with </a:t>
            </a:r>
            <a:r>
              <a:rPr sz="1100" dirty="0" smtClean="0">
                <a:latin typeface="Tahoma"/>
                <a:cs typeface="Tahoma"/>
              </a:rPr>
              <a:t>each </a:t>
            </a:r>
            <a:r>
              <a:rPr sz="1100" dirty="0">
                <a:latin typeface="Tahoma"/>
                <a:cs typeface="Tahoma"/>
              </a:rPr>
              <a:t>level of recursion, and therefore reaches the base case after </a:t>
            </a:r>
            <a:r>
              <a:rPr sz="1100" dirty="0">
                <a:solidFill>
                  <a:srgbClr val="FF0000"/>
                </a:solidFill>
                <a:latin typeface="Tahoma"/>
                <a:cs typeface="Tahoma"/>
              </a:rPr>
              <a:t>log</a:t>
            </a:r>
            <a:r>
              <a:rPr sz="1100" i="1" baseline="-18518" dirty="0">
                <a:solidFill>
                  <a:srgbClr val="FF0000"/>
                </a:solidFill>
                <a:latin typeface="Arial"/>
                <a:cs typeface="Arial"/>
              </a:rPr>
              <a:t>b </a:t>
            </a:r>
            <a:r>
              <a:rPr sz="1100" i="1" dirty="0">
                <a:solidFill>
                  <a:srgbClr val="FF0000"/>
                </a:solidFill>
                <a:latin typeface="Arial"/>
                <a:cs typeface="Arial"/>
              </a:rPr>
              <a:t>n </a:t>
            </a:r>
            <a:r>
              <a:rPr sz="1100" dirty="0">
                <a:solidFill>
                  <a:srgbClr val="FF0000"/>
                </a:solidFill>
                <a:latin typeface="Tahoma"/>
                <a:cs typeface="Tahoma"/>
              </a:rPr>
              <a:t>levels</a:t>
            </a:r>
            <a:r>
              <a:rPr sz="1100" dirty="0">
                <a:latin typeface="Tahoma"/>
                <a:cs typeface="Tahoma"/>
              </a:rPr>
              <a:t>. </a:t>
            </a:r>
            <a:r>
              <a:rPr sz="1100" dirty="0" smtClean="0">
                <a:latin typeface="Tahoma"/>
                <a:cs typeface="Tahoma"/>
              </a:rPr>
              <a:t>This </a:t>
            </a:r>
            <a:r>
              <a:rPr sz="1100" dirty="0">
                <a:latin typeface="Tahoma"/>
                <a:cs typeface="Tahoma"/>
              </a:rPr>
              <a:t>is the height of the recursion tree.</a:t>
            </a:r>
          </a:p>
          <a:p>
            <a:pPr marL="12700" marR="127000">
              <a:lnSpc>
                <a:spcPts val="1400"/>
              </a:lnSpc>
              <a:spcBef>
                <a:spcPts val="595"/>
              </a:spcBef>
            </a:pPr>
            <a:r>
              <a:rPr sz="1100" dirty="0">
                <a:latin typeface="Tahoma"/>
                <a:cs typeface="Tahoma"/>
              </a:rPr>
              <a:t>The branching factor of the recursion tree is </a:t>
            </a:r>
            <a:r>
              <a:rPr sz="1100" i="1" dirty="0">
                <a:latin typeface="Arial"/>
                <a:cs typeface="Arial"/>
              </a:rPr>
              <a:t>a</a:t>
            </a:r>
            <a:r>
              <a:rPr sz="1100" dirty="0">
                <a:latin typeface="Tahoma"/>
                <a:cs typeface="Tahoma"/>
              </a:rPr>
              <a:t>, so the </a:t>
            </a:r>
            <a:r>
              <a:rPr sz="1100" i="1" dirty="0">
                <a:latin typeface="Arial"/>
                <a:cs typeface="Arial"/>
              </a:rPr>
              <a:t>k</a:t>
            </a:r>
            <a:r>
              <a:rPr sz="1100" dirty="0">
                <a:latin typeface="Tahoma"/>
                <a:cs typeface="Tahoma"/>
              </a:rPr>
              <a:t>th level of the tree is  made up of </a:t>
            </a:r>
            <a:r>
              <a:rPr sz="1100" i="1" dirty="0">
                <a:solidFill>
                  <a:srgbClr val="0000FF"/>
                </a:solidFill>
                <a:latin typeface="Arial"/>
                <a:cs typeface="Arial"/>
              </a:rPr>
              <a:t>a</a:t>
            </a:r>
            <a:r>
              <a:rPr sz="1100" i="1" baseline="37037" dirty="0">
                <a:solidFill>
                  <a:srgbClr val="0000FF"/>
                </a:solidFill>
                <a:latin typeface="Arial"/>
                <a:cs typeface="Arial"/>
              </a:rPr>
              <a:t>k   </a:t>
            </a:r>
            <a:r>
              <a:rPr sz="1100" dirty="0">
                <a:solidFill>
                  <a:srgbClr val="0000FF"/>
                </a:solidFill>
                <a:latin typeface="Tahoma"/>
                <a:cs typeface="Tahoma"/>
              </a:rPr>
              <a:t>subproblems</a:t>
            </a:r>
            <a:r>
              <a:rPr sz="1100" dirty="0">
                <a:latin typeface="Tahoma"/>
                <a:cs typeface="Tahoma"/>
              </a:rPr>
              <a:t>, each </a:t>
            </a:r>
            <a:r>
              <a:rPr sz="1100" dirty="0" smtClean="0">
                <a:latin typeface="Tahoma"/>
                <a:cs typeface="Tahoma"/>
              </a:rPr>
              <a:t>of</a:t>
            </a:r>
            <a:r>
              <a:rPr lang="en-US" sz="1100" dirty="0" smtClean="0">
                <a:latin typeface="Tahoma"/>
                <a:cs typeface="Tahoma"/>
              </a:rPr>
              <a:t> </a:t>
            </a:r>
            <a:r>
              <a:rPr sz="1100" dirty="0" smtClean="0">
                <a:solidFill>
                  <a:srgbClr val="FF0000"/>
                </a:solidFill>
                <a:latin typeface="Tahoma"/>
                <a:cs typeface="Tahoma"/>
              </a:rPr>
              <a:t>size </a:t>
            </a:r>
            <a:r>
              <a:rPr sz="1100" i="1" dirty="0">
                <a:solidFill>
                  <a:srgbClr val="FF0000"/>
                </a:solidFill>
                <a:latin typeface="Arial"/>
                <a:cs typeface="Arial"/>
              </a:rPr>
              <a:t>n </a:t>
            </a:r>
            <a:r>
              <a:rPr lang="en-US" sz="1100" dirty="0" smtClean="0">
                <a:solidFill>
                  <a:srgbClr val="FF0000"/>
                </a:solidFill>
                <a:latin typeface="Tahoma"/>
                <a:cs typeface="Tahoma"/>
              </a:rPr>
              <a:t>/</a:t>
            </a:r>
            <a:r>
              <a:rPr sz="1100" dirty="0" smtClean="0">
                <a:solidFill>
                  <a:srgbClr val="FF0000"/>
                </a:solidFill>
                <a:latin typeface="Tahoma"/>
                <a:cs typeface="Tahoma"/>
              </a:rPr>
              <a:t> </a:t>
            </a:r>
            <a:r>
              <a:rPr sz="1100" i="1" dirty="0">
                <a:solidFill>
                  <a:srgbClr val="FF0000"/>
                </a:solidFill>
                <a:latin typeface="Arial"/>
                <a:cs typeface="Arial"/>
              </a:rPr>
              <a:t>b</a:t>
            </a:r>
            <a:r>
              <a:rPr sz="1100" i="1" baseline="37037" dirty="0">
                <a:solidFill>
                  <a:srgbClr val="FF0000"/>
                </a:solidFill>
                <a:latin typeface="Arial"/>
                <a:cs typeface="Arial"/>
              </a:rPr>
              <a:t>k </a:t>
            </a:r>
            <a:r>
              <a:rPr sz="1100" dirty="0">
                <a:latin typeface="Tahoma"/>
                <a:cs typeface="Tahoma"/>
              </a:rPr>
              <a:t>.</a:t>
            </a:r>
          </a:p>
          <a:p>
            <a:pPr marL="12700">
              <a:lnSpc>
                <a:spcPts val="1400"/>
              </a:lnSpc>
              <a:spcBef>
                <a:spcPts val="605"/>
              </a:spcBef>
            </a:pPr>
            <a:r>
              <a:rPr sz="1100" dirty="0">
                <a:latin typeface="Tahoma"/>
                <a:cs typeface="Tahoma"/>
              </a:rPr>
              <a:t>The total work done at this level </a:t>
            </a:r>
            <a:r>
              <a:rPr sz="1100" dirty="0" smtClean="0">
                <a:latin typeface="Tahoma"/>
                <a:cs typeface="Tahoma"/>
              </a:rPr>
              <a:t>is</a:t>
            </a:r>
            <a:endParaRPr lang="en-US" sz="1100" dirty="0" smtClean="0">
              <a:latin typeface="Tahoma"/>
              <a:cs typeface="Tahoma"/>
            </a:endParaRPr>
          </a:p>
          <a:p>
            <a:pPr marL="12700">
              <a:lnSpc>
                <a:spcPts val="1400"/>
              </a:lnSpc>
              <a:spcBef>
                <a:spcPts val="605"/>
              </a:spcBef>
            </a:pPr>
            <a:endParaRPr sz="1100" dirty="0">
              <a:latin typeface="Tahoma"/>
              <a:cs typeface="Tahoma"/>
            </a:endParaRPr>
          </a:p>
        </p:txBody>
      </p:sp>
      <p:sp>
        <p:nvSpPr>
          <p:cNvPr id="10" name="object 10"/>
          <p:cNvSpPr txBox="1"/>
          <p:nvPr/>
        </p:nvSpPr>
        <p:spPr>
          <a:xfrm>
            <a:off x="2835173" y="2291740"/>
            <a:ext cx="113030" cy="138499"/>
          </a:xfrm>
          <a:prstGeom prst="rect">
            <a:avLst/>
          </a:prstGeom>
        </p:spPr>
        <p:txBody>
          <a:bodyPr vert="horz" wrap="square" lIns="0" tIns="0" rIns="0" bIns="0" rtlCol="0">
            <a:spAutoFit/>
          </a:bodyPr>
          <a:lstStyle/>
          <a:p>
            <a:pPr marL="12700">
              <a:lnSpc>
                <a:spcPct val="100000"/>
              </a:lnSpc>
            </a:pPr>
            <a:r>
              <a:rPr sz="900" u="sng" dirty="0">
                <a:solidFill>
                  <a:srgbClr val="0000FF"/>
                </a:solidFill>
                <a:latin typeface="Times New Roman"/>
                <a:cs typeface="Times New Roman"/>
              </a:rPr>
              <a:t> </a:t>
            </a:r>
            <a:endParaRPr sz="900" dirty="0">
              <a:latin typeface="Arial"/>
              <a:cs typeface="Arial"/>
            </a:endParaRPr>
          </a:p>
        </p:txBody>
      </p:sp>
      <p:pic>
        <p:nvPicPr>
          <p:cNvPr id="14" name="图片 13"/>
          <p:cNvPicPr>
            <a:picLocks noChangeAspect="1"/>
          </p:cNvPicPr>
          <p:nvPr/>
        </p:nvPicPr>
        <p:blipFill>
          <a:blip r:embed="rId2"/>
          <a:stretch>
            <a:fillRect/>
          </a:stretch>
        </p:blipFill>
        <p:spPr>
          <a:xfrm>
            <a:off x="1009650" y="2578204"/>
            <a:ext cx="1981200" cy="323359"/>
          </a:xfrm>
          <a:prstGeom prst="rect">
            <a:avLst/>
          </a:prstGeom>
        </p:spPr>
      </p:pic>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95" y="206375"/>
            <a:ext cx="4091483"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347294" y="535565"/>
            <a:ext cx="1246390" cy="279564"/>
          </a:xfrm>
          <a:prstGeom prst="rect">
            <a:avLst/>
          </a:prstGeom>
        </p:spPr>
        <p:txBody>
          <a:bodyPr vert="horz" wrap="square" lIns="0" tIns="0" rIns="0" bIns="0" rtlCol="0">
            <a:spAutoFit/>
          </a:bodyPr>
          <a:lstStyle/>
          <a:p>
            <a:pPr marL="12700">
              <a:lnSpc>
                <a:spcPct val="100000"/>
              </a:lnSpc>
            </a:pPr>
            <a:r>
              <a:rPr sz="900" dirty="0">
                <a:latin typeface="Tahoma"/>
                <a:cs typeface="Tahoma"/>
              </a:rPr>
              <a:t>The total work done is</a:t>
            </a:r>
          </a:p>
          <a:p>
            <a:pPr marR="234315" algn="r">
              <a:lnSpc>
                <a:spcPct val="100000"/>
              </a:lnSpc>
              <a:spcBef>
                <a:spcPts val="535"/>
              </a:spcBef>
            </a:pPr>
            <a:endParaRPr sz="500" dirty="0">
              <a:latin typeface="Arial"/>
              <a:cs typeface="Arial"/>
            </a:endParaRPr>
          </a:p>
        </p:txBody>
      </p:sp>
      <p:sp>
        <p:nvSpPr>
          <p:cNvPr id="19" name="object 19"/>
          <p:cNvSpPr txBox="1"/>
          <p:nvPr/>
        </p:nvSpPr>
        <p:spPr>
          <a:xfrm>
            <a:off x="347294" y="1221346"/>
            <a:ext cx="4091356" cy="962058"/>
          </a:xfrm>
          <a:prstGeom prst="rect">
            <a:avLst/>
          </a:prstGeom>
        </p:spPr>
        <p:txBody>
          <a:bodyPr vert="horz" wrap="square" lIns="0" tIns="0" rIns="0" bIns="0" rtlCol="0">
            <a:spAutoFit/>
          </a:bodyPr>
          <a:lstStyle/>
          <a:p>
            <a:pPr marL="12700">
              <a:lnSpc>
                <a:spcPct val="100000"/>
              </a:lnSpc>
            </a:pPr>
            <a:r>
              <a:rPr sz="900" dirty="0">
                <a:latin typeface="Tahoma"/>
                <a:cs typeface="Tahoma"/>
              </a:rPr>
              <a:t>It’s the sum of a geometric series with </a:t>
            </a:r>
            <a:r>
              <a:rPr sz="900" dirty="0" smtClean="0">
                <a:solidFill>
                  <a:srgbClr val="FF0000"/>
                </a:solidFill>
                <a:latin typeface="Tahoma"/>
                <a:cs typeface="Tahoma"/>
              </a:rPr>
              <a:t>ratio </a:t>
            </a:r>
            <a:r>
              <a:rPr sz="900" i="1" dirty="0">
                <a:solidFill>
                  <a:srgbClr val="FF0000"/>
                </a:solidFill>
                <a:latin typeface="Arial"/>
                <a:cs typeface="Arial"/>
              </a:rPr>
              <a:t>a</a:t>
            </a:r>
            <a:r>
              <a:rPr sz="900" i="1" dirty="0">
                <a:solidFill>
                  <a:srgbClr val="FF0000"/>
                </a:solidFill>
                <a:latin typeface="Verdana"/>
                <a:cs typeface="Verdana"/>
              </a:rPr>
              <a:t>/</a:t>
            </a:r>
            <a:r>
              <a:rPr sz="900" i="1" dirty="0">
                <a:solidFill>
                  <a:srgbClr val="FF0000"/>
                </a:solidFill>
                <a:latin typeface="Arial"/>
                <a:cs typeface="Arial"/>
              </a:rPr>
              <a:t>b</a:t>
            </a:r>
            <a:r>
              <a:rPr sz="900" i="1" baseline="37037" dirty="0">
                <a:solidFill>
                  <a:srgbClr val="FF0000"/>
                </a:solidFill>
                <a:latin typeface="Arial"/>
                <a:cs typeface="Arial"/>
              </a:rPr>
              <a:t>d </a:t>
            </a:r>
            <a:r>
              <a:rPr sz="900" dirty="0">
                <a:latin typeface="Tahoma"/>
                <a:cs typeface="Tahoma"/>
              </a:rPr>
              <a:t>.</a:t>
            </a:r>
          </a:p>
          <a:p>
            <a:pPr>
              <a:lnSpc>
                <a:spcPct val="100000"/>
              </a:lnSpc>
            </a:pPr>
            <a:endParaRPr sz="950" dirty="0">
              <a:latin typeface="Times New Roman"/>
              <a:cs typeface="Times New Roman"/>
            </a:endParaRPr>
          </a:p>
          <a:p>
            <a:pPr marL="246379" marR="69215" indent="-149225">
              <a:lnSpc>
                <a:spcPts val="1400"/>
              </a:lnSpc>
              <a:buClr>
                <a:srgbClr val="3333B2"/>
              </a:buClr>
              <a:buAutoNum type="arabicPeriod"/>
              <a:tabLst>
                <a:tab pos="247015" algn="l"/>
              </a:tabLst>
            </a:pPr>
            <a:r>
              <a:rPr sz="900" dirty="0">
                <a:latin typeface="Tahoma"/>
                <a:cs typeface="Tahoma"/>
              </a:rPr>
              <a:t>The ratio is less than 1. Then the series is decreasing, and its sum is just  given by its first term,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a:p>
            <a:pPr marL="246379" marR="5080" indent="-149225">
              <a:lnSpc>
                <a:spcPct val="101000"/>
              </a:lnSpc>
              <a:spcBef>
                <a:spcPts val="295"/>
              </a:spcBef>
              <a:buClr>
                <a:srgbClr val="3333B2"/>
              </a:buClr>
              <a:buAutoNum type="arabicPeriod"/>
              <a:tabLst>
                <a:tab pos="247015" algn="l"/>
              </a:tabLst>
            </a:pPr>
            <a:r>
              <a:rPr sz="900" dirty="0">
                <a:latin typeface="Tahoma"/>
                <a:cs typeface="Tahoma"/>
              </a:rPr>
              <a:t>The ratio is greater than 1. The series is increasing and its sum is given by  its last term, </a:t>
            </a:r>
            <a:r>
              <a:rPr sz="900" i="1" dirty="0">
                <a:latin typeface="Arial"/>
                <a:cs typeface="Arial"/>
              </a:rPr>
              <a:t>O</a:t>
            </a:r>
            <a:r>
              <a:rPr sz="900" dirty="0">
                <a:latin typeface="Tahoma"/>
                <a:cs typeface="Tahoma"/>
              </a:rPr>
              <a:t>(</a:t>
            </a:r>
            <a:r>
              <a:rPr sz="900" i="1" dirty="0">
                <a:latin typeface="Arial"/>
                <a:cs typeface="Arial"/>
              </a:rPr>
              <a:t>n</a:t>
            </a:r>
            <a:r>
              <a:rPr sz="900" baseline="37037" dirty="0">
                <a:latin typeface="Tahoma"/>
                <a:cs typeface="Tahoma"/>
              </a:rPr>
              <a:t>log</a:t>
            </a:r>
            <a:r>
              <a:rPr sz="750" i="1" baseline="22222" dirty="0">
                <a:latin typeface="Arial"/>
                <a:cs typeface="Arial"/>
              </a:rPr>
              <a:t>b </a:t>
            </a:r>
            <a:r>
              <a:rPr sz="900" i="1" baseline="37037" dirty="0">
                <a:latin typeface="Arial"/>
                <a:cs typeface="Arial"/>
              </a:rPr>
              <a:t>a </a:t>
            </a:r>
            <a:r>
              <a:rPr sz="900" dirty="0">
                <a:latin typeface="Tahoma"/>
                <a:cs typeface="Tahoma"/>
              </a:rPr>
              <a:t>):</a:t>
            </a:r>
          </a:p>
        </p:txBody>
      </p:sp>
      <p:sp>
        <p:nvSpPr>
          <p:cNvPr id="23" name="object 23"/>
          <p:cNvSpPr/>
          <p:nvPr/>
        </p:nvSpPr>
        <p:spPr>
          <a:xfrm>
            <a:off x="1863712" y="2355570"/>
            <a:ext cx="419734" cy="0"/>
          </a:xfrm>
          <a:custGeom>
            <a:avLst/>
            <a:gdLst/>
            <a:ahLst/>
            <a:cxnLst/>
            <a:rect l="l" t="t" r="r" b="b"/>
            <a:pathLst>
              <a:path w="419735">
                <a:moveTo>
                  <a:pt x="0" y="0"/>
                </a:moveTo>
                <a:lnTo>
                  <a:pt x="419658" y="0"/>
                </a:lnTo>
              </a:path>
            </a:pathLst>
          </a:custGeom>
          <a:ln w="4813">
            <a:solidFill>
              <a:srgbClr val="0000FF"/>
            </a:solidFill>
          </a:ln>
        </p:spPr>
        <p:txBody>
          <a:bodyPr wrap="square" lIns="0" tIns="0" rIns="0" bIns="0" rtlCol="0"/>
          <a:lstStyle/>
          <a:p>
            <a:endParaRPr/>
          </a:p>
        </p:txBody>
      </p:sp>
      <p:sp>
        <p:nvSpPr>
          <p:cNvPr id="26" name="object 26"/>
          <p:cNvSpPr txBox="1"/>
          <p:nvPr/>
        </p:nvSpPr>
        <p:spPr>
          <a:xfrm>
            <a:off x="2686456" y="2286927"/>
            <a:ext cx="776605" cy="76944"/>
          </a:xfrm>
          <a:prstGeom prst="rect">
            <a:avLst/>
          </a:prstGeom>
        </p:spPr>
        <p:txBody>
          <a:bodyPr vert="horz" wrap="square" lIns="0" tIns="0" rIns="0" bIns="0" rtlCol="0">
            <a:spAutoFit/>
          </a:bodyPr>
          <a:lstStyle/>
          <a:p>
            <a:pPr marL="12700">
              <a:lnSpc>
                <a:spcPct val="100000"/>
              </a:lnSpc>
              <a:tabLst>
                <a:tab pos="466725" algn="l"/>
                <a:tab pos="728345" algn="l"/>
              </a:tabLst>
            </a:pPr>
            <a:r>
              <a:rPr sz="500" i="1" dirty="0">
                <a:solidFill>
                  <a:srgbClr val="0000FF"/>
                </a:solidFill>
                <a:latin typeface="Arial"/>
                <a:cs typeface="Arial"/>
              </a:rPr>
              <a:t>b	a	b</a:t>
            </a:r>
            <a:endParaRPr sz="500">
              <a:latin typeface="Arial"/>
              <a:cs typeface="Arial"/>
            </a:endParaRPr>
          </a:p>
        </p:txBody>
      </p:sp>
      <p:sp>
        <p:nvSpPr>
          <p:cNvPr id="27" name="object 27"/>
          <p:cNvSpPr txBox="1"/>
          <p:nvPr/>
        </p:nvSpPr>
        <p:spPr>
          <a:xfrm>
            <a:off x="2585427" y="2253145"/>
            <a:ext cx="972819" cy="92333"/>
          </a:xfrm>
          <a:prstGeom prst="rect">
            <a:avLst/>
          </a:prstGeom>
        </p:spPr>
        <p:txBody>
          <a:bodyPr vert="horz" wrap="square" lIns="0" tIns="0" rIns="0" bIns="0" rtlCol="0">
            <a:spAutoFit/>
          </a:bodyPr>
          <a:lstStyle/>
          <a:p>
            <a:pPr marL="12700">
              <a:lnSpc>
                <a:spcPct val="100000"/>
              </a:lnSpc>
              <a:tabLst>
                <a:tab pos="434975" algn="l"/>
              </a:tabLst>
            </a:pPr>
            <a:r>
              <a:rPr sz="600" dirty="0">
                <a:solidFill>
                  <a:srgbClr val="0000FF"/>
                </a:solidFill>
                <a:latin typeface="Tahoma"/>
                <a:cs typeface="Tahoma"/>
              </a:rPr>
              <a:t>log  </a:t>
            </a:r>
            <a:r>
              <a:rPr sz="600" i="1" dirty="0">
                <a:solidFill>
                  <a:srgbClr val="0000FF"/>
                </a:solidFill>
                <a:latin typeface="Arial"/>
                <a:cs typeface="Arial"/>
              </a:rPr>
              <a:t>n	</a:t>
            </a:r>
            <a:r>
              <a:rPr sz="600" dirty="0">
                <a:solidFill>
                  <a:srgbClr val="0000FF"/>
                </a:solidFill>
                <a:latin typeface="Tahoma"/>
                <a:cs typeface="Tahoma"/>
              </a:rPr>
              <a:t>(log  </a:t>
            </a:r>
            <a:r>
              <a:rPr sz="600" i="1" dirty="0">
                <a:solidFill>
                  <a:srgbClr val="0000FF"/>
                </a:solidFill>
                <a:latin typeface="Arial"/>
                <a:cs typeface="Arial"/>
              </a:rPr>
              <a:t>n</a:t>
            </a:r>
            <a:r>
              <a:rPr sz="600" dirty="0">
                <a:solidFill>
                  <a:srgbClr val="0000FF"/>
                </a:solidFill>
                <a:latin typeface="Tahoma"/>
                <a:cs typeface="Tahoma"/>
              </a:rPr>
              <a:t>)(log  </a:t>
            </a:r>
            <a:r>
              <a:rPr sz="600" i="1" dirty="0">
                <a:solidFill>
                  <a:srgbClr val="0000FF"/>
                </a:solidFill>
                <a:latin typeface="Arial"/>
                <a:cs typeface="Arial"/>
              </a:rPr>
              <a:t>a</a:t>
            </a:r>
            <a:r>
              <a:rPr sz="600" dirty="0">
                <a:solidFill>
                  <a:srgbClr val="0000FF"/>
                </a:solidFill>
                <a:latin typeface="Tahoma"/>
                <a:cs typeface="Tahoma"/>
              </a:rPr>
              <a:t>)</a:t>
            </a:r>
            <a:endParaRPr sz="600">
              <a:latin typeface="Tahoma"/>
              <a:cs typeface="Tahoma"/>
            </a:endParaRPr>
          </a:p>
        </p:txBody>
      </p:sp>
      <p:sp>
        <p:nvSpPr>
          <p:cNvPr id="28" name="object 28"/>
          <p:cNvSpPr txBox="1"/>
          <p:nvPr/>
        </p:nvSpPr>
        <p:spPr>
          <a:xfrm>
            <a:off x="2404516" y="2269744"/>
            <a:ext cx="1376680" cy="138499"/>
          </a:xfrm>
          <a:prstGeom prst="rect">
            <a:avLst/>
          </a:prstGeom>
        </p:spPr>
        <p:txBody>
          <a:bodyPr vert="horz" wrap="square" lIns="0" tIns="0" rIns="0" bIns="0" rtlCol="0">
            <a:spAutoFit/>
          </a:bodyPr>
          <a:lstStyle/>
          <a:p>
            <a:pPr marL="12700">
              <a:lnSpc>
                <a:spcPct val="100000"/>
              </a:lnSpc>
              <a:tabLst>
                <a:tab pos="434975" algn="l"/>
                <a:tab pos="1179195" algn="l"/>
              </a:tabLst>
            </a:pP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n</a:t>
            </a:r>
            <a:endParaRPr sz="900">
              <a:latin typeface="Arial"/>
              <a:cs typeface="Arial"/>
            </a:endParaRPr>
          </a:p>
        </p:txBody>
      </p:sp>
      <p:sp>
        <p:nvSpPr>
          <p:cNvPr id="29" name="object 29"/>
          <p:cNvSpPr txBox="1"/>
          <p:nvPr/>
        </p:nvSpPr>
        <p:spPr>
          <a:xfrm>
            <a:off x="3757574" y="2253145"/>
            <a:ext cx="224790" cy="92333"/>
          </a:xfrm>
          <a:prstGeom prst="rect">
            <a:avLst/>
          </a:prstGeom>
        </p:spPr>
        <p:txBody>
          <a:bodyPr vert="horz" wrap="square" lIns="0" tIns="0" rIns="0" bIns="0" rtlCol="0">
            <a:spAutoFit/>
          </a:bodyPr>
          <a:lstStyle/>
          <a:p>
            <a:pPr marL="12700">
              <a:lnSpc>
                <a:spcPct val="100000"/>
              </a:lnSpc>
            </a:pPr>
            <a:r>
              <a:rPr sz="600" dirty="0">
                <a:solidFill>
                  <a:srgbClr val="0000FF"/>
                </a:solidFill>
                <a:latin typeface="Tahoma"/>
                <a:cs typeface="Tahoma"/>
              </a:rPr>
              <a:t>log  </a:t>
            </a:r>
            <a:r>
              <a:rPr sz="600" i="1" dirty="0">
                <a:solidFill>
                  <a:srgbClr val="0000FF"/>
                </a:solidFill>
                <a:latin typeface="Arial"/>
                <a:cs typeface="Arial"/>
              </a:rPr>
              <a:t>a</a:t>
            </a:r>
            <a:endParaRPr sz="600">
              <a:latin typeface="Arial"/>
              <a:cs typeface="Arial"/>
            </a:endParaRPr>
          </a:p>
        </p:txBody>
      </p:sp>
      <p:sp>
        <p:nvSpPr>
          <p:cNvPr id="30" name="object 30"/>
          <p:cNvSpPr txBox="1"/>
          <p:nvPr/>
        </p:nvSpPr>
        <p:spPr>
          <a:xfrm>
            <a:off x="3858602" y="2236127"/>
            <a:ext cx="163195" cy="138499"/>
          </a:xfrm>
          <a:prstGeom prst="rect">
            <a:avLst/>
          </a:prstGeom>
        </p:spPr>
        <p:txBody>
          <a:bodyPr vert="horz" wrap="square" lIns="0" tIns="0" rIns="0" bIns="0" rtlCol="0">
            <a:spAutoFit/>
          </a:bodyPr>
          <a:lstStyle/>
          <a:p>
            <a:pPr marL="12700">
              <a:lnSpc>
                <a:spcPct val="100000"/>
              </a:lnSpc>
            </a:pPr>
            <a:r>
              <a:rPr sz="500" i="1" dirty="0">
                <a:solidFill>
                  <a:srgbClr val="0000FF"/>
                </a:solidFill>
                <a:latin typeface="Arial"/>
                <a:cs typeface="Arial"/>
              </a:rPr>
              <a:t>b   </a:t>
            </a:r>
            <a:r>
              <a:rPr sz="1350" i="1" baseline="-15432" dirty="0">
                <a:solidFill>
                  <a:srgbClr val="0000FF"/>
                </a:solidFill>
                <a:latin typeface="Verdana"/>
                <a:cs typeface="Verdana"/>
              </a:rPr>
              <a:t>.</a:t>
            </a:r>
            <a:endParaRPr sz="1350" baseline="-15432">
              <a:latin typeface="Verdana"/>
              <a:cs typeface="Verdana"/>
            </a:endParaRPr>
          </a:p>
        </p:txBody>
      </p:sp>
      <p:sp>
        <p:nvSpPr>
          <p:cNvPr id="31" name="object 31"/>
          <p:cNvSpPr txBox="1"/>
          <p:nvPr/>
        </p:nvSpPr>
        <p:spPr>
          <a:xfrm>
            <a:off x="431825" y="2575826"/>
            <a:ext cx="3702025" cy="339965"/>
          </a:xfrm>
          <a:prstGeom prst="rect">
            <a:avLst/>
          </a:prstGeom>
        </p:spPr>
        <p:txBody>
          <a:bodyPr vert="horz" wrap="square" lIns="0" tIns="0" rIns="0" bIns="0" rtlCol="0">
            <a:spAutoFit/>
          </a:bodyPr>
          <a:lstStyle/>
          <a:p>
            <a:pPr marL="161925" marR="5080" indent="-149860">
              <a:lnSpc>
                <a:spcPts val="1400"/>
              </a:lnSpc>
            </a:pPr>
            <a:r>
              <a:rPr sz="900" dirty="0">
                <a:solidFill>
                  <a:srgbClr val="3333B2"/>
                </a:solidFill>
                <a:latin typeface="Tahoma"/>
                <a:cs typeface="Tahoma"/>
              </a:rPr>
              <a:t>3. </a:t>
            </a:r>
            <a:r>
              <a:rPr sz="900" dirty="0">
                <a:latin typeface="Tahoma"/>
                <a:cs typeface="Tahoma"/>
              </a:rPr>
              <a:t>The ratio is exactly 1. In this case all </a:t>
            </a:r>
            <a:r>
              <a:rPr sz="900" i="1" dirty="0">
                <a:latin typeface="Arial"/>
                <a:cs typeface="Arial"/>
              </a:rPr>
              <a:t>O</a:t>
            </a:r>
            <a:r>
              <a:rPr sz="900" dirty="0">
                <a:latin typeface="Tahoma"/>
                <a:cs typeface="Tahoma"/>
              </a:rPr>
              <a:t>(log </a:t>
            </a:r>
            <a:r>
              <a:rPr sz="900" i="1" dirty="0">
                <a:latin typeface="Arial"/>
                <a:cs typeface="Arial"/>
              </a:rPr>
              <a:t>n</a:t>
            </a:r>
            <a:r>
              <a:rPr sz="900" dirty="0">
                <a:latin typeface="Tahoma"/>
                <a:cs typeface="Tahoma"/>
              </a:rPr>
              <a:t>) terms of the series are  equal to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p:txBody>
      </p:sp>
      <p:pic>
        <p:nvPicPr>
          <p:cNvPr id="36" name="图片 35"/>
          <p:cNvPicPr>
            <a:picLocks noChangeAspect="1"/>
          </p:cNvPicPr>
          <p:nvPr/>
        </p:nvPicPr>
        <p:blipFill>
          <a:blip r:embed="rId2"/>
          <a:stretch>
            <a:fillRect/>
          </a:stretch>
        </p:blipFill>
        <p:spPr>
          <a:xfrm>
            <a:off x="870539" y="741005"/>
            <a:ext cx="2898163" cy="360000"/>
          </a:xfrm>
          <a:prstGeom prst="rect">
            <a:avLst/>
          </a:prstGeom>
        </p:spPr>
      </p:pic>
      <p:pic>
        <p:nvPicPr>
          <p:cNvPr id="37" name="图片 36"/>
          <p:cNvPicPr>
            <a:picLocks noChangeAspect="1"/>
          </p:cNvPicPr>
          <p:nvPr/>
        </p:nvPicPr>
        <p:blipFill>
          <a:blip r:embed="rId3"/>
          <a:stretch>
            <a:fillRect/>
          </a:stretch>
        </p:blipFill>
        <p:spPr>
          <a:xfrm>
            <a:off x="770899" y="2176788"/>
            <a:ext cx="1610411" cy="324000"/>
          </a:xfrm>
          <a:prstGeom prst="rect">
            <a:avLst/>
          </a:prstGeom>
        </p:spPr>
      </p:pic>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130175"/>
            <a:ext cx="4419498" cy="215444"/>
          </a:xfrm>
          <a:prstGeom prst="rect">
            <a:avLst/>
          </a:prstGeom>
        </p:spPr>
        <p:txBody>
          <a:bodyPr vert="horz" wrap="square" lIns="0" tIns="0" rIns="0" bIns="0" rtlCol="0">
            <a:spAutoFit/>
          </a:bodyPr>
          <a:lstStyle/>
          <a:p>
            <a:pPr marL="12700">
              <a:lnSpc>
                <a:spcPct val="100000"/>
              </a:lnSpc>
            </a:pPr>
            <a:r>
              <a:rPr sz="1400" b="1" dirty="0"/>
              <a:t>The typical setting for cryptography</a:t>
            </a:r>
          </a:p>
        </p:txBody>
      </p:sp>
      <p:sp>
        <p:nvSpPr>
          <p:cNvPr id="3" name="object 3"/>
          <p:cNvSpPr txBox="1"/>
          <p:nvPr/>
        </p:nvSpPr>
        <p:spPr>
          <a:xfrm>
            <a:off x="95250" y="511176"/>
            <a:ext cx="4419600" cy="2577629"/>
          </a:xfrm>
          <a:prstGeom prst="rect">
            <a:avLst/>
          </a:prstGeom>
        </p:spPr>
        <p:txBody>
          <a:bodyPr vert="horz" wrap="square" lIns="0" tIns="0" rIns="0" bIns="0" rtlCol="0">
            <a:spAutoFit/>
          </a:bodyPr>
          <a:lstStyle/>
          <a:p>
            <a:pPr marL="120014">
              <a:lnSpc>
                <a:spcPts val="1400"/>
              </a:lnSpc>
            </a:pPr>
            <a:r>
              <a:rPr sz="900" baseline="9259" dirty="0">
                <a:solidFill>
                  <a:srgbClr val="3333B2"/>
                </a:solidFill>
                <a:latin typeface="Arial"/>
                <a:cs typeface="Arial"/>
              </a:rPr>
              <a:t>..,   </a:t>
            </a:r>
            <a:r>
              <a:rPr sz="1000" b="1" dirty="0">
                <a:latin typeface="Arial"/>
                <a:cs typeface="Arial"/>
              </a:rPr>
              <a:t>Alice </a:t>
            </a:r>
            <a:r>
              <a:rPr sz="1000" dirty="0">
                <a:latin typeface="Tahoma"/>
                <a:cs typeface="Tahoma"/>
              </a:rPr>
              <a:t>and </a:t>
            </a:r>
            <a:r>
              <a:rPr sz="1000" b="1" dirty="0">
                <a:latin typeface="Arial"/>
                <a:cs typeface="Arial"/>
              </a:rPr>
              <a:t>Bob</a:t>
            </a:r>
            <a:r>
              <a:rPr sz="1000" dirty="0">
                <a:latin typeface="Tahoma"/>
                <a:cs typeface="Tahoma"/>
              </a:rPr>
              <a:t>, who wish to communicate in </a:t>
            </a:r>
            <a:r>
              <a:rPr sz="1000" dirty="0" smtClean="0">
                <a:latin typeface="Tahoma"/>
                <a:cs typeface="Tahoma"/>
              </a:rPr>
              <a:t>private</a:t>
            </a:r>
            <a:r>
              <a:rPr sz="1000" dirty="0">
                <a:latin typeface="Tahoma"/>
                <a:cs typeface="Tahoma"/>
              </a:rPr>
              <a:t>.</a:t>
            </a:r>
          </a:p>
          <a:p>
            <a:pPr marL="246379" marR="70485" indent="-126364">
              <a:lnSpc>
                <a:spcPts val="1400"/>
              </a:lnSpc>
              <a:spcBef>
                <a:spcPts val="295"/>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baseline="9259" dirty="0" smtClean="0">
                <a:solidFill>
                  <a:srgbClr val="3333B2"/>
                </a:solidFill>
                <a:latin typeface="Arial"/>
                <a:cs typeface="Arial"/>
              </a:rPr>
              <a:t> </a:t>
            </a:r>
            <a:r>
              <a:rPr lang="en-US" sz="1000" baseline="9259" dirty="0" smtClean="0">
                <a:solidFill>
                  <a:srgbClr val="3333B2"/>
                </a:solidFill>
                <a:latin typeface="Arial"/>
                <a:cs typeface="Arial"/>
              </a:rPr>
              <a:t> </a:t>
            </a:r>
            <a:r>
              <a:rPr lang="en-US" sz="1000" dirty="0" smtClean="0">
                <a:solidFill>
                  <a:srgbClr val="3333B2"/>
                </a:solidFill>
                <a:latin typeface="Arial"/>
                <a:cs typeface="Arial"/>
              </a:rPr>
              <a:t> </a:t>
            </a:r>
            <a:r>
              <a:rPr sz="1000" b="1" dirty="0" smtClean="0">
                <a:latin typeface="Arial"/>
                <a:cs typeface="Arial"/>
              </a:rPr>
              <a:t>Eve</a:t>
            </a:r>
            <a:r>
              <a:rPr sz="1000" dirty="0">
                <a:latin typeface="Tahoma"/>
                <a:cs typeface="Tahoma"/>
              </a:rPr>
              <a:t>, an eavesdropper, will go to great lengths to find out what Alice and </a:t>
            </a:r>
            <a:r>
              <a:rPr sz="1000" dirty="0" smtClean="0">
                <a:latin typeface="Tahoma"/>
                <a:cs typeface="Tahoma"/>
              </a:rPr>
              <a:t>Bob </a:t>
            </a:r>
            <a:r>
              <a:rPr sz="1000" dirty="0">
                <a:latin typeface="Tahoma"/>
                <a:cs typeface="Tahoma"/>
              </a:rPr>
              <a:t>are saying.</a:t>
            </a:r>
          </a:p>
          <a:p>
            <a:pPr marL="12700">
              <a:lnSpc>
                <a:spcPts val="1400"/>
              </a:lnSpc>
              <a:spcBef>
                <a:spcPts val="505"/>
              </a:spcBef>
            </a:pPr>
            <a:r>
              <a:rPr sz="1000" dirty="0">
                <a:latin typeface="Tahoma"/>
                <a:cs typeface="Tahoma"/>
              </a:rPr>
              <a:t>Alice wants to send a </a:t>
            </a:r>
            <a:r>
              <a:rPr sz="1000" i="1" dirty="0">
                <a:solidFill>
                  <a:srgbClr val="0000FF"/>
                </a:solidFill>
                <a:latin typeface="Trebuchet MS"/>
                <a:cs typeface="Trebuchet MS"/>
              </a:rPr>
              <a:t>specific message </a:t>
            </a:r>
            <a:r>
              <a:rPr sz="1000" i="1" dirty="0">
                <a:solidFill>
                  <a:srgbClr val="0000FF"/>
                </a:solidFill>
                <a:latin typeface="Arial"/>
                <a:cs typeface="Arial"/>
              </a:rPr>
              <a:t>x </a:t>
            </a:r>
            <a:r>
              <a:rPr sz="1000" dirty="0">
                <a:latin typeface="Tahoma"/>
                <a:cs typeface="Tahoma"/>
              </a:rPr>
              <a:t>, written in binary, to her friend </a:t>
            </a:r>
            <a:r>
              <a:rPr sz="1000" dirty="0" smtClean="0">
                <a:latin typeface="Tahoma"/>
                <a:cs typeface="Tahoma"/>
              </a:rPr>
              <a:t>Bob</a:t>
            </a:r>
            <a:r>
              <a:rPr sz="1000" dirty="0">
                <a:latin typeface="Tahoma"/>
                <a:cs typeface="Tahoma"/>
              </a:rPr>
              <a:t>.</a:t>
            </a:r>
          </a:p>
          <a:p>
            <a:pPr>
              <a:lnSpc>
                <a:spcPts val="1400"/>
              </a:lnSpc>
              <a:spcBef>
                <a:spcPts val="10"/>
              </a:spcBef>
            </a:pPr>
            <a:endParaRPr sz="10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000" dirty="0">
                <a:latin typeface="Tahoma"/>
                <a:cs typeface="Tahoma"/>
              </a:rPr>
              <a:t>Alice encodes it as </a:t>
            </a:r>
            <a:r>
              <a:rPr sz="1000" i="1" dirty="0">
                <a:solidFill>
                  <a:srgbClr val="FF0000"/>
                </a:solidFill>
                <a:latin typeface="Arial"/>
                <a:cs typeface="Arial"/>
              </a:rPr>
              <a:t>e </a:t>
            </a:r>
            <a:r>
              <a:rPr sz="1000" dirty="0">
                <a:solidFill>
                  <a:srgbClr val="FF0000"/>
                </a:solidFill>
                <a:latin typeface="Tahoma"/>
                <a:cs typeface="Tahoma"/>
              </a:rPr>
              <a:t>(</a:t>
            </a:r>
            <a:r>
              <a:rPr sz="1000" i="1" dirty="0" smtClean="0">
                <a:solidFill>
                  <a:srgbClr val="FF0000"/>
                </a:solidFill>
                <a:latin typeface="Arial"/>
                <a:cs typeface="Arial"/>
              </a:rPr>
              <a:t>x</a:t>
            </a:r>
            <a:r>
              <a:rPr sz="1000" dirty="0" smtClean="0">
                <a:solidFill>
                  <a:srgbClr val="FF0000"/>
                </a:solidFill>
                <a:latin typeface="Tahoma"/>
                <a:cs typeface="Tahoma"/>
              </a:rPr>
              <a:t>)</a:t>
            </a:r>
            <a:r>
              <a:rPr sz="1000" dirty="0" smtClean="0">
                <a:latin typeface="Tahoma"/>
                <a:cs typeface="Tahoma"/>
              </a:rPr>
              <a:t>, </a:t>
            </a:r>
            <a:r>
              <a:rPr sz="10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000" dirty="0">
                <a:latin typeface="Tahoma"/>
                <a:cs typeface="Tahoma"/>
              </a:rPr>
              <a:t>Bob applies his </a:t>
            </a:r>
            <a:r>
              <a:rPr sz="1000" i="1" dirty="0">
                <a:solidFill>
                  <a:srgbClr val="0000FF"/>
                </a:solidFill>
                <a:latin typeface="Trebuchet MS"/>
                <a:cs typeface="Trebuchet MS"/>
              </a:rPr>
              <a:t>decryption function </a:t>
            </a:r>
            <a:r>
              <a:rPr sz="1000" i="1" dirty="0">
                <a:solidFill>
                  <a:srgbClr val="0000FF"/>
                </a:solidFill>
                <a:latin typeface="Arial"/>
                <a:cs typeface="Arial"/>
              </a:rPr>
              <a:t>d </a:t>
            </a:r>
            <a:r>
              <a:rPr sz="1000" dirty="0">
                <a:solidFill>
                  <a:srgbClr val="0000FF"/>
                </a:solidFill>
                <a:latin typeface="Arial Unicode MS"/>
                <a:cs typeface="Arial Unicode MS"/>
              </a:rPr>
              <a:t>·</a:t>
            </a:r>
            <a:r>
              <a:rPr sz="1000" dirty="0">
                <a:solidFill>
                  <a:srgbClr val="0000FF"/>
                </a:solidFill>
                <a:latin typeface="Tahoma"/>
                <a:cs typeface="Tahoma"/>
              </a:rPr>
              <a:t>) </a:t>
            </a:r>
            <a:r>
              <a:rPr sz="1000" dirty="0">
                <a:latin typeface="Tahoma"/>
                <a:cs typeface="Tahoma"/>
              </a:rPr>
              <a:t>to decode it: </a:t>
            </a:r>
            <a:r>
              <a:rPr sz="1000" i="1" dirty="0">
                <a:latin typeface="Arial"/>
                <a:cs typeface="Arial"/>
              </a:rPr>
              <a:t>d </a:t>
            </a:r>
            <a:r>
              <a:rPr sz="1000" dirty="0">
                <a:latin typeface="Tahoma"/>
                <a:cs typeface="Tahoma"/>
              </a:rPr>
              <a:t>(</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 </a:t>
            </a:r>
            <a:r>
              <a:rPr sz="1000" i="1" dirty="0">
                <a:latin typeface="Arial"/>
                <a:cs typeface="Arial"/>
              </a:rPr>
              <a:t>x </a:t>
            </a:r>
            <a:r>
              <a:rPr sz="10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000" dirty="0">
                <a:latin typeface="Tahoma"/>
                <a:cs typeface="Tahoma"/>
              </a:rPr>
              <a:t>Eve, will intercept </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for instance, she might be a sniffer on the </a:t>
            </a:r>
            <a:r>
              <a:rPr sz="1000" dirty="0" smtClean="0">
                <a:latin typeface="Tahoma"/>
                <a:cs typeface="Tahoma"/>
              </a:rPr>
              <a:t>network</a:t>
            </a:r>
            <a:r>
              <a:rPr sz="1000" dirty="0">
                <a:latin typeface="Tahoma"/>
                <a:cs typeface="Tahoma"/>
              </a:rPr>
              <a:t>.</a:t>
            </a:r>
          </a:p>
          <a:p>
            <a:pPr marL="12700" marR="5080">
              <a:lnSpc>
                <a:spcPts val="1400"/>
              </a:lnSpc>
              <a:spcBef>
                <a:spcPts val="495"/>
              </a:spcBef>
            </a:pPr>
            <a:r>
              <a:rPr sz="1000" dirty="0">
                <a:latin typeface="Tahoma"/>
                <a:cs typeface="Tahoma"/>
              </a:rPr>
              <a:t>Ideally the encryption function </a:t>
            </a:r>
            <a:r>
              <a:rPr sz="1000" i="1" dirty="0">
                <a:latin typeface="Arial"/>
                <a:cs typeface="Arial"/>
              </a:rPr>
              <a:t>e </a:t>
            </a:r>
            <a:r>
              <a:rPr sz="1000" dirty="0">
                <a:latin typeface="Tahoma"/>
                <a:cs typeface="Tahoma"/>
              </a:rPr>
              <a:t>(</a:t>
            </a:r>
            <a:r>
              <a:rPr sz="1000" dirty="0">
                <a:latin typeface="Arial Unicode MS"/>
                <a:cs typeface="Arial Unicode MS"/>
              </a:rPr>
              <a:t>·</a:t>
            </a:r>
            <a:r>
              <a:rPr sz="1000" dirty="0">
                <a:latin typeface="Tahoma"/>
                <a:cs typeface="Tahoma"/>
              </a:rPr>
              <a:t>) is so chosen that without knowing </a:t>
            </a:r>
            <a:r>
              <a:rPr sz="1000" i="1" dirty="0">
                <a:latin typeface="Arial"/>
                <a:cs typeface="Arial"/>
              </a:rPr>
              <a:t>d </a:t>
            </a:r>
            <a:r>
              <a:rPr sz="1000" dirty="0">
                <a:latin typeface="Tahoma"/>
                <a:cs typeface="Tahoma"/>
              </a:rPr>
              <a:t>(</a:t>
            </a:r>
            <a:r>
              <a:rPr sz="1000" dirty="0">
                <a:latin typeface="Arial Unicode MS"/>
                <a:cs typeface="Arial Unicode MS"/>
              </a:rPr>
              <a:t>·</a:t>
            </a:r>
            <a:r>
              <a:rPr sz="1000" dirty="0">
                <a:latin typeface="Tahoma"/>
                <a:cs typeface="Tahoma"/>
              </a:rPr>
              <a:t>), Eve </a:t>
            </a:r>
            <a:r>
              <a:rPr sz="1000" dirty="0" smtClean="0">
                <a:latin typeface="Tahoma"/>
                <a:cs typeface="Tahoma"/>
              </a:rPr>
              <a:t>cannot </a:t>
            </a:r>
            <a:r>
              <a:rPr sz="1000" dirty="0">
                <a:latin typeface="Tahoma"/>
                <a:cs typeface="Tahoma"/>
              </a:rPr>
              <a:t>do anything with the information she has picked </a:t>
            </a:r>
            <a:r>
              <a:rPr sz="1000" dirty="0" smtClean="0">
                <a:latin typeface="Tahoma"/>
                <a:cs typeface="Tahoma"/>
              </a:rPr>
              <a:t>up</a:t>
            </a:r>
            <a:r>
              <a:rPr sz="1000" dirty="0">
                <a:latin typeface="Tahoma"/>
                <a:cs typeface="Tahoma"/>
              </a:rPr>
              <a:t>.</a:t>
            </a:r>
          </a:p>
          <a:p>
            <a:pPr marL="12700">
              <a:lnSpc>
                <a:spcPts val="1400"/>
              </a:lnSpc>
              <a:spcBef>
                <a:spcPts val="10"/>
              </a:spcBef>
            </a:pPr>
            <a:r>
              <a:rPr sz="1000" i="1" dirty="0">
                <a:solidFill>
                  <a:srgbClr val="0000FF"/>
                </a:solidFill>
                <a:latin typeface="Trebuchet MS"/>
                <a:cs typeface="Trebuchet MS"/>
              </a:rPr>
              <a:t>In other words, knowing </a:t>
            </a:r>
            <a:r>
              <a:rPr sz="1000" i="1" dirty="0">
                <a:solidFill>
                  <a:srgbClr val="0000FF"/>
                </a:solidFill>
                <a:latin typeface="Arial"/>
                <a:cs typeface="Arial"/>
              </a:rPr>
              <a:t>e </a:t>
            </a:r>
            <a:r>
              <a:rPr sz="1000" dirty="0">
                <a:solidFill>
                  <a:srgbClr val="0000FF"/>
                </a:solidFill>
                <a:latin typeface="Tahoma"/>
                <a:cs typeface="Tahoma"/>
              </a:rPr>
              <a:t>(</a:t>
            </a:r>
            <a:r>
              <a:rPr sz="1000" i="1" dirty="0" smtClean="0">
                <a:solidFill>
                  <a:srgbClr val="0000FF"/>
                </a:solidFill>
                <a:latin typeface="Arial"/>
                <a:cs typeface="Arial"/>
              </a:rPr>
              <a:t>x</a:t>
            </a:r>
            <a:r>
              <a:rPr sz="1000" dirty="0" smtClean="0">
                <a:solidFill>
                  <a:srgbClr val="0000FF"/>
                </a:solidFill>
                <a:latin typeface="Tahoma"/>
                <a:cs typeface="Tahoma"/>
              </a:rPr>
              <a:t>) </a:t>
            </a:r>
            <a:r>
              <a:rPr sz="1000" i="1" dirty="0">
                <a:solidFill>
                  <a:srgbClr val="0000FF"/>
                </a:solidFill>
                <a:latin typeface="Trebuchet MS"/>
                <a:cs typeface="Trebuchet MS"/>
              </a:rPr>
              <a:t>tells her little or nothing about what </a:t>
            </a:r>
            <a:r>
              <a:rPr sz="1000" i="1" dirty="0">
                <a:solidFill>
                  <a:srgbClr val="0000FF"/>
                </a:solidFill>
                <a:latin typeface="Arial"/>
                <a:cs typeface="Arial"/>
              </a:rPr>
              <a:t>x </a:t>
            </a:r>
            <a:r>
              <a:rPr sz="1000" i="1" dirty="0" smtClean="0">
                <a:solidFill>
                  <a:srgbClr val="0000FF"/>
                </a:solidFill>
                <a:latin typeface="Trebuchet MS"/>
                <a:cs typeface="Trebuchet MS"/>
              </a:rPr>
              <a:t>might be</a:t>
            </a:r>
            <a:r>
              <a:rPr sz="1000" i="1" dirty="0">
                <a:solidFill>
                  <a:srgbClr val="0000FF"/>
                </a:solidFill>
                <a:latin typeface="Trebuchet MS"/>
                <a:cs typeface="Trebuchet MS"/>
              </a:rPr>
              <a:t>.</a:t>
            </a:r>
            <a:endParaRPr sz="1000" dirty="0">
              <a:latin typeface="Trebuchet MS"/>
              <a:cs typeface="Trebuchet MS"/>
            </a:endParaRPr>
          </a:p>
        </p:txBody>
      </p:sp>
      <p:pic>
        <p:nvPicPr>
          <p:cNvPr id="4" name="图片 3"/>
          <p:cNvPicPr>
            <a:picLocks noChangeAspect="1"/>
          </p:cNvPicPr>
          <p:nvPr/>
        </p:nvPicPr>
        <p:blipFill>
          <a:blip r:embed="rId2"/>
          <a:stretch>
            <a:fillRect/>
          </a:stretch>
        </p:blipFill>
        <p:spPr>
          <a:xfrm>
            <a:off x="224205" y="552475"/>
            <a:ext cx="138095" cy="108000"/>
          </a:xfrm>
          <a:prstGeom prst="rect">
            <a:avLst/>
          </a:prstGeom>
        </p:spPr>
      </p:pic>
      <p:pic>
        <p:nvPicPr>
          <p:cNvPr id="5" name="图片 4"/>
          <p:cNvPicPr>
            <a:picLocks noChangeAspect="1"/>
          </p:cNvPicPr>
          <p:nvPr/>
        </p:nvPicPr>
        <p:blipFill>
          <a:blip r:embed="rId2"/>
          <a:stretch>
            <a:fillRect/>
          </a:stretch>
        </p:blipFill>
        <p:spPr>
          <a:xfrm>
            <a:off x="224204" y="747600"/>
            <a:ext cx="138095" cy="108000"/>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44" y="358775"/>
            <a:ext cx="4191000" cy="2491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5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450" y="1349375"/>
            <a:ext cx="1676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Merge</a:t>
            </a:r>
            <a:r>
              <a:rPr sz="1400" b="1" spc="-70" dirty="0">
                <a:solidFill>
                  <a:srgbClr val="0000FF"/>
                </a:solidFill>
              </a:rPr>
              <a:t> </a:t>
            </a:r>
            <a:r>
              <a:rPr sz="1400" b="1" dirty="0">
                <a:solidFill>
                  <a:srgbClr val="0000FF"/>
                </a:solidFill>
              </a:rPr>
              <a:t>sort</a:t>
            </a: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98" y="130175"/>
            <a:ext cx="4419498" cy="215444"/>
          </a:xfrm>
          <a:prstGeom prst="rect">
            <a:avLst/>
          </a:prstGeom>
        </p:spPr>
        <p:txBody>
          <a:bodyPr vert="horz" wrap="square" lIns="0" tIns="0" rIns="0" bIns="0" rtlCol="0">
            <a:spAutoFit/>
          </a:bodyPr>
          <a:lstStyle/>
          <a:p>
            <a:pPr marL="12700">
              <a:lnSpc>
                <a:spcPct val="100000"/>
              </a:lnSpc>
            </a:pPr>
            <a:r>
              <a:rPr sz="1400" b="1" dirty="0"/>
              <a:t>The algorithm</a:t>
            </a:r>
          </a:p>
        </p:txBody>
      </p:sp>
      <p:sp>
        <p:nvSpPr>
          <p:cNvPr id="3" name="object 3"/>
          <p:cNvSpPr txBox="1"/>
          <p:nvPr/>
        </p:nvSpPr>
        <p:spPr>
          <a:xfrm>
            <a:off x="589965" y="417472"/>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Input: an array of numbers </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Output: A sorted version of this array</a:t>
            </a:r>
          </a:p>
          <a:p>
            <a:pPr marL="383540" indent="-18859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n </a:t>
            </a:r>
            <a:r>
              <a:rPr sz="900" i="1" dirty="0">
                <a:latin typeface="Verdana"/>
                <a:cs typeface="Verdana"/>
              </a:rPr>
              <a:t>&gt; </a:t>
            </a:r>
            <a:r>
              <a:rPr sz="900" dirty="0">
                <a:latin typeface="Tahoma"/>
                <a:cs typeface="Tahoma"/>
              </a:rPr>
              <a:t>1 </a:t>
            </a:r>
            <a:r>
              <a:rPr sz="900" b="1" dirty="0">
                <a:latin typeface="Arial"/>
                <a:cs typeface="Arial"/>
              </a:rPr>
              <a:t>then</a:t>
            </a:r>
            <a:endParaRPr sz="900" dirty="0">
              <a:latin typeface="Arial"/>
              <a:cs typeface="Arial"/>
            </a:endParaRPr>
          </a:p>
          <a:p>
            <a:pPr marL="461645" indent="-266700">
              <a:lnSpc>
                <a:spcPts val="1400"/>
              </a:lnSpc>
              <a:spcBef>
                <a:spcPts val="10"/>
              </a:spcBef>
              <a:buClr>
                <a:srgbClr val="3333B2"/>
              </a:buClr>
              <a:buAutoNum type="arabicPeriod"/>
              <a:tabLst>
                <a:tab pos="462280" algn="l"/>
              </a:tabLst>
            </a:pPr>
            <a:r>
              <a:rPr sz="900" dirty="0">
                <a:latin typeface="Tahoma"/>
                <a:cs typeface="Tahoma"/>
              </a:rPr>
              <a:t>return </a:t>
            </a:r>
            <a:r>
              <a:rPr sz="900" dirty="0">
                <a:latin typeface="Arial"/>
                <a:cs typeface="Arial"/>
              </a:rPr>
              <a:t>merge</a:t>
            </a:r>
            <a:r>
              <a:rPr sz="900" dirty="0">
                <a:latin typeface="Tahoma"/>
                <a:cs typeface="Tahoma"/>
              </a:rPr>
              <a:t>(</a:t>
            </a: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a:t>
            </a:r>
            <a:r>
              <a:rPr sz="900" i="1" dirty="0" smtClean="0">
                <a:latin typeface="Verdana"/>
                <a:cs typeface="Verdana"/>
              </a:rPr>
              <a:t>.</a:t>
            </a:r>
            <a:r>
              <a:rPr lang="en-US" sz="900" i="1" dirty="0" smtClean="0">
                <a:latin typeface="Verdana"/>
                <a:cs typeface="Verdana"/>
              </a:rPr>
              <a:t> </a:t>
            </a:r>
            <a:r>
              <a:rPr sz="900" i="1" dirty="0" smtClean="0">
                <a:latin typeface="Verdana"/>
                <a:cs typeface="Verdana"/>
              </a:rPr>
              <a:t> </a:t>
            </a:r>
            <a:r>
              <a:rPr sz="900" dirty="0" smtClean="0">
                <a:latin typeface="Arial Unicode MS"/>
                <a:cs typeface="Arial Unicode MS"/>
              </a:rPr>
              <a:t>l</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Tahoma"/>
                <a:cs typeface="Tahoma"/>
              </a:rPr>
              <a:t>  </a:t>
            </a:r>
            <a:r>
              <a:rPr sz="900" dirty="0" smtClean="0">
                <a:latin typeface="Tahoma"/>
                <a:cs typeface="Tahoma"/>
              </a:rPr>
              <a:t>])</a:t>
            </a:r>
            <a:r>
              <a:rPr sz="900" i="1" dirty="0" smtClean="0">
                <a:latin typeface="Verdana"/>
                <a:cs typeface="Verdana"/>
              </a:rPr>
              <a:t>,</a:t>
            </a:r>
            <a:endParaRPr sz="900" dirty="0">
              <a:latin typeface="Verdana"/>
              <a:cs typeface="Verdana"/>
            </a:endParaRPr>
          </a:p>
          <a:p>
            <a:pPr marL="1103630" indent="-908685">
              <a:lnSpc>
                <a:spcPts val="1400"/>
              </a:lnSpc>
              <a:spcBef>
                <a:spcPts val="10"/>
              </a:spcBef>
              <a:buClr>
                <a:srgbClr val="3333B2"/>
              </a:buClr>
              <a:buFont typeface="Tahoma"/>
              <a:buAutoNum type="arabicPeriod"/>
              <a:tabLst>
                <a:tab pos="1104265" algn="l"/>
              </a:tabLst>
            </a:pPr>
            <a:r>
              <a:rPr sz="900" dirty="0" err="1" smtClean="0">
                <a:latin typeface="Arial"/>
                <a:cs typeface="Arial"/>
              </a:rPr>
              <a:t>mergesort</a:t>
            </a:r>
            <a:r>
              <a:rPr sz="900" dirty="0" smtClean="0">
                <a:latin typeface="Tahoma"/>
                <a:cs typeface="Tahoma"/>
              </a:rPr>
              <a:t>(</a:t>
            </a:r>
            <a:r>
              <a:rPr sz="900" i="1" dirty="0" smtClean="0">
                <a:latin typeface="Arial"/>
                <a:cs typeface="Arial"/>
              </a:rPr>
              <a:t>a</a:t>
            </a:r>
            <a:r>
              <a:rPr lang="en-US" sz="900" dirty="0" smtClean="0">
                <a:latin typeface="Arial"/>
                <a:cs typeface="Arial"/>
              </a:rPr>
              <a:t>[</a:t>
            </a:r>
            <a:r>
              <a:rPr lang="en-US" sz="900" i="1" dirty="0" smtClean="0">
                <a:latin typeface="Arial"/>
                <a:cs typeface="Arial"/>
              </a:rPr>
              <a:t> </a:t>
            </a:r>
            <a:r>
              <a:rPr lang="en-US" sz="900" dirty="0" smtClean="0">
                <a:latin typeface="Arial Unicode MS"/>
                <a:cs typeface="Arial Unicode MS"/>
              </a:rPr>
              <a:t> </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Arial Unicode MS"/>
                <a:cs typeface="Arial Unicode MS"/>
              </a:rPr>
              <a:t>   </a:t>
            </a:r>
            <a:r>
              <a:rPr sz="900" dirty="0" smtClean="0">
                <a:latin typeface="Arial Unicode MS"/>
                <a:cs typeface="Arial Unicode MS"/>
              </a:rPr>
              <a:t> </a:t>
            </a:r>
            <a:r>
              <a:rPr sz="900" dirty="0">
                <a:latin typeface="Tahoma"/>
                <a:cs typeface="Tahoma"/>
              </a:rPr>
              <a:t>+ 1 </a:t>
            </a:r>
            <a:r>
              <a:rPr sz="900" i="1" dirty="0">
                <a:latin typeface="Verdana"/>
                <a:cs typeface="Verdana"/>
              </a:rPr>
              <a:t>. . . </a:t>
            </a:r>
            <a:r>
              <a:rPr sz="900" i="1" dirty="0">
                <a:latin typeface="Arial"/>
                <a:cs typeface="Arial"/>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a:t>
            </a:r>
            <a:r>
              <a:rPr sz="900" i="1" dirty="0">
                <a:latin typeface="Arial"/>
                <a:cs typeface="Arial"/>
              </a:rPr>
              <a:t>a</a:t>
            </a:r>
            <a:r>
              <a:rPr sz="900" dirty="0">
                <a:latin typeface="Tahoma"/>
                <a:cs typeface="Tahoma"/>
              </a:rPr>
              <a:t>.</a:t>
            </a:r>
          </a:p>
        </p:txBody>
      </p:sp>
      <p:sp>
        <p:nvSpPr>
          <p:cNvPr id="4" name="object 4"/>
          <p:cNvSpPr txBox="1"/>
          <p:nvPr/>
        </p:nvSpPr>
        <p:spPr>
          <a:xfrm>
            <a:off x="589965" y="1760142"/>
            <a:ext cx="3428365" cy="1500667"/>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a:t>
            </a:r>
            <a:r>
              <a:rPr sz="900" i="1" dirty="0" smtClean="0">
                <a:latin typeface="Verdana"/>
                <a:cs typeface="Verdana"/>
              </a:rPr>
              <a:t>f</a:t>
            </a:r>
            <a:r>
              <a:rPr sz="900" dirty="0" smtClean="0">
                <a:latin typeface="Tahoma"/>
                <a:cs typeface="Tahoma"/>
              </a:rPr>
              <a:t>])</a:t>
            </a:r>
            <a:endParaRPr sz="900" dirty="0">
              <a:latin typeface="Tahoma"/>
              <a:cs typeface="Tahoma"/>
            </a:endParaRPr>
          </a:p>
          <a:p>
            <a:pPr marL="110489">
              <a:lnSpc>
                <a:spcPts val="1400"/>
              </a:lnSpc>
              <a:spcBef>
                <a:spcPts val="10"/>
              </a:spcBef>
            </a:pPr>
            <a:r>
              <a:rPr sz="900" dirty="0">
                <a:latin typeface="Tahoma"/>
                <a:cs typeface="Tahoma"/>
              </a:rPr>
              <a:t>// Input:  two sorted arrays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10489">
              <a:lnSpc>
                <a:spcPts val="1400"/>
              </a:lnSpc>
              <a:spcBef>
                <a:spcPts val="10"/>
              </a:spcBef>
            </a:pPr>
            <a:r>
              <a:rPr sz="900" dirty="0">
                <a:latin typeface="Tahoma"/>
                <a:cs typeface="Tahoma"/>
              </a:rPr>
              <a:t>// Output: A sorted version of the union of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9494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k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194945" marR="1576070">
              <a:lnSpc>
                <a:spcPts val="1400"/>
              </a:lnSpc>
              <a:buClr>
                <a:srgbClr val="3333B2"/>
              </a:buClr>
              <a:buFont typeface="Tahoma"/>
              <a:buAutoNum type="arabicPeriod"/>
              <a:tabLst>
                <a:tab pos="384175" algn="l"/>
              </a:tabLst>
            </a:pPr>
            <a:r>
              <a:rPr sz="900" b="1" dirty="0" smtClean="0">
                <a:latin typeface="Arial"/>
                <a:cs typeface="Arial"/>
              </a:rPr>
              <a:t>if </a:t>
            </a:r>
            <a:r>
              <a:rPr sz="900" i="1" dirty="0">
                <a:latin typeface="Verdana"/>
                <a:cs typeface="Verdana"/>
              </a:rPr>
              <a:t>f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 </a:t>
            </a:r>
            <a:r>
              <a:rPr sz="900" i="1" dirty="0">
                <a:latin typeface="Verdana"/>
                <a:cs typeface="Verdana"/>
              </a:rPr>
              <a:t>. . </a:t>
            </a:r>
            <a:r>
              <a:rPr sz="900" i="1" dirty="0" smtClean="0">
                <a:latin typeface="Verdana"/>
                <a:cs typeface="Verdana"/>
              </a:rPr>
              <a:t>.</a:t>
            </a:r>
            <a:r>
              <a:rPr sz="900" i="1" dirty="0" smtClean="0">
                <a:latin typeface="Arial"/>
                <a:cs typeface="Arial"/>
              </a:rPr>
              <a:t>k</a:t>
            </a:r>
            <a:r>
              <a:rPr sz="900" dirty="0">
                <a:latin typeface="Tahoma"/>
                <a:cs typeface="Tahoma"/>
              </a:rPr>
              <a:t>]  </a:t>
            </a:r>
            <a:r>
              <a:rPr sz="900" dirty="0">
                <a:solidFill>
                  <a:srgbClr val="3333B2"/>
                </a:solidFill>
                <a:latin typeface="Tahoma"/>
                <a:cs typeface="Tahoma"/>
              </a:rPr>
              <a:t>3.  </a:t>
            </a:r>
            <a:r>
              <a:rPr sz="900" b="1" dirty="0">
                <a:latin typeface="Arial"/>
                <a:cs typeface="Arial"/>
              </a:rPr>
              <a:t>if </a:t>
            </a:r>
            <a:r>
              <a:rPr sz="900" i="1" dirty="0">
                <a:latin typeface="Arial"/>
                <a:cs typeface="Arial"/>
              </a:rPr>
              <a:t>x </a:t>
            </a:r>
            <a:r>
              <a:rPr sz="900" dirty="0">
                <a:latin typeface="Tahoma"/>
                <a:cs typeface="Tahoma"/>
              </a:rPr>
              <a:t>[1] </a:t>
            </a:r>
            <a:r>
              <a:rPr sz="900" dirty="0">
                <a:latin typeface="Arial Unicode MS"/>
                <a:cs typeface="Arial Unicode MS"/>
              </a:rPr>
              <a:t>≤ </a:t>
            </a:r>
            <a:r>
              <a:rPr sz="900" i="1" dirty="0">
                <a:latin typeface="Arial"/>
                <a:cs typeface="Arial"/>
              </a:rPr>
              <a:t>y </a:t>
            </a:r>
            <a:r>
              <a:rPr sz="900" dirty="0">
                <a:latin typeface="Tahoma"/>
                <a:cs typeface="Tahoma"/>
              </a:rPr>
              <a:t>[1]</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[2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else </a:t>
            </a:r>
            <a:r>
              <a:rPr sz="900" dirty="0">
                <a:latin typeface="Tahoma"/>
                <a:cs typeface="Tahoma"/>
              </a:rPr>
              <a:t>return </a:t>
            </a:r>
            <a:r>
              <a:rPr sz="900" i="1" dirty="0">
                <a:latin typeface="Arial"/>
                <a:cs typeface="Arial"/>
              </a:rPr>
              <a:t>y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[2 </a:t>
            </a:r>
            <a:r>
              <a:rPr sz="900" i="1" dirty="0">
                <a:latin typeface="Verdana"/>
                <a:cs typeface="Verdana"/>
              </a:rPr>
              <a:t>. . . f</a:t>
            </a:r>
            <a:r>
              <a:rPr sz="900" dirty="0">
                <a:latin typeface="Tahoma"/>
                <a:cs typeface="Tahoma"/>
              </a:rPr>
              <a:t>]).</a:t>
            </a:r>
          </a:p>
        </p:txBody>
      </p:sp>
      <p:pic>
        <p:nvPicPr>
          <p:cNvPr id="5" name="图片 4"/>
          <p:cNvPicPr>
            <a:picLocks noChangeAspect="1"/>
          </p:cNvPicPr>
          <p:nvPr/>
        </p:nvPicPr>
        <p:blipFill>
          <a:blip r:embed="rId2"/>
          <a:stretch>
            <a:fillRect/>
          </a:stretch>
        </p:blipFill>
        <p:spPr>
          <a:xfrm>
            <a:off x="2772000" y="1224000"/>
            <a:ext cx="312358" cy="144000"/>
          </a:xfrm>
          <a:prstGeom prst="rect">
            <a:avLst/>
          </a:prstGeom>
        </p:spPr>
      </p:pic>
      <p:pic>
        <p:nvPicPr>
          <p:cNvPr id="6" name="图片 5"/>
          <p:cNvPicPr>
            <a:picLocks noChangeAspect="1"/>
          </p:cNvPicPr>
          <p:nvPr/>
        </p:nvPicPr>
        <p:blipFill>
          <a:blip r:embed="rId2"/>
          <a:stretch>
            <a:fillRect/>
          </a:stretch>
        </p:blipFill>
        <p:spPr>
          <a:xfrm>
            <a:off x="2381250" y="1425575"/>
            <a:ext cx="312358" cy="14400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1" y="511176"/>
            <a:ext cx="3276600" cy="2213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10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82575"/>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628650" y="1196975"/>
            <a:ext cx="3429000" cy="882293"/>
          </a:xfrm>
          <a:prstGeom prst="rect">
            <a:avLst/>
          </a:prstGeom>
        </p:spPr>
        <p:txBody>
          <a:bodyPr vert="horz" wrap="square" lIns="0" tIns="0" rIns="0" bIns="0" rtlCol="0">
            <a:spAutoFit/>
          </a:bodyPr>
          <a:lstStyle/>
          <a:p>
            <a:pPr marL="12700">
              <a:lnSpc>
                <a:spcPct val="100000"/>
              </a:lnSpc>
            </a:pPr>
            <a:r>
              <a:rPr sz="1100" b="1" dirty="0">
                <a:latin typeface="Arial"/>
                <a:cs typeface="Arial"/>
              </a:rPr>
              <a:t>The recurrence relation:</a:t>
            </a:r>
            <a:endParaRPr sz="1100" dirty="0">
              <a:latin typeface="Arial"/>
              <a:cs typeface="Arial"/>
            </a:endParaRPr>
          </a:p>
          <a:p>
            <a:pPr marL="1316990" algn="ctr">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2</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805"/>
              </a:spcBef>
            </a:pPr>
            <a:r>
              <a:rPr sz="1100" dirty="0">
                <a:latin typeface="Tahoma"/>
                <a:cs typeface="Tahoma"/>
              </a:rPr>
              <a:t>By Master Theorem</a:t>
            </a:r>
          </a:p>
          <a:p>
            <a:pPr marL="1316990"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 </a:t>
            </a:r>
            <a:r>
              <a:rPr sz="1100" dirty="0">
                <a:latin typeface="Tahoma"/>
                <a:cs typeface="Tahoma"/>
              </a:rPr>
              <a:t>log </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34" y="206375"/>
            <a:ext cx="4419498" cy="215444"/>
          </a:xfrm>
          <a:prstGeom prst="rect">
            <a:avLst/>
          </a:prstGeom>
        </p:spPr>
        <p:txBody>
          <a:bodyPr vert="horz" wrap="square" lIns="0" tIns="0" rIns="0" bIns="0" rtlCol="0">
            <a:spAutoFit/>
          </a:bodyPr>
          <a:lstStyle/>
          <a:p>
            <a:pPr marL="12700">
              <a:lnSpc>
                <a:spcPct val="100000"/>
              </a:lnSpc>
            </a:pPr>
            <a:r>
              <a:rPr sz="1400" b="1" dirty="0"/>
              <a:t>An </a:t>
            </a:r>
            <a:r>
              <a:rPr sz="1400" b="1" i="1" dirty="0">
                <a:latin typeface="Calibri"/>
                <a:cs typeface="Calibri"/>
              </a:rPr>
              <a:t>n </a:t>
            </a:r>
            <a:r>
              <a:rPr sz="1400" b="1" dirty="0"/>
              <a:t>log </a:t>
            </a:r>
            <a:r>
              <a:rPr sz="1400" b="1" i="1" dirty="0">
                <a:latin typeface="Calibri"/>
                <a:cs typeface="Calibri"/>
              </a:rPr>
              <a:t>n  </a:t>
            </a:r>
            <a:r>
              <a:rPr sz="1400" b="1" dirty="0"/>
              <a:t>lower bound for sorting</a:t>
            </a:r>
          </a:p>
        </p:txBody>
      </p:sp>
      <p:sp>
        <p:nvSpPr>
          <p:cNvPr id="4" name="object 4"/>
          <p:cNvSpPr txBox="1"/>
          <p:nvPr/>
        </p:nvSpPr>
        <p:spPr>
          <a:xfrm>
            <a:off x="297471" y="587375"/>
            <a:ext cx="4015156" cy="2316019"/>
          </a:xfrm>
          <a:prstGeom prst="rect">
            <a:avLst/>
          </a:prstGeom>
        </p:spPr>
        <p:txBody>
          <a:bodyPr vert="horz" wrap="square" lIns="0" tIns="0" rIns="0" bIns="0" rtlCol="0">
            <a:spAutoFit/>
          </a:bodyPr>
          <a:lstStyle/>
          <a:p>
            <a:pPr marL="12700">
              <a:lnSpc>
                <a:spcPts val="1400"/>
              </a:lnSpc>
            </a:pPr>
            <a:r>
              <a:rPr sz="900" dirty="0">
                <a:latin typeface="Tahoma"/>
                <a:cs typeface="Tahoma"/>
              </a:rPr>
              <a:t>Sorting algorithms can be depicted as </a:t>
            </a:r>
            <a:r>
              <a:rPr sz="900" b="1" dirty="0" smtClean="0">
                <a:latin typeface="Arial"/>
                <a:cs typeface="Arial"/>
              </a:rPr>
              <a:t>trees</a:t>
            </a:r>
            <a:r>
              <a:rPr sz="900" dirty="0">
                <a:latin typeface="Tahoma"/>
                <a:cs typeface="Tahoma"/>
              </a:rPr>
              <a:t>.</a:t>
            </a:r>
          </a:p>
          <a:p>
            <a:pPr marL="12700" marR="5080">
              <a:lnSpc>
                <a:spcPts val="1400"/>
              </a:lnSpc>
              <a:spcBef>
                <a:spcPts val="595"/>
              </a:spcBef>
            </a:pPr>
            <a:r>
              <a:rPr sz="900" dirty="0">
                <a:latin typeface="Tahoma"/>
                <a:cs typeface="Tahoma"/>
              </a:rPr>
              <a:t>The </a:t>
            </a:r>
            <a:r>
              <a:rPr sz="900" b="1" dirty="0">
                <a:latin typeface="Arial"/>
                <a:cs typeface="Arial"/>
              </a:rPr>
              <a:t>depth </a:t>
            </a:r>
            <a:r>
              <a:rPr sz="900" dirty="0">
                <a:latin typeface="Tahoma"/>
                <a:cs typeface="Tahoma"/>
              </a:rPr>
              <a:t>of the tree – the number of comparisons on the longest path from  root to leaf, is exactly the worst-case time complexity of the </a:t>
            </a:r>
            <a:r>
              <a:rPr sz="900" dirty="0" smtClean="0">
                <a:latin typeface="Tahoma"/>
                <a:cs typeface="Tahoma"/>
              </a:rPr>
              <a:t>algorithm</a:t>
            </a:r>
            <a:r>
              <a:rPr sz="900" dirty="0">
                <a:latin typeface="Tahoma"/>
                <a:cs typeface="Tahoma"/>
              </a:rPr>
              <a:t>.</a:t>
            </a:r>
          </a:p>
          <a:p>
            <a:pPr marL="12700" marR="11430">
              <a:lnSpc>
                <a:spcPts val="1400"/>
              </a:lnSpc>
              <a:spcBef>
                <a:spcPts val="595"/>
              </a:spcBef>
            </a:pPr>
            <a:r>
              <a:rPr sz="900" dirty="0">
                <a:latin typeface="Tahoma"/>
                <a:cs typeface="Tahoma"/>
              </a:rPr>
              <a:t>Consider any such tree that sorts an array of </a:t>
            </a:r>
            <a:r>
              <a:rPr sz="900" i="1" dirty="0">
                <a:latin typeface="Arial"/>
                <a:cs typeface="Arial"/>
              </a:rPr>
              <a:t>n </a:t>
            </a:r>
            <a:r>
              <a:rPr sz="900" dirty="0">
                <a:latin typeface="Tahoma"/>
                <a:cs typeface="Tahoma"/>
              </a:rPr>
              <a:t>elements. Each of its leaves is  labeled by a </a:t>
            </a:r>
            <a:r>
              <a:rPr sz="900" i="1" dirty="0">
                <a:solidFill>
                  <a:srgbClr val="FF0000"/>
                </a:solidFill>
                <a:latin typeface="Trebuchet MS"/>
                <a:cs typeface="Trebuchet MS"/>
              </a:rPr>
              <a:t>permutation </a:t>
            </a:r>
            <a:r>
              <a:rPr sz="900" dirty="0">
                <a:latin typeface="Tahoma"/>
                <a:cs typeface="Tahoma"/>
              </a:rPr>
              <a:t>of </a:t>
            </a:r>
            <a:r>
              <a:rPr sz="900" dirty="0">
                <a:latin typeface="Arial Unicode MS"/>
                <a:cs typeface="Arial Unicode MS"/>
              </a:rPr>
              <a:t>{</a:t>
            </a:r>
            <a:r>
              <a:rPr sz="900" dirty="0">
                <a:latin typeface="Tahoma"/>
                <a:cs typeface="Tahoma"/>
              </a:rPr>
              <a:t>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Arial"/>
                <a:cs typeface="Arial"/>
              </a:rPr>
              <a:t>n</a:t>
            </a:r>
            <a:r>
              <a:rPr sz="900" dirty="0">
                <a:latin typeface="Arial Unicode MS"/>
                <a:cs typeface="Arial Unicode MS"/>
              </a:rPr>
              <a:t>}</a:t>
            </a:r>
            <a:r>
              <a:rPr sz="900" dirty="0">
                <a:latin typeface="Tahoma"/>
                <a:cs typeface="Tahoma"/>
              </a:rPr>
              <a:t>.</a:t>
            </a:r>
          </a:p>
          <a:p>
            <a:pPr marL="654050">
              <a:lnSpc>
                <a:spcPct val="100000"/>
              </a:lnSpc>
              <a:spcBef>
                <a:spcPts val="605"/>
              </a:spcBef>
            </a:pPr>
            <a:r>
              <a:rPr sz="900" i="1" dirty="0">
                <a:solidFill>
                  <a:srgbClr val="0000FF"/>
                </a:solidFill>
                <a:latin typeface="Trebuchet MS"/>
                <a:cs typeface="Trebuchet MS"/>
              </a:rPr>
              <a:t>every permutation must appear as the label of a </a:t>
            </a:r>
            <a:r>
              <a:rPr sz="900" i="1" dirty="0" smtClean="0">
                <a:solidFill>
                  <a:srgbClr val="0000FF"/>
                </a:solidFill>
                <a:latin typeface="Trebuchet MS"/>
                <a:cs typeface="Trebuchet MS"/>
              </a:rPr>
              <a:t>leaf</a:t>
            </a:r>
            <a:r>
              <a:rPr sz="900" i="1" dirty="0">
                <a:solidFill>
                  <a:srgbClr val="0000FF"/>
                </a:solidFill>
                <a:latin typeface="Trebuchet MS"/>
                <a:cs typeface="Trebuchet MS"/>
              </a:rPr>
              <a:t>.</a:t>
            </a:r>
            <a:endParaRPr sz="900" dirty="0">
              <a:latin typeface="Trebuchet MS"/>
              <a:cs typeface="Trebuchet MS"/>
            </a:endParaRPr>
          </a:p>
          <a:p>
            <a:pPr>
              <a:lnSpc>
                <a:spcPct val="100000"/>
              </a:lnSpc>
              <a:spcBef>
                <a:spcPts val="45"/>
              </a:spcBef>
            </a:pPr>
            <a:endParaRPr sz="1000" dirty="0">
              <a:latin typeface="Times New Roman"/>
              <a:cs typeface="Times New Roman"/>
            </a:endParaRPr>
          </a:p>
          <a:p>
            <a:pPr marL="12700" marR="302895">
              <a:lnSpc>
                <a:spcPts val="1400"/>
              </a:lnSpc>
            </a:pPr>
            <a:r>
              <a:rPr sz="900" dirty="0">
                <a:latin typeface="Tahoma"/>
                <a:cs typeface="Tahoma"/>
              </a:rPr>
              <a:t>This is a binary tree with </a:t>
            </a:r>
            <a:r>
              <a:rPr sz="900" i="1" dirty="0">
                <a:solidFill>
                  <a:srgbClr val="FF0000"/>
                </a:solidFill>
                <a:latin typeface="Arial"/>
                <a:cs typeface="Arial"/>
              </a:rPr>
              <a:t>n</a:t>
            </a:r>
            <a:r>
              <a:rPr sz="900" dirty="0">
                <a:solidFill>
                  <a:srgbClr val="FF0000"/>
                </a:solidFill>
                <a:latin typeface="Tahoma"/>
                <a:cs typeface="Tahoma"/>
              </a:rPr>
              <a:t>! leaves</a:t>
            </a:r>
            <a:r>
              <a:rPr sz="900" dirty="0">
                <a:latin typeface="Tahoma"/>
                <a:cs typeface="Tahoma"/>
              </a:rPr>
              <a:t>. So, the depth of our tree – and the  complexity of our algorithm – must be at </a:t>
            </a:r>
            <a:r>
              <a:rPr sz="900" dirty="0" smtClean="0">
                <a:latin typeface="Tahoma"/>
                <a:cs typeface="Tahoma"/>
              </a:rPr>
              <a:t>least</a:t>
            </a:r>
            <a:endParaRPr sz="900" dirty="0">
              <a:latin typeface="Tahoma"/>
              <a:cs typeface="Tahoma"/>
            </a:endParaRPr>
          </a:p>
          <a:p>
            <a:pPr>
              <a:lnSpc>
                <a:spcPct val="100000"/>
              </a:lnSpc>
              <a:spcBef>
                <a:spcPts val="40"/>
              </a:spcBef>
            </a:pPr>
            <a:endParaRPr sz="850" dirty="0">
              <a:latin typeface="Times New Roman"/>
              <a:cs typeface="Times New Roman"/>
            </a:endParaRPr>
          </a:p>
          <a:p>
            <a:pPr marL="618490">
              <a:lnSpc>
                <a:spcPct val="100000"/>
              </a:lnSpc>
              <a:spcBef>
                <a:spcPts val="5"/>
              </a:spcBef>
            </a:pPr>
            <a:r>
              <a:rPr sz="900" dirty="0">
                <a:latin typeface="Tahoma"/>
                <a:cs typeface="Tahoma"/>
              </a:rPr>
              <a:t>log(</a:t>
            </a:r>
            <a:r>
              <a:rPr sz="900" i="1" dirty="0">
                <a:latin typeface="Arial"/>
                <a:cs typeface="Arial"/>
              </a:rPr>
              <a:t>n</a:t>
            </a:r>
            <a:r>
              <a:rPr sz="900" dirty="0">
                <a:latin typeface="Tahoma"/>
                <a:cs typeface="Tahoma"/>
              </a:rPr>
              <a:t>!) </a:t>
            </a:r>
            <a:r>
              <a:rPr lang="en-US" sz="900" dirty="0" smtClean="0">
                <a:latin typeface="Tahoma"/>
                <a:cs typeface="Tahoma"/>
              </a:rPr>
              <a:t> </a:t>
            </a:r>
            <a:r>
              <a:rPr sz="900" dirty="0" smtClean="0">
                <a:latin typeface="Arial Unicode MS"/>
                <a:cs typeface="Arial Unicode MS"/>
              </a:rPr>
              <a:t>≈ </a:t>
            </a:r>
            <a:r>
              <a:rPr lang="en-US" sz="900" dirty="0" smtClean="0">
                <a:latin typeface="Arial Unicode MS"/>
                <a:cs typeface="Arial Unicode MS"/>
              </a:rPr>
              <a:t>  </a:t>
            </a:r>
            <a:r>
              <a:rPr sz="900" dirty="0" smtClean="0">
                <a:latin typeface="Tahoma"/>
                <a:cs typeface="Tahoma"/>
              </a:rPr>
              <a:t>log </a:t>
            </a:r>
            <a:r>
              <a:rPr sz="900" i="1" dirty="0" smtClean="0">
                <a:latin typeface="Verdana"/>
                <a:cs typeface="Verdana"/>
              </a:rPr>
              <a:t>π </a:t>
            </a:r>
            <a:r>
              <a:rPr sz="900" dirty="0">
                <a:latin typeface="Tahoma"/>
                <a:cs typeface="Tahoma"/>
              </a:rPr>
              <a:t>(2</a:t>
            </a:r>
            <a:r>
              <a:rPr sz="900" i="1" dirty="0">
                <a:latin typeface="Arial"/>
                <a:cs typeface="Arial"/>
              </a:rPr>
              <a:t>n </a:t>
            </a:r>
            <a:r>
              <a:rPr sz="900" dirty="0">
                <a:latin typeface="Tahoma"/>
                <a:cs typeface="Tahoma"/>
              </a:rPr>
              <a:t>+ 1</a:t>
            </a:r>
            <a:r>
              <a:rPr sz="900" i="1" dirty="0">
                <a:latin typeface="Verdana"/>
                <a:cs typeface="Verdana"/>
              </a:rPr>
              <a:t>/</a:t>
            </a:r>
            <a:r>
              <a:rPr sz="900" dirty="0">
                <a:latin typeface="Tahoma"/>
                <a:cs typeface="Tahoma"/>
              </a:rPr>
              <a:t>3) </a:t>
            </a:r>
            <a:r>
              <a:rPr sz="900" dirty="0">
                <a:latin typeface="Arial Unicode MS"/>
                <a:cs typeface="Arial Unicode MS"/>
              </a:rPr>
              <a:t>· </a:t>
            </a:r>
            <a:r>
              <a:rPr sz="900" i="1" dirty="0">
                <a:latin typeface="Arial"/>
                <a:cs typeface="Arial"/>
              </a:rPr>
              <a:t>n</a:t>
            </a:r>
            <a:r>
              <a:rPr sz="900" i="1" baseline="41666" dirty="0">
                <a:latin typeface="Arial"/>
                <a:cs typeface="Arial"/>
              </a:rPr>
              <a:t>n </a:t>
            </a:r>
            <a:r>
              <a:rPr sz="900" dirty="0">
                <a:latin typeface="Arial Unicode MS"/>
                <a:cs typeface="Arial Unicode MS"/>
              </a:rPr>
              <a:t>· </a:t>
            </a:r>
            <a:r>
              <a:rPr sz="900" i="1" dirty="0">
                <a:latin typeface="Arial"/>
                <a:cs typeface="Arial"/>
              </a:rPr>
              <a:t>e</a:t>
            </a:r>
            <a:r>
              <a:rPr sz="900" i="1" baseline="41666" dirty="0">
                <a:latin typeface="Trebuchet MS"/>
                <a:cs typeface="Trebuchet MS"/>
              </a:rPr>
              <a:t>−</a:t>
            </a:r>
            <a:r>
              <a:rPr sz="900" i="1" baseline="41666" dirty="0">
                <a:latin typeface="Arial"/>
                <a:cs typeface="Arial"/>
              </a:rPr>
              <a:t>n </a:t>
            </a:r>
            <a:r>
              <a:rPr sz="1350" baseline="61728" dirty="0" smtClean="0">
                <a:latin typeface="Arial Unicode MS"/>
                <a:cs typeface="Arial Unicode MS"/>
              </a:rPr>
              <a:t> </a:t>
            </a:r>
            <a:r>
              <a:rPr lang="en-US" sz="1350" baseline="61728" dirty="0" smtClean="0">
                <a:latin typeface="Arial Unicode MS"/>
                <a:cs typeface="Arial Unicode MS"/>
              </a:rPr>
              <a:t>       </a:t>
            </a:r>
            <a:r>
              <a:rPr sz="900" dirty="0" smtClean="0">
                <a:latin typeface="Tahoma"/>
                <a:cs typeface="Tahoma"/>
              </a:rPr>
              <a:t>= </a:t>
            </a:r>
            <a:r>
              <a:rPr sz="900" dirty="0">
                <a:latin typeface="Tahoma"/>
                <a:cs typeface="Tahoma"/>
              </a:rPr>
              <a:t>Ω(</a:t>
            </a:r>
            <a:r>
              <a:rPr sz="900" i="1" dirty="0">
                <a:latin typeface="Arial"/>
                <a:cs typeface="Arial"/>
              </a:rPr>
              <a:t>n </a:t>
            </a:r>
            <a:r>
              <a:rPr sz="900" dirty="0">
                <a:latin typeface="Tahoma"/>
                <a:cs typeface="Tahoma"/>
              </a:rPr>
              <a:t>log </a:t>
            </a:r>
            <a:r>
              <a:rPr sz="900" i="1" dirty="0">
                <a:latin typeface="Arial"/>
                <a:cs typeface="Arial"/>
              </a:rPr>
              <a:t>n</a:t>
            </a:r>
            <a:r>
              <a:rPr sz="900" dirty="0">
                <a:latin typeface="Tahoma"/>
                <a:cs typeface="Tahoma"/>
              </a:rPr>
              <a:t>)</a:t>
            </a:r>
            <a:r>
              <a:rPr sz="900" i="1" dirty="0">
                <a:latin typeface="Verdana"/>
                <a:cs typeface="Verdana"/>
              </a:rPr>
              <a:t>,</a:t>
            </a:r>
            <a:endParaRPr sz="900" dirty="0">
              <a:latin typeface="Verdana"/>
              <a:cs typeface="Verdana"/>
            </a:endParaRPr>
          </a:p>
          <a:p>
            <a:pPr marL="12700">
              <a:lnSpc>
                <a:spcPct val="100000"/>
              </a:lnSpc>
              <a:spcBef>
                <a:spcPts val="1019"/>
              </a:spcBef>
            </a:pPr>
            <a:r>
              <a:rPr sz="900" dirty="0">
                <a:latin typeface="Tahoma"/>
                <a:cs typeface="Tahoma"/>
              </a:rPr>
              <a:t>where we use </a:t>
            </a:r>
            <a:r>
              <a:rPr sz="900" dirty="0">
                <a:solidFill>
                  <a:srgbClr val="0000FF"/>
                </a:solidFill>
                <a:latin typeface="Tahoma"/>
                <a:cs typeface="Tahoma"/>
              </a:rPr>
              <a:t>Stirling’s formula</a:t>
            </a:r>
            <a:r>
              <a:rPr sz="900" dirty="0">
                <a:latin typeface="Tahoma"/>
                <a:cs typeface="Tahoma"/>
              </a:rPr>
              <a:t>.</a:t>
            </a:r>
          </a:p>
        </p:txBody>
      </p:sp>
      <p:pic>
        <p:nvPicPr>
          <p:cNvPr id="5" name="图片 4"/>
          <p:cNvPicPr>
            <a:picLocks noChangeAspect="1"/>
          </p:cNvPicPr>
          <p:nvPr/>
        </p:nvPicPr>
        <p:blipFill>
          <a:blip r:embed="rId2"/>
          <a:stretch>
            <a:fillRect/>
          </a:stretch>
        </p:blipFill>
        <p:spPr>
          <a:xfrm>
            <a:off x="1619249" y="2416175"/>
            <a:ext cx="1692455" cy="22860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74016" cy="215444"/>
          </a:xfrm>
        </p:spPr>
        <p:txBody>
          <a:bodyPr/>
          <a:lstStyle/>
          <a:p>
            <a:r>
              <a:rPr lang="en-US" altLang="zh-CN" sz="1400" b="1" dirty="0" smtClean="0"/>
              <a:t>A decision Tree for sorting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9" y="892175"/>
            <a:ext cx="369146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493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50" y="1325829"/>
            <a:ext cx="838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Median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282575"/>
            <a:ext cx="4114800" cy="215444"/>
          </a:xfrm>
          <a:prstGeom prst="rect">
            <a:avLst/>
          </a:prstGeom>
        </p:spPr>
        <p:txBody>
          <a:bodyPr vert="horz" wrap="square" lIns="0" tIns="0" rIns="0" bIns="0" rtlCol="0">
            <a:spAutoFit/>
          </a:bodyPr>
          <a:lstStyle/>
          <a:p>
            <a:pPr marL="12700">
              <a:lnSpc>
                <a:spcPct val="100000"/>
              </a:lnSpc>
            </a:pPr>
            <a:r>
              <a:rPr sz="1400" b="1" dirty="0"/>
              <a:t>Median</a:t>
            </a:r>
          </a:p>
        </p:txBody>
      </p:sp>
      <p:sp>
        <p:nvSpPr>
          <p:cNvPr id="3" name="object 3"/>
          <p:cNvSpPr txBox="1">
            <a:spLocks noGrp="1"/>
          </p:cNvSpPr>
          <p:nvPr>
            <p:ph type="body" idx="1"/>
          </p:nvPr>
        </p:nvSpPr>
        <p:spPr>
          <a:xfrm>
            <a:off x="323850" y="587375"/>
            <a:ext cx="4167504" cy="2548839"/>
          </a:xfrm>
          <a:prstGeom prst="rect">
            <a:avLst/>
          </a:prstGeom>
        </p:spPr>
        <p:txBody>
          <a:bodyPr vert="horz" wrap="square" lIns="0" tIns="0" rIns="0" bIns="0" rtlCol="0">
            <a:spAutoFit/>
          </a:bodyPr>
          <a:lstStyle/>
          <a:p>
            <a:pPr marL="12700" marR="160020">
              <a:lnSpc>
                <a:spcPts val="1400"/>
              </a:lnSpc>
            </a:pPr>
            <a:r>
              <a:rPr sz="1100" dirty="0"/>
              <a:t>The </a:t>
            </a:r>
            <a:r>
              <a:rPr sz="1100" b="1" dirty="0">
                <a:latin typeface="Arial"/>
                <a:cs typeface="Arial"/>
              </a:rPr>
              <a:t>median </a:t>
            </a:r>
            <a:r>
              <a:rPr sz="1100" dirty="0"/>
              <a:t>of a list of numbers is its 50th </a:t>
            </a:r>
            <a:r>
              <a:rPr lang="en-US" altLang="zh-CN" sz="1100" dirty="0"/>
              <a:t>percentile </a:t>
            </a:r>
            <a:r>
              <a:rPr sz="1100" dirty="0" smtClean="0"/>
              <a:t>: </a:t>
            </a:r>
            <a:r>
              <a:rPr sz="1100" dirty="0"/>
              <a:t>half the numbers are  bigger than it, and half are </a:t>
            </a:r>
            <a:r>
              <a:rPr sz="1100" dirty="0" smtClean="0"/>
              <a:t>smaller</a:t>
            </a:r>
            <a:r>
              <a:rPr sz="1100" dirty="0"/>
              <a:t>.</a:t>
            </a:r>
          </a:p>
          <a:p>
            <a:pPr marL="12700" marR="125730">
              <a:lnSpc>
                <a:spcPts val="1400"/>
              </a:lnSpc>
            </a:pPr>
            <a:r>
              <a:rPr sz="1100" dirty="0"/>
              <a:t>If the list has </a:t>
            </a:r>
            <a:r>
              <a:rPr sz="1100" i="1" dirty="0">
                <a:solidFill>
                  <a:srgbClr val="0000FF"/>
                </a:solidFill>
                <a:latin typeface="Trebuchet MS"/>
                <a:cs typeface="Trebuchet MS"/>
              </a:rPr>
              <a:t>even length</a:t>
            </a:r>
            <a:r>
              <a:rPr sz="1100" dirty="0"/>
              <a:t>, there are two choices for what the middle element </a:t>
            </a:r>
            <a:r>
              <a:rPr sz="1100" dirty="0" smtClean="0"/>
              <a:t>could </a:t>
            </a:r>
            <a:r>
              <a:rPr sz="1100" dirty="0"/>
              <a:t>be, in which case we pick the smaller of the two, </a:t>
            </a:r>
            <a:r>
              <a:rPr sz="1100" dirty="0" smtClean="0"/>
              <a:t>say</a:t>
            </a:r>
            <a:r>
              <a:rPr sz="1100" dirty="0"/>
              <a:t>.</a:t>
            </a:r>
          </a:p>
          <a:p>
            <a:pPr marL="12700" marR="309880">
              <a:lnSpc>
                <a:spcPts val="1400"/>
              </a:lnSpc>
              <a:spcBef>
                <a:spcPts val="595"/>
              </a:spcBef>
            </a:pPr>
            <a:r>
              <a:rPr sz="1100" dirty="0"/>
              <a:t>The purpose of the median is to summarize a set of numbers by a single,  typical value.</a:t>
            </a:r>
          </a:p>
          <a:p>
            <a:pPr marL="12700" marR="34290">
              <a:lnSpc>
                <a:spcPts val="1400"/>
              </a:lnSpc>
              <a:spcBef>
                <a:spcPts val="595"/>
              </a:spcBef>
            </a:pPr>
            <a:r>
              <a:rPr sz="1100" dirty="0"/>
              <a:t>Computing the median of </a:t>
            </a:r>
            <a:r>
              <a:rPr sz="1100" i="1" dirty="0">
                <a:latin typeface="Arial"/>
                <a:cs typeface="Arial"/>
              </a:rPr>
              <a:t>n </a:t>
            </a:r>
            <a:r>
              <a:rPr sz="1100" dirty="0"/>
              <a:t>numbers is easy: just sort them. The drawback is </a:t>
            </a:r>
            <a:r>
              <a:rPr sz="1100" dirty="0" smtClean="0"/>
              <a:t>that </a:t>
            </a:r>
            <a:r>
              <a:rPr sz="1100" dirty="0"/>
              <a:t>this takes </a:t>
            </a:r>
            <a:r>
              <a:rPr sz="1100" i="1" dirty="0">
                <a:latin typeface="Arial"/>
                <a:cs typeface="Arial"/>
              </a:rPr>
              <a:t>O</a:t>
            </a:r>
            <a:r>
              <a:rPr sz="1100" dirty="0"/>
              <a:t>(</a:t>
            </a:r>
            <a:r>
              <a:rPr sz="1100" i="1" dirty="0">
                <a:latin typeface="Arial"/>
                <a:cs typeface="Arial"/>
              </a:rPr>
              <a:t>n </a:t>
            </a:r>
            <a:r>
              <a:rPr sz="1100" dirty="0"/>
              <a:t>log </a:t>
            </a:r>
            <a:r>
              <a:rPr sz="1100" i="1" dirty="0">
                <a:latin typeface="Arial"/>
                <a:cs typeface="Arial"/>
              </a:rPr>
              <a:t>n</a:t>
            </a:r>
            <a:r>
              <a:rPr sz="1100" dirty="0"/>
              <a:t>) time, whereas we would ideally like </a:t>
            </a:r>
            <a:r>
              <a:rPr sz="1100" dirty="0" smtClean="0"/>
              <a:t>something </a:t>
            </a:r>
            <a:r>
              <a:rPr sz="1100" i="1" dirty="0">
                <a:solidFill>
                  <a:srgbClr val="FF0000"/>
                </a:solidFill>
                <a:latin typeface="Trebuchet MS"/>
                <a:cs typeface="Trebuchet MS"/>
              </a:rPr>
              <a:t>linear</a:t>
            </a:r>
            <a:r>
              <a:rPr sz="1100" dirty="0"/>
              <a:t>.</a:t>
            </a:r>
          </a:p>
          <a:p>
            <a:pPr marL="12700" marR="5080">
              <a:lnSpc>
                <a:spcPts val="1400"/>
              </a:lnSpc>
              <a:spcBef>
                <a:spcPts val="595"/>
              </a:spcBef>
            </a:pPr>
            <a:r>
              <a:rPr sz="1100" dirty="0"/>
              <a:t>We have reason to be hopeful, because sorting is doing far more work than we </a:t>
            </a:r>
            <a:r>
              <a:rPr sz="1100" dirty="0" smtClean="0"/>
              <a:t>really </a:t>
            </a:r>
            <a:r>
              <a:rPr sz="1100" dirty="0"/>
              <a:t>need – we just want the middle element and don’t care about the relative </a:t>
            </a:r>
            <a:r>
              <a:rPr sz="1100" dirty="0" smtClean="0"/>
              <a:t>ordering </a:t>
            </a:r>
            <a:r>
              <a:rPr sz="1100" dirty="0"/>
              <a:t>of the rest of them.</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6"/>
            <a:ext cx="4324248" cy="215444"/>
          </a:xfrm>
          <a:prstGeom prst="rect">
            <a:avLst/>
          </a:prstGeom>
        </p:spPr>
        <p:txBody>
          <a:bodyPr vert="horz" wrap="square" lIns="0" tIns="0" rIns="0" bIns="0" rtlCol="0">
            <a:spAutoFit/>
          </a:bodyPr>
          <a:lstStyle/>
          <a:p>
            <a:pPr marL="12700">
              <a:lnSpc>
                <a:spcPct val="100000"/>
              </a:lnSpc>
            </a:pPr>
            <a:r>
              <a:rPr sz="1400" b="1" dirty="0"/>
              <a:t>Selection</a:t>
            </a:r>
          </a:p>
        </p:txBody>
      </p:sp>
      <p:sp>
        <p:nvSpPr>
          <p:cNvPr id="3" name="object 3"/>
          <p:cNvSpPr txBox="1"/>
          <p:nvPr/>
        </p:nvSpPr>
        <p:spPr>
          <a:xfrm>
            <a:off x="933450" y="1177686"/>
            <a:ext cx="2617179" cy="495777"/>
          </a:xfrm>
          <a:prstGeom prst="rect">
            <a:avLst/>
          </a:prstGeom>
        </p:spPr>
        <p:txBody>
          <a:bodyPr vert="horz" wrap="square" lIns="0" tIns="0" rIns="0" bIns="0" rtlCol="0">
            <a:spAutoFit/>
          </a:bodyPr>
          <a:lstStyle/>
          <a:p>
            <a:pPr marL="12700" marR="5080">
              <a:lnSpc>
                <a:spcPct val="101000"/>
              </a:lnSpc>
              <a:spcBef>
                <a:spcPts val="1200"/>
              </a:spcBef>
            </a:pPr>
            <a:r>
              <a:rPr sz="1100" i="1" dirty="0">
                <a:latin typeface="Trebuchet MS"/>
                <a:cs typeface="Trebuchet MS"/>
              </a:rPr>
              <a:t>Input: </a:t>
            </a:r>
            <a:r>
              <a:rPr sz="1100" dirty="0">
                <a:latin typeface="Tahoma"/>
                <a:cs typeface="Tahoma"/>
              </a:rPr>
              <a:t>A list of numbers </a:t>
            </a:r>
            <a:r>
              <a:rPr sz="1100" i="1" dirty="0">
                <a:latin typeface="Arial"/>
                <a:cs typeface="Arial"/>
              </a:rPr>
              <a:t>S </a:t>
            </a:r>
            <a:r>
              <a:rPr sz="1100" dirty="0">
                <a:latin typeface="Tahoma"/>
                <a:cs typeface="Tahoma"/>
              </a:rPr>
              <a:t>; an integer </a:t>
            </a:r>
            <a:r>
              <a:rPr sz="1100" i="1" dirty="0">
                <a:latin typeface="Arial"/>
                <a:cs typeface="Arial"/>
              </a:rPr>
              <a:t>K </a:t>
            </a:r>
            <a:r>
              <a:rPr sz="1100" dirty="0">
                <a:latin typeface="Tahoma"/>
                <a:cs typeface="Tahoma"/>
              </a:rPr>
              <a:t>.  </a:t>
            </a:r>
            <a:endParaRPr lang="en-US" sz="1100" dirty="0" smtClean="0">
              <a:latin typeface="Tahoma"/>
              <a:cs typeface="Tahoma"/>
            </a:endParaRPr>
          </a:p>
          <a:p>
            <a:pPr marL="12700" marR="5080">
              <a:lnSpc>
                <a:spcPct val="101000"/>
              </a:lnSpc>
              <a:spcBef>
                <a:spcPts val="1200"/>
              </a:spcBef>
            </a:pPr>
            <a:r>
              <a:rPr sz="1100" i="1" dirty="0" smtClean="0">
                <a:latin typeface="Trebuchet MS"/>
                <a:cs typeface="Trebuchet MS"/>
              </a:rPr>
              <a:t>Output</a:t>
            </a:r>
            <a:r>
              <a:rPr sz="1100" dirty="0">
                <a:latin typeface="Tahoma"/>
                <a:cs typeface="Tahoma"/>
              </a:rPr>
              <a:t>: The </a:t>
            </a:r>
            <a:r>
              <a:rPr sz="1100" i="1" dirty="0">
                <a:latin typeface="Arial"/>
                <a:cs typeface="Arial"/>
              </a:rPr>
              <a:t>k</a:t>
            </a:r>
            <a:r>
              <a:rPr sz="1100" dirty="0">
                <a:latin typeface="Tahoma"/>
                <a:cs typeface="Tahoma"/>
              </a:rPr>
              <a:t>th smallest element of </a:t>
            </a:r>
            <a:r>
              <a:rPr sz="1100" i="1" dirty="0">
                <a:latin typeface="Arial"/>
                <a:cs typeface="Arial"/>
              </a:rPr>
              <a:t>S </a:t>
            </a:r>
            <a:r>
              <a:rPr sz="1100" dirty="0">
                <a:latin typeface="Tahoma"/>
                <a:cs typeface="Tahoma"/>
              </a:rPr>
              <a: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Rivest-Shamir-Adelman (RSA) cryptosystem</a:t>
            </a:r>
          </a:p>
        </p:txBody>
      </p:sp>
      <p:sp>
        <p:nvSpPr>
          <p:cNvPr id="3" name="object 3"/>
          <p:cNvSpPr txBox="1">
            <a:spLocks noGrp="1"/>
          </p:cNvSpPr>
          <p:nvPr>
            <p:ph type="body" idx="1"/>
          </p:nvPr>
        </p:nvSpPr>
        <p:spPr>
          <a:xfrm>
            <a:off x="247650" y="511175"/>
            <a:ext cx="4167556" cy="2372444"/>
          </a:xfrm>
          <a:prstGeom prst="rect">
            <a:avLst/>
          </a:prstGeom>
        </p:spPr>
        <p:txBody>
          <a:bodyPr vert="horz" wrap="square" lIns="0" tIns="0" rIns="0" bIns="0" rtlCol="0">
            <a:spAutoFit/>
          </a:bodyPr>
          <a:lstStyle/>
          <a:p>
            <a:pPr marL="12700">
              <a:lnSpc>
                <a:spcPts val="1400"/>
              </a:lnSpc>
            </a:pPr>
            <a:r>
              <a:rPr sz="1050" dirty="0"/>
              <a:t>An example of </a:t>
            </a:r>
            <a:r>
              <a:rPr sz="1050" b="1" dirty="0" smtClean="0">
                <a:latin typeface="Arial"/>
                <a:cs typeface="Arial"/>
              </a:rPr>
              <a:t>public-key </a:t>
            </a:r>
            <a:r>
              <a:rPr sz="1050" b="1" dirty="0">
                <a:latin typeface="Arial"/>
                <a:cs typeface="Arial"/>
              </a:rPr>
              <a:t>cryptography:</a:t>
            </a:r>
          </a:p>
          <a:p>
            <a:pPr marL="246379" marR="261620" indent="-126364">
              <a:lnSpc>
                <a:spcPts val="1400"/>
              </a:lnSpc>
              <a:spcBef>
                <a:spcPts val="4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a:t>Anybody can send a message to anybody else using publicly available  information, rather like addresses or phone </a:t>
            </a:r>
            <a:r>
              <a:rPr sz="1050" dirty="0" smtClean="0"/>
              <a:t>numbers</a:t>
            </a:r>
            <a:r>
              <a:rPr sz="1050" dirty="0"/>
              <a:t>.</a:t>
            </a:r>
            <a:endParaRPr sz="1050" dirty="0">
              <a:latin typeface="Arial"/>
              <a:cs typeface="Arial"/>
            </a:endParaRPr>
          </a:p>
          <a:p>
            <a:pPr marL="246379" marR="102235" indent="-126364">
              <a:lnSpc>
                <a:spcPts val="1400"/>
              </a:lnSpc>
              <a:spcBef>
                <a:spcPts val="2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Each </a:t>
            </a:r>
            <a:r>
              <a:rPr sz="1050" dirty="0"/>
              <a:t>person has a public key known to the whole world and a secret key  known only to him- or herself.</a:t>
            </a:r>
            <a:endParaRPr sz="1050" dirty="0">
              <a:latin typeface="Arial"/>
              <a:cs typeface="Arial"/>
            </a:endParaRP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When </a:t>
            </a:r>
            <a:r>
              <a:rPr sz="1050" dirty="0"/>
              <a:t>Alice wants to send message </a:t>
            </a:r>
            <a:r>
              <a:rPr sz="1050" i="1" dirty="0">
                <a:latin typeface="Arial"/>
                <a:cs typeface="Arial"/>
              </a:rPr>
              <a:t>x </a:t>
            </a:r>
            <a:r>
              <a:rPr sz="1050" dirty="0" smtClean="0"/>
              <a:t>to </a:t>
            </a:r>
            <a:r>
              <a:rPr sz="1050" dirty="0"/>
              <a:t>Bob, she encodes it using </a:t>
            </a:r>
            <a:r>
              <a:rPr sz="1050" dirty="0" smtClean="0"/>
              <a:t>his</a:t>
            </a:r>
            <a:r>
              <a:rPr lang="en-US" sz="1050" dirty="0" smtClean="0"/>
              <a:t> </a:t>
            </a:r>
            <a:r>
              <a:rPr sz="1050" i="1" dirty="0" smtClean="0">
                <a:solidFill>
                  <a:srgbClr val="FF0000"/>
                </a:solidFill>
                <a:latin typeface="Trebuchet MS"/>
                <a:cs typeface="Trebuchet MS"/>
              </a:rPr>
              <a:t>public </a:t>
            </a:r>
            <a:r>
              <a:rPr sz="1050" i="1" dirty="0">
                <a:solidFill>
                  <a:srgbClr val="FF0000"/>
                </a:solidFill>
                <a:latin typeface="Trebuchet MS"/>
                <a:cs typeface="Trebuchet MS"/>
              </a:rPr>
              <a:t>key</a:t>
            </a:r>
            <a:r>
              <a:rPr sz="1050" dirty="0"/>
              <a:t>.</a:t>
            </a: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Bob </a:t>
            </a:r>
            <a:r>
              <a:rPr sz="1050" dirty="0"/>
              <a:t>decrypts it using his </a:t>
            </a:r>
            <a:r>
              <a:rPr sz="1050" i="1" dirty="0">
                <a:solidFill>
                  <a:srgbClr val="FF0000"/>
                </a:solidFill>
                <a:latin typeface="Trebuchet MS"/>
                <a:cs typeface="Trebuchet MS"/>
              </a:rPr>
              <a:t>secret key</a:t>
            </a:r>
            <a:r>
              <a:rPr sz="1050" dirty="0"/>
              <a:t>, to retrieve </a:t>
            </a:r>
            <a:r>
              <a:rPr sz="1050" i="1" dirty="0" smtClean="0">
                <a:latin typeface="Arial"/>
                <a:cs typeface="Arial"/>
              </a:rPr>
              <a:t>x</a:t>
            </a:r>
            <a:r>
              <a:rPr sz="1050" dirty="0" smtClean="0"/>
              <a:t>.</a:t>
            </a:r>
            <a:endParaRPr sz="1050" dirty="0">
              <a:latin typeface="Arial"/>
              <a:cs typeface="Arial"/>
            </a:endParaRPr>
          </a:p>
          <a:p>
            <a:pPr marL="246379" marR="5080" indent="-126364">
              <a:lnSpc>
                <a:spcPts val="1400"/>
              </a:lnSpc>
              <a:spcBef>
                <a:spcPts val="300"/>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Eve </a:t>
            </a:r>
            <a:r>
              <a:rPr sz="1050" dirty="0"/>
              <a:t>is welcome to see as many encrypted messages for Bob as she likes, </a:t>
            </a:r>
            <a:r>
              <a:rPr sz="1050" dirty="0" smtClean="0"/>
              <a:t>but </a:t>
            </a:r>
            <a:r>
              <a:rPr sz="1050" dirty="0"/>
              <a:t>she will not be able to decode them, </a:t>
            </a:r>
            <a:r>
              <a:rPr sz="1050" i="1" dirty="0">
                <a:solidFill>
                  <a:srgbClr val="0000FF"/>
                </a:solidFill>
                <a:latin typeface="Trebuchet MS"/>
                <a:cs typeface="Trebuchet MS"/>
              </a:rPr>
              <a:t>under certain simple </a:t>
            </a:r>
            <a:r>
              <a:rPr sz="1050" i="1" dirty="0" smtClean="0">
                <a:solidFill>
                  <a:srgbClr val="0000FF"/>
                </a:solidFill>
                <a:latin typeface="Trebuchet MS"/>
                <a:cs typeface="Trebuchet MS"/>
              </a:rPr>
              <a:t>assumptions</a:t>
            </a:r>
            <a:r>
              <a:rPr sz="1050" dirty="0"/>
              <a:t>.</a:t>
            </a:r>
            <a:endParaRPr sz="1050" dirty="0">
              <a:latin typeface="Trebuchet MS"/>
              <a:cs typeface="Trebuchet MS"/>
            </a:endParaRPr>
          </a:p>
        </p:txBody>
      </p:sp>
      <p:pic>
        <p:nvPicPr>
          <p:cNvPr id="4" name="图片 3"/>
          <p:cNvPicPr>
            <a:picLocks noChangeAspect="1"/>
          </p:cNvPicPr>
          <p:nvPr/>
        </p:nvPicPr>
        <p:blipFill>
          <a:blip r:embed="rId2"/>
          <a:stretch>
            <a:fillRect/>
          </a:stretch>
        </p:blipFill>
        <p:spPr>
          <a:xfrm>
            <a:off x="300403" y="797900"/>
            <a:ext cx="138095" cy="108000"/>
          </a:xfrm>
          <a:prstGeom prst="rect">
            <a:avLst/>
          </a:prstGeom>
        </p:spPr>
      </p:pic>
      <p:pic>
        <p:nvPicPr>
          <p:cNvPr id="5" name="图片 4"/>
          <p:cNvPicPr>
            <a:picLocks noChangeAspect="1"/>
          </p:cNvPicPr>
          <p:nvPr/>
        </p:nvPicPr>
        <p:blipFill>
          <a:blip r:embed="rId2"/>
          <a:stretch>
            <a:fillRect/>
          </a:stretch>
        </p:blipFill>
        <p:spPr>
          <a:xfrm>
            <a:off x="300406" y="1349375"/>
            <a:ext cx="138095" cy="108000"/>
          </a:xfrm>
          <a:prstGeom prst="rect">
            <a:avLst/>
          </a:prstGeom>
        </p:spPr>
      </p:pic>
      <p:pic>
        <p:nvPicPr>
          <p:cNvPr id="6" name="图片 5"/>
          <p:cNvPicPr>
            <a:picLocks noChangeAspect="1"/>
          </p:cNvPicPr>
          <p:nvPr/>
        </p:nvPicPr>
        <p:blipFill>
          <a:blip r:embed="rId2"/>
          <a:stretch>
            <a:fillRect/>
          </a:stretch>
        </p:blipFill>
        <p:spPr>
          <a:xfrm>
            <a:off x="300406" y="1730375"/>
            <a:ext cx="138095" cy="108000"/>
          </a:xfrm>
          <a:prstGeom prst="rect">
            <a:avLst/>
          </a:prstGeom>
        </p:spPr>
      </p:pic>
      <p:pic>
        <p:nvPicPr>
          <p:cNvPr id="7" name="图片 6"/>
          <p:cNvPicPr>
            <a:picLocks noChangeAspect="1"/>
          </p:cNvPicPr>
          <p:nvPr/>
        </p:nvPicPr>
        <p:blipFill>
          <a:blip r:embed="rId2"/>
          <a:stretch>
            <a:fillRect/>
          </a:stretch>
        </p:blipFill>
        <p:spPr>
          <a:xfrm>
            <a:off x="302032" y="2111375"/>
            <a:ext cx="138095" cy="108000"/>
          </a:xfrm>
          <a:prstGeom prst="rect">
            <a:avLst/>
          </a:prstGeom>
        </p:spPr>
      </p:pic>
      <p:pic>
        <p:nvPicPr>
          <p:cNvPr id="8" name="图片 7"/>
          <p:cNvPicPr>
            <a:picLocks noChangeAspect="1"/>
          </p:cNvPicPr>
          <p:nvPr/>
        </p:nvPicPr>
        <p:blipFill>
          <a:blip r:embed="rId2"/>
          <a:stretch>
            <a:fillRect/>
          </a:stretch>
        </p:blipFill>
        <p:spPr>
          <a:xfrm>
            <a:off x="300402" y="2339975"/>
            <a:ext cx="138095" cy="108000"/>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46" y="282575"/>
            <a:ext cx="4419498" cy="184666"/>
          </a:xfrm>
          <a:prstGeom prst="rect">
            <a:avLst/>
          </a:prstGeom>
        </p:spPr>
        <p:txBody>
          <a:bodyPr vert="horz" wrap="square" lIns="0" tIns="0" rIns="0" bIns="0" rtlCol="0">
            <a:spAutoFit/>
          </a:bodyPr>
          <a:lstStyle/>
          <a:p>
            <a:pPr marL="12700">
              <a:lnSpc>
                <a:spcPct val="100000"/>
              </a:lnSpc>
            </a:pPr>
            <a:r>
              <a:rPr sz="1200" b="1" dirty="0"/>
              <a:t>A randomized divide-and-conquer algorithm for selection</a:t>
            </a:r>
          </a:p>
        </p:txBody>
      </p:sp>
      <p:sp>
        <p:nvSpPr>
          <p:cNvPr id="3" name="object 3"/>
          <p:cNvSpPr txBox="1"/>
          <p:nvPr/>
        </p:nvSpPr>
        <p:spPr>
          <a:xfrm>
            <a:off x="416481" y="898402"/>
            <a:ext cx="3329356" cy="833562"/>
          </a:xfrm>
          <a:prstGeom prst="rect">
            <a:avLst/>
          </a:prstGeom>
        </p:spPr>
        <p:txBody>
          <a:bodyPr vert="horz" wrap="square" lIns="0" tIns="0" rIns="0" bIns="0" rtlCol="0">
            <a:spAutoFit/>
          </a:bodyPr>
          <a:lstStyle/>
          <a:p>
            <a:pPr marL="12700">
              <a:lnSpc>
                <a:spcPts val="1400"/>
              </a:lnSpc>
            </a:pPr>
            <a:r>
              <a:rPr sz="900" dirty="0">
                <a:latin typeface="Tahoma"/>
                <a:cs typeface="Tahoma"/>
              </a:rPr>
              <a:t>For any number </a:t>
            </a:r>
            <a:r>
              <a:rPr sz="900" i="1" dirty="0">
                <a:latin typeface="Arial"/>
                <a:cs typeface="Arial"/>
              </a:rPr>
              <a:t>v </a:t>
            </a:r>
            <a:r>
              <a:rPr sz="900" dirty="0">
                <a:latin typeface="Tahoma"/>
                <a:cs typeface="Tahoma"/>
              </a:rPr>
              <a:t>, imagine splitting list </a:t>
            </a:r>
            <a:r>
              <a:rPr sz="900" i="1" dirty="0">
                <a:latin typeface="Arial"/>
                <a:cs typeface="Arial"/>
              </a:rPr>
              <a:t>S </a:t>
            </a:r>
            <a:r>
              <a:rPr sz="900" dirty="0" smtClean="0">
                <a:latin typeface="Tahoma"/>
                <a:cs typeface="Tahoma"/>
              </a:rPr>
              <a:t>into </a:t>
            </a:r>
            <a:r>
              <a:rPr sz="900" dirty="0">
                <a:latin typeface="Tahoma"/>
                <a:cs typeface="Tahoma"/>
              </a:rPr>
              <a:t>three </a:t>
            </a:r>
            <a:r>
              <a:rPr sz="900" dirty="0" smtClean="0">
                <a:latin typeface="Tahoma"/>
                <a:cs typeface="Tahoma"/>
              </a:rPr>
              <a:t>categories</a:t>
            </a:r>
            <a:r>
              <a:rPr sz="900" dirty="0">
                <a:latin typeface="Tahoma"/>
                <a:cs typeface="Tahoma"/>
              </a:rPr>
              <a:t>:</a:t>
            </a:r>
          </a:p>
          <a:p>
            <a:pPr marL="120014">
              <a:lnSpc>
                <a:spcPts val="1400"/>
              </a:lnSpc>
              <a:spcBef>
                <a:spcPts val="309"/>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elements smaller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L</a:t>
            </a:r>
            <a:r>
              <a:rPr sz="900" dirty="0">
                <a:latin typeface="Tahoma"/>
                <a:cs typeface="Tahoma"/>
              </a:rPr>
              <a:t>;</a:t>
            </a:r>
          </a:p>
          <a:p>
            <a:pPr marL="120014">
              <a:lnSpc>
                <a:spcPts val="1400"/>
              </a:lnSpc>
              <a:spcBef>
                <a:spcPts val="409"/>
              </a:spcBef>
            </a:pPr>
            <a:r>
              <a:rPr lang="en-US" sz="900" baseline="18518" dirty="0">
                <a:solidFill>
                  <a:srgbClr val="3333B2"/>
                </a:solidFill>
                <a:latin typeface="Arial"/>
                <a:cs typeface="Arial"/>
              </a:rPr>
              <a:t> </a:t>
            </a:r>
            <a:r>
              <a:rPr lang="en-US" sz="900" dirty="0" smtClean="0">
                <a:solidFill>
                  <a:srgbClr val="3333B2"/>
                </a:solidFill>
                <a:latin typeface="Arial"/>
                <a:cs typeface="Arial"/>
              </a:rPr>
              <a:t>  </a:t>
            </a:r>
            <a:r>
              <a:rPr sz="900" baseline="18518" dirty="0" smtClean="0">
                <a:solidFill>
                  <a:srgbClr val="3333B2"/>
                </a:solidFill>
                <a:latin typeface="Arial"/>
                <a:cs typeface="Arial"/>
              </a:rPr>
              <a:t>   </a:t>
            </a:r>
            <a:r>
              <a:rPr sz="1350" baseline="6172" dirty="0">
                <a:latin typeface="Tahoma"/>
                <a:cs typeface="Tahoma"/>
              </a:rPr>
              <a:t>those equal to </a:t>
            </a:r>
            <a:r>
              <a:rPr sz="1350" i="1" baseline="6172" dirty="0">
                <a:latin typeface="Arial"/>
                <a:cs typeface="Arial"/>
              </a:rPr>
              <a:t>v </a:t>
            </a:r>
            <a:r>
              <a:rPr sz="1350" baseline="6172" dirty="0">
                <a:latin typeface="Tahoma"/>
                <a:cs typeface="Tahoma"/>
              </a:rPr>
              <a:t>, i.e., </a:t>
            </a:r>
            <a:r>
              <a:rPr sz="1350" i="1" baseline="6172" dirty="0">
                <a:solidFill>
                  <a:srgbClr val="FF0000"/>
                </a:solidFill>
                <a:latin typeface="Arial"/>
                <a:cs typeface="Arial"/>
              </a:rPr>
              <a:t>S</a:t>
            </a:r>
            <a:r>
              <a:rPr sz="600" i="1" dirty="0">
                <a:solidFill>
                  <a:srgbClr val="FF0000"/>
                </a:solidFill>
                <a:latin typeface="Arial"/>
                <a:cs typeface="Arial"/>
              </a:rPr>
              <a:t>v    </a:t>
            </a:r>
            <a:r>
              <a:rPr sz="1350" baseline="6172" dirty="0">
                <a:latin typeface="Tahoma"/>
                <a:cs typeface="Tahoma"/>
              </a:rPr>
              <a:t>(there might be duplicates);</a:t>
            </a:r>
          </a:p>
          <a:p>
            <a:pPr marL="120014">
              <a:lnSpc>
                <a:spcPts val="1400"/>
              </a:lnSpc>
              <a:spcBef>
                <a:spcPts val="21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and those greater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R     </a:t>
            </a:r>
            <a:r>
              <a:rPr sz="900" dirty="0">
                <a:latin typeface="Tahoma"/>
                <a:cs typeface="Tahoma"/>
              </a:rPr>
              <a:t>respectively.</a:t>
            </a:r>
          </a:p>
        </p:txBody>
      </p:sp>
      <p:sp>
        <p:nvSpPr>
          <p:cNvPr id="5" name="object 5"/>
          <p:cNvSpPr txBox="1"/>
          <p:nvPr/>
        </p:nvSpPr>
        <p:spPr>
          <a:xfrm>
            <a:off x="1316439" y="1843646"/>
            <a:ext cx="872490" cy="276999"/>
          </a:xfrm>
          <a:prstGeom prst="rect">
            <a:avLst/>
          </a:prstGeom>
        </p:spPr>
        <p:txBody>
          <a:bodyPr vert="horz" wrap="square" lIns="0" tIns="0" rIns="0" bIns="0" rtlCol="0">
            <a:spAutoFit/>
          </a:bodyPr>
          <a:lstStyle/>
          <a:p>
            <a:pPr marL="12700">
              <a:lnSpc>
                <a:spcPct val="100000"/>
              </a:lnSpc>
            </a:pPr>
            <a:r>
              <a:rPr sz="1350" baseline="3086" dirty="0">
                <a:latin typeface="Arial Unicode MS"/>
                <a:cs typeface="Arial Unicode MS"/>
              </a:rPr>
              <a:t></a:t>
            </a:r>
            <a:r>
              <a:rPr sz="1350" baseline="-15432"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L</a:t>
            </a:r>
            <a:r>
              <a:rPr sz="900" i="1" dirty="0">
                <a:latin typeface="Verdana"/>
                <a:cs typeface="Verdana"/>
              </a:rPr>
              <a:t>, </a:t>
            </a:r>
            <a:r>
              <a:rPr sz="900" i="1" dirty="0">
                <a:latin typeface="Arial"/>
                <a:cs typeface="Arial"/>
              </a:rPr>
              <a:t>k</a:t>
            </a:r>
            <a:r>
              <a:rPr sz="900" dirty="0">
                <a:latin typeface="Tahoma"/>
                <a:cs typeface="Tahoma"/>
              </a:rPr>
              <a:t>)</a:t>
            </a:r>
          </a:p>
        </p:txBody>
      </p:sp>
      <p:sp>
        <p:nvSpPr>
          <p:cNvPr id="6" name="object 6"/>
          <p:cNvSpPr txBox="1"/>
          <p:nvPr/>
        </p:nvSpPr>
        <p:spPr>
          <a:xfrm>
            <a:off x="457415" y="2009902"/>
            <a:ext cx="1042669" cy="138499"/>
          </a:xfrm>
          <a:prstGeom prst="rect">
            <a:avLst/>
          </a:prstGeom>
        </p:spPr>
        <p:txBody>
          <a:bodyPr vert="horz" wrap="square" lIns="0" tIns="0" rIns="0" bIns="0" rtlCol="0">
            <a:spAutoFit/>
          </a:bodyPr>
          <a:lstStyle/>
          <a:p>
            <a:pPr marL="12700">
              <a:lnSpc>
                <a:spcPct val="100000"/>
              </a:lnSpc>
              <a:tabLst>
                <a:tab pos="975360" algn="l"/>
              </a:tabLst>
            </a:pPr>
            <a:r>
              <a:rPr sz="1350" baseline="3086" dirty="0">
                <a:latin typeface="Tahoma"/>
                <a:cs typeface="Tahoma"/>
              </a:rPr>
              <a:t>selection(</a:t>
            </a:r>
            <a:r>
              <a:rPr sz="1350" i="1" baseline="3086" dirty="0">
                <a:latin typeface="Arial"/>
                <a:cs typeface="Arial"/>
              </a:rPr>
              <a:t>S</a:t>
            </a:r>
            <a:r>
              <a:rPr sz="1350" i="1" baseline="3086" dirty="0">
                <a:latin typeface="Verdana"/>
                <a:cs typeface="Verdana"/>
              </a:rPr>
              <a:t>, </a:t>
            </a:r>
            <a:r>
              <a:rPr sz="1350" i="1" baseline="3086" dirty="0">
                <a:latin typeface="Arial"/>
                <a:cs typeface="Arial"/>
              </a:rPr>
              <a:t>k</a:t>
            </a:r>
            <a:r>
              <a:rPr sz="1350" baseline="3086" dirty="0">
                <a:latin typeface="Tahoma"/>
                <a:cs typeface="Tahoma"/>
              </a:rPr>
              <a:t>) =	</a:t>
            </a:r>
            <a:r>
              <a:rPr sz="900" i="1" dirty="0">
                <a:latin typeface="Arial"/>
                <a:cs typeface="Arial"/>
              </a:rPr>
              <a:t>v</a:t>
            </a:r>
            <a:endParaRPr sz="900">
              <a:latin typeface="Arial"/>
              <a:cs typeface="Arial"/>
            </a:endParaRPr>
          </a:p>
        </p:txBody>
      </p:sp>
      <p:sp>
        <p:nvSpPr>
          <p:cNvPr id="7" name="object 7"/>
          <p:cNvSpPr txBox="1"/>
          <p:nvPr/>
        </p:nvSpPr>
        <p:spPr>
          <a:xfrm>
            <a:off x="1316439" y="2176157"/>
            <a:ext cx="1535430" cy="276999"/>
          </a:xfrm>
          <a:prstGeom prst="rect">
            <a:avLst/>
          </a:prstGeom>
        </p:spPr>
        <p:txBody>
          <a:bodyPr vert="horz" wrap="square" lIns="0" tIns="0" rIns="0" bIns="0" rtlCol="0">
            <a:spAutoFit/>
          </a:bodyPr>
          <a:lstStyle/>
          <a:p>
            <a:pPr marL="12700">
              <a:lnSpc>
                <a:spcPct val="100000"/>
              </a:lnSpc>
            </a:pPr>
            <a:r>
              <a:rPr sz="1350" baseline="46296" dirty="0">
                <a:latin typeface="Arial Unicode MS"/>
                <a:cs typeface="Arial Unicode MS"/>
              </a:rPr>
              <a:t></a:t>
            </a:r>
            <a:r>
              <a:rPr sz="1350" baseline="30864"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R </a:t>
            </a:r>
            <a:r>
              <a:rPr sz="900" i="1" dirty="0">
                <a:latin typeface="Verdana"/>
                <a:cs typeface="Verdana"/>
              </a:rPr>
              <a: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 |</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dirty="0">
                <a:latin typeface="Tahoma"/>
                <a:cs typeface="Tahoma"/>
              </a:rPr>
              <a:t>)</a:t>
            </a:r>
            <a:endParaRPr sz="900">
              <a:latin typeface="Tahoma"/>
              <a:cs typeface="Tahoma"/>
            </a:endParaRPr>
          </a:p>
        </p:txBody>
      </p:sp>
      <p:sp>
        <p:nvSpPr>
          <p:cNvPr id="8" name="object 8"/>
          <p:cNvSpPr txBox="1"/>
          <p:nvPr/>
        </p:nvSpPr>
        <p:spPr>
          <a:xfrm>
            <a:off x="3151831" y="1982146"/>
            <a:ext cx="1439219" cy="586430"/>
          </a:xfrm>
          <a:prstGeom prst="rect">
            <a:avLst/>
          </a:prstGeom>
        </p:spPr>
        <p:txBody>
          <a:bodyPr vert="horz" wrap="square" lIns="0" tIns="0" rIns="0" bIns="0" rtlCol="0">
            <a:spAutoFit/>
          </a:bodyPr>
          <a:lstStyle/>
          <a:p>
            <a:pPr marL="12700">
              <a:lnSpc>
                <a:spcPts val="1400"/>
              </a:lnSpc>
            </a:pPr>
            <a:r>
              <a:rPr sz="900" dirty="0">
                <a:latin typeface="Tahoma"/>
                <a:cs typeface="Tahoma"/>
              </a:rPr>
              <a:t>if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i="1" dirty="0">
                <a:latin typeface="Verdana"/>
                <a:cs typeface="Verdana"/>
              </a:rPr>
              <a:t>&lt;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err="1">
                <a:latin typeface="Arial"/>
                <a:cs typeface="Arial"/>
              </a:rPr>
              <a:t>S</a:t>
            </a:r>
            <a:r>
              <a:rPr sz="900" i="1" baseline="-9259" dirty="0" err="1">
                <a:latin typeface="Arial"/>
                <a:cs typeface="Arial"/>
              </a:rPr>
              <a:t>v</a:t>
            </a:r>
            <a:r>
              <a:rPr sz="900" i="1" baseline="-9259" dirty="0">
                <a:latin typeface="Arial"/>
                <a:cs typeface="Arial"/>
              </a:rPr>
              <a:t> </a:t>
            </a:r>
            <a:endParaRPr sz="900" dirty="0">
              <a:latin typeface="Arial Unicode MS"/>
              <a:cs typeface="Arial Unicode MS"/>
            </a:endParaRPr>
          </a:p>
          <a:p>
            <a:pPr marL="12700">
              <a:lnSpc>
                <a:spcPts val="1400"/>
              </a:lnSpc>
              <a:spcBef>
                <a:spcPts val="229"/>
              </a:spcBef>
            </a:pPr>
            <a:r>
              <a:rPr sz="900" dirty="0">
                <a:latin typeface="Tahoma"/>
                <a:cs typeface="Tahoma"/>
              </a:rPr>
              <a:t>if </a:t>
            </a:r>
            <a:r>
              <a:rPr sz="900" i="1" dirty="0">
                <a:latin typeface="Arial"/>
                <a:cs typeface="Arial"/>
              </a:rPr>
              <a:t>k </a:t>
            </a:r>
            <a:r>
              <a:rPr sz="900" i="1" dirty="0">
                <a:latin typeface="Verdana"/>
                <a:cs typeface="Verdana"/>
              </a:rPr>
              <a:t>&gt;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i="1" dirty="0">
                <a:latin typeface="Verdana"/>
                <a:cs typeface="Verdana"/>
              </a:rPr>
              <a:t>.</a:t>
            </a:r>
            <a:endParaRPr sz="900" dirty="0">
              <a:latin typeface="Verdana"/>
              <a:cs typeface="Verdana"/>
            </a:endParaRPr>
          </a:p>
        </p:txBody>
      </p:sp>
      <p:pic>
        <p:nvPicPr>
          <p:cNvPr id="9" name="图片 8"/>
          <p:cNvPicPr>
            <a:picLocks noChangeAspect="1"/>
          </p:cNvPicPr>
          <p:nvPr/>
        </p:nvPicPr>
        <p:blipFill>
          <a:blip r:embed="rId2"/>
          <a:stretch>
            <a:fillRect/>
          </a:stretch>
        </p:blipFill>
        <p:spPr>
          <a:xfrm>
            <a:off x="336493" y="1152000"/>
            <a:ext cx="138095" cy="108000"/>
          </a:xfrm>
          <a:prstGeom prst="rect">
            <a:avLst/>
          </a:prstGeom>
        </p:spPr>
      </p:pic>
      <p:pic>
        <p:nvPicPr>
          <p:cNvPr id="10" name="图片 9"/>
          <p:cNvPicPr>
            <a:picLocks noChangeAspect="1"/>
          </p:cNvPicPr>
          <p:nvPr/>
        </p:nvPicPr>
        <p:blipFill>
          <a:blip r:embed="rId2"/>
          <a:stretch>
            <a:fillRect/>
          </a:stretch>
        </p:blipFill>
        <p:spPr>
          <a:xfrm>
            <a:off x="336492" y="1368000"/>
            <a:ext cx="138095" cy="108000"/>
          </a:xfrm>
          <a:prstGeom prst="rect">
            <a:avLst/>
          </a:prstGeom>
        </p:spPr>
      </p:pic>
      <p:pic>
        <p:nvPicPr>
          <p:cNvPr id="11" name="图片 10"/>
          <p:cNvPicPr>
            <a:picLocks noChangeAspect="1"/>
          </p:cNvPicPr>
          <p:nvPr/>
        </p:nvPicPr>
        <p:blipFill>
          <a:blip r:embed="rId2"/>
          <a:stretch>
            <a:fillRect/>
          </a:stretch>
        </p:blipFill>
        <p:spPr>
          <a:xfrm>
            <a:off x="347434" y="1604950"/>
            <a:ext cx="138095" cy="108000"/>
          </a:xfrm>
          <a:prstGeom prst="rect">
            <a:avLst/>
          </a:prstGeom>
        </p:spPr>
      </p:pic>
      <p:pic>
        <p:nvPicPr>
          <p:cNvPr id="12" name="图片 11"/>
          <p:cNvPicPr>
            <a:picLocks noChangeAspect="1"/>
          </p:cNvPicPr>
          <p:nvPr/>
        </p:nvPicPr>
        <p:blipFill>
          <a:blip r:embed="rId3"/>
          <a:stretch>
            <a:fillRect/>
          </a:stretch>
        </p:blipFill>
        <p:spPr>
          <a:xfrm>
            <a:off x="-9204" y="1860914"/>
            <a:ext cx="3167865" cy="768021"/>
          </a:xfrm>
          <a:prstGeom prst="rect">
            <a:avLst/>
          </a:prstGeom>
        </p:spPr>
      </p:pic>
    </p:spTree>
    <p:extLst>
      <p:ext uri="{BB962C8B-B14F-4D97-AF65-F5344CB8AC3E}">
        <p14:creationId xmlns:p14="http://schemas.microsoft.com/office/powerpoint/2010/main" val="37246649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82576"/>
            <a:ext cx="4248048"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a:t>
            </a:r>
          </a:p>
        </p:txBody>
      </p:sp>
      <p:sp>
        <p:nvSpPr>
          <p:cNvPr id="3" name="object 3"/>
          <p:cNvSpPr txBox="1"/>
          <p:nvPr/>
        </p:nvSpPr>
        <p:spPr>
          <a:xfrm>
            <a:off x="347293" y="793264"/>
            <a:ext cx="3862756" cy="359073"/>
          </a:xfrm>
          <a:prstGeom prst="rect">
            <a:avLst/>
          </a:prstGeom>
        </p:spPr>
        <p:txBody>
          <a:bodyPr vert="horz" wrap="square" lIns="0" tIns="0" rIns="0" bIns="0" rtlCol="0">
            <a:spAutoFit/>
          </a:bodyPr>
          <a:lstStyle/>
          <a:p>
            <a:pPr marL="12700" marR="5080">
              <a:lnSpc>
                <a:spcPts val="1400"/>
              </a:lnSpc>
            </a:pPr>
            <a:r>
              <a:rPr sz="1100" dirty="0">
                <a:latin typeface="Tahoma"/>
                <a:cs typeface="Tahoma"/>
              </a:rPr>
              <a:t>It should be picked quickly, and it should shrink the array substantially, the </a:t>
            </a:r>
            <a:r>
              <a:rPr sz="1100" dirty="0" smtClean="0">
                <a:latin typeface="Tahoma"/>
                <a:cs typeface="Tahoma"/>
              </a:rPr>
              <a:t>ideal </a:t>
            </a:r>
            <a:r>
              <a:rPr sz="1100" dirty="0">
                <a:latin typeface="Tahoma"/>
                <a:cs typeface="Tahoma"/>
              </a:rPr>
              <a:t>situation being</a:t>
            </a:r>
          </a:p>
        </p:txBody>
      </p:sp>
      <p:sp>
        <p:nvSpPr>
          <p:cNvPr id="5" name="object 5"/>
          <p:cNvSpPr txBox="1"/>
          <p:nvPr/>
        </p:nvSpPr>
        <p:spPr>
          <a:xfrm>
            <a:off x="1898167" y="1295501"/>
            <a:ext cx="812165" cy="207749"/>
          </a:xfrm>
          <a:prstGeom prst="rect">
            <a:avLst/>
          </a:prstGeom>
        </p:spPr>
        <p:txBody>
          <a:bodyPr vert="horz" wrap="square" lIns="0" tIns="0" rIns="0" bIns="0" rtlCol="0">
            <a:spAutoFit/>
          </a:bodyPr>
          <a:lstStyle/>
          <a:p>
            <a:pPr marL="12700">
              <a:lnSpc>
                <a:spcPct val="100000"/>
              </a:lnSpc>
            </a:pP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a:t>
            </a:r>
            <a:r>
              <a:rPr sz="900" i="1" dirty="0">
                <a:latin typeface="Verdana"/>
                <a:cs typeface="Verdana"/>
              </a:rPr>
              <a:t>, </a:t>
            </a:r>
            <a:r>
              <a:rPr sz="900" dirty="0">
                <a:latin typeface="Arial Unicode MS"/>
                <a:cs typeface="Arial Unicode MS"/>
              </a:rPr>
              <a:t>|</a:t>
            </a:r>
            <a:r>
              <a:rPr sz="900" i="1" dirty="0">
                <a:latin typeface="Arial"/>
                <a:cs typeface="Arial"/>
              </a:rPr>
              <a:t>S</a:t>
            </a:r>
            <a:r>
              <a:rPr sz="900" i="1" baseline="-9259" dirty="0">
                <a:latin typeface="Arial"/>
                <a:cs typeface="Arial"/>
              </a:rPr>
              <a:t>R </a:t>
            </a:r>
            <a:r>
              <a:rPr sz="900" dirty="0">
                <a:latin typeface="Arial Unicode MS"/>
                <a:cs typeface="Arial Unicode MS"/>
              </a:rPr>
              <a:t>| ≈ </a:t>
            </a:r>
            <a:r>
              <a:rPr lang="en-US" sz="1350" baseline="37037" dirty="0">
                <a:latin typeface="Arial Unicode MS"/>
                <a:cs typeface="Arial Unicode MS"/>
              </a:rPr>
              <a:t> </a:t>
            </a:r>
            <a:r>
              <a:rPr lang="en-US" sz="1350" dirty="0" smtClean="0">
                <a:latin typeface="Arial Unicode MS"/>
                <a:cs typeface="Arial Unicode MS"/>
              </a:rPr>
              <a:t> </a:t>
            </a:r>
            <a:r>
              <a:rPr sz="1350" baseline="37037" dirty="0" smtClean="0">
                <a:latin typeface="Arial Unicode MS"/>
                <a:cs typeface="Arial Unicode MS"/>
              </a:rPr>
              <a:t>  </a:t>
            </a:r>
            <a:r>
              <a:rPr sz="900" i="1" dirty="0">
                <a:latin typeface="Verdana"/>
                <a:cs typeface="Verdana"/>
              </a:rPr>
              <a:t>.</a:t>
            </a:r>
            <a:endParaRPr sz="900" dirty="0">
              <a:latin typeface="Verdana"/>
              <a:cs typeface="Verdana"/>
            </a:endParaRPr>
          </a:p>
        </p:txBody>
      </p:sp>
      <p:sp>
        <p:nvSpPr>
          <p:cNvPr id="6" name="object 6"/>
          <p:cNvSpPr txBox="1"/>
          <p:nvPr/>
        </p:nvSpPr>
        <p:spPr>
          <a:xfrm>
            <a:off x="287040" y="1249648"/>
            <a:ext cx="4075409" cy="743793"/>
          </a:xfrm>
          <a:prstGeom prst="rect">
            <a:avLst/>
          </a:prstGeom>
        </p:spPr>
        <p:txBody>
          <a:bodyPr vert="horz" wrap="square" lIns="0" tIns="0" rIns="0" bIns="0" rtlCol="0">
            <a:spAutoFit/>
          </a:bodyPr>
          <a:lstStyle/>
          <a:p>
            <a:pPr marL="758190" algn="ctr">
              <a:lnSpc>
                <a:spcPts val="1400"/>
              </a:lnSpc>
            </a:pPr>
            <a:endParaRPr sz="900" dirty="0">
              <a:latin typeface="Tahoma"/>
              <a:cs typeface="Tahoma"/>
            </a:endParaRPr>
          </a:p>
          <a:p>
            <a:pPr marL="12700">
              <a:lnSpc>
                <a:spcPts val="1400"/>
              </a:lnSpc>
              <a:spcBef>
                <a:spcPts val="140"/>
              </a:spcBef>
            </a:pPr>
            <a:endParaRPr lang="en-US" sz="900" dirty="0" smtClean="0">
              <a:latin typeface="Tahoma"/>
              <a:cs typeface="Tahoma"/>
            </a:endParaRPr>
          </a:p>
          <a:p>
            <a:pPr marL="12700">
              <a:lnSpc>
                <a:spcPts val="1400"/>
              </a:lnSpc>
              <a:spcBef>
                <a:spcPts val="140"/>
              </a:spcBef>
            </a:pPr>
            <a:r>
              <a:rPr sz="1100" dirty="0" smtClean="0">
                <a:latin typeface="Tahoma"/>
                <a:cs typeface="Tahoma"/>
              </a:rPr>
              <a:t>If </a:t>
            </a:r>
            <a:r>
              <a:rPr sz="1100" dirty="0">
                <a:latin typeface="Tahoma"/>
                <a:cs typeface="Tahoma"/>
              </a:rPr>
              <a:t>we could always guarantee this situation, we </a:t>
            </a:r>
            <a:r>
              <a:rPr sz="1100" dirty="0" smtClean="0">
                <a:latin typeface="Tahoma"/>
                <a:cs typeface="Tahoma"/>
              </a:rPr>
              <a:t>would </a:t>
            </a:r>
            <a:r>
              <a:rPr sz="1100" dirty="0">
                <a:latin typeface="Tahoma"/>
                <a:cs typeface="Tahoma"/>
              </a:rPr>
              <a:t>get a running time of</a:t>
            </a:r>
          </a:p>
        </p:txBody>
      </p:sp>
      <p:sp>
        <p:nvSpPr>
          <p:cNvPr id="7" name="object 7"/>
          <p:cNvSpPr txBox="1"/>
          <p:nvPr/>
        </p:nvSpPr>
        <p:spPr>
          <a:xfrm>
            <a:off x="306466" y="2035175"/>
            <a:ext cx="3964533" cy="743793"/>
          </a:xfrm>
          <a:prstGeom prst="rect">
            <a:avLst/>
          </a:prstGeom>
        </p:spPr>
        <p:txBody>
          <a:bodyPr vert="horz" wrap="square" lIns="0" tIns="0" rIns="0" bIns="0" rtlCol="0">
            <a:spAutoFit/>
          </a:bodyPr>
          <a:lstStyle/>
          <a:p>
            <a:pPr marL="1156970">
              <a:lnSpc>
                <a:spcPts val="1400"/>
              </a:lnSpc>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a:p>
            <a:pPr marL="12700" marR="5080">
              <a:lnSpc>
                <a:spcPts val="1400"/>
              </a:lnSpc>
              <a:spcBef>
                <a:spcPts val="195"/>
              </a:spcBef>
            </a:pPr>
            <a:r>
              <a:rPr sz="1100" dirty="0">
                <a:latin typeface="Tahoma"/>
                <a:cs typeface="Tahoma"/>
              </a:rPr>
              <a:t>But this requires picking </a:t>
            </a:r>
            <a:r>
              <a:rPr sz="1100" i="1" dirty="0">
                <a:latin typeface="Arial"/>
                <a:cs typeface="Arial"/>
              </a:rPr>
              <a:t>v </a:t>
            </a:r>
            <a:r>
              <a:rPr sz="1100" dirty="0">
                <a:latin typeface="Tahoma"/>
                <a:cs typeface="Tahoma"/>
              </a:rPr>
              <a:t>to be the median, which is our ultimate goal!  Instead, we follow a much simpler alternative: </a:t>
            </a:r>
            <a:r>
              <a:rPr sz="1100" dirty="0" smtClean="0">
                <a:latin typeface="Tahoma"/>
                <a:cs typeface="Tahoma"/>
              </a:rPr>
              <a:t>we </a:t>
            </a:r>
            <a:r>
              <a:rPr sz="1100" dirty="0">
                <a:latin typeface="Tahoma"/>
                <a:cs typeface="Tahoma"/>
              </a:rPr>
              <a:t>pick </a:t>
            </a:r>
            <a:r>
              <a:rPr sz="1100" i="1" dirty="0">
                <a:latin typeface="Arial"/>
                <a:cs typeface="Arial"/>
              </a:rPr>
              <a:t>v  </a:t>
            </a:r>
            <a:r>
              <a:rPr sz="1100" dirty="0">
                <a:solidFill>
                  <a:srgbClr val="FF0000"/>
                </a:solidFill>
                <a:latin typeface="Tahoma"/>
                <a:cs typeface="Tahoma"/>
              </a:rPr>
              <a:t>randomly </a:t>
            </a:r>
            <a:r>
              <a:rPr sz="1100" dirty="0">
                <a:latin typeface="Tahoma"/>
                <a:cs typeface="Tahoma"/>
              </a:rPr>
              <a:t>from </a:t>
            </a:r>
            <a:r>
              <a:rPr sz="1100" i="1" dirty="0" smtClean="0">
                <a:latin typeface="Arial"/>
                <a:cs typeface="Arial"/>
              </a:rPr>
              <a:t>S </a:t>
            </a:r>
            <a:r>
              <a:rPr sz="1100" dirty="0">
                <a:latin typeface="Tahoma"/>
                <a:cs typeface="Tahoma"/>
              </a:rPr>
              <a:t>.</a:t>
            </a:r>
          </a:p>
        </p:txBody>
      </p:sp>
      <p:pic>
        <p:nvPicPr>
          <p:cNvPr id="8" name="图片 7"/>
          <p:cNvPicPr>
            <a:picLocks noChangeAspect="1"/>
          </p:cNvPicPr>
          <p:nvPr/>
        </p:nvPicPr>
        <p:blipFill>
          <a:blip r:embed="rId2"/>
          <a:stretch>
            <a:fillRect/>
          </a:stretch>
        </p:blipFill>
        <p:spPr>
          <a:xfrm>
            <a:off x="2710332" y="1297969"/>
            <a:ext cx="155103" cy="247015"/>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10" y="358775"/>
            <a:ext cx="4144540"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 (cont’d)</a:t>
            </a:r>
          </a:p>
        </p:txBody>
      </p:sp>
      <p:sp>
        <p:nvSpPr>
          <p:cNvPr id="3" name="object 3"/>
          <p:cNvSpPr txBox="1"/>
          <p:nvPr/>
        </p:nvSpPr>
        <p:spPr>
          <a:xfrm>
            <a:off x="247650" y="968375"/>
            <a:ext cx="4091356" cy="1481881"/>
          </a:xfrm>
          <a:prstGeom prst="rect">
            <a:avLst/>
          </a:prstGeom>
        </p:spPr>
        <p:txBody>
          <a:bodyPr vert="horz" wrap="square" lIns="0" tIns="0" rIns="0" bIns="0" rtlCol="0">
            <a:spAutoFit/>
          </a:bodyPr>
          <a:lstStyle/>
          <a:p>
            <a:pPr marL="12700">
              <a:lnSpc>
                <a:spcPct val="100000"/>
              </a:lnSpc>
            </a:pPr>
            <a:r>
              <a:rPr sz="1100" b="1" dirty="0">
                <a:latin typeface="Arial"/>
                <a:cs typeface="Arial"/>
              </a:rPr>
              <a:t>Worst-case </a:t>
            </a:r>
            <a:r>
              <a:rPr sz="1100" dirty="0">
                <a:latin typeface="Tahoma"/>
                <a:cs typeface="Tahoma"/>
              </a:rPr>
              <a:t>scenario would force our selection algorithm to  perform</a:t>
            </a:r>
          </a:p>
          <a:p>
            <a:pPr marL="962660">
              <a:lnSpc>
                <a:spcPct val="100000"/>
              </a:lnSpc>
              <a:spcBef>
                <a:spcPts val="805"/>
              </a:spcBef>
            </a:pPr>
            <a:r>
              <a:rPr sz="1100" i="1" dirty="0">
                <a:latin typeface="Arial"/>
                <a:cs typeface="Arial"/>
              </a:rPr>
              <a:t>n </a:t>
            </a:r>
            <a:r>
              <a:rPr sz="1100" dirty="0">
                <a:latin typeface="Tahoma"/>
                <a:cs typeface="Tahoma"/>
              </a:rPr>
              <a:t>+ (</a:t>
            </a:r>
            <a:r>
              <a:rPr sz="1100" i="1" dirty="0">
                <a:latin typeface="Arial"/>
                <a:cs typeface="Arial"/>
              </a:rPr>
              <a:t>n </a:t>
            </a:r>
            <a:r>
              <a:rPr sz="1100" dirty="0">
                <a:latin typeface="Arial Unicode MS"/>
                <a:cs typeface="Arial Unicode MS"/>
              </a:rPr>
              <a:t>− </a:t>
            </a:r>
            <a:r>
              <a:rPr sz="1100" dirty="0">
                <a:latin typeface="Tahoma"/>
                <a:cs typeface="Tahoma"/>
              </a:rPr>
              <a:t>1) + (</a:t>
            </a:r>
            <a:r>
              <a:rPr sz="1100" i="1" dirty="0">
                <a:latin typeface="Arial"/>
                <a:cs typeface="Arial"/>
              </a:rPr>
              <a:t>n </a:t>
            </a:r>
            <a:r>
              <a:rPr sz="1100" dirty="0">
                <a:latin typeface="Arial Unicode MS"/>
                <a:cs typeface="Arial Unicode MS"/>
              </a:rPr>
              <a:t>− </a:t>
            </a:r>
            <a:r>
              <a:rPr sz="1100" dirty="0">
                <a:latin typeface="Tahoma"/>
                <a:cs typeface="Tahoma"/>
              </a:rPr>
              <a:t>2) + </a:t>
            </a:r>
            <a:r>
              <a:rPr sz="1100" dirty="0">
                <a:latin typeface="Arial Unicode MS"/>
                <a:cs typeface="Arial Unicode MS"/>
              </a:rPr>
              <a:t>· · · </a:t>
            </a:r>
            <a:r>
              <a:rPr sz="1100" dirty="0">
                <a:latin typeface="Tahoma"/>
                <a:cs typeface="Tahoma"/>
              </a:rPr>
              <a:t>+ 1 = Θ(</a:t>
            </a:r>
            <a:r>
              <a:rPr sz="1100" i="1" dirty="0">
                <a:latin typeface="Arial"/>
                <a:cs typeface="Arial"/>
              </a:rPr>
              <a:t>n</a:t>
            </a:r>
            <a:r>
              <a:rPr sz="1100" baseline="41666" dirty="0">
                <a:latin typeface="Tahoma"/>
                <a:cs typeface="Tahoma"/>
              </a:rPr>
              <a:t>2</a:t>
            </a:r>
            <a:r>
              <a:rPr sz="1100" dirty="0">
                <a:latin typeface="Tahoma"/>
                <a:cs typeface="Tahoma"/>
              </a:rPr>
              <a:t>)</a:t>
            </a:r>
          </a:p>
          <a:p>
            <a:pPr marL="12700">
              <a:lnSpc>
                <a:spcPct val="100000"/>
              </a:lnSpc>
              <a:spcBef>
                <a:spcPts val="805"/>
              </a:spcBef>
            </a:pPr>
            <a:r>
              <a:rPr sz="1100" b="1" dirty="0">
                <a:latin typeface="Arial"/>
                <a:cs typeface="Arial"/>
              </a:rPr>
              <a:t>Best-case </a:t>
            </a:r>
            <a:r>
              <a:rPr sz="1100" dirty="0">
                <a:latin typeface="Tahoma"/>
                <a:cs typeface="Tahoma"/>
              </a:rPr>
              <a:t>scenario: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marR="5080">
              <a:lnSpc>
                <a:spcPts val="1400"/>
              </a:lnSpc>
              <a:spcBef>
                <a:spcPts val="595"/>
              </a:spcBef>
            </a:pPr>
            <a:r>
              <a:rPr sz="1100" dirty="0">
                <a:latin typeface="Tahoma"/>
                <a:cs typeface="Tahoma"/>
              </a:rPr>
              <a:t>Where, in this spectrum from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to Θ(</a:t>
            </a:r>
            <a:r>
              <a:rPr sz="1100" i="1" dirty="0">
                <a:latin typeface="Arial"/>
                <a:cs typeface="Arial"/>
              </a:rPr>
              <a:t>n</a:t>
            </a:r>
            <a:r>
              <a:rPr sz="1100" baseline="37037" dirty="0">
                <a:latin typeface="Tahoma"/>
                <a:cs typeface="Tahoma"/>
              </a:rPr>
              <a:t>2</a:t>
            </a:r>
            <a:r>
              <a:rPr sz="1100" dirty="0">
                <a:latin typeface="Tahoma"/>
                <a:cs typeface="Tahoma"/>
              </a:rPr>
              <a:t>), does the average running time </a:t>
            </a:r>
            <a:r>
              <a:rPr sz="1100" dirty="0" smtClean="0">
                <a:latin typeface="Tahoma"/>
                <a:cs typeface="Tahoma"/>
              </a:rPr>
              <a:t>lie</a:t>
            </a:r>
            <a:r>
              <a:rPr sz="1100" dirty="0">
                <a:latin typeface="Tahoma"/>
                <a:cs typeface="Tahoma"/>
              </a:rPr>
              <a:t>? </a:t>
            </a:r>
            <a:r>
              <a:rPr sz="1100" dirty="0" smtClean="0">
                <a:latin typeface="Tahoma"/>
                <a:cs typeface="Tahoma"/>
              </a:rPr>
              <a:t>Fortunately</a:t>
            </a:r>
            <a:r>
              <a:rPr sz="1100" dirty="0">
                <a:latin typeface="Tahoma"/>
                <a:cs typeface="Tahoma"/>
              </a:rPr>
              <a:t>, it lies very close to the best-case time.</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4" y="130175"/>
            <a:ext cx="4095648" cy="215444"/>
          </a:xfrm>
          <a:prstGeom prst="rect">
            <a:avLst/>
          </a:prstGeom>
        </p:spPr>
        <p:txBody>
          <a:bodyPr vert="horz" wrap="square" lIns="0" tIns="0" rIns="0" bIns="0" rtlCol="0">
            <a:spAutoFit/>
          </a:bodyPr>
          <a:lstStyle/>
          <a:p>
            <a:pPr marL="12700">
              <a:lnSpc>
                <a:spcPct val="100000"/>
              </a:lnSpc>
            </a:pPr>
            <a:r>
              <a:rPr sz="1400" b="1" dirty="0"/>
              <a:t>The efficiency analysis</a:t>
            </a:r>
          </a:p>
        </p:txBody>
      </p:sp>
      <p:sp>
        <p:nvSpPr>
          <p:cNvPr id="3" name="object 3"/>
          <p:cNvSpPr txBox="1"/>
          <p:nvPr/>
        </p:nvSpPr>
        <p:spPr>
          <a:xfrm>
            <a:off x="347294" y="434975"/>
            <a:ext cx="4091356" cy="2225866"/>
          </a:xfrm>
          <a:prstGeom prst="rect">
            <a:avLst/>
          </a:prstGeom>
        </p:spPr>
        <p:txBody>
          <a:bodyPr vert="horz" wrap="square" lIns="0" tIns="0" rIns="0" bIns="0" rtlCol="0">
            <a:spAutoFit/>
          </a:bodyPr>
          <a:lstStyle/>
          <a:p>
            <a:pPr marL="12700" marR="176530">
              <a:lnSpc>
                <a:spcPts val="1440"/>
              </a:lnSpc>
            </a:pPr>
            <a:r>
              <a:rPr sz="1000" i="1" dirty="0">
                <a:latin typeface="Arial"/>
                <a:cs typeface="Arial"/>
              </a:rPr>
              <a:t>v </a:t>
            </a:r>
            <a:r>
              <a:rPr sz="1000" dirty="0">
                <a:latin typeface="Tahoma"/>
                <a:cs typeface="Tahoma"/>
              </a:rPr>
              <a:t>is </a:t>
            </a:r>
            <a:r>
              <a:rPr sz="1000" i="1" dirty="0">
                <a:solidFill>
                  <a:srgbClr val="FF0000"/>
                </a:solidFill>
                <a:latin typeface="Trebuchet MS"/>
                <a:cs typeface="Trebuchet MS"/>
              </a:rPr>
              <a:t>good </a:t>
            </a:r>
            <a:r>
              <a:rPr sz="1000" dirty="0">
                <a:latin typeface="Tahoma"/>
                <a:cs typeface="Tahoma"/>
              </a:rPr>
              <a:t>if it lies within the 25th to 75th percentile of the array that it is </a:t>
            </a:r>
            <a:r>
              <a:rPr sz="1000" dirty="0" smtClean="0">
                <a:latin typeface="Tahoma"/>
                <a:cs typeface="Tahoma"/>
              </a:rPr>
              <a:t>chosen </a:t>
            </a:r>
            <a:r>
              <a:rPr sz="1000" dirty="0">
                <a:latin typeface="Tahoma"/>
                <a:cs typeface="Tahoma"/>
              </a:rPr>
              <a:t>from.</a:t>
            </a:r>
          </a:p>
          <a:p>
            <a:pPr marL="12700">
              <a:lnSpc>
                <a:spcPts val="1440"/>
              </a:lnSpc>
              <a:spcBef>
                <a:spcPts val="605"/>
              </a:spcBef>
            </a:pPr>
            <a:r>
              <a:rPr sz="1000" dirty="0">
                <a:latin typeface="Tahoma"/>
                <a:cs typeface="Tahoma"/>
              </a:rPr>
              <a:t>A randomly chosen v has a </a:t>
            </a:r>
            <a:r>
              <a:rPr sz="1000" dirty="0">
                <a:solidFill>
                  <a:srgbClr val="0000FF"/>
                </a:solidFill>
                <a:latin typeface="Tahoma"/>
                <a:cs typeface="Tahoma"/>
              </a:rPr>
              <a:t>50% chance of being </a:t>
            </a:r>
            <a:r>
              <a:rPr sz="1000" dirty="0" smtClean="0">
                <a:solidFill>
                  <a:srgbClr val="0000FF"/>
                </a:solidFill>
                <a:latin typeface="Tahoma"/>
                <a:cs typeface="Tahoma"/>
              </a:rPr>
              <a:t>good</a:t>
            </a:r>
            <a:r>
              <a:rPr lang="en-US" sz="1000" dirty="0">
                <a:latin typeface="Tahoma"/>
                <a:cs typeface="Tahoma"/>
              </a:rPr>
              <a:t>.</a:t>
            </a:r>
            <a:endParaRPr lang="en-US" sz="1000" dirty="0">
              <a:latin typeface="Times New Roman"/>
              <a:cs typeface="Times New Roman"/>
            </a:endParaRPr>
          </a:p>
          <a:p>
            <a:pPr marL="12700">
              <a:lnSpc>
                <a:spcPts val="1440"/>
              </a:lnSpc>
              <a:spcBef>
                <a:spcPts val="1200"/>
              </a:spcBef>
            </a:pPr>
            <a:r>
              <a:rPr sz="1000" dirty="0" smtClean="0">
                <a:solidFill>
                  <a:srgbClr val="3333B2"/>
                </a:solidFill>
                <a:latin typeface="Tahoma"/>
                <a:cs typeface="Tahoma"/>
              </a:rPr>
              <a:t>Lemma</a:t>
            </a:r>
            <a:endParaRPr sz="1000" dirty="0">
              <a:latin typeface="Tahoma"/>
              <a:cs typeface="Tahoma"/>
            </a:endParaRPr>
          </a:p>
          <a:p>
            <a:pPr marL="12700">
              <a:lnSpc>
                <a:spcPts val="1440"/>
              </a:lnSpc>
            </a:pPr>
            <a:r>
              <a:rPr sz="1000" i="1" dirty="0">
                <a:latin typeface="Trebuchet MS"/>
                <a:cs typeface="Trebuchet MS"/>
              </a:rPr>
              <a:t>On average a </a:t>
            </a:r>
            <a:r>
              <a:rPr sz="1000" i="1" dirty="0">
                <a:solidFill>
                  <a:srgbClr val="FF0000"/>
                </a:solidFill>
                <a:latin typeface="Trebuchet MS"/>
                <a:cs typeface="Trebuchet MS"/>
              </a:rPr>
              <a:t>fair </a:t>
            </a:r>
            <a:r>
              <a:rPr sz="1000" i="1" dirty="0">
                <a:latin typeface="Trebuchet MS"/>
                <a:cs typeface="Trebuchet MS"/>
              </a:rPr>
              <a:t>coin needs to be tossed two times before a “heads” is seen</a:t>
            </a:r>
            <a:r>
              <a:rPr sz="1000" i="1" dirty="0" smtClean="0">
                <a:latin typeface="Trebuchet MS"/>
                <a:cs typeface="Trebuchet MS"/>
              </a:rPr>
              <a:t>.</a:t>
            </a:r>
            <a:endParaRPr sz="1000" dirty="0">
              <a:latin typeface="Trebuchet MS"/>
              <a:cs typeface="Trebuchet MS"/>
            </a:endParaRPr>
          </a:p>
          <a:p>
            <a:pPr marL="12700">
              <a:lnSpc>
                <a:spcPts val="1440"/>
              </a:lnSpc>
              <a:spcBef>
                <a:spcPts val="1200"/>
              </a:spcBef>
            </a:pPr>
            <a:r>
              <a:rPr sz="1000" dirty="0" smtClean="0">
                <a:solidFill>
                  <a:srgbClr val="3333B2"/>
                </a:solidFill>
                <a:latin typeface="Tahoma"/>
                <a:cs typeface="Tahoma"/>
              </a:rPr>
              <a:t>Proof</a:t>
            </a:r>
            <a:r>
              <a:rPr sz="1000" dirty="0">
                <a:solidFill>
                  <a:srgbClr val="3333B2"/>
                </a:solidFill>
                <a:latin typeface="Tahoma"/>
                <a:cs typeface="Tahoma"/>
              </a:rPr>
              <a:t>.</a:t>
            </a:r>
            <a:endParaRPr sz="1000" dirty="0">
              <a:latin typeface="Tahoma"/>
              <a:cs typeface="Tahoma"/>
            </a:endParaRPr>
          </a:p>
          <a:p>
            <a:pPr marL="672465">
              <a:lnSpc>
                <a:spcPts val="1440"/>
              </a:lnSpc>
            </a:pPr>
            <a:r>
              <a:rPr sz="1000" i="1" dirty="0" smtClean="0">
                <a:solidFill>
                  <a:srgbClr val="0000FF"/>
                </a:solidFill>
                <a:latin typeface="Arial"/>
                <a:cs typeface="Arial"/>
              </a:rPr>
              <a:t>E  </a:t>
            </a:r>
            <a:r>
              <a:rPr sz="1000" dirty="0">
                <a:solidFill>
                  <a:srgbClr val="0000FF"/>
                </a:solidFill>
                <a:latin typeface="Tahoma"/>
                <a:cs typeface="Tahoma"/>
              </a:rPr>
              <a:t>:= expected number of tosses before head is  seen</a:t>
            </a:r>
            <a:r>
              <a:rPr sz="1000" i="1" dirty="0">
                <a:latin typeface="Verdana"/>
                <a:cs typeface="Verdana"/>
              </a:rPr>
              <a:t>.</a:t>
            </a:r>
            <a:endParaRPr sz="1000" dirty="0">
              <a:latin typeface="Verdana"/>
              <a:cs typeface="Verdana"/>
            </a:endParaRPr>
          </a:p>
          <a:p>
            <a:pPr marL="12700">
              <a:lnSpc>
                <a:spcPts val="1440"/>
              </a:lnSpc>
              <a:spcBef>
                <a:spcPts val="505"/>
              </a:spcBef>
            </a:pPr>
            <a:r>
              <a:rPr sz="1000" dirty="0">
                <a:latin typeface="Tahoma"/>
                <a:cs typeface="Tahoma"/>
              </a:rPr>
              <a:t>We need at least one toss, and it’s heads, we’re </a:t>
            </a:r>
            <a:r>
              <a:rPr sz="1000" dirty="0" smtClean="0">
                <a:latin typeface="Tahoma"/>
                <a:cs typeface="Tahoma"/>
              </a:rPr>
              <a:t>done</a:t>
            </a:r>
            <a:r>
              <a:rPr sz="1000" dirty="0">
                <a:latin typeface="Tahoma"/>
                <a:cs typeface="Tahoma"/>
              </a:rPr>
              <a:t>.</a:t>
            </a:r>
          </a:p>
          <a:p>
            <a:pPr marL="12700">
              <a:lnSpc>
                <a:spcPts val="1440"/>
              </a:lnSpc>
              <a:spcBef>
                <a:spcPts val="10"/>
              </a:spcBef>
            </a:pPr>
            <a:r>
              <a:rPr sz="1000" dirty="0">
                <a:latin typeface="Tahoma"/>
                <a:cs typeface="Tahoma"/>
              </a:rPr>
              <a:t>If it’s tail (with probability 1</a:t>
            </a:r>
            <a:r>
              <a:rPr sz="1000" i="1" dirty="0">
                <a:latin typeface="Verdana"/>
                <a:cs typeface="Verdana"/>
              </a:rPr>
              <a:t>/</a:t>
            </a:r>
            <a:r>
              <a:rPr sz="1000" dirty="0">
                <a:latin typeface="Tahoma"/>
                <a:cs typeface="Tahoma"/>
              </a:rPr>
              <a:t>2), we need to repeat. </a:t>
            </a:r>
            <a:r>
              <a:rPr sz="1000" dirty="0" smtClean="0">
                <a:latin typeface="Tahoma"/>
                <a:cs typeface="Tahoma"/>
              </a:rPr>
              <a:t>Hence</a:t>
            </a:r>
            <a:endParaRPr sz="1000" dirty="0">
              <a:latin typeface="Tahoma"/>
              <a:cs typeface="Tahoma"/>
            </a:endParaRPr>
          </a:p>
        </p:txBody>
      </p:sp>
      <p:sp>
        <p:nvSpPr>
          <p:cNvPr id="6" name="object 6"/>
          <p:cNvSpPr txBox="1"/>
          <p:nvPr/>
        </p:nvSpPr>
        <p:spPr>
          <a:xfrm>
            <a:off x="356755" y="3052172"/>
            <a:ext cx="1797565" cy="153888"/>
          </a:xfrm>
          <a:prstGeom prst="rect">
            <a:avLst/>
          </a:prstGeom>
        </p:spPr>
        <p:txBody>
          <a:bodyPr vert="horz" wrap="square" lIns="0" tIns="0" rIns="0" bIns="0" rtlCol="0">
            <a:spAutoFit/>
          </a:bodyPr>
          <a:lstStyle/>
          <a:p>
            <a:pPr marL="12700">
              <a:lnSpc>
                <a:spcPct val="100000"/>
              </a:lnSpc>
            </a:pPr>
            <a:r>
              <a:rPr sz="1000" dirty="0">
                <a:latin typeface="Tahoma"/>
                <a:cs typeface="Tahoma"/>
              </a:rPr>
              <a:t>whose solution is </a:t>
            </a:r>
            <a:r>
              <a:rPr sz="1000" i="1" dirty="0">
                <a:latin typeface="Arial"/>
                <a:cs typeface="Arial"/>
              </a:rPr>
              <a:t>E  </a:t>
            </a:r>
            <a:r>
              <a:rPr sz="1000" dirty="0">
                <a:latin typeface="Tahoma"/>
                <a:cs typeface="Tahoma"/>
              </a:rPr>
              <a:t>= 2</a:t>
            </a:r>
          </a:p>
        </p:txBody>
      </p:sp>
      <p:pic>
        <p:nvPicPr>
          <p:cNvPr id="11" name="图片 10"/>
          <p:cNvPicPr>
            <a:picLocks noChangeAspect="1"/>
          </p:cNvPicPr>
          <p:nvPr/>
        </p:nvPicPr>
        <p:blipFill>
          <a:blip r:embed="rId2"/>
          <a:stretch>
            <a:fillRect/>
          </a:stretch>
        </p:blipFill>
        <p:spPr>
          <a:xfrm>
            <a:off x="1770722" y="2764172"/>
            <a:ext cx="767196" cy="28800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82575"/>
            <a:ext cx="4419498" cy="215444"/>
          </a:xfrm>
          <a:prstGeom prst="rect">
            <a:avLst/>
          </a:prstGeom>
        </p:spPr>
        <p:txBody>
          <a:bodyPr vert="horz" wrap="square" lIns="0" tIns="0" rIns="0" bIns="0" rtlCol="0">
            <a:spAutoFit/>
          </a:bodyPr>
          <a:lstStyle/>
          <a:p>
            <a:pPr marL="12700">
              <a:lnSpc>
                <a:spcPct val="100000"/>
              </a:lnSpc>
            </a:pPr>
            <a:r>
              <a:rPr sz="1400" b="1" dirty="0"/>
              <a:t>The efficiency analysis (cont’d)</a:t>
            </a:r>
          </a:p>
        </p:txBody>
      </p:sp>
      <p:sp>
        <p:nvSpPr>
          <p:cNvPr id="3" name="object 3"/>
          <p:cNvSpPr txBox="1"/>
          <p:nvPr/>
        </p:nvSpPr>
        <p:spPr>
          <a:xfrm>
            <a:off x="347294" y="968375"/>
            <a:ext cx="3710356" cy="610424"/>
          </a:xfrm>
          <a:prstGeom prst="rect">
            <a:avLst/>
          </a:prstGeom>
        </p:spPr>
        <p:txBody>
          <a:bodyPr vert="horz" wrap="square" lIns="0" tIns="0" rIns="0" bIns="0" rtlCol="0">
            <a:spAutoFit/>
          </a:bodyPr>
          <a:lstStyle/>
          <a:p>
            <a:pPr marL="12700">
              <a:lnSpc>
                <a:spcPct val="100000"/>
              </a:lnSpc>
            </a:pPr>
            <a:r>
              <a:rPr sz="1100" dirty="0">
                <a:latin typeface="Tahoma"/>
                <a:cs typeface="Tahoma"/>
              </a:rPr>
              <a:t>Let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be the </a:t>
            </a:r>
            <a:r>
              <a:rPr sz="1100" b="1" dirty="0">
                <a:latin typeface="Arial"/>
                <a:cs typeface="Arial"/>
              </a:rPr>
              <a:t>expected  running  time </a:t>
            </a:r>
            <a:r>
              <a:rPr sz="1100" dirty="0">
                <a:latin typeface="Tahoma"/>
                <a:cs typeface="Tahoma"/>
              </a:rPr>
              <a:t>on an array of size </a:t>
            </a:r>
            <a:r>
              <a:rPr sz="1100" i="1" dirty="0">
                <a:latin typeface="Arial"/>
                <a:cs typeface="Arial"/>
              </a:rPr>
              <a:t>n</a:t>
            </a:r>
            <a:r>
              <a:rPr sz="1100" dirty="0">
                <a:latin typeface="Tahoma"/>
                <a:cs typeface="Tahoma"/>
              </a:rPr>
              <a:t>, we </a:t>
            </a:r>
            <a:r>
              <a:rPr sz="1100" dirty="0" smtClean="0">
                <a:latin typeface="Tahoma"/>
                <a:cs typeface="Tahoma"/>
              </a:rPr>
              <a:t>get</a:t>
            </a:r>
            <a:endParaRPr sz="1100" dirty="0">
              <a:latin typeface="Tahoma"/>
              <a:cs typeface="Tahoma"/>
            </a:endParaRPr>
          </a:p>
          <a:p>
            <a:pPr marL="1127760">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a:t>
            </a:r>
            <a:r>
              <a:rPr sz="1100" dirty="0">
                <a:latin typeface="Arial Unicode MS"/>
                <a:cs typeface="Arial Unicode MS"/>
              </a:rPr>
              <a:t>≤ </a:t>
            </a:r>
            <a:r>
              <a:rPr sz="1100" i="1" dirty="0">
                <a:latin typeface="Arial"/>
                <a:cs typeface="Arial"/>
              </a:rPr>
              <a:t>T </a:t>
            </a:r>
            <a:r>
              <a:rPr sz="1100" dirty="0">
                <a:latin typeface="Tahoma"/>
                <a:cs typeface="Tahoma"/>
              </a:rPr>
              <a:t>(3</a:t>
            </a:r>
            <a:r>
              <a:rPr sz="1100" i="1" dirty="0">
                <a:latin typeface="Arial"/>
                <a:cs typeface="Arial"/>
              </a:rPr>
              <a:t>n</a:t>
            </a:r>
            <a:r>
              <a:rPr sz="1100" i="1" dirty="0">
                <a:latin typeface="Verdana"/>
                <a:cs typeface="Verdana"/>
              </a:rPr>
              <a:t>/</a:t>
            </a:r>
            <a:r>
              <a:rPr sz="1100" dirty="0">
                <a:latin typeface="Tahoma"/>
                <a:cs typeface="Tahoma"/>
              </a:rPr>
              <a:t>4)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1" y="1315047"/>
            <a:ext cx="21336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Matrix</a:t>
            </a:r>
            <a:r>
              <a:rPr sz="1400" b="1" spc="-20" dirty="0">
                <a:solidFill>
                  <a:srgbClr val="0000FF"/>
                </a:solidFill>
              </a:rPr>
              <a:t> </a:t>
            </a:r>
            <a:r>
              <a:rPr sz="1400" b="1" dirty="0">
                <a:solidFill>
                  <a:srgbClr val="0000FF"/>
                </a:solidFill>
              </a:rPr>
              <a:t>multiplication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50" y="683213"/>
            <a:ext cx="4419600" cy="2026196"/>
          </a:xfrm>
          <a:prstGeom prst="rect">
            <a:avLst/>
          </a:prstGeom>
        </p:spPr>
        <p:txBody>
          <a:bodyPr vert="horz" wrap="square" lIns="0" tIns="0" rIns="0" bIns="0" rtlCol="0">
            <a:spAutoFit/>
          </a:bodyPr>
          <a:lstStyle/>
          <a:p>
            <a:pPr marL="12700" marR="5080">
              <a:lnSpc>
                <a:spcPts val="1400"/>
              </a:lnSpc>
            </a:pPr>
            <a:r>
              <a:rPr sz="1100" dirty="0">
                <a:latin typeface="Tahoma"/>
                <a:cs typeface="Tahoma"/>
              </a:rPr>
              <a:t>The product of two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matrices </a:t>
            </a:r>
            <a:r>
              <a:rPr sz="1100" i="1" dirty="0">
                <a:latin typeface="Arial"/>
                <a:cs typeface="Arial"/>
              </a:rPr>
              <a:t>X </a:t>
            </a:r>
            <a:r>
              <a:rPr sz="1100" dirty="0">
                <a:latin typeface="Tahoma"/>
                <a:cs typeface="Tahoma"/>
              </a:rPr>
              <a:t>and </a:t>
            </a:r>
            <a:r>
              <a:rPr sz="1100" i="1" dirty="0">
                <a:latin typeface="Arial"/>
                <a:cs typeface="Arial"/>
              </a:rPr>
              <a:t>Y </a:t>
            </a:r>
            <a:r>
              <a:rPr sz="1100" dirty="0">
                <a:latin typeface="Tahoma"/>
                <a:cs typeface="Tahoma"/>
              </a:rPr>
              <a:t>is a third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matrix </a:t>
            </a:r>
            <a:r>
              <a:rPr sz="1100" i="1" dirty="0">
                <a:latin typeface="Arial"/>
                <a:cs typeface="Arial"/>
              </a:rPr>
              <a:t>Z </a:t>
            </a:r>
            <a:r>
              <a:rPr sz="1100" dirty="0">
                <a:latin typeface="Tahoma"/>
                <a:cs typeface="Tahoma"/>
              </a:rPr>
              <a:t>= </a:t>
            </a:r>
            <a:r>
              <a:rPr sz="1100" i="1" dirty="0">
                <a:latin typeface="Arial"/>
                <a:cs typeface="Arial"/>
              </a:rPr>
              <a:t>XY </a:t>
            </a:r>
            <a:r>
              <a:rPr sz="1100" dirty="0">
                <a:latin typeface="Tahoma"/>
                <a:cs typeface="Tahoma"/>
              </a:rPr>
              <a:t>,  with (</a:t>
            </a:r>
            <a:r>
              <a:rPr sz="1100" i="1" dirty="0">
                <a:latin typeface="Arial"/>
                <a:cs typeface="Arial"/>
              </a:rPr>
              <a:t>i</a:t>
            </a:r>
            <a:r>
              <a:rPr sz="1100" i="1" dirty="0">
                <a:latin typeface="Verdana"/>
                <a:cs typeface="Verdana"/>
              </a:rPr>
              <a:t>, </a:t>
            </a:r>
            <a:r>
              <a:rPr sz="1100" i="1" dirty="0">
                <a:latin typeface="Arial"/>
                <a:cs typeface="Arial"/>
              </a:rPr>
              <a:t>j</a:t>
            </a:r>
            <a:r>
              <a:rPr sz="1100" dirty="0">
                <a:latin typeface="Tahoma"/>
                <a:cs typeface="Tahoma"/>
              </a:rPr>
              <a:t>)th entry</a:t>
            </a:r>
          </a:p>
          <a:p>
            <a:pPr marL="29209" algn="ctr">
              <a:lnSpc>
                <a:spcPts val="1400"/>
              </a:lnSpc>
            </a:pPr>
            <a:endParaRPr sz="600" dirty="0">
              <a:latin typeface="Arial"/>
              <a:cs typeface="Arial"/>
            </a:endParaRPr>
          </a:p>
          <a:p>
            <a:pPr marL="12700">
              <a:lnSpc>
                <a:spcPts val="1400"/>
              </a:lnSpc>
              <a:spcBef>
                <a:spcPts val="300"/>
              </a:spcBef>
            </a:pPr>
            <a:endParaRPr lang="en-US" sz="900" dirty="0" smtClean="0">
              <a:latin typeface="Tahoma"/>
              <a:cs typeface="Tahoma"/>
            </a:endParaRPr>
          </a:p>
          <a:p>
            <a:pPr marL="12700">
              <a:lnSpc>
                <a:spcPts val="1400"/>
              </a:lnSpc>
              <a:spcBef>
                <a:spcPts val="300"/>
              </a:spcBef>
            </a:pPr>
            <a:r>
              <a:rPr sz="1100" dirty="0" smtClean="0">
                <a:latin typeface="Tahoma"/>
                <a:cs typeface="Tahoma"/>
              </a:rPr>
              <a:t>That </a:t>
            </a:r>
            <a:r>
              <a:rPr sz="1100" dirty="0">
                <a:latin typeface="Tahoma"/>
                <a:cs typeface="Tahoma"/>
              </a:rPr>
              <a:t>is, </a:t>
            </a:r>
            <a:r>
              <a:rPr sz="1100" i="1" dirty="0">
                <a:latin typeface="Arial"/>
                <a:cs typeface="Arial"/>
              </a:rPr>
              <a:t>Z</a:t>
            </a:r>
            <a:r>
              <a:rPr sz="1100" i="1" baseline="-9259" dirty="0">
                <a:latin typeface="Arial"/>
                <a:cs typeface="Arial"/>
              </a:rPr>
              <a:t>ij  </a:t>
            </a:r>
            <a:r>
              <a:rPr sz="1100" dirty="0">
                <a:latin typeface="Tahoma"/>
                <a:cs typeface="Tahoma"/>
              </a:rPr>
              <a:t>is the </a:t>
            </a:r>
            <a:r>
              <a:rPr sz="1100" dirty="0">
                <a:solidFill>
                  <a:srgbClr val="0000FF"/>
                </a:solidFill>
                <a:latin typeface="Tahoma"/>
                <a:cs typeface="Tahoma"/>
              </a:rPr>
              <a:t>dot product </a:t>
            </a:r>
            <a:r>
              <a:rPr sz="1100" dirty="0">
                <a:latin typeface="Tahoma"/>
                <a:cs typeface="Tahoma"/>
              </a:rPr>
              <a:t>of the </a:t>
            </a:r>
            <a:r>
              <a:rPr sz="1100" i="1" dirty="0">
                <a:latin typeface="Arial"/>
                <a:cs typeface="Arial"/>
              </a:rPr>
              <a:t>i </a:t>
            </a:r>
            <a:r>
              <a:rPr sz="1100" dirty="0">
                <a:latin typeface="Tahoma"/>
                <a:cs typeface="Tahoma"/>
              </a:rPr>
              <a:t>th row of </a:t>
            </a:r>
            <a:r>
              <a:rPr sz="1100" i="1" dirty="0">
                <a:latin typeface="Arial"/>
                <a:cs typeface="Arial"/>
              </a:rPr>
              <a:t>X  </a:t>
            </a:r>
            <a:r>
              <a:rPr sz="1100" dirty="0">
                <a:latin typeface="Tahoma"/>
                <a:cs typeface="Tahoma"/>
              </a:rPr>
              <a:t>with the </a:t>
            </a:r>
            <a:r>
              <a:rPr sz="1100" i="1" dirty="0" smtClean="0">
                <a:latin typeface="Arial"/>
                <a:cs typeface="Arial"/>
              </a:rPr>
              <a:t>j</a:t>
            </a:r>
            <a:r>
              <a:rPr lang="en-US" sz="1100" i="1" dirty="0" smtClean="0">
                <a:latin typeface="Arial"/>
                <a:cs typeface="Arial"/>
              </a:rPr>
              <a:t> </a:t>
            </a:r>
            <a:r>
              <a:rPr sz="1100" dirty="0" err="1" smtClean="0">
                <a:latin typeface="Tahoma"/>
                <a:cs typeface="Tahoma"/>
              </a:rPr>
              <a:t>th</a:t>
            </a:r>
            <a:r>
              <a:rPr sz="1100" dirty="0" smtClean="0">
                <a:latin typeface="Tahoma"/>
                <a:cs typeface="Tahoma"/>
              </a:rPr>
              <a:t> </a:t>
            </a:r>
            <a:r>
              <a:rPr sz="1100" dirty="0">
                <a:latin typeface="Tahoma"/>
                <a:cs typeface="Tahoma"/>
              </a:rPr>
              <a:t>column of </a:t>
            </a:r>
            <a:r>
              <a:rPr sz="1100" i="1" dirty="0" smtClean="0">
                <a:latin typeface="Arial"/>
                <a:cs typeface="Arial"/>
              </a:rPr>
              <a:t>Y </a:t>
            </a:r>
            <a:r>
              <a:rPr sz="1100" dirty="0">
                <a:latin typeface="Tahoma"/>
                <a:cs typeface="Tahoma"/>
              </a:rPr>
              <a:t>.</a:t>
            </a:r>
          </a:p>
          <a:p>
            <a:pPr marL="12700" marR="551815">
              <a:lnSpc>
                <a:spcPts val="1400"/>
              </a:lnSpc>
              <a:spcBef>
                <a:spcPts val="595"/>
              </a:spcBef>
            </a:pPr>
            <a:r>
              <a:rPr sz="1100" dirty="0">
                <a:latin typeface="Tahoma"/>
                <a:cs typeface="Tahoma"/>
              </a:rPr>
              <a:t>In general, </a:t>
            </a:r>
            <a:r>
              <a:rPr sz="1100" i="1" dirty="0">
                <a:latin typeface="Arial"/>
                <a:cs typeface="Arial"/>
              </a:rPr>
              <a:t>XY </a:t>
            </a:r>
            <a:r>
              <a:rPr sz="1100" dirty="0">
                <a:latin typeface="Tahoma"/>
                <a:cs typeface="Tahoma"/>
              </a:rPr>
              <a:t>is not the same as </a:t>
            </a:r>
            <a:r>
              <a:rPr sz="1100" i="1" dirty="0">
                <a:latin typeface="Arial"/>
                <a:cs typeface="Arial"/>
              </a:rPr>
              <a:t>YX </a:t>
            </a:r>
            <a:r>
              <a:rPr sz="1100" dirty="0">
                <a:latin typeface="Tahoma"/>
                <a:cs typeface="Tahoma"/>
              </a:rPr>
              <a:t>; </a:t>
            </a:r>
            <a:r>
              <a:rPr sz="1100" i="1" dirty="0">
                <a:solidFill>
                  <a:srgbClr val="FF0000"/>
                </a:solidFill>
                <a:latin typeface="Trebuchet MS"/>
                <a:cs typeface="Trebuchet MS"/>
              </a:rPr>
              <a:t>matrix multiplication is </a:t>
            </a:r>
            <a:r>
              <a:rPr sz="1100" i="1">
                <a:solidFill>
                  <a:srgbClr val="FF0000"/>
                </a:solidFill>
                <a:latin typeface="Trebuchet MS"/>
                <a:cs typeface="Trebuchet MS"/>
              </a:rPr>
              <a:t>not </a:t>
            </a:r>
            <a:r>
              <a:rPr sz="1100" i="1" smtClean="0">
                <a:solidFill>
                  <a:srgbClr val="FF0000"/>
                </a:solidFill>
                <a:latin typeface="Trebuchet MS"/>
                <a:cs typeface="Trebuchet MS"/>
              </a:rPr>
              <a:t>commutative</a:t>
            </a:r>
            <a:r>
              <a:rPr sz="1100" dirty="0">
                <a:latin typeface="Tahoma"/>
                <a:cs typeface="Tahoma"/>
              </a:rPr>
              <a:t>.</a:t>
            </a:r>
          </a:p>
          <a:p>
            <a:pPr marL="12700">
              <a:lnSpc>
                <a:spcPts val="1400"/>
              </a:lnSpc>
              <a:spcBef>
                <a:spcPts val="605"/>
              </a:spcBef>
            </a:pPr>
            <a:r>
              <a:rPr sz="1100" dirty="0">
                <a:latin typeface="Tahoma"/>
                <a:cs typeface="Tahoma"/>
              </a:rPr>
              <a:t>The preceding formula implies an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 algorithm for matrix </a:t>
            </a:r>
            <a:r>
              <a:rPr sz="1100" dirty="0" smtClean="0">
                <a:latin typeface="Tahoma"/>
                <a:cs typeface="Tahoma"/>
              </a:rPr>
              <a:t>multiplication</a:t>
            </a:r>
            <a:r>
              <a:rPr sz="1100" dirty="0">
                <a:latin typeface="Tahoma"/>
                <a:cs typeface="Tahoma"/>
              </a:rPr>
              <a:t>.</a:t>
            </a:r>
          </a:p>
        </p:txBody>
      </p:sp>
      <p:pic>
        <p:nvPicPr>
          <p:cNvPr id="3" name="图片 2"/>
          <p:cNvPicPr>
            <a:picLocks noChangeAspect="1"/>
          </p:cNvPicPr>
          <p:nvPr/>
        </p:nvPicPr>
        <p:blipFill>
          <a:blip r:embed="rId2"/>
          <a:stretch>
            <a:fillRect/>
          </a:stretch>
        </p:blipFill>
        <p:spPr>
          <a:xfrm>
            <a:off x="1918918" y="1044575"/>
            <a:ext cx="871905" cy="39600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4202" y="282575"/>
            <a:ext cx="1439966" cy="17999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06943" y="388709"/>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4" name="object 4"/>
          <p:cNvSpPr/>
          <p:nvPr/>
        </p:nvSpPr>
        <p:spPr>
          <a:xfrm>
            <a:off x="1509483"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3098520"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1506943" y="2337727"/>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7" name="object 7"/>
          <p:cNvSpPr txBox="1"/>
          <p:nvPr/>
        </p:nvSpPr>
        <p:spPr>
          <a:xfrm>
            <a:off x="347294" y="2475852"/>
            <a:ext cx="4091356" cy="646331"/>
          </a:xfrm>
          <a:prstGeom prst="rect">
            <a:avLst/>
          </a:prstGeom>
        </p:spPr>
        <p:txBody>
          <a:bodyPr vert="horz" wrap="square" lIns="0" tIns="0" rIns="0" bIns="0" rtlCol="0">
            <a:spAutoFit/>
          </a:bodyPr>
          <a:lstStyle/>
          <a:p>
            <a:pPr marL="115570" algn="ctr">
              <a:lnSpc>
                <a:spcPct val="100000"/>
              </a:lnSpc>
              <a:tabLst>
                <a:tab pos="1156335" algn="l"/>
                <a:tab pos="1689735" algn="l"/>
              </a:tabLst>
            </a:pPr>
            <a:r>
              <a:rPr sz="1200" b="1" dirty="0">
                <a:latin typeface="Arial"/>
                <a:cs typeface="Arial"/>
              </a:rPr>
              <a:t>Volker Strassen	</a:t>
            </a:r>
            <a:r>
              <a:rPr sz="1200" dirty="0">
                <a:latin typeface="Tahoma"/>
                <a:cs typeface="Tahoma"/>
              </a:rPr>
              <a:t>(1936 </a:t>
            </a:r>
            <a:r>
              <a:rPr sz="1200" dirty="0" smtClean="0">
                <a:latin typeface="Tahoma"/>
                <a:cs typeface="Tahoma"/>
              </a:rPr>
              <a:t>–</a:t>
            </a:r>
            <a:r>
              <a:rPr lang="en-US" sz="1200" dirty="0" smtClean="0">
                <a:latin typeface="Tahoma"/>
                <a:cs typeface="Tahoma"/>
              </a:rPr>
              <a:t>  </a:t>
            </a:r>
            <a:r>
              <a:rPr sz="1200" dirty="0" smtClean="0">
                <a:latin typeface="Tahoma"/>
                <a:cs typeface="Tahoma"/>
              </a:rPr>
              <a:t>)</a:t>
            </a:r>
            <a:endParaRPr sz="1200" dirty="0">
              <a:latin typeface="Tahoma"/>
              <a:cs typeface="Tahoma"/>
            </a:endParaRPr>
          </a:p>
          <a:p>
            <a:pPr marL="12700">
              <a:lnSpc>
                <a:spcPts val="1400"/>
              </a:lnSpc>
              <a:spcBef>
                <a:spcPts val="805"/>
              </a:spcBef>
            </a:pPr>
            <a:r>
              <a:rPr sz="1100" dirty="0">
                <a:latin typeface="Tahoma"/>
                <a:cs typeface="Tahoma"/>
              </a:rPr>
              <a:t>In 1969, the German mathematician </a:t>
            </a:r>
            <a:r>
              <a:rPr sz="1100" b="1" dirty="0">
                <a:latin typeface="Arial"/>
                <a:cs typeface="Arial"/>
              </a:rPr>
              <a:t>Volker Strassen  </a:t>
            </a:r>
            <a:r>
              <a:rPr sz="1100" dirty="0">
                <a:latin typeface="Tahoma"/>
                <a:cs typeface="Tahoma"/>
              </a:rPr>
              <a:t>announced a </a:t>
            </a:r>
            <a:r>
              <a:rPr sz="1100" dirty="0" smtClean="0">
                <a:latin typeface="Tahoma"/>
                <a:cs typeface="Tahoma"/>
              </a:rPr>
              <a:t>surprising</a:t>
            </a:r>
            <a:r>
              <a:rPr lang="en-US" sz="1100" dirty="0" smtClean="0">
                <a:latin typeface="Tahoma"/>
                <a:cs typeface="Tahoma"/>
              </a:rPr>
              <a:t> </a:t>
            </a:r>
            <a:r>
              <a:rPr sz="1100" i="1" dirty="0" smtClean="0">
                <a:solidFill>
                  <a:srgbClr val="FF0000"/>
                </a:solidFill>
                <a:latin typeface="Arial"/>
                <a:cs typeface="Arial"/>
              </a:rPr>
              <a:t>O</a:t>
            </a:r>
            <a:r>
              <a:rPr sz="1100" dirty="0" smtClean="0">
                <a:solidFill>
                  <a:srgbClr val="FF0000"/>
                </a:solidFill>
                <a:latin typeface="Tahoma"/>
                <a:cs typeface="Tahoma"/>
              </a:rPr>
              <a:t>(</a:t>
            </a:r>
            <a:r>
              <a:rPr sz="1100" i="1" dirty="0" smtClean="0">
                <a:solidFill>
                  <a:srgbClr val="FF0000"/>
                </a:solidFill>
                <a:latin typeface="Arial"/>
                <a:cs typeface="Arial"/>
              </a:rPr>
              <a:t>n</a:t>
            </a:r>
            <a:r>
              <a:rPr sz="1100" baseline="37037" dirty="0" smtClean="0">
                <a:solidFill>
                  <a:srgbClr val="FF0000"/>
                </a:solidFill>
                <a:latin typeface="Tahoma"/>
                <a:cs typeface="Tahoma"/>
              </a:rPr>
              <a:t>2</a:t>
            </a:r>
            <a:r>
              <a:rPr sz="1100" i="1" baseline="37037" dirty="0" smtClean="0">
                <a:solidFill>
                  <a:srgbClr val="FF0000"/>
                </a:solidFill>
                <a:latin typeface="Trebuchet MS"/>
                <a:cs typeface="Trebuchet MS"/>
              </a:rPr>
              <a:t>.</a:t>
            </a:r>
            <a:r>
              <a:rPr sz="1100" baseline="37037" dirty="0" smtClean="0">
                <a:solidFill>
                  <a:srgbClr val="FF0000"/>
                </a:solidFill>
                <a:latin typeface="Tahoma"/>
                <a:cs typeface="Tahoma"/>
              </a:rPr>
              <a:t>81</a:t>
            </a:r>
            <a:r>
              <a:rPr sz="1100" dirty="0">
                <a:solidFill>
                  <a:srgbClr val="FF0000"/>
                </a:solidFill>
                <a:latin typeface="Tahoma"/>
                <a:cs typeface="Tahoma"/>
              </a:rPr>
              <a:t>) </a:t>
            </a:r>
            <a:r>
              <a:rPr sz="1100" dirty="0">
                <a:latin typeface="Tahoma"/>
                <a:cs typeface="Tahoma"/>
              </a:rPr>
              <a:t>algorithm.</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15" y="282576"/>
            <a:ext cx="4127235" cy="215444"/>
          </a:xfrm>
          <a:prstGeom prst="rect">
            <a:avLst/>
          </a:prstGeom>
        </p:spPr>
        <p:txBody>
          <a:bodyPr vert="horz" wrap="square" lIns="0" tIns="0" rIns="0" bIns="0" rtlCol="0">
            <a:spAutoFit/>
          </a:bodyPr>
          <a:lstStyle/>
          <a:p>
            <a:pPr marL="12700">
              <a:lnSpc>
                <a:spcPct val="100000"/>
              </a:lnSpc>
            </a:pPr>
            <a:r>
              <a:rPr sz="1400" b="1" dirty="0"/>
              <a:t>Divide and conquer</a:t>
            </a:r>
          </a:p>
        </p:txBody>
      </p:sp>
      <p:sp>
        <p:nvSpPr>
          <p:cNvPr id="3" name="object 3"/>
          <p:cNvSpPr txBox="1"/>
          <p:nvPr/>
        </p:nvSpPr>
        <p:spPr>
          <a:xfrm>
            <a:off x="1454518" y="1038313"/>
            <a:ext cx="24257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 </a:t>
            </a:r>
            <a:r>
              <a:rPr sz="900" dirty="0">
                <a:latin typeface="Tahoma"/>
                <a:cs typeface="Tahoma"/>
              </a:rPr>
              <a:t>=</a:t>
            </a:r>
            <a:endParaRPr sz="900">
              <a:latin typeface="Tahoma"/>
              <a:cs typeface="Tahoma"/>
            </a:endParaRPr>
          </a:p>
        </p:txBody>
      </p:sp>
      <p:sp>
        <p:nvSpPr>
          <p:cNvPr id="5" name="object 5"/>
          <p:cNvSpPr txBox="1"/>
          <p:nvPr/>
        </p:nvSpPr>
        <p:spPr>
          <a:xfrm>
            <a:off x="2154974" y="1038313"/>
            <a:ext cx="58419" cy="138499"/>
          </a:xfrm>
          <a:prstGeom prst="rect">
            <a:avLst/>
          </a:prstGeom>
        </p:spPr>
        <p:txBody>
          <a:bodyPr vert="horz" wrap="square" lIns="0" tIns="0" rIns="0" bIns="0" rtlCol="0">
            <a:spAutoFit/>
          </a:bodyPr>
          <a:lstStyle/>
          <a:p>
            <a:pPr marL="12700">
              <a:lnSpc>
                <a:spcPct val="100000"/>
              </a:lnSpc>
            </a:pPr>
            <a:r>
              <a:rPr sz="900" i="1" dirty="0">
                <a:latin typeface="Verdana"/>
                <a:cs typeface="Verdana"/>
              </a:rPr>
              <a:t>,</a:t>
            </a:r>
            <a:endParaRPr sz="900">
              <a:latin typeface="Verdana"/>
              <a:cs typeface="Verdana"/>
            </a:endParaRPr>
          </a:p>
        </p:txBody>
      </p:sp>
      <p:sp>
        <p:nvSpPr>
          <p:cNvPr id="6" name="object 6"/>
          <p:cNvSpPr txBox="1"/>
          <p:nvPr/>
        </p:nvSpPr>
        <p:spPr>
          <a:xfrm>
            <a:off x="2440533" y="1038313"/>
            <a:ext cx="2470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Y </a:t>
            </a:r>
            <a:r>
              <a:rPr sz="900" dirty="0">
                <a:latin typeface="Tahoma"/>
                <a:cs typeface="Tahoma"/>
              </a:rPr>
              <a:t>=</a:t>
            </a:r>
            <a:endParaRPr sz="900">
              <a:latin typeface="Tahoma"/>
              <a:cs typeface="Tahoma"/>
            </a:endParaRPr>
          </a:p>
        </p:txBody>
      </p:sp>
      <p:sp>
        <p:nvSpPr>
          <p:cNvPr id="8" name="object 8"/>
          <p:cNvSpPr txBox="1"/>
          <p:nvPr/>
        </p:nvSpPr>
        <p:spPr>
          <a:xfrm>
            <a:off x="347294" y="1341348"/>
            <a:ext cx="27813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Then</a:t>
            </a:r>
            <a:endParaRPr sz="900">
              <a:latin typeface="Tahoma"/>
              <a:cs typeface="Tahoma"/>
            </a:endParaRPr>
          </a:p>
        </p:txBody>
      </p:sp>
      <p:sp>
        <p:nvSpPr>
          <p:cNvPr id="9" name="object 9"/>
          <p:cNvSpPr txBox="1"/>
          <p:nvPr/>
        </p:nvSpPr>
        <p:spPr>
          <a:xfrm>
            <a:off x="1002626" y="1521015"/>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endParaRPr sz="900">
              <a:latin typeface="Tahoma"/>
              <a:cs typeface="Tahoma"/>
            </a:endParaRPr>
          </a:p>
        </p:txBody>
      </p:sp>
      <p:sp>
        <p:nvSpPr>
          <p:cNvPr id="11" name="object 11"/>
          <p:cNvSpPr txBox="1"/>
          <p:nvPr/>
        </p:nvSpPr>
        <p:spPr>
          <a:xfrm>
            <a:off x="2251925" y="1521015"/>
            <a:ext cx="116839" cy="138499"/>
          </a:xfrm>
          <a:prstGeom prst="rect">
            <a:avLst/>
          </a:prstGeom>
        </p:spPr>
        <p:txBody>
          <a:bodyPr vert="horz" wrap="square" lIns="0" tIns="0" rIns="0" bIns="0" rtlCol="0">
            <a:spAutoFit/>
          </a:bodyPr>
          <a:lstStyle/>
          <a:p>
            <a:pPr marL="12700">
              <a:lnSpc>
                <a:spcPct val="100000"/>
              </a:lnSpc>
            </a:pPr>
            <a:r>
              <a:rPr sz="900" dirty="0">
                <a:latin typeface="Tahoma"/>
                <a:cs typeface="Tahoma"/>
              </a:rPr>
              <a:t>=</a:t>
            </a:r>
            <a:endParaRPr sz="900">
              <a:latin typeface="Tahoma"/>
              <a:cs typeface="Tahoma"/>
            </a:endParaRPr>
          </a:p>
        </p:txBody>
      </p:sp>
      <p:sp>
        <p:nvSpPr>
          <p:cNvPr id="15" name="object 15"/>
          <p:cNvSpPr txBox="1"/>
          <p:nvPr/>
        </p:nvSpPr>
        <p:spPr>
          <a:xfrm>
            <a:off x="264666" y="1882775"/>
            <a:ext cx="4091356" cy="1187505"/>
          </a:xfrm>
          <a:prstGeom prst="rect">
            <a:avLst/>
          </a:prstGeom>
        </p:spPr>
        <p:txBody>
          <a:bodyPr vert="horz" wrap="square" lIns="0" tIns="0" rIns="0" bIns="0" rtlCol="0">
            <a:spAutoFit/>
          </a:bodyPr>
          <a:lstStyle/>
          <a:p>
            <a:pPr marL="12700">
              <a:lnSpc>
                <a:spcPts val="1400"/>
              </a:lnSpc>
            </a:pPr>
            <a:r>
              <a:rPr sz="1100" dirty="0">
                <a:latin typeface="Tahoma"/>
                <a:cs typeface="Tahoma"/>
              </a:rPr>
              <a:t>To compute the size-</a:t>
            </a:r>
            <a:r>
              <a:rPr sz="1100" i="1" dirty="0">
                <a:latin typeface="Arial"/>
                <a:cs typeface="Arial"/>
              </a:rPr>
              <a:t>n </a:t>
            </a:r>
            <a:r>
              <a:rPr sz="1100" dirty="0">
                <a:latin typeface="Tahoma"/>
                <a:cs typeface="Tahoma"/>
              </a:rPr>
              <a:t>product </a:t>
            </a:r>
            <a:r>
              <a:rPr sz="1100" i="1" dirty="0">
                <a:latin typeface="Arial"/>
                <a:cs typeface="Arial"/>
              </a:rPr>
              <a:t>XY </a:t>
            </a:r>
            <a:r>
              <a:rPr sz="1100" dirty="0">
                <a:latin typeface="Tahoma"/>
                <a:cs typeface="Tahoma"/>
              </a:rPr>
              <a:t>, recursively compute eight size-</a:t>
            </a:r>
            <a:r>
              <a:rPr sz="1100" i="1" dirty="0">
                <a:latin typeface="Arial"/>
                <a:cs typeface="Arial"/>
              </a:rPr>
              <a:t>n</a:t>
            </a:r>
            <a:r>
              <a:rPr sz="1100" i="1" dirty="0">
                <a:latin typeface="Verdana"/>
                <a:cs typeface="Verdana"/>
              </a:rPr>
              <a:t>/</a:t>
            </a:r>
            <a:r>
              <a:rPr sz="1100" dirty="0">
                <a:latin typeface="Tahoma"/>
                <a:cs typeface="Tahoma"/>
              </a:rPr>
              <a:t>2 </a:t>
            </a:r>
            <a:r>
              <a:rPr sz="1100" dirty="0" smtClean="0">
                <a:latin typeface="Tahoma"/>
                <a:cs typeface="Tahoma"/>
              </a:rPr>
              <a:t>products</a:t>
            </a:r>
            <a:r>
              <a:rPr lang="en-US" sz="1100" dirty="0" smtClean="0">
                <a:latin typeface="Tahoma"/>
                <a:cs typeface="Tahoma"/>
              </a:rPr>
              <a:t> </a:t>
            </a:r>
            <a:r>
              <a:rPr sz="1100" i="1" dirty="0" smtClean="0">
                <a:latin typeface="Arial"/>
                <a:cs typeface="Arial"/>
              </a:rPr>
              <a:t>AE </a:t>
            </a:r>
            <a:r>
              <a:rPr sz="1100" dirty="0">
                <a:latin typeface="Tahoma"/>
                <a:cs typeface="Tahoma"/>
              </a:rPr>
              <a:t>, </a:t>
            </a:r>
            <a:r>
              <a:rPr sz="1100" i="1" dirty="0">
                <a:latin typeface="Arial"/>
                <a:cs typeface="Arial"/>
              </a:rPr>
              <a:t>BG </a:t>
            </a:r>
            <a:r>
              <a:rPr sz="1100" dirty="0">
                <a:latin typeface="Tahoma"/>
                <a:cs typeface="Tahoma"/>
              </a:rPr>
              <a:t>, </a:t>
            </a:r>
            <a:r>
              <a:rPr sz="1100" i="1" dirty="0">
                <a:latin typeface="Arial"/>
                <a:cs typeface="Arial"/>
              </a:rPr>
              <a:t>AF </a:t>
            </a:r>
            <a:r>
              <a:rPr sz="1100" dirty="0">
                <a:latin typeface="Tahoma"/>
                <a:cs typeface="Tahoma"/>
              </a:rPr>
              <a:t>, </a:t>
            </a:r>
            <a:r>
              <a:rPr sz="1100" i="1" dirty="0">
                <a:latin typeface="Arial"/>
                <a:cs typeface="Arial"/>
              </a:rPr>
              <a:t>BH</a:t>
            </a:r>
            <a:r>
              <a:rPr sz="1100" dirty="0">
                <a:latin typeface="Tahoma"/>
                <a:cs typeface="Tahoma"/>
              </a:rPr>
              <a:t>, </a:t>
            </a:r>
            <a:r>
              <a:rPr sz="1100" i="1" dirty="0">
                <a:latin typeface="Arial"/>
                <a:cs typeface="Arial"/>
              </a:rPr>
              <a:t>CE </a:t>
            </a:r>
            <a:r>
              <a:rPr sz="1100" dirty="0">
                <a:latin typeface="Tahoma"/>
                <a:cs typeface="Tahoma"/>
              </a:rPr>
              <a:t>, </a:t>
            </a:r>
            <a:r>
              <a:rPr sz="1100" i="1" dirty="0">
                <a:latin typeface="Arial"/>
                <a:cs typeface="Arial"/>
              </a:rPr>
              <a:t>DG </a:t>
            </a:r>
            <a:r>
              <a:rPr sz="1100" dirty="0">
                <a:latin typeface="Tahoma"/>
                <a:cs typeface="Tahoma"/>
              </a:rPr>
              <a:t>, </a:t>
            </a:r>
            <a:r>
              <a:rPr sz="1100" i="1" dirty="0">
                <a:latin typeface="Arial"/>
                <a:cs typeface="Arial"/>
              </a:rPr>
              <a:t>CF </a:t>
            </a:r>
            <a:r>
              <a:rPr sz="1100" dirty="0">
                <a:latin typeface="Tahoma"/>
                <a:cs typeface="Tahoma"/>
              </a:rPr>
              <a:t>, </a:t>
            </a:r>
            <a:r>
              <a:rPr sz="1100" i="1" dirty="0">
                <a:latin typeface="Arial"/>
                <a:cs typeface="Arial"/>
              </a:rPr>
              <a:t>DH  </a:t>
            </a:r>
            <a:r>
              <a:rPr sz="1100" dirty="0">
                <a:latin typeface="Tahoma"/>
                <a:cs typeface="Tahoma"/>
              </a:rPr>
              <a:t>and then do some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)-time addition.</a:t>
            </a:r>
          </a:p>
          <a:p>
            <a:pPr marL="12700">
              <a:lnSpc>
                <a:spcPct val="100000"/>
              </a:lnSpc>
              <a:spcBef>
                <a:spcPts val="605"/>
              </a:spcBef>
            </a:pPr>
            <a:r>
              <a:rPr sz="1100" dirty="0">
                <a:latin typeface="Tahoma"/>
                <a:cs typeface="Tahoma"/>
              </a:rPr>
              <a:t>The recurrence is</a:t>
            </a:r>
          </a:p>
          <a:p>
            <a:pPr algn="ctr">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8</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a:t>
            </a:r>
          </a:p>
        </p:txBody>
      </p:sp>
      <p:pic>
        <p:nvPicPr>
          <p:cNvPr id="16" name="图片 15"/>
          <p:cNvPicPr>
            <a:picLocks noChangeAspect="1"/>
          </p:cNvPicPr>
          <p:nvPr/>
        </p:nvPicPr>
        <p:blipFill>
          <a:blip r:embed="rId2"/>
          <a:stretch>
            <a:fillRect/>
          </a:stretch>
        </p:blipFill>
        <p:spPr>
          <a:xfrm>
            <a:off x="1704048" y="936722"/>
            <a:ext cx="502606" cy="360000"/>
          </a:xfrm>
          <a:prstGeom prst="rect">
            <a:avLst/>
          </a:prstGeom>
        </p:spPr>
      </p:pic>
      <p:pic>
        <p:nvPicPr>
          <p:cNvPr id="17" name="图片 16"/>
          <p:cNvPicPr>
            <a:picLocks noChangeAspect="1"/>
          </p:cNvPicPr>
          <p:nvPr/>
        </p:nvPicPr>
        <p:blipFill>
          <a:blip r:embed="rId3"/>
          <a:stretch>
            <a:fillRect/>
          </a:stretch>
        </p:blipFill>
        <p:spPr>
          <a:xfrm>
            <a:off x="2653213" y="929098"/>
            <a:ext cx="526277" cy="360000"/>
          </a:xfrm>
          <a:prstGeom prst="rect">
            <a:avLst/>
          </a:prstGeom>
        </p:spPr>
      </p:pic>
      <p:pic>
        <p:nvPicPr>
          <p:cNvPr id="18" name="图片 17"/>
          <p:cNvPicPr>
            <a:picLocks noChangeAspect="1"/>
          </p:cNvPicPr>
          <p:nvPr/>
        </p:nvPicPr>
        <p:blipFill>
          <a:blip r:embed="rId4"/>
          <a:stretch>
            <a:fillRect/>
          </a:stretch>
        </p:blipFill>
        <p:spPr>
          <a:xfrm>
            <a:off x="1295893" y="1419168"/>
            <a:ext cx="987885" cy="360000"/>
          </a:xfrm>
          <a:prstGeom prst="rect">
            <a:avLst/>
          </a:prstGeom>
        </p:spPr>
      </p:pic>
      <p:pic>
        <p:nvPicPr>
          <p:cNvPr id="19" name="图片 18"/>
          <p:cNvPicPr>
            <a:picLocks noChangeAspect="1"/>
          </p:cNvPicPr>
          <p:nvPr/>
        </p:nvPicPr>
        <p:blipFill>
          <a:blip r:embed="rId5"/>
          <a:stretch>
            <a:fillRect/>
          </a:stretch>
        </p:blipFill>
        <p:spPr>
          <a:xfrm>
            <a:off x="2368764" y="1410597"/>
            <a:ext cx="1338135" cy="360000"/>
          </a:xfrm>
          <a:prstGeom prst="rect">
            <a:avLst/>
          </a:prstGeom>
        </p:spPr>
      </p:pic>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248048" cy="215444"/>
          </a:xfrm>
          <a:prstGeom prst="rect">
            <a:avLst/>
          </a:prstGeom>
        </p:spPr>
        <p:txBody>
          <a:bodyPr vert="horz" wrap="square" lIns="0" tIns="0" rIns="0" bIns="0" rtlCol="0">
            <a:spAutoFit/>
          </a:bodyPr>
          <a:lstStyle/>
          <a:p>
            <a:pPr marL="12700">
              <a:lnSpc>
                <a:spcPct val="100000"/>
              </a:lnSpc>
            </a:pPr>
            <a:r>
              <a:rPr sz="1400" b="1" dirty="0"/>
              <a:t>Strassen’s trick</a:t>
            </a:r>
          </a:p>
        </p:txBody>
      </p:sp>
      <p:sp>
        <p:nvSpPr>
          <p:cNvPr id="3" name="object 3"/>
          <p:cNvSpPr txBox="1"/>
          <p:nvPr/>
        </p:nvSpPr>
        <p:spPr>
          <a:xfrm>
            <a:off x="1041978" y="874426"/>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p>
        </p:txBody>
      </p:sp>
      <p:graphicFrame>
        <p:nvGraphicFramePr>
          <p:cNvPr id="8" name="object 8"/>
          <p:cNvGraphicFramePr>
            <a:graphicFrameLocks noGrp="1"/>
          </p:cNvGraphicFramePr>
          <p:nvPr>
            <p:extLst>
              <p:ext uri="{D42A27DB-BD31-4B8C-83A1-F6EECF244321}">
                <p14:modId xmlns:p14="http://schemas.microsoft.com/office/powerpoint/2010/main" val="1112413894"/>
              </p:ext>
            </p:extLst>
          </p:nvPr>
        </p:nvGraphicFramePr>
        <p:xfrm>
          <a:off x="337769" y="1256270"/>
          <a:ext cx="3364972" cy="874890"/>
        </p:xfrm>
        <a:graphic>
          <a:graphicData uri="http://schemas.openxmlformats.org/drawingml/2006/table">
            <a:tbl>
              <a:tblPr firstRow="1" bandRow="1">
                <a:tableStyleId>{2D5ABB26-0587-4C30-8999-92F81FD0307C}</a:tableStyleId>
              </a:tblPr>
              <a:tblGrid>
                <a:gridCol w="771246">
                  <a:extLst>
                    <a:ext uri="{9D8B030D-6E8A-4147-A177-3AD203B41FA5}">
                      <a16:colId xmlns:a16="http://schemas.microsoft.com/office/drawing/2014/main" val="20000"/>
                    </a:ext>
                  </a:extLst>
                </a:gridCol>
                <a:gridCol w="220697">
                  <a:extLst>
                    <a:ext uri="{9D8B030D-6E8A-4147-A177-3AD203B41FA5}">
                      <a16:colId xmlns:a16="http://schemas.microsoft.com/office/drawing/2014/main" val="20001"/>
                    </a:ext>
                  </a:extLst>
                </a:gridCol>
                <a:gridCol w="809417">
                  <a:extLst>
                    <a:ext uri="{9D8B030D-6E8A-4147-A177-3AD203B41FA5}">
                      <a16:colId xmlns:a16="http://schemas.microsoft.com/office/drawing/2014/main" val="20002"/>
                    </a:ext>
                  </a:extLst>
                </a:gridCol>
                <a:gridCol w="425229">
                  <a:extLst>
                    <a:ext uri="{9D8B030D-6E8A-4147-A177-3AD203B41FA5}">
                      <a16:colId xmlns:a16="http://schemas.microsoft.com/office/drawing/2014/main" val="20003"/>
                    </a:ext>
                  </a:extLst>
                </a:gridCol>
                <a:gridCol w="220697">
                  <a:extLst>
                    <a:ext uri="{9D8B030D-6E8A-4147-A177-3AD203B41FA5}">
                      <a16:colId xmlns:a16="http://schemas.microsoft.com/office/drawing/2014/main" val="20004"/>
                    </a:ext>
                  </a:extLst>
                </a:gridCol>
                <a:gridCol w="917686">
                  <a:extLst>
                    <a:ext uri="{9D8B030D-6E8A-4147-A177-3AD203B41FA5}">
                      <a16:colId xmlns:a16="http://schemas.microsoft.com/office/drawing/2014/main" val="20005"/>
                    </a:ext>
                  </a:extLst>
                </a:gridCol>
              </a:tblGrid>
              <a:tr h="321705">
                <a:tc>
                  <a:txBody>
                    <a:bodyPr/>
                    <a:lstStyle/>
                    <a:p>
                      <a:pPr marL="22225">
                        <a:lnSpc>
                          <a:spcPts val="1035"/>
                        </a:lnSpc>
                      </a:pPr>
                      <a:r>
                        <a:rPr sz="1100" spc="-45" dirty="0">
                          <a:latin typeface="Tahoma"/>
                          <a:cs typeface="Tahoma"/>
                        </a:rPr>
                        <a:t>where</a:t>
                      </a:r>
                      <a:endParaRPr sz="1100" dirty="0">
                        <a:latin typeface="Tahoma"/>
                        <a:cs typeface="Tahoma"/>
                      </a:endParaRPr>
                    </a:p>
                    <a:p>
                      <a:pPr marR="58419" algn="r">
                        <a:lnSpc>
                          <a:spcPts val="1400"/>
                        </a:lnSpc>
                        <a:spcBef>
                          <a:spcPts val="680"/>
                        </a:spcBef>
                      </a:pPr>
                      <a:r>
                        <a:rPr sz="1350" i="1" baseline="6172" dirty="0">
                          <a:latin typeface="Arial"/>
                          <a:cs typeface="Arial"/>
                        </a:rPr>
                        <a:t>P</a:t>
                      </a:r>
                      <a:r>
                        <a:rPr sz="600" dirty="0">
                          <a:latin typeface="Tahoma"/>
                          <a:cs typeface="Tahoma"/>
                        </a:rPr>
                        <a:t>1</a:t>
                      </a:r>
                    </a:p>
                  </a:txBody>
                  <a:tcPr marL="0" marR="0" marT="0" marB="0"/>
                </a:tc>
                <a:tc>
                  <a:txBody>
                    <a:bodyPr/>
                    <a:lstStyle/>
                    <a:p>
                      <a:pPr>
                        <a:lnSpc>
                          <a:spcPct val="100000"/>
                        </a:lnSpc>
                      </a:pPr>
                      <a:endParaRPr sz="900" dirty="0">
                        <a:latin typeface="Times New Roman"/>
                        <a:cs typeface="Times New Roman"/>
                      </a:endParaRPr>
                    </a:p>
                    <a:p>
                      <a:pPr marL="2540" algn="ctr">
                        <a:lnSpc>
                          <a:spcPct val="100000"/>
                        </a:lnSpc>
                        <a:spcBef>
                          <a:spcPts val="575"/>
                        </a:spcBef>
                      </a:pPr>
                      <a:r>
                        <a:rPr sz="900" dirty="0">
                          <a:latin typeface="Tahoma"/>
                          <a:cs typeface="Tahoma"/>
                        </a:rPr>
                        <a:t>=</a:t>
                      </a:r>
                    </a:p>
                  </a:txBody>
                  <a:tcPr marL="0" marR="0" marT="0" marB="0"/>
                </a:tc>
                <a:tc>
                  <a:txBody>
                    <a:bodyPr/>
                    <a:lstStyle/>
                    <a:p>
                      <a:pPr>
                        <a:lnSpc>
                          <a:spcPct val="100000"/>
                        </a:lnSpc>
                      </a:pPr>
                      <a:endParaRPr sz="1400">
                        <a:latin typeface="Times New Roman"/>
                        <a:cs typeface="Times New Roman"/>
                      </a:endParaRPr>
                    </a:p>
                    <a:p>
                      <a:pPr marL="62865">
                        <a:lnSpc>
                          <a:spcPct val="100000"/>
                        </a:lnSpc>
                      </a:pPr>
                      <a:r>
                        <a:rPr sz="900" i="1" dirty="0">
                          <a:latin typeface="Arial"/>
                          <a:cs typeface="Arial"/>
                        </a:rPr>
                        <a:t>A</a:t>
                      </a:r>
                      <a:r>
                        <a:rPr sz="900" dirty="0">
                          <a:latin typeface="Tahoma"/>
                          <a:cs typeface="Tahoma"/>
                        </a:rPr>
                        <a:t>(</a:t>
                      </a:r>
                      <a:r>
                        <a:rPr sz="900" i="1" dirty="0">
                          <a:latin typeface="Arial"/>
                          <a:cs typeface="Arial"/>
                        </a:rPr>
                        <a:t>F </a:t>
                      </a:r>
                      <a:r>
                        <a:rPr sz="900" spc="190" dirty="0">
                          <a:latin typeface="Arial Unicode MS"/>
                          <a:cs typeface="Arial Unicode MS"/>
                        </a:rPr>
                        <a:t>−</a:t>
                      </a:r>
                      <a:r>
                        <a:rPr sz="900" spc="-60" dirty="0">
                          <a:latin typeface="Arial Unicode MS"/>
                          <a:cs typeface="Arial Unicode MS"/>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8419" algn="r">
                        <a:lnSpc>
                          <a:spcPct val="100000"/>
                        </a:lnSpc>
                        <a:spcBef>
                          <a:spcPts val="675"/>
                        </a:spcBef>
                      </a:pPr>
                      <a:r>
                        <a:rPr sz="1350" i="1" baseline="6172" dirty="0">
                          <a:latin typeface="Arial"/>
                          <a:cs typeface="Arial"/>
                        </a:rPr>
                        <a:t>P</a:t>
                      </a:r>
                      <a:r>
                        <a:rPr sz="600" dirty="0">
                          <a:latin typeface="Tahoma"/>
                          <a:cs typeface="Tahoma"/>
                        </a:rPr>
                        <a:t>5</a:t>
                      </a:r>
                      <a:endParaRPr sz="6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5244" algn="r">
                        <a:lnSpc>
                          <a:spcPct val="100000"/>
                        </a:lnSpc>
                        <a:spcBef>
                          <a:spcPts val="575"/>
                        </a:spcBef>
                      </a:pPr>
                      <a:r>
                        <a:rPr sz="90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L="23495" algn="ctr">
                        <a:lnSpc>
                          <a:spcPct val="100000"/>
                        </a:lnSpc>
                        <a:spcBef>
                          <a:spcPts val="575"/>
                        </a:spcBef>
                      </a:pPr>
                      <a:r>
                        <a:rPr sz="900" spc="10" dirty="0">
                          <a:latin typeface="Tahoma"/>
                          <a:cs typeface="Tahoma"/>
                        </a:rPr>
                        <a:t>(</a:t>
                      </a:r>
                      <a:r>
                        <a:rPr sz="900" i="1" spc="10" dirty="0">
                          <a:latin typeface="Arial"/>
                          <a:cs typeface="Arial"/>
                        </a:rPr>
                        <a:t>A</a:t>
                      </a:r>
                      <a:r>
                        <a:rPr sz="900" i="1" spc="-65" dirty="0">
                          <a:latin typeface="Arial"/>
                          <a:cs typeface="Arial"/>
                        </a:rPr>
                        <a:t> </a:t>
                      </a:r>
                      <a:r>
                        <a:rPr sz="900" spc="60" dirty="0">
                          <a:latin typeface="Tahoma"/>
                          <a:cs typeface="Tahoma"/>
                        </a:rPr>
                        <a:t>+</a:t>
                      </a:r>
                      <a:r>
                        <a:rPr sz="900" spc="-10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0"/>
                  </a:ext>
                </a:extLst>
              </a:tr>
              <a:tr h="138550">
                <a:tc>
                  <a:txBody>
                    <a:bodyPr/>
                    <a:lstStyle/>
                    <a:p>
                      <a:pPr marR="58419" algn="r">
                        <a:lnSpc>
                          <a:spcPts val="915"/>
                        </a:lnSpc>
                      </a:pPr>
                      <a:r>
                        <a:rPr sz="1350" i="1" baseline="6172" dirty="0">
                          <a:latin typeface="Arial"/>
                          <a:cs typeface="Arial"/>
                        </a:rPr>
                        <a:t>P</a:t>
                      </a:r>
                      <a:r>
                        <a:rPr sz="600" dirty="0">
                          <a:latin typeface="Tahoma"/>
                          <a:cs typeface="Tahoma"/>
                        </a:rPr>
                        <a:t>2</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spc="10" dirty="0">
                          <a:latin typeface="Tahoma"/>
                          <a:cs typeface="Tahoma"/>
                        </a:rPr>
                        <a:t>(</a:t>
                      </a:r>
                      <a:r>
                        <a:rPr sz="900" i="1" spc="10" dirty="0">
                          <a:latin typeface="Arial"/>
                          <a:cs typeface="Arial"/>
                        </a:rPr>
                        <a:t>A </a:t>
                      </a:r>
                      <a:r>
                        <a:rPr sz="900" spc="60" dirty="0">
                          <a:latin typeface="Tahoma"/>
                          <a:cs typeface="Tahoma"/>
                        </a:rPr>
                        <a:t>+</a:t>
                      </a:r>
                      <a:r>
                        <a:rPr sz="900" spc="-220" dirty="0">
                          <a:latin typeface="Tahoma"/>
                          <a:cs typeface="Tahoma"/>
                        </a:rPr>
                        <a:t> </a:t>
                      </a:r>
                      <a:r>
                        <a:rPr sz="900" i="1" spc="30" dirty="0">
                          <a:latin typeface="Arial"/>
                          <a:cs typeface="Arial"/>
                        </a:rPr>
                        <a:t>B</a:t>
                      </a:r>
                      <a:r>
                        <a:rPr sz="900" spc="30" dirty="0">
                          <a:latin typeface="Tahoma"/>
                          <a:cs typeface="Tahoma"/>
                        </a:rPr>
                        <a:t>)</a:t>
                      </a:r>
                      <a:r>
                        <a:rPr sz="900" i="1" spc="30" dirty="0">
                          <a:latin typeface="Arial"/>
                          <a:cs typeface="Arial"/>
                        </a:rPr>
                        <a:t>H</a:t>
                      </a:r>
                      <a:endParaRPr sz="900" dirty="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6</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40640" algn="ctr">
                        <a:lnSpc>
                          <a:spcPts val="815"/>
                        </a:lnSpc>
                      </a:pPr>
                      <a:r>
                        <a:rPr sz="900" spc="10" dirty="0">
                          <a:latin typeface="Tahoma"/>
                          <a:cs typeface="Tahoma"/>
                        </a:rPr>
                        <a:t>(</a:t>
                      </a:r>
                      <a:r>
                        <a:rPr sz="900" i="1" spc="10" dirty="0">
                          <a:latin typeface="Arial"/>
                          <a:cs typeface="Arial"/>
                        </a:rPr>
                        <a:t>B</a:t>
                      </a:r>
                      <a:r>
                        <a:rPr sz="900" i="1" dirty="0">
                          <a:latin typeface="Arial"/>
                          <a:cs typeface="Arial"/>
                        </a:rPr>
                        <a:t> </a:t>
                      </a:r>
                      <a:r>
                        <a:rPr sz="900" spc="190" dirty="0">
                          <a:latin typeface="Arial Unicode MS"/>
                          <a:cs typeface="Arial Unicode MS"/>
                        </a:rPr>
                        <a:t>−</a:t>
                      </a:r>
                      <a:r>
                        <a:rPr sz="900" spc="-65" dirty="0">
                          <a:latin typeface="Arial Unicode MS"/>
                          <a:cs typeface="Arial Unicode MS"/>
                        </a:rPr>
                        <a:t> </a:t>
                      </a:r>
                      <a:r>
                        <a:rPr sz="900" i="1" spc="5" dirty="0">
                          <a:latin typeface="Arial"/>
                          <a:cs typeface="Arial"/>
                        </a:rPr>
                        <a:t>D</a:t>
                      </a:r>
                      <a:r>
                        <a:rPr sz="900" spc="5" dirty="0">
                          <a:latin typeface="Tahoma"/>
                          <a:cs typeface="Tahoma"/>
                        </a:rPr>
                        <a:t>)(</a:t>
                      </a:r>
                      <a:r>
                        <a:rPr sz="900" i="1" spc="5" dirty="0">
                          <a:latin typeface="Arial"/>
                          <a:cs typeface="Arial"/>
                        </a:rPr>
                        <a:t>G</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1"/>
                  </a:ext>
                </a:extLst>
              </a:tr>
              <a:tr h="138544">
                <a:tc>
                  <a:txBody>
                    <a:bodyPr/>
                    <a:lstStyle/>
                    <a:p>
                      <a:pPr marR="58419" algn="r">
                        <a:lnSpc>
                          <a:spcPts val="915"/>
                        </a:lnSpc>
                      </a:pPr>
                      <a:r>
                        <a:rPr sz="1350" i="1" baseline="6172" dirty="0">
                          <a:latin typeface="Arial"/>
                          <a:cs typeface="Arial"/>
                        </a:rPr>
                        <a:t>P</a:t>
                      </a:r>
                      <a:r>
                        <a:rPr sz="600" dirty="0">
                          <a:latin typeface="Tahoma"/>
                          <a:cs typeface="Tahoma"/>
                        </a:rPr>
                        <a:t>3</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endParaRPr sz="900">
                        <a:latin typeface="Tahoma"/>
                        <a:cs typeface="Tahoma"/>
                      </a:endParaRPr>
                    </a:p>
                  </a:txBody>
                  <a:tcPr marL="0" marR="0" marT="0" marB="0"/>
                </a:tc>
                <a:tc>
                  <a:txBody>
                    <a:bodyPr/>
                    <a:lstStyle/>
                    <a:p>
                      <a:pPr marL="62865">
                        <a:lnSpc>
                          <a:spcPts val="815"/>
                        </a:lnSpc>
                      </a:pPr>
                      <a:r>
                        <a:rPr sz="900" spc="-25" dirty="0">
                          <a:latin typeface="Tahoma"/>
                          <a:cs typeface="Tahoma"/>
                        </a:rPr>
                        <a:t>(</a:t>
                      </a:r>
                      <a:r>
                        <a:rPr sz="900" i="1" spc="-25" dirty="0">
                          <a:latin typeface="Arial"/>
                          <a:cs typeface="Arial"/>
                        </a:rPr>
                        <a:t>C </a:t>
                      </a:r>
                      <a:r>
                        <a:rPr sz="900" spc="60" dirty="0">
                          <a:latin typeface="Tahoma"/>
                          <a:cs typeface="Tahoma"/>
                        </a:rPr>
                        <a:t>+</a:t>
                      </a:r>
                      <a:r>
                        <a:rPr sz="900" spc="-9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endParaRPr sz="90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7</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9525" algn="ctr">
                        <a:lnSpc>
                          <a:spcPts val="815"/>
                        </a:lnSpc>
                      </a:pPr>
                      <a:r>
                        <a:rPr sz="900" spc="10" dirty="0">
                          <a:latin typeface="Tahoma"/>
                          <a:cs typeface="Tahoma"/>
                        </a:rPr>
                        <a:t>(</a:t>
                      </a:r>
                      <a:r>
                        <a:rPr sz="900" i="1" spc="10" dirty="0">
                          <a:latin typeface="Arial"/>
                          <a:cs typeface="Arial"/>
                        </a:rPr>
                        <a:t>A</a:t>
                      </a:r>
                      <a:r>
                        <a:rPr sz="900" i="1" spc="-60" dirty="0">
                          <a:latin typeface="Arial"/>
                          <a:cs typeface="Arial"/>
                        </a:rPr>
                        <a:t> </a:t>
                      </a:r>
                      <a:r>
                        <a:rPr sz="900" spc="190" dirty="0">
                          <a:latin typeface="Arial Unicode MS"/>
                          <a:cs typeface="Arial Unicode MS"/>
                        </a:rPr>
                        <a:t>−</a:t>
                      </a:r>
                      <a:r>
                        <a:rPr sz="900" spc="-60" dirty="0">
                          <a:latin typeface="Arial Unicode MS"/>
                          <a:cs typeface="Arial Unicode MS"/>
                        </a:rPr>
                        <a:t> </a:t>
                      </a:r>
                      <a:r>
                        <a:rPr sz="900" i="1" spc="-65" dirty="0">
                          <a:latin typeface="Arial"/>
                          <a:cs typeface="Arial"/>
                        </a:rPr>
                        <a:t>C</a:t>
                      </a:r>
                      <a:r>
                        <a:rPr sz="900" i="1" spc="-155" dirty="0">
                          <a:latin typeface="Arial"/>
                          <a:cs typeface="Arial"/>
                        </a:rPr>
                        <a:t> </a:t>
                      </a:r>
                      <a:r>
                        <a:rPr sz="900" spc="-10" dirty="0">
                          <a:latin typeface="Tahoma"/>
                          <a:cs typeface="Tahoma"/>
                        </a:rPr>
                        <a:t>)(</a:t>
                      </a:r>
                      <a:r>
                        <a:rPr sz="900" i="1" spc="-10" dirty="0">
                          <a:latin typeface="Arial"/>
                          <a:cs typeface="Arial"/>
                        </a:rPr>
                        <a:t>E</a:t>
                      </a:r>
                      <a:r>
                        <a:rPr sz="900" i="1" spc="40" dirty="0">
                          <a:latin typeface="Arial"/>
                          <a:cs typeface="Arial"/>
                        </a:rPr>
                        <a:t> </a:t>
                      </a:r>
                      <a:r>
                        <a:rPr sz="900" spc="60" dirty="0">
                          <a:latin typeface="Tahoma"/>
                          <a:cs typeface="Tahoma"/>
                        </a:rPr>
                        <a:t>+</a:t>
                      </a:r>
                      <a:r>
                        <a:rPr sz="900" spc="-95" dirty="0">
                          <a:latin typeface="Tahoma"/>
                          <a:cs typeface="Tahoma"/>
                        </a:rPr>
                        <a:t> </a:t>
                      </a:r>
                      <a:r>
                        <a:rPr sz="900" i="1" spc="-25" dirty="0">
                          <a:latin typeface="Arial"/>
                          <a:cs typeface="Arial"/>
                        </a:rPr>
                        <a:t>F</a:t>
                      </a:r>
                      <a:r>
                        <a:rPr sz="900" i="1" spc="-140" dirty="0">
                          <a:latin typeface="Arial"/>
                          <a:cs typeface="Arial"/>
                        </a:rPr>
                        <a:t> </a:t>
                      </a:r>
                      <a:r>
                        <a:rPr sz="900" spc="1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2"/>
                  </a:ext>
                </a:extLst>
              </a:tr>
              <a:tr h="204096">
                <a:tc>
                  <a:txBody>
                    <a:bodyPr/>
                    <a:lstStyle/>
                    <a:p>
                      <a:pPr marR="58419" algn="r">
                        <a:lnSpc>
                          <a:spcPts val="915"/>
                        </a:lnSpc>
                      </a:pPr>
                      <a:r>
                        <a:rPr sz="1350" i="1" baseline="6172" dirty="0">
                          <a:latin typeface="Arial"/>
                          <a:cs typeface="Arial"/>
                        </a:rPr>
                        <a:t>P</a:t>
                      </a:r>
                      <a:r>
                        <a:rPr sz="600" dirty="0">
                          <a:latin typeface="Tahoma"/>
                          <a:cs typeface="Tahoma"/>
                        </a:rPr>
                        <a:t>4</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i="1" dirty="0">
                          <a:latin typeface="Arial"/>
                          <a:cs typeface="Arial"/>
                        </a:rPr>
                        <a:t>D</a:t>
                      </a:r>
                      <a:r>
                        <a:rPr sz="900" dirty="0">
                          <a:latin typeface="Tahoma"/>
                          <a:cs typeface="Tahoma"/>
                        </a:rPr>
                        <a:t>(</a:t>
                      </a:r>
                      <a:r>
                        <a:rPr sz="900" i="1" dirty="0">
                          <a:latin typeface="Arial"/>
                          <a:cs typeface="Arial"/>
                        </a:rPr>
                        <a:t>G </a:t>
                      </a:r>
                      <a:r>
                        <a:rPr sz="900" spc="190" dirty="0">
                          <a:latin typeface="Arial Unicode MS"/>
                          <a:cs typeface="Arial Unicode MS"/>
                        </a:rPr>
                        <a:t>−</a:t>
                      </a:r>
                      <a:r>
                        <a:rPr sz="900" spc="-165" dirty="0">
                          <a:latin typeface="Arial Unicode MS"/>
                          <a:cs typeface="Arial Unicode MS"/>
                        </a:rPr>
                        <a:t> </a:t>
                      </a:r>
                      <a:r>
                        <a:rPr sz="900" i="1" spc="-50" dirty="0">
                          <a:latin typeface="Arial"/>
                          <a:cs typeface="Arial"/>
                        </a:rPr>
                        <a:t>E </a:t>
                      </a:r>
                      <a:r>
                        <a:rPr sz="900" spc="10" dirty="0">
                          <a:latin typeface="Tahoma"/>
                          <a:cs typeface="Tahoma"/>
                        </a:rPr>
                        <a:t>)</a:t>
                      </a:r>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dirty="0">
                        <a:latin typeface="Tahoma"/>
                        <a:cs typeface="Tahoma"/>
                      </a:endParaRPr>
                    </a:p>
                  </a:txBody>
                  <a:tcPr marL="0" marR="0" marT="0" marB="0"/>
                </a:tc>
                <a:extLst>
                  <a:ext uri="{0D108BD9-81ED-4DB2-BD59-A6C34878D82A}">
                    <a16:rowId xmlns:a16="http://schemas.microsoft.com/office/drawing/2014/main" val="10003"/>
                  </a:ext>
                </a:extLst>
              </a:tr>
            </a:tbl>
          </a:graphicData>
        </a:graphic>
      </p:graphicFrame>
      <p:sp>
        <p:nvSpPr>
          <p:cNvPr id="9" name="object 9"/>
          <p:cNvSpPr txBox="1"/>
          <p:nvPr/>
        </p:nvSpPr>
        <p:spPr>
          <a:xfrm>
            <a:off x="347294" y="2187575"/>
            <a:ext cx="3634156" cy="571951"/>
          </a:xfrm>
          <a:prstGeom prst="rect">
            <a:avLst/>
          </a:prstGeom>
        </p:spPr>
        <p:txBody>
          <a:bodyPr vert="horz" wrap="square" lIns="0" tIns="0" rIns="0" bIns="0" rtlCol="0">
            <a:spAutoFit/>
          </a:bodyPr>
          <a:lstStyle/>
          <a:p>
            <a:pPr marL="12700">
              <a:lnSpc>
                <a:spcPct val="100000"/>
              </a:lnSpc>
            </a:pPr>
            <a:r>
              <a:rPr sz="1100" dirty="0">
                <a:latin typeface="Tahoma"/>
                <a:cs typeface="Tahoma"/>
              </a:rPr>
              <a:t>The recurrence is</a:t>
            </a:r>
          </a:p>
          <a:p>
            <a:pPr marL="1322705">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7</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log</a:t>
            </a:r>
            <a:r>
              <a:rPr sz="1100" baseline="22222" dirty="0">
                <a:solidFill>
                  <a:srgbClr val="0000FF"/>
                </a:solidFill>
                <a:latin typeface="Tahoma"/>
                <a:cs typeface="Tahoma"/>
              </a:rPr>
              <a:t>2 </a:t>
            </a:r>
            <a:r>
              <a:rPr sz="1100" baseline="37037" dirty="0">
                <a:solidFill>
                  <a:srgbClr val="0000FF"/>
                </a:solidFill>
                <a:latin typeface="Tahoma"/>
                <a:cs typeface="Tahoma"/>
              </a:rPr>
              <a:t>7</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2</a:t>
            </a:r>
            <a:r>
              <a:rPr sz="1100" i="1" baseline="37037" dirty="0">
                <a:solidFill>
                  <a:srgbClr val="0000FF"/>
                </a:solidFill>
                <a:latin typeface="Trebuchet MS"/>
                <a:cs typeface="Trebuchet MS"/>
              </a:rPr>
              <a:t>.</a:t>
            </a:r>
            <a:r>
              <a:rPr sz="1100" baseline="37037" dirty="0">
                <a:solidFill>
                  <a:srgbClr val="0000FF"/>
                </a:solidFill>
                <a:latin typeface="Tahoma"/>
                <a:cs typeface="Tahoma"/>
              </a:rPr>
              <a:t>81</a:t>
            </a:r>
            <a:r>
              <a:rPr sz="1100" dirty="0">
                <a:solidFill>
                  <a:srgbClr val="0000FF"/>
                </a:solidFill>
                <a:latin typeface="Tahoma"/>
                <a:cs typeface="Tahoma"/>
              </a:rPr>
              <a:t>)</a:t>
            </a:r>
            <a:r>
              <a:rPr sz="1100" dirty="0">
                <a:latin typeface="Tahoma"/>
                <a:cs typeface="Tahoma"/>
              </a:rPr>
              <a:t>.</a:t>
            </a:r>
          </a:p>
        </p:txBody>
      </p:sp>
      <p:pic>
        <p:nvPicPr>
          <p:cNvPr id="10" name="图片 9"/>
          <p:cNvPicPr>
            <a:picLocks noChangeAspect="1"/>
          </p:cNvPicPr>
          <p:nvPr/>
        </p:nvPicPr>
        <p:blipFill>
          <a:blip r:embed="rId2"/>
          <a:stretch>
            <a:fillRect/>
          </a:stretch>
        </p:blipFill>
        <p:spPr>
          <a:xfrm>
            <a:off x="1376858" y="763676"/>
            <a:ext cx="2205695" cy="360000"/>
          </a:xfrm>
          <a:prstGeom prst="rect">
            <a:avLst/>
          </a:prstGeom>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30175"/>
            <a:ext cx="4419498" cy="215444"/>
          </a:xfrm>
          <a:prstGeom prst="rect">
            <a:avLst/>
          </a:prstGeom>
        </p:spPr>
        <p:txBody>
          <a:bodyPr vert="horz" wrap="square" lIns="0" tIns="0" rIns="0" bIns="0" rtlCol="0">
            <a:spAutoFit/>
          </a:bodyPr>
          <a:lstStyle/>
          <a:p>
            <a:pPr marL="12700">
              <a:lnSpc>
                <a:spcPct val="100000"/>
              </a:lnSpc>
            </a:pPr>
            <a:r>
              <a:rPr sz="1400" b="1" dirty="0"/>
              <a:t>RSA in a nutshell</a:t>
            </a:r>
          </a:p>
        </p:txBody>
      </p:sp>
      <p:sp>
        <p:nvSpPr>
          <p:cNvPr id="3" name="object 3"/>
          <p:cNvSpPr txBox="1"/>
          <p:nvPr/>
        </p:nvSpPr>
        <p:spPr>
          <a:xfrm>
            <a:off x="323850" y="434975"/>
            <a:ext cx="4038600" cy="2843535"/>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Arial"/>
                <a:cs typeface="Arial"/>
              </a:rPr>
              <a:t>p </a:t>
            </a:r>
            <a:r>
              <a:rPr sz="1000" dirty="0">
                <a:latin typeface="Tahoma"/>
                <a:cs typeface="Tahoma"/>
              </a:rPr>
              <a:t>and </a:t>
            </a:r>
            <a:r>
              <a:rPr sz="1000" i="1" dirty="0">
                <a:latin typeface="Arial"/>
                <a:cs typeface="Arial"/>
              </a:rPr>
              <a:t>q </a:t>
            </a:r>
            <a:r>
              <a:rPr sz="1000" dirty="0">
                <a:latin typeface="Tahoma"/>
                <a:cs typeface="Tahoma"/>
              </a:rPr>
              <a:t>and let </a:t>
            </a:r>
            <a:r>
              <a:rPr sz="1000" i="1" dirty="0">
                <a:latin typeface="Arial"/>
                <a:cs typeface="Arial"/>
              </a:rPr>
              <a:t>N </a:t>
            </a:r>
            <a:r>
              <a:rPr sz="1000" dirty="0">
                <a:latin typeface="Tahoma"/>
                <a:cs typeface="Tahoma"/>
              </a:rPr>
              <a:t>= </a:t>
            </a:r>
            <a:r>
              <a:rPr sz="1000" i="1" dirty="0">
                <a:latin typeface="Arial"/>
                <a:cs typeface="Arial"/>
              </a:rPr>
              <a:t>pq</a:t>
            </a:r>
            <a:r>
              <a:rPr sz="1000" dirty="0">
                <a:latin typeface="Tahoma"/>
                <a:cs typeface="Tahoma"/>
              </a:rPr>
              <a:t>. For any </a:t>
            </a:r>
            <a:r>
              <a:rPr sz="1000" i="1" dirty="0">
                <a:latin typeface="Arial"/>
                <a:cs typeface="Arial"/>
              </a:rPr>
              <a:t>e </a:t>
            </a:r>
            <a:r>
              <a:rPr sz="1000" dirty="0">
                <a:latin typeface="Tahoma"/>
                <a:cs typeface="Tahoma"/>
              </a:rPr>
              <a:t>relatively prime to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Arial"/>
                <a:cs typeface="Arial"/>
              </a:rPr>
              <a:t>x </a:t>
            </a:r>
            <a:r>
              <a:rPr sz="1000" dirty="0">
                <a:solidFill>
                  <a:srgbClr val="FF0000"/>
                </a:solidFill>
                <a:latin typeface="Arial Unicode MS"/>
                <a:cs typeface="Arial Unicode MS"/>
              </a:rPr>
              <a:t>1→ </a:t>
            </a:r>
            <a:r>
              <a:rPr sz="1000" i="1" dirty="0">
                <a:solidFill>
                  <a:srgbClr val="FF0000"/>
                </a:solidFill>
                <a:latin typeface="Arial"/>
                <a:cs typeface="Arial"/>
              </a:rPr>
              <a:t>x</a:t>
            </a:r>
            <a:r>
              <a:rPr sz="1000" i="1" baseline="37037" dirty="0">
                <a:solidFill>
                  <a:srgbClr val="FF0000"/>
                </a:solidFill>
                <a:latin typeface="Arial"/>
                <a:cs typeface="Arial"/>
              </a:rPr>
              <a:t>e    </a:t>
            </a:r>
            <a:r>
              <a:rPr sz="1000" dirty="0">
                <a:solidFill>
                  <a:srgbClr val="FF0000"/>
                </a:solidFill>
                <a:latin typeface="Tahoma"/>
                <a:cs typeface="Tahoma"/>
              </a:rPr>
              <a:t>(mod 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Arial"/>
                <a:cs typeface="Arial"/>
              </a:rPr>
              <a:t>d </a:t>
            </a:r>
            <a:r>
              <a:rPr sz="1000" dirty="0">
                <a:latin typeface="Tahoma"/>
                <a:cs typeface="Tahoma"/>
              </a:rPr>
              <a:t>be the inverse of </a:t>
            </a:r>
            <a:r>
              <a:rPr sz="1000" i="1" dirty="0">
                <a:latin typeface="Arial"/>
                <a:cs typeface="Arial"/>
              </a:rPr>
              <a:t>e </a:t>
            </a:r>
            <a:r>
              <a:rPr sz="1000" dirty="0">
                <a:latin typeface="Tahoma"/>
                <a:cs typeface="Tahoma"/>
              </a:rPr>
              <a:t>modulo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 Then for all </a:t>
            </a:r>
            <a:r>
              <a:rPr sz="1000" i="1" dirty="0">
                <a:latin typeface="Arial"/>
                <a:cs typeface="Arial"/>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ct val="100000"/>
              </a:lnSpc>
              <a:spcBef>
                <a:spcPts val="805"/>
              </a:spcBef>
            </a:pPr>
            <a:r>
              <a:rPr sz="1000" dirty="0">
                <a:solidFill>
                  <a:srgbClr val="FF0000"/>
                </a:solidFill>
                <a:latin typeface="Tahoma"/>
                <a:cs typeface="Tahoma"/>
              </a:rPr>
              <a:t>(</a:t>
            </a:r>
            <a:r>
              <a:rPr sz="1000" i="1" dirty="0">
                <a:solidFill>
                  <a:srgbClr val="FF0000"/>
                </a:solidFill>
                <a:latin typeface="Arial"/>
                <a:cs typeface="Arial"/>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Arial"/>
                <a:cs typeface="Arial"/>
              </a:rPr>
              <a:t>x </a:t>
            </a:r>
            <a:r>
              <a:rPr sz="1000" dirty="0">
                <a:solidFill>
                  <a:srgbClr val="FF0000"/>
                </a:solidFill>
                <a:latin typeface="Tahoma"/>
                <a:cs typeface="Tahoma"/>
              </a:rPr>
              <a:t>(mod N)</a:t>
            </a:r>
            <a:r>
              <a:rPr sz="1000" i="1" dirty="0">
                <a:solidFill>
                  <a:srgbClr val="FF0000"/>
                </a:solidFill>
                <a:latin typeface="Verdana"/>
                <a:cs typeface="Verdana"/>
              </a:rPr>
              <a:t>.</a:t>
            </a:r>
            <a:endParaRPr sz="1000" dirty="0">
              <a:latin typeface="Verdana"/>
              <a:cs typeface="Verdana"/>
            </a:endParaRPr>
          </a:p>
          <a:p>
            <a:pPr>
              <a:lnSpc>
                <a:spcPct val="100000"/>
              </a:lnSpc>
              <a:spcBef>
                <a:spcPts val="30"/>
              </a:spcBef>
            </a:pPr>
            <a:endParaRPr sz="1000" dirty="0">
              <a:latin typeface="Times New Roman"/>
              <a:cs typeface="Times New Roman"/>
            </a:endParaRPr>
          </a:p>
          <a:p>
            <a:pPr marL="246379" marR="5080" indent="-126364">
              <a:lnSpc>
                <a:spcPts val="1400"/>
              </a:lnSpc>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dirty="0" smtClean="0">
                <a:latin typeface="Tahoma"/>
                <a:cs typeface="Tahoma"/>
              </a:rPr>
              <a:t>The mapping</a:t>
            </a:r>
            <a:r>
              <a:rPr lang="en-US" sz="1000" dirty="0" smtClean="0">
                <a:latin typeface="Tahoma"/>
                <a:cs typeface="Tahoma"/>
              </a:rPr>
              <a:t> </a:t>
            </a:r>
            <a:r>
              <a:rPr sz="1000" dirty="0" smtClean="0">
                <a:latin typeface="Tahoma"/>
                <a:cs typeface="Tahoma"/>
              </a:rPr>
              <a:t> </a:t>
            </a:r>
            <a:r>
              <a:rPr sz="1000" i="1" dirty="0">
                <a:latin typeface="Arial"/>
                <a:cs typeface="Arial"/>
              </a:rPr>
              <a:t>x </a:t>
            </a:r>
            <a:r>
              <a:rPr sz="1000" dirty="0">
                <a:latin typeface="Arial Unicode MS"/>
                <a:cs typeface="Arial Unicode MS"/>
              </a:rPr>
              <a:t>1→ </a:t>
            </a:r>
            <a:r>
              <a:rPr sz="1000" i="1" dirty="0">
                <a:latin typeface="Arial"/>
                <a:cs typeface="Arial"/>
              </a:rPr>
              <a:t>x</a:t>
            </a:r>
            <a:r>
              <a:rPr sz="1000" i="1" baseline="37037" dirty="0">
                <a:latin typeface="Arial"/>
                <a:cs typeface="Arial"/>
              </a:rPr>
              <a:t>e </a:t>
            </a:r>
            <a:r>
              <a:rPr sz="1000" dirty="0">
                <a:latin typeface="Tahoma"/>
                <a:cs typeface="Tahoma"/>
              </a:rPr>
              <a:t>(mod N) is a reasonable way to encode messages </a:t>
            </a:r>
            <a:r>
              <a:rPr sz="1000" i="1" dirty="0" smtClean="0">
                <a:latin typeface="Arial"/>
                <a:cs typeface="Arial"/>
              </a:rPr>
              <a:t>x</a:t>
            </a:r>
            <a:r>
              <a:rPr sz="1000" dirty="0" smtClean="0">
                <a:latin typeface="Tahoma"/>
                <a:cs typeface="Tahoma"/>
              </a:rPr>
              <a:t>;  </a:t>
            </a:r>
            <a:r>
              <a:rPr sz="1000" dirty="0">
                <a:latin typeface="Tahoma"/>
                <a:cs typeface="Tahoma"/>
              </a:rPr>
              <a:t>no information is lost. So, if Bob publishes (</a:t>
            </a:r>
            <a:r>
              <a:rPr sz="1000" i="1" dirty="0">
                <a:latin typeface="Arial"/>
                <a:cs typeface="Arial"/>
              </a:rPr>
              <a:t>N</a:t>
            </a:r>
            <a:r>
              <a:rPr sz="1000" i="1" dirty="0">
                <a:latin typeface="Verdana"/>
                <a:cs typeface="Verdana"/>
              </a:rPr>
              <a:t>, </a:t>
            </a:r>
            <a:r>
              <a:rPr sz="1000" i="1" dirty="0" smtClean="0">
                <a:latin typeface="Arial"/>
                <a:cs typeface="Arial"/>
              </a:rPr>
              <a:t>e</a:t>
            </a:r>
            <a:r>
              <a:rPr sz="1000" dirty="0" smtClean="0">
                <a:latin typeface="Tahoma"/>
                <a:cs typeface="Tahoma"/>
              </a:rPr>
              <a:t>) </a:t>
            </a:r>
            <a:r>
              <a:rPr sz="1000" dirty="0">
                <a:latin typeface="Tahoma"/>
                <a:cs typeface="Tahoma"/>
              </a:rPr>
              <a:t>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lang="en-US" sz="1000" dirty="0">
                <a:solidFill>
                  <a:srgbClr val="3333B2"/>
                </a:solidFill>
                <a:latin typeface="Arial"/>
                <a:cs typeface="Arial"/>
              </a:rPr>
              <a:t> </a:t>
            </a:r>
            <a:r>
              <a:rPr lang="en-US" sz="1000" dirty="0" smtClean="0">
                <a:solidFill>
                  <a:srgbClr val="3333B2"/>
                </a:solidFill>
                <a:latin typeface="Arial"/>
                <a:cs typeface="Arial"/>
              </a:rPr>
              <a:t> </a:t>
            </a:r>
            <a:r>
              <a:rPr sz="1000" dirty="0" smtClean="0">
                <a:latin typeface="Tahoma"/>
                <a:cs typeface="Tahoma"/>
              </a:rPr>
              <a:t>Bob </a:t>
            </a:r>
            <a:r>
              <a:rPr sz="1000" dirty="0">
                <a:latin typeface="Tahoma"/>
                <a:cs typeface="Tahoma"/>
              </a:rPr>
              <a:t>should retain the value </a:t>
            </a:r>
            <a:r>
              <a:rPr sz="1000" i="1" dirty="0">
                <a:latin typeface="Arial"/>
                <a:cs typeface="Arial"/>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Arial"/>
                <a:cs typeface="Arial"/>
              </a:rPr>
              <a:t>d </a:t>
            </a:r>
            <a:r>
              <a:rPr sz="1000" dirty="0">
                <a:latin typeface="Tahoma"/>
                <a:cs typeface="Tahoma"/>
              </a:rPr>
              <a:t>th power  modulo </a:t>
            </a:r>
            <a:r>
              <a:rPr sz="1000" i="1" dirty="0">
                <a:latin typeface="Arial"/>
                <a:cs typeface="Arial"/>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90650" y="864000"/>
            <a:ext cx="468000" cy="117122"/>
          </a:xfrm>
          <a:prstGeom prst="rect">
            <a:avLst/>
          </a:prstGeom>
        </p:spPr>
      </p:pic>
      <p:pic>
        <p:nvPicPr>
          <p:cNvPr id="5" name="图片 4"/>
          <p:cNvPicPr>
            <a:picLocks noChangeAspect="1"/>
          </p:cNvPicPr>
          <p:nvPr/>
        </p:nvPicPr>
        <p:blipFill>
          <a:blip r:embed="rId3"/>
          <a:stretch>
            <a:fillRect/>
          </a:stretch>
        </p:blipFill>
        <p:spPr>
          <a:xfrm>
            <a:off x="425439" y="2016615"/>
            <a:ext cx="138095" cy="108000"/>
          </a:xfrm>
          <a:prstGeom prst="rect">
            <a:avLst/>
          </a:prstGeom>
        </p:spPr>
      </p:pic>
      <p:pic>
        <p:nvPicPr>
          <p:cNvPr id="6" name="图片 5"/>
          <p:cNvPicPr>
            <a:picLocks noChangeAspect="1"/>
          </p:cNvPicPr>
          <p:nvPr/>
        </p:nvPicPr>
        <p:blipFill>
          <a:blip r:embed="rId3"/>
          <a:stretch>
            <a:fillRect/>
          </a:stretch>
        </p:blipFill>
        <p:spPr>
          <a:xfrm>
            <a:off x="398954" y="2774975"/>
            <a:ext cx="138095" cy="108000"/>
          </a:xfrm>
          <a:prstGeom prst="rect">
            <a:avLst/>
          </a:prstGeom>
        </p:spPr>
      </p:pic>
      <p:pic>
        <p:nvPicPr>
          <p:cNvPr id="7" name="图片 6"/>
          <p:cNvPicPr>
            <a:picLocks noChangeAspect="1"/>
          </p:cNvPicPr>
          <p:nvPr/>
        </p:nvPicPr>
        <p:blipFill>
          <a:blip r:embed="rId4"/>
          <a:stretch>
            <a:fillRect/>
          </a:stretch>
        </p:blipFill>
        <p:spPr>
          <a:xfrm>
            <a:off x="1362065" y="1980409"/>
            <a:ext cx="471450" cy="14420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1176"/>
            <a:ext cx="4114800" cy="228600"/>
          </a:xfrm>
        </p:spPr>
        <p:txBody>
          <a:bodyPr/>
          <a:lstStyle/>
          <a:p>
            <a:r>
              <a:rPr lang="zh-CN" altLang="en-US" sz="1800" b="1" dirty="0" smtClean="0"/>
              <a:t>上机练习</a:t>
            </a:r>
            <a:endParaRPr lang="zh-CN" altLang="en-US" sz="1800" b="1" dirty="0"/>
          </a:p>
        </p:txBody>
      </p:sp>
      <p:sp>
        <p:nvSpPr>
          <p:cNvPr id="3" name="文本占位符 2"/>
          <p:cNvSpPr>
            <a:spLocks noGrp="1"/>
          </p:cNvSpPr>
          <p:nvPr>
            <p:ph type="body" idx="1"/>
          </p:nvPr>
        </p:nvSpPr>
        <p:spPr>
          <a:xfrm>
            <a:off x="323850" y="1273175"/>
            <a:ext cx="3915511" cy="677108"/>
          </a:xfrm>
        </p:spPr>
        <p:txBody>
          <a:bodyPr/>
          <a:lstStyle/>
          <a:p>
            <a:r>
              <a:rPr lang="zh-CN" altLang="en-US" sz="1100" dirty="0"/>
              <a:t>编号 </a:t>
            </a:r>
            <a:r>
              <a:rPr lang="en-US" altLang="zh-CN" sz="1100" dirty="0"/>
              <a:t>204  </a:t>
            </a:r>
            <a:r>
              <a:rPr lang="zh-CN" altLang="en-US" sz="1100" dirty="0"/>
              <a:t>题目</a:t>
            </a:r>
            <a:r>
              <a:rPr lang="zh-CN" altLang="en-US" sz="1100" dirty="0" smtClean="0"/>
              <a:t>：</a:t>
            </a:r>
            <a:r>
              <a:rPr lang="en-US" altLang="zh-CN" sz="1100" dirty="0" smtClean="0"/>
              <a:t>Count </a:t>
            </a:r>
            <a:r>
              <a:rPr lang="en-US" altLang="zh-CN" sz="1100" dirty="0"/>
              <a:t>primes</a:t>
            </a:r>
          </a:p>
          <a:p>
            <a:r>
              <a:rPr lang="zh-CN" altLang="en-US" sz="1100" dirty="0"/>
              <a:t>编号 </a:t>
            </a:r>
            <a:r>
              <a:rPr lang="en-US" altLang="zh-CN" sz="1100" dirty="0"/>
              <a:t>104  </a:t>
            </a:r>
            <a:r>
              <a:rPr lang="zh-CN" altLang="en-US" sz="1100" dirty="0"/>
              <a:t>题目：</a:t>
            </a:r>
            <a:r>
              <a:rPr lang="en-US" altLang="zh-CN" sz="1100" dirty="0"/>
              <a:t>Maximum Depth of Binary Tree</a:t>
            </a:r>
          </a:p>
          <a:p>
            <a:r>
              <a:rPr lang="zh-CN" altLang="en-US" sz="1100" dirty="0"/>
              <a:t>编号 </a:t>
            </a:r>
            <a:r>
              <a:rPr lang="en-US" altLang="zh-CN" sz="1100" dirty="0"/>
              <a:t>121  </a:t>
            </a:r>
            <a:r>
              <a:rPr lang="zh-CN" altLang="en-US" sz="1100" dirty="0"/>
              <a:t>题目：</a:t>
            </a:r>
            <a:r>
              <a:rPr lang="en-US" altLang="zh-CN" sz="1100" dirty="0"/>
              <a:t>Best Time to Buy and Sell Stock</a:t>
            </a:r>
          </a:p>
          <a:p>
            <a:endParaRPr lang="zh-CN" altLang="en-US" sz="1100" dirty="0"/>
          </a:p>
        </p:txBody>
      </p:sp>
    </p:spTree>
    <p:extLst>
      <p:ext uri="{BB962C8B-B14F-4D97-AF65-F5344CB8AC3E}">
        <p14:creationId xmlns:p14="http://schemas.microsoft.com/office/powerpoint/2010/main" val="17045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1" y="282575"/>
            <a:ext cx="4419498"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526071" y="1044575"/>
            <a:ext cx="3557956" cy="538609"/>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12700" marR="5080">
              <a:lnSpc>
                <a:spcPts val="1400"/>
              </a:lnSpc>
            </a:pPr>
            <a:r>
              <a:rPr sz="1100" i="1" dirty="0">
                <a:solidFill>
                  <a:srgbClr val="FF0000"/>
                </a:solidFill>
                <a:latin typeface="Trebuchet MS"/>
                <a:cs typeface="Trebuchet MS"/>
              </a:rPr>
              <a:t>Given </a:t>
            </a:r>
            <a:r>
              <a:rPr sz="1100" i="1" dirty="0">
                <a:solidFill>
                  <a:srgbClr val="FF0000"/>
                </a:solidFill>
                <a:latin typeface="Arial"/>
                <a:cs typeface="Arial"/>
              </a:rPr>
              <a:t>N</a:t>
            </a:r>
            <a:r>
              <a:rPr sz="1100" i="1" dirty="0">
                <a:solidFill>
                  <a:srgbClr val="FF0000"/>
                </a:solidFill>
                <a:latin typeface="Trebuchet MS"/>
                <a:cs typeface="Trebuchet MS"/>
              </a:rPr>
              <a:t>, </a:t>
            </a:r>
            <a:r>
              <a:rPr sz="1100" i="1" dirty="0">
                <a:solidFill>
                  <a:srgbClr val="FF0000"/>
                </a:solidFill>
                <a:latin typeface="Arial"/>
                <a:cs typeface="Arial"/>
              </a:rPr>
              <a:t>e</a:t>
            </a:r>
            <a:r>
              <a:rPr sz="1100" i="1" dirty="0">
                <a:solidFill>
                  <a:srgbClr val="FF0000"/>
                </a:solidFill>
                <a:latin typeface="Trebuchet MS"/>
                <a:cs typeface="Trebuchet MS"/>
              </a:rPr>
              <a:t>, and </a:t>
            </a:r>
            <a:r>
              <a:rPr sz="1100" i="1" dirty="0">
                <a:solidFill>
                  <a:srgbClr val="FF0000"/>
                </a:solidFill>
                <a:latin typeface="Arial"/>
                <a:cs typeface="Arial"/>
              </a:rPr>
              <a:t>y </a:t>
            </a:r>
            <a:r>
              <a:rPr sz="1100" dirty="0">
                <a:solidFill>
                  <a:srgbClr val="FF0000"/>
                </a:solidFill>
                <a:latin typeface="Tahoma"/>
                <a:cs typeface="Tahoma"/>
              </a:rPr>
              <a:t>= </a:t>
            </a:r>
            <a:r>
              <a:rPr sz="1100" i="1" dirty="0">
                <a:solidFill>
                  <a:srgbClr val="FF0000"/>
                </a:solidFill>
                <a:latin typeface="Arial"/>
                <a:cs typeface="Arial"/>
              </a:rPr>
              <a:t>x</a:t>
            </a:r>
            <a:r>
              <a:rPr sz="1100" i="1" baseline="37037" dirty="0">
                <a:solidFill>
                  <a:srgbClr val="FF0000"/>
                </a:solidFill>
                <a:latin typeface="Arial"/>
                <a:cs typeface="Arial"/>
              </a:rPr>
              <a:t>e </a:t>
            </a:r>
            <a:r>
              <a:rPr sz="1100" dirty="0">
                <a:solidFill>
                  <a:srgbClr val="FF0000"/>
                </a:solidFill>
                <a:latin typeface="Tahoma"/>
                <a:cs typeface="Tahoma"/>
              </a:rPr>
              <a:t>(mod N)</a:t>
            </a:r>
            <a:r>
              <a:rPr sz="1100" i="1" dirty="0">
                <a:solidFill>
                  <a:srgbClr val="FF0000"/>
                </a:solidFill>
                <a:latin typeface="Trebuchet MS"/>
                <a:cs typeface="Trebuchet MS"/>
              </a:rPr>
              <a:t>, it is computationally intractable to  determine </a:t>
            </a:r>
            <a:r>
              <a:rPr sz="1100" i="1" dirty="0">
                <a:solidFill>
                  <a:srgbClr val="FF0000"/>
                </a:solidFill>
                <a:latin typeface="Arial"/>
                <a:cs typeface="Arial"/>
              </a:rPr>
              <a:t>x</a:t>
            </a:r>
            <a:r>
              <a:rPr sz="1100" i="1" dirty="0">
                <a:solidFill>
                  <a:srgbClr val="FF0000"/>
                </a:solidFill>
                <a:latin typeface="Trebuchet MS"/>
                <a:cs typeface="Trebuchet MS"/>
              </a:rPr>
              <a:t>.</a:t>
            </a:r>
            <a:endParaRPr sz="1100" dirty="0">
              <a:latin typeface="Trebuchet MS"/>
              <a:cs typeface="Trebuchet MS"/>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1315048"/>
            <a:ext cx="1981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Universal</a:t>
            </a:r>
            <a:r>
              <a:rPr sz="1400" b="1" spc="-35" dirty="0">
                <a:solidFill>
                  <a:srgbClr val="0000FF"/>
                </a:solidFill>
              </a:rPr>
              <a:t> </a:t>
            </a:r>
            <a:r>
              <a:rPr sz="1400" b="1" spc="-40" dirty="0">
                <a:solidFill>
                  <a:srgbClr val="0000FF"/>
                </a:solidFill>
              </a:rPr>
              <a:t>Hashing</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3" y="130175"/>
            <a:ext cx="4419498"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434975"/>
            <a:ext cx="4167504" cy="2877070"/>
          </a:xfrm>
          <a:prstGeom prst="rect">
            <a:avLst/>
          </a:prstGeom>
        </p:spPr>
        <p:txBody>
          <a:bodyPr vert="horz" wrap="square" lIns="0" tIns="0" rIns="0" bIns="0" rtlCol="0">
            <a:spAutoFit/>
          </a:bodyPr>
          <a:lstStyle/>
          <a:p>
            <a:pPr marL="12700">
              <a:lnSpc>
                <a:spcPts val="1400"/>
              </a:lnSpc>
            </a:pPr>
            <a:r>
              <a:rPr sz="900" b="1" dirty="0">
                <a:latin typeface="Arial"/>
                <a:cs typeface="Arial"/>
              </a:rPr>
              <a:t>We will give  a short  “nickname” to each  of the </a:t>
            </a:r>
            <a:r>
              <a:rPr sz="900" dirty="0">
                <a:latin typeface="Tahoma"/>
                <a:cs typeface="Tahoma"/>
              </a:rPr>
              <a:t>2</a:t>
            </a:r>
            <a:r>
              <a:rPr sz="900" baseline="37037" dirty="0">
                <a:latin typeface="Tahoma"/>
                <a:cs typeface="Tahoma"/>
              </a:rPr>
              <a:t>32  </a:t>
            </a:r>
            <a:r>
              <a:rPr sz="900" b="1" dirty="0">
                <a:latin typeface="Arial"/>
                <a:cs typeface="Arial"/>
              </a:rPr>
              <a:t>possible  IP  addresses.</a:t>
            </a:r>
            <a:endParaRPr sz="900" dirty="0">
              <a:latin typeface="Arial"/>
              <a:cs typeface="Arial"/>
            </a:endParaRPr>
          </a:p>
          <a:p>
            <a:pPr marL="12700" marR="8890">
              <a:lnSpc>
                <a:spcPts val="1400"/>
              </a:lnSpc>
              <a:spcBef>
                <a:spcPts val="595"/>
              </a:spcBef>
            </a:pPr>
            <a:r>
              <a:rPr sz="9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9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p>
          <a:p>
            <a:pPr marL="12700">
              <a:lnSpc>
                <a:spcPts val="1400"/>
              </a:lnSpc>
              <a:spcBef>
                <a:spcPts val="605"/>
              </a:spcBef>
            </a:pPr>
            <a:r>
              <a:rPr sz="900" dirty="0">
                <a:latin typeface="Tahoma"/>
                <a:cs typeface="Tahoma"/>
              </a:rPr>
              <a:t>What if there is more than one record associated with the </a:t>
            </a:r>
            <a:r>
              <a:rPr sz="900" dirty="0" smtClean="0">
                <a:latin typeface="Tahoma"/>
                <a:cs typeface="Tahoma"/>
              </a:rPr>
              <a:t>same </a:t>
            </a:r>
            <a:r>
              <a:rPr sz="900" dirty="0">
                <a:latin typeface="Tahoma"/>
                <a:cs typeface="Tahoma"/>
              </a:rPr>
              <a:t>name?</a:t>
            </a:r>
          </a:p>
          <a:p>
            <a:pPr marL="12700" marR="5080" algn="just">
              <a:lnSpc>
                <a:spcPts val="1400"/>
              </a:lnSpc>
              <a:spcBef>
                <a:spcPts val="595"/>
              </a:spcBef>
            </a:pPr>
            <a:r>
              <a:rPr sz="900" dirty="0">
                <a:latin typeface="Tahoma"/>
                <a:cs typeface="Tahoma"/>
              </a:rPr>
              <a:t>Easy: each entry of the array points to a linked list containing all records with  that name. So the total amount of storage is proportional to 250, the number </a:t>
            </a:r>
            <a:r>
              <a:rPr sz="900" dirty="0" smtClean="0">
                <a:latin typeface="Tahoma"/>
                <a:cs typeface="Tahoma"/>
              </a:rPr>
              <a:t>of </a:t>
            </a:r>
            <a:r>
              <a:rPr sz="900" dirty="0">
                <a:latin typeface="Tahoma"/>
                <a:cs typeface="Tahoma"/>
              </a:rPr>
              <a:t>customers, and is independent of the total number of possible IP  addresses.</a:t>
            </a:r>
          </a:p>
          <a:p>
            <a:pPr marL="12700" marR="5080">
              <a:lnSpc>
                <a:spcPts val="1400"/>
              </a:lnSpc>
              <a:spcBef>
                <a:spcPts val="595"/>
              </a:spcBef>
            </a:pPr>
            <a:r>
              <a:rPr sz="900" dirty="0">
                <a:latin typeface="Tahoma"/>
                <a:cs typeface="Tahoma"/>
              </a:rPr>
              <a:t>Moreover, if not too many customer IP addresses are assigned the same name,  lookup is fast, because the average size of the linked list we have to scan  through is small.</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79" y="206375"/>
            <a:ext cx="4419498"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23850" y="739775"/>
            <a:ext cx="4091356" cy="1923604"/>
          </a:xfrm>
          <a:prstGeom prst="rect">
            <a:avLst/>
          </a:prstGeom>
        </p:spPr>
        <p:txBody>
          <a:bodyPr vert="horz" wrap="square" lIns="0" tIns="0" rIns="0" bIns="0" rtlCol="0">
            <a:spAutoFit/>
          </a:bodyPr>
          <a:lstStyle/>
          <a:p>
            <a:pPr marL="12700">
              <a:lnSpc>
                <a:spcPts val="1400"/>
              </a:lnSpc>
            </a:pPr>
            <a:r>
              <a:rPr sz="900" b="1" dirty="0">
                <a:latin typeface="Arial"/>
                <a:cs typeface="Arial"/>
              </a:rPr>
              <a:t>How do  we  assign  a short  name  to each  IP address?</a:t>
            </a:r>
            <a:endParaRPr sz="900" dirty="0">
              <a:latin typeface="Arial"/>
              <a:cs typeface="Arial"/>
            </a:endParaRPr>
          </a:p>
          <a:p>
            <a:pPr marL="12700" marR="12065">
              <a:lnSpc>
                <a:spcPts val="1400"/>
              </a:lnSpc>
              <a:spcBef>
                <a:spcPts val="595"/>
              </a:spcBef>
            </a:pPr>
            <a:r>
              <a:rPr sz="900" dirty="0">
                <a:latin typeface="Tahoma"/>
                <a:cs typeface="Tahoma"/>
              </a:rPr>
              <a:t>This is the role of a </a:t>
            </a:r>
            <a:r>
              <a:rPr sz="900" dirty="0">
                <a:solidFill>
                  <a:srgbClr val="FF0000"/>
                </a:solidFill>
                <a:latin typeface="Tahoma"/>
                <a:cs typeface="Tahoma"/>
              </a:rPr>
              <a:t>hash function</a:t>
            </a:r>
            <a:r>
              <a:rPr sz="900" dirty="0">
                <a:latin typeface="Tahoma"/>
                <a:cs typeface="Tahoma"/>
              </a:rPr>
              <a:t>: A function </a:t>
            </a:r>
            <a:r>
              <a:rPr sz="900" i="1" dirty="0">
                <a:latin typeface="Arial"/>
                <a:cs typeface="Arial"/>
              </a:rPr>
              <a:t>h </a:t>
            </a:r>
            <a:r>
              <a:rPr sz="900" dirty="0">
                <a:latin typeface="Tahoma"/>
                <a:cs typeface="Tahoma"/>
              </a:rPr>
              <a:t>that maps IP addresses to  positions in a table of length about 250 (the expected number of data </a:t>
            </a:r>
            <a:r>
              <a:rPr sz="900" dirty="0" smtClean="0">
                <a:latin typeface="Tahoma"/>
                <a:cs typeface="Tahoma"/>
              </a:rPr>
              <a:t>items</a:t>
            </a:r>
            <a:r>
              <a:rPr sz="900" dirty="0">
                <a:latin typeface="Tahoma"/>
                <a:cs typeface="Tahoma"/>
              </a:rPr>
              <a:t>).</a:t>
            </a:r>
          </a:p>
          <a:p>
            <a:pPr marL="12700" marR="167005">
              <a:lnSpc>
                <a:spcPts val="1400"/>
              </a:lnSpc>
              <a:spcBef>
                <a:spcPts val="595"/>
              </a:spcBef>
            </a:pPr>
            <a:r>
              <a:rPr sz="900" dirty="0">
                <a:latin typeface="Tahoma"/>
                <a:cs typeface="Tahoma"/>
              </a:rPr>
              <a:t>The name assigned to an IP address </a:t>
            </a:r>
            <a:r>
              <a:rPr sz="900" i="1" dirty="0">
                <a:latin typeface="Arial"/>
                <a:cs typeface="Arial"/>
              </a:rPr>
              <a:t>x </a:t>
            </a:r>
            <a:r>
              <a:rPr sz="900" dirty="0">
                <a:latin typeface="Tahoma"/>
                <a:cs typeface="Tahoma"/>
              </a:rPr>
              <a:t>is thus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and the record for </a:t>
            </a:r>
            <a:r>
              <a:rPr sz="900" i="1" dirty="0">
                <a:latin typeface="Arial"/>
                <a:cs typeface="Arial"/>
              </a:rPr>
              <a:t>x </a:t>
            </a:r>
            <a:r>
              <a:rPr sz="900" dirty="0">
                <a:latin typeface="Tahoma"/>
                <a:cs typeface="Tahoma"/>
              </a:rPr>
              <a:t>is  stored in position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of the table.</a:t>
            </a:r>
          </a:p>
          <a:p>
            <a:pPr marL="12700" marR="5080">
              <a:lnSpc>
                <a:spcPts val="1400"/>
              </a:lnSpc>
              <a:spcBef>
                <a:spcPts val="600"/>
              </a:spcBef>
            </a:pPr>
            <a:r>
              <a:rPr sz="900" dirty="0">
                <a:latin typeface="Tahoma"/>
                <a:cs typeface="Tahoma"/>
              </a:rPr>
              <a:t>As described before, each position of the table is in fact a </a:t>
            </a:r>
            <a:r>
              <a:rPr sz="900" i="1" dirty="0">
                <a:solidFill>
                  <a:srgbClr val="0000FF"/>
                </a:solidFill>
                <a:latin typeface="Trebuchet MS"/>
                <a:cs typeface="Trebuchet MS"/>
              </a:rPr>
              <a:t>bucket</a:t>
            </a:r>
            <a:r>
              <a:rPr sz="900" dirty="0">
                <a:latin typeface="Tahoma"/>
                <a:cs typeface="Tahoma"/>
              </a:rPr>
              <a:t>, a linked list  that contains all current IP addresses that map to </a:t>
            </a:r>
            <a:r>
              <a:rPr sz="900" dirty="0" smtClean="0">
                <a:latin typeface="Tahoma"/>
                <a:cs typeface="Tahoma"/>
              </a:rPr>
              <a:t>it</a:t>
            </a:r>
            <a:r>
              <a:rPr sz="900" dirty="0">
                <a:latin typeface="Tahoma"/>
                <a:cs typeface="Tahoma"/>
              </a:rPr>
              <a:t>.</a:t>
            </a:r>
          </a:p>
          <a:p>
            <a:pPr marL="12700" marR="45720">
              <a:lnSpc>
                <a:spcPts val="1400"/>
              </a:lnSpc>
              <a:spcBef>
                <a:spcPts val="600"/>
              </a:spcBef>
            </a:pPr>
            <a:r>
              <a:rPr sz="900" dirty="0">
                <a:latin typeface="Tahoma"/>
                <a:cs typeface="Tahoma"/>
              </a:rPr>
              <a:t>Hopefully, there will be very few buckets that contain more than a handful of  IP addresses.</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1719</TotalTime>
  <Words>3740</Words>
  <Application>Microsoft Office PowerPoint</Application>
  <PresentationFormat>自定义</PresentationFormat>
  <Paragraphs>322</Paragraphs>
  <Slides>50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 Unicode MS</vt:lpstr>
      <vt:lpstr>宋体</vt:lpstr>
      <vt:lpstr>Arial</vt:lpstr>
      <vt:lpstr>Calibri</vt:lpstr>
      <vt:lpstr>Century</vt:lpstr>
      <vt:lpstr>Tahoma</vt:lpstr>
      <vt:lpstr>Times New Roman</vt:lpstr>
      <vt:lpstr>Trebuchet MS</vt:lpstr>
      <vt:lpstr>Verdana</vt:lpstr>
      <vt:lpstr>Office Theme</vt:lpstr>
      <vt:lpstr>Review</vt:lpstr>
      <vt:lpstr>Cryptography</vt:lpstr>
      <vt:lpstr>The typical setting for cryptography</vt:lpstr>
      <vt:lpstr>The Rivest-Shamir-Adelman (RSA) cryptosystem</vt:lpstr>
      <vt:lpstr>RSA in a nutshell</vt:lpstr>
      <vt:lpstr>Security assumption for RSA</vt:lpstr>
      <vt:lpstr>Universal Hashing</vt:lpstr>
      <vt:lpstr>Motivation</vt:lpstr>
      <vt:lpstr>Hash tables</vt:lpstr>
      <vt:lpstr>How to choose a hash function?</vt:lpstr>
      <vt:lpstr>Families of hash functions</vt:lpstr>
      <vt:lpstr>Property</vt:lpstr>
      <vt:lpstr>Universal families of hash functions</vt:lpstr>
      <vt:lpstr>Chapter 2.  Divide-and-conquer algorithms</vt:lpstr>
      <vt:lpstr>The divide-and-conquer strategy solves a problem by:</vt:lpstr>
      <vt:lpstr>Multiplication</vt:lpstr>
      <vt:lpstr>PowerPoint 演示文稿</vt:lpstr>
      <vt:lpstr>PowerPoint 演示文稿</vt:lpstr>
      <vt:lpstr>Lemma For every n there exists an n'  with n ≤  n'  ≤ 2n such that n' a power of 2.</vt:lpstr>
      <vt:lpstr>PowerPoint 演示文稿</vt:lpstr>
      <vt:lpstr>A divide-and-conquer algorithm for integer multiplication</vt:lpstr>
      <vt:lpstr>The time analysis</vt:lpstr>
      <vt:lpstr>The time analysis (cont’d)</vt:lpstr>
      <vt:lpstr>PowerPoint 演示文稿</vt:lpstr>
      <vt:lpstr>Recurrence relations</vt:lpstr>
      <vt:lpstr>Solving recurrences</vt:lpstr>
      <vt:lpstr>Master theorem</vt:lpstr>
      <vt:lpstr>Proof of Master Theorem</vt:lpstr>
      <vt:lpstr>Proof of Master Theorem</vt:lpstr>
      <vt:lpstr>PowerPoint 演示文稿</vt:lpstr>
      <vt:lpstr>Merge sort</vt:lpstr>
      <vt:lpstr>The algorithm</vt:lpstr>
      <vt:lpstr>PowerPoint 演示文稿</vt:lpstr>
      <vt:lpstr>The time analysis</vt:lpstr>
      <vt:lpstr>An n log n  lower bound for sorting</vt:lpstr>
      <vt:lpstr>A decision Tree for sorting</vt:lpstr>
      <vt:lpstr>Median</vt:lpstr>
      <vt:lpstr>Median</vt:lpstr>
      <vt:lpstr>Selection</vt:lpstr>
      <vt:lpstr>A randomized divide-and-conquer algorithm for selection</vt:lpstr>
      <vt:lpstr>How to choose v ?</vt:lpstr>
      <vt:lpstr>How to choose v ? (cont’d)</vt:lpstr>
      <vt:lpstr>The efficiency analysis</vt:lpstr>
      <vt:lpstr>The efficiency analysis (cont’d)</vt:lpstr>
      <vt:lpstr>Matrix multiplication</vt:lpstr>
      <vt:lpstr>PowerPoint 演示文稿</vt:lpstr>
      <vt:lpstr>PowerPoint 演示文稿</vt:lpstr>
      <vt:lpstr>Divide and conquer</vt:lpstr>
      <vt:lpstr>Strassen’s trick</vt:lpstr>
      <vt:lpstr>上机练习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(IV)</dc:title>
  <dc:creator>Yijia Chen  Shanghai Jiaotong University</dc:creator>
  <cp:lastModifiedBy>lin xl</cp:lastModifiedBy>
  <cp:revision>168</cp:revision>
  <dcterms:created xsi:type="dcterms:W3CDTF">2016-09-06T04:17:54Z</dcterms:created>
  <dcterms:modified xsi:type="dcterms:W3CDTF">2020-05-18T16:49:53Z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