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02" r:id="rId3"/>
    <p:sldId id="315" r:id="rId4"/>
    <p:sldId id="316" r:id="rId5"/>
    <p:sldId id="317" r:id="rId6"/>
    <p:sldId id="303" r:id="rId7"/>
    <p:sldId id="304" r:id="rId8"/>
    <p:sldId id="305" r:id="rId9"/>
    <p:sldId id="306" r:id="rId10"/>
    <p:sldId id="320" r:id="rId11"/>
    <p:sldId id="307" r:id="rId12"/>
    <p:sldId id="321" r:id="rId13"/>
    <p:sldId id="308" r:id="rId14"/>
    <p:sldId id="309" r:id="rId15"/>
    <p:sldId id="310" r:id="rId16"/>
    <p:sldId id="311" r:id="rId17"/>
    <p:sldId id="322" r:id="rId18"/>
    <p:sldId id="323" r:id="rId19"/>
    <p:sldId id="312" r:id="rId20"/>
    <p:sldId id="313" r:id="rId21"/>
    <p:sldId id="314" r:id="rId22"/>
    <p:sldId id="280" r:id="rId23"/>
    <p:sldId id="281" r:id="rId24"/>
    <p:sldId id="324" r:id="rId25"/>
    <p:sldId id="282" r:id="rId26"/>
    <p:sldId id="283" r:id="rId27"/>
    <p:sldId id="284" r:id="rId28"/>
    <p:sldId id="285" r:id="rId29"/>
    <p:sldId id="319" r:id="rId30"/>
    <p:sldId id="287" r:id="rId31"/>
    <p:sldId id="288" r:id="rId32"/>
    <p:sldId id="289" r:id="rId33"/>
    <p:sldId id="290" r:id="rId34"/>
    <p:sldId id="291" r:id="rId35"/>
    <p:sldId id="292" r:id="rId36"/>
    <p:sldId id="325" r:id="rId37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3915511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273175"/>
            <a:ext cx="2743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5.  Greedy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A</a:t>
            </a:r>
            <a:r>
              <a:rPr sz="1400" b="1" dirty="0" smtClean="0">
                <a:solidFill>
                  <a:srgbClr val="0000FF"/>
                </a:solidFill>
              </a:rPr>
              <a:t>lgorithms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8206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Example: A minimum spanning tree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4015156" cy="226648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1000125"/>
            <a:ext cx="425430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4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15279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cut 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95" y="501452"/>
            <a:ext cx="4014153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 (</a:t>
            </a:r>
            <a:r>
              <a:rPr sz="1100" b="1" dirty="0">
                <a:solidFill>
                  <a:srgbClr val="3333B2"/>
                </a:solidFill>
                <a:latin typeface="Gill Sans MT"/>
                <a:cs typeface="Gill Sans MT"/>
              </a:rPr>
              <a:t>Cut property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 marR="59690" algn="just">
              <a:lnSpc>
                <a:spcPts val="14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Suppose edges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 are part of a minimum spanning tree </a:t>
            </a:r>
            <a:r>
              <a:rPr sz="1100" dirty="0" smtClean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MST) of </a:t>
            </a:r>
            <a:r>
              <a:rPr sz="1100" i="1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 ,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.  Pick any subset of nodes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 for which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 does not cross between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 and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,  and let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 smtClean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lightest </a:t>
            </a:r>
            <a:r>
              <a:rPr sz="1100" dirty="0">
                <a:latin typeface="Arial"/>
                <a:cs typeface="Arial"/>
              </a:rPr>
              <a:t>edge </a:t>
            </a:r>
            <a:r>
              <a:rPr sz="1100" dirty="0" smtClean="0">
                <a:latin typeface="Arial"/>
                <a:cs typeface="Arial"/>
              </a:rPr>
              <a:t>across this partition.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sz="1100" dirty="0" smtClean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9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∪</a:t>
            </a:r>
            <a:r>
              <a:rPr lang="en-US"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9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endParaRPr sz="900" dirty="0">
              <a:latin typeface="Arial Unicode MS"/>
              <a:cs typeface="Arial Unicode MS"/>
            </a:endParaRPr>
          </a:p>
          <a:p>
            <a:pPr marL="12700" algn="just">
              <a:lnSpc>
                <a:spcPts val="1400"/>
              </a:lnSpc>
              <a:spcBef>
                <a:spcPts val="805"/>
              </a:spcBef>
            </a:pPr>
            <a:r>
              <a:rPr sz="1100" dirty="0">
                <a:latin typeface="Arial"/>
                <a:cs typeface="Arial"/>
              </a:rPr>
              <a:t>is part of some </a:t>
            </a:r>
            <a:r>
              <a:rPr sz="1100" dirty="0" smtClean="0">
                <a:latin typeface="Arial"/>
                <a:cs typeface="Arial"/>
              </a:rPr>
              <a:t>MST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</a:t>
            </a:r>
            <a:r>
              <a:rPr sz="1200" b="1" dirty="0">
                <a:latin typeface="Gill Sans MT"/>
                <a:cs typeface="Gill Sans MT"/>
              </a:rPr>
              <a:t>cut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dirty="0">
                <a:latin typeface="Tahoma"/>
                <a:cs typeface="Tahoma"/>
              </a:rPr>
              <a:t>is any partition of the vertices into two groups, </a:t>
            </a:r>
            <a:endParaRPr lang="en-US" sz="1100" dirty="0" smtClean="0">
              <a:latin typeface="Tahoma"/>
              <a:cs typeface="Tahoma"/>
            </a:endParaRPr>
          </a:p>
          <a:p>
            <a:pPr marL="12700" algn="just">
              <a:lnSpc>
                <a:spcPts val="1400"/>
              </a:lnSpc>
            </a:pP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i="1" dirty="0" smtClean="0">
                <a:latin typeface="Arial"/>
                <a:cs typeface="Arial"/>
              </a:rPr>
              <a:t>V</a:t>
            </a:r>
            <a:r>
              <a:rPr lang="en-US" sz="1100" i="1" dirty="0" smtClean="0">
                <a:latin typeface="Arial"/>
                <a:cs typeface="Arial"/>
              </a:rPr>
              <a:t> </a:t>
            </a:r>
            <a:r>
              <a:rPr sz="1100" dirty="0" smtClean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cut property says that it is always safe to add the lightest edge across any </a:t>
            </a:r>
            <a:r>
              <a:rPr sz="1100" dirty="0" smtClean="0">
                <a:latin typeface="Tahoma"/>
                <a:cs typeface="Tahoma"/>
              </a:rPr>
              <a:t>cut </a:t>
            </a:r>
            <a:r>
              <a:rPr sz="1100" dirty="0">
                <a:latin typeface="Tahoma"/>
                <a:cs typeface="Tahoma"/>
              </a:rPr>
              <a:t>(that is, between a vertex in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and one in 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), provided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has no edges </a:t>
            </a:r>
            <a:r>
              <a:rPr sz="1100" dirty="0" smtClean="0">
                <a:latin typeface="Tahoma"/>
                <a:cs typeface="Tahoma"/>
              </a:rPr>
              <a:t>across </a:t>
            </a:r>
            <a:r>
              <a:rPr sz="1100" dirty="0">
                <a:latin typeface="Tahoma"/>
                <a:cs typeface="Tahoma"/>
              </a:rPr>
              <a:t>the cut.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02" y="1577975"/>
            <a:ext cx="50873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00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Cut property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" y="663575"/>
            <a:ext cx="4417801" cy="2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7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27" y="434975"/>
            <a:ext cx="417927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Edges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are part of some MST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; if the new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also happens to be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part of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then there is nothing to prove.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So assume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b="1" u="none" dirty="0">
                <a:solidFill>
                  <a:schemeClr val="tx1"/>
                </a:solidFill>
                <a:latin typeface="Tahoma"/>
                <a:cs typeface="Tahoma"/>
              </a:rPr>
              <a:t>not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 in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We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will construct a different MST </a:t>
            </a:r>
            <a:r>
              <a:rPr lang="en-US" i="1" u="none" dirty="0" smtClean="0">
                <a:solidFill>
                  <a:schemeClr val="tx1"/>
                </a:solidFill>
                <a:latin typeface="Tahoma"/>
                <a:cs typeface="Tahoma"/>
              </a:rPr>
              <a:t>T’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9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900" u="none" dirty="0">
                <a:solidFill>
                  <a:schemeClr val="tx1"/>
                </a:solidFill>
                <a:latin typeface="Tahoma"/>
                <a:cs typeface="Tahoma"/>
              </a:rPr>
              <a:t>containing</a:t>
            </a:r>
            <a:endParaRPr sz="9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          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by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altering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slightly, changing just one of its edges.</a:t>
            </a:r>
          </a:p>
          <a:p>
            <a:pPr marL="12700" marR="17272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Add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to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Since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connected, it already has a path between the  endpoints of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so adding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creates a cycle.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This cycle must also have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other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edge</a:t>
            </a:r>
            <a:r>
              <a:rPr lang="en-US" i="1" u="none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u="none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i="1" u="none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1100" i="1" u="none" dirty="0" smtClean="0">
                <a:solidFill>
                  <a:srgbClr val="0000FF"/>
                </a:solidFill>
                <a:latin typeface="Arial"/>
                <a:cs typeface="Arial"/>
              </a:rPr>
              <a:t>’ </a:t>
            </a:r>
            <a:r>
              <a:rPr sz="1100" u="none" baseline="37037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u="none" dirty="0">
                <a:solidFill>
                  <a:srgbClr val="0000FF"/>
                </a:solidFill>
                <a:latin typeface="Arial"/>
                <a:cs typeface="Arial"/>
              </a:rPr>
              <a:t>across the cut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S, V </a:t>
            </a:r>
            <a:r>
              <a:rPr sz="900" u="none" dirty="0">
                <a:solidFill>
                  <a:srgbClr val="0000FF"/>
                </a:solidFill>
                <a:latin typeface="Arial Unicode MS"/>
                <a:cs typeface="Arial Unicode MS"/>
              </a:rPr>
              <a:t>\ 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If we now remove </a:t>
            </a:r>
            <a:r>
              <a:rPr lang="en-US" i="1" u="none" dirty="0" smtClean="0">
                <a:solidFill>
                  <a:schemeClr val="tx1"/>
                </a:solidFill>
              </a:rPr>
              <a:t>e’</a:t>
            </a:r>
            <a:endParaRPr sz="900" i="1" baseline="37037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endParaRPr lang="en-US" u="none" dirty="0" smtClean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which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we will show to be a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  <a:p>
            <a:pPr marL="12700" marR="127000">
              <a:lnSpc>
                <a:spcPts val="1400"/>
              </a:lnSpc>
              <a:spcBef>
                <a:spcPts val="595"/>
              </a:spcBef>
            </a:pPr>
            <a:r>
              <a:rPr lang="en-US" i="1" u="none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i="1" u="none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sz="9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connected by Lemma (1), since </a:t>
            </a:r>
            <a:r>
              <a:rPr lang="en-US" sz="1100" i="1" u="none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i="1" u="none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sz="1100" u="none" baseline="37037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a cycle edge. And it has the same </a:t>
            </a:r>
            <a:r>
              <a:rPr sz="1100" u="none" dirty="0" smtClean="0">
                <a:solidFill>
                  <a:schemeClr val="tx1"/>
                </a:solidFill>
              </a:rPr>
              <a:t>number </a:t>
            </a:r>
            <a:r>
              <a:rPr sz="1100" u="none" dirty="0">
                <a:solidFill>
                  <a:schemeClr val="tx1"/>
                </a:solidFill>
              </a:rPr>
              <a:t>of edges as </a:t>
            </a:r>
            <a:r>
              <a:rPr sz="1100"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sz="1100" u="none" dirty="0">
                <a:solidFill>
                  <a:schemeClr val="tx1"/>
                </a:solidFill>
              </a:rPr>
              <a:t>; so by Lemmas (2) and (3), it is also a </a:t>
            </a:r>
            <a:r>
              <a:rPr sz="1100" u="none" dirty="0" smtClean="0">
                <a:solidFill>
                  <a:schemeClr val="tx1"/>
                </a:solidFill>
              </a:rPr>
              <a:t>tree</a:t>
            </a:r>
            <a:r>
              <a:rPr sz="1100" u="none" dirty="0">
                <a:solidFill>
                  <a:schemeClr val="tx1"/>
                </a:solidFill>
              </a:rPr>
              <a:t>.</a:t>
            </a:r>
            <a:endParaRPr sz="11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0" y="1077339"/>
            <a:ext cx="464972" cy="152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187575"/>
            <a:ext cx="1063234" cy="1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0" y="2675665"/>
            <a:ext cx="169852" cy="136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594" y="2675665"/>
            <a:ext cx="176376" cy="1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66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71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71" y="767202"/>
            <a:ext cx="4091356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100" i="1" dirty="0" smtClean="0">
                <a:solidFill>
                  <a:srgbClr val="0000FF"/>
                </a:solidFill>
                <a:latin typeface="Arial"/>
                <a:cs typeface="Arial"/>
              </a:rPr>
              <a:t>T’ is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 minimum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spanning tree: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  <a:spcBef>
                <a:spcPts val="5"/>
              </a:spcBef>
            </a:pP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 smtClean="0">
                <a:latin typeface="Arial"/>
                <a:cs typeface="Arial"/>
              </a:rPr>
              <a:t>T’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= 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 +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 smtClean="0">
                <a:latin typeface="Arial"/>
                <a:cs typeface="Arial"/>
              </a:rPr>
              <a:t>e</a:t>
            </a:r>
            <a:r>
              <a:rPr lang="en-US" sz="1000" i="1" dirty="0" smtClean="0">
                <a:latin typeface="Arial"/>
                <a:cs typeface="Arial"/>
              </a:rPr>
              <a:t>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−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 smtClean="0">
                <a:latin typeface="Tahoma"/>
                <a:cs typeface="Tahoma"/>
              </a:rPr>
              <a:t>(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e’</a:t>
            </a:r>
            <a:r>
              <a:rPr sz="1000" dirty="0" smtClean="0">
                <a:latin typeface="Tahoma"/>
                <a:cs typeface="Tahoma"/>
              </a:rPr>
              <a:t>)</a:t>
            </a:r>
            <a:r>
              <a:rPr sz="1000" i="1" dirty="0" smtClean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 marR="180975">
              <a:spcBef>
                <a:spcPts val="495"/>
              </a:spcBef>
            </a:pPr>
            <a:r>
              <a:rPr sz="1000" dirty="0">
                <a:latin typeface="Tahoma"/>
                <a:cs typeface="Tahoma"/>
              </a:rPr>
              <a:t>Both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e’ </a:t>
            </a:r>
            <a:r>
              <a:rPr sz="1000" baseline="37037" dirty="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cross between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Arial Unicode MS"/>
                <a:cs typeface="Arial Unicode MS"/>
              </a:rPr>
              <a:t>\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, and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is the lightest edge </a:t>
            </a:r>
            <a:r>
              <a:rPr sz="1000" dirty="0" smtClean="0">
                <a:latin typeface="Tahoma"/>
                <a:cs typeface="Tahoma"/>
              </a:rPr>
              <a:t>of </a:t>
            </a:r>
            <a:r>
              <a:rPr sz="1000" dirty="0">
                <a:latin typeface="Tahoma"/>
                <a:cs typeface="Tahoma"/>
              </a:rPr>
              <a:t>this </a:t>
            </a:r>
            <a:r>
              <a:rPr sz="1000" dirty="0" smtClean="0">
                <a:latin typeface="Tahoma"/>
                <a:cs typeface="Tahoma"/>
              </a:rPr>
              <a:t>type</a:t>
            </a:r>
            <a:r>
              <a:rPr sz="1000" dirty="0">
                <a:latin typeface="Tahoma"/>
                <a:cs typeface="Tahoma"/>
              </a:rPr>
              <a:t>. Therefore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 smtClean="0">
                <a:latin typeface="Tahoma"/>
                <a:cs typeface="Tahoma"/>
              </a:rPr>
              <a:t>(</a:t>
            </a:r>
            <a:r>
              <a:rPr lang="en-US" sz="1000" i="1" dirty="0" smtClean="0">
                <a:latin typeface="Arial"/>
                <a:cs typeface="Arial"/>
              </a:rPr>
              <a:t>e’</a:t>
            </a:r>
            <a:r>
              <a:rPr lang="en-US" sz="1000" baseline="37037" dirty="0" smtClean="0">
                <a:latin typeface="Lucida Sans Unicode"/>
                <a:cs typeface="Lucida Sans Unicode"/>
              </a:rPr>
              <a:t> </a:t>
            </a:r>
            <a:r>
              <a:rPr sz="1000" dirty="0" smtClean="0">
                <a:latin typeface="Tahoma"/>
                <a:cs typeface="Tahoma"/>
              </a:rPr>
              <a:t>), </a:t>
            </a:r>
            <a:r>
              <a:rPr sz="1000" dirty="0">
                <a:latin typeface="Tahoma"/>
                <a:cs typeface="Tahoma"/>
              </a:rPr>
              <a:t>and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T’ 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dirty="0">
                <a:latin typeface="Tahoma"/>
                <a:cs typeface="Tahoma"/>
              </a:rPr>
              <a:t>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Since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an MST, it must be the case that </a:t>
            </a:r>
            <a:r>
              <a:rPr sz="1000" dirty="0" smtClean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lang="en-US" sz="1000" i="1" dirty="0" smtClean="0">
                <a:latin typeface="Arial"/>
                <a:cs typeface="Arial"/>
              </a:rPr>
              <a:t>T’</a:t>
            </a:r>
            <a:r>
              <a:rPr sz="1000" dirty="0" smtClean="0"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dirty="0" smtClean="0">
                <a:latin typeface="Tahoma"/>
                <a:cs typeface="Tahoma"/>
              </a:rPr>
              <a:t>weight(</a:t>
            </a:r>
            <a:r>
              <a:rPr sz="1000" i="1" dirty="0" smtClean="0">
                <a:latin typeface="Arial"/>
                <a:cs typeface="Arial"/>
              </a:rPr>
              <a:t>T</a:t>
            </a:r>
            <a:r>
              <a:rPr sz="1000" dirty="0" smtClean="0">
                <a:latin typeface="Tahoma"/>
                <a:cs typeface="Tahoma"/>
              </a:rPr>
              <a:t>) </a:t>
            </a:r>
            <a:endParaRPr lang="en-US" sz="1000" dirty="0" smtClean="0">
              <a:latin typeface="Tahoma"/>
              <a:cs typeface="Tahoma"/>
            </a:endParaRPr>
          </a:p>
          <a:p>
            <a:pPr marL="12700">
              <a:spcBef>
                <a:spcPts val="805"/>
              </a:spcBef>
            </a:pPr>
            <a:r>
              <a:rPr sz="1000" dirty="0" smtClean="0">
                <a:latin typeface="Tahoma"/>
                <a:cs typeface="Tahoma"/>
              </a:rPr>
              <a:t>and that</a:t>
            </a:r>
            <a:r>
              <a:rPr lang="en-US" sz="1000" i="1" dirty="0" smtClean="0">
                <a:latin typeface="Arial"/>
                <a:cs typeface="Arial"/>
              </a:rPr>
              <a:t> T’ </a:t>
            </a:r>
            <a:r>
              <a:rPr sz="1000" dirty="0" smtClean="0">
                <a:latin typeface="Tahoma"/>
                <a:cs typeface="Tahoma"/>
              </a:rPr>
              <a:t>is </a:t>
            </a:r>
            <a:r>
              <a:rPr sz="1000" dirty="0">
                <a:latin typeface="Tahoma"/>
                <a:cs typeface="Tahoma"/>
              </a:rPr>
              <a:t>also an MST.</a:t>
            </a:r>
          </a:p>
        </p:txBody>
      </p:sp>
    </p:spTree>
    <p:extLst>
      <p:ext uri="{BB962C8B-B14F-4D97-AF65-F5344CB8AC3E}">
        <p14:creationId xmlns:p14="http://schemas.microsoft.com/office/powerpoint/2010/main" val="14469742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3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Kruskal’s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340523"/>
            <a:ext cx="4041459" cy="222368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lang="en-US" sz="900" dirty="0" smtClean="0">
                <a:latin typeface="Times New Roman"/>
                <a:cs typeface="Times New Roman"/>
              </a:rPr>
              <a:t>KRUSKAL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G</a:t>
            </a:r>
            <a:r>
              <a:rPr sz="900" i="1" dirty="0">
                <a:latin typeface="Arial"/>
                <a:cs typeface="Arial"/>
              </a:rPr>
              <a:t>, </a:t>
            </a:r>
            <a:r>
              <a:rPr sz="900" i="1" dirty="0" smtClean="0">
                <a:latin typeface="Arial"/>
                <a:cs typeface="Arial"/>
              </a:rPr>
              <a:t>w</a:t>
            </a:r>
            <a:r>
              <a:rPr sz="900" dirty="0" smtClean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86690">
              <a:lnSpc>
                <a:spcPts val="1400"/>
              </a:lnSpc>
              <a:spcBef>
                <a:spcPts val="105"/>
              </a:spcBef>
              <a:tabLst>
                <a:tab pos="723265" algn="l"/>
              </a:tabLst>
            </a:pPr>
            <a:r>
              <a:rPr sz="1350" baseline="6172" dirty="0">
                <a:latin typeface="Tahoma"/>
                <a:cs typeface="Tahoma"/>
              </a:rPr>
              <a:t>Input:	A connected undirected graph </a:t>
            </a:r>
            <a:r>
              <a:rPr sz="1350" i="1" baseline="6172" dirty="0">
                <a:latin typeface="Arial"/>
                <a:cs typeface="Arial"/>
              </a:rPr>
              <a:t>G  </a:t>
            </a:r>
            <a:r>
              <a:rPr sz="1350" baseline="6172" dirty="0">
                <a:latin typeface="Tahoma"/>
                <a:cs typeface="Tahoma"/>
              </a:rPr>
              <a:t>= (</a:t>
            </a:r>
            <a:r>
              <a:rPr sz="1350" i="1" baseline="6172" dirty="0">
                <a:latin typeface="Arial"/>
                <a:cs typeface="Arial"/>
              </a:rPr>
              <a:t>V , </a:t>
            </a:r>
            <a:r>
              <a:rPr sz="1350" i="1" baseline="6172" dirty="0" smtClean="0">
                <a:latin typeface="Arial"/>
                <a:cs typeface="Arial"/>
              </a:rPr>
              <a:t>E</a:t>
            </a:r>
            <a:r>
              <a:rPr sz="1350" baseline="6172" dirty="0" smtClean="0">
                <a:latin typeface="Tahoma"/>
                <a:cs typeface="Tahoma"/>
              </a:rPr>
              <a:t>) </a:t>
            </a:r>
            <a:r>
              <a:rPr sz="1350" baseline="6172" dirty="0">
                <a:latin typeface="Tahoma"/>
                <a:cs typeface="Tahoma"/>
              </a:rPr>
              <a:t>with edge weight </a:t>
            </a:r>
            <a:r>
              <a:rPr sz="1350" i="1" baseline="6172" dirty="0">
                <a:latin typeface="Arial"/>
                <a:cs typeface="Arial"/>
              </a:rPr>
              <a:t>w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  <a:p>
            <a:pPr marL="186690">
              <a:lnSpc>
                <a:spcPts val="1400"/>
              </a:lnSpc>
              <a:tabLst>
                <a:tab pos="723265" algn="l"/>
              </a:tabLst>
            </a:pPr>
            <a:r>
              <a:rPr sz="900" dirty="0">
                <a:latin typeface="Tahoma"/>
                <a:cs typeface="Tahoma"/>
              </a:rPr>
              <a:t>Output:	A minimum spanning tree defined by the edges </a:t>
            </a:r>
            <a:r>
              <a:rPr sz="900" i="1" dirty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94945">
              <a:lnSpc>
                <a:spcPts val="1400"/>
              </a:lnSpc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 smtClean="0">
                <a:latin typeface="Gill Sans MT"/>
                <a:cs typeface="Gill Sans MT"/>
              </a:rPr>
              <a:t>     </a:t>
            </a:r>
            <a:r>
              <a:rPr sz="900" b="1" dirty="0" smtClean="0">
                <a:latin typeface="Gill Sans MT"/>
                <a:cs typeface="Gill Sans MT"/>
              </a:rPr>
              <a:t>for </a:t>
            </a:r>
            <a:r>
              <a:rPr sz="900" b="1" dirty="0">
                <a:latin typeface="Gill Sans MT"/>
                <a:cs typeface="Gill Sans MT"/>
              </a:rPr>
              <a:t>all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Arial Unicode MS"/>
                <a:cs typeface="Arial Unicode MS"/>
              </a:rPr>
              <a:t>∈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dirty="0" smtClean="0">
                <a:latin typeface="Courier New"/>
                <a:cs typeface="Courier New"/>
              </a:rPr>
              <a:t>     </a:t>
            </a:r>
            <a:r>
              <a:rPr sz="900" dirty="0" err="1" smtClean="0">
                <a:latin typeface="Courier New"/>
                <a:cs typeface="Courier New"/>
              </a:rPr>
              <a:t>makeset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 </a:t>
            </a:r>
            <a:endParaRPr lang="en-US" sz="900" dirty="0" smtClean="0">
              <a:latin typeface="Tahoma"/>
              <a:cs typeface="Tahoma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i="1" dirty="0" smtClean="0">
                <a:latin typeface="Arial"/>
                <a:cs typeface="Arial"/>
              </a:rPr>
              <a:t>      </a:t>
            </a:r>
            <a:r>
              <a:rPr sz="900" i="1" dirty="0" smtClean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 smtClean="0">
                <a:latin typeface="Arial Unicode MS"/>
                <a:cs typeface="Arial Unicode MS"/>
              </a:rPr>
              <a:t>{</a:t>
            </a:r>
            <a:r>
              <a:rPr lang="en-US" sz="900" dirty="0" smtClean="0">
                <a:latin typeface="Arial Unicode MS"/>
                <a:cs typeface="Arial Unicode MS"/>
              </a:rPr>
              <a:t> </a:t>
            </a:r>
            <a:r>
              <a:rPr sz="900" dirty="0" smtClean="0">
                <a:latin typeface="Arial Unicode MS"/>
                <a:cs typeface="Arial Unicode MS"/>
              </a:rPr>
              <a:t>}</a:t>
            </a:r>
            <a:endParaRPr sz="900" dirty="0">
              <a:latin typeface="Arial Unicode MS"/>
              <a:cs typeface="Arial Unicode MS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dirty="0" smtClean="0">
                <a:latin typeface="Tahoma"/>
                <a:cs typeface="Tahoma"/>
              </a:rPr>
              <a:t>     </a:t>
            </a:r>
            <a:r>
              <a:rPr sz="900" dirty="0" smtClean="0">
                <a:latin typeface="Tahoma"/>
                <a:cs typeface="Tahoma"/>
              </a:rPr>
              <a:t>Sort </a:t>
            </a:r>
            <a:r>
              <a:rPr sz="900" dirty="0">
                <a:latin typeface="Tahoma"/>
                <a:cs typeface="Tahoma"/>
              </a:rPr>
              <a:t>the edges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by weight</a:t>
            </a: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 smtClean="0">
                <a:latin typeface="Gill Sans MT"/>
                <a:cs typeface="Gill Sans MT"/>
              </a:rPr>
              <a:t>      </a:t>
            </a:r>
            <a:r>
              <a:rPr sz="900" b="1" dirty="0" smtClean="0">
                <a:latin typeface="Gill Sans MT"/>
                <a:cs typeface="Gill Sans MT"/>
              </a:rPr>
              <a:t>for </a:t>
            </a:r>
            <a:r>
              <a:rPr sz="900" b="1" dirty="0">
                <a:latin typeface="Gill Sans MT"/>
                <a:cs typeface="Gill Sans MT"/>
              </a:rPr>
              <a:t>all </a:t>
            </a:r>
            <a:r>
              <a:rPr sz="900" dirty="0">
                <a:latin typeface="Tahoma"/>
                <a:cs typeface="Tahoma"/>
              </a:rPr>
              <a:t>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∈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in increasing order of weight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744220" algn="l"/>
              </a:tabLst>
            </a:pPr>
            <a:r>
              <a:rPr lang="en-US" sz="900" b="1" dirty="0" smtClean="0">
                <a:latin typeface="Gill Sans MT"/>
                <a:cs typeface="Gill Sans MT"/>
              </a:rPr>
              <a:t>               </a:t>
            </a:r>
            <a:r>
              <a:rPr sz="900" b="1" dirty="0" smtClean="0">
                <a:latin typeface="Gill Sans MT"/>
                <a:cs typeface="Gill Sans MT"/>
              </a:rPr>
              <a:t>if </a:t>
            </a:r>
            <a:r>
              <a:rPr sz="900" dirty="0">
                <a:latin typeface="Courier New"/>
                <a:cs typeface="Courier New"/>
              </a:rPr>
              <a:t>find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 smtClean="0">
                <a:latin typeface="Arial Unicode MS"/>
                <a:cs typeface="Arial Unicode MS"/>
              </a:rPr>
              <a:t>  </a:t>
            </a:r>
            <a:r>
              <a:rPr sz="900" dirty="0" smtClean="0">
                <a:latin typeface="Tahoma"/>
                <a:cs typeface="Tahoma"/>
              </a:rPr>
              <a:t> </a:t>
            </a:r>
            <a:r>
              <a:rPr sz="900" dirty="0" smtClean="0">
                <a:latin typeface="Courier New"/>
                <a:cs typeface="Courier New"/>
              </a:rPr>
              <a:t>find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b="1" dirty="0">
                <a:latin typeface="Gill Sans MT"/>
                <a:cs typeface="Gill Sans MT"/>
              </a:rPr>
              <a:t>then</a:t>
            </a:r>
            <a:endParaRPr sz="900" dirty="0">
              <a:latin typeface="Gill Sans MT"/>
              <a:cs typeface="Gill Sans MT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 smtClean="0">
                <a:latin typeface="Tahoma"/>
                <a:cs typeface="Tahoma"/>
              </a:rPr>
              <a:t>                  </a:t>
            </a:r>
            <a:r>
              <a:rPr sz="900" dirty="0" smtClean="0">
                <a:latin typeface="Tahoma"/>
                <a:cs typeface="Tahoma"/>
              </a:rPr>
              <a:t>add </a:t>
            </a:r>
            <a:r>
              <a:rPr sz="900" dirty="0">
                <a:latin typeface="Tahoma"/>
                <a:cs typeface="Tahoma"/>
              </a:rPr>
              <a:t>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X</a:t>
            </a:r>
            <a:endParaRPr sz="900" dirty="0">
              <a:latin typeface="Arial"/>
              <a:cs typeface="Arial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 smtClean="0">
                <a:latin typeface="Courier New"/>
                <a:cs typeface="Courier New"/>
              </a:rPr>
              <a:t>          </a:t>
            </a:r>
            <a:r>
              <a:rPr sz="900" dirty="0" smtClean="0">
                <a:latin typeface="Courier New"/>
                <a:cs typeface="Courier New"/>
              </a:rPr>
              <a:t>union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u</a:t>
            </a:r>
            <a:r>
              <a:rPr sz="900" i="1" dirty="0">
                <a:latin typeface="Arial"/>
                <a:cs typeface="Arial"/>
              </a:rPr>
              <a:t>, v </a:t>
            </a:r>
            <a:r>
              <a:rPr sz="900" dirty="0">
                <a:latin typeface="Tahoma"/>
                <a:cs typeface="Tahoma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4417"/>
              </p:ext>
            </p:extLst>
          </p:nvPr>
        </p:nvGraphicFramePr>
        <p:xfrm>
          <a:off x="400050" y="2720976"/>
          <a:ext cx="365760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 err="1" smtClean="0">
                          <a:latin typeface="Courier New"/>
                          <a:cs typeface="Courier New"/>
                        </a:rPr>
                        <a:t>makeset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create a singleton set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· 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endParaRPr sz="900" spc="0" baseline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 smtClean="0">
                          <a:latin typeface="Courier New"/>
                          <a:cs typeface="Courier New"/>
                        </a:rPr>
                        <a:t>find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find the set that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belongs to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017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 −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Courier New"/>
                          <a:cs typeface="Courier New"/>
                        </a:rPr>
                        <a:t>union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0" baseline="0" dirty="0" smtClean="0">
                          <a:latin typeface="Tahoma"/>
                          <a:cs typeface="Tahoma"/>
                        </a:rPr>
                        <a:t>)</a:t>
                      </a:r>
                      <a:endParaRPr sz="9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merge the sets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y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4" y="2035175"/>
            <a:ext cx="158713" cy="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807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34" y="206375"/>
            <a:ext cx="30296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data structure for disjoint 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511175"/>
            <a:ext cx="3581400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latin typeface="Gill Sans MT"/>
                <a:cs typeface="Gill Sans MT"/>
              </a:rPr>
              <a:t>Union by rank</a:t>
            </a:r>
            <a:endParaRPr sz="1100" dirty="0">
              <a:latin typeface="Gill Sans MT"/>
              <a:cs typeface="Gill Sans MT"/>
            </a:endParaRPr>
          </a:p>
          <a:p>
            <a:pPr marL="12700" marR="12700"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We store a set is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directed tree</a:t>
            </a:r>
            <a:r>
              <a:rPr sz="1100" dirty="0">
                <a:latin typeface="Tahoma"/>
                <a:cs typeface="Tahoma"/>
              </a:rPr>
              <a:t>. Nodes of the </a:t>
            </a:r>
            <a:r>
              <a:rPr sz="1100" dirty="0" smtClean="0">
                <a:latin typeface="Tahoma"/>
                <a:cs typeface="Tahoma"/>
              </a:rPr>
              <a:t>tree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elements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the set,  arranged in no particular </a:t>
            </a:r>
            <a:r>
              <a:rPr sz="1100" dirty="0" smtClean="0">
                <a:latin typeface="Tahoma"/>
                <a:cs typeface="Tahoma"/>
              </a:rPr>
              <a:t>order</a:t>
            </a:r>
            <a:r>
              <a:rPr sz="1100" dirty="0">
                <a:latin typeface="Tahoma"/>
                <a:cs typeface="Tahoma"/>
              </a:rPr>
              <a:t>, and each has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parent pointers </a:t>
            </a:r>
            <a:r>
              <a:rPr sz="1100" dirty="0">
                <a:latin typeface="Tahoma"/>
                <a:cs typeface="Tahoma"/>
              </a:rPr>
              <a:t>that eventually </a:t>
            </a:r>
            <a:r>
              <a:rPr sz="1100" dirty="0" smtClean="0">
                <a:latin typeface="Tahoma"/>
                <a:cs typeface="Tahoma"/>
              </a:rPr>
              <a:t>lead </a:t>
            </a:r>
            <a:r>
              <a:rPr sz="1100" dirty="0">
                <a:latin typeface="Tahoma"/>
                <a:cs typeface="Tahoma"/>
              </a:rPr>
              <a:t>up to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root </a:t>
            </a:r>
            <a:r>
              <a:rPr sz="1100" dirty="0">
                <a:latin typeface="Tahoma"/>
                <a:cs typeface="Tahoma"/>
              </a:rPr>
              <a:t>of the tree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2700">
              <a:spcBef>
                <a:spcPts val="595"/>
              </a:spcBef>
            </a:pPr>
            <a:endParaRPr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This </a:t>
            </a:r>
            <a:r>
              <a:rPr sz="1100" dirty="0">
                <a:latin typeface="Tahoma"/>
                <a:cs typeface="Tahoma"/>
              </a:rPr>
              <a:t>root element is a convenient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representative</a:t>
            </a:r>
            <a:r>
              <a:rPr sz="1100" dirty="0">
                <a:latin typeface="Tahoma"/>
                <a:cs typeface="Tahoma"/>
              </a:rPr>
              <a:t>,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100" dirty="0">
                <a:latin typeface="Tahoma"/>
                <a:cs typeface="Tahoma"/>
              </a:rPr>
              <a:t>, for the set.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distinguished from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other elements by the fact that its parent </a:t>
            </a:r>
            <a:r>
              <a:rPr sz="1100" dirty="0" smtClean="0">
                <a:latin typeface="Tahoma"/>
                <a:cs typeface="Tahoma"/>
              </a:rPr>
              <a:t>pointer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</a:t>
            </a:r>
            <a:r>
              <a:rPr sz="1100" dirty="0" smtClean="0">
                <a:latin typeface="Tahoma"/>
                <a:cs typeface="Tahoma"/>
              </a:rPr>
              <a:t>s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self-loop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addition to a parent pointer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r>
              <a:rPr sz="1100" dirty="0">
                <a:latin typeface="Tahoma"/>
                <a:cs typeface="Tahoma"/>
              </a:rPr>
              <a:t>, each node also </a:t>
            </a:r>
            <a:r>
              <a:rPr sz="1100" dirty="0" smtClean="0">
                <a:latin typeface="Tahoma"/>
                <a:cs typeface="Tahoma"/>
              </a:rPr>
              <a:t>has a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rank </a:t>
            </a:r>
            <a:r>
              <a:rPr sz="1100" dirty="0">
                <a:latin typeface="Tahoma"/>
                <a:cs typeface="Tahoma"/>
              </a:rPr>
              <a:t>that, for the time </a:t>
            </a:r>
            <a:r>
              <a:rPr sz="1100" dirty="0" smtClean="0">
                <a:latin typeface="Tahoma"/>
                <a:cs typeface="Tahoma"/>
              </a:rPr>
              <a:t>being</a:t>
            </a:r>
            <a:r>
              <a:rPr sz="1100" dirty="0">
                <a:latin typeface="Tahoma"/>
                <a:cs typeface="Tahoma"/>
              </a:rPr>
              <a:t>, should be interpreted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the height of the subtree hanging from that </a:t>
            </a:r>
            <a:r>
              <a:rPr sz="1100" dirty="0" smtClean="0">
                <a:latin typeface="Tahoma"/>
                <a:cs typeface="Tahoma"/>
              </a:rPr>
              <a:t>node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17478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2063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Directed-tree representation of set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15511" cy="207073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3900"/>
            <a:ext cx="3939574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</p:spPr>
        <p:txBody>
          <a:bodyPr/>
          <a:lstStyle/>
          <a:p>
            <a:r>
              <a:rPr lang="en-US" altLang="zh-CN" b="1" dirty="0" smtClean="0"/>
              <a:t>Disjoint-set operations with rank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061"/>
            <a:ext cx="2514600" cy="310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 by rank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2450" y="511175"/>
            <a:ext cx="3505200" cy="271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MAKESET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</a:t>
            </a:r>
            <a:endParaRPr u="none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88265">
              <a:lnSpc>
                <a:spcPts val="1400"/>
              </a:lnSpc>
              <a:spcBef>
                <a:spcPts val="575"/>
              </a:spcBef>
            </a:pP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=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u="none" dirty="0" smtClean="0">
                <a:solidFill>
                  <a:schemeClr val="tx1"/>
                </a:solidFill>
                <a:latin typeface="Courier New"/>
                <a:cs typeface="Courier New"/>
              </a:rPr>
              <a:t>rank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= 0</a:t>
            </a: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solidFill>
                <a:schemeClr val="tx1"/>
              </a:solidFill>
            </a:endParaRPr>
          </a:p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FIND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</a:t>
            </a:r>
          </a:p>
          <a:p>
            <a:pPr marL="88265" marR="2265680">
              <a:lnSpc>
                <a:spcPts val="1400"/>
              </a:lnSpc>
              <a:spcBef>
                <a:spcPts val="565"/>
              </a:spcBef>
            </a:pPr>
            <a:r>
              <a:rPr b="1" u="none" dirty="0" smtClean="0">
                <a:solidFill>
                  <a:schemeClr val="tx1"/>
                </a:solidFill>
                <a:latin typeface="Gill Sans MT"/>
                <a:cs typeface="Gill Sans MT"/>
              </a:rPr>
              <a:t>while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lang="en-US" u="none" dirty="0" smtClean="0">
                <a:solidFill>
                  <a:schemeClr val="tx1"/>
                </a:solidFill>
                <a:latin typeface="Arial Unicode MS"/>
                <a:cs typeface="Arial Unicode MS"/>
              </a:rPr>
              <a:t>  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b="1" u="none" dirty="0" smtClean="0">
                <a:solidFill>
                  <a:schemeClr val="tx1"/>
                </a:solidFill>
                <a:latin typeface="Gill Sans MT"/>
                <a:cs typeface="Gill Sans MT"/>
              </a:rPr>
              <a:t>do </a:t>
            </a:r>
            <a:r>
              <a:rPr lang="en-US" b="1" u="none" dirty="0" smtClean="0">
                <a:solidFill>
                  <a:schemeClr val="tx1"/>
                </a:solidFill>
                <a:latin typeface="Gill Sans MT"/>
                <a:cs typeface="Gill Sans MT"/>
              </a:rPr>
              <a:t>  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)  return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12700">
              <a:lnSpc>
                <a:spcPts val="1400"/>
              </a:lnSpc>
              <a:spcBef>
                <a:spcPts val="555"/>
              </a:spcBef>
            </a:pPr>
            <a:r>
              <a:rPr lang="en-US" u="none" dirty="0" err="1" smtClean="0">
                <a:solidFill>
                  <a:schemeClr val="tx1"/>
                </a:solidFill>
                <a:latin typeface="Courier New"/>
                <a:cs typeface="Courier New"/>
              </a:rPr>
              <a:t>M</a:t>
            </a:r>
            <a:r>
              <a:rPr u="none" dirty="0" err="1" smtClean="0">
                <a:solidFill>
                  <a:schemeClr val="tx1"/>
                </a:solidFill>
                <a:latin typeface="Courier New"/>
                <a:cs typeface="Courier New"/>
              </a:rPr>
              <a:t>akeset</a:t>
            </a:r>
            <a:r>
              <a:rPr lang="en-US" u="none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 constant-time operation.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find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follows parent pointers to the root of the tree and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therefore takes time</a:t>
            </a:r>
            <a:r>
              <a:rPr lang="en-US" u="none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proportional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to the height of the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  <a:p>
            <a:pPr marL="12700" marR="6731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The tree actually gets built via the third operation, </a:t>
            </a: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union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,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and so we must </a:t>
            </a:r>
            <a:r>
              <a:rPr u="none" dirty="0" smtClean="0">
                <a:solidFill>
                  <a:schemeClr val="tx1"/>
                </a:solidFill>
                <a:latin typeface="Tahoma"/>
                <a:cs typeface="Tahoma"/>
              </a:rPr>
              <a:t>make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sure that this procedure keeps trees </a:t>
            </a:r>
            <a:r>
              <a:rPr i="1" u="none" dirty="0" smtClean="0">
                <a:solidFill>
                  <a:schemeClr val="tx1"/>
                </a:solidFill>
                <a:latin typeface="Arial"/>
                <a:cs typeface="Arial"/>
              </a:rPr>
              <a:t>shallow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77975"/>
            <a:ext cx="144001" cy="1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27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1315047"/>
            <a:ext cx="22859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81609384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82575"/>
            <a:ext cx="1371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4290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9960">
              <a:lnSpc>
                <a:spcPts val="1400"/>
              </a:lnSpc>
            </a:pPr>
            <a:r>
              <a:rPr lang="en-US" sz="900" u="sng" dirty="0" smtClean="0">
                <a:latin typeface="Times New Roman"/>
                <a:cs typeface="Times New Roman"/>
              </a:rPr>
              <a:t>UNION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 smtClean="0">
                <a:latin typeface="Arial"/>
                <a:cs typeface="Arial"/>
              </a:rPr>
              <a:t>x</a:t>
            </a:r>
            <a:r>
              <a:rPr sz="900" i="1" dirty="0">
                <a:latin typeface="Arial"/>
                <a:cs typeface="Arial"/>
              </a:rPr>
              <a:t>, </a:t>
            </a:r>
            <a:r>
              <a:rPr sz="900" i="1" dirty="0" smtClean="0">
                <a:latin typeface="Arial"/>
                <a:cs typeface="Arial"/>
              </a:rPr>
              <a:t>y</a:t>
            </a:r>
            <a:r>
              <a:rPr sz="900" dirty="0" smtClean="0">
                <a:latin typeface="Tahoma"/>
                <a:cs typeface="Tahoma"/>
              </a:rPr>
              <a:t>) </a:t>
            </a:r>
            <a:endParaRPr lang="en-US" sz="900" dirty="0" smtClean="0">
              <a:latin typeface="Tahoma"/>
              <a:cs typeface="Tahoma"/>
            </a:endParaRPr>
          </a:p>
          <a:p>
            <a:pPr marL="12700" marR="2219960">
              <a:lnSpc>
                <a:spcPts val="1400"/>
              </a:lnSpc>
            </a:pPr>
            <a:r>
              <a:rPr sz="900" dirty="0" smtClean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 smtClean="0">
                <a:latin typeface="Courier New"/>
                <a:cs typeface="Courier New"/>
              </a:rPr>
              <a:t>find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1350" baseline="6172" dirty="0" smtClean="0">
                <a:latin typeface="Tahoma"/>
                <a:cs typeface="Tahoma"/>
              </a:rPr>
              <a:t>)</a:t>
            </a:r>
            <a:endParaRPr sz="1350" baseline="6172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 smtClean="0">
                <a:latin typeface="Arial"/>
                <a:cs typeface="Arial"/>
              </a:rPr>
              <a:t> </a:t>
            </a:r>
            <a:r>
              <a:rPr sz="1350" i="1" baseline="6172" dirty="0" err="1" smtClean="0">
                <a:latin typeface="Arial"/>
                <a:cs typeface="Arial"/>
              </a:rPr>
              <a:t>r</a:t>
            </a:r>
            <a:r>
              <a:rPr sz="600" i="1" dirty="0" err="1" smtClean="0">
                <a:latin typeface="Lucida Sans"/>
                <a:cs typeface="Lucida Sans"/>
              </a:rPr>
              <a:t>y</a:t>
            </a:r>
            <a:r>
              <a:rPr sz="600" i="1" dirty="0" smtClean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 smtClean="0">
                <a:latin typeface="Courier New"/>
                <a:cs typeface="Courier New"/>
              </a:rPr>
              <a:t>find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smtClean="0">
                <a:latin typeface="Arial"/>
                <a:cs typeface="Arial"/>
              </a:rPr>
              <a:t>y</a:t>
            </a:r>
            <a:r>
              <a:rPr sz="1350" baseline="6172" dirty="0" smtClean="0">
                <a:latin typeface="Tahoma"/>
                <a:cs typeface="Tahoma"/>
              </a:rPr>
              <a:t>)</a:t>
            </a:r>
            <a:endParaRPr sz="1350" baseline="6172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Tahoma"/>
                <a:cs typeface="Tahoma"/>
              </a:rPr>
              <a:t>return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i="1" baseline="6172" dirty="0">
                <a:latin typeface="Arial"/>
                <a:cs typeface="Arial"/>
              </a:rPr>
              <a:t>&gt;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</a:t>
            </a: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i="1" baseline="6172" dirty="0" smtClean="0">
                <a:latin typeface="Arial"/>
                <a:cs typeface="Arial"/>
              </a:rPr>
              <a:t>π</a:t>
            </a:r>
            <a:r>
              <a:rPr sz="1350" baseline="6172" dirty="0" smtClean="0">
                <a:latin typeface="Tahoma"/>
                <a:cs typeface="Tahoma"/>
              </a:rPr>
              <a:t>(</a:t>
            </a:r>
            <a:r>
              <a:rPr sz="1350" i="1" baseline="6172" dirty="0" err="1" smtClean="0">
                <a:latin typeface="Arial"/>
                <a:cs typeface="Arial"/>
              </a:rPr>
              <a:t>r</a:t>
            </a:r>
            <a:r>
              <a:rPr lang="en-US" sz="600" i="1" dirty="0" err="1" smtClean="0">
                <a:latin typeface="Lucida Sans"/>
                <a:cs typeface="Lucida Sans"/>
              </a:rPr>
              <a:t>y</a:t>
            </a:r>
            <a:r>
              <a:rPr sz="600" i="1" dirty="0" smtClean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</a:t>
            </a:r>
            <a:endParaRPr sz="600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</a:pPr>
            <a:r>
              <a:rPr sz="900" b="1" dirty="0">
                <a:latin typeface="Gill Sans MT"/>
                <a:cs typeface="Gill Sans MT"/>
              </a:rPr>
              <a:t>else</a:t>
            </a:r>
            <a:endParaRPr sz="900" dirty="0">
              <a:latin typeface="Gill Sans MT"/>
              <a:cs typeface="Gill Sans MT"/>
            </a:endParaRPr>
          </a:p>
          <a:p>
            <a:pPr marL="246379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π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</a:t>
            </a:r>
            <a:endParaRPr sz="600" dirty="0">
              <a:latin typeface="Lucida Sans"/>
              <a:cs typeface="Lucida Sans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4690474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358775"/>
            <a:ext cx="1066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815975"/>
            <a:ext cx="3938956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For any non-root x, </a:t>
            </a:r>
            <a:r>
              <a:rPr sz="1100" i="1" dirty="0" smtClean="0">
                <a:latin typeface="Lucida Sans"/>
                <a:cs typeface="Lucida Sans"/>
              </a:rPr>
              <a:t>rank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&lt; </a:t>
            </a:r>
            <a:r>
              <a:rPr sz="1100" i="1" dirty="0" smtClean="0">
                <a:latin typeface="Lucida Sans"/>
                <a:cs typeface="Lucida Sans"/>
              </a:rPr>
              <a:t>rank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π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root node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has least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nodes in </a:t>
            </a:r>
            <a:r>
              <a:rPr sz="1100" i="1" dirty="0">
                <a:latin typeface="Arial"/>
                <a:cs typeface="Arial"/>
              </a:rPr>
              <a:t>its tree.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If there are </a:t>
            </a:r>
            <a:r>
              <a:rPr sz="1100" i="1" dirty="0" smtClean="0">
                <a:latin typeface="Arial"/>
                <a:cs typeface="Arial"/>
              </a:rPr>
              <a:t>n </a:t>
            </a:r>
            <a:r>
              <a:rPr sz="1100" i="1" dirty="0">
                <a:latin typeface="Arial"/>
                <a:cs typeface="Arial"/>
              </a:rPr>
              <a:t>elements overall, there can be </a:t>
            </a:r>
            <a:r>
              <a:rPr sz="1100" i="1" dirty="0" smtClean="0">
                <a:latin typeface="Arial"/>
                <a:cs typeface="Arial"/>
              </a:rPr>
              <a:t>at </a:t>
            </a:r>
            <a:r>
              <a:rPr sz="1100" i="1" dirty="0">
                <a:latin typeface="Arial"/>
                <a:cs typeface="Arial"/>
              </a:rPr>
              <a:t>most </a:t>
            </a:r>
            <a:endParaRPr lang="en-US" sz="1100" i="1" dirty="0" smtClean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 smtClean="0">
                <a:latin typeface="Arial"/>
                <a:cs typeface="Arial"/>
              </a:rPr>
              <a:t>n/</a:t>
            </a:r>
            <a:r>
              <a:rPr sz="1100" dirty="0" smtClean="0">
                <a:latin typeface="Tahoma"/>
                <a:cs typeface="Tahoma"/>
              </a:rPr>
              <a:t>2</a:t>
            </a:r>
            <a:r>
              <a:rPr sz="1100" i="1" baseline="37037" dirty="0" smtClean="0">
                <a:latin typeface="Lucida Sans"/>
                <a:cs typeface="Lucida Sans"/>
              </a:rPr>
              <a:t>k </a:t>
            </a:r>
            <a:r>
              <a:rPr sz="1100" i="1" dirty="0" smtClean="0">
                <a:latin typeface="Arial"/>
                <a:cs typeface="Arial"/>
              </a:rPr>
              <a:t>nodes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 smtClean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5941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82575"/>
            <a:ext cx="3657600" cy="289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369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With the data structure as presented so far, the total time for </a:t>
            </a:r>
            <a:r>
              <a:rPr sz="1100" dirty="0" err="1" smtClean="0">
                <a:latin typeface="Tahoma"/>
                <a:cs typeface="Tahoma"/>
              </a:rPr>
              <a:t>Kruskal’s</a:t>
            </a:r>
            <a:r>
              <a:rPr sz="1100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algorithm becomes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 smtClean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sorting the edges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246379" marR="27305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the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that dominate the rest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the algorithm.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But what if the edges are given to us sorted? </a:t>
            </a:r>
            <a:r>
              <a:rPr sz="1100" dirty="0" smtClean="0">
                <a:latin typeface="Tahoma"/>
                <a:cs typeface="Tahoma"/>
              </a:rPr>
              <a:t>Or </a:t>
            </a:r>
            <a:r>
              <a:rPr sz="1100" dirty="0">
                <a:latin typeface="Tahoma"/>
                <a:cs typeface="Tahoma"/>
              </a:rPr>
              <a:t>if the weights are small 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dirty="0">
                <a:latin typeface="Tahoma"/>
                <a:cs typeface="Tahoma"/>
              </a:rPr>
              <a:t>say</a:t>
            </a:r>
            <a:r>
              <a:rPr sz="1100" dirty="0" smtClean="0">
                <a:latin typeface="Tahoma"/>
                <a:cs typeface="Tahoma"/>
              </a:rPr>
              <a:t>,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)) so that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sorting can be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done in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100" dirty="0" smtClean="0">
                <a:latin typeface="Tahoma"/>
                <a:cs typeface="Tahoma"/>
              </a:rPr>
              <a:t>?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 data structure part becomes the bottleneck!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main question:</a:t>
            </a:r>
          </a:p>
          <a:p>
            <a:pPr marL="67945"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How can </a:t>
            </a:r>
            <a:r>
              <a:rPr sz="1100" b="1" dirty="0" smtClean="0">
                <a:latin typeface="Arial"/>
                <a:cs typeface="Arial"/>
              </a:rPr>
              <a:t>we perform </a:t>
            </a:r>
            <a:r>
              <a:rPr sz="1100" b="1" dirty="0">
                <a:latin typeface="Arial"/>
                <a:cs typeface="Arial"/>
              </a:rPr>
              <a:t>union’s </a:t>
            </a:r>
            <a:r>
              <a:rPr sz="1100" b="1" dirty="0" smtClean="0">
                <a:latin typeface="Arial"/>
                <a:cs typeface="Arial"/>
              </a:rPr>
              <a:t>and find’s faster than</a:t>
            </a:r>
            <a:r>
              <a:rPr lang="en-US" sz="1100" b="1" dirty="0" smtClean="0">
                <a:latin typeface="Arial"/>
                <a:cs typeface="Arial"/>
              </a:rPr>
              <a:t> </a:t>
            </a:r>
            <a:r>
              <a:rPr sz="1100" b="1" dirty="0" smtClean="0">
                <a:latin typeface="Arial"/>
                <a:cs typeface="Arial"/>
              </a:rPr>
              <a:t>log </a:t>
            </a:r>
            <a:r>
              <a:rPr sz="1100" b="1" i="1" dirty="0" smtClean="0">
                <a:latin typeface="Arial"/>
                <a:cs typeface="Arial"/>
              </a:rPr>
              <a:t>n</a:t>
            </a:r>
            <a:r>
              <a:rPr lang="en-US" sz="1100" b="1" i="1" dirty="0" smtClean="0">
                <a:latin typeface="Arial"/>
                <a:cs typeface="Arial"/>
              </a:rPr>
              <a:t> </a:t>
            </a:r>
            <a:r>
              <a:rPr lang="en-US" sz="1100" b="1" dirty="0" smtClean="0">
                <a:latin typeface="Arial"/>
                <a:cs typeface="Arial"/>
              </a:rPr>
              <a:t>(</a:t>
            </a:r>
            <a:r>
              <a:rPr lang="en-US" sz="1100" b="1" i="1" dirty="0" smtClean="0">
                <a:latin typeface="Arial"/>
                <a:cs typeface="Arial"/>
              </a:rPr>
              <a:t>n=</a:t>
            </a:r>
            <a:r>
              <a:rPr lang="en-US" altLang="zh-CN" sz="1100" dirty="0">
                <a:latin typeface="Lucida Sans Unicode"/>
                <a:cs typeface="Lucida Sans Unicode"/>
              </a:rPr>
              <a:t> |</a:t>
            </a:r>
            <a:r>
              <a:rPr lang="en-US" altLang="zh-CN" sz="1100" i="1" dirty="0">
                <a:latin typeface="Arial"/>
                <a:cs typeface="Arial"/>
              </a:rPr>
              <a:t>V </a:t>
            </a:r>
            <a:r>
              <a:rPr lang="en-US" altLang="zh-CN" sz="1100" dirty="0" smtClean="0">
                <a:latin typeface="Lucida Sans Unicode"/>
                <a:cs typeface="Lucida Sans Unicode"/>
              </a:rPr>
              <a:t>|</a:t>
            </a:r>
            <a:r>
              <a:rPr lang="en-US" sz="1100" b="1" dirty="0" smtClean="0">
                <a:latin typeface="Arial"/>
                <a:cs typeface="Arial"/>
              </a:rPr>
              <a:t>)</a:t>
            </a:r>
            <a:r>
              <a:rPr sz="1100" b="1" dirty="0" smtClean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19308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43998"/>
            <a:ext cx="123299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23967"/>
            <a:ext cx="1885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Path compression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03503"/>
            <a:ext cx="4015157" cy="2579001"/>
          </a:xfrm>
          <a:prstGeom prst="rect">
            <a:avLst/>
          </a:prstGeom>
        </p:spPr>
        <p:txBody>
          <a:bodyPr vert="horz" wrap="square" lIns="0" tIns="293459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sz="1100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100" dirty="0" smtClean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88265" marR="2008505">
              <a:lnSpc>
                <a:spcPts val="1400"/>
              </a:lnSpc>
              <a:spcBef>
                <a:spcPts val="565"/>
              </a:spcBef>
            </a:pP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lang="en-US" sz="1100" b="1" dirty="0" smtClean="0">
                <a:solidFill>
                  <a:srgbClr val="000000"/>
                </a:solidFill>
                <a:latin typeface="Arial"/>
                <a:cs typeface="Arial"/>
              </a:rPr>
              <a:t>                  </a:t>
            </a:r>
            <a:r>
              <a:rPr sz="1100" b="1" dirty="0" smtClean="0">
                <a:solidFill>
                  <a:srgbClr val="000000"/>
                </a:solidFill>
                <a:latin typeface="Arial"/>
                <a:cs typeface="Arial"/>
              </a:rPr>
              <a:t>then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= </a:t>
            </a:r>
            <a:r>
              <a:rPr sz="1100" dirty="0" smtClean="0">
                <a:solidFill>
                  <a:srgbClr val="000000"/>
                </a:solidFill>
              </a:rPr>
              <a:t>return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π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55"/>
              </a:spcBef>
            </a:pPr>
            <a:r>
              <a:rPr sz="1100" dirty="0">
                <a:solidFill>
                  <a:srgbClr val="000000"/>
                </a:solidFill>
              </a:rPr>
              <a:t>The benefit of this simple alteration 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long-term </a:t>
            </a:r>
            <a:r>
              <a:rPr sz="1100" dirty="0">
                <a:solidFill>
                  <a:srgbClr val="000000"/>
                </a:solidFill>
              </a:rPr>
              <a:t>rather than instantaneous and </a:t>
            </a:r>
            <a:r>
              <a:rPr sz="1100" dirty="0" smtClean="0">
                <a:solidFill>
                  <a:srgbClr val="000000"/>
                </a:solidFill>
              </a:rPr>
              <a:t>thus </a:t>
            </a:r>
            <a:r>
              <a:rPr sz="1100" dirty="0">
                <a:solidFill>
                  <a:srgbClr val="000000"/>
                </a:solidFill>
              </a:rPr>
              <a:t>necessitates a particular kind of  analysis:</a:t>
            </a:r>
            <a:endParaRPr sz="1100" dirty="0">
              <a:latin typeface="Arial"/>
              <a:cs typeface="Arial"/>
            </a:endParaRPr>
          </a:p>
          <a:p>
            <a:pPr marL="12700" marR="8001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need to look at sequences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union </a:t>
            </a:r>
            <a:r>
              <a:rPr sz="1100" dirty="0">
                <a:solidFill>
                  <a:srgbClr val="000000"/>
                </a:solidFill>
              </a:rPr>
              <a:t>operations, starting from an </a:t>
            </a:r>
            <a:r>
              <a:rPr sz="1100" dirty="0" smtClean="0">
                <a:solidFill>
                  <a:srgbClr val="000000"/>
                </a:solidFill>
              </a:rPr>
              <a:t>empty </a:t>
            </a:r>
            <a:r>
              <a:rPr sz="1100" dirty="0">
                <a:solidFill>
                  <a:srgbClr val="000000"/>
                </a:solidFill>
              </a:rPr>
              <a:t>data structure, and determine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per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operation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This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amortized cost </a:t>
            </a:r>
            <a:r>
              <a:rPr sz="1100" dirty="0">
                <a:solidFill>
                  <a:srgbClr val="000000"/>
                </a:solidFill>
              </a:rPr>
              <a:t>turns out to be just barely more than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(1), down from the </a:t>
            </a:r>
            <a:r>
              <a:rPr sz="1100" dirty="0" smtClean="0">
                <a:solidFill>
                  <a:srgbClr val="000000"/>
                </a:solidFill>
              </a:rPr>
              <a:t>earlier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64884"/>
            <a:ext cx="609748" cy="172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2" y="1045434"/>
            <a:ext cx="1125152" cy="211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8" y="1260397"/>
            <a:ext cx="331197" cy="1657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24" y="206375"/>
            <a:ext cx="3048000" cy="304800"/>
          </a:xfrm>
        </p:spPr>
        <p:txBody>
          <a:bodyPr/>
          <a:lstStyle/>
          <a:p>
            <a:r>
              <a:rPr lang="en-US" altLang="zh-CN" sz="1400" b="1" dirty="0" smtClean="0"/>
              <a:t>The effect of path compression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4" y="587375"/>
            <a:ext cx="3117850" cy="23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0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67" y="468570"/>
            <a:ext cx="21048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1044575"/>
            <a:ext cx="4091356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48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Think of the data structure as having a “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top level</a:t>
            </a:r>
            <a:r>
              <a:rPr sz="1100" dirty="0">
                <a:latin typeface="Tahoma"/>
                <a:cs typeface="Tahoma"/>
              </a:rPr>
              <a:t>” consisting of the </a:t>
            </a:r>
            <a:r>
              <a:rPr sz="1100" dirty="0" smtClean="0">
                <a:latin typeface="Tahoma"/>
                <a:cs typeface="Tahoma"/>
              </a:rPr>
              <a:t>root </a:t>
            </a:r>
            <a:r>
              <a:rPr sz="1100" dirty="0">
                <a:latin typeface="Tahoma"/>
                <a:cs typeface="Tahoma"/>
              </a:rPr>
              <a:t>nodes, and below it, the insides of the </a:t>
            </a:r>
            <a:r>
              <a:rPr sz="1100" dirty="0" smtClean="0">
                <a:latin typeface="Tahoma"/>
                <a:cs typeface="Tahoma"/>
              </a:rPr>
              <a:t>trees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 division of labor: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(with or without path compression) only touch the insides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trees,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 smtClean="0">
                <a:latin typeface="Times New Roman"/>
                <a:cs typeface="Times New Roman"/>
              </a:rPr>
              <a:t>union</a:t>
            </a:r>
            <a:r>
              <a:rPr sz="1100" dirty="0" smtClean="0">
                <a:latin typeface="Tahoma"/>
                <a:cs typeface="Tahoma"/>
              </a:rPr>
              <a:t>’s </a:t>
            </a:r>
            <a:r>
              <a:rPr sz="1100" dirty="0">
                <a:latin typeface="Tahoma"/>
                <a:cs typeface="Tahoma"/>
              </a:rPr>
              <a:t>only look at the top level.</a:t>
            </a:r>
          </a:p>
          <a:p>
            <a:pPr marL="12700" marR="120650">
              <a:lnSpc>
                <a:spcPts val="14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Thus path compression has no effect on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operations and leaves the top </a:t>
            </a:r>
            <a:r>
              <a:rPr sz="1100" dirty="0" smtClean="0">
                <a:latin typeface="Tahoma"/>
                <a:cs typeface="Tahoma"/>
              </a:rPr>
              <a:t>level </a:t>
            </a:r>
            <a:r>
              <a:rPr sz="1100" dirty="0">
                <a:latin typeface="Tahoma"/>
                <a:cs typeface="Tahoma"/>
              </a:rPr>
              <a:t>unchanged.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81613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4" y="2058524"/>
            <a:ext cx="123299" cy="1284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434975"/>
            <a:ext cx="4167557" cy="2525704"/>
          </a:xfrm>
          <a:prstGeom prst="rect">
            <a:avLst/>
          </a:prstGeom>
        </p:spPr>
        <p:txBody>
          <a:bodyPr vert="horz" wrap="square" lIns="0" tIns="189623" rIns="0" bIns="0" rtlCol="0">
            <a:spAutoFit/>
          </a:bodyPr>
          <a:lstStyle/>
          <a:p>
            <a:pPr marL="12700" marR="27432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We now know that the ranks of root nodes are unaltered, but what about </a:t>
            </a:r>
            <a:r>
              <a:rPr sz="1100" dirty="0" err="1" smtClean="0">
                <a:solidFill>
                  <a:srgbClr val="000000"/>
                </a:solidFill>
              </a:rPr>
              <a:t>nonroot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nodes?</a:t>
            </a:r>
            <a:endParaRPr sz="1100" dirty="0"/>
          </a:p>
          <a:p>
            <a:pPr marL="12700" marR="2222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key point here is that once a node ceases to be a root, it never resurfaces, </a:t>
            </a:r>
            <a:r>
              <a:rPr sz="1100" dirty="0" smtClean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</a:rPr>
              <a:t>its rank is forever fixed.</a:t>
            </a:r>
            <a:endParaRPr sz="1100" dirty="0"/>
          </a:p>
          <a:p>
            <a:pPr marL="12700" marR="25971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Therefore the ranks of all nodes are unchanged by path compression, even </a:t>
            </a:r>
            <a:r>
              <a:rPr sz="1100" dirty="0" smtClean="0">
                <a:solidFill>
                  <a:srgbClr val="000000"/>
                </a:solidFill>
              </a:rPr>
              <a:t>though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these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can no longer be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interpreted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tree heights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In particular,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</a:t>
            </a:r>
            <a:r>
              <a:rPr sz="1100" dirty="0" smtClean="0">
                <a:solidFill>
                  <a:srgbClr val="000000"/>
                </a:solidFill>
              </a:rPr>
              <a:t>For </a:t>
            </a:r>
            <a:r>
              <a:rPr sz="1100" dirty="0">
                <a:solidFill>
                  <a:srgbClr val="000000"/>
                </a:solidFill>
              </a:rPr>
              <a:t>any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 </a:t>
            </a:r>
            <a:r>
              <a:rPr sz="1100" dirty="0">
                <a:solidFill>
                  <a:srgbClr val="000000"/>
                </a:solidFill>
              </a:rPr>
              <a:t>that is not a root,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&lt; </a:t>
            </a:r>
            <a:r>
              <a:rPr sz="1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lang="en-US" sz="1100" dirty="0" smtClean="0">
                <a:solidFill>
                  <a:srgbClr val="000000"/>
                </a:solidFill>
              </a:rPr>
              <a:t>   </a:t>
            </a:r>
            <a:r>
              <a:rPr lang="en-US" sz="1100" i="1" dirty="0" smtClean="0">
                <a:solidFill>
                  <a:srgbClr val="000000"/>
                </a:solidFill>
                <a:latin typeface="Verdana"/>
                <a:cs typeface="Verdana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Any root node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k </a:t>
            </a:r>
            <a:r>
              <a:rPr sz="1100" dirty="0" smtClean="0">
                <a:solidFill>
                  <a:srgbClr val="000000"/>
                </a:solidFill>
              </a:rPr>
              <a:t>has </a:t>
            </a:r>
            <a:r>
              <a:rPr sz="1100" dirty="0">
                <a:solidFill>
                  <a:srgbClr val="000000"/>
                </a:solidFill>
              </a:rPr>
              <a:t>least 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in its tree.</a:t>
            </a:r>
            <a:endParaRPr sz="1100" dirty="0">
              <a:latin typeface="Lucida Sans"/>
              <a:cs typeface="Lucida Sans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If </a:t>
            </a:r>
            <a:r>
              <a:rPr sz="1100" dirty="0">
                <a:solidFill>
                  <a:srgbClr val="000000"/>
                </a:solidFill>
              </a:rPr>
              <a:t>there are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elements overall, there can be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sz="1100" dirty="0">
                <a:solidFill>
                  <a:srgbClr val="000000"/>
                </a:solidFill>
              </a:rPr>
              <a:t>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" y="2207510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5" y="2420883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" y="2625193"/>
            <a:ext cx="123299" cy="1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2126186"/>
            <a:ext cx="298830" cy="2343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077" y="358775"/>
            <a:ext cx="3991773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If there are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Tahoma"/>
                <a:cs typeface="Tahoma"/>
              </a:rPr>
              <a:t>elements, their rank values can range from 0 to log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.  Divide the nonzero part of this range into the following </a:t>
            </a:r>
            <a:r>
              <a:rPr sz="1100" dirty="0" smtClean="0">
                <a:latin typeface="Tahoma"/>
                <a:cs typeface="Tahoma"/>
              </a:rPr>
              <a:t>intervals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R="17208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16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  <a:p>
            <a:pPr marL="1965960">
              <a:lnSpc>
                <a:spcPts val="1400"/>
              </a:lnSpc>
              <a:spcBef>
                <a:spcPts val="46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group is of the form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+ 2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 </a:t>
            </a:r>
            <a:r>
              <a:rPr sz="1100" dirty="0">
                <a:latin typeface="Tahoma"/>
                <a:cs typeface="Tahoma"/>
              </a:rPr>
              <a:t>where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is a power of 2.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dirty="0" smtClean="0">
                <a:latin typeface="Tahoma"/>
                <a:cs typeface="Tahoma"/>
              </a:rPr>
              <a:t>number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groups is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 which is defined to be the number of successive </a:t>
            </a:r>
            <a:r>
              <a:rPr sz="1100" dirty="0" smtClean="0">
                <a:latin typeface="Tahoma"/>
                <a:cs typeface="Tahoma"/>
              </a:rPr>
              <a:t>log </a:t>
            </a:r>
            <a:r>
              <a:rPr sz="1100" dirty="0">
                <a:latin typeface="Tahoma"/>
                <a:cs typeface="Tahoma"/>
              </a:rPr>
              <a:t>operations that need to be applied 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bring it down to 1 (or below 1).</a:t>
            </a:r>
          </a:p>
          <a:p>
            <a:pPr marL="12700" marR="4445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For instance, log</a:t>
            </a:r>
            <a:r>
              <a:rPr sz="1100" baseline="37037" dirty="0">
                <a:latin typeface="Lucida Sans Unicode"/>
                <a:cs typeface="Lucida Sans Unicode"/>
              </a:rPr>
              <a:t>∗ </a:t>
            </a:r>
            <a:r>
              <a:rPr sz="1100" dirty="0">
                <a:latin typeface="Tahoma"/>
                <a:cs typeface="Tahoma"/>
              </a:rPr>
              <a:t>1000 = 4 since log log log log 1000 </a:t>
            </a:r>
            <a:r>
              <a:rPr sz="1100" dirty="0">
                <a:latin typeface="Lucida Sans Unicode"/>
                <a:cs typeface="Lucida Sans Unicode"/>
              </a:rPr>
              <a:t>≤ </a:t>
            </a:r>
            <a:r>
              <a:rPr sz="1100" dirty="0">
                <a:latin typeface="Tahoma"/>
                <a:cs typeface="Tahoma"/>
              </a:rPr>
              <a:t>1. In practice there will </a:t>
            </a:r>
            <a:r>
              <a:rPr sz="1100" dirty="0" smtClean="0">
                <a:latin typeface="Tahoma"/>
                <a:cs typeface="Tahoma"/>
              </a:rPr>
              <a:t>just </a:t>
            </a:r>
            <a:r>
              <a:rPr sz="1100" dirty="0">
                <a:latin typeface="Tahoma"/>
                <a:cs typeface="Tahoma"/>
              </a:rPr>
              <a:t>be the first five of the intervals shown; more are needed only if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baseline="37037" dirty="0">
                <a:latin typeface="Tahoma"/>
                <a:cs typeface="Tahoma"/>
              </a:rPr>
              <a:t>65536</a:t>
            </a:r>
            <a:r>
              <a:rPr sz="1100" dirty="0">
                <a:latin typeface="Tahoma"/>
                <a:cs typeface="Tahoma"/>
              </a:rPr>
              <a:t>,  in other words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never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4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5"/>
            <a:ext cx="3886200" cy="2688659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49720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In a sequence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operations, some may take longer than others. </a:t>
            </a:r>
            <a:r>
              <a:rPr sz="1100" dirty="0" smtClean="0">
                <a:solidFill>
                  <a:srgbClr val="000000"/>
                </a:solidFill>
              </a:rPr>
              <a:t>We’ll </a:t>
            </a:r>
            <a:r>
              <a:rPr sz="1100" dirty="0">
                <a:solidFill>
                  <a:srgbClr val="000000"/>
                </a:solidFill>
              </a:rPr>
              <a:t>bound the overall running time using some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creative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accounting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give each node a certain amount of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pocket money</a:t>
            </a:r>
            <a:r>
              <a:rPr sz="1100" dirty="0">
                <a:solidFill>
                  <a:srgbClr val="000000"/>
                </a:solidFill>
              </a:rPr>
              <a:t>, such that the total </a:t>
            </a:r>
            <a:r>
              <a:rPr sz="1100" dirty="0" smtClean="0">
                <a:solidFill>
                  <a:srgbClr val="000000"/>
                </a:solidFill>
              </a:rPr>
              <a:t>money </a:t>
            </a:r>
            <a:r>
              <a:rPr sz="1100" dirty="0">
                <a:solidFill>
                  <a:srgbClr val="000000"/>
                </a:solidFill>
              </a:rPr>
              <a:t>doled out is at 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0000"/>
                </a:solidFill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dirty="0">
                <a:solidFill>
                  <a:srgbClr val="FF0000"/>
                </a:solidFill>
              </a:rPr>
              <a:t>dollars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6794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then show that each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takes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steps, plus some additional </a:t>
            </a:r>
            <a:r>
              <a:rPr sz="1100" dirty="0" smtClean="0">
                <a:solidFill>
                  <a:srgbClr val="000000"/>
                </a:solidFill>
              </a:rPr>
              <a:t>amount </a:t>
            </a:r>
            <a:r>
              <a:rPr sz="1100" dirty="0">
                <a:solidFill>
                  <a:srgbClr val="000000"/>
                </a:solidFill>
              </a:rPr>
              <a:t>of time that can be paid for using the pocket money of the nodes </a:t>
            </a:r>
            <a:r>
              <a:rPr sz="1100" dirty="0" smtClean="0">
                <a:solidFill>
                  <a:srgbClr val="000000"/>
                </a:solidFill>
              </a:rPr>
              <a:t>involved </a:t>
            </a:r>
            <a:r>
              <a:rPr sz="1100" dirty="0">
                <a:solidFill>
                  <a:srgbClr val="000000"/>
                </a:solidFill>
              </a:rPr>
              <a:t>–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dollar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per unit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Thus the overall time for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>
                <a:solidFill>
                  <a:srgbClr val="000000"/>
                </a:solidFill>
              </a:rPr>
              <a:t>’s is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plus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6"/>
            <a:ext cx="3733800" cy="2919491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59055">
              <a:lnSpc>
                <a:spcPts val="14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A node receives its allowance as soon as it ceases to be a root, at which point </a:t>
            </a:r>
            <a:r>
              <a:rPr lang="en-US" altLang="zh-CN" sz="1100" dirty="0" smtClean="0">
                <a:solidFill>
                  <a:schemeClr val="tx1"/>
                </a:solidFill>
              </a:rPr>
              <a:t>its </a:t>
            </a:r>
            <a:r>
              <a:rPr lang="en-US" altLang="zh-CN" sz="1100" dirty="0">
                <a:solidFill>
                  <a:schemeClr val="tx1"/>
                </a:solidFill>
              </a:rPr>
              <a:t>rank is fixed.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If this rank lies in the interval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{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+ 1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, . . . , 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en-US" altLang="zh-CN" sz="1100" i="1" baseline="37037" dirty="0">
                <a:solidFill>
                  <a:schemeClr val="tx1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}</a:t>
            </a:r>
            <a:r>
              <a:rPr lang="en-US" altLang="zh-CN" sz="1100" dirty="0">
                <a:solidFill>
                  <a:schemeClr val="tx1"/>
                </a:solidFill>
              </a:rPr>
              <a:t>, the node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receives 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en-US" altLang="zh-CN" sz="11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dollars</a:t>
            </a:r>
            <a:r>
              <a:rPr lang="en-US" altLang="zh-CN" sz="1100" dirty="0">
                <a:solidFill>
                  <a:schemeClr val="tx1"/>
                </a:solidFill>
              </a:rPr>
              <a:t>. By  Property 3, the number of nodes with rank 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&gt;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 </a:t>
            </a:r>
            <a:r>
              <a:rPr lang="en-US" altLang="zh-CN" sz="1100" dirty="0">
                <a:solidFill>
                  <a:schemeClr val="tx1"/>
                </a:solidFill>
              </a:rPr>
              <a:t>is bounded </a:t>
            </a:r>
            <a:r>
              <a:rPr lang="en-US" altLang="zh-CN" sz="1100" dirty="0" smtClean="0">
                <a:solidFill>
                  <a:schemeClr val="tx1"/>
                </a:solidFill>
              </a:rPr>
              <a:t>by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Therefore the total money given to nodes in this particular interval is at most </a:t>
            </a:r>
            <a:r>
              <a:rPr lang="en-US" altLang="zh-CN" sz="1100" i="1" dirty="0" smtClean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dollars, and since there are 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intervals, the total money disbursed to all </a:t>
            </a:r>
            <a:r>
              <a:rPr lang="en-US" altLang="zh-CN" sz="1100" dirty="0" smtClean="0">
                <a:solidFill>
                  <a:schemeClr val="tx1"/>
                </a:solidFill>
              </a:rPr>
              <a:t>nodes </a:t>
            </a:r>
            <a:r>
              <a:rPr lang="en-US" altLang="zh-CN" sz="1100" dirty="0">
                <a:solidFill>
                  <a:schemeClr val="tx1"/>
                </a:solidFill>
              </a:rPr>
              <a:t>is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/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06575"/>
            <a:ext cx="1905000" cy="4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9793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171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/>
              <a:t>G</a:t>
            </a:r>
            <a:r>
              <a:rPr sz="1400" b="1" dirty="0" smtClean="0"/>
              <a:t>raphs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962400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marR="15240" indent="-126364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>
                <a:latin typeface="Tahoma"/>
                <a:cs typeface="Tahoma"/>
              </a:rPr>
              <a:t>A wide range of problems can be expressed with clarity and precision in  the concise pictorial language of graphs.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Graph coloring.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dirty="0">
                <a:latin typeface="Trebuchet MS"/>
                <a:cs typeface="Trebuchet MS"/>
              </a:rPr>
              <a:t>Graph connectivity and reachability.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Flow.</a:t>
            </a:r>
          </a:p>
          <a:p>
            <a:pPr>
              <a:lnSpc>
                <a:spcPts val="14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 smtClean="0">
                <a:latin typeface="Tahoma"/>
                <a:cs typeface="Tahoma"/>
              </a:rPr>
              <a:t>Formally</a:t>
            </a:r>
            <a:r>
              <a:rPr sz="900" dirty="0">
                <a:latin typeface="Tahoma"/>
                <a:cs typeface="Tahoma"/>
              </a:rPr>
              <a:t>, a graph is specified by a set of </a:t>
            </a:r>
            <a:r>
              <a:rPr sz="900" b="1" dirty="0" smtClean="0">
                <a:latin typeface="Arial"/>
                <a:cs typeface="Arial"/>
              </a:rPr>
              <a:t>vertices </a:t>
            </a:r>
            <a:r>
              <a:rPr sz="900" dirty="0">
                <a:latin typeface="Tahoma"/>
                <a:cs typeface="Tahoma"/>
              </a:rPr>
              <a:t>(also called </a:t>
            </a:r>
            <a:r>
              <a:rPr sz="900" b="1" dirty="0">
                <a:latin typeface="Arial"/>
                <a:cs typeface="Arial"/>
              </a:rPr>
              <a:t>nodes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900" dirty="0">
              <a:latin typeface="Arial"/>
              <a:cs typeface="Arial"/>
            </a:endParaRPr>
          </a:p>
          <a:p>
            <a:pPr marL="13843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and by </a:t>
            </a:r>
            <a:r>
              <a:rPr sz="900" b="1" dirty="0">
                <a:latin typeface="Arial"/>
                <a:cs typeface="Arial"/>
              </a:rPr>
              <a:t>edges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between select pairs of </a:t>
            </a:r>
            <a:r>
              <a:rPr sz="900" dirty="0" smtClean="0">
                <a:latin typeface="Tahoma"/>
                <a:cs typeface="Tahoma"/>
              </a:rPr>
              <a:t>vertices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b="1" dirty="0">
                <a:latin typeface="Arial"/>
                <a:cs typeface="Arial"/>
              </a:rPr>
              <a:t>Undirected graphs</a:t>
            </a:r>
            <a:r>
              <a:rPr sz="800" dirty="0">
                <a:latin typeface="Trebuchet MS"/>
                <a:cs typeface="Trebuchet MS"/>
              </a:rPr>
              <a:t>, i.e.,  </a:t>
            </a:r>
            <a:r>
              <a:rPr sz="800" i="1" dirty="0">
                <a:latin typeface="Arial"/>
                <a:cs typeface="Arial"/>
              </a:rPr>
              <a:t>E  </a:t>
            </a:r>
            <a:r>
              <a:rPr sz="800" dirty="0">
                <a:latin typeface="Trebuchet MS"/>
                <a:cs typeface="Trebuchet MS"/>
              </a:rPr>
              <a:t>is a symmetric relation.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b="1" dirty="0">
                <a:latin typeface="Arial"/>
                <a:cs typeface="Arial"/>
              </a:rPr>
              <a:t>Directed graphs</a:t>
            </a:r>
            <a:r>
              <a:rPr sz="8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87375"/>
            <a:ext cx="138095" cy="1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1730375"/>
            <a:ext cx="138095" cy="1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08000"/>
            <a:ext cx="103571" cy="1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196975"/>
            <a:ext cx="103571" cy="10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1385950"/>
            <a:ext cx="103571" cy="1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2111375"/>
            <a:ext cx="103571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7" y="2292525"/>
            <a:ext cx="103571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805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0175"/>
            <a:ext cx="2286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305064"/>
            <a:ext cx="3733800" cy="2953706"/>
          </a:xfrm>
          <a:prstGeom prst="rect">
            <a:avLst/>
          </a:prstGeom>
        </p:spPr>
        <p:txBody>
          <a:bodyPr vert="horz" wrap="square" lIns="0" tIns="207340" rIns="0" bIns="0" rtlCol="0">
            <a:spAutoFit/>
          </a:bodyPr>
          <a:lstStyle/>
          <a:p>
            <a:pPr marL="12700" marR="34925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Now, the time taken by a specific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is simply the number of pointers </a:t>
            </a:r>
            <a:r>
              <a:rPr sz="1100" dirty="0" smtClean="0">
                <a:solidFill>
                  <a:srgbClr val="000000"/>
                </a:solidFill>
              </a:rPr>
              <a:t>followed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marR="14986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Consider the ascending rank values along this chain of nodes up to the root.  Nodes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chain </a:t>
            </a:r>
            <a:r>
              <a:rPr sz="1100" dirty="0">
                <a:solidFill>
                  <a:srgbClr val="000000"/>
                </a:solidFill>
              </a:rPr>
              <a:t>fall into two </a:t>
            </a:r>
            <a:r>
              <a:rPr sz="1100" dirty="0" smtClean="0">
                <a:solidFill>
                  <a:srgbClr val="000000"/>
                </a:solidFill>
              </a:rPr>
              <a:t>categories</a:t>
            </a:r>
            <a:r>
              <a:rPr sz="1100" dirty="0">
                <a:solidFill>
                  <a:srgbClr val="000000"/>
                </a:solidFill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either </a:t>
            </a:r>
            <a:r>
              <a:rPr sz="1100" dirty="0">
                <a:solidFill>
                  <a:srgbClr val="000000"/>
                </a:solidFill>
              </a:rPr>
              <a:t>the rank of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is in a higher interval than the rank </a:t>
            </a:r>
            <a:r>
              <a:rPr sz="1100" dirty="0" smtClean="0">
                <a:solidFill>
                  <a:srgbClr val="000000"/>
                </a:solidFill>
              </a:rPr>
              <a:t>of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   </a:t>
            </a:r>
            <a:r>
              <a:rPr sz="1100" baseline="9259" dirty="0" smtClean="0">
                <a:latin typeface="Arial"/>
                <a:cs typeface="Arial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or </a:t>
            </a:r>
            <a:r>
              <a:rPr sz="1100" dirty="0">
                <a:solidFill>
                  <a:srgbClr val="000000"/>
                </a:solidFill>
              </a:rPr>
              <a:t>else it lies in the same </a:t>
            </a:r>
            <a:r>
              <a:rPr sz="1100" dirty="0" smtClean="0">
                <a:solidFill>
                  <a:srgbClr val="000000"/>
                </a:solidFill>
              </a:rPr>
              <a:t>interval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r>
              <a:rPr sz="1100" dirty="0">
                <a:solidFill>
                  <a:srgbClr val="000000"/>
                </a:solidFill>
              </a:rPr>
              <a:t>There are at most 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nodes of the first type, so the work done on </a:t>
            </a:r>
            <a:r>
              <a:rPr sz="1100" dirty="0" smtClean="0">
                <a:solidFill>
                  <a:srgbClr val="000000"/>
                </a:solidFill>
              </a:rPr>
              <a:t>them takes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sz="1100" i="1" dirty="0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 smtClean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time</a:t>
            </a:r>
            <a:r>
              <a:rPr sz="1100" dirty="0" smtClean="0">
                <a:solidFill>
                  <a:srgbClr val="000000"/>
                </a:solidFill>
              </a:rPr>
              <a:t>.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remaining nodes – whose parents’ ranks are in the same interval as theirs –  have to pay a dollar out of their pocket money for their processing </a:t>
            </a:r>
            <a:r>
              <a:rPr sz="1100" dirty="0" smtClean="0">
                <a:solidFill>
                  <a:srgbClr val="000000"/>
                </a:solidFill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1547917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26000"/>
            <a:ext cx="107888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90" y="1525398"/>
            <a:ext cx="254811" cy="1859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25244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72207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only works if the initial allowance of each node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is enough to cover all of </a:t>
            </a:r>
            <a:r>
              <a:rPr sz="1100" dirty="0" smtClean="0">
                <a:latin typeface="Tahoma"/>
                <a:cs typeface="Tahoma"/>
              </a:rPr>
              <a:t>its </a:t>
            </a:r>
            <a:r>
              <a:rPr sz="1100" dirty="0">
                <a:latin typeface="Tahoma"/>
                <a:cs typeface="Tahoma"/>
              </a:rPr>
              <a:t>payments in the sequence of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Here’s the crucial observation: each time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pays a dollar, its parent changes to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higher rank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Therefore, if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’s rank lies in the interval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Tahoma"/>
                <a:cs typeface="Tahoma"/>
              </a:rPr>
              <a:t>, it has to pay at </a:t>
            </a:r>
            <a:r>
              <a:rPr sz="1100" dirty="0" smtClean="0">
                <a:latin typeface="Tahoma"/>
                <a:cs typeface="Tahoma"/>
              </a:rPr>
              <a:t>most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Tahoma"/>
                <a:cs typeface="Tahoma"/>
              </a:rPr>
              <a:t>dollars before its parent’s rank is in a higher interval; whereupon it never has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pay again.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1325829"/>
            <a:ext cx="1143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Set cover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37338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county is in its early stages of planning and is deciding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where to put schools</a:t>
            </a:r>
            <a:r>
              <a:rPr sz="1100" dirty="0">
                <a:latin typeface="Tahoma"/>
                <a:cs typeface="Tahoma"/>
              </a:rPr>
              <a:t>.  There are only two constraints: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school should be in a </a:t>
            </a:r>
            <a:r>
              <a:rPr sz="1100" dirty="0" smtClean="0">
                <a:latin typeface="Tahoma"/>
                <a:cs typeface="Tahoma"/>
              </a:rPr>
              <a:t>town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no one should have to travel more than 30 miles to reach one of </a:t>
            </a:r>
            <a:r>
              <a:rPr sz="1100" dirty="0" smtClean="0">
                <a:latin typeface="Tahoma"/>
                <a:cs typeface="Tahoma"/>
              </a:rPr>
              <a:t>them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What is </a:t>
            </a:r>
            <a:r>
              <a:rPr sz="1100" b="1" dirty="0" smtClean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minimum number </a:t>
            </a:r>
            <a:r>
              <a:rPr sz="1100" b="1" dirty="0" smtClean="0">
                <a:latin typeface="Arial"/>
                <a:cs typeface="Arial"/>
              </a:rPr>
              <a:t>of </a:t>
            </a:r>
            <a:r>
              <a:rPr sz="1100" b="1" dirty="0">
                <a:latin typeface="Arial"/>
                <a:cs typeface="Arial"/>
              </a:rPr>
              <a:t>schools </a:t>
            </a:r>
            <a:r>
              <a:rPr sz="1100" b="1" dirty="0" smtClean="0">
                <a:latin typeface="Arial"/>
                <a:cs typeface="Arial"/>
              </a:rPr>
              <a:t>needed?</a:t>
            </a:r>
            <a:endParaRPr lang="en-US" sz="1100" b="1" dirty="0" smtClean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Arial"/>
              <a:cs typeface="Arial"/>
            </a:endParaRPr>
          </a:p>
          <a:p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This is a typical </a:t>
            </a:r>
            <a:r>
              <a:rPr lang="en-US" altLang="zh-CN" sz="1100" i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set cover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problem. For each town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, let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be the set of towns within 30 miles of it. A school at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will </a:t>
            </a:r>
            <a:r>
              <a:rPr lang="en-US" altLang="zh-CN" sz="1100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essentially“cover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” these other towns. The question is then, how many sets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must be picked in order to cover all the towns in the county?</a:t>
            </a:r>
            <a:endParaRPr lang="zh-CN" altLang="zh-CN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6450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48429"/>
            <a:ext cx="107888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13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Set cover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689854"/>
            <a:ext cx="914400" cy="7720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320"/>
              </a:spcBef>
            </a:pPr>
            <a:r>
              <a:rPr lang="en-US" sz="1100" b="1" dirty="0" smtClean="0">
                <a:latin typeface="Times New Roman"/>
                <a:cs typeface="Times New Roman"/>
              </a:rPr>
              <a:t>SET COVER</a:t>
            </a:r>
          </a:p>
          <a:p>
            <a:pPr marL="88265" marR="127000">
              <a:lnSpc>
                <a:spcPts val="1400"/>
              </a:lnSpc>
              <a:spcBef>
                <a:spcPts val="85"/>
              </a:spcBef>
            </a:pPr>
            <a:r>
              <a:rPr sz="1100" i="1" dirty="0" smtClean="0">
                <a:latin typeface="Arial"/>
                <a:cs typeface="Arial"/>
              </a:rPr>
              <a:t>Input</a:t>
            </a:r>
            <a:r>
              <a:rPr sz="1100" i="1" dirty="0">
                <a:latin typeface="Arial"/>
                <a:cs typeface="Arial"/>
              </a:rPr>
              <a:t>:  Output:  Cost: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913788"/>
            <a:ext cx="2514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altLang="zh-CN" sz="1100" dirty="0">
                <a:latin typeface="Tahoma"/>
                <a:cs typeface="Tahoma"/>
              </a:rPr>
              <a:t>A </a:t>
            </a:r>
            <a:r>
              <a:rPr lang="en-US" altLang="zh-CN" sz="1100" dirty="0" smtClean="0">
                <a:latin typeface="Tahoma"/>
                <a:cs typeface="Tahoma"/>
              </a:rPr>
              <a:t>set of elements </a:t>
            </a:r>
            <a:r>
              <a:rPr lang="en-US" altLang="zh-CN" sz="1100" i="1" dirty="0" smtClean="0">
                <a:latin typeface="Tahoma"/>
                <a:cs typeface="Tahoma"/>
              </a:rPr>
              <a:t>B</a:t>
            </a:r>
            <a:r>
              <a:rPr lang="en-US" altLang="zh-CN" sz="1100" dirty="0" smtClean="0">
                <a:latin typeface="Tahoma"/>
                <a:cs typeface="Tahoma"/>
              </a:rPr>
              <a:t>. sets</a:t>
            </a:r>
            <a:r>
              <a:rPr lang="en-US" altLang="zh-CN" sz="1100" dirty="0" smtClean="0"/>
              <a:t> </a:t>
            </a:r>
            <a:r>
              <a:rPr lang="en-US" altLang="zh-CN" sz="1100" i="1" dirty="0"/>
              <a:t>S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. . . , S</a:t>
            </a:r>
            <a:r>
              <a:rPr lang="en-US" altLang="zh-CN" sz="1100" i="1" baseline="-25000" dirty="0"/>
              <a:t>m</a:t>
            </a:r>
            <a:r>
              <a:rPr lang="en-US" altLang="zh-CN" sz="1100" i="1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>
                <a:latin typeface="Tahoma"/>
                <a:cs typeface="Tahoma"/>
              </a:rPr>
              <a:t>B</a:t>
            </a:r>
            <a:r>
              <a:rPr lang="en-US" altLang="zh-CN" sz="1100" i="1" dirty="0" smtClean="0"/>
              <a:t> </a:t>
            </a: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A </a:t>
            </a:r>
            <a:r>
              <a:rPr sz="1100" dirty="0" smtClean="0">
                <a:latin typeface="Tahoma"/>
                <a:cs typeface="Tahoma"/>
              </a:rPr>
              <a:t>selection </a:t>
            </a:r>
            <a:r>
              <a:rPr sz="1100" dirty="0">
                <a:latin typeface="Tahoma"/>
                <a:cs typeface="Tahoma"/>
              </a:rPr>
              <a:t>of the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dirty="0">
                <a:latin typeface="Tahoma"/>
                <a:cs typeface="Tahoma"/>
              </a:rPr>
              <a:t>whose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union is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.  Number of sets picked.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450" y="1654175"/>
            <a:ext cx="357505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problem lends itself immediately to a greedy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marR="5080">
              <a:lnSpc>
                <a:spcPts val="1400"/>
              </a:lnSpc>
              <a:spcBef>
                <a:spcPts val="30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 until all elements of B are covered: Pick the set S</a:t>
            </a:r>
            <a:r>
              <a:rPr sz="11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with the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largest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number of uncovered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elements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 greedy algorithm doesn’t always find the </a:t>
            </a:r>
            <a:r>
              <a:rPr sz="1100" dirty="0" smtClean="0">
                <a:latin typeface="Tahoma"/>
                <a:cs typeface="Tahoma"/>
              </a:rPr>
              <a:t>best </a:t>
            </a:r>
            <a:r>
              <a:rPr sz="1100" dirty="0">
                <a:latin typeface="Tahoma"/>
                <a:cs typeface="Tahoma"/>
              </a:rPr>
              <a:t>solution!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Performance 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38246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Suppose B contains n elements and that the optimal cover consists of k sets. </a:t>
            </a:r>
            <a:r>
              <a:rPr sz="1100" i="1" dirty="0" smtClean="0">
                <a:latin typeface="Arial"/>
                <a:cs typeface="Arial"/>
              </a:rPr>
              <a:t>Then </a:t>
            </a:r>
            <a:r>
              <a:rPr sz="1100" i="1" dirty="0">
                <a:latin typeface="Arial"/>
                <a:cs typeface="Arial"/>
              </a:rPr>
              <a:t>the greedy algorithm will use </a:t>
            </a:r>
            <a:r>
              <a:rPr sz="1100" i="1" dirty="0" smtClean="0">
                <a:latin typeface="Arial"/>
                <a:cs typeface="Arial"/>
              </a:rPr>
              <a:t>at </a:t>
            </a:r>
            <a:r>
              <a:rPr sz="1100" i="1" dirty="0">
                <a:latin typeface="Arial"/>
                <a:cs typeface="Arial"/>
              </a:rPr>
              <a:t>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i="1" dirty="0">
                <a:latin typeface="Arial"/>
                <a:cs typeface="Arial"/>
              </a:rPr>
              <a:t>sets.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1450" y="739775"/>
            <a:ext cx="3657600" cy="1504527"/>
          </a:xfrm>
          <a:prstGeom prst="rect">
            <a:avLst/>
          </a:prstGeom>
        </p:spPr>
        <p:txBody>
          <a:bodyPr vert="horz" wrap="square" lIns="0" tIns="473976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 smtClean="0">
                <a:solidFill>
                  <a:schemeClr val="tx1"/>
                </a:solidFill>
              </a:rPr>
              <a:t>Proof.</a:t>
            </a:r>
            <a:endParaRPr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Let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 be the number of elements still not covered after </a:t>
            </a:r>
            <a:r>
              <a:rPr lang="en-US" altLang="zh-CN" sz="1100" i="1" dirty="0">
                <a:solidFill>
                  <a:schemeClr val="tx1"/>
                </a:solidFill>
              </a:rPr>
              <a:t>t </a:t>
            </a:r>
            <a:r>
              <a:rPr lang="en-US" altLang="zh-CN" sz="1100" dirty="0">
                <a:solidFill>
                  <a:schemeClr val="tx1"/>
                </a:solidFill>
              </a:rPr>
              <a:t>iterations of the greedy algorithm (so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dirty="0">
                <a:solidFill>
                  <a:srgbClr val="FF0000"/>
                </a:solidFill>
              </a:rPr>
              <a:t>=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).</a:t>
            </a:r>
            <a:endParaRPr lang="zh-CN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Since these remaining elements are covered by the optimal </a:t>
            </a:r>
            <a:r>
              <a:rPr lang="en-US" altLang="zh-CN" sz="1100" i="1" dirty="0">
                <a:solidFill>
                  <a:schemeClr val="tx1"/>
                </a:solidFill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sets, there must be some set with at least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en-US" altLang="zh-CN" sz="1100" i="1" dirty="0">
                <a:solidFill>
                  <a:schemeClr val="tx1"/>
                </a:solidFill>
              </a:rPr>
              <a:t>k</a:t>
            </a:r>
            <a:r>
              <a:rPr lang="en-US" altLang="zh-CN" sz="1100" dirty="0">
                <a:solidFill>
                  <a:schemeClr val="tx1"/>
                </a:solidFill>
              </a:rPr>
              <a:t> of them. Therefore, the greedy strategy will ensure that</a:t>
            </a:r>
            <a:endParaRPr lang="zh-CN" altLang="zh-CN" sz="11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450" y="2679450"/>
            <a:ext cx="26796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890"/>
              </a:spcBef>
            </a:pPr>
            <a:r>
              <a:rPr sz="1100" dirty="0" smtClean="0">
                <a:latin typeface="Tahoma"/>
                <a:cs typeface="Tahoma"/>
              </a:rPr>
              <a:t>which </a:t>
            </a:r>
            <a:r>
              <a:rPr sz="1100" dirty="0">
                <a:latin typeface="Tahoma"/>
                <a:cs typeface="Tahoma"/>
              </a:rPr>
              <a:t>by repeated application implies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1" y="2217127"/>
            <a:ext cx="1947670" cy="4276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30" y="2703253"/>
            <a:ext cx="1221465" cy="3987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2743200" cy="304800"/>
          </a:xfrm>
        </p:spPr>
        <p:txBody>
          <a:bodyPr/>
          <a:lstStyle/>
          <a:p>
            <a:r>
              <a:rPr lang="en-US" altLang="zh-CN" sz="1400" b="1" dirty="0"/>
              <a:t>Performance </a:t>
            </a:r>
            <a:r>
              <a:rPr lang="en-US" altLang="zh-CN" sz="1400" b="1" dirty="0" smtClean="0"/>
              <a:t>ratio (cont.)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815975"/>
            <a:ext cx="4038600" cy="1862048"/>
          </a:xfrm>
        </p:spPr>
        <p:txBody>
          <a:bodyPr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Note 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1- x </a:t>
            </a:r>
            <a:r>
              <a:rPr lang="zh-CN" altLang="zh-CN" sz="1100" i="1" dirty="0" smtClean="0">
                <a:solidFill>
                  <a:srgbClr val="FF0000"/>
                </a:solidFill>
              </a:rPr>
              <a:t>≤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-x </a:t>
            </a:r>
            <a:r>
              <a:rPr lang="en-US" altLang="zh-CN" sz="1100" dirty="0" smtClean="0">
                <a:solidFill>
                  <a:schemeClr val="tx1"/>
                </a:solidFill>
              </a:rPr>
              <a:t>, for all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, with equality 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if and only if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 =0.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Therefore, we have:</a:t>
            </a:r>
          </a:p>
          <a:p>
            <a:endParaRPr lang="en-US" altLang="zh-CN" sz="1100" i="1" dirty="0">
              <a:solidFill>
                <a:srgbClr val="FF0000"/>
              </a:solidFill>
            </a:endParaRPr>
          </a:p>
          <a:p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</a:t>
            </a:r>
            <a:r>
              <a:rPr lang="zh-CN" altLang="zh-CN" sz="1100" i="1" dirty="0">
                <a:solidFill>
                  <a:srgbClr val="FF0000"/>
                </a:solidFill>
              </a:rPr>
              <a:t>≤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(1-1/k)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   &lt;  n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 </a:t>
            </a:r>
            <a:r>
              <a:rPr lang="en-US" altLang="zh-CN" sz="1100" dirty="0" smtClean="0">
                <a:solidFill>
                  <a:srgbClr val="FF0000"/>
                </a:solidFill>
              </a:rPr>
              <a:t>(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-1/k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= n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-t/k</a:t>
            </a:r>
            <a:endParaRPr lang="zh-CN" altLang="zh-CN" sz="1100" dirty="0">
              <a:solidFill>
                <a:srgbClr val="FF0000"/>
              </a:solidFill>
            </a:endParaRPr>
          </a:p>
          <a:p>
            <a:endParaRPr lang="en-US" altLang="zh-CN" sz="1100" dirty="0" smtClean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At</a:t>
            </a:r>
            <a:r>
              <a:rPr lang="en-US" altLang="zh-CN" sz="1100" dirty="0" smtClean="0"/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=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k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ln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 &lt; </a:t>
            </a:r>
            <a:r>
              <a:rPr lang="en-US" altLang="zh-CN" sz="1100" i="1" dirty="0">
                <a:solidFill>
                  <a:srgbClr val="FF0000"/>
                </a:solidFill>
              </a:rPr>
              <a:t>n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</a:t>
            </a:r>
            <a:r>
              <a:rPr lang="en-US" altLang="zh-CN" sz="1100" baseline="30000" dirty="0" smtClean="0">
                <a:solidFill>
                  <a:srgbClr val="FF0000"/>
                </a:solidFill>
              </a:rPr>
              <a:t>ln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n </a:t>
            </a:r>
            <a:r>
              <a:rPr lang="en-US" altLang="zh-CN" sz="1100" dirty="0" smtClean="0">
                <a:solidFill>
                  <a:srgbClr val="FF0000"/>
                </a:solidFill>
              </a:rPr>
              <a:t>= 1</a:t>
            </a:r>
            <a:r>
              <a:rPr lang="en-US" altLang="zh-CN" sz="1100" dirty="0" smtClean="0">
                <a:solidFill>
                  <a:schemeClr val="tx1"/>
                </a:solidFill>
              </a:rPr>
              <a:t>,</a:t>
            </a:r>
          </a:p>
          <a:p>
            <a:endParaRPr lang="en-US" altLang="zh-CN" sz="1100" dirty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Which means no elements remain to be covered.</a:t>
            </a:r>
            <a:endParaRPr lang="zh-CN" altLang="zh-CN" sz="1100" dirty="0">
              <a:solidFill>
                <a:schemeClr val="tx1"/>
              </a:solidFill>
            </a:endParaRPr>
          </a:p>
          <a:p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" y="1501775"/>
            <a:ext cx="1221465" cy="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</a:t>
            </a:r>
            <a:r>
              <a:rPr sz="1400" b="1" dirty="0" smtClean="0"/>
              <a:t>?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9549" y="503464"/>
            <a:ext cx="41910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matrix</a:t>
            </a:r>
            <a:r>
              <a:rPr sz="900" dirty="0">
                <a:latin typeface="Tahoma"/>
                <a:cs typeface="Tahoma"/>
              </a:rPr>
              <a:t>:  if there are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Lucida Sans Unicode"/>
                <a:cs typeface="Lucida Sans Unicode"/>
              </a:rPr>
              <a:t>| </a:t>
            </a:r>
            <a:r>
              <a:rPr sz="900" dirty="0" smtClean="0">
                <a:latin typeface="Tahoma"/>
                <a:cs typeface="Tahoma"/>
              </a:rPr>
              <a:t>vertices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600" dirty="0">
                <a:latin typeface="Trebuchet MS"/>
                <a:cs typeface="Trebuchet MS"/>
              </a:rPr>
              <a:t>1</a:t>
            </a:r>
            <a:r>
              <a:rPr sz="1350" i="1" baseline="6172" dirty="0">
                <a:latin typeface="Arial"/>
                <a:cs typeface="Arial"/>
              </a:rPr>
              <a:t>, . . . , v</a:t>
            </a:r>
            <a:r>
              <a:rPr sz="600" i="1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, this is an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Lucida Sans Unicode"/>
                <a:cs typeface="Lucida Sans Unicode"/>
              </a:rPr>
              <a:t>×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array whose (</a:t>
            </a:r>
            <a:r>
              <a:rPr sz="1350" i="1" baseline="6172" dirty="0">
                <a:latin typeface="Arial"/>
                <a:cs typeface="Arial"/>
              </a:rPr>
              <a:t>i, j</a:t>
            </a:r>
            <a:r>
              <a:rPr sz="1350" baseline="6172" dirty="0">
                <a:latin typeface="Tahoma"/>
                <a:cs typeface="Tahoma"/>
              </a:rPr>
              <a:t>)th entry 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744" y="1154103"/>
            <a:ext cx="25971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5" dirty="0">
                <a:latin typeface="Arial"/>
                <a:cs typeface="Arial"/>
              </a:rPr>
              <a:t>a</a:t>
            </a:r>
            <a:r>
              <a:rPr sz="900" i="1" spc="-7" baseline="-9259" dirty="0">
                <a:latin typeface="Arial"/>
                <a:cs typeface="Arial"/>
              </a:rPr>
              <a:t>ij</a:t>
            </a:r>
            <a:r>
              <a:rPr sz="900" i="1" spc="150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959628"/>
            <a:ext cx="1784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160" dirty="0">
                <a:latin typeface="Arial Unicode MS"/>
                <a:cs typeface="Arial Unicode MS"/>
              </a:rPr>
              <a:t> </a:t>
            </a:r>
            <a:r>
              <a:rPr lang="en-US" sz="900" spc="-160" dirty="0" smtClean="0">
                <a:latin typeface="Arial Unicode MS"/>
                <a:cs typeface="Arial Unicode MS"/>
              </a:rPr>
              <a:t>       </a:t>
            </a:r>
            <a:r>
              <a:rPr sz="1350" spc="-52" baseline="-55555" dirty="0" smtClean="0">
                <a:latin typeface="Tahoma"/>
                <a:cs typeface="Tahoma"/>
              </a:rPr>
              <a:t>1</a:t>
            </a:r>
            <a:endParaRPr sz="1350" baseline="-55555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000" y="1089107"/>
            <a:ext cx="15513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spc="-30" dirty="0">
                <a:latin typeface="Tahoma"/>
                <a:cs typeface="Tahoma"/>
              </a:rPr>
              <a:t>there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30" dirty="0">
                <a:latin typeface="Tahoma"/>
                <a:cs typeface="Tahoma"/>
              </a:rPr>
              <a:t>an </a:t>
            </a:r>
            <a:r>
              <a:rPr sz="900" spc="-50" dirty="0">
                <a:latin typeface="Tahoma"/>
                <a:cs typeface="Tahoma"/>
              </a:rPr>
              <a:t>edge </a:t>
            </a:r>
            <a:r>
              <a:rPr sz="900" spc="-20" dirty="0">
                <a:latin typeface="Tahoma"/>
                <a:cs typeface="Tahoma"/>
              </a:rPr>
              <a:t>from </a:t>
            </a:r>
            <a:r>
              <a:rPr sz="900" i="1" spc="-5" dirty="0">
                <a:latin typeface="Arial"/>
                <a:cs typeface="Arial"/>
              </a:rPr>
              <a:t>v</a:t>
            </a:r>
            <a:r>
              <a:rPr sz="900" i="1" spc="-7" baseline="-9259" dirty="0">
                <a:latin typeface="Arial"/>
                <a:cs typeface="Arial"/>
              </a:rPr>
              <a:t>i  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Arial"/>
                <a:cs typeface="Arial"/>
              </a:rPr>
              <a:t>j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107" y="1269851"/>
            <a:ext cx="6915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Tahoma"/>
                <a:cs typeface="Tahoma"/>
              </a:rPr>
              <a:t>  </a:t>
            </a:r>
            <a:r>
              <a:rPr sz="900" spc="60" dirty="0" smtClean="0">
                <a:latin typeface="Tahoma"/>
                <a:cs typeface="Tahoma"/>
              </a:rPr>
              <a:t> </a:t>
            </a:r>
            <a:r>
              <a:rPr lang="en-US" altLang="zh-CN" sz="900" spc="60" dirty="0" smtClean="0">
                <a:latin typeface="Tahoma"/>
                <a:cs typeface="Tahoma"/>
              </a:rPr>
              <a:t>o</a:t>
            </a:r>
            <a:r>
              <a:rPr sz="900" spc="-25" dirty="0" smtClean="0">
                <a:latin typeface="Tahoma"/>
                <a:cs typeface="Tahoma"/>
              </a:rPr>
              <a:t>therwise</a:t>
            </a:r>
            <a:r>
              <a:rPr sz="900" i="1" spc="-2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7294" y="1620354"/>
            <a:ext cx="40532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379">
              <a:lnSpc>
                <a:spcPts val="1400"/>
              </a:lnSpc>
            </a:pPr>
            <a:r>
              <a:rPr dirty="0"/>
              <a:t>For undirected graph, the matrix is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symmetric </a:t>
            </a:r>
            <a:r>
              <a:rPr dirty="0"/>
              <a:t>since an edge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i="1" dirty="0">
                <a:latin typeface="Arial"/>
                <a:cs typeface="Arial"/>
              </a:rPr>
              <a:t>u, </a:t>
            </a:r>
            <a:r>
              <a:rPr i="1" dirty="0" smtClean="0">
                <a:latin typeface="Arial"/>
                <a:cs typeface="Arial"/>
              </a:rPr>
              <a:t>v</a:t>
            </a:r>
            <a:r>
              <a:rPr dirty="0" smtClean="0">
                <a:latin typeface="Lucida Sans Unicode"/>
                <a:cs typeface="Lucida Sans Unicode"/>
              </a:rPr>
              <a:t>} </a:t>
            </a:r>
            <a:r>
              <a:rPr dirty="0"/>
              <a:t>can be  taken in either direction.</a:t>
            </a:r>
          </a:p>
          <a:p>
            <a:pPr marL="12700" marR="76835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Pros: </a:t>
            </a:r>
            <a:r>
              <a:rPr dirty="0"/>
              <a:t>the presence of a particular edge can be checked in constant time, with  just one memory access.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Cons: </a:t>
            </a:r>
            <a:r>
              <a:rPr dirty="0"/>
              <a:t>Takes up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sz="900" baseline="37037" dirty="0">
                <a:latin typeface="Trebuchet MS"/>
                <a:cs typeface="Trebuchet MS"/>
              </a:rPr>
              <a:t>2</a:t>
            </a:r>
            <a:r>
              <a:rPr sz="900" dirty="0"/>
              <a:t>) space, which is wasteful if the graph does not have very  many edges.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1" y="1017478"/>
            <a:ext cx="22218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017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represented?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815975"/>
            <a:ext cx="3938956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list</a:t>
            </a:r>
            <a:r>
              <a:rPr sz="900" dirty="0">
                <a:latin typeface="Tahoma"/>
                <a:cs typeface="Tahoma"/>
              </a:rPr>
              <a:t>: It consists of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Lucida Sans Unicode"/>
                <a:cs typeface="Lucida Sans Unicode"/>
              </a:rPr>
              <a:t>| </a:t>
            </a:r>
            <a:r>
              <a:rPr sz="900" dirty="0">
                <a:latin typeface="Tahoma"/>
                <a:cs typeface="Tahoma"/>
              </a:rPr>
              <a:t>linked lists,  one per vertex.</a:t>
            </a:r>
          </a:p>
          <a:p>
            <a:pPr marL="12700" marR="1606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linked list for vertex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holds the names of vertices to which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has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  outgoing edge  </a:t>
            </a:r>
            <a:r>
              <a:rPr sz="900" dirty="0">
                <a:latin typeface="Tahoma"/>
                <a:cs typeface="Tahoma"/>
              </a:rPr>
              <a:t>– that is – vertices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dirty="0">
                <a:latin typeface="Tahoma"/>
                <a:cs typeface="Tahoma"/>
              </a:rPr>
              <a:t>for which (</a:t>
            </a:r>
            <a:r>
              <a:rPr sz="900" i="1" dirty="0">
                <a:latin typeface="Arial"/>
                <a:cs typeface="Arial"/>
              </a:rPr>
              <a:t>u,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82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Therefore, each edge appears in exactly one of the linked lists if the graph is  directed or two of the lists if the graph is </a:t>
            </a:r>
            <a:r>
              <a:rPr sz="900" dirty="0" smtClean="0">
                <a:latin typeface="Tahoma"/>
                <a:cs typeface="Tahoma"/>
              </a:rPr>
              <a:t>undirected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Pros:  </a:t>
            </a:r>
            <a:r>
              <a:rPr sz="900" dirty="0">
                <a:latin typeface="Tahoma"/>
                <a:cs typeface="Tahoma"/>
              </a:rPr>
              <a:t>The total size of the data structure is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 smtClean="0">
                <a:latin typeface="Arial"/>
                <a:cs typeface="Arial"/>
              </a:rPr>
              <a:t>E</a:t>
            </a:r>
            <a:r>
              <a:rPr sz="900" dirty="0" smtClean="0">
                <a:latin typeface="Lucida Sans Unicode"/>
                <a:cs typeface="Lucida Sans Unicode"/>
              </a:rPr>
              <a:t>|</a:t>
            </a:r>
            <a:r>
              <a:rPr sz="900" dirty="0" smtClean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Cons:  </a:t>
            </a:r>
            <a:r>
              <a:rPr sz="900" dirty="0">
                <a:latin typeface="Tahoma"/>
                <a:cs typeface="Tahoma"/>
              </a:rPr>
              <a:t>Checking for a particular edge (</a:t>
            </a:r>
            <a:r>
              <a:rPr sz="900" i="1" dirty="0">
                <a:latin typeface="Arial"/>
                <a:cs typeface="Arial"/>
              </a:rPr>
              <a:t>u,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dirty="0" smtClean="0"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is no longer constant </a:t>
            </a:r>
            <a:r>
              <a:rPr sz="900" dirty="0" smtClean="0">
                <a:latin typeface="Tahoma"/>
                <a:cs typeface="Tahoma"/>
              </a:rPr>
              <a:t>time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451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39" y="434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Building a 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691265"/>
            <a:ext cx="3915511" cy="2186881"/>
          </a:xfrm>
          <a:prstGeom prst="rect">
            <a:avLst/>
          </a:prstGeom>
        </p:spPr>
        <p:txBody>
          <a:bodyPr vert="horz" wrap="square" lIns="0" tIns="261239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u="none" dirty="0"/>
              <a:t>Suppose you are asked to network a collection of computers by linking selected </a:t>
            </a:r>
            <a:r>
              <a:rPr sz="1100" u="none" dirty="0" smtClean="0"/>
              <a:t>pairs </a:t>
            </a:r>
            <a:r>
              <a:rPr sz="1100" u="none" dirty="0"/>
              <a:t>of them.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u="none" dirty="0"/>
              <a:t>This translates into a graph problem in </a:t>
            </a:r>
            <a:r>
              <a:rPr sz="1100" u="none" dirty="0" smtClean="0"/>
              <a:t>which</a:t>
            </a:r>
            <a:endParaRPr sz="1100" u="none" dirty="0"/>
          </a:p>
          <a:p>
            <a:pPr marL="120014">
              <a:lnSpc>
                <a:spcPts val="1400"/>
              </a:lnSpc>
              <a:spcBef>
                <a:spcPts val="5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u="none" dirty="0"/>
              <a:t>nodes are computers,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undirected edges are potential links, each with a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maintenance </a:t>
            </a:r>
            <a:r>
              <a:rPr sz="1100" i="1" u="none" dirty="0" smtClean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1100" u="none" dirty="0"/>
              <a:t>.</a:t>
            </a:r>
            <a:endParaRPr sz="1100" dirty="0"/>
          </a:p>
          <a:p>
            <a:pPr marL="12700">
              <a:lnSpc>
                <a:spcPts val="1400"/>
              </a:lnSpc>
              <a:spcBef>
                <a:spcPts val="505"/>
              </a:spcBef>
            </a:pPr>
            <a:r>
              <a:rPr sz="1100" u="none" dirty="0"/>
              <a:t>The goal is to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pick enough of these edges that the nodes are </a:t>
            </a:r>
            <a:r>
              <a:rPr sz="1100" i="1" u="none" dirty="0" smtClean="0">
                <a:solidFill>
                  <a:srgbClr val="FF0000"/>
                </a:solidFill>
                <a:latin typeface="Arial"/>
                <a:cs typeface="Arial"/>
              </a:rPr>
              <a:t>connected</a:t>
            </a:r>
            <a:r>
              <a:rPr sz="1100" u="none" dirty="0"/>
              <a:t>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.</a:t>
            </a:r>
            <a:r>
              <a:rPr lang="en-US" sz="1100" u="none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the total maintenance cost is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r>
              <a:rPr sz="1100" u="none" dirty="0"/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3" y="1656000"/>
            <a:ext cx="144000" cy="128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8" y="1872000"/>
            <a:ext cx="144000" cy="128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4" y="2489294"/>
            <a:ext cx="144000" cy="128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" y="2720975"/>
            <a:ext cx="144000" cy="1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858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3" y="282576"/>
            <a:ext cx="408383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 of the optimal 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3938956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Removing a </a:t>
            </a:r>
            <a:r>
              <a:rPr sz="1100" i="1" dirty="0" smtClean="0">
                <a:latin typeface="Arial"/>
                <a:cs typeface="Arial"/>
              </a:rPr>
              <a:t>cycle </a:t>
            </a:r>
            <a:r>
              <a:rPr sz="1100" i="1" dirty="0">
                <a:latin typeface="Arial"/>
                <a:cs typeface="Arial"/>
              </a:rPr>
              <a:t>edge </a:t>
            </a:r>
            <a:r>
              <a:rPr sz="1100" i="1" dirty="0" smtClean="0">
                <a:latin typeface="Arial"/>
                <a:cs typeface="Arial"/>
              </a:rPr>
              <a:t>cannot </a:t>
            </a:r>
            <a:r>
              <a:rPr sz="1100" i="1" dirty="0">
                <a:latin typeface="Arial"/>
                <a:cs typeface="Arial"/>
              </a:rPr>
              <a:t>disconnect a </a:t>
            </a:r>
            <a:r>
              <a:rPr sz="1100" i="1" dirty="0" smtClean="0">
                <a:latin typeface="Arial"/>
                <a:cs typeface="Arial"/>
              </a:rPr>
              <a:t>graph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So the solution must be connected and acyclic: undirected graphs of this kind </a:t>
            </a:r>
            <a:r>
              <a:rPr sz="1100" dirty="0" smtClean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called </a:t>
            </a:r>
            <a:r>
              <a:rPr sz="1200" b="1" dirty="0">
                <a:latin typeface="Gill Sans MT"/>
                <a:cs typeface="Gill Sans MT"/>
              </a:rPr>
              <a:t>trees</a:t>
            </a:r>
            <a:r>
              <a:rPr sz="1100" dirty="0">
                <a:latin typeface="Tahoma"/>
                <a:cs typeface="Tahoma"/>
              </a:rPr>
              <a:t>. A tree with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total weight</a:t>
            </a:r>
            <a:r>
              <a:rPr sz="1100" dirty="0">
                <a:latin typeface="Tahoma"/>
                <a:cs typeface="Tahoma"/>
              </a:rPr>
              <a:t>, is a </a:t>
            </a:r>
            <a:r>
              <a:rPr sz="1200" b="1" dirty="0">
                <a:latin typeface="Gill Sans MT"/>
                <a:cs typeface="Gill Sans MT"/>
              </a:rPr>
              <a:t>minimum spanning </a:t>
            </a:r>
            <a:r>
              <a:rPr sz="1200" b="1" dirty="0" smtClean="0">
                <a:latin typeface="Gill Sans MT"/>
                <a:cs typeface="Gill Sans MT"/>
              </a:rPr>
              <a:t>tree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995733"/>
            <a:ext cx="50995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1" dirty="0">
                <a:latin typeface="Arial"/>
                <a:cs typeface="Arial"/>
              </a:rPr>
              <a:t>Input:  </a:t>
            </a:r>
            <a:r>
              <a:rPr lang="en-US" altLang="zh-CN" sz="1100" i="1" dirty="0" smtClean="0">
                <a:latin typeface="Arial"/>
                <a:cs typeface="Arial"/>
              </a:rPr>
              <a:t>Ou</a:t>
            </a:r>
            <a:r>
              <a:rPr sz="1100" i="1" dirty="0" smtClean="0">
                <a:latin typeface="Arial"/>
                <a:cs typeface="Arial"/>
              </a:rPr>
              <a:t>tput</a:t>
            </a:r>
            <a:r>
              <a:rPr sz="900" i="1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1995733"/>
            <a:ext cx="3048000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An undirected graph </a:t>
            </a:r>
            <a:r>
              <a:rPr lang="en-US" altLang="zh-CN" sz="1100" i="1" dirty="0"/>
              <a:t>G 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 </a:t>
            </a:r>
            <a:r>
              <a:rPr lang="en-US" altLang="zh-CN" sz="1100" dirty="0"/>
              <a:t>); edge weights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endParaRPr lang="zh-CN" altLang="zh-CN" sz="1100" dirty="0"/>
          </a:p>
          <a:p>
            <a:r>
              <a:rPr lang="en-US" altLang="zh-CN" sz="1100" dirty="0"/>
              <a:t>A tree </a:t>
            </a:r>
            <a:r>
              <a:rPr lang="en-US" altLang="zh-CN" sz="1100" i="1" dirty="0"/>
              <a:t>T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E' </a:t>
            </a:r>
            <a:r>
              <a:rPr lang="en-US" altLang="zh-CN" sz="1100" dirty="0"/>
              <a:t>) with </a:t>
            </a:r>
            <a:r>
              <a:rPr lang="en-US" altLang="zh-CN" sz="1100" i="1" dirty="0"/>
              <a:t>E'</a:t>
            </a:r>
            <a:r>
              <a:rPr lang="en-US" altLang="zh-CN" sz="1100" baseline="30000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/>
              <a:t>E </a:t>
            </a:r>
            <a:r>
              <a:rPr lang="en-US" altLang="zh-CN" sz="1100" dirty="0"/>
              <a:t>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minimizes</a:t>
            </a:r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weight(</a:t>
            </a:r>
            <a:r>
              <a:rPr lang="en-US" altLang="zh-CN" sz="1100" i="1" dirty="0" smtClean="0"/>
              <a:t>T </a:t>
            </a:r>
            <a:r>
              <a:rPr lang="en-US" altLang="zh-CN" sz="1100" dirty="0"/>
              <a:t>) =        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r>
              <a:rPr lang="en-US" altLang="zh-CN" sz="1100" i="1" dirty="0"/>
              <a:t> .</a:t>
            </a:r>
            <a:endParaRPr lang="zh-CN" altLang="zh-CN" sz="1100" dirty="0"/>
          </a:p>
          <a:p>
            <a:pPr marL="1483360">
              <a:lnSpc>
                <a:spcPts val="1400"/>
              </a:lnSpc>
              <a:spcBef>
                <a:spcPts val="210"/>
              </a:spcBef>
            </a:pPr>
            <a:endParaRPr sz="750" baseline="16666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9" y="2436879"/>
            <a:ext cx="277301" cy="3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00" y="2192147"/>
            <a:ext cx="15231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609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" y="434975"/>
            <a:ext cx="40839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892175"/>
            <a:ext cx="3938956" cy="17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 tree on n nodes </a:t>
            </a:r>
            <a:r>
              <a:rPr sz="1100" i="1" dirty="0" smtClean="0">
                <a:latin typeface="Arial"/>
                <a:cs typeface="Arial"/>
              </a:rPr>
              <a:t>has n </a:t>
            </a:r>
            <a:r>
              <a:rPr sz="1100" dirty="0">
                <a:latin typeface="Arial Unicode MS"/>
                <a:cs typeface="Arial Unicode MS"/>
              </a:rPr>
              <a:t>−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latin typeface="Arial"/>
                <a:cs typeface="Arial"/>
              </a:rPr>
              <a:t>edges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connected, undirected graph G 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 , </a:t>
            </a:r>
            <a:r>
              <a:rPr sz="1100" i="1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Arial Unicode MS"/>
                <a:cs typeface="Arial Unicode MS"/>
              </a:rPr>
              <a:t>|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| 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i="1" dirty="0">
                <a:latin typeface="Arial"/>
                <a:cs typeface="Arial"/>
              </a:rPr>
              <a:t>is a tree.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(4)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29"/>
              </a:spcBef>
            </a:pPr>
            <a:r>
              <a:rPr sz="1100" i="1" dirty="0">
                <a:latin typeface="Arial"/>
                <a:cs typeface="Arial"/>
              </a:rPr>
              <a:t>An undirected graph is a tree if and only if there is a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unique </a:t>
            </a:r>
            <a:r>
              <a:rPr sz="1100" i="1" dirty="0">
                <a:latin typeface="Arial"/>
                <a:cs typeface="Arial"/>
              </a:rPr>
              <a:t>path between any </a:t>
            </a:r>
            <a:r>
              <a:rPr sz="1100" i="1" dirty="0" smtClean="0">
                <a:latin typeface="Arial"/>
                <a:cs typeface="Arial"/>
              </a:rPr>
              <a:t>pair </a:t>
            </a:r>
            <a:r>
              <a:rPr sz="1100" i="1" dirty="0">
                <a:latin typeface="Arial"/>
                <a:cs typeface="Arial"/>
              </a:rPr>
              <a:t>of nodes.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2389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greedy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92175"/>
            <a:ext cx="3938956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b="1" dirty="0">
                <a:latin typeface="Gill Sans MT"/>
                <a:cs typeface="Gill Sans MT"/>
              </a:rPr>
              <a:t>Kruskal</a:t>
            </a:r>
            <a:r>
              <a:rPr sz="1200" dirty="0">
                <a:latin typeface="Tahoma"/>
                <a:cs typeface="Tahoma"/>
              </a:rPr>
              <a:t>’</a:t>
            </a:r>
            <a:r>
              <a:rPr sz="1100" dirty="0">
                <a:latin typeface="Tahoma"/>
                <a:cs typeface="Tahoma"/>
              </a:rPr>
              <a:t>s minimum spanning tree algorithm starts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the empty graph and  then selects edges from 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 smtClean="0">
                <a:latin typeface="Tahoma"/>
                <a:cs typeface="Tahoma"/>
              </a:rPr>
              <a:t>according </a:t>
            </a:r>
            <a:r>
              <a:rPr sz="1100" dirty="0">
                <a:latin typeface="Tahoma"/>
                <a:cs typeface="Tahoma"/>
              </a:rPr>
              <a:t>to the following </a:t>
            </a:r>
            <a:r>
              <a:rPr sz="1100" dirty="0" smtClean="0">
                <a:latin typeface="Tahoma"/>
                <a:cs typeface="Tahoma"/>
              </a:rPr>
              <a:t>rule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Repeatedly add the next lightest edge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endParaRPr lang="en-US" sz="1100" i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doesn’t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produce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cycle.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correctness of Kruskal’s method follows from 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certain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cut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4728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2928</Words>
  <Application>Microsoft Office PowerPoint</Application>
  <PresentationFormat>自定义</PresentationFormat>
  <Paragraphs>250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 Unicode MS</vt:lpstr>
      <vt:lpstr>宋体</vt:lpstr>
      <vt:lpstr>Arial</vt:lpstr>
      <vt:lpstr>Calibri</vt:lpstr>
      <vt:lpstr>Courier New</vt:lpstr>
      <vt:lpstr>Gill Sans MT</vt:lpstr>
      <vt:lpstr>Lucida Sans</vt:lpstr>
      <vt:lpstr>Lucida Sans Unicode</vt:lpstr>
      <vt:lpstr>Microsoft Tai Le</vt:lpstr>
      <vt:lpstr>Tahoma</vt:lpstr>
      <vt:lpstr>Times New Roman</vt:lpstr>
      <vt:lpstr>Trebuchet MS</vt:lpstr>
      <vt:lpstr>Verdana</vt:lpstr>
      <vt:lpstr>Office Theme</vt:lpstr>
      <vt:lpstr>Chapter 5.  Greedy Algorithms</vt:lpstr>
      <vt:lpstr>Minimum spanning trees</vt:lpstr>
      <vt:lpstr>Graphs (review)</vt:lpstr>
      <vt:lpstr>How is a graph represented? (review)</vt:lpstr>
      <vt:lpstr>How is a graph represented?  (cont’d)</vt:lpstr>
      <vt:lpstr>Building a network</vt:lpstr>
      <vt:lpstr>Properties of the optimal solutions</vt:lpstr>
      <vt:lpstr>Trees</vt:lpstr>
      <vt:lpstr>A greedy approach</vt:lpstr>
      <vt:lpstr>Example: A minimum spanning tree</vt:lpstr>
      <vt:lpstr>The cut property</vt:lpstr>
      <vt:lpstr>Cut property</vt:lpstr>
      <vt:lpstr>Proof of the cut property</vt:lpstr>
      <vt:lpstr>Proof of the cut property (cont’d)</vt:lpstr>
      <vt:lpstr>Kruskal’s algorithm</vt:lpstr>
      <vt:lpstr>A data structure for disjoint sets</vt:lpstr>
      <vt:lpstr>Directed-tree representation of set</vt:lpstr>
      <vt:lpstr>Disjoint-set operations with rank</vt:lpstr>
      <vt:lpstr>Union by rank</vt:lpstr>
      <vt:lpstr>Union</vt:lpstr>
      <vt:lpstr>Properties</vt:lpstr>
      <vt:lpstr>PowerPoint 演示文稿</vt:lpstr>
      <vt:lpstr>Path compression</vt:lpstr>
      <vt:lpstr>The effect of path compression</vt:lpstr>
      <vt:lpstr>Time analysis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Set cover</vt:lpstr>
      <vt:lpstr>The problem</vt:lpstr>
      <vt:lpstr>Set cover problem</vt:lpstr>
      <vt:lpstr>Performance ratio</vt:lpstr>
      <vt:lpstr>Performance ratio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(IX)</dc:title>
  <dc:creator>Yijia Chen  Shanghai Jiaotong University</dc:creator>
  <cp:lastModifiedBy>lin xl</cp:lastModifiedBy>
  <cp:revision>117</cp:revision>
  <dcterms:created xsi:type="dcterms:W3CDTF">2016-09-12T02:57:33Z</dcterms:created>
  <dcterms:modified xsi:type="dcterms:W3CDTF">2020-06-14T17:25:06Z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2016-09-11T00:00:00Z</vt:filetime>
  </property>
</Properties>
</file>