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58" r:id="rId3"/>
    <p:sldId id="259" r:id="rId4"/>
    <p:sldId id="260" r:id="rId5"/>
    <p:sldId id="534" r:id="rId6"/>
    <p:sldId id="261" r:id="rId7"/>
    <p:sldId id="262" r:id="rId8"/>
    <p:sldId id="263" r:id="rId9"/>
    <p:sldId id="264" r:id="rId10"/>
    <p:sldId id="535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538" r:id="rId20"/>
    <p:sldId id="537" r:id="rId21"/>
    <p:sldId id="277" r:id="rId22"/>
    <p:sldId id="279" r:id="rId23"/>
    <p:sldId id="284" r:id="rId24"/>
    <p:sldId id="290" r:id="rId25"/>
    <p:sldId id="293" r:id="rId26"/>
    <p:sldId id="298" r:id="rId27"/>
    <p:sldId id="542" r:id="rId28"/>
    <p:sldId id="306" r:id="rId29"/>
    <p:sldId id="311" r:id="rId30"/>
    <p:sldId id="314" r:id="rId31"/>
    <p:sldId id="541" r:id="rId32"/>
    <p:sldId id="321" r:id="rId33"/>
    <p:sldId id="540" r:id="rId34"/>
    <p:sldId id="543" r:id="rId35"/>
    <p:sldId id="544" r:id="rId36"/>
    <p:sldId id="545" r:id="rId37"/>
    <p:sldId id="546" r:id="rId38"/>
    <p:sldId id="552" r:id="rId39"/>
    <p:sldId id="553" r:id="rId40"/>
    <p:sldId id="554" r:id="rId41"/>
    <p:sldId id="555" r:id="rId42"/>
    <p:sldId id="547" r:id="rId43"/>
    <p:sldId id="548" r:id="rId44"/>
    <p:sldId id="549" r:id="rId45"/>
    <p:sldId id="550" r:id="rId46"/>
    <p:sldId id="551" r:id="rId47"/>
  </p:sldIdLst>
  <p:sldSz cx="4608513" cy="3455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86" d="100"/>
          <a:sy n="186" d="100"/>
        </p:scale>
        <p:origin x="162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4EC71-1E29-42AF-8B61-C38B78EE6EE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82465-AD7E-4B7F-B103-53CB4AEB5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8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1.maqqq.com/s?type=2&amp;r=20&amp;mv_ref=hot.eastday.com&amp;enup=CAAB2hORIQgAAiGRE9oA&amp;mvid=NzcyOTk0MDA5MTQyMTAwMjAwNTAwMTk&amp;bid=1368b609f0572d09&amp;price=AAAAAF0HP6gAAAAAAAB/rOxWKBlcUIbNsBF94g==&amp;finfo=DAABCAABAAADfggAAgAAAHkEAAM/fQxbs0KVsgAIAAIAAAADCgADiOkCQrpXl/oIAAQAAAB+BgAGLbcGAAoAAAYADD9cCgAPAAAAAAEH0xIA&amp;ugi=FYjbfRXO1l5MFQIVQBVIFQAAFYeJrKwFJcgBFoDfj7D738UFHBb8jvaklKnb9O8BFQAAAA&amp;uai=FZCNnAIlCBUCFsvb9bDR+4eX7gEV8gglvZe5qQwlABUaFAAcFu6b1NeoucLQBhUAAAA&amp;ubi=Ff6ZWBXcud0CFazjkhgVspDNWhUEFRwWyoyMsBcWy9vL4r3v/pbuATQEFrKgkIAIJQYVwqDFnQ0VvgUVADbC6KSEn+n/yM0BAA&amp;clickid=0&amp;cpx=__OFFSET_X__&amp;cpy=__OFFSET_Y__&amp;cs=__EVENT_TIME_START__&amp;ce=__EVENT_TIME_END__&amp;csign2=mvQxtWJlcYI=&amp;url=http://gx.wo35h.c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hlinkClick r:id="rId3"/>
              </a:rPr>
              <a:t>一位月入五万的</a:t>
            </a:r>
            <a:r>
              <a:rPr lang="en-US" altLang="zh-CN" b="1" dirty="0" smtClean="0">
                <a:hlinkClick r:id="rId3"/>
              </a:rPr>
              <a:t>95</a:t>
            </a:r>
            <a:r>
              <a:rPr lang="zh-CN" altLang="en-US" b="1" dirty="0" smtClean="0">
                <a:hlinkClick r:id="rId3"/>
              </a:rPr>
              <a:t>后：这三件事，往往决定一个人所处的层次</a:t>
            </a:r>
          </a:p>
          <a:p>
            <a:r>
              <a:rPr lang="zh-CN" altLang="en-US" dirty="0" smtClean="0">
                <a:hlinkClick r:id="rId3"/>
              </a:rPr>
              <a:t>广告</a:t>
            </a:r>
            <a:r>
              <a:rPr lang="en-US" altLang="zh-CN" i="1" dirty="0" smtClean="0">
                <a:hlinkClick r:id="rId3"/>
              </a:rPr>
              <a:t>·</a:t>
            </a:r>
            <a:r>
              <a:rPr lang="zh-CN" altLang="en-US" dirty="0" smtClean="0">
                <a:hlinkClick r:id="rId3"/>
              </a:rPr>
              <a:t>伟易 </a:t>
            </a:r>
            <a:r>
              <a:rPr lang="en-US" altLang="zh-CN" dirty="0" smtClean="0">
                <a:hlinkClick r:id="rId3"/>
              </a:rPr>
              <a:t>· </a:t>
            </a:r>
            <a:r>
              <a:rPr lang="zh-CN" altLang="en-US" dirty="0" smtClean="0">
                <a:hlinkClick r:id="rId3"/>
              </a:rPr>
              <a:t>猎媒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82465-AD7E-4B7F-B103-53CB4AEB5C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884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0447" y="1270794"/>
            <a:ext cx="3037178" cy="1808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6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Chapter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8.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NP-complete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3826" y="241300"/>
            <a:ext cx="3042436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traveling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salesman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problem, cont’d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352150" y="727817"/>
            <a:ext cx="3286477" cy="16953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defined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tsp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problem: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510629" y="936224"/>
            <a:ext cx="3572453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instance, find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budget</a:t>
            </a:r>
          </a:p>
          <a:p>
            <a:pPr>
              <a:tabLst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report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exists).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386738" y="1543663"/>
            <a:ext cx="3451999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expressing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traveling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salesman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 reality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optimization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 sought?</a:t>
            </a:r>
          </a:p>
        </p:txBody>
      </p:sp>
    </p:spTree>
    <p:extLst>
      <p:ext uri="{BB962C8B-B14F-4D97-AF65-F5344CB8AC3E}">
        <p14:creationId xmlns:p14="http://schemas.microsoft.com/office/powerpoint/2010/main" val="163418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603" y="-37935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5809" y="194035"/>
            <a:ext cx="1785682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vs.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optimization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68500" y="396150"/>
            <a:ext cx="3815441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Turning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optimization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 difficulty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because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versions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reduce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another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145270" y="992879"/>
            <a:ext cx="3800902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optimization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tsp also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readily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 problem: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 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budget,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return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it;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 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151287" y="1727046"/>
            <a:ext cx="3667552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Conversely,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optimization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problem: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130177" y="2291556"/>
            <a:ext cx="3565601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First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suppose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somehow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knew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 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problem, using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budget.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348713" y="3164177"/>
            <a:ext cx="3464603" cy="1502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binary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8719" y="318294"/>
            <a:ext cx="3191515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why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instead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optimization?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03988" y="661194"/>
            <a:ext cx="3491790" cy="6001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Isn’t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optimization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sense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 searching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property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?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84027" y="1346994"/>
            <a:ext cx="3591976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recognize,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it earlier,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polynomial-time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checkable.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192226" y="1992615"/>
            <a:ext cx="3959214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potential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tsp,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properties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tour”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(just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once)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“has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total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length≤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.”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192226" y="2769712"/>
            <a:ext cx="3215624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check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property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“is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optimal”?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1603" y="280194"/>
            <a:ext cx="831959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Euler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78733" y="655732"/>
            <a:ext cx="690895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Euler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78733" y="893305"/>
            <a:ext cx="3527406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graph, find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contains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97740" y="1499393"/>
            <a:ext cx="1939634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answer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</a:p>
          <a:p>
            <a:pPr>
              <a:lnSpc>
                <a:spcPts val="700"/>
              </a:lnSpc>
              <a:tabLst>
                <a:tab pos="25400" algn="l"/>
              </a:tabLst>
            </a:pP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300"/>
              </a:lnSpc>
              <a:tabLst>
                <a:tab pos="25400" algn="l"/>
              </a:tabLst>
            </a:pPr>
            <a:r>
              <a:rPr lang="en-US" altLang="zh-CN" sz="1200" dirty="0" smtClean="0"/>
              <a:t>	</a:t>
            </a:r>
            <a:r>
              <a:rPr lang="en-US" altLang="zh-CN" sz="1200" dirty="0" smtClean="0">
                <a:latin typeface="Microsoft YaHei UI" pitchFamily="18" charset="0"/>
                <a:cs typeface="Microsoft YaHei UI" pitchFamily="18" charset="0"/>
              </a:rPr>
              <a:t>(a)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22761" y="1890839"/>
            <a:ext cx="3439349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28600" indent="-228600">
              <a:buAutoNum type="alphaLcParenBoth" startAt="2"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exception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final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walk),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even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degree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297740" y="2566194"/>
            <a:ext cx="3495699" cy="50975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above,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 Euler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Path.</a:t>
            </a:r>
          </a:p>
          <a:p>
            <a:pPr>
              <a:lnSpc>
                <a:spcPts val="700"/>
              </a:lnSpc>
              <a:tabLst/>
            </a:pP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6856" y="374955"/>
            <a:ext cx="1122102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46856" y="890702"/>
            <a:ext cx="931345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72199" y="1118394"/>
            <a:ext cx="3641891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visits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91388" y="1575594"/>
            <a:ext cx="3417090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literature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Hamilton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1728" y="257738"/>
            <a:ext cx="109966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Minimum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Cut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49541" y="584994"/>
            <a:ext cx="3751849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u="sng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removal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disconnected.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55469" y="1102856"/>
            <a:ext cx="4020973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minimum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cut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budget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176627" y="1575594"/>
            <a:ext cx="4249818" cy="7848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2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max-ﬂow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computations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capacity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flow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 fixed node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single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155469" y="2489994"/>
            <a:ext cx="4031296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biggest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fl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</a:t>
            </a:r>
          </a:p>
          <a:p>
            <a:pPr>
              <a:tabLst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(via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max-ﬂow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min-cut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theorem)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1369" y="432594"/>
            <a:ext cx="1041952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Balanced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Cut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86386" y="731556"/>
            <a:ext cx="3632453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singleton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 consists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adjacent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99702" y="1417893"/>
            <a:ext cx="3720570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interesting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small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cuts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partition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into nearly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equal-sized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sets. 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199702" y="1956594"/>
            <a:ext cx="3513782" cy="9694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balanced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cut</a:t>
            </a:r>
            <a:endParaRPr lang="en-US" altLang="zh-CN" sz="1200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budget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 sets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|,|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/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</a:t>
            </a: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/>
            </a:pP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6856" y="356394"/>
            <a:ext cx="2204065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Three-dimensional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matching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33206" y="661194"/>
            <a:ext cx="844783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3D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matching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33206" y="889794"/>
            <a:ext cx="2723502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boys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girls,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pets,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59790" y="1120626"/>
            <a:ext cx="3366137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compatibilities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among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specified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triples,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each containing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boy,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girl,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pet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246856" y="1790500"/>
            <a:ext cx="3546583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Intuitively,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triple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b, g, p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means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girl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along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well together.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54900" y="2313519"/>
            <a:ext cx="3805850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disjoint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triples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create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harmonious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households.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4628" y="423754"/>
            <a:ext cx="312059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Independent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set,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cover,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clique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81636" y="813594"/>
            <a:ext cx="1016304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Independent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86653" y="1044551"/>
            <a:ext cx="3639932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integer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 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199401" y="1536700"/>
            <a:ext cx="4346703" cy="6001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integer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(touch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 </a:t>
            </a: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2483" y="356394"/>
            <a:ext cx="100187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Longest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16659" y="737394"/>
            <a:ext cx="3733800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longest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nonnegative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weights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 distinguished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along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goal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38656" y="1499394"/>
            <a:ext cx="3732585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asked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total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weight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least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avoid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trivial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require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simple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containing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 repeated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vertices.</a:t>
            </a:r>
          </a:p>
        </p:txBody>
      </p:sp>
    </p:spTree>
    <p:extLst>
      <p:ext uri="{BB962C8B-B14F-4D97-AF65-F5344CB8AC3E}">
        <p14:creationId xmlns:p14="http://schemas.microsoft.com/office/powerpoint/2010/main" val="156221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89856" y="1346994"/>
            <a:ext cx="128548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0534" y="432594"/>
            <a:ext cx="872034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Subset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sum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20521" y="924628"/>
            <a:ext cx="722955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subset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sum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20521" y="1268135"/>
            <a:ext cx="3736336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integers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6581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22583" y="1346994"/>
            <a:ext cx="1745606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NP-complete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7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361058"/>
              </p:ext>
            </p:extLst>
          </p:nvPr>
        </p:nvGraphicFramePr>
        <p:xfrm>
          <a:off x="604681" y="584994"/>
          <a:ext cx="3316820" cy="2552700"/>
        </p:xfrm>
        <a:graphic>
          <a:graphicData uri="http://schemas.openxmlformats.org/drawingml/2006/table">
            <a:tbl>
              <a:tblPr/>
              <a:tblGrid>
                <a:gridCol w="1803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b="1" dirty="0" smtClean="0">
                          <a:solidFill>
                            <a:srgbClr val="FF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Hard problems (NP-complete)</a:t>
                      </a:r>
                      <a:endParaRPr lang="zh-CN" altLang="en-US" sz="896" b="1" dirty="0" smtClean="0">
                        <a:solidFill>
                          <a:srgbClr val="FF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b="1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Easy problems (in P)</a:t>
                      </a:r>
                      <a:endParaRPr lang="zh-CN" altLang="en-US" sz="896" b="1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3sat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2sat, </a:t>
                      </a:r>
                      <a:r>
                        <a:rPr lang="en-US" altLang="zh-CN" sz="896" dirty="0" err="1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Hornsat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Traveling salesman problem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Minimums panning tree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Longest path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Shortest path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3D matching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Bipartite matching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knapsack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Unary knapsack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Independent set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Independent set on trees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Integer linear programming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Linear programming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err="1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Rudrata</a:t>
                      </a:r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 path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Euler path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Balanced cut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Minimum cut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4681" y="317323"/>
            <a:ext cx="2348272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Hard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problems,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056" y="393263"/>
            <a:ext cx="23884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NP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421918" y="725661"/>
            <a:ext cx="2724079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Recall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defined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by: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417004" y="1035281"/>
            <a:ext cx="3554237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eﬃcient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 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 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proposed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only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95857" y="1864191"/>
            <a:ext cx="3051399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Moreover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I, 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|, 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417004" y="2534428"/>
            <a:ext cx="3072444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denote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class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flipH="1">
            <a:off x="344861" y="430189"/>
            <a:ext cx="130595" cy="16158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44861" y="718103"/>
            <a:ext cx="3518429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We’ve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examples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solvable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 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51227" y="1224681"/>
            <a:ext cx="3825613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running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returns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solution;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correctly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reports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62610" y="2308340"/>
            <a:ext cx="3960152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class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 denoted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001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508794"/>
            <a:ext cx="1229504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Why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NP?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55600" y="1409700"/>
            <a:ext cx="1184620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69352" y="1770043"/>
            <a:ext cx="2414122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ondeterministic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3488" y="385740"/>
            <a:ext cx="61715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NP</a:t>
            </a:r>
            <a:r>
              <a:rPr lang="en-US" altLang="zh-CN" sz="12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?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44924" y="778532"/>
            <a:ext cx="656655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>
                <a:tab pos="152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Input:</a:t>
            </a:r>
          </a:p>
          <a:p>
            <a:pPr>
              <a:tabLst>
                <a:tab pos="152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Problem: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1053808" y="778166"/>
            <a:ext cx="3243545" cy="4158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mathematical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statement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ϕ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ϕ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one.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329300" y="1317034"/>
            <a:ext cx="3772900" cy="189282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mathematical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assertion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 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mathematical statement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written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excruciating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detail,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mechanically, line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efficient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algorithm. </a:t>
            </a:r>
          </a:p>
          <a:p>
            <a:pPr>
              <a:tabLst/>
            </a:pPr>
            <a:endParaRPr lang="en-US" altLang="zh-CN" sz="12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efficient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method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theorem,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 eliminating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mathematicians!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056" y="203994"/>
            <a:ext cx="2286000" cy="304800"/>
          </a:xfrm>
        </p:spPr>
        <p:txBody>
          <a:bodyPr>
            <a:noAutofit/>
          </a:bodyPr>
          <a:lstStyle/>
          <a:p>
            <a:pPr algn="l"/>
            <a:r>
              <a:rPr lang="en-US" altLang="zh-CN" sz="1400" b="1" dirty="0" smtClean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Reduction</a:t>
            </a:r>
            <a:endParaRPr lang="zh-CN" altLang="en-US" sz="1400" b="1" dirty="0">
              <a:solidFill>
                <a:srgbClr val="00206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471" y="1042194"/>
            <a:ext cx="4114800" cy="215741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" y="1042194"/>
            <a:ext cx="40767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20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9308" y="292032"/>
            <a:ext cx="136575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Reductions,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again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94813" y="661194"/>
            <a:ext cx="4413709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believe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about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specific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left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 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table?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84036" y="1118393"/>
            <a:ext cx="3954703" cy="41314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basis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evidence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believe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 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efficient algorithm? 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199308" y="1549345"/>
            <a:ext cx="3594131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evidence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provided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reductions,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translate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 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another.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189945" y="1988557"/>
            <a:ext cx="3789128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left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 sense,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hardest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174258" y="2642394"/>
            <a:ext cx="3673185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 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6343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4018" y="365483"/>
            <a:ext cx="3329822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Reduction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endParaRPr lang="en-US" altLang="zh-CN" sz="1200" dirty="0" smtClean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134966" y="752665"/>
            <a:ext cx="4003773" cy="96949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u="sng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reduction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 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transforms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together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maps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91701" y="1834343"/>
            <a:ext cx="3197991" cy="1502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solution,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neither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134966" y="2046950"/>
            <a:ext cx="3945683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translation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procedures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 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converted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bracketing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9296" y="288583"/>
            <a:ext cx="1516441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Eﬃcient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58466" y="914399"/>
            <a:ext cx="2122889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developed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565619" y="1104900"/>
            <a:ext cx="2172069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spanning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matchings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bipartite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graphs,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571500" y="1581950"/>
            <a:ext cx="2215350" cy="328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subsequences,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flows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networks,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584200" y="1981200"/>
            <a:ext cx="2921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......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11531" y="2185194"/>
            <a:ext cx="4103111" cy="6899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efficient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their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requirement grows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</a:p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(such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/>
              <a:t>n</a:t>
            </a:r>
            <a:r>
              <a:rPr lang="en-US" altLang="zh-CN" sz="1200" dirty="0"/>
              <a:t>, </a:t>
            </a:r>
            <a:r>
              <a:rPr lang="en-US" altLang="zh-CN" sz="1200" i="1" dirty="0"/>
              <a:t>n</a:t>
            </a:r>
            <a:r>
              <a:rPr lang="en-US" altLang="zh-CN" sz="1200" i="1" baseline="30000" dirty="0"/>
              <a:t>2</a:t>
            </a:r>
            <a:r>
              <a:rPr lang="en-US" altLang="zh-CN" sz="1200" dirty="0"/>
              <a:t>, or </a:t>
            </a:r>
            <a:r>
              <a:rPr lang="en-US" altLang="zh-CN" sz="1200" i="1" dirty="0"/>
              <a:t>n</a:t>
            </a:r>
            <a:r>
              <a:rPr lang="en-US" altLang="zh-CN" sz="1200" i="1" baseline="30000" dirty="0"/>
              <a:t>3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size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input.</a:t>
            </a:r>
          </a:p>
          <a:p>
            <a:pPr>
              <a:lnSpc>
                <a:spcPts val="700"/>
              </a:lnSpc>
              <a:tabLst/>
            </a:pP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056" y="432594"/>
            <a:ext cx="130644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NP-completeness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46567" y="813594"/>
            <a:ext cx="772647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Definition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45415" y="1041216"/>
            <a:ext cx="3711441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u="sng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NP-complete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70035" y="1651794"/>
            <a:ext cx="588879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Remark</a:t>
            </a:r>
            <a:endParaRPr lang="en-US" altLang="zh-CN" sz="1200" dirty="0" smtClean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40" name="TextBox 1"/>
          <p:cNvSpPr txBox="1"/>
          <p:nvPr/>
        </p:nvSpPr>
        <p:spPr>
          <a:xfrm>
            <a:off x="352459" y="1882106"/>
            <a:ext cx="3704397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clear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priori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NP-complete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" y="428258"/>
            <a:ext cx="368165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95" y="889794"/>
            <a:ext cx="2136800" cy="1525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60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256" y="331839"/>
            <a:ext cx="238680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ways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use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reductions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42900" y="633448"/>
            <a:ext cx="3463239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Assume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237456" y="1114163"/>
            <a:ext cx="458459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17161" y="1317373"/>
            <a:ext cx="3378751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efficiently,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efficiently. 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hard,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too.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15316" y="1978215"/>
            <a:ext cx="2854949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convenient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property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compose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33390" y="2564372"/>
            <a:ext cx="2223366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35815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9" y="280194"/>
            <a:ext cx="280596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8" y="737394"/>
            <a:ext cx="346822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56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8281" y="1293348"/>
            <a:ext cx="332289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Times New Roman" pitchFamily="18" charset="0"/>
              </a:rPr>
              <a:t>R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eductions for NP-Complete Problems</a:t>
            </a:r>
          </a:p>
        </p:txBody>
      </p:sp>
    </p:spTree>
    <p:extLst>
      <p:ext uri="{BB962C8B-B14F-4D97-AF65-F5344CB8AC3E}">
        <p14:creationId xmlns:p14="http://schemas.microsoft.com/office/powerpoint/2010/main" val="42103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33963" y="-8424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9722" y="253524"/>
            <a:ext cx="2794035" cy="2616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(s,t)-Path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08511" y="661194"/>
            <a:ext cx="3178755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 passes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through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?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15924" y="1181691"/>
            <a:ext cx="3740932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formulate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closely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related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(s,t)-Path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 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speciﬁed,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ending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goes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through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once.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08511" y="2187465"/>
            <a:ext cx="3877941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easier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s,t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)-Path?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endParaRPr lang="en-US" altLang="zh-C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show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answer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33963" y="-8424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7489" y="196280"/>
            <a:ext cx="3371116" cy="2616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(s,t)-Path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err="1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Cycle, cont’d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199233" y="584994"/>
            <a:ext cx="3857623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maps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 s,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tabLst/>
            </a:pPr>
            <a:r>
              <a:rPr lang="en-US" altLang="zh-CN" sz="12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s,t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)-Path 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G’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V’</a:t>
            </a:r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,E’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 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follows: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G’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additional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, x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}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, t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}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4" y="1654966"/>
            <a:ext cx="3919057" cy="90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44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056" y="356394"/>
            <a:ext cx="3505200" cy="457200"/>
          </a:xfrm>
        </p:spPr>
        <p:txBody>
          <a:bodyPr>
            <a:normAutofit/>
          </a:bodyPr>
          <a:lstStyle/>
          <a:p>
            <a:endParaRPr lang="zh-CN" altLang="en-US" sz="1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" y="1042194"/>
            <a:ext cx="3886200" cy="89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659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8503" y="356394"/>
            <a:ext cx="2537105" cy="2037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Independent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31357" y="790076"/>
            <a:ext cx="3706121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Independent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touches every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remaining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independent 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31357" y="1777010"/>
            <a:ext cx="3799699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Independent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vertex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24923" y="2394612"/>
            <a:ext cx="3712555" cy="6001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 cover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independent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size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359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39" y="508585"/>
            <a:ext cx="3797378" cy="15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954" y="1067550"/>
            <a:ext cx="1713341" cy="1604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20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12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3052" y="299929"/>
            <a:ext cx="193315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space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04902" y="737394"/>
            <a:ext cx="3696488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(path,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matching, etc.)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among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population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possibilities.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04902" y="1423194"/>
            <a:ext cx="3889387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principle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checking through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candidate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04902" y="2108994"/>
            <a:ext cx="3822265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/>
              <a:t>2</a:t>
            </a:r>
            <a:r>
              <a:rPr lang="en-US" altLang="zh-CN" sz="1200" i="1" baseline="30000" dirty="0" smtClean="0"/>
              <a:t>n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worse,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useless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 practice.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056" y="287456"/>
            <a:ext cx="984244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Special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cases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14876" y="630362"/>
            <a:ext cx="3727511" cy="133882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3Sat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generalization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3Sat. 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special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3Sat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subset 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instances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clauses),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deﬁnition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assignment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satisfying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 clauses).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298342" y="2108994"/>
            <a:ext cx="3760581" cy="7848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Consequently,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3Sat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 undergoes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transformation,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target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 kept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unchanged.</a:t>
            </a:r>
          </a:p>
        </p:txBody>
      </p:sp>
    </p:spTree>
    <p:extLst>
      <p:ext uri="{BB962C8B-B14F-4D97-AF65-F5344CB8AC3E}">
        <p14:creationId xmlns:p14="http://schemas.microsoft.com/office/powerpoint/2010/main" val="2300227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8294" y="280194"/>
            <a:ext cx="984244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Special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cases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99256" y="606235"/>
            <a:ext cx="3684175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words,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diagram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identity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353611" y="1194594"/>
            <a:ext cx="3573179" cy="170816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useful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common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establishing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 NP-complete: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generalization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known NP-complete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/>
            </a:pPr>
            <a:endParaRPr lang="en-US" altLang="zh-C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example,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NP-complete because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generalization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Cover.</a:t>
            </a:r>
          </a:p>
          <a:p>
            <a:pPr>
              <a:tabLst/>
            </a:pP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21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8272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1047" y="95321"/>
            <a:ext cx="2003690" cy="2037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NP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Sat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43475" y="365947"/>
            <a:ext cx="3643777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Outline of the basic idea: First,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 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generalization 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i.e.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Sat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41142" y="966111"/>
            <a:ext cx="3612913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(Boolean)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circuit,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five different types: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36457" y="1616321"/>
            <a:ext cx="3795998" cy="11541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896" dirty="0" smtClean="0"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indegree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  <a:p>
            <a:pPr>
              <a:tabLst/>
            </a:pPr>
            <a:r>
              <a:rPr lang="en-US" altLang="zh-CN" sz="1200" dirty="0" smtClean="0">
                <a:latin typeface="Microsoft YaHei UI" pitchFamily="18" charset="0"/>
                <a:cs typeface="Microsoft YaHei UI" pitchFamily="18" charset="0"/>
              </a:rPr>
              <a:t>2.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indegree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  <a:p>
            <a:pPr>
              <a:tabLst/>
            </a:pPr>
            <a:r>
              <a:rPr lang="en-US" altLang="zh-CN" sz="1200" dirty="0" smtClean="0">
                <a:latin typeface="Microsoft YaHei UI" pitchFamily="18" charset="0"/>
                <a:cs typeface="Microsoft YaHei UI" pitchFamily="18" charset="0"/>
              </a:rPr>
              <a:t>3. 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Known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incoming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labeled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false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true.</a:t>
            </a:r>
          </a:p>
          <a:p>
            <a:pPr>
              <a:tabLst/>
            </a:pPr>
            <a:r>
              <a:rPr lang="en-US" altLang="zh-CN" sz="1200" dirty="0">
                <a:latin typeface="Microsoft YaHei UI" pitchFamily="18" charset="0"/>
                <a:cs typeface="Microsoft YaHei UI" pitchFamily="18" charset="0"/>
              </a:rPr>
              <a:t>4.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Unknown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incoming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labeled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“?”.</a:t>
            </a: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43" name="TextBox 1"/>
          <p:cNvSpPr txBox="1"/>
          <p:nvPr/>
        </p:nvSpPr>
        <p:spPr>
          <a:xfrm>
            <a:off x="185454" y="2887538"/>
            <a:ext cx="3662862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sinks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designated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output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gate.</a:t>
            </a:r>
          </a:p>
          <a:p>
            <a:pPr>
              <a:lnSpc>
                <a:spcPts val="700"/>
              </a:lnSpc>
              <a:tabLst/>
            </a:pPr>
            <a:endParaRPr lang="en-US" altLang="zh-CN" sz="12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8146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8272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3306" y="304385"/>
            <a:ext cx="2540696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NP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Sat (cont.)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56" y="602870"/>
            <a:ext cx="1562893" cy="129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50" y="2075087"/>
            <a:ext cx="2484706" cy="90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2504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-114137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0" y="356394"/>
            <a:ext cx="2540696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NP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Sat (cont.)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298866" y="737394"/>
            <a:ext cx="3685075" cy="16132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endParaRPr lang="en-US" altLang="zh-CN" sz="12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Any polynomial algorithm can be rendered as a circuit, whose input gates encode the input to the algorithm.</a:t>
            </a:r>
          </a:p>
          <a:p>
            <a:pPr>
              <a:tabLst/>
            </a:pPr>
            <a:endParaRPr lang="en-US" altLang="zh-CN" sz="1200" dirty="0" smtClean="0">
              <a:solidFill>
                <a:srgbClr val="0070C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satisfying truth assignments to the unknown inputs of the circuit are in one-to-one correspondence with the solutions of instance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of problem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5374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256" y="158723"/>
            <a:ext cx="1617366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Unsolvable Problems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76234" y="363281"/>
            <a:ext cx="3872866" cy="303833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 least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 NP-complete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 can be solved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 some algorithm—the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trouble is that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 algorithm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 be exponential. </a:t>
            </a: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endParaRPr lang="en-US" altLang="zh-CN" sz="8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 turns out there are perfectly decent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computational problems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 no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algorithms exist at all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!</a:t>
            </a:r>
          </a:p>
          <a:p>
            <a:pPr>
              <a:tabLst/>
            </a:pPr>
            <a:endParaRPr lang="en-US" altLang="zh-CN" sz="8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 famous problem of this sort is an arithmetical version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SAT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 equation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 many variables,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perhaps</a:t>
            </a:r>
          </a:p>
          <a:p>
            <a:pPr algn="ctr"/>
            <a:r>
              <a:rPr lang="en-US" altLang="zh-CN" sz="12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200" b="1" i="1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200" b="1" i="1" dirty="0">
                <a:latin typeface="Times New Roman" pitchFamily="18" charset="0"/>
                <a:cs typeface="Times New Roman" pitchFamily="18" charset="0"/>
              </a:rPr>
              <a:t>yz + 2y</a:t>
            </a:r>
            <a:r>
              <a:rPr lang="en-US" altLang="zh-CN" sz="1200" b="1" i="1" baseline="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2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1200" b="1" i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200" b="1" i="1" dirty="0">
                <a:latin typeface="Times New Roman" pitchFamily="18" charset="0"/>
                <a:cs typeface="Times New Roman" pitchFamily="18" charset="0"/>
              </a:rPr>
              <a:t> − 7xy</a:t>
            </a:r>
            <a:r>
              <a:rPr lang="en-US" altLang="zh-CN" sz="1200" b="1" i="1" baseline="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200" b="1" i="1" dirty="0">
                <a:latin typeface="Times New Roman" pitchFamily="18" charset="0"/>
                <a:cs typeface="Times New Roman" pitchFamily="18" charset="0"/>
              </a:rPr>
              <a:t>z = </a:t>
            </a:r>
            <a:r>
              <a:rPr lang="en-US" altLang="zh-CN" sz="1200" b="1" i="1" dirty="0" smtClean="0"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endParaRPr lang="en-US" altLang="zh-CN" sz="120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itchFamily="18" charset="0"/>
            </a:endParaRPr>
          </a:p>
          <a:p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are there integer values of </a:t>
            </a:r>
            <a:r>
              <a:rPr lang="en-US" altLang="zh-CN" sz="1200" i="1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x, y, z 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that satisfy it?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There is no algorithm that solves this problem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. Such problems are called </a:t>
            </a:r>
            <a:r>
              <a:rPr lang="en-US" altLang="zh-CN" sz="1200" b="1" i="1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unsolvable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.</a:t>
            </a:r>
            <a:endParaRPr lang="zh-CN" altLang="zh-CN" sz="120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itchFamily="18" charset="0"/>
            </a:endParaRPr>
          </a:p>
          <a:p>
            <a:pPr>
              <a:tabLst/>
            </a:pPr>
            <a:endParaRPr lang="en-US" altLang="zh-CN" sz="1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521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06"/>
                  <a:pt x="29959" y="6350"/>
                  <a:pt x="21533" y="6350"/>
                </a:cubicBezTo>
                <a:cubicBezTo>
                  <a:pt x="13106" y="6350"/>
                  <a:pt x="6350" y="13106"/>
                  <a:pt x="6350" y="21533"/>
                </a:cubicBezTo>
                <a:cubicBezTo>
                  <a:pt x="6350" y="29959"/>
                  <a:pt x="13106" y="36716"/>
                  <a:pt x="21533" y="36716"/>
                </a:cubicBezTo>
                <a:cubicBezTo>
                  <a:pt x="29959" y="36716"/>
                  <a:pt x="36716" y="29959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256" y="584995"/>
            <a:ext cx="4048606" cy="180049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Chapter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9.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Coping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NP-completeness</a:t>
            </a:r>
          </a:p>
          <a:p>
            <a:pPr>
              <a:lnSpc>
                <a:spcPts val="900"/>
              </a:lnSpc>
              <a:tabLst/>
            </a:pPr>
            <a:endParaRPr lang="en-US" altLang="zh-CN" sz="1400" b="1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900"/>
              </a:lnSpc>
              <a:tabLst/>
            </a:pPr>
            <a:endParaRPr lang="en-US" altLang="zh-CN" sz="1400" b="1" dirty="0" smtClean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900"/>
              </a:lnSpc>
              <a:tabLst/>
            </a:pPr>
            <a:endParaRPr lang="en-US" altLang="zh-CN" sz="1200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Intelligent exhaustive search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Approximation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algorithms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Local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search heuristic</a:t>
            </a:r>
          </a:p>
          <a:p>
            <a:pPr>
              <a:lnSpc>
                <a:spcPts val="900"/>
              </a:lnSpc>
              <a:tabLst/>
            </a:pPr>
            <a:endParaRPr lang="en-US" altLang="zh-CN" sz="1400" b="1" dirty="0" smtClean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900"/>
              </a:lnSpc>
              <a:tabLst/>
            </a:pPr>
            <a:endParaRPr lang="en-US" altLang="zh-CN" sz="1400" b="1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900"/>
              </a:lnSpc>
              <a:tabLst/>
            </a:pPr>
            <a:endParaRPr lang="en-US" altLang="zh-CN" sz="1400" b="1" dirty="0" smtClean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900"/>
              </a:lnSpc>
              <a:tabLst/>
            </a:pPr>
            <a:endParaRPr lang="en-US" altLang="zh-CN" sz="1400" b="1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06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1278" y="-23420"/>
            <a:ext cx="4449407" cy="3479407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0656" y="280194"/>
            <a:ext cx="2555123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space, cont’d</a:t>
            </a:r>
            <a:r>
              <a:rPr lang="en-US" altLang="zh-CN" sz="14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12943" y="813594"/>
            <a:ext cx="3701148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quest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efficient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algorithms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about finding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clever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ways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to bypass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this process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exhaustive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search,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using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clues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order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dramatically narrow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down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space.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219727" y="1804194"/>
            <a:ext cx="3611895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problems”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again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seeking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properties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among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chaos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alternatives. 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fastest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exponential.</a:t>
            </a:r>
          </a:p>
        </p:txBody>
      </p:sp>
    </p:spTree>
    <p:extLst>
      <p:ext uri="{BB962C8B-B14F-4D97-AF65-F5344CB8AC3E}">
        <p14:creationId xmlns:p14="http://schemas.microsoft.com/office/powerpoint/2010/main" val="320548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7985" y="366758"/>
            <a:ext cx="1110882" cy="17588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Satisfiability</a:t>
            </a:r>
            <a:endParaRPr lang="en-US" altLang="zh-CN" sz="1400" b="1" dirty="0" smtClean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330200" y="676635"/>
            <a:ext cx="3257627" cy="16158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Satisfiability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sat: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15439" y="1163991"/>
            <a:ext cx="3463239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Boolean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formula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conjunctive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normal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form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(CNF)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03895" y="1604113"/>
            <a:ext cx="3597495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collection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clauses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parentheses),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consisting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disjunction (logical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denoted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∨)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several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literals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literal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either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Boolean variable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negation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67499" y="2597072"/>
            <a:ext cx="3646591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satisfying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truth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assignment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assignment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C00000"/>
                </a:solidFill>
                <a:latin typeface="Microsoft YaHei UI" pitchFamily="18" charset="0"/>
                <a:cs typeface="Microsoft YaHei UI" pitchFamily="18" charset="0"/>
              </a:rPr>
              <a:t>false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C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 variable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clause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contains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literal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whose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6" y="902132"/>
            <a:ext cx="2177256" cy="158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456" y="2381812"/>
            <a:ext cx="102315" cy="119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0200" y="241300"/>
            <a:ext cx="1834541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Satisfiability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</a:t>
            </a:r>
            <a:r>
              <a:rPr lang="en-US" altLang="zh-CN" sz="12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09514" y="1313494"/>
            <a:ext cx="2354991" cy="16158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typical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13507" y="1570186"/>
            <a:ext cx="3369240" cy="170816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specifying 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 hand,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Boolean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formula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conjunctive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normal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form),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 asked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find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meets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specifiation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 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assignment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satisfies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clause).</a:t>
            </a:r>
          </a:p>
          <a:p>
            <a:pPr>
              <a:tabLst/>
            </a:pP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exists,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09514" y="460602"/>
            <a:ext cx="3535460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following: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Boolean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formula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conjunctive normal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either find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satisfying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assignment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report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none exists.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056" y="338263"/>
            <a:ext cx="128548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29158" y="783387"/>
            <a:ext cx="3960382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u="sng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search 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specified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 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proposed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29158" y="1598306"/>
            <a:ext cx="3434145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76194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3826" y="241300"/>
            <a:ext cx="2465355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traveling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salesman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65792" y="465771"/>
            <a:ext cx="3622898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traveling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salesman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(tsp)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,...,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)/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well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budget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/>
            </a:pP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239581" y="1187106"/>
            <a:ext cx="3763323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asked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find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passes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through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 once,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total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report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exists.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239581" y="1887805"/>
            <a:ext cx="3553858" cy="6001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permutation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τ(1),...,τ(n)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 they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total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759155" y="2489994"/>
            <a:ext cx="2792636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200" i="1" dirty="0" err="1">
                <a:solidFill>
                  <a:srgbClr val="C00000"/>
                </a:solidFill>
              </a:rPr>
              <a:t>d</a:t>
            </a:r>
            <a:r>
              <a:rPr lang="en-US" altLang="zh-CN" sz="1200" i="1" baseline="-25000" dirty="0" err="1">
                <a:solidFill>
                  <a:srgbClr val="C00000"/>
                </a:solidFill>
              </a:rPr>
              <a:t>τ</a:t>
            </a:r>
            <a:r>
              <a:rPr lang="en-US" altLang="zh-CN" sz="1200" i="1" baseline="-25000" dirty="0">
                <a:solidFill>
                  <a:srgbClr val="C00000"/>
                </a:solidFill>
              </a:rPr>
              <a:t>(1),τ(2)</a:t>
            </a:r>
            <a:r>
              <a:rPr lang="en-US" altLang="zh-CN" sz="1200" i="1" dirty="0">
                <a:solidFill>
                  <a:srgbClr val="C00000"/>
                </a:solidFill>
              </a:rPr>
              <a:t> + </a:t>
            </a:r>
            <a:r>
              <a:rPr lang="en-US" altLang="zh-CN" sz="1200" i="1" dirty="0" err="1">
                <a:solidFill>
                  <a:srgbClr val="C00000"/>
                </a:solidFill>
              </a:rPr>
              <a:t>d</a:t>
            </a:r>
            <a:r>
              <a:rPr lang="en-US" altLang="zh-CN" sz="1200" i="1" baseline="-25000" dirty="0" err="1">
                <a:solidFill>
                  <a:srgbClr val="C00000"/>
                </a:solidFill>
              </a:rPr>
              <a:t>τ</a:t>
            </a:r>
            <a:r>
              <a:rPr lang="en-US" altLang="zh-CN" sz="1200" i="1" baseline="-25000" dirty="0">
                <a:solidFill>
                  <a:srgbClr val="C00000"/>
                </a:solidFill>
              </a:rPr>
              <a:t>(2),τ(3)</a:t>
            </a:r>
            <a:r>
              <a:rPr lang="en-US" altLang="zh-CN" sz="1200" i="1" dirty="0">
                <a:solidFill>
                  <a:srgbClr val="C00000"/>
                </a:solidFill>
              </a:rPr>
              <a:t> + ··· + </a:t>
            </a:r>
            <a:r>
              <a:rPr lang="en-US" altLang="zh-CN" sz="1200" i="1" dirty="0" err="1">
                <a:solidFill>
                  <a:srgbClr val="C00000"/>
                </a:solidFill>
              </a:rPr>
              <a:t>d</a:t>
            </a:r>
            <a:r>
              <a:rPr lang="en-US" altLang="zh-CN" sz="1200" i="1" baseline="-25000" dirty="0" err="1">
                <a:solidFill>
                  <a:srgbClr val="C00000"/>
                </a:solidFill>
              </a:rPr>
              <a:t>τ</a:t>
            </a:r>
            <a:r>
              <a:rPr lang="en-US" altLang="zh-CN" sz="1200" i="1" baseline="-25000" dirty="0">
                <a:solidFill>
                  <a:srgbClr val="C00000"/>
                </a:solidFill>
              </a:rPr>
              <a:t>(n), τ(1)</a:t>
            </a:r>
            <a:r>
              <a:rPr lang="en-US" altLang="zh-CN" sz="1200" i="1" dirty="0">
                <a:solidFill>
                  <a:srgbClr val="C00000"/>
                </a:solidFill>
              </a:rPr>
              <a:t> </a:t>
            </a:r>
            <a:r>
              <a:rPr lang="en-US" altLang="zh-CN" sz="1200" dirty="0">
                <a:solidFill>
                  <a:srgbClr val="C00000"/>
                </a:solidFill>
              </a:rPr>
              <a:t>≤ </a:t>
            </a:r>
            <a:r>
              <a:rPr lang="en-US" altLang="zh-CN" sz="1200" i="1" dirty="0">
                <a:solidFill>
                  <a:srgbClr val="C00000"/>
                </a:solidFill>
              </a:rPr>
              <a:t>b</a:t>
            </a:r>
            <a:r>
              <a:rPr lang="en-US" altLang="zh-CN" sz="1200" dirty="0" smtClean="0"/>
              <a:t>.</a:t>
            </a:r>
            <a:endParaRPr lang="zh-CN" altLang="zh-CN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2895</Words>
  <Application>Microsoft Office PowerPoint</Application>
  <PresentationFormat>自定义</PresentationFormat>
  <Paragraphs>242</Paragraphs>
  <Slides>46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Microsoft YaHei UI</vt:lpstr>
      <vt:lpstr>等线</vt:lpstr>
      <vt:lpstr>宋体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linxl</dc:creator>
  <cp:lastModifiedBy>lin xl</cp:lastModifiedBy>
  <cp:revision>95</cp:revision>
  <dcterms:created xsi:type="dcterms:W3CDTF">2006-08-16T00:00:00Z</dcterms:created>
  <dcterms:modified xsi:type="dcterms:W3CDTF">2020-07-20T13:27:09Z</dcterms:modified>
</cp:coreProperties>
</file>