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9" r:id="rId2"/>
    <p:sldId id="331" r:id="rId3"/>
    <p:sldId id="332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5" r:id="rId20"/>
    <p:sldId id="360" r:id="rId21"/>
    <p:sldId id="361" r:id="rId22"/>
    <p:sldId id="362" r:id="rId23"/>
    <p:sldId id="363" r:id="rId24"/>
    <p:sldId id="365" r:id="rId25"/>
    <p:sldId id="364" r:id="rId26"/>
    <p:sldId id="366" r:id="rId27"/>
    <p:sldId id="367" r:id="rId28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3EEDA-C695-4755-B697-A1D234182A93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0C4F-E11E-4B00-8057-B41850FD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7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E482C9-FF93-43E3-BD64-2FF790D1E4CA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6925-6C2D-4755-9322-DC6012830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09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8530CAA-91AE-4C1C-9BD8-BFBEBB968FB5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" y="833660"/>
            <a:ext cx="4225925" cy="954107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6600"/>
                </a:solidFill>
              </a:rPr>
              <a:t>Algorithm Design and Applications</a:t>
            </a:r>
            <a:br>
              <a:rPr lang="en-US" altLang="zh-CN" sz="2000" b="1" dirty="0">
                <a:solidFill>
                  <a:srgbClr val="006600"/>
                </a:solidFill>
              </a:rPr>
            </a:br>
            <a:r>
              <a:rPr lang="zh-CN" altLang="en-US" sz="2200" b="1" dirty="0">
                <a:solidFill>
                  <a:srgbClr val="006600"/>
                </a:solidFill>
              </a:rPr>
              <a:t>算法设计与应用基础</a:t>
            </a:r>
            <a:endParaRPr lang="en-US" altLang="zh-CN" b="1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相连</a:t>
            </a:r>
            <a:r>
              <a:rPr lang="zh-CN" altLang="zh-CN" sz="1400" b="1" dirty="0"/>
              <a:t>的</a:t>
            </a:r>
            <a:r>
              <a:rPr lang="en-US" altLang="zh-CN" sz="1400" b="1" dirty="0"/>
              <a:t>1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369880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A=</a:t>
            </a:r>
            <a:endParaRPr lang="zh-CN" altLang="zh-CN" sz="1100" dirty="0"/>
          </a:p>
          <a:p>
            <a:r>
              <a:rPr lang="en-US" altLang="zh-CN" sz="1100" dirty="0"/>
              <a:t>100</a:t>
            </a:r>
            <a:endParaRPr lang="zh-CN" altLang="zh-CN" sz="1100" dirty="0"/>
          </a:p>
          <a:p>
            <a:r>
              <a:rPr lang="en-US" altLang="zh-CN" sz="1100" dirty="0"/>
              <a:t>010</a:t>
            </a:r>
            <a:endParaRPr lang="zh-CN" altLang="zh-CN" sz="1100" dirty="0"/>
          </a:p>
          <a:p>
            <a:r>
              <a:rPr lang="en-US" altLang="zh-CN" sz="1100" dirty="0"/>
              <a:t>001</a:t>
            </a:r>
            <a:endParaRPr lang="zh-CN" altLang="zh-CN" sz="1100" dirty="0"/>
          </a:p>
          <a:p>
            <a:r>
              <a:rPr lang="zh-CN" altLang="zh-CN" sz="1100" dirty="0"/>
              <a:t>答案为</a:t>
            </a:r>
            <a:r>
              <a:rPr lang="en-US" altLang="zh-CN" sz="1100" dirty="0"/>
              <a:t>3.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A=</a:t>
            </a:r>
            <a:endParaRPr lang="zh-CN" altLang="zh-CN" sz="1100" dirty="0"/>
          </a:p>
          <a:p>
            <a:r>
              <a:rPr lang="en-US" altLang="zh-CN" sz="1100" dirty="0"/>
              <a:t>1101</a:t>
            </a:r>
            <a:endParaRPr lang="zh-CN" altLang="zh-CN" sz="1100" dirty="0"/>
          </a:p>
          <a:p>
            <a:r>
              <a:rPr lang="en-US" altLang="zh-CN" sz="1100" dirty="0"/>
              <a:t>0101</a:t>
            </a:r>
            <a:endParaRPr lang="zh-CN" altLang="zh-CN" sz="1100" dirty="0"/>
          </a:p>
          <a:p>
            <a:r>
              <a:rPr lang="en-US" altLang="zh-CN" sz="1100" dirty="0"/>
              <a:t>1110</a:t>
            </a:r>
            <a:endParaRPr lang="zh-CN" altLang="zh-CN" sz="1100" dirty="0"/>
          </a:p>
          <a:p>
            <a:r>
              <a:rPr lang="zh-CN" altLang="zh-CN" sz="1100" dirty="0"/>
              <a:t>答案为</a:t>
            </a:r>
            <a:r>
              <a:rPr lang="en-US" altLang="zh-CN" sz="1100" dirty="0"/>
              <a:t>2.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2245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221" y="3587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739775"/>
            <a:ext cx="3962400" cy="2285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这道</a:t>
            </a:r>
            <a:r>
              <a:rPr lang="zh-CN" altLang="zh-CN" sz="1100" dirty="0" smtClean="0"/>
              <a:t>题本</a:t>
            </a:r>
            <a:r>
              <a:rPr lang="zh-CN" altLang="zh-CN" sz="1100" dirty="0"/>
              <a:t>质是求矩阵中连续区域的个数，很容易想到需要用深度优先搜索</a:t>
            </a:r>
            <a:r>
              <a:rPr lang="en-US" altLang="zh-CN" sz="1100" dirty="0"/>
              <a:t>DFS</a:t>
            </a:r>
            <a:r>
              <a:rPr lang="zh-CN" altLang="zh-CN" sz="1100" dirty="0"/>
              <a:t>来解，我们需要建立一个</a:t>
            </a:r>
            <a:r>
              <a:rPr lang="en-US" altLang="zh-CN" sz="1100" dirty="0"/>
              <a:t>visited</a:t>
            </a:r>
            <a:r>
              <a:rPr lang="zh-CN" altLang="zh-CN" sz="1100" dirty="0"/>
              <a:t>数组用来记录某个位置是否被访问过，对于一个为‘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’且未被访问过的位置，我们递归进入其上下左右位置上为‘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’的数，将其</a:t>
            </a:r>
            <a:r>
              <a:rPr lang="en-US" altLang="zh-CN" sz="1100" dirty="0"/>
              <a:t>visited</a:t>
            </a:r>
            <a:r>
              <a:rPr lang="zh-CN" altLang="zh-CN" sz="1100" dirty="0"/>
              <a:t>对应值赋为</a:t>
            </a:r>
            <a:r>
              <a:rPr lang="en-US" altLang="zh-CN" sz="1100" dirty="0"/>
              <a:t>true</a:t>
            </a:r>
            <a:r>
              <a:rPr lang="zh-CN" altLang="zh-CN" sz="1100" dirty="0"/>
              <a:t>，继续进入其所有相连的邻位置，这样可以将这个连通区域所有的数找出来，并将其对应的</a:t>
            </a:r>
            <a:r>
              <a:rPr lang="en-US" altLang="zh-CN" sz="1100" dirty="0"/>
              <a:t>visited</a:t>
            </a:r>
            <a:r>
              <a:rPr lang="zh-CN" altLang="zh-CN" sz="1100" dirty="0"/>
              <a:t>中的值赋</a:t>
            </a:r>
            <a:r>
              <a:rPr lang="en-US" altLang="zh-CN" sz="1100" dirty="0"/>
              <a:t>true</a:t>
            </a:r>
            <a:r>
              <a:rPr lang="zh-CN" altLang="zh-CN" sz="1100" dirty="0"/>
              <a:t>，找完此区域后，我们将结果</a:t>
            </a:r>
            <a:r>
              <a:rPr lang="en-US" altLang="zh-CN" sz="1100" dirty="0"/>
              <a:t>res</a:t>
            </a:r>
            <a:r>
              <a:rPr lang="zh-CN" altLang="zh-CN" sz="1100" dirty="0"/>
              <a:t>自增</a:t>
            </a:r>
            <a:r>
              <a:rPr lang="en-US" altLang="zh-CN" sz="1100" dirty="0"/>
              <a:t>1</a:t>
            </a:r>
            <a:r>
              <a:rPr lang="zh-CN" altLang="zh-CN" sz="1100" dirty="0"/>
              <a:t>，然后我们继续找下一个为‘</a:t>
            </a:r>
            <a:r>
              <a:rPr lang="en-US" altLang="zh-CN" sz="1100" dirty="0"/>
              <a:t>1</a:t>
            </a:r>
            <a:r>
              <a:rPr lang="zh-CN" altLang="zh-CN" sz="1100" dirty="0"/>
              <a:t>’且未被访问过的位置，以此类推直至遍历完整个原数组即可得到最终结果。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365560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50" y="53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358775"/>
            <a:ext cx="3962400" cy="3046988"/>
          </a:xfrm>
        </p:spPr>
        <p:txBody>
          <a:bodyPr/>
          <a:lstStyle/>
          <a:p>
            <a:r>
              <a:rPr lang="zh-CN" altLang="zh-CN" sz="1100" dirty="0"/>
              <a:t>代码如下：</a:t>
            </a:r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numIslands</a:t>
            </a:r>
            <a:r>
              <a:rPr lang="en-US" altLang="zh-CN" sz="1100" dirty="0"/>
              <a:t>(vector&lt;vector&lt;char&gt; &gt; &amp;grid) {</a:t>
            </a:r>
            <a:endParaRPr lang="zh-CN" altLang="zh-CN" sz="1100" dirty="0"/>
          </a:p>
          <a:p>
            <a:r>
              <a:rPr lang="en-US" altLang="zh-CN" sz="1100" dirty="0"/>
              <a:t>        if (</a:t>
            </a:r>
            <a:r>
              <a:rPr lang="en-US" altLang="zh-CN" sz="1100" dirty="0" err="1"/>
              <a:t>grid.empty</a:t>
            </a:r>
            <a:r>
              <a:rPr lang="en-US" altLang="zh-CN" sz="1100" dirty="0"/>
              <a:t>() || grid[0].empty()) return 0;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m = </a:t>
            </a:r>
            <a:r>
              <a:rPr lang="en-US" altLang="zh-CN" sz="1100" dirty="0" err="1"/>
              <a:t>grid.size</a:t>
            </a:r>
            <a:r>
              <a:rPr lang="en-US" altLang="zh-CN" sz="1100" dirty="0"/>
              <a:t>(), n = grid[0].size(), res = 0;</a:t>
            </a:r>
            <a:endParaRPr lang="zh-CN" altLang="zh-CN" sz="1100" dirty="0"/>
          </a:p>
          <a:p>
            <a:r>
              <a:rPr lang="en-US" altLang="zh-CN" sz="1100" dirty="0"/>
              <a:t>        vector&lt;vector&lt;bool&gt; &gt; visited(m, vector&lt;bool&gt;(n, false));</a:t>
            </a:r>
            <a:endParaRPr lang="zh-CN" altLang="zh-CN" sz="1100" dirty="0"/>
          </a:p>
          <a:p>
            <a:r>
              <a:rPr lang="en-US" altLang="zh-CN" sz="1100" dirty="0"/>
              <a:t>        for 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i = 0; i &lt; m; ++i) {</a:t>
            </a:r>
            <a:endParaRPr lang="zh-CN" altLang="zh-CN" sz="1100" dirty="0"/>
          </a:p>
          <a:p>
            <a:r>
              <a:rPr lang="en-US" altLang="zh-CN" sz="1100" dirty="0"/>
              <a:t>            for 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j = 0; j &lt; n; ++j) {</a:t>
            </a:r>
            <a:endParaRPr lang="zh-CN" altLang="zh-CN" sz="1100" dirty="0"/>
          </a:p>
          <a:p>
            <a:r>
              <a:rPr lang="en-US" altLang="zh-CN" sz="1100" dirty="0"/>
              <a:t>                if (grid[i][j] == '1' &amp;&amp; !visited[i][j]) {</a:t>
            </a:r>
            <a:endParaRPr lang="zh-CN" altLang="zh-CN" sz="1100" dirty="0"/>
          </a:p>
          <a:p>
            <a:r>
              <a:rPr lang="en-US" altLang="zh-CN" sz="1100" dirty="0"/>
              <a:t>            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i, j);</a:t>
            </a:r>
            <a:endParaRPr lang="zh-CN" altLang="zh-CN" sz="1100" dirty="0"/>
          </a:p>
          <a:p>
            <a:r>
              <a:rPr lang="en-US" altLang="zh-CN" sz="1100" dirty="0"/>
              <a:t>                    ++res;</a:t>
            </a:r>
            <a:endParaRPr lang="zh-CN" altLang="zh-CN" sz="1100" dirty="0"/>
          </a:p>
          <a:p>
            <a:r>
              <a:rPr lang="en-US" altLang="zh-CN" sz="1100" dirty="0"/>
              <a:t>                }</a:t>
            </a:r>
            <a:endParaRPr lang="zh-CN" altLang="zh-CN" sz="1100" dirty="0"/>
          </a:p>
          <a:p>
            <a:r>
              <a:rPr lang="en-US" altLang="zh-CN" sz="1100" dirty="0"/>
              <a:t>            }</a:t>
            </a:r>
            <a:endParaRPr lang="zh-CN" altLang="zh-CN" sz="1100" dirty="0"/>
          </a:p>
          <a:p>
            <a:r>
              <a:rPr lang="en-US" altLang="zh-CN" sz="1100" dirty="0"/>
              <a:t>        }</a:t>
            </a:r>
            <a:endParaRPr lang="zh-CN" altLang="zh-CN" sz="1100" dirty="0"/>
          </a:p>
          <a:p>
            <a:r>
              <a:rPr lang="en-US" altLang="zh-CN" sz="1100" dirty="0"/>
              <a:t>        return res;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21441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2031325"/>
          </a:xfrm>
        </p:spPr>
        <p:txBody>
          <a:bodyPr/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(vector&lt;vector&lt;char&gt; &gt; &amp;grid, vector&lt;vector&lt;bool&gt; &gt; &amp;visited,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x,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y) {</a:t>
            </a:r>
            <a:endParaRPr lang="zh-CN" altLang="zh-CN" sz="1100" dirty="0"/>
          </a:p>
          <a:p>
            <a:r>
              <a:rPr lang="en-US" altLang="zh-CN" sz="1100" dirty="0"/>
              <a:t>        if (x &lt; 0 || x &gt;= </a:t>
            </a:r>
            <a:r>
              <a:rPr lang="en-US" altLang="zh-CN" sz="1100" dirty="0" err="1"/>
              <a:t>grid.size</a:t>
            </a:r>
            <a:r>
              <a:rPr lang="en-US" altLang="zh-CN" sz="1100" dirty="0"/>
              <a:t>()) return;</a:t>
            </a:r>
            <a:endParaRPr lang="zh-CN" altLang="zh-CN" sz="1100" dirty="0"/>
          </a:p>
          <a:p>
            <a:r>
              <a:rPr lang="en-US" altLang="zh-CN" sz="1100" dirty="0"/>
              <a:t>        if (y &lt; 0 || y &gt;= grid[0].size()) return;</a:t>
            </a:r>
            <a:endParaRPr lang="zh-CN" altLang="zh-CN" sz="1100" dirty="0"/>
          </a:p>
          <a:p>
            <a:r>
              <a:rPr lang="en-US" altLang="zh-CN" sz="1100" dirty="0"/>
              <a:t>        if (grid[x][y] != '1' || visited[x][y]) return;</a:t>
            </a:r>
            <a:endParaRPr lang="zh-CN" altLang="zh-CN" sz="1100" dirty="0"/>
          </a:p>
          <a:p>
            <a:r>
              <a:rPr lang="en-US" altLang="zh-CN" sz="1100" dirty="0"/>
              <a:t>        visited[x][y] = true;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 - 1, y);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 + 1, y);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x, y - 1);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numIslandsDFS</a:t>
            </a:r>
            <a:r>
              <a:rPr lang="en-US" altLang="zh-CN" sz="1100" dirty="0"/>
              <a:t>(grid, visited, x, y + 1);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8949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30175"/>
            <a:ext cx="3943248" cy="215444"/>
          </a:xfrm>
        </p:spPr>
        <p:txBody>
          <a:bodyPr/>
          <a:lstStyle/>
          <a:p>
            <a:r>
              <a:rPr lang="en-US" altLang="zh-CN" sz="1400" dirty="0" smtClean="0"/>
              <a:t>3. </a:t>
            </a:r>
            <a:r>
              <a:rPr lang="zh-CN" altLang="zh-CN" sz="1400" b="1" dirty="0" smtClean="0"/>
              <a:t>无</a:t>
            </a:r>
            <a:r>
              <a:rPr lang="zh-CN" altLang="zh-CN" sz="1400" b="1" dirty="0"/>
              <a:t>环</a:t>
            </a:r>
            <a:r>
              <a:rPr lang="zh-CN" altLang="zh-CN" sz="1400" b="1" dirty="0" smtClean="0"/>
              <a:t>图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434975"/>
            <a:ext cx="3962400" cy="2877711"/>
          </a:xfrm>
        </p:spPr>
        <p:txBody>
          <a:bodyPr/>
          <a:lstStyle/>
          <a:p>
            <a:r>
              <a:rPr lang="zh-CN" altLang="zh-CN" sz="1100" dirty="0"/>
              <a:t>在图论中，如果一个有向图从任意顶点出发无法经过若干条边回到该点，则这个图是一个有向无环图（</a:t>
            </a:r>
            <a:r>
              <a:rPr lang="en-US" altLang="zh-CN" sz="1100" dirty="0"/>
              <a:t>Directed Acyclic Graph</a:t>
            </a:r>
            <a:r>
              <a:rPr lang="zh-CN" altLang="zh-CN" sz="1100" dirty="0"/>
              <a:t>，</a:t>
            </a:r>
            <a:r>
              <a:rPr lang="en-US" altLang="zh-CN" sz="1100" dirty="0"/>
              <a:t>DAG</a:t>
            </a:r>
            <a:r>
              <a:rPr lang="zh-CN" altLang="zh-CN" sz="1100" dirty="0"/>
              <a:t>）</a:t>
            </a:r>
            <a:r>
              <a:rPr lang="en-US" altLang="zh-CN" sz="1100" dirty="0"/>
              <a:t>. </a:t>
            </a:r>
            <a:r>
              <a:rPr lang="zh-CN" altLang="zh-CN" sz="1100" dirty="0"/>
              <a:t>对于一个</a:t>
            </a:r>
            <a:r>
              <a:rPr lang="en-US" altLang="zh-CN" sz="1100" i="1" dirty="0"/>
              <a:t>n</a:t>
            </a:r>
            <a:r>
              <a:rPr lang="zh-CN" altLang="zh-CN" sz="1100" dirty="0"/>
              <a:t>个节点的有向图（节点编号从</a:t>
            </a:r>
            <a:r>
              <a:rPr lang="en-US" altLang="zh-CN" sz="1100" dirty="0"/>
              <a:t>0</a:t>
            </a:r>
            <a:r>
              <a:rPr lang="zh-CN" altLang="zh-CN" sz="1100" dirty="0"/>
              <a:t>到</a:t>
            </a:r>
            <a:r>
              <a:rPr lang="en-US" altLang="zh-CN" sz="1100" i="1" dirty="0"/>
              <a:t>n</a:t>
            </a:r>
            <a:r>
              <a:rPr lang="en-US" altLang="zh-CN" sz="1100" dirty="0"/>
              <a:t>-1</a:t>
            </a:r>
            <a:r>
              <a:rPr lang="zh-CN" altLang="zh-CN" sz="1100" dirty="0"/>
              <a:t>），请判断其是否为有向无环</a:t>
            </a:r>
            <a:r>
              <a:rPr lang="zh-CN" altLang="zh-CN" sz="1100" dirty="0" smtClean="0"/>
              <a:t>图</a:t>
            </a:r>
            <a:r>
              <a:rPr lang="zh-CN" altLang="en-US" sz="1100" dirty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图的节点数和边数均不多于</a:t>
            </a:r>
            <a:r>
              <a:rPr lang="en-US" altLang="zh-CN" sz="1100" dirty="0" smtClean="0"/>
              <a:t>100000</a:t>
            </a:r>
            <a:r>
              <a:rPr lang="zh-CN" altLang="en-US" sz="1100" dirty="0" smtClean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请为下面的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</a:t>
            </a:r>
            <a:r>
              <a:rPr lang="en-US" altLang="zh-CN" sz="1100" dirty="0" err="1"/>
              <a:t>isDAG</a:t>
            </a:r>
            <a:r>
              <a:rPr lang="zh-CN" altLang="zh-CN" sz="1100" dirty="0"/>
              <a:t>函数，函数参数中</a:t>
            </a:r>
            <a:r>
              <a:rPr lang="en-US" altLang="zh-CN" sz="1100" dirty="0"/>
              <a:t>n</a:t>
            </a:r>
            <a:r>
              <a:rPr lang="zh-CN" altLang="zh-CN" sz="1100" dirty="0"/>
              <a:t>为图的节点数，</a:t>
            </a:r>
            <a:r>
              <a:rPr lang="en-US" altLang="zh-CN" sz="1100" dirty="0"/>
              <a:t>edges</a:t>
            </a:r>
            <a:r>
              <a:rPr lang="zh-CN" altLang="zh-CN" sz="1100" dirty="0"/>
              <a:t>是边集，</a:t>
            </a:r>
            <a:r>
              <a:rPr lang="en-US" altLang="zh-CN" sz="1100" dirty="0"/>
              <a:t>edges[i]</a:t>
            </a:r>
            <a:r>
              <a:rPr lang="zh-CN" altLang="zh-CN" sz="1100" dirty="0"/>
              <a:t>表示第</a:t>
            </a:r>
            <a:r>
              <a:rPr lang="en-US" altLang="zh-CN" sz="1100" dirty="0"/>
              <a:t>i</a:t>
            </a:r>
            <a:r>
              <a:rPr lang="zh-CN" altLang="zh-CN" sz="1100" dirty="0"/>
              <a:t>条边从</a:t>
            </a:r>
            <a:r>
              <a:rPr lang="en-US" altLang="zh-CN" sz="1100" dirty="0"/>
              <a:t>edges[i].first</a:t>
            </a:r>
            <a:r>
              <a:rPr lang="zh-CN" altLang="zh-CN" sz="1100" dirty="0"/>
              <a:t>指向</a:t>
            </a:r>
            <a:r>
              <a:rPr lang="en-US" altLang="zh-CN" sz="1100" dirty="0"/>
              <a:t>edge[i].second. </a:t>
            </a:r>
            <a:r>
              <a:rPr lang="zh-CN" altLang="zh-CN" sz="1100" dirty="0"/>
              <a:t>如果是有向无环图返回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，否则返回</a:t>
            </a:r>
            <a:r>
              <a:rPr lang="en-US" altLang="zh-CN" sz="1100" dirty="0" smtClean="0"/>
              <a:t>false</a:t>
            </a:r>
            <a:r>
              <a:rPr lang="zh-CN" altLang="en-US" sz="1100" dirty="0"/>
              <a:t>。</a:t>
            </a:r>
            <a:endParaRPr lang="en-US" altLang="zh-CN" sz="1100" dirty="0" smtClean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bool </a:t>
            </a:r>
            <a:r>
              <a:rPr lang="en-US" altLang="zh-CN" sz="1100" dirty="0" err="1"/>
              <a:t>isDAG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n, vector&lt;pair&lt;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&gt;&gt;&amp; edges) {</a:t>
            </a:r>
            <a:endParaRPr lang="zh-CN" altLang="zh-CN" sz="1100" dirty="0"/>
          </a:p>
          <a:p>
            <a:r>
              <a:rPr lang="en-US" altLang="zh-CN" sz="1100" dirty="0"/>
              <a:t>    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 smtClean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64911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03" y="282575"/>
            <a:ext cx="3943248" cy="215444"/>
          </a:xfrm>
        </p:spPr>
        <p:txBody>
          <a:bodyPr/>
          <a:lstStyle/>
          <a:p>
            <a:r>
              <a:rPr lang="zh-CN" altLang="zh-CN" sz="1400" b="1" dirty="0" smtClean="0"/>
              <a:t>无</a:t>
            </a:r>
            <a:r>
              <a:rPr lang="zh-CN" altLang="zh-CN" sz="1400" b="1" dirty="0"/>
              <a:t>环</a:t>
            </a:r>
            <a:r>
              <a:rPr lang="zh-CN" altLang="zh-CN" sz="1400" b="1" dirty="0" smtClean="0"/>
              <a:t>图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739775"/>
            <a:ext cx="3962400" cy="1946687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n = 3</a:t>
            </a:r>
            <a:r>
              <a:rPr lang="zh-CN" altLang="zh-CN" sz="1100" dirty="0"/>
              <a:t>，</a:t>
            </a:r>
            <a:r>
              <a:rPr lang="en-US" altLang="zh-CN" sz="1100" dirty="0"/>
              <a:t>edges = {(0, 1), (0, 2)}</a:t>
            </a:r>
            <a:r>
              <a:rPr lang="zh-CN" altLang="zh-CN" sz="1100" dirty="0"/>
              <a:t>，函数应返回</a:t>
            </a:r>
            <a:r>
              <a:rPr lang="en-US" altLang="zh-CN" sz="1100" dirty="0"/>
              <a:t>true.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n = 2</a:t>
            </a:r>
            <a:r>
              <a:rPr lang="zh-CN" altLang="zh-CN" sz="1100" dirty="0"/>
              <a:t>，</a:t>
            </a:r>
            <a:r>
              <a:rPr lang="en-US" altLang="zh-CN" sz="1100" dirty="0"/>
              <a:t>edges = {(0, 1), (1, 0)}</a:t>
            </a:r>
            <a:r>
              <a:rPr lang="zh-CN" altLang="zh-CN" sz="1100" dirty="0"/>
              <a:t>，函数应返回</a:t>
            </a:r>
            <a:r>
              <a:rPr lang="en-US" altLang="zh-CN" sz="1100" dirty="0"/>
              <a:t>false.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>
                <a:solidFill>
                  <a:srgbClr val="0070C0"/>
                </a:solidFill>
              </a:rPr>
              <a:t>注意：你只需要提交</a:t>
            </a:r>
            <a:r>
              <a:rPr lang="en-US" altLang="zh-CN" sz="1100" dirty="0">
                <a:solidFill>
                  <a:srgbClr val="0070C0"/>
                </a:solidFill>
              </a:rPr>
              <a:t>Solution</a:t>
            </a:r>
            <a:r>
              <a:rPr lang="zh-CN" altLang="zh-CN" sz="1100" dirty="0">
                <a:solidFill>
                  <a:srgbClr val="0070C0"/>
                </a:solidFill>
              </a:rPr>
              <a:t>类的代码，你在本地可以编写</a:t>
            </a:r>
            <a:r>
              <a:rPr lang="en-US" altLang="zh-CN" sz="1100" dirty="0">
                <a:solidFill>
                  <a:srgbClr val="0070C0"/>
                </a:solidFill>
              </a:rPr>
              <a:t>main</a:t>
            </a:r>
            <a:r>
              <a:rPr lang="zh-CN" altLang="zh-CN" sz="1100" dirty="0">
                <a:solidFill>
                  <a:srgbClr val="0070C0"/>
                </a:solidFill>
              </a:rPr>
              <a:t>函数测试程序，但不需要提交</a:t>
            </a:r>
            <a:r>
              <a:rPr lang="en-US" altLang="zh-CN" sz="1100" dirty="0">
                <a:solidFill>
                  <a:srgbClr val="0070C0"/>
                </a:solidFill>
              </a:rPr>
              <a:t>main</a:t>
            </a:r>
            <a:r>
              <a:rPr lang="zh-CN" altLang="zh-CN" sz="1100" dirty="0">
                <a:solidFill>
                  <a:srgbClr val="0070C0"/>
                </a:solidFill>
              </a:rPr>
              <a:t>函数的代码</a:t>
            </a:r>
            <a:r>
              <a:rPr lang="en-US" altLang="zh-CN" sz="1100" dirty="0">
                <a:solidFill>
                  <a:srgbClr val="0070C0"/>
                </a:solidFill>
              </a:rPr>
              <a:t>. </a:t>
            </a:r>
            <a:r>
              <a:rPr lang="zh-CN" altLang="zh-CN" sz="1100" dirty="0">
                <a:solidFill>
                  <a:srgbClr val="0070C0"/>
                </a:solidFill>
              </a:rPr>
              <a:t>注意不要修改类和函数的名称</a:t>
            </a:r>
            <a:r>
              <a:rPr lang="en-US" altLang="zh-CN" sz="1100" dirty="0">
                <a:solidFill>
                  <a:srgbClr val="0070C0"/>
                </a:solidFill>
              </a:rPr>
              <a:t>.</a:t>
            </a:r>
            <a:endParaRPr lang="zh-CN" altLang="zh-CN" sz="1100" dirty="0">
              <a:solidFill>
                <a:srgbClr val="0070C0"/>
              </a:solidFill>
            </a:endParaRPr>
          </a:p>
          <a:p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5617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426" y="206375"/>
            <a:ext cx="3943248" cy="215444"/>
          </a:xfrm>
        </p:spPr>
        <p:txBody>
          <a:bodyPr/>
          <a:lstStyle/>
          <a:p>
            <a:r>
              <a:rPr lang="zh-CN" altLang="zh-CN" sz="1400" b="1" dirty="0">
                <a:solidFill>
                  <a:srgbClr val="FF0000"/>
                </a:solidFill>
              </a:rPr>
              <a:t>解题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思路</a:t>
            </a:r>
            <a:endParaRPr lang="zh-CN" altLang="zh-CN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87375"/>
            <a:ext cx="3962400" cy="2708434"/>
          </a:xfrm>
        </p:spPr>
        <p:txBody>
          <a:bodyPr/>
          <a:lstStyle/>
          <a:p>
            <a:r>
              <a:rPr lang="zh-CN" altLang="zh-CN" sz="1100" dirty="0" smtClean="0"/>
              <a:t>这题主要</a:t>
            </a:r>
            <a:r>
              <a:rPr lang="zh-CN" altLang="zh-CN" sz="1100" dirty="0"/>
              <a:t>考察拓扑排序。拓扑排序是对</a:t>
            </a:r>
            <a:r>
              <a:rPr lang="en-US" altLang="zh-CN" sz="1100" dirty="0"/>
              <a:t>DAG</a:t>
            </a:r>
            <a:r>
              <a:rPr lang="zh-CN" altLang="zh-CN" sz="1100" dirty="0"/>
              <a:t>的顶点进行排序，使得对每一条有向边</a:t>
            </a:r>
            <a:r>
              <a:rPr lang="en-US" altLang="zh-CN" sz="1100" dirty="0"/>
              <a:t>(u, v)</a:t>
            </a:r>
            <a:r>
              <a:rPr lang="zh-CN" altLang="zh-CN" sz="1100" dirty="0"/>
              <a:t>，均有</a:t>
            </a:r>
            <a:r>
              <a:rPr lang="en-US" altLang="zh-CN" sz="1100" dirty="0"/>
              <a:t>u</a:t>
            </a:r>
            <a:r>
              <a:rPr lang="zh-CN" altLang="zh-CN" sz="1100" dirty="0"/>
              <a:t>（在排序记录中）比</a:t>
            </a:r>
            <a:r>
              <a:rPr lang="en-US" altLang="zh-CN" sz="1100" dirty="0"/>
              <a:t>v</a:t>
            </a:r>
            <a:r>
              <a:rPr lang="zh-CN" altLang="zh-CN" sz="1100" dirty="0"/>
              <a:t>先出现。亦可理解为对某点</a:t>
            </a:r>
            <a:r>
              <a:rPr lang="en-US" altLang="zh-CN" sz="1100" dirty="0"/>
              <a:t>v</a:t>
            </a:r>
            <a:r>
              <a:rPr lang="zh-CN" altLang="zh-CN" sz="1100" dirty="0"/>
              <a:t>而言，只有当</a:t>
            </a:r>
            <a:r>
              <a:rPr lang="en-US" altLang="zh-CN" sz="1100" dirty="0"/>
              <a:t>v</a:t>
            </a:r>
            <a:r>
              <a:rPr lang="zh-CN" altLang="zh-CN" sz="1100" dirty="0"/>
              <a:t>的所有源点均出现了，</a:t>
            </a:r>
            <a:r>
              <a:rPr lang="en-US" altLang="zh-CN" sz="1100" dirty="0"/>
              <a:t>v</a:t>
            </a:r>
            <a:r>
              <a:rPr lang="zh-CN" altLang="zh-CN" sz="1100" dirty="0"/>
              <a:t>才能出现</a:t>
            </a:r>
            <a:r>
              <a:rPr lang="zh-CN" altLang="zh-CN" sz="1100" dirty="0" smtClean="0"/>
              <a:t>。</a:t>
            </a:r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zh-CN" altLang="zh-CN" sz="1100" dirty="0"/>
          </a:p>
          <a:p>
            <a:endParaRPr lang="en-US" altLang="zh-CN" sz="1100" dirty="0" smtClean="0"/>
          </a:p>
          <a:p>
            <a:r>
              <a:rPr lang="zh-CN" altLang="zh-CN" sz="1100" dirty="0" smtClean="0"/>
              <a:t>拓扑</a:t>
            </a:r>
            <a:r>
              <a:rPr lang="zh-CN" altLang="zh-CN" sz="1100" dirty="0"/>
              <a:t>排序流程：</a:t>
            </a:r>
          </a:p>
          <a:p>
            <a:pPr lvl="0"/>
            <a:r>
              <a:rPr lang="zh-CN" altLang="zh-CN" sz="1100" dirty="0"/>
              <a:t>找出图中所有入度为</a:t>
            </a:r>
            <a:r>
              <a:rPr lang="en-US" altLang="zh-CN" sz="1100" dirty="0"/>
              <a:t>0</a:t>
            </a:r>
            <a:r>
              <a:rPr lang="zh-CN" altLang="zh-CN" sz="1100" dirty="0"/>
              <a:t>的顶点放入队列；</a:t>
            </a:r>
          </a:p>
          <a:p>
            <a:pPr lvl="0"/>
            <a:r>
              <a:rPr lang="zh-CN" altLang="zh-CN" sz="1100" dirty="0"/>
              <a:t>每次出队一个顶点，就将计数器加</a:t>
            </a:r>
            <a:r>
              <a:rPr lang="en-US" altLang="zh-CN" sz="1100" dirty="0"/>
              <a:t>1</a:t>
            </a:r>
            <a:r>
              <a:rPr lang="zh-CN" altLang="zh-CN" sz="1100" dirty="0"/>
              <a:t>，并将这个顶点的所有邻接点入度减</a:t>
            </a:r>
            <a:r>
              <a:rPr lang="en-US" altLang="zh-CN" sz="1100" dirty="0"/>
              <a:t>1</a:t>
            </a:r>
            <a:r>
              <a:rPr lang="zh-CN" altLang="zh-CN" sz="1100" dirty="0"/>
              <a:t>，如果此时邻接点入度变为</a:t>
            </a:r>
            <a:r>
              <a:rPr lang="en-US" altLang="zh-CN" sz="1100" dirty="0"/>
              <a:t>0</a:t>
            </a:r>
            <a:r>
              <a:rPr lang="zh-CN" altLang="zh-CN" sz="1100" dirty="0"/>
              <a:t>，入队列；</a:t>
            </a:r>
          </a:p>
          <a:p>
            <a:pPr lvl="0"/>
            <a:r>
              <a:rPr lang="zh-CN" altLang="zh-CN" sz="1100" dirty="0"/>
              <a:t>不断循环第二步，直到队列为空，若此时计数器数目与图的顶点数相等，说明是无环图，否则不是</a:t>
            </a:r>
            <a:r>
              <a:rPr lang="zh-CN" altLang="zh-CN" sz="1100" dirty="0" smtClean="0"/>
              <a:t>。</a:t>
            </a:r>
            <a:endParaRPr lang="zh-CN" altLang="zh-CN" sz="1100" dirty="0"/>
          </a:p>
        </p:txBody>
      </p:sp>
      <p:pic>
        <p:nvPicPr>
          <p:cNvPr id="4" name="图片 3" descr="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196975"/>
            <a:ext cx="2133599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70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149910"/>
            <a:ext cx="3943248" cy="215444"/>
          </a:xfrm>
        </p:spPr>
        <p:txBody>
          <a:bodyPr/>
          <a:lstStyle/>
          <a:p>
            <a:r>
              <a:rPr lang="zh-CN" altLang="zh-CN" sz="1400" b="1" dirty="0">
                <a:solidFill>
                  <a:srgbClr val="FF0000"/>
                </a:solidFill>
              </a:rPr>
              <a:t>解题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思路</a:t>
            </a:r>
            <a:endParaRPr lang="zh-CN" altLang="zh-CN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11175"/>
            <a:ext cx="3962400" cy="169277"/>
          </a:xfrm>
        </p:spPr>
        <p:txBody>
          <a:bodyPr/>
          <a:lstStyle/>
          <a:p>
            <a:endParaRPr lang="zh-CN" altLang="zh-CN" sz="1100" dirty="0"/>
          </a:p>
        </p:txBody>
      </p:sp>
      <p:pic>
        <p:nvPicPr>
          <p:cNvPr id="5" name="图片 4" descr="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434976"/>
            <a:ext cx="4089666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92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30175"/>
            <a:ext cx="3943248" cy="215444"/>
          </a:xfrm>
        </p:spPr>
        <p:txBody>
          <a:bodyPr/>
          <a:lstStyle/>
          <a:p>
            <a:pPr lvl="0"/>
            <a:r>
              <a:rPr lang="en-US" altLang="zh-CN" sz="1400" dirty="0" smtClean="0"/>
              <a:t>4. </a:t>
            </a:r>
            <a:r>
              <a:rPr lang="zh-CN" altLang="zh-CN" sz="1400" b="1" dirty="0" smtClean="0"/>
              <a:t>最大</a:t>
            </a:r>
            <a:r>
              <a:rPr lang="zh-CN" altLang="zh-CN" sz="1400" b="1" dirty="0"/>
              <a:t>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962400" cy="2708434"/>
          </a:xfrm>
        </p:spPr>
        <p:txBody>
          <a:bodyPr/>
          <a:lstStyle/>
          <a:p>
            <a:r>
              <a:rPr lang="zh-CN" altLang="zh-CN" sz="1100" dirty="0"/>
              <a:t>从数列</a:t>
            </a:r>
            <a:r>
              <a:rPr lang="en-US" altLang="zh-CN" sz="1100" dirty="0"/>
              <a:t>A[0], A[1], A[2], ..., A[N-1]</a:t>
            </a:r>
            <a:r>
              <a:rPr lang="zh-CN" altLang="zh-CN" sz="1100" dirty="0"/>
              <a:t>中选若干个数，要求相邻的数不能都选，也就是说如果选了</a:t>
            </a:r>
            <a:r>
              <a:rPr lang="en-US" altLang="zh-CN" sz="1100" dirty="0"/>
              <a:t>A[i], </a:t>
            </a:r>
            <a:r>
              <a:rPr lang="zh-CN" altLang="zh-CN" sz="1100" dirty="0"/>
              <a:t>就不能选</a:t>
            </a:r>
            <a:r>
              <a:rPr lang="en-US" altLang="zh-CN" sz="1100" dirty="0"/>
              <a:t>A[i-1]</a:t>
            </a:r>
            <a:r>
              <a:rPr lang="zh-CN" altLang="zh-CN" sz="1100" dirty="0"/>
              <a:t>和</a:t>
            </a:r>
            <a:r>
              <a:rPr lang="en-US" altLang="zh-CN" sz="1100" dirty="0"/>
              <a:t>A[i+1]. </a:t>
            </a:r>
            <a:r>
              <a:rPr lang="zh-CN" altLang="zh-CN" sz="1100" dirty="0"/>
              <a:t>求能选出的最大和</a:t>
            </a:r>
            <a:r>
              <a:rPr lang="en-US" altLang="zh-CN" sz="1100" dirty="0" smtClean="0"/>
              <a:t>.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1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N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100000, 1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A[i]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1000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endParaRPr lang="en-US" altLang="zh-CN" sz="1100" dirty="0" smtClean="0"/>
          </a:p>
          <a:p>
            <a:r>
              <a:rPr lang="zh-CN" altLang="zh-CN" sz="1100" dirty="0" smtClean="0"/>
              <a:t>请</a:t>
            </a:r>
            <a:r>
              <a:rPr lang="zh-CN" altLang="zh-CN" sz="1100" dirty="0"/>
              <a:t>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类实现解决上述问题的函数</a:t>
            </a:r>
            <a:r>
              <a:rPr lang="en-US" altLang="zh-CN" sz="1100" dirty="0" err="1"/>
              <a:t>maxSum</a:t>
            </a:r>
            <a:r>
              <a:rPr lang="zh-CN" altLang="zh-CN" sz="1100" dirty="0"/>
              <a:t>，函数参数</a:t>
            </a:r>
            <a:r>
              <a:rPr lang="en-US" altLang="zh-CN" sz="1100" dirty="0"/>
              <a:t>A</a:t>
            </a:r>
            <a:r>
              <a:rPr lang="zh-CN" altLang="zh-CN" sz="1100" dirty="0"/>
              <a:t>是给出的数列，返回值为所求的最大和</a:t>
            </a:r>
            <a:r>
              <a:rPr lang="en-US" altLang="zh-CN" sz="1100" dirty="0" smtClean="0"/>
              <a:t>.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maxSum</a:t>
            </a:r>
            <a:r>
              <a:rPr lang="en-US" altLang="zh-CN" sz="1100" dirty="0"/>
              <a:t>(vector&lt;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&gt;&amp; A) {</a:t>
            </a:r>
            <a:endParaRPr lang="zh-CN" altLang="zh-CN" sz="1100" dirty="0"/>
          </a:p>
          <a:p>
            <a:r>
              <a:rPr lang="en-US" altLang="zh-CN" sz="1100" dirty="0"/>
              <a:t>    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  <a:r>
              <a:rPr lang="en-US" altLang="zh-CN" sz="1100" dirty="0"/>
              <a:t>A = {2, 5, 2}</a:t>
            </a:r>
            <a:r>
              <a:rPr lang="zh-CN" altLang="zh-CN" sz="1100" dirty="0"/>
              <a:t>，答案为</a:t>
            </a:r>
            <a:r>
              <a:rPr lang="en-US" altLang="zh-CN" sz="1100" dirty="0"/>
              <a:t>5</a:t>
            </a:r>
            <a:r>
              <a:rPr lang="en-US" altLang="zh-CN" sz="1100" dirty="0" smtClean="0"/>
              <a:t>.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  <a:r>
              <a:rPr lang="en-US" altLang="zh-CN" sz="1100" dirty="0"/>
              <a:t>A = {2, 5, 4}</a:t>
            </a:r>
            <a:r>
              <a:rPr lang="zh-CN" altLang="zh-CN" sz="1100" dirty="0"/>
              <a:t>，答案为</a:t>
            </a:r>
            <a:r>
              <a:rPr lang="en-US" altLang="zh-CN" sz="1100" dirty="0"/>
              <a:t>6.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3590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226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739775"/>
            <a:ext cx="3962400" cy="7617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</a:t>
            </a:r>
            <a:r>
              <a:rPr lang="zh-CN" altLang="zh-CN" sz="1100" dirty="0" smtClean="0"/>
              <a:t>题</a:t>
            </a:r>
            <a:r>
              <a:rPr lang="zh-CN" altLang="en-US" sz="1100" dirty="0" smtClean="0"/>
              <a:t>可</a:t>
            </a:r>
            <a:r>
              <a:rPr lang="zh-CN" altLang="zh-CN" sz="1100" dirty="0" smtClean="0"/>
              <a:t>采用</a:t>
            </a:r>
            <a:r>
              <a:rPr lang="zh-CN" altLang="zh-CN" sz="1100" dirty="0"/>
              <a:t>动态规划来做，维护一个数组</a:t>
            </a:r>
            <a:r>
              <a:rPr lang="en-US" altLang="zh-CN" sz="1100" dirty="0" err="1"/>
              <a:t>dp</a:t>
            </a:r>
            <a:r>
              <a:rPr lang="zh-CN" altLang="zh-CN" sz="1100" dirty="0"/>
              <a:t>，其中</a:t>
            </a:r>
            <a:r>
              <a:rPr lang="en-US" altLang="zh-CN" sz="1100" dirty="0" err="1"/>
              <a:t>dp</a:t>
            </a:r>
            <a:r>
              <a:rPr lang="en-US" altLang="zh-CN" sz="1100" dirty="0"/>
              <a:t>[i]</a:t>
            </a:r>
            <a:r>
              <a:rPr lang="zh-CN" altLang="zh-CN" sz="1100" dirty="0"/>
              <a:t>表示到位置</a:t>
            </a:r>
            <a:r>
              <a:rPr lang="en-US" altLang="zh-CN" sz="1100" dirty="0"/>
              <a:t>i</a:t>
            </a:r>
            <a:r>
              <a:rPr lang="zh-CN" altLang="zh-CN" sz="1100" dirty="0"/>
              <a:t>时不相邻的数能形成的最大值，那么</a:t>
            </a:r>
            <a:r>
              <a:rPr lang="en-US" altLang="zh-CN" sz="1100" dirty="0" err="1"/>
              <a:t>dp</a:t>
            </a:r>
            <a:r>
              <a:rPr lang="zh-CN" altLang="zh-CN" sz="1100" dirty="0"/>
              <a:t>公式为</a:t>
            </a:r>
            <a:r>
              <a:rPr lang="zh-CN" altLang="zh-CN" sz="1100" dirty="0" smtClean="0"/>
              <a:t>：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r>
              <a:rPr lang="en-US" altLang="zh-CN" sz="1100" dirty="0" err="1" smtClean="0"/>
              <a:t>dp</a:t>
            </a:r>
            <a:r>
              <a:rPr lang="en-US" altLang="zh-CN" sz="1100" dirty="0" smtClean="0"/>
              <a:t>[i</a:t>
            </a:r>
            <a:r>
              <a:rPr lang="en-US" altLang="zh-CN" sz="1100" dirty="0"/>
              <a:t>] = max{</a:t>
            </a:r>
            <a:r>
              <a:rPr lang="en-US" altLang="zh-CN" sz="1100" dirty="0" err="1"/>
              <a:t>dp</a:t>
            </a:r>
            <a:r>
              <a:rPr lang="en-US" altLang="zh-CN" sz="1100" dirty="0"/>
              <a:t>[i-1],</a:t>
            </a:r>
            <a:r>
              <a:rPr lang="en-US" altLang="zh-CN" sz="1100" dirty="0" err="1"/>
              <a:t>dp</a:t>
            </a:r>
            <a:r>
              <a:rPr lang="en-US" altLang="zh-CN" sz="1100" dirty="0"/>
              <a:t>[i-2]+A[i]}</a:t>
            </a:r>
            <a:r>
              <a:rPr lang="zh-CN" altLang="zh-CN" sz="11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0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D8033C-1683-491F-882E-A4468B87DC1E}" type="slidenum">
              <a:rPr kumimoji="0" lang="zh-CN" altLang="en-US" sz="7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700" b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43693" y="434975"/>
            <a:ext cx="3918585" cy="276999"/>
          </a:xfrm>
        </p:spPr>
        <p:txBody>
          <a:bodyPr/>
          <a:lstStyle/>
          <a:p>
            <a:r>
              <a:rPr lang="en-US" altLang="zh-CN" sz="1800" b="1" dirty="0" smtClean="0"/>
              <a:t>Grading Scheme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345" y="892175"/>
            <a:ext cx="3733802" cy="1353076"/>
          </a:xfrm>
          <a:prstGeom prst="rect">
            <a:avLst/>
          </a:prstGeom>
        </p:spPr>
        <p:txBody>
          <a:bodyPr lIns="46113" tIns="23057" rIns="46113" bIns="23057"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/>
              <a:t>Homework </a:t>
            </a:r>
            <a:r>
              <a:rPr lang="en-US" altLang="zh-CN" sz="1600" dirty="0"/>
              <a:t>assignments: </a:t>
            </a:r>
            <a:r>
              <a:rPr lang="en-US" altLang="zh-CN" sz="1600" dirty="0" smtClean="0"/>
              <a:t>45%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/>
              <a:t>Final </a:t>
            </a:r>
            <a:r>
              <a:rPr lang="en-US" altLang="zh-CN" sz="1600" dirty="0"/>
              <a:t>examination (online): </a:t>
            </a:r>
            <a:r>
              <a:rPr lang="en-US" altLang="zh-CN" sz="1600" dirty="0" smtClean="0"/>
              <a:t>55%</a:t>
            </a: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403813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242" y="53975"/>
            <a:ext cx="3943248" cy="215444"/>
          </a:xfrm>
        </p:spPr>
        <p:txBody>
          <a:bodyPr/>
          <a:lstStyle/>
          <a:p>
            <a:pPr lvl="0"/>
            <a:r>
              <a:rPr lang="en-US" altLang="zh-CN" sz="1400" dirty="0" smtClean="0"/>
              <a:t>5. </a:t>
            </a:r>
            <a:r>
              <a:rPr lang="zh-CN" altLang="zh-CN" sz="1400" b="1" dirty="0" smtClean="0"/>
              <a:t>小黄</a:t>
            </a:r>
            <a:r>
              <a:rPr lang="zh-CN" altLang="zh-CN" sz="1400" b="1" dirty="0"/>
              <a:t>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358775"/>
            <a:ext cx="3962400" cy="304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随着共享经济的兴起，大学城如今到处可见</a:t>
            </a:r>
            <a:r>
              <a:rPr lang="en-US" altLang="zh-CN" sz="1100" dirty="0" err="1"/>
              <a:t>ofo</a:t>
            </a:r>
            <a:r>
              <a:rPr lang="zh-CN" altLang="zh-CN" sz="1100" dirty="0"/>
              <a:t>小黄车</a:t>
            </a:r>
            <a:r>
              <a:rPr lang="en-US" altLang="zh-CN" sz="1100" dirty="0"/>
              <a:t>. </a:t>
            </a:r>
            <a:r>
              <a:rPr lang="zh-CN" altLang="zh-CN" sz="1100" dirty="0"/>
              <a:t>小左现在打算每天都骑小黄车从宿舍去实验室</a:t>
            </a:r>
            <a:r>
              <a:rPr lang="en-US" altLang="zh-CN" sz="1100" dirty="0"/>
              <a:t>. </a:t>
            </a:r>
            <a:r>
              <a:rPr lang="zh-CN" altLang="zh-CN" sz="1100" dirty="0"/>
              <a:t>假设大学城的地图可以简化为一个有向图，图中有</a:t>
            </a:r>
            <a:r>
              <a:rPr lang="en-US" altLang="zh-CN" sz="1100" dirty="0"/>
              <a:t>N</a:t>
            </a:r>
            <a:r>
              <a:rPr lang="zh-CN" altLang="zh-CN" sz="1100" dirty="0"/>
              <a:t>个地点（节点），用</a:t>
            </a:r>
            <a:r>
              <a:rPr lang="en-US" altLang="zh-CN" sz="1100" dirty="0"/>
              <a:t>0</a:t>
            </a:r>
            <a:r>
              <a:rPr lang="zh-CN" altLang="zh-CN" sz="1100" dirty="0"/>
              <a:t>到</a:t>
            </a:r>
            <a:r>
              <a:rPr lang="en-US" altLang="zh-CN" sz="1100" dirty="0"/>
              <a:t>N-1</a:t>
            </a:r>
            <a:r>
              <a:rPr lang="zh-CN" altLang="zh-CN" sz="1100" dirty="0"/>
              <a:t>进行编号，有些地点之间存在有向的道路（有向边）</a:t>
            </a:r>
            <a:r>
              <a:rPr lang="en-US" altLang="zh-CN" sz="1100" dirty="0"/>
              <a:t>. </a:t>
            </a:r>
            <a:r>
              <a:rPr lang="zh-CN" altLang="zh-CN" sz="1100" dirty="0"/>
              <a:t>小左的宿舍所在地点编号为</a:t>
            </a:r>
            <a:r>
              <a:rPr lang="en-US" altLang="zh-CN" sz="1100" dirty="0"/>
              <a:t>0</a:t>
            </a:r>
            <a:r>
              <a:rPr lang="zh-CN" altLang="zh-CN" sz="1100" dirty="0"/>
              <a:t>，实验室所在地点编号为</a:t>
            </a:r>
            <a:r>
              <a:rPr lang="en-US" altLang="zh-CN" sz="1100" dirty="0"/>
              <a:t>N-1. </a:t>
            </a:r>
            <a:r>
              <a:rPr lang="zh-CN" altLang="zh-CN" sz="1100" dirty="0"/>
              <a:t>小左希望为连续的</a:t>
            </a:r>
            <a:r>
              <a:rPr lang="en-US" altLang="zh-CN" sz="1100" dirty="0"/>
              <a:t>M</a:t>
            </a:r>
            <a:r>
              <a:rPr lang="zh-CN" altLang="zh-CN" sz="1100" dirty="0"/>
              <a:t>天规划线路，使得每天从宿舍到实验室，都至少会经过一条之前没有走过的道路（有向边）</a:t>
            </a:r>
            <a:r>
              <a:rPr lang="en-US" altLang="zh-CN" sz="1100" dirty="0"/>
              <a:t>. </a:t>
            </a:r>
            <a:r>
              <a:rPr lang="zh-CN" altLang="zh-CN" sz="1100" dirty="0"/>
              <a:t>小左想知道</a:t>
            </a:r>
            <a:r>
              <a:rPr lang="en-US" altLang="zh-CN" sz="1100" dirty="0"/>
              <a:t>M</a:t>
            </a:r>
            <a:r>
              <a:rPr lang="zh-CN" altLang="zh-CN" sz="1100" dirty="0"/>
              <a:t>的最大值，你能帮助</a:t>
            </a:r>
            <a:r>
              <a:rPr lang="zh-CN" altLang="zh-CN" sz="1100" dirty="0" smtClean="0"/>
              <a:t>他</a:t>
            </a:r>
            <a:r>
              <a:rPr lang="zh-CN" altLang="en-US" sz="1100" dirty="0" smtClean="0"/>
              <a:t>么</a:t>
            </a:r>
            <a:r>
              <a:rPr lang="zh-CN" altLang="zh-CN" sz="1100" dirty="0" smtClean="0"/>
              <a:t>？</a:t>
            </a:r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请实现下面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类中的</a:t>
            </a:r>
            <a:r>
              <a:rPr lang="en-US" altLang="zh-CN" sz="1100" dirty="0" err="1"/>
              <a:t>countPath</a:t>
            </a:r>
            <a:r>
              <a:rPr lang="zh-CN" altLang="zh-CN" sz="1100" dirty="0"/>
              <a:t>函数，完成上述功能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参数</a:t>
            </a:r>
            <a:r>
              <a:rPr lang="en-US" altLang="zh-CN" sz="1100" dirty="0"/>
              <a:t>G: N*N</a:t>
            </a:r>
            <a:r>
              <a:rPr lang="zh-CN" altLang="zh-CN" sz="1100" dirty="0"/>
              <a:t>（</a:t>
            </a:r>
            <a:r>
              <a:rPr lang="en-US" altLang="zh-CN" sz="1100" dirty="0"/>
              <a:t>2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N </a:t>
            </a:r>
            <a:r>
              <a:rPr lang="zh-CN" altLang="zh-CN" sz="1100" dirty="0"/>
              <a:t>≤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50</a:t>
            </a:r>
            <a:r>
              <a:rPr lang="zh-CN" altLang="zh-CN" sz="1100" dirty="0"/>
              <a:t>）邻接矩阵，如果地点</a:t>
            </a:r>
            <a:r>
              <a:rPr lang="en-US" altLang="zh-CN" sz="1100" dirty="0"/>
              <a:t>i</a:t>
            </a:r>
            <a:r>
              <a:rPr lang="zh-CN" altLang="zh-CN" sz="1100" dirty="0"/>
              <a:t>到地点</a:t>
            </a:r>
            <a:r>
              <a:rPr lang="en-US" altLang="zh-CN" sz="1100" dirty="0"/>
              <a:t>j</a:t>
            </a:r>
            <a:r>
              <a:rPr lang="zh-CN" altLang="zh-CN" sz="1100" dirty="0"/>
              <a:t>之间有道路，则</a:t>
            </a:r>
            <a:r>
              <a:rPr lang="en-US" altLang="zh-CN" sz="1100" dirty="0"/>
              <a:t>G[i][j] = 1</a:t>
            </a:r>
            <a:r>
              <a:rPr lang="zh-CN" altLang="zh-CN" sz="1100" dirty="0"/>
              <a:t>；否则</a:t>
            </a:r>
            <a:r>
              <a:rPr lang="en-US" altLang="zh-CN" sz="1100" dirty="0"/>
              <a:t>G[i][j] = 0. G[i][i]</a:t>
            </a:r>
            <a:r>
              <a:rPr lang="zh-CN" altLang="zh-CN" sz="1100" dirty="0"/>
              <a:t>的值总是为</a:t>
            </a:r>
            <a:r>
              <a:rPr lang="en-US" altLang="zh-CN" sz="1100" dirty="0"/>
              <a:t>0.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返回值：</a:t>
            </a:r>
            <a:r>
              <a:rPr lang="en-US" altLang="zh-CN" sz="1100" dirty="0"/>
              <a:t>M</a:t>
            </a:r>
            <a:r>
              <a:rPr lang="zh-CN" altLang="zh-CN" sz="1100" dirty="0"/>
              <a:t>的最大值</a:t>
            </a:r>
            <a:r>
              <a:rPr lang="en-US" altLang="zh-CN" sz="1100" dirty="0"/>
              <a:t>. </a:t>
            </a:r>
            <a:r>
              <a:rPr lang="zh-CN" altLang="zh-CN" sz="1100" dirty="0"/>
              <a:t>如果不存在满足要求的路径则返回</a:t>
            </a:r>
            <a:r>
              <a:rPr lang="en-US" altLang="zh-CN" sz="1100" dirty="0"/>
              <a:t>0</a:t>
            </a:r>
            <a:r>
              <a:rPr lang="en-US" altLang="zh-CN" sz="1100" dirty="0" smtClean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9634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474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小黄</a:t>
            </a:r>
            <a:r>
              <a:rPr lang="zh-CN" altLang="zh-CN" sz="1400" b="1" dirty="0"/>
              <a:t>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409517"/>
            <a:ext cx="3962400" cy="3046988"/>
          </a:xfrm>
        </p:spPr>
        <p:txBody>
          <a:bodyPr/>
          <a:lstStyle/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countPaths</a:t>
            </a:r>
            <a:r>
              <a:rPr lang="en-US" altLang="zh-CN" sz="1100" dirty="0"/>
              <a:t>(vector&lt;vector&lt;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 G) {</a:t>
            </a:r>
            <a:endParaRPr lang="zh-CN" altLang="zh-CN" sz="1100" dirty="0"/>
          </a:p>
          <a:p>
            <a:r>
              <a:rPr lang="en-US" altLang="zh-CN" sz="1100" dirty="0"/>
              <a:t>             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1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1}, {1,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2</a:t>
            </a:r>
            <a:r>
              <a:rPr lang="zh-CN" altLang="zh-CN" sz="1100" dirty="0"/>
              <a:t>，因为第</a:t>
            </a:r>
            <a:r>
              <a:rPr lang="en-US" altLang="zh-CN" sz="1100" dirty="0"/>
              <a:t>1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</a:t>
            </a:r>
            <a:r>
              <a:rPr lang="zh-CN" altLang="zh-CN" sz="1100" dirty="0"/>
              <a:t>，第</a:t>
            </a:r>
            <a:r>
              <a:rPr lang="en-US" altLang="zh-CN" sz="1100" dirty="0"/>
              <a:t>2</a:t>
            </a:r>
            <a:r>
              <a:rPr lang="zh-CN" altLang="zh-CN" sz="1100" dirty="0"/>
              <a:t>天</a:t>
            </a:r>
            <a:r>
              <a:rPr lang="en-US" altLang="zh-CN" sz="1100" dirty="0"/>
              <a:t> 0 --&gt; 1 --&gt; 0 --&gt; 1. </a:t>
            </a:r>
            <a:r>
              <a:rPr lang="zh-CN" altLang="zh-CN" sz="1100" dirty="0"/>
              <a:t>虽然小左第</a:t>
            </a:r>
            <a:r>
              <a:rPr lang="en-US" altLang="zh-CN" sz="1100" dirty="0"/>
              <a:t>2</a:t>
            </a:r>
            <a:r>
              <a:rPr lang="zh-CN" altLang="zh-CN" sz="1100" dirty="0"/>
              <a:t>天兜了一下圈，但他确实走了一条第</a:t>
            </a:r>
            <a:r>
              <a:rPr lang="en-US" altLang="zh-CN" sz="1100" dirty="0"/>
              <a:t>1</a:t>
            </a:r>
            <a:r>
              <a:rPr lang="zh-CN" altLang="zh-CN" sz="1100" dirty="0"/>
              <a:t>天没有走过的边</a:t>
            </a:r>
            <a:r>
              <a:rPr lang="en-US" altLang="zh-CN" sz="1100" dirty="0"/>
              <a:t>1 --&gt; 0.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</a:t>
            </a:r>
            <a:r>
              <a:rPr lang="en-US" altLang="zh-CN" sz="1100" dirty="0"/>
              <a:t>2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1, 1}, {1, 0, 1}, {1, 0,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4.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1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2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2 --&gt; 0 --&gt;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3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1 --&gt; 2</a:t>
            </a:r>
            <a:endParaRPr lang="zh-CN" altLang="zh-CN" sz="1100" dirty="0"/>
          </a:p>
          <a:p>
            <a:r>
              <a:rPr lang="zh-CN" altLang="zh-CN" sz="1100" dirty="0"/>
              <a:t>第</a:t>
            </a:r>
            <a:r>
              <a:rPr lang="en-US" altLang="zh-CN" sz="1100" dirty="0"/>
              <a:t>4</a:t>
            </a:r>
            <a:r>
              <a:rPr lang="zh-CN" altLang="zh-CN" sz="1100" dirty="0"/>
              <a:t>天：</a:t>
            </a:r>
            <a:r>
              <a:rPr lang="en-US" altLang="zh-CN" sz="1100" dirty="0"/>
              <a:t>0 --&gt; 1 --&gt; 0 --&gt; 1 --&gt; 2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08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小黄</a:t>
            </a:r>
            <a:r>
              <a:rPr lang="zh-CN" altLang="zh-CN" sz="1400" b="1" dirty="0"/>
              <a:t>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739775"/>
            <a:ext cx="3962400" cy="1862048"/>
          </a:xfrm>
        </p:spPr>
        <p:txBody>
          <a:bodyPr/>
          <a:lstStyle/>
          <a:p>
            <a:r>
              <a:rPr lang="zh-CN" altLang="zh-CN" sz="1100" dirty="0"/>
              <a:t>例</a:t>
            </a:r>
            <a:r>
              <a:rPr lang="en-US" altLang="zh-CN" sz="1100" dirty="0"/>
              <a:t>3</a:t>
            </a:r>
            <a:r>
              <a:rPr lang="zh-CN" altLang="zh-CN" sz="1100" dirty="0"/>
              <a:t>：</a:t>
            </a:r>
          </a:p>
          <a:p>
            <a:r>
              <a:rPr lang="en-US" altLang="zh-CN" sz="1100" dirty="0"/>
              <a:t>G = {{0, 1, 0}, {1, 0, 0}, {0, 0, 0}}</a:t>
            </a:r>
            <a:r>
              <a:rPr lang="zh-CN" altLang="zh-CN" sz="1100" dirty="0"/>
              <a:t>，返回值为</a:t>
            </a:r>
            <a:r>
              <a:rPr lang="en-US" altLang="zh-CN" sz="1100" dirty="0"/>
              <a:t>0.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注意：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1.       </a:t>
            </a:r>
            <a:r>
              <a:rPr lang="zh-CN" altLang="zh-CN" sz="1100" dirty="0"/>
              <a:t>你只需要提交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类的代码，你在本地可以编写</a:t>
            </a:r>
            <a:r>
              <a:rPr lang="en-US" altLang="zh-CN" sz="1100" dirty="0"/>
              <a:t>main</a:t>
            </a:r>
            <a:r>
              <a:rPr lang="zh-CN" altLang="zh-CN" sz="1100" dirty="0"/>
              <a:t>函数测试程序，但不需要提交</a:t>
            </a:r>
            <a:r>
              <a:rPr lang="en-US" altLang="zh-CN" sz="1100" dirty="0"/>
              <a:t>main</a:t>
            </a:r>
            <a:r>
              <a:rPr lang="zh-CN" altLang="zh-CN" sz="1100" dirty="0"/>
              <a:t>函数的代码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2.       </a:t>
            </a:r>
            <a:r>
              <a:rPr lang="zh-CN" altLang="zh-CN" sz="1100" dirty="0"/>
              <a:t>本题用近</a:t>
            </a:r>
            <a:r>
              <a:rPr lang="en-US" altLang="zh-CN" sz="1100" dirty="0"/>
              <a:t>200</a:t>
            </a:r>
            <a:r>
              <a:rPr lang="zh-CN" altLang="zh-CN" sz="1100" dirty="0"/>
              <a:t>组数据进行测试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68123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421" y="2063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0050" y="511175"/>
            <a:ext cx="3962400" cy="2877711"/>
          </a:xfrm>
        </p:spPr>
        <p:txBody>
          <a:bodyPr/>
          <a:lstStyle/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private: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vector&lt;bool</a:t>
            </a:r>
            <a:r>
              <a:rPr lang="en-US" altLang="zh-CN" sz="1100" dirty="0"/>
              <a:t>&gt; vis,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vector&lt;</a:t>
            </a:r>
            <a:r>
              <a:rPr lang="en-US" altLang="zh-CN" sz="1100" dirty="0" err="1" smtClean="0"/>
              <a:t>int</a:t>
            </a:r>
            <a:r>
              <a:rPr lang="en-US" altLang="zh-CN" sz="1100" dirty="0"/>
              <a:t>&gt; Q;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/>
              <a:t>countPaths</a:t>
            </a:r>
            <a:r>
              <a:rPr lang="en-US" altLang="zh-CN" sz="1100" dirty="0"/>
              <a:t>(vector&lt;vector&lt;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&gt;&gt; G) </a:t>
            </a:r>
            <a:r>
              <a:rPr lang="en-US" altLang="zh-CN" sz="1100" dirty="0" smtClean="0"/>
              <a:t>{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res, n, p, q, u, v, i, j;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n </a:t>
            </a:r>
            <a:r>
              <a:rPr lang="en-US" altLang="zh-CN" sz="1100" dirty="0"/>
              <a:t>= </a:t>
            </a:r>
            <a:r>
              <a:rPr lang="en-US" altLang="zh-CN" sz="1100" dirty="0" err="1"/>
              <a:t>G.size</a:t>
            </a:r>
            <a:r>
              <a:rPr lang="en-US" altLang="zh-CN" sz="1100" dirty="0"/>
              <a:t>();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</a:t>
            </a:r>
            <a:r>
              <a:rPr lang="en-US" altLang="zh-CN" sz="1100" dirty="0" err="1" smtClean="0"/>
              <a:t>vis.resize</a:t>
            </a:r>
            <a:r>
              <a:rPr lang="en-US" altLang="zh-CN" sz="1100" dirty="0" smtClean="0"/>
              <a:t>(n</a:t>
            </a:r>
            <a:r>
              <a:rPr lang="en-US" altLang="zh-CN" sz="1100" dirty="0"/>
              <a:t>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</a:t>
            </a:r>
            <a:r>
              <a:rPr lang="en-US" altLang="zh-CN" sz="1100" dirty="0" err="1" smtClean="0"/>
              <a:t>rvis.resize</a:t>
            </a:r>
            <a:r>
              <a:rPr lang="en-US" altLang="zh-CN" sz="1100" dirty="0" smtClean="0"/>
              <a:t>(n</a:t>
            </a:r>
            <a:r>
              <a:rPr lang="en-US" altLang="zh-CN" sz="1100" dirty="0"/>
              <a:t>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</a:t>
            </a:r>
            <a:r>
              <a:rPr lang="en-US" altLang="zh-CN" sz="1100" dirty="0" err="1" smtClean="0"/>
              <a:t>Q.resize</a:t>
            </a:r>
            <a:r>
              <a:rPr lang="en-US" altLang="zh-CN" sz="1100" dirty="0" smtClean="0"/>
              <a:t>(n</a:t>
            </a:r>
            <a:r>
              <a:rPr lang="en-US" altLang="zh-CN" sz="1100" dirty="0"/>
              <a:t>);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for </a:t>
            </a:r>
            <a:r>
              <a:rPr lang="en-US" altLang="zh-CN" sz="1100" dirty="0"/>
              <a:t>(i=0; i&lt;n; i++) vis[i] = false;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Q[0</a:t>
            </a:r>
            <a:r>
              <a:rPr lang="en-US" altLang="zh-CN" sz="1100" dirty="0"/>
              <a:t>] =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vis[0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p </a:t>
            </a:r>
            <a:r>
              <a:rPr lang="en-US" altLang="zh-CN" sz="1100" dirty="0"/>
              <a:t>=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q </a:t>
            </a:r>
            <a:r>
              <a:rPr lang="en-US" altLang="zh-CN" sz="1100" dirty="0"/>
              <a:t>= 1;</a:t>
            </a:r>
            <a:endParaRPr lang="zh-CN" altLang="zh-CN" sz="1100" dirty="0"/>
          </a:p>
          <a:p>
            <a:r>
              <a:rPr lang="en-US" altLang="zh-CN" sz="1100" dirty="0"/>
              <a:t>		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865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739775"/>
            <a:ext cx="3962400" cy="2031325"/>
          </a:xfrm>
        </p:spPr>
        <p:txBody>
          <a:bodyPr/>
          <a:lstStyle/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/*</a:t>
            </a:r>
            <a:r>
              <a:rPr lang="zh-CN" altLang="zh-CN" sz="1100" dirty="0"/>
              <a:t>从</a:t>
            </a:r>
            <a:r>
              <a:rPr lang="en-US" altLang="zh-CN" sz="1100" dirty="0"/>
              <a:t>0</a:t>
            </a:r>
            <a:r>
              <a:rPr lang="zh-CN" altLang="zh-CN" sz="1100" dirty="0"/>
              <a:t>出发广搜所有能到达的点，修改对应的</a:t>
            </a:r>
            <a:r>
              <a:rPr lang="en-US" altLang="zh-CN" sz="1100" dirty="0"/>
              <a:t>vis</a:t>
            </a:r>
            <a:r>
              <a:rPr lang="zh-CN" altLang="zh-CN" sz="1100" dirty="0"/>
              <a:t>为</a:t>
            </a:r>
            <a:r>
              <a:rPr lang="en-US" altLang="zh-CN" sz="1100" dirty="0"/>
              <a:t>true*/</a:t>
            </a:r>
            <a:endParaRPr lang="zh-CN" altLang="zh-CN" sz="1100" dirty="0"/>
          </a:p>
          <a:p>
            <a:r>
              <a:rPr lang="en-US" altLang="zh-CN" sz="1100" dirty="0" smtClean="0"/>
              <a:t>        while </a:t>
            </a:r>
            <a:r>
              <a:rPr lang="en-US" altLang="zh-CN" sz="1100" dirty="0"/>
              <a:t>(p &lt; q)</a:t>
            </a:r>
            <a:endParaRPr lang="zh-CN" altLang="zh-CN" sz="1100" dirty="0"/>
          </a:p>
          <a:p>
            <a:r>
              <a:rPr lang="en-US" altLang="zh-CN" sz="1100" dirty="0" smtClean="0"/>
              <a:t>          {</a:t>
            </a:r>
            <a:endParaRPr lang="zh-CN" altLang="zh-CN" sz="1100" dirty="0"/>
          </a:p>
          <a:p>
            <a:r>
              <a:rPr lang="en-US" altLang="zh-CN" sz="1100" dirty="0" smtClean="0"/>
              <a:t>              u </a:t>
            </a:r>
            <a:r>
              <a:rPr lang="en-US" altLang="zh-CN" sz="1100" dirty="0"/>
              <a:t>= Q[p];</a:t>
            </a:r>
            <a:endParaRPr lang="zh-CN" altLang="zh-CN" sz="1100" dirty="0"/>
          </a:p>
          <a:p>
            <a:r>
              <a:rPr lang="en-US" altLang="zh-CN" sz="1100" dirty="0" smtClean="0"/>
              <a:t>              for </a:t>
            </a:r>
            <a:r>
              <a:rPr lang="en-US" altLang="zh-CN" sz="1100" dirty="0"/>
              <a:t>(i=0; i&lt;n; i++)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if </a:t>
            </a:r>
            <a:r>
              <a:rPr lang="en-US" altLang="zh-CN" sz="1100" dirty="0"/>
              <a:t>(G[u][i] &amp;&amp; !vis[i])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{</a:t>
            </a:r>
            <a:r>
              <a:rPr lang="en-US" altLang="zh-CN" sz="1100" dirty="0"/>
              <a:t>				</a:t>
            </a:r>
            <a:r>
              <a:rPr lang="en-US" altLang="zh-CN" sz="1100" dirty="0" smtClean="0"/>
              <a:t>    Q[q</a:t>
            </a:r>
            <a:r>
              <a:rPr lang="en-US" altLang="zh-CN" sz="1100" dirty="0"/>
              <a:t>++] = i</a:t>
            </a:r>
            <a:r>
              <a:rPr lang="en-US" altLang="zh-CN" sz="1100" dirty="0" smtClean="0"/>
              <a:t>;</a:t>
            </a:r>
            <a:r>
              <a:rPr lang="en-US" altLang="zh-CN" sz="1100" dirty="0"/>
              <a:t>			</a:t>
            </a:r>
            <a:r>
              <a:rPr lang="en-US" altLang="zh-CN" sz="1100" dirty="0" smtClean="0"/>
              <a:t>     vis[i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}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 </a:t>
            </a:r>
            <a:r>
              <a:rPr lang="en-US" altLang="zh-CN" sz="1100" dirty="0"/>
              <a:t>++;	</a:t>
            </a:r>
            <a:endParaRPr lang="zh-CN" altLang="zh-CN" sz="1100" dirty="0"/>
          </a:p>
          <a:p>
            <a:r>
              <a:rPr lang="en-US" altLang="zh-CN" sz="1100" dirty="0" smtClean="0"/>
              <a:t>           }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2853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349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815975"/>
            <a:ext cx="3962400" cy="2031325"/>
          </a:xfrm>
        </p:spPr>
        <p:txBody>
          <a:bodyPr/>
          <a:lstStyle/>
          <a:p>
            <a:r>
              <a:rPr lang="en-US" altLang="zh-CN" sz="1100" dirty="0" smtClean="0"/>
              <a:t>/*</a:t>
            </a:r>
            <a:r>
              <a:rPr lang="zh-CN" altLang="zh-CN" sz="1100" dirty="0"/>
              <a:t>如果没能访问到第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个节点，说明从</a:t>
            </a:r>
            <a:r>
              <a:rPr lang="en-US" altLang="zh-CN" sz="1100" dirty="0"/>
              <a:t>0</a:t>
            </a:r>
            <a:r>
              <a:rPr lang="zh-CN" altLang="zh-CN" sz="1100" dirty="0"/>
              <a:t>出发无法到达第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个节点，直接返回</a:t>
            </a:r>
            <a:r>
              <a:rPr lang="en-US" altLang="zh-CN" sz="1100" dirty="0"/>
              <a:t>0*/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if </a:t>
            </a:r>
            <a:r>
              <a:rPr lang="en-US" altLang="zh-CN" sz="1100" dirty="0"/>
              <a:t>(!vis[n-1]) return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for </a:t>
            </a:r>
            <a:r>
              <a:rPr lang="en-US" altLang="zh-CN" sz="1100" dirty="0"/>
              <a:t>(i=0; i&lt;n; i++)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 = false;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/*</a:t>
            </a:r>
            <a:r>
              <a:rPr lang="en-US" altLang="zh-CN" sz="1100" dirty="0" err="1"/>
              <a:t>rvis</a:t>
            </a:r>
            <a:r>
              <a:rPr lang="zh-CN" altLang="zh-CN" sz="1100" dirty="0"/>
              <a:t>从第</a:t>
            </a:r>
            <a:r>
              <a:rPr lang="en-US" altLang="zh-CN" sz="1100" dirty="0"/>
              <a:t>n-1</a:t>
            </a:r>
            <a:r>
              <a:rPr lang="zh-CN" altLang="zh-CN" sz="1100" dirty="0"/>
              <a:t>个节点开始，向后广搜所有能到的点</a:t>
            </a:r>
            <a:r>
              <a:rPr lang="en-US" altLang="zh-CN" sz="1100" dirty="0"/>
              <a:t>*/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Q[0</a:t>
            </a:r>
            <a:r>
              <a:rPr lang="en-US" altLang="zh-CN" sz="1100" dirty="0"/>
              <a:t>] = n - 1;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</a:t>
            </a:r>
            <a:r>
              <a:rPr lang="en-US" altLang="zh-CN" sz="1100" dirty="0" err="1" smtClean="0"/>
              <a:t>rvis</a:t>
            </a:r>
            <a:r>
              <a:rPr lang="en-US" altLang="zh-CN" sz="1100" dirty="0" smtClean="0"/>
              <a:t>[n-1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p </a:t>
            </a:r>
            <a:r>
              <a:rPr lang="en-US" altLang="zh-CN" sz="1100" dirty="0"/>
              <a:t>= 0;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q </a:t>
            </a:r>
            <a:r>
              <a:rPr lang="en-US" altLang="zh-CN" sz="1100" dirty="0"/>
              <a:t>= 1;</a:t>
            </a:r>
            <a:endParaRPr lang="zh-CN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while </a:t>
            </a:r>
            <a:r>
              <a:rPr lang="en-US" altLang="zh-CN" sz="1100" dirty="0"/>
              <a:t>(p &lt; q</a:t>
            </a:r>
            <a:r>
              <a:rPr lang="en-US" altLang="zh-CN" sz="1100" dirty="0" smtClean="0"/>
              <a:t>)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{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u </a:t>
            </a:r>
            <a:r>
              <a:rPr lang="en-US" altLang="zh-CN" sz="1100" dirty="0"/>
              <a:t>= Q[p];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2853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358775"/>
            <a:ext cx="3962400" cy="3046988"/>
          </a:xfrm>
        </p:spPr>
        <p:txBody>
          <a:bodyPr/>
          <a:lstStyle/>
          <a:p>
            <a:r>
              <a:rPr lang="en-US" altLang="zh-CN" sz="1100" dirty="0" smtClean="0"/>
              <a:t>            for </a:t>
            </a:r>
            <a:r>
              <a:rPr lang="en-US" altLang="zh-CN" sz="1100" dirty="0"/>
              <a:t>(i=0; i&lt;n; i++)</a:t>
            </a:r>
            <a:endParaRPr lang="zh-CN" altLang="zh-CN" sz="1100" dirty="0"/>
          </a:p>
          <a:p>
            <a:r>
              <a:rPr lang="en-US" altLang="zh-CN" sz="1100" dirty="0" smtClean="0"/>
              <a:t>                if </a:t>
            </a:r>
            <a:r>
              <a:rPr lang="en-US" altLang="zh-CN" sz="1100" dirty="0"/>
              <a:t>(G[i][u] &amp;&amp; !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</a:t>
            </a:r>
            <a:r>
              <a:rPr lang="en-US" altLang="zh-CN" sz="1100" dirty="0" smtClean="0"/>
              <a:t>])</a:t>
            </a:r>
            <a:endParaRPr lang="zh-CN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  {</a:t>
            </a:r>
            <a:endParaRPr lang="zh-CN" altLang="zh-CN" sz="1100" dirty="0" smtClean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Q[q</a:t>
            </a:r>
            <a:r>
              <a:rPr lang="en-US" altLang="zh-CN" sz="1100" dirty="0"/>
              <a:t>++] = i</a:t>
            </a:r>
            <a:r>
              <a:rPr lang="en-US" altLang="zh-CN" sz="1100" dirty="0" smtClean="0"/>
              <a:t>;</a:t>
            </a:r>
            <a:r>
              <a:rPr lang="en-US" altLang="zh-CN" sz="1100" dirty="0"/>
              <a:t>				</a:t>
            </a:r>
            <a:r>
              <a:rPr lang="en-US" altLang="zh-CN" sz="1100" dirty="0" err="1" smtClean="0"/>
              <a:t>rvis</a:t>
            </a:r>
            <a:r>
              <a:rPr lang="en-US" altLang="zh-CN" sz="1100" dirty="0" smtClean="0"/>
              <a:t>[i</a:t>
            </a:r>
            <a:r>
              <a:rPr lang="en-US" altLang="zh-CN" sz="1100" dirty="0"/>
              <a:t>] = true;</a:t>
            </a:r>
            <a:endParaRPr lang="zh-CN" altLang="zh-CN" sz="1100" dirty="0"/>
          </a:p>
          <a:p>
            <a:r>
              <a:rPr lang="en-US" altLang="zh-CN" sz="1100" dirty="0"/>
              <a:t>	}</a:t>
            </a:r>
            <a:endParaRPr lang="zh-CN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dirty="0" smtClean="0"/>
              <a:t>p </a:t>
            </a:r>
            <a:r>
              <a:rPr lang="en-US" altLang="zh-CN" sz="1100" dirty="0"/>
              <a:t>++;	</a:t>
            </a:r>
            <a:endParaRPr lang="zh-CN" altLang="zh-CN" sz="1100" dirty="0"/>
          </a:p>
          <a:p>
            <a:r>
              <a:rPr lang="en-US" altLang="zh-CN" sz="1100" dirty="0" smtClean="0"/>
              <a:t>        }</a:t>
            </a:r>
            <a:endParaRPr lang="zh-CN" altLang="zh-CN" sz="1100" dirty="0"/>
          </a:p>
          <a:p>
            <a:r>
              <a:rPr lang="en-US" altLang="zh-CN" sz="1100" dirty="0" smtClean="0"/>
              <a:t>       res </a:t>
            </a:r>
            <a:r>
              <a:rPr lang="en-US" altLang="zh-CN" sz="1100" dirty="0"/>
              <a:t>= 0;</a:t>
            </a:r>
            <a:endParaRPr lang="zh-CN" altLang="zh-CN" sz="1100" dirty="0"/>
          </a:p>
          <a:p>
            <a:r>
              <a:rPr lang="en-US" altLang="zh-CN" sz="1100" dirty="0" smtClean="0"/>
              <a:t>       for </a:t>
            </a:r>
            <a:r>
              <a:rPr lang="en-US" altLang="zh-CN" sz="1100" dirty="0"/>
              <a:t>(i=0; i&lt;n; i++)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for </a:t>
            </a:r>
            <a:r>
              <a:rPr lang="en-US" altLang="zh-CN" sz="1100" dirty="0"/>
              <a:t>(j=0; j&lt;n; </a:t>
            </a:r>
            <a:r>
              <a:rPr lang="en-US" altLang="zh-CN" sz="1100" dirty="0" err="1"/>
              <a:t>j</a:t>
            </a:r>
            <a:r>
              <a:rPr lang="en-US" altLang="zh-CN" sz="1100" dirty="0" err="1" smtClean="0"/>
              <a:t>++</a:t>
            </a:r>
            <a:r>
              <a:rPr lang="en-US" altLang="zh-CN" sz="1100" dirty="0" smtClean="0"/>
              <a:t>)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if </a:t>
            </a:r>
            <a:r>
              <a:rPr lang="en-US" altLang="zh-CN" sz="1100" dirty="0"/>
              <a:t>(G[i][j] &amp;&amp; vis[i] &amp;&amp;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 &amp;&amp; vis[j] &amp;&amp;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               </a:t>
            </a:r>
            <a:r>
              <a:rPr lang="en-US" altLang="zh-CN" sz="1100" dirty="0" err="1" smtClean="0"/>
              <a:t>rvis</a:t>
            </a:r>
            <a:r>
              <a:rPr lang="en-US" altLang="zh-CN" sz="1100" dirty="0" smtClean="0"/>
              <a:t>[j</a:t>
            </a:r>
            <a:r>
              <a:rPr lang="en-US" altLang="zh-CN" sz="1100" dirty="0"/>
              <a:t>]) res </a:t>
            </a:r>
            <a:r>
              <a:rPr lang="en-US" altLang="zh-CN" sz="1100" dirty="0" smtClean="0"/>
              <a:t>++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for </a:t>
            </a:r>
            <a:r>
              <a:rPr lang="en-US" altLang="zh-CN" sz="1100" dirty="0"/>
              <a:t>(i=0; i&lt;n; i++) </a:t>
            </a:r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if </a:t>
            </a:r>
            <a:r>
              <a:rPr lang="en-US" altLang="zh-CN" sz="1100" dirty="0"/>
              <a:t>(vis[i] &amp;&amp; </a:t>
            </a:r>
            <a:r>
              <a:rPr lang="en-US" altLang="zh-CN" sz="1100" dirty="0" err="1"/>
              <a:t>rvis</a:t>
            </a:r>
            <a:r>
              <a:rPr lang="en-US" altLang="zh-CN" sz="1100" dirty="0"/>
              <a:t>[i]) res --;</a:t>
            </a:r>
            <a:endParaRPr lang="zh-CN" altLang="zh-CN" sz="1100" dirty="0"/>
          </a:p>
          <a:p>
            <a:r>
              <a:rPr lang="en-US" altLang="zh-CN" sz="1100" dirty="0" smtClean="0"/>
              <a:t>        return </a:t>
            </a:r>
            <a:r>
              <a:rPr lang="en-US" altLang="zh-CN" sz="1100" dirty="0"/>
              <a:t>res + 2;</a:t>
            </a:r>
            <a:endParaRPr lang="zh-CN" altLang="zh-CN" sz="1100" dirty="0"/>
          </a:p>
          <a:p>
            <a:r>
              <a:rPr lang="en-US" altLang="zh-CN" sz="1100" dirty="0"/>
              <a:t>	}</a:t>
            </a:r>
            <a:endParaRPr lang="zh-CN" altLang="zh-CN" sz="1100" dirty="0"/>
          </a:p>
          <a:p>
            <a:r>
              <a:rPr lang="en-US" altLang="zh-CN" sz="1100" dirty="0" smtClean="0"/>
              <a:t>};</a:t>
            </a:r>
            <a:r>
              <a:rPr lang="en-US" altLang="zh-CN" sz="1100" dirty="0"/>
              <a:t>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35812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71801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Good luck!</a:t>
            </a:r>
            <a:endParaRPr lang="zh-CN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7650" y="206375"/>
            <a:ext cx="3621650" cy="246221"/>
          </a:xfrm>
        </p:spPr>
        <p:txBody>
          <a:bodyPr/>
          <a:lstStyle/>
          <a:p>
            <a:r>
              <a:rPr lang="en-US" altLang="zh-CN" sz="1600" b="1" dirty="0" smtClean="0"/>
              <a:t>Main Topics</a:t>
            </a:r>
            <a:endParaRPr lang="zh-CN" altLang="en-US" sz="1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247650" y="587375"/>
            <a:ext cx="3886200" cy="2286000"/>
          </a:xfrm>
          <a:prstGeom prst="rect">
            <a:avLst/>
          </a:prstGeom>
        </p:spPr>
        <p:txBody>
          <a:bodyPr lIns="46113" tIns="23057" rIns="46113" bIns="23057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 smtClean="0">
                <a:cs typeface="Times New Roman" pitchFamily="18" charset="0"/>
              </a:rPr>
              <a:t>Algorithms </a:t>
            </a:r>
            <a:r>
              <a:rPr lang="en-AU" altLang="zh-CN" sz="1200" dirty="0">
                <a:cs typeface="Times New Roman" pitchFamily="18" charset="0"/>
              </a:rPr>
              <a:t>with </a:t>
            </a:r>
            <a:r>
              <a:rPr lang="en-AU" altLang="zh-CN" sz="1200" dirty="0" smtClean="0">
                <a:cs typeface="Times New Roman" pitchFamily="18" charset="0"/>
              </a:rPr>
              <a:t>Numbers &amp; Primality</a:t>
            </a:r>
            <a:endParaRPr lang="zh-CN" altLang="en-US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Divide &amp; </a:t>
            </a:r>
            <a:r>
              <a:rPr lang="en-AU" altLang="zh-CN" sz="1200" dirty="0" smtClean="0">
                <a:cs typeface="Times New Roman" pitchFamily="18" charset="0"/>
              </a:rPr>
              <a:t>Conquer: Sorting &amp; Medians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 smtClean="0">
                <a:cs typeface="Times New Roman" pitchFamily="18" charset="0"/>
              </a:rPr>
              <a:t>Graph: Decomposition, Paths</a:t>
            </a:r>
            <a:endParaRPr lang="en-AU" altLang="zh-CN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Greedy Algorithms</a:t>
            </a:r>
            <a:endParaRPr lang="zh-CN" altLang="en-US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Dynamic Programming</a:t>
            </a:r>
            <a:endParaRPr lang="zh-CN" altLang="en-US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Backtracking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Linear Programming &amp; Reductions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 smtClean="0">
                <a:cs typeface="Times New Roman" pitchFamily="18" charset="0"/>
              </a:rPr>
              <a:t>NP-Completeness (NPC) &amp; Coping with NPC</a:t>
            </a:r>
            <a:endParaRPr lang="en-AU" altLang="zh-CN" sz="1200" dirty="0">
              <a:cs typeface="Times New Roman" pitchFamily="18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598D3E2-E837-4CB7-A073-7E1B0891C7EB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等价</a:t>
            </a:r>
            <a:r>
              <a:rPr lang="zh-CN" altLang="zh-CN" sz="1400" b="1" dirty="0"/>
              <a:t>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434975"/>
            <a:ext cx="3962400" cy="2877711"/>
          </a:xfrm>
        </p:spPr>
        <p:txBody>
          <a:bodyPr/>
          <a:lstStyle/>
          <a:p>
            <a:r>
              <a:rPr lang="zh-CN" altLang="zh-CN" sz="1100" dirty="0"/>
              <a:t>两个二叉树结构相同，且对应结点的值相同，我们称这两个二叉树等价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例如：以下两个二叉树等价</a:t>
            </a:r>
          </a:p>
          <a:p>
            <a:r>
              <a:rPr lang="en-US" altLang="zh-CN" sz="1100" dirty="0"/>
              <a:t>        1           1</a:t>
            </a:r>
            <a:endParaRPr lang="zh-CN" altLang="zh-CN" sz="1100" dirty="0"/>
          </a:p>
          <a:p>
            <a:r>
              <a:rPr lang="en-US" altLang="zh-CN" sz="1100" dirty="0"/>
              <a:t>       /  \         /  \</a:t>
            </a:r>
            <a:endParaRPr lang="zh-CN" altLang="zh-CN" sz="1100" dirty="0"/>
          </a:p>
          <a:p>
            <a:r>
              <a:rPr lang="en-US" altLang="zh-CN" sz="1100" dirty="0"/>
              <a:t>      2   3       2   3</a:t>
            </a:r>
            <a:endParaRPr lang="zh-CN" altLang="zh-CN" sz="1100" dirty="0"/>
          </a:p>
          <a:p>
            <a:r>
              <a:rPr lang="zh-CN" altLang="zh-CN" sz="1100" dirty="0"/>
              <a:t>而以下两个则不等价</a:t>
            </a:r>
          </a:p>
          <a:p>
            <a:r>
              <a:rPr lang="en-US" altLang="zh-CN" sz="1100" dirty="0"/>
              <a:t>        1           1</a:t>
            </a:r>
            <a:endParaRPr lang="zh-CN" altLang="zh-CN" sz="1100" dirty="0"/>
          </a:p>
          <a:p>
            <a:r>
              <a:rPr lang="en-US" altLang="zh-CN" sz="1100" dirty="0"/>
              <a:t>       /  \         /  \</a:t>
            </a:r>
            <a:endParaRPr lang="zh-CN" altLang="zh-CN" sz="1100" dirty="0"/>
          </a:p>
          <a:p>
            <a:r>
              <a:rPr lang="en-US" altLang="zh-CN" sz="1100" dirty="0"/>
              <a:t>      2   3       3   2</a:t>
            </a:r>
            <a:endParaRPr lang="zh-CN" altLang="zh-CN" sz="1100" dirty="0"/>
          </a:p>
          <a:p>
            <a:r>
              <a:rPr lang="zh-CN" altLang="zh-CN" sz="1100" dirty="0"/>
              <a:t>以下两个也不等价</a:t>
            </a:r>
          </a:p>
          <a:p>
            <a:r>
              <a:rPr lang="en-US" altLang="zh-CN" sz="1100" dirty="0"/>
              <a:t>        1           1</a:t>
            </a:r>
            <a:endParaRPr lang="zh-CN" altLang="zh-CN" sz="1100" dirty="0"/>
          </a:p>
          <a:p>
            <a:r>
              <a:rPr lang="en-US" altLang="zh-CN" sz="1100" dirty="0"/>
              <a:t>       /  \         /  \</a:t>
            </a:r>
            <a:endParaRPr lang="zh-CN" altLang="zh-CN" sz="1100" dirty="0"/>
          </a:p>
          <a:p>
            <a:r>
              <a:rPr lang="en-US" altLang="zh-CN" sz="1100" dirty="0"/>
              <a:t>      2   3       2   2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zh-CN" altLang="zh-CN" sz="1100" dirty="0"/>
              <a:t>给出两个二叉树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，判断它们是否等价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37015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en-US" altLang="zh-CN" sz="1400" dirty="0" smtClean="0"/>
              <a:t>1</a:t>
            </a:r>
            <a:r>
              <a:rPr lang="en-US" altLang="zh-CN" sz="1400" b="1" dirty="0" smtClean="0"/>
              <a:t>. </a:t>
            </a:r>
            <a:r>
              <a:rPr lang="zh-CN" altLang="zh-CN" sz="1400" b="1" dirty="0" smtClean="0"/>
              <a:t>等价</a:t>
            </a:r>
            <a:r>
              <a:rPr lang="zh-CN" altLang="zh-CN" sz="1400" b="1" dirty="0"/>
              <a:t>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16927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的结点数不多于</a:t>
            </a:r>
            <a:r>
              <a:rPr lang="en-US" altLang="zh-CN" sz="1100" dirty="0"/>
              <a:t>100000</a:t>
            </a:r>
            <a:r>
              <a:rPr lang="zh-CN" altLang="zh-CN" sz="1100" dirty="0"/>
              <a:t>，每个结点的数值在</a:t>
            </a:r>
            <a:r>
              <a:rPr lang="en-US" altLang="zh-CN" sz="1100" dirty="0"/>
              <a:t>1</a:t>
            </a:r>
            <a:r>
              <a:rPr lang="zh-CN" altLang="zh-CN" sz="1100" dirty="0"/>
              <a:t>和</a:t>
            </a:r>
            <a:r>
              <a:rPr lang="en-US" altLang="zh-CN" sz="1100" dirty="0"/>
              <a:t>1000000000</a:t>
            </a:r>
            <a:r>
              <a:rPr lang="zh-CN" altLang="zh-CN" sz="1100" dirty="0"/>
              <a:t>之间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 </a:t>
            </a: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请为下面的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类实现解决上述问题的</a:t>
            </a:r>
            <a:r>
              <a:rPr lang="en-US" altLang="zh-CN" sz="1100" dirty="0" err="1"/>
              <a:t>isEqual</a:t>
            </a:r>
            <a:r>
              <a:rPr lang="zh-CN" altLang="zh-CN" sz="1100" dirty="0"/>
              <a:t>函数，函数的两个参数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分别代表两个二叉树的根节点，如果以</a:t>
            </a:r>
            <a:r>
              <a:rPr lang="en-US" altLang="zh-CN" sz="1100" dirty="0"/>
              <a:t>p</a:t>
            </a:r>
            <a:r>
              <a:rPr lang="zh-CN" altLang="zh-CN" sz="1100" dirty="0"/>
              <a:t>和</a:t>
            </a:r>
            <a:r>
              <a:rPr lang="en-US" altLang="zh-CN" sz="1100" dirty="0"/>
              <a:t>q</a:t>
            </a:r>
            <a:r>
              <a:rPr lang="zh-CN" altLang="zh-CN" sz="1100" dirty="0"/>
              <a:t>为根的二叉树等价则函数返回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，否则返回</a:t>
            </a:r>
            <a:r>
              <a:rPr lang="en-US" altLang="zh-CN" sz="1100" dirty="0"/>
              <a:t>false</a:t>
            </a:r>
            <a:r>
              <a:rPr lang="en-US" altLang="zh-CN" sz="1100" dirty="0" smtClean="0"/>
              <a:t>.</a:t>
            </a:r>
          </a:p>
          <a:p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15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1301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 smtClean="0"/>
              <a:t>等价</a:t>
            </a:r>
            <a:r>
              <a:rPr lang="zh-CN" altLang="zh-CN" sz="1400" b="1" dirty="0"/>
              <a:t>二叉树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587375"/>
            <a:ext cx="3962400" cy="2539157"/>
          </a:xfrm>
        </p:spPr>
        <p:txBody>
          <a:bodyPr/>
          <a:lstStyle/>
          <a:p>
            <a:r>
              <a:rPr lang="en-US" altLang="zh-CN" sz="1100" dirty="0"/>
              <a:t>/**</a:t>
            </a:r>
            <a:endParaRPr lang="zh-CN" altLang="zh-CN" sz="1100" dirty="0"/>
          </a:p>
          <a:p>
            <a:r>
              <a:rPr lang="en-US" altLang="zh-CN" sz="1100" dirty="0"/>
              <a:t>  Definition for a binary tree node.</a:t>
            </a:r>
            <a:endParaRPr lang="zh-CN" altLang="zh-CN" sz="1100" dirty="0"/>
          </a:p>
          <a:p>
            <a:r>
              <a:rPr lang="en-US" altLang="zh-CN" sz="1100" dirty="0"/>
              <a:t>  </a:t>
            </a:r>
            <a:r>
              <a:rPr lang="en-US" altLang="zh-CN" sz="1100" dirty="0" err="1"/>
              <a:t>struct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{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*left;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 *right;</a:t>
            </a:r>
            <a:endParaRPr lang="zh-CN" altLang="zh-CN" sz="1100" dirty="0"/>
          </a:p>
          <a:p>
            <a:r>
              <a:rPr lang="en-US" altLang="zh-CN" sz="1100" dirty="0"/>
              <a:t>     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x) : </a:t>
            </a:r>
            <a:r>
              <a:rPr lang="en-US" altLang="zh-CN" sz="1100" dirty="0" err="1"/>
              <a:t>val</a:t>
            </a:r>
            <a:r>
              <a:rPr lang="en-US" altLang="zh-CN" sz="1100" dirty="0"/>
              <a:t>(x), left(NULL), right(NULL) {}</a:t>
            </a:r>
            <a:endParaRPr lang="zh-CN" altLang="zh-CN" sz="1100" dirty="0"/>
          </a:p>
          <a:p>
            <a:r>
              <a:rPr lang="en-US" altLang="zh-CN" sz="1100" dirty="0"/>
              <a:t>  };</a:t>
            </a:r>
            <a:endParaRPr lang="zh-CN" altLang="zh-CN" sz="1100" dirty="0"/>
          </a:p>
          <a:p>
            <a:r>
              <a:rPr lang="en-US" altLang="zh-CN" sz="1100" dirty="0"/>
              <a:t> */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    bool 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p,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q) {</a:t>
            </a:r>
            <a:endParaRPr lang="zh-CN" altLang="zh-CN" sz="1100" dirty="0"/>
          </a:p>
          <a:p>
            <a:r>
              <a:rPr lang="en-US" altLang="zh-CN" sz="1100" dirty="0"/>
              <a:t>       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 smtClean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7730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663575"/>
            <a:ext cx="3962400" cy="2031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这</a:t>
            </a:r>
            <a:r>
              <a:rPr lang="zh-CN" altLang="zh-CN" sz="1100" dirty="0" smtClean="0"/>
              <a:t>题属于</a:t>
            </a:r>
            <a:r>
              <a:rPr lang="zh-CN" altLang="zh-CN" sz="1100" dirty="0"/>
              <a:t>最基本的树遍历的问题。问题要求就是判断两个树是不是一样，基于先序，中序或者后序遍历都可以做完成，因为对遍历顺序没有要求。这里我们主要考虑一下结束条件，如果两个结点都是</a:t>
            </a:r>
            <a:r>
              <a:rPr lang="en-US" altLang="zh-CN" sz="1100" dirty="0"/>
              <a:t>null</a:t>
            </a:r>
            <a:r>
              <a:rPr lang="zh-CN" altLang="zh-CN" sz="1100" dirty="0"/>
              <a:t>，也就是到头了，那么返回</a:t>
            </a:r>
            <a:r>
              <a:rPr lang="en-US" altLang="zh-CN" sz="1100" dirty="0"/>
              <a:t>true</a:t>
            </a:r>
            <a:r>
              <a:rPr lang="zh-CN" altLang="zh-CN" sz="1100" dirty="0"/>
              <a:t>。如果其中一个是</a:t>
            </a:r>
            <a:r>
              <a:rPr lang="en-US" altLang="zh-CN" sz="1100" dirty="0"/>
              <a:t>null</a:t>
            </a:r>
            <a:r>
              <a:rPr lang="zh-CN" altLang="zh-CN" sz="1100" dirty="0"/>
              <a:t>，说明在一棵树上结点到头，另一棵树结点还没结束，即树不相同，或者两个结点都非空，并且结点值不相同，返回</a:t>
            </a:r>
            <a:r>
              <a:rPr lang="en-US" altLang="zh-CN" sz="1100" dirty="0"/>
              <a:t>false</a:t>
            </a:r>
            <a:r>
              <a:rPr lang="zh-CN" altLang="zh-CN" sz="1100" dirty="0"/>
              <a:t>。最后递归处理两个结点的左右子树，返回左右子树递归的与结果即可。这里使用的是先序遍历，算法的复杂度跟遍历是一致的</a:t>
            </a:r>
            <a:r>
              <a:rPr lang="zh-CN" altLang="zh-CN" sz="1100" dirty="0" smtClean="0"/>
              <a:t>。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949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r>
              <a:rPr lang="zh-CN" altLang="zh-CN" sz="1400" b="1" dirty="0">
                <a:solidFill>
                  <a:srgbClr val="FF0000"/>
                </a:solidFill>
              </a:rPr>
              <a:t>解题思路：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1862048"/>
          </a:xfrm>
        </p:spPr>
        <p:txBody>
          <a:bodyPr/>
          <a:lstStyle/>
          <a:p>
            <a:r>
              <a:rPr lang="zh-CN" altLang="zh-CN" sz="1100" dirty="0"/>
              <a:t>代码</a:t>
            </a:r>
            <a:r>
              <a:rPr lang="zh-CN" altLang="zh-CN" sz="1100" dirty="0" smtClean="0"/>
              <a:t>：</a:t>
            </a:r>
            <a:endParaRPr lang="en-US" altLang="zh-CN" sz="1100" dirty="0" smtClean="0"/>
          </a:p>
          <a:p>
            <a:endParaRPr lang="zh-CN" altLang="zh-CN" sz="1100" dirty="0"/>
          </a:p>
          <a:p>
            <a:pPr lvl="0"/>
            <a:r>
              <a:rPr lang="en-US" altLang="zh-CN" sz="1100" dirty="0"/>
              <a:t> bool 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p, </a:t>
            </a:r>
            <a:r>
              <a:rPr lang="en-US" altLang="zh-CN" sz="1100" dirty="0" err="1"/>
              <a:t>TreeNode</a:t>
            </a:r>
            <a:r>
              <a:rPr lang="en-US" altLang="zh-CN" sz="1100" dirty="0"/>
              <a:t>* q) {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if(p==null &amp;&amp; q==null)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true;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if(p==null || q==null)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false;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if(</a:t>
            </a:r>
            <a:r>
              <a:rPr lang="en-US" altLang="zh-CN" sz="1100" dirty="0" err="1"/>
              <a:t>p.val</a:t>
            </a:r>
            <a:r>
              <a:rPr lang="en-US" altLang="zh-CN" sz="1100" dirty="0"/>
              <a:t>!=</a:t>
            </a:r>
            <a:r>
              <a:rPr lang="en-US" altLang="zh-CN" sz="1100" dirty="0" err="1"/>
              <a:t>q.val</a:t>
            </a:r>
            <a:r>
              <a:rPr lang="en-US" altLang="zh-CN" sz="1100" dirty="0"/>
              <a:t>)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    return false;  </a:t>
            </a:r>
            <a:endParaRPr lang="zh-CN" altLang="zh-CN" sz="1100" dirty="0"/>
          </a:p>
          <a:p>
            <a:pPr lvl="0"/>
            <a:r>
              <a:rPr lang="en-US" altLang="zh-CN" sz="1100" dirty="0"/>
              <a:t>    return 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p.left,q.left</a:t>
            </a:r>
            <a:r>
              <a:rPr lang="en-US" altLang="zh-CN" sz="1100" dirty="0"/>
              <a:t>) &amp;&amp; </a:t>
            </a:r>
            <a:r>
              <a:rPr lang="en-US" altLang="zh-CN" sz="1100" dirty="0" err="1"/>
              <a:t>isEqual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p.right,q.right</a:t>
            </a:r>
            <a:r>
              <a:rPr lang="en-US" altLang="zh-CN" sz="1100" dirty="0"/>
              <a:t>);  </a:t>
            </a:r>
            <a:endParaRPr lang="zh-CN" altLang="zh-CN" sz="1100" dirty="0"/>
          </a:p>
          <a:p>
            <a:r>
              <a:rPr lang="en-US" altLang="zh-CN" sz="1100" dirty="0"/>
              <a:t>}  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6144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943248" cy="215444"/>
          </a:xfrm>
        </p:spPr>
        <p:txBody>
          <a:bodyPr/>
          <a:lstStyle/>
          <a:p>
            <a:pPr lvl="0"/>
            <a:r>
              <a:rPr lang="en-US" altLang="zh-CN" sz="1400" dirty="0" smtClean="0"/>
              <a:t>2. </a:t>
            </a:r>
            <a:r>
              <a:rPr lang="zh-CN" altLang="zh-CN" sz="1400" b="1" dirty="0" smtClean="0"/>
              <a:t>相连</a:t>
            </a:r>
            <a:r>
              <a:rPr lang="zh-CN" altLang="zh-CN" sz="1400" b="1" dirty="0"/>
              <a:t>的</a:t>
            </a:r>
            <a:r>
              <a:rPr lang="en-US" altLang="zh-CN" sz="1400" b="1" dirty="0"/>
              <a:t>1</a:t>
            </a:r>
            <a:endParaRPr lang="zh-CN" altLang="zh-CN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962400" cy="27084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100" dirty="0"/>
              <a:t>对于一个</a:t>
            </a:r>
            <a:r>
              <a:rPr lang="en-US" altLang="zh-CN" sz="1100" dirty="0"/>
              <a:t>01</a:t>
            </a:r>
            <a:r>
              <a:rPr lang="zh-CN" altLang="zh-CN" sz="1100" dirty="0"/>
              <a:t>矩阵</a:t>
            </a:r>
            <a:r>
              <a:rPr lang="en-US" altLang="zh-CN" sz="1100" dirty="0"/>
              <a:t>A</a:t>
            </a:r>
            <a:r>
              <a:rPr lang="zh-CN" altLang="zh-CN" sz="1100" dirty="0"/>
              <a:t>，求其中有多少片连成一片的</a:t>
            </a:r>
            <a:r>
              <a:rPr lang="en-US" altLang="zh-CN" sz="1100" dirty="0"/>
              <a:t>1. </a:t>
            </a:r>
            <a:r>
              <a:rPr lang="zh-CN" altLang="zh-CN" sz="1100" dirty="0"/>
              <a:t>每个</a:t>
            </a:r>
            <a:r>
              <a:rPr lang="en-US" altLang="zh-CN" sz="1100" dirty="0"/>
              <a:t>1</a:t>
            </a:r>
            <a:r>
              <a:rPr lang="zh-CN" altLang="zh-CN" sz="1100" dirty="0"/>
              <a:t>可以和上下左右的</a:t>
            </a:r>
            <a:r>
              <a:rPr lang="en-US" altLang="zh-CN" sz="1100" dirty="0"/>
              <a:t>1</a:t>
            </a:r>
            <a:r>
              <a:rPr lang="zh-CN" altLang="zh-CN" sz="1100" dirty="0" smtClean="0"/>
              <a:t>相连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endParaRPr lang="zh-CN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 smtClean="0"/>
              <a:t>请</a:t>
            </a:r>
            <a:r>
              <a:rPr lang="zh-CN" altLang="zh-CN" sz="1100" dirty="0"/>
              <a:t>为下面的</a:t>
            </a:r>
            <a:r>
              <a:rPr lang="en-US" altLang="zh-CN" sz="1100" dirty="0"/>
              <a:t>Solution</a:t>
            </a:r>
            <a:r>
              <a:rPr lang="zh-CN" altLang="zh-CN" sz="1100" dirty="0"/>
              <a:t>类实现解决这一问题的函数</a:t>
            </a:r>
            <a:r>
              <a:rPr lang="en-US" altLang="zh-CN" sz="1100" dirty="0" err="1"/>
              <a:t>countConnectedOnes</a:t>
            </a:r>
            <a:r>
              <a:rPr lang="zh-CN" altLang="zh-CN" sz="1100" dirty="0"/>
              <a:t>，函数参数</a:t>
            </a:r>
            <a:r>
              <a:rPr lang="en-US" altLang="zh-CN" sz="1100" dirty="0"/>
              <a:t>A</a:t>
            </a:r>
            <a:r>
              <a:rPr lang="zh-CN" altLang="zh-CN" sz="1100" dirty="0"/>
              <a:t>为给出的</a:t>
            </a:r>
            <a:r>
              <a:rPr lang="en-US" altLang="zh-CN" sz="1100" dirty="0"/>
              <a:t>01</a:t>
            </a:r>
            <a:r>
              <a:rPr lang="zh-CN" altLang="zh-CN" sz="1100" dirty="0"/>
              <a:t>矩阵，</a:t>
            </a:r>
            <a:r>
              <a:rPr lang="en-US" altLang="zh-CN" sz="1100" dirty="0"/>
              <a:t>A</a:t>
            </a:r>
            <a:r>
              <a:rPr lang="zh-CN" altLang="zh-CN" sz="1100" dirty="0"/>
              <a:t>的行数和列数均不大于</a:t>
            </a:r>
            <a:r>
              <a:rPr lang="en-US" altLang="zh-CN" sz="1100" dirty="0"/>
              <a:t>1000. </a:t>
            </a:r>
            <a:r>
              <a:rPr lang="zh-CN" altLang="zh-CN" sz="1100" dirty="0"/>
              <a:t>函数的返回值是问题的</a:t>
            </a:r>
            <a:r>
              <a:rPr lang="zh-CN" altLang="zh-CN" sz="1100" dirty="0" smtClean="0"/>
              <a:t>答案</a:t>
            </a:r>
            <a:r>
              <a:rPr lang="zh-CN" altLang="en-US" sz="1100" dirty="0"/>
              <a:t>。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class Solution {</a:t>
            </a:r>
            <a:endParaRPr lang="zh-CN" altLang="zh-CN" sz="1100" dirty="0"/>
          </a:p>
          <a:p>
            <a:r>
              <a:rPr lang="en-US" altLang="zh-CN" sz="1100" dirty="0"/>
              <a:t>public:</a:t>
            </a:r>
            <a:endParaRPr lang="zh-CN" altLang="zh-CN" sz="1100" dirty="0"/>
          </a:p>
          <a:p>
            <a:r>
              <a:rPr lang="en-US" altLang="zh-CN" sz="1100" dirty="0"/>
              <a:t>   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countConnectedOnes</a:t>
            </a:r>
            <a:r>
              <a:rPr lang="en-US" altLang="zh-CN" sz="1100" dirty="0"/>
              <a:t>(vector&lt;vector&lt;char&gt;&gt;&amp; A) {</a:t>
            </a:r>
            <a:endParaRPr lang="zh-CN" altLang="zh-CN" sz="1100" dirty="0"/>
          </a:p>
          <a:p>
            <a:r>
              <a:rPr lang="en-US" altLang="zh-CN" sz="1100" dirty="0"/>
              <a:t>                        </a:t>
            </a:r>
            <a:endParaRPr lang="zh-CN" altLang="zh-CN" sz="1100" dirty="0"/>
          </a:p>
          <a:p>
            <a:r>
              <a:rPr lang="en-US" altLang="zh-CN" sz="1100" dirty="0"/>
              <a:t>    }</a:t>
            </a:r>
            <a:endParaRPr lang="zh-CN" altLang="zh-CN" sz="1100" dirty="0"/>
          </a:p>
          <a:p>
            <a:r>
              <a:rPr lang="en-US" altLang="zh-CN" sz="1100" dirty="0"/>
              <a:t>};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7014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2926</Words>
  <Application>Microsoft Office PowerPoint</Application>
  <PresentationFormat>自定义</PresentationFormat>
  <Paragraphs>268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Tahoma</vt:lpstr>
      <vt:lpstr>Times New Roman</vt:lpstr>
      <vt:lpstr>Wingdings</vt:lpstr>
      <vt:lpstr>Office Theme</vt:lpstr>
      <vt:lpstr>Algorithm Design and Applications 算法设计与应用基础</vt:lpstr>
      <vt:lpstr>Grading Scheme</vt:lpstr>
      <vt:lpstr>Main Topics</vt:lpstr>
      <vt:lpstr>等价二叉树</vt:lpstr>
      <vt:lpstr>1. 等价二叉树</vt:lpstr>
      <vt:lpstr>等价二叉树</vt:lpstr>
      <vt:lpstr>解题思路：</vt:lpstr>
      <vt:lpstr>解题思路：</vt:lpstr>
      <vt:lpstr>2. 相连的1</vt:lpstr>
      <vt:lpstr>相连的1</vt:lpstr>
      <vt:lpstr>解题思路：</vt:lpstr>
      <vt:lpstr>解题思路：</vt:lpstr>
      <vt:lpstr>解题思路：</vt:lpstr>
      <vt:lpstr>3. 无环图</vt:lpstr>
      <vt:lpstr>无环图</vt:lpstr>
      <vt:lpstr>解题思路</vt:lpstr>
      <vt:lpstr>解题思路</vt:lpstr>
      <vt:lpstr>4. 最大和</vt:lpstr>
      <vt:lpstr>解题思路：</vt:lpstr>
      <vt:lpstr>5. 小黄车</vt:lpstr>
      <vt:lpstr>小黄车</vt:lpstr>
      <vt:lpstr>小黄车</vt:lpstr>
      <vt:lpstr>解题思路：</vt:lpstr>
      <vt:lpstr>解题思路：</vt:lpstr>
      <vt:lpstr>解题思路：</vt:lpstr>
      <vt:lpstr>解题思路：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lin xl</cp:lastModifiedBy>
  <cp:revision>88</cp:revision>
  <dcterms:created xsi:type="dcterms:W3CDTF">2016-09-14T00:28:07Z</dcterms:created>
  <dcterms:modified xsi:type="dcterms:W3CDTF">2020-07-22T09:46:26Z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</Properties>
</file>