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39" r:id="rId3"/>
    <p:sldId id="332" r:id="rId4"/>
    <p:sldId id="331" r:id="rId5"/>
    <p:sldId id="333" r:id="rId6"/>
    <p:sldId id="337" r:id="rId7"/>
    <p:sldId id="334" r:id="rId8"/>
    <p:sldId id="330" r:id="rId9"/>
    <p:sldId id="33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7076" autoAdjust="0"/>
  </p:normalViewPr>
  <p:slideViewPr>
    <p:cSldViewPr snapToGrid="0">
      <p:cViewPr>
        <p:scale>
          <a:sx n="75" d="100"/>
          <a:sy n="75" d="100"/>
        </p:scale>
        <p:origin x="-266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D2317-416A-47AC-9923-0804159099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00ABE-516F-4890-B060-DA916BDBC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504825" y="3424238"/>
            <a:ext cx="8258175" cy="119062"/>
            <a:chOff x="0" y="0"/>
            <a:chExt cx="5229" cy="96"/>
          </a:xfrm>
        </p:grpSpPr>
        <p:grpSp>
          <p:nvGrpSpPr>
            <p:cNvPr id="5" name="Group 3"/>
            <p:cNvGrpSpPr/>
            <p:nvPr userDrawn="1"/>
          </p:nvGrpSpPr>
          <p:grpSpPr bwMode="auto">
            <a:xfrm>
              <a:off x="0" y="0"/>
              <a:ext cx="5228" cy="96"/>
              <a:chOff x="0" y="0"/>
              <a:chExt cx="5376" cy="78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HK" altLang="en-US" smtClean="0"/>
              </a:p>
            </p:txBody>
          </p:sp>
          <p:sp>
            <p:nvSpPr>
              <p:cNvPr id="8" name="Line 5"/>
              <p:cNvSpPr>
                <a:spLocks noChangeShapeType="1"/>
              </p:cNvSpPr>
              <p:nvPr userDrawn="1"/>
            </p:nvSpPr>
            <p:spPr bwMode="auto">
              <a:xfrm>
                <a:off x="0" y="78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6" name="Picture 6" descr="Untitled-4 copy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" y="6"/>
              <a:ext cx="7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0"/>
          <p:cNvGrpSpPr/>
          <p:nvPr/>
        </p:nvGrpSpPr>
        <p:grpSpPr bwMode="auto">
          <a:xfrm>
            <a:off x="4321175" y="547996"/>
            <a:ext cx="4444365" cy="2971491"/>
            <a:chOff x="2845" y="143"/>
            <a:chExt cx="6999" cy="4680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544" y="2494"/>
              <a:ext cx="2300" cy="23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HK" altLang="en-US" smtClean="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845" y="2498"/>
              <a:ext cx="2300" cy="2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HK" altLang="en-US" smtClean="0"/>
            </a:p>
          </p:txBody>
        </p:sp>
        <p:pic>
          <p:nvPicPr>
            <p:cNvPr id="13" name="Picture 14" descr="2531170_174116347036_2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3" r="5976"/>
            <a:stretch>
              <a:fillRect/>
            </a:stretch>
          </p:blipFill>
          <p:spPr bwMode="auto">
            <a:xfrm>
              <a:off x="5195" y="2533"/>
              <a:ext cx="2300" cy="2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195" y="143"/>
              <a:ext cx="2300" cy="2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HK" altLang="en-US" smtClean="0"/>
            </a:p>
          </p:txBody>
        </p:sp>
      </p:grp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38200" y="3657600"/>
            <a:ext cx="8001000" cy="647700"/>
          </a:xfrm>
        </p:spPr>
        <p:txBody>
          <a:bodyPr/>
          <a:lstStyle>
            <a:lvl1pPr algn="r">
              <a:defRPr sz="4000">
                <a:solidFill>
                  <a:srgbClr val="3C8FC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52500" y="4419600"/>
            <a:ext cx="7854950" cy="457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chemeClr val="accent1"/>
                </a:solidFill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  <a:endParaRPr lang="en-US" altLang="zh-CN" noProof="0" dirty="0" smtClean="0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534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96192" y="541852"/>
            <a:ext cx="2166433" cy="14793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5"/>
          <a:srcRect l="7120"/>
          <a:stretch>
            <a:fillRect/>
          </a:stretch>
        </p:blipFill>
        <p:spPr>
          <a:xfrm>
            <a:off x="2635105" y="2074985"/>
            <a:ext cx="1646396" cy="14405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6"/>
          <a:srcRect t="6526"/>
          <a:stretch>
            <a:fillRect/>
          </a:stretch>
        </p:blipFill>
        <p:spPr>
          <a:xfrm>
            <a:off x="5821349" y="2048030"/>
            <a:ext cx="1452576" cy="14666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24725" y="198304"/>
            <a:ext cx="1436696" cy="1820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1625" y="152400"/>
            <a:ext cx="2114550" cy="6248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4425" cy="6248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975" y="152400"/>
            <a:ext cx="8458200" cy="91598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HK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304800" y="1447800"/>
            <a:ext cx="8458200" cy="4953000"/>
          </a:xfrm>
        </p:spPr>
        <p:txBody>
          <a:bodyPr/>
          <a:lstStyle/>
          <a:p>
            <a:pPr lvl="0"/>
            <a:r>
              <a:rPr lang="en-US" altLang="zh-HK" noProof="0" smtClean="0"/>
              <a:t>Click icon to add table</a:t>
            </a:r>
            <a:endParaRPr lang="zh-HK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975" y="152400"/>
            <a:ext cx="8458200" cy="91598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52900" cy="4953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152900" cy="4953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975" y="152400"/>
            <a:ext cx="8458200" cy="91598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52900" cy="4953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447800"/>
            <a:ext cx="4152900" cy="24003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003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dirty="0" smtClean="0"/>
              <a:t>Click to edit Master title style</a:t>
            </a:r>
            <a:endParaRPr lang="zh-HK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52900" cy="4953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152900" cy="4953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HK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zh-HK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未知"/>
          <p:cNvSpPr/>
          <p:nvPr/>
        </p:nvSpPr>
        <p:spPr bwMode="auto">
          <a:xfrm>
            <a:off x="-4763" y="342900"/>
            <a:ext cx="6024563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1078626875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77000"/>
            <a:ext cx="838200" cy="261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/>
            </a:lvl1pPr>
          </a:lstStyle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grpSp>
        <p:nvGrpSpPr>
          <p:cNvPr id="2053" name="Group 5"/>
          <p:cNvGrpSpPr/>
          <p:nvPr/>
        </p:nvGrpSpPr>
        <p:grpSpPr bwMode="auto">
          <a:xfrm>
            <a:off x="304800" y="1143000"/>
            <a:ext cx="8377238" cy="131763"/>
            <a:chOff x="0" y="0"/>
            <a:chExt cx="5376" cy="78"/>
          </a:xfrm>
        </p:grpSpPr>
        <p:grpSp>
          <p:nvGrpSpPr>
            <p:cNvPr id="2055" name="Group 6"/>
            <p:cNvGrpSpPr/>
            <p:nvPr userDrawn="1"/>
          </p:nvGrpSpPr>
          <p:grpSpPr bwMode="auto">
            <a:xfrm>
              <a:off x="0" y="0"/>
              <a:ext cx="5376" cy="78"/>
              <a:chOff x="0" y="0"/>
              <a:chExt cx="5376" cy="78"/>
            </a:xfrm>
          </p:grpSpPr>
          <p:sp>
            <p:nvSpPr>
              <p:cNvPr id="1033" name="Rectangle 7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HK" altLang="en-US" smtClean="0"/>
              </a:p>
            </p:txBody>
          </p:sp>
          <p:sp>
            <p:nvSpPr>
              <p:cNvPr id="1034" name="Line 8"/>
              <p:cNvSpPr>
                <a:spLocks noChangeShapeType="1"/>
              </p:cNvSpPr>
              <p:nvPr userDrawn="1"/>
            </p:nvSpPr>
            <p:spPr bwMode="auto">
              <a:xfrm>
                <a:off x="0" y="78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2056" name="Picture 9" descr="Untitled-4 copy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" y="6"/>
              <a:ext cx="7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7975" y="152400"/>
            <a:ext cx="8458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800100" y="3752850"/>
            <a:ext cx="8001000" cy="647700"/>
          </a:xfrm>
        </p:spPr>
        <p:txBody>
          <a:bodyPr/>
          <a:lstStyle/>
          <a:p>
            <a:pPr algn="ctr"/>
            <a:r>
              <a:rPr lang="zh-CN" altLang="en-US" sz="4800" dirty="0" smtClean="0"/>
              <a:t>急救知识与技术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  <p:sp>
        <p:nvSpPr>
          <p:cNvPr id="7" name="Subtitle 2"/>
          <p:cNvSpPr txBox="1"/>
          <p:nvPr/>
        </p:nvSpPr>
        <p:spPr bwMode="auto">
          <a:xfrm>
            <a:off x="838200" y="4828540"/>
            <a:ext cx="785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r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accent1"/>
                </a:solidFill>
                <a:latin typeface="微软雅黑" panose="020B0503020204020204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课程负责人：中山大学护理学院  赵娟娟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zhaojj6@mail.sysu.edu.cn</a:t>
            </a:r>
            <a:endParaRPr lang="en-US" altLang="zh-CN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020-87334163</a:t>
            </a:r>
            <a:endParaRPr lang="en-US" altLang="zh-CN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课程总体教学目标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j-ea"/>
                <a:ea typeface="+mj-ea"/>
              </a:rPr>
              <a:t>①</a:t>
            </a:r>
            <a:r>
              <a:rPr lang="zh-CN" altLang="en-US" sz="2400" dirty="0">
                <a:latin typeface="+mj-ea"/>
                <a:ea typeface="+mj-ea"/>
              </a:rPr>
              <a:t>了解院前急救体系和基本程序</a:t>
            </a:r>
            <a:r>
              <a:rPr lang="zh-CN" altLang="en-US" sz="2400" dirty="0" smtClean="0">
                <a:latin typeface="+mj-ea"/>
                <a:ea typeface="+mj-ea"/>
              </a:rPr>
              <a:t>；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②</a:t>
            </a:r>
            <a:r>
              <a:rPr lang="zh-CN" altLang="en-US" sz="2400" dirty="0">
                <a:latin typeface="+mj-ea"/>
                <a:ea typeface="+mj-ea"/>
              </a:rPr>
              <a:t>牢固掌握常见现场急救的基本知识与基本原则</a:t>
            </a:r>
            <a:r>
              <a:rPr lang="zh-CN" altLang="en-US" sz="2400" dirty="0" smtClean="0">
                <a:latin typeface="+mj-ea"/>
                <a:ea typeface="+mj-ea"/>
              </a:rPr>
              <a:t>；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③</a:t>
            </a:r>
            <a:r>
              <a:rPr lang="zh-CN" altLang="en-US" sz="2400" dirty="0">
                <a:latin typeface="+mj-ea"/>
                <a:ea typeface="+mj-ea"/>
              </a:rPr>
              <a:t>培养准确判断心脏骤停的能力</a:t>
            </a:r>
            <a:r>
              <a:rPr lang="zh-CN" altLang="en-US" sz="2400" dirty="0" smtClean="0">
                <a:latin typeface="+mj-ea"/>
                <a:ea typeface="+mj-ea"/>
              </a:rPr>
              <a:t>；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④</a:t>
            </a:r>
            <a:r>
              <a:rPr lang="zh-CN" altLang="en-US" sz="2400" dirty="0">
                <a:latin typeface="+mj-ea"/>
                <a:ea typeface="+mj-ea"/>
              </a:rPr>
              <a:t>熟练掌握心肺复苏、气管异物排除、伤员现场搬运、止血等急救技能原则与注意事项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/>
              <a:t>通过</a:t>
            </a:r>
            <a:r>
              <a:rPr lang="zh-CN" altLang="en-US" sz="2400" dirty="0"/>
              <a:t>课程的学习，学生最终能够掌握现场急救的基本原则与注意事项，在需要时可以展开自救或为他人提供初步的急救处理。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0" y="1241425"/>
            <a:ext cx="8458200" cy="4391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课程进度表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104775" y="3087370"/>
            <a:ext cx="8877300" cy="31432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33350" y="5003165"/>
            <a:ext cx="8877300" cy="31432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线形标注 1 14"/>
          <p:cNvSpPr/>
          <p:nvPr/>
        </p:nvSpPr>
        <p:spPr bwMode="auto">
          <a:xfrm>
            <a:off x="6811645" y="2129156"/>
            <a:ext cx="2047876" cy="895350"/>
          </a:xfrm>
          <a:prstGeom prst="borderCallout1">
            <a:avLst>
              <a:gd name="adj1" fmla="val 18750"/>
              <a:gd name="adj2" fmla="val -8333"/>
              <a:gd name="adj3" fmla="val 20192"/>
              <a:gd name="adj4" fmla="val -768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次课，将会带操作模型到课堂，进行操作练习。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授课形式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课堂</a:t>
            </a:r>
            <a:r>
              <a:rPr lang="en-US" altLang="zh-CN" dirty="0"/>
              <a:t>PPT</a:t>
            </a:r>
            <a:r>
              <a:rPr lang="zh-CN" altLang="en-US" dirty="0" smtClean="0"/>
              <a:t>讲授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现场</a:t>
            </a:r>
            <a:r>
              <a:rPr lang="zh-CN" altLang="en-US" dirty="0"/>
              <a:t>示范急救技术</a:t>
            </a:r>
            <a:r>
              <a:rPr lang="zh-CN" altLang="en-US" sz="2400" dirty="0"/>
              <a:t>（气道异物排除法、心肺复苏等</a:t>
            </a:r>
            <a:r>
              <a:rPr lang="zh-CN" altLang="en-US" sz="2400" dirty="0" smtClean="0"/>
              <a:t>）</a:t>
            </a:r>
            <a:endParaRPr lang="en-US" altLang="zh-CN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课堂</a:t>
            </a:r>
            <a:r>
              <a:rPr lang="zh-CN" altLang="en-US" dirty="0"/>
              <a:t>急救技术操作</a:t>
            </a:r>
            <a:r>
              <a:rPr lang="zh-CN" altLang="en-US" dirty="0" smtClean="0"/>
              <a:t>体验练习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观看</a:t>
            </a:r>
            <a:r>
              <a:rPr lang="zh-CN" altLang="en-US" dirty="0"/>
              <a:t>教学网站的学习视频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在线</a:t>
            </a:r>
            <a:r>
              <a:rPr lang="zh-CN" altLang="en-US" dirty="0"/>
              <a:t>课程</a:t>
            </a:r>
            <a:r>
              <a:rPr lang="zh-CN" altLang="en-US" dirty="0" smtClean="0"/>
              <a:t>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考试成绩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zh-CN" sz="2400" dirty="0"/>
              <a:t>考核方式为</a:t>
            </a:r>
            <a:r>
              <a:rPr lang="zh-CN" altLang="zh-CN" sz="2400" dirty="0">
                <a:solidFill>
                  <a:srgbClr val="0000FF"/>
                </a:solidFill>
              </a:rPr>
              <a:t>理论考核</a:t>
            </a:r>
            <a:r>
              <a:rPr lang="zh-CN" altLang="zh-CN" sz="2400" dirty="0"/>
              <a:t>，内容为课堂教学涉及到的急救基本知识、基本理论及其应用的理论考核。</a:t>
            </a:r>
            <a:endParaRPr lang="zh-CN" altLang="zh-CN" sz="2400" dirty="0"/>
          </a:p>
          <a:p>
            <a:r>
              <a:rPr lang="en-US" altLang="zh-CN" sz="2400" dirty="0"/>
              <a:t>2. </a:t>
            </a:r>
            <a:r>
              <a:rPr lang="zh-CN" altLang="zh-CN" sz="2400" dirty="0"/>
              <a:t>成绩构成：</a:t>
            </a:r>
            <a:r>
              <a:rPr lang="zh-CN" altLang="zh-CN" sz="2400" dirty="0">
                <a:solidFill>
                  <a:srgbClr val="0000FF"/>
                </a:solidFill>
              </a:rPr>
              <a:t>平时考勤（</a:t>
            </a:r>
            <a:r>
              <a:rPr lang="en-US" altLang="zh-CN" sz="2400" dirty="0">
                <a:solidFill>
                  <a:srgbClr val="0000FF"/>
                </a:solidFill>
              </a:rPr>
              <a:t>10%</a:t>
            </a:r>
            <a:r>
              <a:rPr lang="zh-CN" altLang="zh-CN" sz="2400" dirty="0">
                <a:solidFill>
                  <a:srgbClr val="0000FF"/>
                </a:solidFill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</a:rPr>
              <a:t>+ </a:t>
            </a:r>
            <a:r>
              <a:rPr lang="zh-CN" altLang="zh-CN" sz="2400" dirty="0">
                <a:solidFill>
                  <a:srgbClr val="0000FF"/>
                </a:solidFill>
              </a:rPr>
              <a:t>开卷理论考试（</a:t>
            </a:r>
            <a:r>
              <a:rPr lang="en-US" altLang="zh-CN" sz="2400" dirty="0">
                <a:solidFill>
                  <a:srgbClr val="0000FF"/>
                </a:solidFill>
              </a:rPr>
              <a:t>90%</a:t>
            </a:r>
            <a:r>
              <a:rPr lang="zh-CN" altLang="zh-CN" sz="2400" dirty="0" smtClean="0">
                <a:solidFill>
                  <a:srgbClr val="0000FF"/>
                </a:solidFill>
              </a:rPr>
              <a:t>）</a:t>
            </a:r>
            <a:r>
              <a:rPr lang="zh-CN" altLang="en-US" sz="2400" dirty="0" smtClean="0">
                <a:solidFill>
                  <a:srgbClr val="0000FF"/>
                </a:solidFill>
              </a:rPr>
              <a:t>。无故缺课≥</a:t>
            </a:r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zh-CN" altLang="en-US" sz="2400" dirty="0" smtClean="0">
                <a:solidFill>
                  <a:srgbClr val="0000FF"/>
                </a:solidFill>
              </a:rPr>
              <a:t>次的</a:t>
            </a:r>
            <a:r>
              <a:rPr lang="zh-CN" altLang="en-US" sz="2400" dirty="0">
                <a:solidFill>
                  <a:srgbClr val="0000FF"/>
                </a:solidFill>
              </a:rPr>
              <a:t>同学不能</a:t>
            </a:r>
            <a:r>
              <a:rPr lang="zh-CN" altLang="en-US" sz="2400" dirty="0" smtClean="0">
                <a:solidFill>
                  <a:srgbClr val="0000FF"/>
                </a:solidFill>
              </a:rPr>
              <a:t>参加理论考试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endParaRPr lang="zh-CN" altLang="en-US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、教学课件可以在</a:t>
            </a:r>
            <a:r>
              <a:rPr lang="en-US" altLang="zh-CN" sz="2400" dirty="0">
                <a:solidFill>
                  <a:srgbClr val="FF0000"/>
                </a:solidFill>
              </a:rPr>
              <a:t>http://elearning.sysu.edu.cn</a:t>
            </a:r>
            <a:r>
              <a:rPr lang="zh-CN" altLang="en-US" sz="2400" dirty="0"/>
              <a:t>的教学网站上</a:t>
            </a:r>
            <a:r>
              <a:rPr lang="zh-CN" altLang="en-US" sz="2400" dirty="0" smtClean="0"/>
              <a:t>获取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0000FF"/>
                </a:solidFill>
              </a:rPr>
              <a:t>观看</a:t>
            </a:r>
            <a:r>
              <a:rPr lang="zh-CN" altLang="en-US" sz="2400" dirty="0">
                <a:solidFill>
                  <a:srgbClr val="0000FF"/>
                </a:solidFill>
              </a:rPr>
              <a:t>学习网站的视频教材</a:t>
            </a:r>
            <a:r>
              <a:rPr lang="zh-CN" altLang="en-US" sz="2400" dirty="0"/>
              <a:t>也是课程学习的其中一个重要部分。课程已经启动跟踪统计功能，只有观看视频教材也达到要求的同学才能获得本课程</a:t>
            </a:r>
            <a:r>
              <a:rPr lang="zh-CN" altLang="en-US" sz="2400" dirty="0" smtClean="0"/>
              <a:t>的最终学习</a:t>
            </a:r>
            <a:r>
              <a:rPr lang="zh-CN" altLang="en-US" sz="2400" dirty="0"/>
              <a:t>成绩。</a:t>
            </a:r>
            <a:endParaRPr lang="zh-CN" altLang="en-US" sz="2400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课程学习网站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48"/>
          <a:stretch>
            <a:fillRect/>
          </a:stretch>
        </p:blipFill>
        <p:spPr bwMode="auto">
          <a:xfrm>
            <a:off x="368301" y="1248568"/>
            <a:ext cx="8356599" cy="560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 bwMode="auto">
          <a:xfrm>
            <a:off x="1657350" y="2190750"/>
            <a:ext cx="895350" cy="1968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31800" y="2921000"/>
            <a:ext cx="895350" cy="1968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3042" b="31360"/>
          <a:stretch>
            <a:fillRect/>
          </a:stretch>
        </p:blipFill>
        <p:spPr bwMode="auto">
          <a:xfrm>
            <a:off x="213408" y="1"/>
            <a:ext cx="858769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327378" y="3310547"/>
            <a:ext cx="1568097" cy="24227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340328" y="1485900"/>
            <a:ext cx="1568097" cy="3714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EAF9-38CD-4992-A006-45A427CAD447}" type="slidenum">
              <a:rPr lang="zh-CN" altLang="en-US" smtClean="0"/>
            </a:fld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119471"/>
            <a:ext cx="8458200" cy="419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 bwMode="auto">
          <a:xfrm>
            <a:off x="285750" y="4445000"/>
            <a:ext cx="527050" cy="1460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282700" y="2825750"/>
            <a:ext cx="895350" cy="1968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线形标注 1 7"/>
          <p:cNvSpPr/>
          <p:nvPr/>
        </p:nvSpPr>
        <p:spPr bwMode="auto">
          <a:xfrm>
            <a:off x="2914650" y="3810001"/>
            <a:ext cx="2047876" cy="895350"/>
          </a:xfrm>
          <a:prstGeom prst="borderCallout1">
            <a:avLst>
              <a:gd name="adj1" fmla="val 18750"/>
              <a:gd name="adj2" fmla="val -8333"/>
              <a:gd name="adj3" fmla="val 20192"/>
              <a:gd name="adj4" fmla="val -768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务必要看！！！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2">
  <a:themeElements>
    <a:clrScheme name="s2 3">
      <a:dk1>
        <a:srgbClr val="000000"/>
      </a:dk1>
      <a:lt1>
        <a:srgbClr val="FFFFFF"/>
      </a:lt1>
      <a:dk2>
        <a:srgbClr val="C889CD"/>
      </a:dk2>
      <a:lt2>
        <a:srgbClr val="DED9CC"/>
      </a:lt2>
      <a:accent1>
        <a:srgbClr val="72AFD8"/>
      </a:accent1>
      <a:accent2>
        <a:srgbClr val="80CAB1"/>
      </a:accent2>
      <a:accent3>
        <a:srgbClr val="FFFFFF"/>
      </a:accent3>
      <a:accent4>
        <a:srgbClr val="000000"/>
      </a:accent4>
      <a:accent5>
        <a:srgbClr val="BCD4E9"/>
      </a:accent5>
      <a:accent6>
        <a:srgbClr val="73B7A0"/>
      </a:accent6>
      <a:hlink>
        <a:srgbClr val="E1995D"/>
      </a:hlink>
      <a:folHlink>
        <a:srgbClr val="E58790"/>
      </a:folHlink>
    </a:clrScheme>
    <a:fontScheme name="s2">
      <a:majorFont>
        <a:latin typeface="黑体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5EB2B6"/>
        </a:dk2>
        <a:lt2>
          <a:srgbClr val="DED9CC"/>
        </a:lt2>
        <a:accent1>
          <a:srgbClr val="9FD56D"/>
        </a:accent1>
        <a:accent2>
          <a:srgbClr val="F4BC72"/>
        </a:accent2>
        <a:accent3>
          <a:srgbClr val="FFFFFF"/>
        </a:accent3>
        <a:accent4>
          <a:srgbClr val="000000"/>
        </a:accent4>
        <a:accent5>
          <a:srgbClr val="CDE7BA"/>
        </a:accent5>
        <a:accent6>
          <a:srgbClr val="DDAA67"/>
        </a:accent6>
        <a:hlink>
          <a:srgbClr val="F18FAB"/>
        </a:hlink>
        <a:folHlink>
          <a:srgbClr val="84A3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EA9148"/>
        </a:dk2>
        <a:lt2>
          <a:srgbClr val="DED9CC"/>
        </a:lt2>
        <a:accent1>
          <a:srgbClr val="E878C8"/>
        </a:accent1>
        <a:accent2>
          <a:srgbClr val="7DD7E9"/>
        </a:accent2>
        <a:accent3>
          <a:srgbClr val="FFFFFF"/>
        </a:accent3>
        <a:accent4>
          <a:srgbClr val="000000"/>
        </a:accent4>
        <a:accent5>
          <a:srgbClr val="F2BEE0"/>
        </a:accent5>
        <a:accent6>
          <a:srgbClr val="71C3D3"/>
        </a:accent6>
        <a:hlink>
          <a:srgbClr val="98E8B3"/>
        </a:hlink>
        <a:folHlink>
          <a:srgbClr val="E6C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C889CD"/>
        </a:dk2>
        <a:lt2>
          <a:srgbClr val="DED9CC"/>
        </a:lt2>
        <a:accent1>
          <a:srgbClr val="72AFD8"/>
        </a:accent1>
        <a:accent2>
          <a:srgbClr val="80CAB1"/>
        </a:accent2>
        <a:accent3>
          <a:srgbClr val="FFFFFF"/>
        </a:accent3>
        <a:accent4>
          <a:srgbClr val="000000"/>
        </a:accent4>
        <a:accent5>
          <a:srgbClr val="BCD4E9"/>
        </a:accent5>
        <a:accent6>
          <a:srgbClr val="73B7A0"/>
        </a:accent6>
        <a:hlink>
          <a:srgbClr val="E1995D"/>
        </a:hlink>
        <a:folHlink>
          <a:srgbClr val="E587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2015-12-7 常见急性伤害和危重病症的应急处理</Template>
  <TotalTime>0</TotalTime>
  <Words>547</Words>
  <Application>WPS 演示</Application>
  <PresentationFormat>全屏显示(4:3)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楷体_GB2312</vt:lpstr>
      <vt:lpstr>新宋体</vt:lpstr>
      <vt:lpstr>Arial Unicode MS</vt:lpstr>
      <vt:lpstr>Calibri</vt:lpstr>
      <vt:lpstr>s2</vt:lpstr>
      <vt:lpstr>急救知识与技术</vt:lpstr>
      <vt:lpstr>课程总体教学目标</vt:lpstr>
      <vt:lpstr>课程进度表</vt:lpstr>
      <vt:lpstr>授课形式</vt:lpstr>
      <vt:lpstr>考试成绩</vt:lpstr>
      <vt:lpstr>课程学习网站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zhaojuanjuan</dc:creator>
  <cp:lastModifiedBy>Zhao Juanjuan</cp:lastModifiedBy>
  <cp:revision>72</cp:revision>
  <dcterms:created xsi:type="dcterms:W3CDTF">2016-02-26T02:16:00Z</dcterms:created>
  <dcterms:modified xsi:type="dcterms:W3CDTF">2020-09-03T02:02:57Z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