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5"/>
  </p:notesMasterIdLst>
  <p:sldIdLst>
    <p:sldId id="256" r:id="rId2"/>
    <p:sldId id="283" r:id="rId3"/>
    <p:sldId id="306" r:id="rId4"/>
    <p:sldId id="307" r:id="rId5"/>
    <p:sldId id="284" r:id="rId6"/>
    <p:sldId id="285" r:id="rId7"/>
    <p:sldId id="286" r:id="rId8"/>
    <p:sldId id="287" r:id="rId9"/>
    <p:sldId id="288" r:id="rId10"/>
    <p:sldId id="416" r:id="rId11"/>
    <p:sldId id="417" r:id="rId12"/>
    <p:sldId id="418" r:id="rId13"/>
    <p:sldId id="413" r:id="rId14"/>
    <p:sldId id="290" r:id="rId15"/>
    <p:sldId id="289" r:id="rId16"/>
    <p:sldId id="308" r:id="rId17"/>
    <p:sldId id="291" r:id="rId18"/>
    <p:sldId id="293" r:id="rId19"/>
    <p:sldId id="294" r:id="rId20"/>
    <p:sldId id="295" r:id="rId21"/>
    <p:sldId id="403" r:id="rId22"/>
    <p:sldId id="296" r:id="rId23"/>
    <p:sldId id="299" r:id="rId24"/>
    <p:sldId id="300" r:id="rId25"/>
    <p:sldId id="301" r:id="rId26"/>
    <p:sldId id="302" r:id="rId27"/>
    <p:sldId id="303" r:id="rId28"/>
    <p:sldId id="304" r:id="rId29"/>
    <p:sldId id="305" r:id="rId30"/>
    <p:sldId id="414" r:id="rId31"/>
    <p:sldId id="309" r:id="rId32"/>
    <p:sldId id="310" r:id="rId33"/>
    <p:sldId id="311" r:id="rId34"/>
    <p:sldId id="312" r:id="rId35"/>
    <p:sldId id="313" r:id="rId36"/>
    <p:sldId id="314" r:id="rId37"/>
    <p:sldId id="315" r:id="rId38"/>
    <p:sldId id="316" r:id="rId39"/>
    <p:sldId id="317" r:id="rId40"/>
    <p:sldId id="318" r:id="rId41"/>
    <p:sldId id="319" r:id="rId42"/>
    <p:sldId id="419" r:id="rId43"/>
    <p:sldId id="325" r:id="rId44"/>
    <p:sldId id="344" r:id="rId45"/>
    <p:sldId id="326" r:id="rId46"/>
    <p:sldId id="350" r:id="rId47"/>
    <p:sldId id="343" r:id="rId48"/>
    <p:sldId id="355" r:id="rId49"/>
    <p:sldId id="360" r:id="rId50"/>
    <p:sldId id="361" r:id="rId51"/>
    <p:sldId id="362" r:id="rId52"/>
    <p:sldId id="364" r:id="rId53"/>
    <p:sldId id="366" r:id="rId54"/>
    <p:sldId id="367" r:id="rId55"/>
    <p:sldId id="328" r:id="rId56"/>
    <p:sldId id="331" r:id="rId57"/>
    <p:sldId id="332" r:id="rId58"/>
    <p:sldId id="333" r:id="rId59"/>
    <p:sldId id="334" r:id="rId60"/>
    <p:sldId id="335" r:id="rId61"/>
    <p:sldId id="336" r:id="rId62"/>
    <p:sldId id="337" r:id="rId63"/>
    <p:sldId id="420" r:id="rId64"/>
    <p:sldId id="421" r:id="rId65"/>
    <p:sldId id="405" r:id="rId66"/>
    <p:sldId id="404" r:id="rId67"/>
    <p:sldId id="406" r:id="rId68"/>
    <p:sldId id="407" r:id="rId69"/>
    <p:sldId id="408" r:id="rId70"/>
    <p:sldId id="409" r:id="rId71"/>
    <p:sldId id="410" r:id="rId72"/>
    <p:sldId id="411" r:id="rId73"/>
    <p:sldId id="412" r:id="rId7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55" autoAdjust="0"/>
    <p:restoredTop sz="81113" autoAdjust="0"/>
  </p:normalViewPr>
  <p:slideViewPr>
    <p:cSldViewPr>
      <p:cViewPr>
        <p:scale>
          <a:sx n="69" d="100"/>
          <a:sy n="69" d="100"/>
        </p:scale>
        <p:origin x="1848" y="592"/>
      </p:cViewPr>
      <p:guideLst>
        <p:guide orient="horz" pos="2160"/>
        <p:guide pos="2880"/>
      </p:guideLst>
    </p:cSldViewPr>
  </p:slideViewPr>
  <p:outlineViewPr>
    <p:cViewPr>
      <p:scale>
        <a:sx n="33" d="100"/>
        <a:sy n="33" d="100"/>
      </p:scale>
      <p:origin x="90" y="4909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notesMaster" Target="notesMasters/notesMaster1.xml"/><Relationship Id="rId76" Type="http://schemas.openxmlformats.org/officeDocument/2006/relationships/presProps" Target="presProps.xml"/><Relationship Id="rId77" Type="http://schemas.openxmlformats.org/officeDocument/2006/relationships/viewProps" Target="viewProps.xml"/><Relationship Id="rId78" Type="http://schemas.openxmlformats.org/officeDocument/2006/relationships/theme" Target="theme/theme1.xml"/><Relationship Id="rId79"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39C1F5-F8F7-C74B-B0AC-92144D137334}" type="doc">
      <dgm:prSet loTypeId="urn:microsoft.com/office/officeart/2005/8/layout/radial6" loCatId="" qsTypeId="urn:microsoft.com/office/officeart/2005/8/quickstyle/simple4" qsCatId="simple" csTypeId="urn:microsoft.com/office/officeart/2005/8/colors/accent1_2" csCatId="accent1" phldr="1"/>
      <dgm:spPr/>
      <dgm:t>
        <a:bodyPr/>
        <a:lstStyle/>
        <a:p>
          <a:endParaRPr lang="zh-CN" altLang="en-US"/>
        </a:p>
      </dgm:t>
    </dgm:pt>
    <dgm:pt modelId="{4EE2E34F-9FCF-BB46-9FCF-1EF70E596FE6}">
      <dgm:prSet phldrT="[文本]"/>
      <dgm:spPr/>
      <dgm:t>
        <a:bodyPr/>
        <a:lstStyle/>
        <a:p>
          <a:r>
            <a:rPr lang="zh-CN" altLang="en-US" dirty="0" smtClean="0"/>
            <a:t>国家秘密</a:t>
          </a:r>
          <a:endParaRPr lang="zh-CN" altLang="en-US" dirty="0"/>
        </a:p>
      </dgm:t>
    </dgm:pt>
    <dgm:pt modelId="{B61E01AB-447F-8344-A592-E35F9B490415}" type="parTrans" cxnId="{414AAB07-124A-A948-B490-05926187EB07}">
      <dgm:prSet/>
      <dgm:spPr/>
      <dgm:t>
        <a:bodyPr/>
        <a:lstStyle/>
        <a:p>
          <a:endParaRPr lang="zh-CN" altLang="en-US"/>
        </a:p>
      </dgm:t>
    </dgm:pt>
    <dgm:pt modelId="{718A257E-2E14-6D4A-91D2-D5F0760833B8}" type="sibTrans" cxnId="{414AAB07-124A-A948-B490-05926187EB07}">
      <dgm:prSet/>
      <dgm:spPr/>
      <dgm:t>
        <a:bodyPr/>
        <a:lstStyle/>
        <a:p>
          <a:endParaRPr lang="zh-CN" altLang="en-US"/>
        </a:p>
      </dgm:t>
    </dgm:pt>
    <dgm:pt modelId="{A45C4306-8BB7-8841-848B-3067FEF56FE8}">
      <dgm:prSet phldrT="[文本]"/>
      <dgm:spPr/>
      <dgm:t>
        <a:bodyPr/>
        <a:lstStyle/>
        <a:p>
          <a:r>
            <a:rPr lang="zh-CN" altLang="en-US" dirty="0" smtClean="0"/>
            <a:t>工作秘密</a:t>
          </a:r>
          <a:endParaRPr lang="zh-CN" altLang="en-US" dirty="0"/>
        </a:p>
      </dgm:t>
    </dgm:pt>
    <dgm:pt modelId="{6240DCCF-4693-C940-BAFA-3C66167CFF3C}" type="parTrans" cxnId="{4C215078-3775-7140-B965-98722A1B44A5}">
      <dgm:prSet/>
      <dgm:spPr/>
      <dgm:t>
        <a:bodyPr/>
        <a:lstStyle/>
        <a:p>
          <a:endParaRPr lang="zh-CN" altLang="en-US"/>
        </a:p>
      </dgm:t>
    </dgm:pt>
    <dgm:pt modelId="{9F46533E-05CE-B241-9BBA-31CFD9513341}" type="sibTrans" cxnId="{4C215078-3775-7140-B965-98722A1B44A5}">
      <dgm:prSet/>
      <dgm:spPr/>
      <dgm:t>
        <a:bodyPr/>
        <a:lstStyle/>
        <a:p>
          <a:endParaRPr lang="zh-CN" altLang="en-US"/>
        </a:p>
      </dgm:t>
    </dgm:pt>
    <dgm:pt modelId="{9B4BC529-6C00-BB40-832F-C04EA84FBE46}">
      <dgm:prSet phldrT="[文本]"/>
      <dgm:spPr/>
      <dgm:t>
        <a:bodyPr/>
        <a:lstStyle/>
        <a:p>
          <a:r>
            <a:rPr lang="zh-CN" altLang="en-US" dirty="0" smtClean="0"/>
            <a:t>商业秘密</a:t>
          </a:r>
          <a:endParaRPr lang="zh-CN" altLang="en-US" dirty="0"/>
        </a:p>
      </dgm:t>
    </dgm:pt>
    <dgm:pt modelId="{47A880A2-2F2F-0542-BAAC-1143D7B4F46B}" type="parTrans" cxnId="{0419A4F5-64EF-3041-8F94-BA73BE5F8ABB}">
      <dgm:prSet/>
      <dgm:spPr/>
      <dgm:t>
        <a:bodyPr/>
        <a:lstStyle/>
        <a:p>
          <a:endParaRPr lang="zh-CN" altLang="en-US"/>
        </a:p>
      </dgm:t>
    </dgm:pt>
    <dgm:pt modelId="{589A4A67-CDD4-5E46-B6F0-C3143E15843D}" type="sibTrans" cxnId="{0419A4F5-64EF-3041-8F94-BA73BE5F8ABB}">
      <dgm:prSet/>
      <dgm:spPr/>
      <dgm:t>
        <a:bodyPr/>
        <a:lstStyle/>
        <a:p>
          <a:endParaRPr lang="zh-CN" altLang="en-US"/>
        </a:p>
      </dgm:t>
    </dgm:pt>
    <dgm:pt modelId="{EBA628B7-4AAF-EF43-AA7B-0A416417ACD7}">
      <dgm:prSet phldrT="[文本]"/>
      <dgm:spPr/>
      <dgm:t>
        <a:bodyPr/>
        <a:lstStyle/>
        <a:p>
          <a:r>
            <a:rPr lang="zh-CN" altLang="en-US" dirty="0" smtClean="0"/>
            <a:t>个人隐私</a:t>
          </a:r>
          <a:endParaRPr lang="zh-CN" altLang="en-US" dirty="0"/>
        </a:p>
      </dgm:t>
    </dgm:pt>
    <dgm:pt modelId="{50CACEA9-3C41-7C4F-BF50-507FE9299330}" type="parTrans" cxnId="{CF3B1BBF-39C0-A14B-8B77-59D79D7AC815}">
      <dgm:prSet/>
      <dgm:spPr/>
      <dgm:t>
        <a:bodyPr/>
        <a:lstStyle/>
        <a:p>
          <a:endParaRPr lang="zh-CN" altLang="en-US"/>
        </a:p>
      </dgm:t>
    </dgm:pt>
    <dgm:pt modelId="{B034AA9B-9F1F-E048-9CCD-01CDCAD7822F}" type="sibTrans" cxnId="{CF3B1BBF-39C0-A14B-8B77-59D79D7AC815}">
      <dgm:prSet/>
      <dgm:spPr/>
      <dgm:t>
        <a:bodyPr/>
        <a:lstStyle/>
        <a:p>
          <a:endParaRPr lang="zh-CN" altLang="en-US"/>
        </a:p>
      </dgm:t>
    </dgm:pt>
    <dgm:pt modelId="{820FCDEE-A4D4-1C43-AA8C-4836470BF236}" type="pres">
      <dgm:prSet presAssocID="{A639C1F5-F8F7-C74B-B0AC-92144D137334}" presName="Name0" presStyleCnt="0">
        <dgm:presLayoutVars>
          <dgm:chMax val="1"/>
          <dgm:dir/>
          <dgm:animLvl val="ctr"/>
          <dgm:resizeHandles val="exact"/>
        </dgm:presLayoutVars>
      </dgm:prSet>
      <dgm:spPr/>
      <dgm:t>
        <a:bodyPr/>
        <a:lstStyle/>
        <a:p>
          <a:endParaRPr lang="zh-CN" altLang="en-US"/>
        </a:p>
      </dgm:t>
    </dgm:pt>
    <dgm:pt modelId="{347B115B-8B4C-9B48-9EA8-9EFB2215E8A5}" type="pres">
      <dgm:prSet presAssocID="{4EE2E34F-9FCF-BB46-9FCF-1EF70E596FE6}" presName="centerShape" presStyleLbl="node0" presStyleIdx="0" presStyleCnt="1"/>
      <dgm:spPr/>
      <dgm:t>
        <a:bodyPr/>
        <a:lstStyle/>
        <a:p>
          <a:endParaRPr lang="zh-CN" altLang="en-US"/>
        </a:p>
      </dgm:t>
    </dgm:pt>
    <dgm:pt modelId="{A5CB4B6F-A9CC-F142-B778-C0DE06B0E2AC}" type="pres">
      <dgm:prSet presAssocID="{A45C4306-8BB7-8841-848B-3067FEF56FE8}" presName="node" presStyleLbl="node1" presStyleIdx="0" presStyleCnt="3">
        <dgm:presLayoutVars>
          <dgm:bulletEnabled val="1"/>
        </dgm:presLayoutVars>
      </dgm:prSet>
      <dgm:spPr/>
      <dgm:t>
        <a:bodyPr/>
        <a:lstStyle/>
        <a:p>
          <a:endParaRPr lang="zh-CN" altLang="en-US"/>
        </a:p>
      </dgm:t>
    </dgm:pt>
    <dgm:pt modelId="{CAE6348C-D74F-004D-B58A-EE12EEC3CBCF}" type="pres">
      <dgm:prSet presAssocID="{A45C4306-8BB7-8841-848B-3067FEF56FE8}" presName="dummy" presStyleCnt="0"/>
      <dgm:spPr/>
    </dgm:pt>
    <dgm:pt modelId="{FC758318-071D-E047-9FD3-D8EBA2BF3A20}" type="pres">
      <dgm:prSet presAssocID="{9F46533E-05CE-B241-9BBA-31CFD9513341}" presName="sibTrans" presStyleLbl="sibTrans2D1" presStyleIdx="0" presStyleCnt="3"/>
      <dgm:spPr/>
      <dgm:t>
        <a:bodyPr/>
        <a:lstStyle/>
        <a:p>
          <a:endParaRPr lang="zh-CN" altLang="en-US"/>
        </a:p>
      </dgm:t>
    </dgm:pt>
    <dgm:pt modelId="{239385AB-B76F-1A48-862D-546620F951A6}" type="pres">
      <dgm:prSet presAssocID="{9B4BC529-6C00-BB40-832F-C04EA84FBE46}" presName="node" presStyleLbl="node1" presStyleIdx="1" presStyleCnt="3">
        <dgm:presLayoutVars>
          <dgm:bulletEnabled val="1"/>
        </dgm:presLayoutVars>
      </dgm:prSet>
      <dgm:spPr/>
      <dgm:t>
        <a:bodyPr/>
        <a:lstStyle/>
        <a:p>
          <a:endParaRPr lang="zh-CN" altLang="en-US"/>
        </a:p>
      </dgm:t>
    </dgm:pt>
    <dgm:pt modelId="{4ACFAFD4-7421-D24A-ABEE-99D0D9F15D1F}" type="pres">
      <dgm:prSet presAssocID="{9B4BC529-6C00-BB40-832F-C04EA84FBE46}" presName="dummy" presStyleCnt="0"/>
      <dgm:spPr/>
    </dgm:pt>
    <dgm:pt modelId="{596413CD-E197-F44E-B9A4-F60D367D12E3}" type="pres">
      <dgm:prSet presAssocID="{589A4A67-CDD4-5E46-B6F0-C3143E15843D}" presName="sibTrans" presStyleLbl="sibTrans2D1" presStyleIdx="1" presStyleCnt="3"/>
      <dgm:spPr/>
      <dgm:t>
        <a:bodyPr/>
        <a:lstStyle/>
        <a:p>
          <a:endParaRPr lang="zh-CN" altLang="en-US"/>
        </a:p>
      </dgm:t>
    </dgm:pt>
    <dgm:pt modelId="{A43AD6AF-4F1F-554D-BD6D-9A790B89113B}" type="pres">
      <dgm:prSet presAssocID="{EBA628B7-4AAF-EF43-AA7B-0A416417ACD7}" presName="node" presStyleLbl="node1" presStyleIdx="2" presStyleCnt="3">
        <dgm:presLayoutVars>
          <dgm:bulletEnabled val="1"/>
        </dgm:presLayoutVars>
      </dgm:prSet>
      <dgm:spPr/>
      <dgm:t>
        <a:bodyPr/>
        <a:lstStyle/>
        <a:p>
          <a:endParaRPr lang="zh-CN" altLang="en-US"/>
        </a:p>
      </dgm:t>
    </dgm:pt>
    <dgm:pt modelId="{42F4A852-914E-994F-A36F-F174BAFE6837}" type="pres">
      <dgm:prSet presAssocID="{EBA628B7-4AAF-EF43-AA7B-0A416417ACD7}" presName="dummy" presStyleCnt="0"/>
      <dgm:spPr/>
    </dgm:pt>
    <dgm:pt modelId="{6F7B253A-1BE0-9747-AA88-0D2353E9FCE5}" type="pres">
      <dgm:prSet presAssocID="{B034AA9B-9F1F-E048-9CCD-01CDCAD7822F}" presName="sibTrans" presStyleLbl="sibTrans2D1" presStyleIdx="2" presStyleCnt="3"/>
      <dgm:spPr/>
      <dgm:t>
        <a:bodyPr/>
        <a:lstStyle/>
        <a:p>
          <a:endParaRPr lang="zh-CN" altLang="en-US"/>
        </a:p>
      </dgm:t>
    </dgm:pt>
  </dgm:ptLst>
  <dgm:cxnLst>
    <dgm:cxn modelId="{4C215078-3775-7140-B965-98722A1B44A5}" srcId="{4EE2E34F-9FCF-BB46-9FCF-1EF70E596FE6}" destId="{A45C4306-8BB7-8841-848B-3067FEF56FE8}" srcOrd="0" destOrd="0" parTransId="{6240DCCF-4693-C940-BAFA-3C66167CFF3C}" sibTransId="{9F46533E-05CE-B241-9BBA-31CFD9513341}"/>
    <dgm:cxn modelId="{414AAB07-124A-A948-B490-05926187EB07}" srcId="{A639C1F5-F8F7-C74B-B0AC-92144D137334}" destId="{4EE2E34F-9FCF-BB46-9FCF-1EF70E596FE6}" srcOrd="0" destOrd="0" parTransId="{B61E01AB-447F-8344-A592-E35F9B490415}" sibTransId="{718A257E-2E14-6D4A-91D2-D5F0760833B8}"/>
    <dgm:cxn modelId="{F06AED54-A384-D948-863C-93D048C5F255}" type="presOf" srcId="{EBA628B7-4AAF-EF43-AA7B-0A416417ACD7}" destId="{A43AD6AF-4F1F-554D-BD6D-9A790B89113B}" srcOrd="0" destOrd="0" presId="urn:microsoft.com/office/officeart/2005/8/layout/radial6"/>
    <dgm:cxn modelId="{CF3B1BBF-39C0-A14B-8B77-59D79D7AC815}" srcId="{4EE2E34F-9FCF-BB46-9FCF-1EF70E596FE6}" destId="{EBA628B7-4AAF-EF43-AA7B-0A416417ACD7}" srcOrd="2" destOrd="0" parTransId="{50CACEA9-3C41-7C4F-BF50-507FE9299330}" sibTransId="{B034AA9B-9F1F-E048-9CCD-01CDCAD7822F}"/>
    <dgm:cxn modelId="{E8E6303B-7A6F-924C-B226-757AF94F7614}" type="presOf" srcId="{A45C4306-8BB7-8841-848B-3067FEF56FE8}" destId="{A5CB4B6F-A9CC-F142-B778-C0DE06B0E2AC}" srcOrd="0" destOrd="0" presId="urn:microsoft.com/office/officeart/2005/8/layout/radial6"/>
    <dgm:cxn modelId="{EE93B135-F84C-0347-9AFA-D16D8BC404AC}" type="presOf" srcId="{9B4BC529-6C00-BB40-832F-C04EA84FBE46}" destId="{239385AB-B76F-1A48-862D-546620F951A6}" srcOrd="0" destOrd="0" presId="urn:microsoft.com/office/officeart/2005/8/layout/radial6"/>
    <dgm:cxn modelId="{4E967032-97B5-BA41-A639-74E61DFDB5E9}" type="presOf" srcId="{589A4A67-CDD4-5E46-B6F0-C3143E15843D}" destId="{596413CD-E197-F44E-B9A4-F60D367D12E3}" srcOrd="0" destOrd="0" presId="urn:microsoft.com/office/officeart/2005/8/layout/radial6"/>
    <dgm:cxn modelId="{6A855750-DF0A-7F40-A497-1B46FBE3A5E4}" type="presOf" srcId="{9F46533E-05CE-B241-9BBA-31CFD9513341}" destId="{FC758318-071D-E047-9FD3-D8EBA2BF3A20}" srcOrd="0" destOrd="0" presId="urn:microsoft.com/office/officeart/2005/8/layout/radial6"/>
    <dgm:cxn modelId="{0419A4F5-64EF-3041-8F94-BA73BE5F8ABB}" srcId="{4EE2E34F-9FCF-BB46-9FCF-1EF70E596FE6}" destId="{9B4BC529-6C00-BB40-832F-C04EA84FBE46}" srcOrd="1" destOrd="0" parTransId="{47A880A2-2F2F-0542-BAAC-1143D7B4F46B}" sibTransId="{589A4A67-CDD4-5E46-B6F0-C3143E15843D}"/>
    <dgm:cxn modelId="{536D863B-ACB0-774E-BFCA-51042913C7FF}" type="presOf" srcId="{4EE2E34F-9FCF-BB46-9FCF-1EF70E596FE6}" destId="{347B115B-8B4C-9B48-9EA8-9EFB2215E8A5}" srcOrd="0" destOrd="0" presId="urn:microsoft.com/office/officeart/2005/8/layout/radial6"/>
    <dgm:cxn modelId="{A09404AE-DD95-6F41-96EE-A1232623321A}" type="presOf" srcId="{A639C1F5-F8F7-C74B-B0AC-92144D137334}" destId="{820FCDEE-A4D4-1C43-AA8C-4836470BF236}" srcOrd="0" destOrd="0" presId="urn:microsoft.com/office/officeart/2005/8/layout/radial6"/>
    <dgm:cxn modelId="{14E14D62-6C8D-9345-983E-B6F3DA7EF74C}" type="presOf" srcId="{B034AA9B-9F1F-E048-9CCD-01CDCAD7822F}" destId="{6F7B253A-1BE0-9747-AA88-0D2353E9FCE5}" srcOrd="0" destOrd="0" presId="urn:microsoft.com/office/officeart/2005/8/layout/radial6"/>
    <dgm:cxn modelId="{FBC0378F-5D61-FE4F-A662-434DC3B75560}" type="presParOf" srcId="{820FCDEE-A4D4-1C43-AA8C-4836470BF236}" destId="{347B115B-8B4C-9B48-9EA8-9EFB2215E8A5}" srcOrd="0" destOrd="0" presId="urn:microsoft.com/office/officeart/2005/8/layout/radial6"/>
    <dgm:cxn modelId="{BB5B9F79-3FB3-0346-8ACE-26BA7569CFB6}" type="presParOf" srcId="{820FCDEE-A4D4-1C43-AA8C-4836470BF236}" destId="{A5CB4B6F-A9CC-F142-B778-C0DE06B0E2AC}" srcOrd="1" destOrd="0" presId="urn:microsoft.com/office/officeart/2005/8/layout/radial6"/>
    <dgm:cxn modelId="{0E0AAAB1-E747-4541-9AFE-7BFA669F8A33}" type="presParOf" srcId="{820FCDEE-A4D4-1C43-AA8C-4836470BF236}" destId="{CAE6348C-D74F-004D-B58A-EE12EEC3CBCF}" srcOrd="2" destOrd="0" presId="urn:microsoft.com/office/officeart/2005/8/layout/radial6"/>
    <dgm:cxn modelId="{8F5FB464-584F-924A-8752-A5D50F8E824D}" type="presParOf" srcId="{820FCDEE-A4D4-1C43-AA8C-4836470BF236}" destId="{FC758318-071D-E047-9FD3-D8EBA2BF3A20}" srcOrd="3" destOrd="0" presId="urn:microsoft.com/office/officeart/2005/8/layout/radial6"/>
    <dgm:cxn modelId="{5967956A-3545-C246-ADF2-F7687230E269}" type="presParOf" srcId="{820FCDEE-A4D4-1C43-AA8C-4836470BF236}" destId="{239385AB-B76F-1A48-862D-546620F951A6}" srcOrd="4" destOrd="0" presId="urn:microsoft.com/office/officeart/2005/8/layout/radial6"/>
    <dgm:cxn modelId="{1AF67ECE-9225-BE4A-A21E-4291EA851E86}" type="presParOf" srcId="{820FCDEE-A4D4-1C43-AA8C-4836470BF236}" destId="{4ACFAFD4-7421-D24A-ABEE-99D0D9F15D1F}" srcOrd="5" destOrd="0" presId="urn:microsoft.com/office/officeart/2005/8/layout/radial6"/>
    <dgm:cxn modelId="{8953860A-B93F-654C-BC0E-5C7E4A51E522}" type="presParOf" srcId="{820FCDEE-A4D4-1C43-AA8C-4836470BF236}" destId="{596413CD-E197-F44E-B9A4-F60D367D12E3}" srcOrd="6" destOrd="0" presId="urn:microsoft.com/office/officeart/2005/8/layout/radial6"/>
    <dgm:cxn modelId="{913EC0BF-D4B2-2B43-B186-D1A3892FC935}" type="presParOf" srcId="{820FCDEE-A4D4-1C43-AA8C-4836470BF236}" destId="{A43AD6AF-4F1F-554D-BD6D-9A790B89113B}" srcOrd="7" destOrd="0" presId="urn:microsoft.com/office/officeart/2005/8/layout/radial6"/>
    <dgm:cxn modelId="{8F4609B8-37CD-D34E-9F33-5C2CE8410F95}" type="presParOf" srcId="{820FCDEE-A4D4-1C43-AA8C-4836470BF236}" destId="{42F4A852-914E-994F-A36F-F174BAFE6837}" srcOrd="8" destOrd="0" presId="urn:microsoft.com/office/officeart/2005/8/layout/radial6"/>
    <dgm:cxn modelId="{3D1D38D6-4BBA-E941-861D-A4392F064A72}" type="presParOf" srcId="{820FCDEE-A4D4-1C43-AA8C-4836470BF236}" destId="{6F7B253A-1BE0-9747-AA88-0D2353E9FCE5}"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B1BB98-C405-4B45-BCCB-0B97FC55E68A}"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zh-CN" altLang="en-US"/>
        </a:p>
      </dgm:t>
    </dgm:pt>
    <dgm:pt modelId="{21D55E4E-8B2E-41C3-A771-433E556CDA7D}">
      <dgm:prSet phldrT="[文本]"/>
      <dgm:spPr/>
      <dgm:t>
        <a:bodyPr/>
        <a:lstStyle/>
        <a:p>
          <a:r>
            <a:rPr lang="zh-CN" altLang="en-US" dirty="0" smtClean="0"/>
            <a:t>定密依据</a:t>
          </a:r>
          <a:endParaRPr lang="zh-CN" altLang="en-US" dirty="0"/>
        </a:p>
      </dgm:t>
    </dgm:pt>
    <dgm:pt modelId="{F3190CC2-3164-4FA0-BCBC-25E28E3C1EDC}" type="parTrans" cxnId="{60115F64-5455-4914-9C73-D66ED385676F}">
      <dgm:prSet/>
      <dgm:spPr/>
      <dgm:t>
        <a:bodyPr/>
        <a:lstStyle/>
        <a:p>
          <a:endParaRPr lang="zh-CN" altLang="en-US"/>
        </a:p>
      </dgm:t>
    </dgm:pt>
    <dgm:pt modelId="{08CCAC31-FECB-4EE5-A647-B4DF27C027FF}" type="sibTrans" cxnId="{60115F64-5455-4914-9C73-D66ED385676F}">
      <dgm:prSet/>
      <dgm:spPr/>
      <dgm:t>
        <a:bodyPr/>
        <a:lstStyle/>
        <a:p>
          <a:endParaRPr lang="zh-CN" altLang="en-US"/>
        </a:p>
      </dgm:t>
    </dgm:pt>
    <dgm:pt modelId="{2409A435-9BCD-4258-A16A-820CF36A4A51}">
      <dgm:prSet phldrT="[文本]"/>
      <dgm:spPr/>
      <dgm:t>
        <a:bodyPr/>
        <a:lstStyle/>
        <a:p>
          <a:r>
            <a:rPr lang="zh-CN" altLang="en-US" dirty="0" smtClean="0"/>
            <a:t>定密责任人</a:t>
          </a:r>
          <a:endParaRPr lang="zh-CN" altLang="en-US" dirty="0"/>
        </a:p>
      </dgm:t>
    </dgm:pt>
    <dgm:pt modelId="{09B48280-7D54-442C-98B5-24FBF5A03067}" type="parTrans" cxnId="{6ACE3187-9916-4344-BBE6-F74E79429DB9}">
      <dgm:prSet/>
      <dgm:spPr/>
      <dgm:t>
        <a:bodyPr/>
        <a:lstStyle/>
        <a:p>
          <a:endParaRPr lang="zh-CN" altLang="en-US"/>
        </a:p>
      </dgm:t>
    </dgm:pt>
    <dgm:pt modelId="{604D1A39-3D6F-40C5-A689-99B70F9EC994}" type="sibTrans" cxnId="{6ACE3187-9916-4344-BBE6-F74E79429DB9}">
      <dgm:prSet/>
      <dgm:spPr/>
      <dgm:t>
        <a:bodyPr/>
        <a:lstStyle/>
        <a:p>
          <a:endParaRPr lang="zh-CN" altLang="en-US"/>
        </a:p>
      </dgm:t>
    </dgm:pt>
    <dgm:pt modelId="{FBCEFEDA-BB8A-4C98-96DC-7523CC5F1620}">
      <dgm:prSet phldrT="[文本]"/>
      <dgm:spPr/>
      <dgm:t>
        <a:bodyPr/>
        <a:lstStyle/>
        <a:p>
          <a:r>
            <a:rPr lang="zh-CN" altLang="en-US" dirty="0" smtClean="0"/>
            <a:t>定密权限</a:t>
          </a:r>
          <a:endParaRPr lang="zh-CN" altLang="en-US" dirty="0"/>
        </a:p>
      </dgm:t>
    </dgm:pt>
    <dgm:pt modelId="{20E4ABAE-1CBF-4D51-B233-C16DC035E68D}" type="parTrans" cxnId="{AA75AE58-B86E-48B7-91BA-00F7765BCDD3}">
      <dgm:prSet/>
      <dgm:spPr/>
      <dgm:t>
        <a:bodyPr/>
        <a:lstStyle/>
        <a:p>
          <a:endParaRPr lang="zh-CN" altLang="en-US"/>
        </a:p>
      </dgm:t>
    </dgm:pt>
    <dgm:pt modelId="{891B088F-1A38-4B45-B769-F559F2D24416}" type="sibTrans" cxnId="{AA75AE58-B86E-48B7-91BA-00F7765BCDD3}">
      <dgm:prSet/>
      <dgm:spPr/>
      <dgm:t>
        <a:bodyPr/>
        <a:lstStyle/>
        <a:p>
          <a:endParaRPr lang="zh-CN" altLang="en-US"/>
        </a:p>
      </dgm:t>
    </dgm:pt>
    <dgm:pt modelId="{2A1746C3-838F-4871-A8D4-F03BDB883DB4}">
      <dgm:prSet phldrT="[文本]"/>
      <dgm:spPr/>
      <dgm:t>
        <a:bodyPr/>
        <a:lstStyle/>
        <a:p>
          <a:r>
            <a:rPr lang="zh-CN" altLang="en-US" dirty="0" smtClean="0"/>
            <a:t>确定国家秘密</a:t>
          </a:r>
          <a:endParaRPr lang="zh-CN" altLang="en-US" dirty="0"/>
        </a:p>
      </dgm:t>
    </dgm:pt>
    <dgm:pt modelId="{41D63EB4-907F-40CC-BC82-95271C9640C2}" type="parTrans" cxnId="{013CDD09-3664-4227-8BD7-EA0B151BEB5F}">
      <dgm:prSet/>
      <dgm:spPr/>
      <dgm:t>
        <a:bodyPr/>
        <a:lstStyle/>
        <a:p>
          <a:endParaRPr lang="zh-CN" altLang="en-US"/>
        </a:p>
      </dgm:t>
    </dgm:pt>
    <dgm:pt modelId="{9BFE23E2-007E-489B-83FC-ED6B4C90A21E}" type="sibTrans" cxnId="{013CDD09-3664-4227-8BD7-EA0B151BEB5F}">
      <dgm:prSet/>
      <dgm:spPr/>
      <dgm:t>
        <a:bodyPr/>
        <a:lstStyle/>
        <a:p>
          <a:endParaRPr lang="zh-CN" altLang="en-US"/>
        </a:p>
      </dgm:t>
    </dgm:pt>
    <dgm:pt modelId="{4F4E6868-59E9-41A3-B6A4-FC7C7DB97C60}">
      <dgm:prSet phldrT="[文本]"/>
      <dgm:spPr/>
      <dgm:t>
        <a:bodyPr/>
        <a:lstStyle/>
        <a:p>
          <a:r>
            <a:rPr lang="zh-CN" altLang="en-US" dirty="0" smtClean="0"/>
            <a:t>变更国家秘密</a:t>
          </a:r>
          <a:endParaRPr lang="zh-CN" altLang="en-US" dirty="0"/>
        </a:p>
      </dgm:t>
    </dgm:pt>
    <dgm:pt modelId="{341DD8A3-7F4F-4A51-B8DB-CE1B90EDE3DF}" type="parTrans" cxnId="{04BAE00E-B422-4EF8-84C5-CE5E875AB35B}">
      <dgm:prSet/>
      <dgm:spPr/>
      <dgm:t>
        <a:bodyPr/>
        <a:lstStyle/>
        <a:p>
          <a:endParaRPr lang="zh-CN" altLang="en-US"/>
        </a:p>
      </dgm:t>
    </dgm:pt>
    <dgm:pt modelId="{D6B70A25-CFA4-4578-8F3E-24F8017175D4}" type="sibTrans" cxnId="{04BAE00E-B422-4EF8-84C5-CE5E875AB35B}">
      <dgm:prSet/>
      <dgm:spPr/>
      <dgm:t>
        <a:bodyPr/>
        <a:lstStyle/>
        <a:p>
          <a:endParaRPr lang="zh-CN" altLang="en-US"/>
        </a:p>
      </dgm:t>
    </dgm:pt>
    <dgm:pt modelId="{C836F580-E38A-4716-BB9A-8564EE2866D7}">
      <dgm:prSet phldrT="[文本]"/>
      <dgm:spPr/>
      <dgm:t>
        <a:bodyPr/>
        <a:lstStyle/>
        <a:p>
          <a:r>
            <a:rPr lang="zh-CN" altLang="en-US" dirty="0" smtClean="0"/>
            <a:t>解除国家秘密</a:t>
          </a:r>
          <a:endParaRPr lang="zh-CN" altLang="en-US" dirty="0"/>
        </a:p>
      </dgm:t>
    </dgm:pt>
    <dgm:pt modelId="{F7E65CDA-EDF3-409F-A3CA-C2639C6194DA}" type="parTrans" cxnId="{43D7C4E8-60C7-49F1-A2F8-D4EE7733096A}">
      <dgm:prSet/>
      <dgm:spPr/>
      <dgm:t>
        <a:bodyPr/>
        <a:lstStyle/>
        <a:p>
          <a:endParaRPr lang="zh-CN" altLang="en-US"/>
        </a:p>
      </dgm:t>
    </dgm:pt>
    <dgm:pt modelId="{03B9900F-942A-4F31-972F-A2748F43BC3C}" type="sibTrans" cxnId="{43D7C4E8-60C7-49F1-A2F8-D4EE7733096A}">
      <dgm:prSet/>
      <dgm:spPr/>
      <dgm:t>
        <a:bodyPr/>
        <a:lstStyle/>
        <a:p>
          <a:endParaRPr lang="zh-CN" altLang="en-US"/>
        </a:p>
      </dgm:t>
    </dgm:pt>
    <dgm:pt modelId="{40449AB0-9732-465B-AEB0-B65D68EED050}">
      <dgm:prSet phldrT="[文本]"/>
      <dgm:spPr/>
      <dgm:t>
        <a:bodyPr/>
        <a:lstStyle/>
        <a:p>
          <a:r>
            <a:rPr lang="zh-CN" altLang="en-US" dirty="0" smtClean="0"/>
            <a:t>定密监督</a:t>
          </a:r>
          <a:endParaRPr lang="zh-CN" altLang="en-US" dirty="0"/>
        </a:p>
      </dgm:t>
    </dgm:pt>
    <dgm:pt modelId="{B34037C2-4FC5-4822-BE6B-A37742196C4D}" type="parTrans" cxnId="{5E32A3E8-02C0-47EF-B3A3-135C1D3DEC8E}">
      <dgm:prSet/>
      <dgm:spPr/>
      <dgm:t>
        <a:bodyPr/>
        <a:lstStyle/>
        <a:p>
          <a:endParaRPr lang="zh-CN" altLang="en-US"/>
        </a:p>
      </dgm:t>
    </dgm:pt>
    <dgm:pt modelId="{70DBA469-9EFC-435B-981F-276C72A0DB89}" type="sibTrans" cxnId="{5E32A3E8-02C0-47EF-B3A3-135C1D3DEC8E}">
      <dgm:prSet/>
      <dgm:spPr/>
      <dgm:t>
        <a:bodyPr/>
        <a:lstStyle/>
        <a:p>
          <a:endParaRPr lang="zh-CN" altLang="en-US"/>
        </a:p>
      </dgm:t>
    </dgm:pt>
    <dgm:pt modelId="{52BE710A-A9BB-48F5-8F21-BA15066AA63D}" type="pres">
      <dgm:prSet presAssocID="{04B1BB98-C405-4B45-BCCB-0B97FC55E68A}" presName="diagram" presStyleCnt="0">
        <dgm:presLayoutVars>
          <dgm:dir/>
          <dgm:resizeHandles val="exact"/>
        </dgm:presLayoutVars>
      </dgm:prSet>
      <dgm:spPr/>
      <dgm:t>
        <a:bodyPr/>
        <a:lstStyle/>
        <a:p>
          <a:endParaRPr lang="zh-CN" altLang="en-US"/>
        </a:p>
      </dgm:t>
    </dgm:pt>
    <dgm:pt modelId="{110CAFF2-B3A5-4FD3-912F-75BCD88908AA}" type="pres">
      <dgm:prSet presAssocID="{21D55E4E-8B2E-41C3-A771-433E556CDA7D}" presName="node" presStyleLbl="node1" presStyleIdx="0" presStyleCnt="7">
        <dgm:presLayoutVars>
          <dgm:bulletEnabled val="1"/>
        </dgm:presLayoutVars>
      </dgm:prSet>
      <dgm:spPr/>
      <dgm:t>
        <a:bodyPr/>
        <a:lstStyle/>
        <a:p>
          <a:endParaRPr lang="zh-CN" altLang="en-US"/>
        </a:p>
      </dgm:t>
    </dgm:pt>
    <dgm:pt modelId="{9216D01E-853C-4CEC-BBA7-02B0CD08E09A}" type="pres">
      <dgm:prSet presAssocID="{08CCAC31-FECB-4EE5-A647-B4DF27C027FF}" presName="sibTrans" presStyleLbl="sibTrans2D1" presStyleIdx="0" presStyleCnt="6"/>
      <dgm:spPr/>
      <dgm:t>
        <a:bodyPr/>
        <a:lstStyle/>
        <a:p>
          <a:endParaRPr lang="zh-CN" altLang="en-US"/>
        </a:p>
      </dgm:t>
    </dgm:pt>
    <dgm:pt modelId="{3E2F5C1A-86F5-4345-A786-FA638182EB72}" type="pres">
      <dgm:prSet presAssocID="{08CCAC31-FECB-4EE5-A647-B4DF27C027FF}" presName="connectorText" presStyleLbl="sibTrans2D1" presStyleIdx="0" presStyleCnt="6"/>
      <dgm:spPr/>
      <dgm:t>
        <a:bodyPr/>
        <a:lstStyle/>
        <a:p>
          <a:endParaRPr lang="zh-CN" altLang="en-US"/>
        </a:p>
      </dgm:t>
    </dgm:pt>
    <dgm:pt modelId="{A1FD99C5-5EE0-4B1C-B3A1-CC9B93B8C9BC}" type="pres">
      <dgm:prSet presAssocID="{2409A435-9BCD-4258-A16A-820CF36A4A51}" presName="node" presStyleLbl="node1" presStyleIdx="1" presStyleCnt="7">
        <dgm:presLayoutVars>
          <dgm:bulletEnabled val="1"/>
        </dgm:presLayoutVars>
      </dgm:prSet>
      <dgm:spPr/>
      <dgm:t>
        <a:bodyPr/>
        <a:lstStyle/>
        <a:p>
          <a:endParaRPr lang="zh-CN" altLang="en-US"/>
        </a:p>
      </dgm:t>
    </dgm:pt>
    <dgm:pt modelId="{A2F48A8E-84A4-44EB-8BEE-F5DECC057749}" type="pres">
      <dgm:prSet presAssocID="{604D1A39-3D6F-40C5-A689-99B70F9EC994}" presName="sibTrans" presStyleLbl="sibTrans2D1" presStyleIdx="1" presStyleCnt="6"/>
      <dgm:spPr/>
      <dgm:t>
        <a:bodyPr/>
        <a:lstStyle/>
        <a:p>
          <a:endParaRPr lang="zh-CN" altLang="en-US"/>
        </a:p>
      </dgm:t>
    </dgm:pt>
    <dgm:pt modelId="{AEF1E300-EBF8-471E-9B28-E8174A7B13E4}" type="pres">
      <dgm:prSet presAssocID="{604D1A39-3D6F-40C5-A689-99B70F9EC994}" presName="connectorText" presStyleLbl="sibTrans2D1" presStyleIdx="1" presStyleCnt="6"/>
      <dgm:spPr/>
      <dgm:t>
        <a:bodyPr/>
        <a:lstStyle/>
        <a:p>
          <a:endParaRPr lang="zh-CN" altLang="en-US"/>
        </a:p>
      </dgm:t>
    </dgm:pt>
    <dgm:pt modelId="{33316297-8A6D-4D55-B785-85D73EB374F7}" type="pres">
      <dgm:prSet presAssocID="{FBCEFEDA-BB8A-4C98-96DC-7523CC5F1620}" presName="node" presStyleLbl="node1" presStyleIdx="2" presStyleCnt="7">
        <dgm:presLayoutVars>
          <dgm:bulletEnabled val="1"/>
        </dgm:presLayoutVars>
      </dgm:prSet>
      <dgm:spPr/>
      <dgm:t>
        <a:bodyPr/>
        <a:lstStyle/>
        <a:p>
          <a:endParaRPr lang="zh-CN" altLang="en-US"/>
        </a:p>
      </dgm:t>
    </dgm:pt>
    <dgm:pt modelId="{63D19B5C-B2D8-435A-8D7E-7456787B5DDD}" type="pres">
      <dgm:prSet presAssocID="{891B088F-1A38-4B45-B769-F559F2D24416}" presName="sibTrans" presStyleLbl="sibTrans2D1" presStyleIdx="2" presStyleCnt="6"/>
      <dgm:spPr/>
      <dgm:t>
        <a:bodyPr/>
        <a:lstStyle/>
        <a:p>
          <a:endParaRPr lang="zh-CN" altLang="en-US"/>
        </a:p>
      </dgm:t>
    </dgm:pt>
    <dgm:pt modelId="{9446014A-1DFA-4391-9CB9-61C7AC10F9C7}" type="pres">
      <dgm:prSet presAssocID="{891B088F-1A38-4B45-B769-F559F2D24416}" presName="connectorText" presStyleLbl="sibTrans2D1" presStyleIdx="2" presStyleCnt="6"/>
      <dgm:spPr/>
      <dgm:t>
        <a:bodyPr/>
        <a:lstStyle/>
        <a:p>
          <a:endParaRPr lang="zh-CN" altLang="en-US"/>
        </a:p>
      </dgm:t>
    </dgm:pt>
    <dgm:pt modelId="{A6818783-8079-49E7-800B-BB2D1BC59266}" type="pres">
      <dgm:prSet presAssocID="{2A1746C3-838F-4871-A8D4-F03BDB883DB4}" presName="node" presStyleLbl="node1" presStyleIdx="3" presStyleCnt="7">
        <dgm:presLayoutVars>
          <dgm:bulletEnabled val="1"/>
        </dgm:presLayoutVars>
      </dgm:prSet>
      <dgm:spPr/>
      <dgm:t>
        <a:bodyPr/>
        <a:lstStyle/>
        <a:p>
          <a:endParaRPr lang="zh-CN" altLang="en-US"/>
        </a:p>
      </dgm:t>
    </dgm:pt>
    <dgm:pt modelId="{82F50E05-1E1B-4FC5-8397-6811117B4B60}" type="pres">
      <dgm:prSet presAssocID="{9BFE23E2-007E-489B-83FC-ED6B4C90A21E}" presName="sibTrans" presStyleLbl="sibTrans2D1" presStyleIdx="3" presStyleCnt="6"/>
      <dgm:spPr/>
      <dgm:t>
        <a:bodyPr/>
        <a:lstStyle/>
        <a:p>
          <a:endParaRPr lang="zh-CN" altLang="en-US"/>
        </a:p>
      </dgm:t>
    </dgm:pt>
    <dgm:pt modelId="{A9FC9EFA-F547-4F74-B929-F118904B560C}" type="pres">
      <dgm:prSet presAssocID="{9BFE23E2-007E-489B-83FC-ED6B4C90A21E}" presName="connectorText" presStyleLbl="sibTrans2D1" presStyleIdx="3" presStyleCnt="6"/>
      <dgm:spPr/>
      <dgm:t>
        <a:bodyPr/>
        <a:lstStyle/>
        <a:p>
          <a:endParaRPr lang="zh-CN" altLang="en-US"/>
        </a:p>
      </dgm:t>
    </dgm:pt>
    <dgm:pt modelId="{16A0B861-8FAC-425D-9D63-93B71FD3315D}" type="pres">
      <dgm:prSet presAssocID="{4F4E6868-59E9-41A3-B6A4-FC7C7DB97C60}" presName="node" presStyleLbl="node1" presStyleIdx="4" presStyleCnt="7">
        <dgm:presLayoutVars>
          <dgm:bulletEnabled val="1"/>
        </dgm:presLayoutVars>
      </dgm:prSet>
      <dgm:spPr/>
      <dgm:t>
        <a:bodyPr/>
        <a:lstStyle/>
        <a:p>
          <a:endParaRPr lang="zh-CN" altLang="en-US"/>
        </a:p>
      </dgm:t>
    </dgm:pt>
    <dgm:pt modelId="{895D8FEC-09BB-46A6-B63F-0CDCCEC56B4A}" type="pres">
      <dgm:prSet presAssocID="{D6B70A25-CFA4-4578-8F3E-24F8017175D4}" presName="sibTrans" presStyleLbl="sibTrans2D1" presStyleIdx="4" presStyleCnt="6"/>
      <dgm:spPr/>
      <dgm:t>
        <a:bodyPr/>
        <a:lstStyle/>
        <a:p>
          <a:endParaRPr lang="zh-CN" altLang="en-US"/>
        </a:p>
      </dgm:t>
    </dgm:pt>
    <dgm:pt modelId="{954C506F-52F6-4394-9807-75BC7AC0B11B}" type="pres">
      <dgm:prSet presAssocID="{D6B70A25-CFA4-4578-8F3E-24F8017175D4}" presName="connectorText" presStyleLbl="sibTrans2D1" presStyleIdx="4" presStyleCnt="6"/>
      <dgm:spPr/>
      <dgm:t>
        <a:bodyPr/>
        <a:lstStyle/>
        <a:p>
          <a:endParaRPr lang="zh-CN" altLang="en-US"/>
        </a:p>
      </dgm:t>
    </dgm:pt>
    <dgm:pt modelId="{F7D4CABC-C547-4370-8DEA-FFDDFD4CFB6D}" type="pres">
      <dgm:prSet presAssocID="{C836F580-E38A-4716-BB9A-8564EE2866D7}" presName="node" presStyleLbl="node1" presStyleIdx="5" presStyleCnt="7">
        <dgm:presLayoutVars>
          <dgm:bulletEnabled val="1"/>
        </dgm:presLayoutVars>
      </dgm:prSet>
      <dgm:spPr/>
      <dgm:t>
        <a:bodyPr/>
        <a:lstStyle/>
        <a:p>
          <a:endParaRPr lang="zh-CN" altLang="en-US"/>
        </a:p>
      </dgm:t>
    </dgm:pt>
    <dgm:pt modelId="{4E735DAD-D23D-48D9-964E-54FA34E4E520}" type="pres">
      <dgm:prSet presAssocID="{03B9900F-942A-4F31-972F-A2748F43BC3C}" presName="sibTrans" presStyleLbl="sibTrans2D1" presStyleIdx="5" presStyleCnt="6"/>
      <dgm:spPr/>
      <dgm:t>
        <a:bodyPr/>
        <a:lstStyle/>
        <a:p>
          <a:endParaRPr lang="zh-CN" altLang="en-US"/>
        </a:p>
      </dgm:t>
    </dgm:pt>
    <dgm:pt modelId="{7B2EDF2A-56E4-49DD-9357-865B9F58CC3A}" type="pres">
      <dgm:prSet presAssocID="{03B9900F-942A-4F31-972F-A2748F43BC3C}" presName="connectorText" presStyleLbl="sibTrans2D1" presStyleIdx="5" presStyleCnt="6"/>
      <dgm:spPr/>
      <dgm:t>
        <a:bodyPr/>
        <a:lstStyle/>
        <a:p>
          <a:endParaRPr lang="zh-CN" altLang="en-US"/>
        </a:p>
      </dgm:t>
    </dgm:pt>
    <dgm:pt modelId="{5CDFE271-9204-4291-B6C4-95647D6B9E46}" type="pres">
      <dgm:prSet presAssocID="{40449AB0-9732-465B-AEB0-B65D68EED050}" presName="node" presStyleLbl="node1" presStyleIdx="6" presStyleCnt="7">
        <dgm:presLayoutVars>
          <dgm:bulletEnabled val="1"/>
        </dgm:presLayoutVars>
      </dgm:prSet>
      <dgm:spPr/>
      <dgm:t>
        <a:bodyPr/>
        <a:lstStyle/>
        <a:p>
          <a:endParaRPr lang="zh-CN" altLang="en-US"/>
        </a:p>
      </dgm:t>
    </dgm:pt>
  </dgm:ptLst>
  <dgm:cxnLst>
    <dgm:cxn modelId="{5792C143-59AE-48BC-A1FE-9CF5DBA117D6}" type="presOf" srcId="{03B9900F-942A-4F31-972F-A2748F43BC3C}" destId="{4E735DAD-D23D-48D9-964E-54FA34E4E520}" srcOrd="0" destOrd="0" presId="urn:microsoft.com/office/officeart/2005/8/layout/process5"/>
    <dgm:cxn modelId="{60115F64-5455-4914-9C73-D66ED385676F}" srcId="{04B1BB98-C405-4B45-BCCB-0B97FC55E68A}" destId="{21D55E4E-8B2E-41C3-A771-433E556CDA7D}" srcOrd="0" destOrd="0" parTransId="{F3190CC2-3164-4FA0-BCBC-25E28E3C1EDC}" sibTransId="{08CCAC31-FECB-4EE5-A647-B4DF27C027FF}"/>
    <dgm:cxn modelId="{C65DC053-6914-4E49-8CB9-1A0231F1D7B6}" type="presOf" srcId="{21D55E4E-8B2E-41C3-A771-433E556CDA7D}" destId="{110CAFF2-B3A5-4FD3-912F-75BCD88908AA}" srcOrd="0" destOrd="0" presId="urn:microsoft.com/office/officeart/2005/8/layout/process5"/>
    <dgm:cxn modelId="{7F6684DE-DFA5-444B-94DD-537743C24541}" type="presOf" srcId="{604D1A39-3D6F-40C5-A689-99B70F9EC994}" destId="{A2F48A8E-84A4-44EB-8BEE-F5DECC057749}" srcOrd="0" destOrd="0" presId="urn:microsoft.com/office/officeart/2005/8/layout/process5"/>
    <dgm:cxn modelId="{188AF29A-7BD3-4419-B928-02DA84C60287}" type="presOf" srcId="{04B1BB98-C405-4B45-BCCB-0B97FC55E68A}" destId="{52BE710A-A9BB-48F5-8F21-BA15066AA63D}" srcOrd="0" destOrd="0" presId="urn:microsoft.com/office/officeart/2005/8/layout/process5"/>
    <dgm:cxn modelId="{78AB4438-629F-4E38-817A-9ECE08742CEF}" type="presOf" srcId="{2409A435-9BCD-4258-A16A-820CF36A4A51}" destId="{A1FD99C5-5EE0-4B1C-B3A1-CC9B93B8C9BC}" srcOrd="0" destOrd="0" presId="urn:microsoft.com/office/officeart/2005/8/layout/process5"/>
    <dgm:cxn modelId="{1C8065C8-3671-4B43-9268-CF17C5B8981F}" type="presOf" srcId="{891B088F-1A38-4B45-B769-F559F2D24416}" destId="{9446014A-1DFA-4391-9CB9-61C7AC10F9C7}" srcOrd="1" destOrd="0" presId="urn:microsoft.com/office/officeart/2005/8/layout/process5"/>
    <dgm:cxn modelId="{013CDD09-3664-4227-8BD7-EA0B151BEB5F}" srcId="{04B1BB98-C405-4B45-BCCB-0B97FC55E68A}" destId="{2A1746C3-838F-4871-A8D4-F03BDB883DB4}" srcOrd="3" destOrd="0" parTransId="{41D63EB4-907F-40CC-BC82-95271C9640C2}" sibTransId="{9BFE23E2-007E-489B-83FC-ED6B4C90A21E}"/>
    <dgm:cxn modelId="{7A716F30-54F4-4A40-A5AE-3AA55AB32281}" type="presOf" srcId="{FBCEFEDA-BB8A-4C98-96DC-7523CC5F1620}" destId="{33316297-8A6D-4D55-B785-85D73EB374F7}" srcOrd="0" destOrd="0" presId="urn:microsoft.com/office/officeart/2005/8/layout/process5"/>
    <dgm:cxn modelId="{EC3A0597-9AF6-4F5F-97B4-B30DFCB15EDA}" type="presOf" srcId="{604D1A39-3D6F-40C5-A689-99B70F9EC994}" destId="{AEF1E300-EBF8-471E-9B28-E8174A7B13E4}" srcOrd="1" destOrd="0" presId="urn:microsoft.com/office/officeart/2005/8/layout/process5"/>
    <dgm:cxn modelId="{AA75AE58-B86E-48B7-91BA-00F7765BCDD3}" srcId="{04B1BB98-C405-4B45-BCCB-0B97FC55E68A}" destId="{FBCEFEDA-BB8A-4C98-96DC-7523CC5F1620}" srcOrd="2" destOrd="0" parTransId="{20E4ABAE-1CBF-4D51-B233-C16DC035E68D}" sibTransId="{891B088F-1A38-4B45-B769-F559F2D24416}"/>
    <dgm:cxn modelId="{E78A2ED8-9137-4EE0-856A-75859B298A34}" type="presOf" srcId="{9BFE23E2-007E-489B-83FC-ED6B4C90A21E}" destId="{82F50E05-1E1B-4FC5-8397-6811117B4B60}" srcOrd="0" destOrd="0" presId="urn:microsoft.com/office/officeart/2005/8/layout/process5"/>
    <dgm:cxn modelId="{A8DC303E-5322-4196-BE3E-C0C52A383502}" type="presOf" srcId="{D6B70A25-CFA4-4578-8F3E-24F8017175D4}" destId="{954C506F-52F6-4394-9807-75BC7AC0B11B}" srcOrd="1" destOrd="0" presId="urn:microsoft.com/office/officeart/2005/8/layout/process5"/>
    <dgm:cxn modelId="{9D677C39-3B4E-49E8-875D-59AA53619B4E}" type="presOf" srcId="{40449AB0-9732-465B-AEB0-B65D68EED050}" destId="{5CDFE271-9204-4291-B6C4-95647D6B9E46}" srcOrd="0" destOrd="0" presId="urn:microsoft.com/office/officeart/2005/8/layout/process5"/>
    <dgm:cxn modelId="{5F9DACE0-75F3-4AD3-9D82-325FDB6E891C}" type="presOf" srcId="{9BFE23E2-007E-489B-83FC-ED6B4C90A21E}" destId="{A9FC9EFA-F547-4F74-B929-F118904B560C}" srcOrd="1" destOrd="0" presId="urn:microsoft.com/office/officeart/2005/8/layout/process5"/>
    <dgm:cxn modelId="{B35EF433-CE74-495B-85BB-29D0C167D1D0}" type="presOf" srcId="{08CCAC31-FECB-4EE5-A647-B4DF27C027FF}" destId="{3E2F5C1A-86F5-4345-A786-FA638182EB72}" srcOrd="1" destOrd="0" presId="urn:microsoft.com/office/officeart/2005/8/layout/process5"/>
    <dgm:cxn modelId="{FFE24666-E9B8-4315-9849-06992A938DF4}" type="presOf" srcId="{2A1746C3-838F-4871-A8D4-F03BDB883DB4}" destId="{A6818783-8079-49E7-800B-BB2D1BC59266}" srcOrd="0" destOrd="0" presId="urn:microsoft.com/office/officeart/2005/8/layout/process5"/>
    <dgm:cxn modelId="{43D7C4E8-60C7-49F1-A2F8-D4EE7733096A}" srcId="{04B1BB98-C405-4B45-BCCB-0B97FC55E68A}" destId="{C836F580-E38A-4716-BB9A-8564EE2866D7}" srcOrd="5" destOrd="0" parTransId="{F7E65CDA-EDF3-409F-A3CA-C2639C6194DA}" sibTransId="{03B9900F-942A-4F31-972F-A2748F43BC3C}"/>
    <dgm:cxn modelId="{2EC97087-400B-4318-B24D-7A1D06B995A9}" type="presOf" srcId="{891B088F-1A38-4B45-B769-F559F2D24416}" destId="{63D19B5C-B2D8-435A-8D7E-7456787B5DDD}" srcOrd="0" destOrd="0" presId="urn:microsoft.com/office/officeart/2005/8/layout/process5"/>
    <dgm:cxn modelId="{574AED09-7FA2-4CC2-82EC-CDD1EACE42C1}" type="presOf" srcId="{08CCAC31-FECB-4EE5-A647-B4DF27C027FF}" destId="{9216D01E-853C-4CEC-BBA7-02B0CD08E09A}" srcOrd="0" destOrd="0" presId="urn:microsoft.com/office/officeart/2005/8/layout/process5"/>
    <dgm:cxn modelId="{6ACE3187-9916-4344-BBE6-F74E79429DB9}" srcId="{04B1BB98-C405-4B45-BCCB-0B97FC55E68A}" destId="{2409A435-9BCD-4258-A16A-820CF36A4A51}" srcOrd="1" destOrd="0" parTransId="{09B48280-7D54-442C-98B5-24FBF5A03067}" sibTransId="{604D1A39-3D6F-40C5-A689-99B70F9EC994}"/>
    <dgm:cxn modelId="{5E32A3E8-02C0-47EF-B3A3-135C1D3DEC8E}" srcId="{04B1BB98-C405-4B45-BCCB-0B97FC55E68A}" destId="{40449AB0-9732-465B-AEB0-B65D68EED050}" srcOrd="6" destOrd="0" parTransId="{B34037C2-4FC5-4822-BE6B-A37742196C4D}" sibTransId="{70DBA469-9EFC-435B-981F-276C72A0DB89}"/>
    <dgm:cxn modelId="{9807C1FF-D99E-40B1-8F83-36C4614A00D3}" type="presOf" srcId="{03B9900F-942A-4F31-972F-A2748F43BC3C}" destId="{7B2EDF2A-56E4-49DD-9357-865B9F58CC3A}" srcOrd="1" destOrd="0" presId="urn:microsoft.com/office/officeart/2005/8/layout/process5"/>
    <dgm:cxn modelId="{84C971E3-240D-4ADF-B507-4089EC9D4AA7}" type="presOf" srcId="{C836F580-E38A-4716-BB9A-8564EE2866D7}" destId="{F7D4CABC-C547-4370-8DEA-FFDDFD4CFB6D}" srcOrd="0" destOrd="0" presId="urn:microsoft.com/office/officeart/2005/8/layout/process5"/>
    <dgm:cxn modelId="{63240A24-D00D-4D93-9DBC-45229C3D98A6}" type="presOf" srcId="{4F4E6868-59E9-41A3-B6A4-FC7C7DB97C60}" destId="{16A0B861-8FAC-425D-9D63-93B71FD3315D}" srcOrd="0" destOrd="0" presId="urn:microsoft.com/office/officeart/2005/8/layout/process5"/>
    <dgm:cxn modelId="{111DE1B9-370A-4124-9FE0-B63567B7E610}" type="presOf" srcId="{D6B70A25-CFA4-4578-8F3E-24F8017175D4}" destId="{895D8FEC-09BB-46A6-B63F-0CDCCEC56B4A}" srcOrd="0" destOrd="0" presId="urn:microsoft.com/office/officeart/2005/8/layout/process5"/>
    <dgm:cxn modelId="{04BAE00E-B422-4EF8-84C5-CE5E875AB35B}" srcId="{04B1BB98-C405-4B45-BCCB-0B97FC55E68A}" destId="{4F4E6868-59E9-41A3-B6A4-FC7C7DB97C60}" srcOrd="4" destOrd="0" parTransId="{341DD8A3-7F4F-4A51-B8DB-CE1B90EDE3DF}" sibTransId="{D6B70A25-CFA4-4578-8F3E-24F8017175D4}"/>
    <dgm:cxn modelId="{E8A16F32-D2E5-4938-9576-14350C15B7D1}" type="presParOf" srcId="{52BE710A-A9BB-48F5-8F21-BA15066AA63D}" destId="{110CAFF2-B3A5-4FD3-912F-75BCD88908AA}" srcOrd="0" destOrd="0" presId="urn:microsoft.com/office/officeart/2005/8/layout/process5"/>
    <dgm:cxn modelId="{549B1C76-D70B-421B-BE20-C904607D222E}" type="presParOf" srcId="{52BE710A-A9BB-48F5-8F21-BA15066AA63D}" destId="{9216D01E-853C-4CEC-BBA7-02B0CD08E09A}" srcOrd="1" destOrd="0" presId="urn:microsoft.com/office/officeart/2005/8/layout/process5"/>
    <dgm:cxn modelId="{CB836D60-776D-4B7D-87D9-C9C0E0AB18A3}" type="presParOf" srcId="{9216D01E-853C-4CEC-BBA7-02B0CD08E09A}" destId="{3E2F5C1A-86F5-4345-A786-FA638182EB72}" srcOrd="0" destOrd="0" presId="urn:microsoft.com/office/officeart/2005/8/layout/process5"/>
    <dgm:cxn modelId="{C7FE066D-1A54-4377-9451-E589C719FC38}" type="presParOf" srcId="{52BE710A-A9BB-48F5-8F21-BA15066AA63D}" destId="{A1FD99C5-5EE0-4B1C-B3A1-CC9B93B8C9BC}" srcOrd="2" destOrd="0" presId="urn:microsoft.com/office/officeart/2005/8/layout/process5"/>
    <dgm:cxn modelId="{4BF7F9A5-0F44-47F5-857A-360D73B139F8}" type="presParOf" srcId="{52BE710A-A9BB-48F5-8F21-BA15066AA63D}" destId="{A2F48A8E-84A4-44EB-8BEE-F5DECC057749}" srcOrd="3" destOrd="0" presId="urn:microsoft.com/office/officeart/2005/8/layout/process5"/>
    <dgm:cxn modelId="{3620BDB2-B76A-49F2-8E82-15E2B0FC80BE}" type="presParOf" srcId="{A2F48A8E-84A4-44EB-8BEE-F5DECC057749}" destId="{AEF1E300-EBF8-471E-9B28-E8174A7B13E4}" srcOrd="0" destOrd="0" presId="urn:microsoft.com/office/officeart/2005/8/layout/process5"/>
    <dgm:cxn modelId="{0AC70319-18C9-4D5F-B2FD-B3743230DA38}" type="presParOf" srcId="{52BE710A-A9BB-48F5-8F21-BA15066AA63D}" destId="{33316297-8A6D-4D55-B785-85D73EB374F7}" srcOrd="4" destOrd="0" presId="urn:microsoft.com/office/officeart/2005/8/layout/process5"/>
    <dgm:cxn modelId="{2A4F1DCC-B4BF-4367-A801-D80C6FDD5F8D}" type="presParOf" srcId="{52BE710A-A9BB-48F5-8F21-BA15066AA63D}" destId="{63D19B5C-B2D8-435A-8D7E-7456787B5DDD}" srcOrd="5" destOrd="0" presId="urn:microsoft.com/office/officeart/2005/8/layout/process5"/>
    <dgm:cxn modelId="{A140E221-46B2-4CB0-9962-7EB118586AE7}" type="presParOf" srcId="{63D19B5C-B2D8-435A-8D7E-7456787B5DDD}" destId="{9446014A-1DFA-4391-9CB9-61C7AC10F9C7}" srcOrd="0" destOrd="0" presId="urn:microsoft.com/office/officeart/2005/8/layout/process5"/>
    <dgm:cxn modelId="{093856F8-48AB-4FF4-AF96-4BB7FC637FA7}" type="presParOf" srcId="{52BE710A-A9BB-48F5-8F21-BA15066AA63D}" destId="{A6818783-8079-49E7-800B-BB2D1BC59266}" srcOrd="6" destOrd="0" presId="urn:microsoft.com/office/officeart/2005/8/layout/process5"/>
    <dgm:cxn modelId="{8E839EA8-80BA-4A30-A430-99F93F957970}" type="presParOf" srcId="{52BE710A-A9BB-48F5-8F21-BA15066AA63D}" destId="{82F50E05-1E1B-4FC5-8397-6811117B4B60}" srcOrd="7" destOrd="0" presId="urn:microsoft.com/office/officeart/2005/8/layout/process5"/>
    <dgm:cxn modelId="{8F130D4E-FFB6-4BC4-B3DE-E03E4551A55E}" type="presParOf" srcId="{82F50E05-1E1B-4FC5-8397-6811117B4B60}" destId="{A9FC9EFA-F547-4F74-B929-F118904B560C}" srcOrd="0" destOrd="0" presId="urn:microsoft.com/office/officeart/2005/8/layout/process5"/>
    <dgm:cxn modelId="{634D030C-B327-4FB5-9778-5E02BA4A4723}" type="presParOf" srcId="{52BE710A-A9BB-48F5-8F21-BA15066AA63D}" destId="{16A0B861-8FAC-425D-9D63-93B71FD3315D}" srcOrd="8" destOrd="0" presId="urn:microsoft.com/office/officeart/2005/8/layout/process5"/>
    <dgm:cxn modelId="{3047593C-8CB9-4E93-AA55-1BD0239A3B82}" type="presParOf" srcId="{52BE710A-A9BB-48F5-8F21-BA15066AA63D}" destId="{895D8FEC-09BB-46A6-B63F-0CDCCEC56B4A}" srcOrd="9" destOrd="0" presId="urn:microsoft.com/office/officeart/2005/8/layout/process5"/>
    <dgm:cxn modelId="{F4D8D7B0-595B-4485-A5C0-D8654C10736A}" type="presParOf" srcId="{895D8FEC-09BB-46A6-B63F-0CDCCEC56B4A}" destId="{954C506F-52F6-4394-9807-75BC7AC0B11B}" srcOrd="0" destOrd="0" presId="urn:microsoft.com/office/officeart/2005/8/layout/process5"/>
    <dgm:cxn modelId="{5D33A408-0261-4E23-BE05-AD043ED3626E}" type="presParOf" srcId="{52BE710A-A9BB-48F5-8F21-BA15066AA63D}" destId="{F7D4CABC-C547-4370-8DEA-FFDDFD4CFB6D}" srcOrd="10" destOrd="0" presId="urn:microsoft.com/office/officeart/2005/8/layout/process5"/>
    <dgm:cxn modelId="{6A79EFEA-B8C7-4EE1-8808-35386379CFDC}" type="presParOf" srcId="{52BE710A-A9BB-48F5-8F21-BA15066AA63D}" destId="{4E735DAD-D23D-48D9-964E-54FA34E4E520}" srcOrd="11" destOrd="0" presId="urn:microsoft.com/office/officeart/2005/8/layout/process5"/>
    <dgm:cxn modelId="{C939B496-1601-4289-ACAD-AF66BD7811DC}" type="presParOf" srcId="{4E735DAD-D23D-48D9-964E-54FA34E4E520}" destId="{7B2EDF2A-56E4-49DD-9357-865B9F58CC3A}" srcOrd="0" destOrd="0" presId="urn:microsoft.com/office/officeart/2005/8/layout/process5"/>
    <dgm:cxn modelId="{452B452D-0209-4F90-AD43-76C323896F43}" type="presParOf" srcId="{52BE710A-A9BB-48F5-8F21-BA15066AA63D}" destId="{5CDFE271-9204-4291-B6C4-95647D6B9E46}" srcOrd="1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93818D-9220-4E27-B949-472E3E79151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6813A484-7462-4E7E-A3DF-AF5CACB3DF19}">
      <dgm:prSet phldrT="[文本]"/>
      <dgm:spPr/>
      <dgm:t>
        <a:bodyPr/>
        <a:lstStyle/>
        <a:p>
          <a:r>
            <a:rPr lang="zh-CN" altLang="en-US" dirty="0" smtClean="0"/>
            <a:t>宏观</a:t>
          </a:r>
          <a:endParaRPr lang="zh-CN" altLang="en-US" dirty="0"/>
        </a:p>
      </dgm:t>
    </dgm:pt>
    <dgm:pt modelId="{5DC67C62-888F-4E31-9342-DB688CEBD078}" type="parTrans" cxnId="{F28B8109-247B-4DD7-A915-3B47AE6622F1}">
      <dgm:prSet/>
      <dgm:spPr/>
      <dgm:t>
        <a:bodyPr/>
        <a:lstStyle/>
        <a:p>
          <a:endParaRPr lang="zh-CN" altLang="en-US"/>
        </a:p>
      </dgm:t>
    </dgm:pt>
    <dgm:pt modelId="{22B3CBBE-2B4B-44D2-90D4-DE29D15B9321}" type="sibTrans" cxnId="{F28B8109-247B-4DD7-A915-3B47AE6622F1}">
      <dgm:prSet/>
      <dgm:spPr/>
      <dgm:t>
        <a:bodyPr/>
        <a:lstStyle/>
        <a:p>
          <a:endParaRPr lang="zh-CN" altLang="en-US"/>
        </a:p>
      </dgm:t>
    </dgm:pt>
    <dgm:pt modelId="{B5ACC9F9-9448-467C-A055-8912925D02FC}">
      <dgm:prSet phldrT="[文本]"/>
      <dgm:spPr/>
      <dgm:t>
        <a:bodyPr/>
        <a:lstStyle/>
        <a:p>
          <a:r>
            <a:rPr lang="zh-CN" altLang="en-US" dirty="0" smtClean="0"/>
            <a:t>国家级国家保密局</a:t>
          </a:r>
          <a:endParaRPr lang="zh-CN" altLang="en-US" dirty="0"/>
        </a:p>
      </dgm:t>
    </dgm:pt>
    <dgm:pt modelId="{1BDC84B9-D4AE-4D2F-98B2-B287A1CDCE39}" type="parTrans" cxnId="{DBE5B976-02E1-4C8F-8512-4FE87C9558CE}">
      <dgm:prSet/>
      <dgm:spPr/>
      <dgm:t>
        <a:bodyPr/>
        <a:lstStyle/>
        <a:p>
          <a:endParaRPr lang="zh-CN" altLang="en-US"/>
        </a:p>
      </dgm:t>
    </dgm:pt>
    <dgm:pt modelId="{5398AE6D-D531-4ED5-9D68-9862FF832B9D}" type="sibTrans" cxnId="{DBE5B976-02E1-4C8F-8512-4FE87C9558CE}">
      <dgm:prSet/>
      <dgm:spPr/>
      <dgm:t>
        <a:bodyPr/>
        <a:lstStyle/>
        <a:p>
          <a:endParaRPr lang="zh-CN" altLang="en-US"/>
        </a:p>
      </dgm:t>
    </dgm:pt>
    <dgm:pt modelId="{3ADA07FA-5FC3-474B-8525-213979045357}">
      <dgm:prSet phldrT="[文本]"/>
      <dgm:spPr/>
      <dgm:t>
        <a:bodyPr/>
        <a:lstStyle/>
        <a:p>
          <a:r>
            <a:rPr lang="zh-CN" altLang="en-US" dirty="0" smtClean="0"/>
            <a:t>制定法律法规、制定保密范围、确定变更或解除国家秘密、定密检查和监督</a:t>
          </a:r>
          <a:endParaRPr lang="zh-CN" altLang="en-US" dirty="0"/>
        </a:p>
      </dgm:t>
    </dgm:pt>
    <dgm:pt modelId="{C3780528-594A-4B05-B17F-93C7B216EA33}" type="parTrans" cxnId="{3957243A-C473-48E8-8F8D-1209E32A46D7}">
      <dgm:prSet/>
      <dgm:spPr/>
      <dgm:t>
        <a:bodyPr/>
        <a:lstStyle/>
        <a:p>
          <a:endParaRPr lang="zh-CN" altLang="en-US"/>
        </a:p>
      </dgm:t>
    </dgm:pt>
    <dgm:pt modelId="{8EC5E5B0-2067-466B-A952-7FB2E9901E15}" type="sibTrans" cxnId="{3957243A-C473-48E8-8F8D-1209E32A46D7}">
      <dgm:prSet/>
      <dgm:spPr/>
      <dgm:t>
        <a:bodyPr/>
        <a:lstStyle/>
        <a:p>
          <a:endParaRPr lang="zh-CN" altLang="en-US"/>
        </a:p>
      </dgm:t>
    </dgm:pt>
    <dgm:pt modelId="{DCB30777-AF10-4F0A-9C3C-3155DC5D3CDC}">
      <dgm:prSet phldrT="[文本]"/>
      <dgm:spPr/>
      <dgm:t>
        <a:bodyPr/>
        <a:lstStyle/>
        <a:p>
          <a:r>
            <a:rPr lang="zh-CN" altLang="en-US" dirty="0" smtClean="0"/>
            <a:t>中观</a:t>
          </a:r>
          <a:endParaRPr lang="zh-CN" altLang="en-US" dirty="0"/>
        </a:p>
      </dgm:t>
    </dgm:pt>
    <dgm:pt modelId="{68934022-5B7F-473A-BBE9-34F27C36E8A2}" type="parTrans" cxnId="{9147437D-A11F-4CBF-8264-0A3EEE833650}">
      <dgm:prSet/>
      <dgm:spPr/>
      <dgm:t>
        <a:bodyPr/>
        <a:lstStyle/>
        <a:p>
          <a:endParaRPr lang="zh-CN" altLang="en-US"/>
        </a:p>
      </dgm:t>
    </dgm:pt>
    <dgm:pt modelId="{093522D4-6018-43BE-9F44-44C7B9ADB7C4}" type="sibTrans" cxnId="{9147437D-A11F-4CBF-8264-0A3EEE833650}">
      <dgm:prSet/>
      <dgm:spPr/>
      <dgm:t>
        <a:bodyPr/>
        <a:lstStyle/>
        <a:p>
          <a:endParaRPr lang="zh-CN" altLang="en-US"/>
        </a:p>
      </dgm:t>
    </dgm:pt>
    <dgm:pt modelId="{2A3F4910-2EC0-40B4-9C56-5FB13D3D1111}">
      <dgm:prSet phldrT="[文本]"/>
      <dgm:spPr/>
      <dgm:t>
        <a:bodyPr/>
        <a:lstStyle/>
        <a:p>
          <a:r>
            <a:rPr lang="zh-CN" altLang="en-US" dirty="0" smtClean="0"/>
            <a:t>省级国家保密局、中央有关机构</a:t>
          </a:r>
          <a:endParaRPr lang="zh-CN" altLang="en-US" dirty="0"/>
        </a:p>
      </dgm:t>
    </dgm:pt>
    <dgm:pt modelId="{4F7B3FA0-1A0C-4E15-99C8-28625F54F565}" type="parTrans" cxnId="{D1CBDA24-9271-43D7-8106-43DC49FD65EB}">
      <dgm:prSet/>
      <dgm:spPr/>
      <dgm:t>
        <a:bodyPr/>
        <a:lstStyle/>
        <a:p>
          <a:endParaRPr lang="zh-CN" altLang="en-US"/>
        </a:p>
      </dgm:t>
    </dgm:pt>
    <dgm:pt modelId="{547DB226-68DE-40F7-96CA-B18331A595AB}" type="sibTrans" cxnId="{D1CBDA24-9271-43D7-8106-43DC49FD65EB}">
      <dgm:prSet/>
      <dgm:spPr/>
      <dgm:t>
        <a:bodyPr/>
        <a:lstStyle/>
        <a:p>
          <a:endParaRPr lang="zh-CN" altLang="en-US"/>
        </a:p>
      </dgm:t>
    </dgm:pt>
    <dgm:pt modelId="{6A9B3000-065E-4139-86EE-9A2591116E5F}">
      <dgm:prSet phldrT="[文本]"/>
      <dgm:spPr/>
      <dgm:t>
        <a:bodyPr/>
        <a:lstStyle/>
        <a:p>
          <a:r>
            <a:rPr lang="zh-CN" altLang="en-US" dirty="0" smtClean="0"/>
            <a:t>地方性保密法规、制定具体保密范围、确定变更或解除国家秘密、定密检查和监督、定密授权、定密异议受理</a:t>
          </a:r>
          <a:endParaRPr lang="zh-CN" altLang="en-US" dirty="0"/>
        </a:p>
      </dgm:t>
    </dgm:pt>
    <dgm:pt modelId="{CB35D6B5-2952-48B7-A88A-A69D56422B4E}" type="parTrans" cxnId="{2BD5BDE2-E03E-46B4-BBF6-884AE9883F9F}">
      <dgm:prSet/>
      <dgm:spPr/>
      <dgm:t>
        <a:bodyPr/>
        <a:lstStyle/>
        <a:p>
          <a:endParaRPr lang="zh-CN" altLang="en-US"/>
        </a:p>
      </dgm:t>
    </dgm:pt>
    <dgm:pt modelId="{EC4DEDB4-DB0D-43B1-B752-E04209D6158E}" type="sibTrans" cxnId="{2BD5BDE2-E03E-46B4-BBF6-884AE9883F9F}">
      <dgm:prSet/>
      <dgm:spPr/>
      <dgm:t>
        <a:bodyPr/>
        <a:lstStyle/>
        <a:p>
          <a:endParaRPr lang="zh-CN" altLang="en-US"/>
        </a:p>
      </dgm:t>
    </dgm:pt>
    <dgm:pt modelId="{0EFC3C28-EEC5-474D-8F2B-B45D04ACAE5B}">
      <dgm:prSet phldrT="[文本]"/>
      <dgm:spPr/>
      <dgm:t>
        <a:bodyPr/>
        <a:lstStyle/>
        <a:p>
          <a:r>
            <a:rPr lang="zh-CN" altLang="en-US" dirty="0" smtClean="0"/>
            <a:t>微观</a:t>
          </a:r>
          <a:endParaRPr lang="zh-CN" altLang="en-US" dirty="0"/>
        </a:p>
      </dgm:t>
    </dgm:pt>
    <dgm:pt modelId="{3E3CCED0-90AF-4838-AA2C-8E261E1EC115}" type="parTrans" cxnId="{2FAA9D15-6906-44E5-9E60-262EE8507CBF}">
      <dgm:prSet/>
      <dgm:spPr/>
      <dgm:t>
        <a:bodyPr/>
        <a:lstStyle/>
        <a:p>
          <a:endParaRPr lang="zh-CN" altLang="en-US"/>
        </a:p>
      </dgm:t>
    </dgm:pt>
    <dgm:pt modelId="{95EAB534-48B4-4C5E-923E-CA6FD8AF6ECD}" type="sibTrans" cxnId="{2FAA9D15-6906-44E5-9E60-262EE8507CBF}">
      <dgm:prSet/>
      <dgm:spPr/>
      <dgm:t>
        <a:bodyPr/>
        <a:lstStyle/>
        <a:p>
          <a:endParaRPr lang="zh-CN" altLang="en-US"/>
        </a:p>
      </dgm:t>
    </dgm:pt>
    <dgm:pt modelId="{CB0790B7-19B0-41BF-99EE-9AB125F2B38A}">
      <dgm:prSet phldrT="[文本]"/>
      <dgm:spPr/>
      <dgm:t>
        <a:bodyPr/>
        <a:lstStyle/>
        <a:p>
          <a:r>
            <a:rPr lang="zh-CN" altLang="en-US" dirty="0" smtClean="0"/>
            <a:t>具体定密部门</a:t>
          </a:r>
          <a:endParaRPr lang="zh-CN" altLang="en-US" dirty="0"/>
        </a:p>
      </dgm:t>
    </dgm:pt>
    <dgm:pt modelId="{9A60BAB5-3FA6-4E18-A017-4557256FA700}" type="parTrans" cxnId="{7D472708-586D-46C3-AB0B-925EB08A1D7A}">
      <dgm:prSet/>
      <dgm:spPr/>
      <dgm:t>
        <a:bodyPr/>
        <a:lstStyle/>
        <a:p>
          <a:endParaRPr lang="zh-CN" altLang="en-US"/>
        </a:p>
      </dgm:t>
    </dgm:pt>
    <dgm:pt modelId="{217C49BC-72EF-43BE-9C16-CB535CAA4479}" type="sibTrans" cxnId="{7D472708-586D-46C3-AB0B-925EB08A1D7A}">
      <dgm:prSet/>
      <dgm:spPr/>
      <dgm:t>
        <a:bodyPr/>
        <a:lstStyle/>
        <a:p>
          <a:endParaRPr lang="zh-CN" altLang="en-US"/>
        </a:p>
      </dgm:t>
    </dgm:pt>
    <dgm:pt modelId="{D294F42A-ABC5-4291-BA69-D4D89B885C2E}">
      <dgm:prSet phldrT="[文本]"/>
      <dgm:spPr/>
      <dgm:t>
        <a:bodyPr/>
        <a:lstStyle/>
        <a:p>
          <a:r>
            <a:rPr lang="zh-CN" altLang="en-US" dirty="0" smtClean="0"/>
            <a:t>定密责任人确定、定密权限处理、定密具体事项清单、确定变更或解除国家秘密、定密统计、自查</a:t>
          </a:r>
          <a:endParaRPr lang="zh-CN" altLang="en-US" dirty="0"/>
        </a:p>
      </dgm:t>
    </dgm:pt>
    <dgm:pt modelId="{8D37022F-9744-4162-B858-36485BDC6D8C}" type="parTrans" cxnId="{7D025546-E805-4A5A-9047-DC5B385CA911}">
      <dgm:prSet/>
      <dgm:spPr/>
      <dgm:t>
        <a:bodyPr/>
        <a:lstStyle/>
        <a:p>
          <a:endParaRPr lang="zh-CN" altLang="en-US"/>
        </a:p>
      </dgm:t>
    </dgm:pt>
    <dgm:pt modelId="{D1614E2E-D1D9-40E5-B291-C58F4AFC3C27}" type="sibTrans" cxnId="{7D025546-E805-4A5A-9047-DC5B385CA911}">
      <dgm:prSet/>
      <dgm:spPr/>
      <dgm:t>
        <a:bodyPr/>
        <a:lstStyle/>
        <a:p>
          <a:endParaRPr lang="zh-CN" altLang="en-US"/>
        </a:p>
      </dgm:t>
    </dgm:pt>
    <dgm:pt modelId="{6C67EF64-2E1A-4F94-BAE5-609365F20E86}" type="pres">
      <dgm:prSet presAssocID="{A393818D-9220-4E27-B949-472E3E791510}" presName="linearFlow" presStyleCnt="0">
        <dgm:presLayoutVars>
          <dgm:dir/>
          <dgm:animLvl val="lvl"/>
          <dgm:resizeHandles val="exact"/>
        </dgm:presLayoutVars>
      </dgm:prSet>
      <dgm:spPr/>
      <dgm:t>
        <a:bodyPr/>
        <a:lstStyle/>
        <a:p>
          <a:endParaRPr lang="zh-CN" altLang="en-US"/>
        </a:p>
      </dgm:t>
    </dgm:pt>
    <dgm:pt modelId="{77824BBE-88D5-47C7-8B48-55927EE08953}" type="pres">
      <dgm:prSet presAssocID="{6813A484-7462-4E7E-A3DF-AF5CACB3DF19}" presName="composite" presStyleCnt="0"/>
      <dgm:spPr/>
    </dgm:pt>
    <dgm:pt modelId="{C4CD61A7-9B6D-405D-82D7-ECA9D5E86D5D}" type="pres">
      <dgm:prSet presAssocID="{6813A484-7462-4E7E-A3DF-AF5CACB3DF19}" presName="parentText" presStyleLbl="alignNode1" presStyleIdx="0" presStyleCnt="3">
        <dgm:presLayoutVars>
          <dgm:chMax val="1"/>
          <dgm:bulletEnabled val="1"/>
        </dgm:presLayoutVars>
      </dgm:prSet>
      <dgm:spPr/>
      <dgm:t>
        <a:bodyPr/>
        <a:lstStyle/>
        <a:p>
          <a:endParaRPr lang="zh-CN" altLang="en-US"/>
        </a:p>
      </dgm:t>
    </dgm:pt>
    <dgm:pt modelId="{3D48E4ED-97A9-4A1D-875B-07F607F2B534}" type="pres">
      <dgm:prSet presAssocID="{6813A484-7462-4E7E-A3DF-AF5CACB3DF19}" presName="descendantText" presStyleLbl="alignAcc1" presStyleIdx="0" presStyleCnt="3">
        <dgm:presLayoutVars>
          <dgm:bulletEnabled val="1"/>
        </dgm:presLayoutVars>
      </dgm:prSet>
      <dgm:spPr/>
      <dgm:t>
        <a:bodyPr/>
        <a:lstStyle/>
        <a:p>
          <a:endParaRPr lang="zh-CN" altLang="en-US"/>
        </a:p>
      </dgm:t>
    </dgm:pt>
    <dgm:pt modelId="{09C86A51-202E-44AE-9807-1130572AA91C}" type="pres">
      <dgm:prSet presAssocID="{22B3CBBE-2B4B-44D2-90D4-DE29D15B9321}" presName="sp" presStyleCnt="0"/>
      <dgm:spPr/>
    </dgm:pt>
    <dgm:pt modelId="{E5334FA3-1E9E-4E21-A524-4151A03583ED}" type="pres">
      <dgm:prSet presAssocID="{DCB30777-AF10-4F0A-9C3C-3155DC5D3CDC}" presName="composite" presStyleCnt="0"/>
      <dgm:spPr/>
    </dgm:pt>
    <dgm:pt modelId="{A25F697E-6D37-4ACD-AE27-3470E8C9C24B}" type="pres">
      <dgm:prSet presAssocID="{DCB30777-AF10-4F0A-9C3C-3155DC5D3CDC}" presName="parentText" presStyleLbl="alignNode1" presStyleIdx="1" presStyleCnt="3">
        <dgm:presLayoutVars>
          <dgm:chMax val="1"/>
          <dgm:bulletEnabled val="1"/>
        </dgm:presLayoutVars>
      </dgm:prSet>
      <dgm:spPr/>
      <dgm:t>
        <a:bodyPr/>
        <a:lstStyle/>
        <a:p>
          <a:endParaRPr lang="zh-CN" altLang="en-US"/>
        </a:p>
      </dgm:t>
    </dgm:pt>
    <dgm:pt modelId="{D48F38EA-E7F6-4519-897A-8BB34B6793B5}" type="pres">
      <dgm:prSet presAssocID="{DCB30777-AF10-4F0A-9C3C-3155DC5D3CDC}" presName="descendantText" presStyleLbl="alignAcc1" presStyleIdx="1" presStyleCnt="3">
        <dgm:presLayoutVars>
          <dgm:bulletEnabled val="1"/>
        </dgm:presLayoutVars>
      </dgm:prSet>
      <dgm:spPr/>
      <dgm:t>
        <a:bodyPr/>
        <a:lstStyle/>
        <a:p>
          <a:endParaRPr lang="zh-CN" altLang="en-US"/>
        </a:p>
      </dgm:t>
    </dgm:pt>
    <dgm:pt modelId="{0BFA7581-BEC5-4E89-96D3-74C4D187D67A}" type="pres">
      <dgm:prSet presAssocID="{093522D4-6018-43BE-9F44-44C7B9ADB7C4}" presName="sp" presStyleCnt="0"/>
      <dgm:spPr/>
    </dgm:pt>
    <dgm:pt modelId="{247FC4CD-96AC-4256-B21C-8C4A826A08BA}" type="pres">
      <dgm:prSet presAssocID="{0EFC3C28-EEC5-474D-8F2B-B45D04ACAE5B}" presName="composite" presStyleCnt="0"/>
      <dgm:spPr/>
    </dgm:pt>
    <dgm:pt modelId="{AADC8882-A9D6-4EA9-93DD-866C2B7E5A50}" type="pres">
      <dgm:prSet presAssocID="{0EFC3C28-EEC5-474D-8F2B-B45D04ACAE5B}" presName="parentText" presStyleLbl="alignNode1" presStyleIdx="2" presStyleCnt="3">
        <dgm:presLayoutVars>
          <dgm:chMax val="1"/>
          <dgm:bulletEnabled val="1"/>
        </dgm:presLayoutVars>
      </dgm:prSet>
      <dgm:spPr/>
      <dgm:t>
        <a:bodyPr/>
        <a:lstStyle/>
        <a:p>
          <a:endParaRPr lang="zh-CN" altLang="en-US"/>
        </a:p>
      </dgm:t>
    </dgm:pt>
    <dgm:pt modelId="{4BF3AAB0-A0A7-4647-9C1C-40182E60062F}" type="pres">
      <dgm:prSet presAssocID="{0EFC3C28-EEC5-474D-8F2B-B45D04ACAE5B}" presName="descendantText" presStyleLbl="alignAcc1" presStyleIdx="2" presStyleCnt="3">
        <dgm:presLayoutVars>
          <dgm:bulletEnabled val="1"/>
        </dgm:presLayoutVars>
      </dgm:prSet>
      <dgm:spPr/>
      <dgm:t>
        <a:bodyPr/>
        <a:lstStyle/>
        <a:p>
          <a:endParaRPr lang="zh-CN" altLang="en-US"/>
        </a:p>
      </dgm:t>
    </dgm:pt>
  </dgm:ptLst>
  <dgm:cxnLst>
    <dgm:cxn modelId="{F28B8109-247B-4DD7-A915-3B47AE6622F1}" srcId="{A393818D-9220-4E27-B949-472E3E791510}" destId="{6813A484-7462-4E7E-A3DF-AF5CACB3DF19}" srcOrd="0" destOrd="0" parTransId="{5DC67C62-888F-4E31-9342-DB688CEBD078}" sibTransId="{22B3CBBE-2B4B-44D2-90D4-DE29D15B9321}"/>
    <dgm:cxn modelId="{9147437D-A11F-4CBF-8264-0A3EEE833650}" srcId="{A393818D-9220-4E27-B949-472E3E791510}" destId="{DCB30777-AF10-4F0A-9C3C-3155DC5D3CDC}" srcOrd="1" destOrd="0" parTransId="{68934022-5B7F-473A-BBE9-34F27C36E8A2}" sibTransId="{093522D4-6018-43BE-9F44-44C7B9ADB7C4}"/>
    <dgm:cxn modelId="{2FAA9D15-6906-44E5-9E60-262EE8507CBF}" srcId="{A393818D-9220-4E27-B949-472E3E791510}" destId="{0EFC3C28-EEC5-474D-8F2B-B45D04ACAE5B}" srcOrd="2" destOrd="0" parTransId="{3E3CCED0-90AF-4838-AA2C-8E261E1EC115}" sibTransId="{95EAB534-48B4-4C5E-923E-CA6FD8AF6ECD}"/>
    <dgm:cxn modelId="{FDCD2BA5-BD59-4185-9BA8-7F98A47788C8}" type="presOf" srcId="{6A9B3000-065E-4139-86EE-9A2591116E5F}" destId="{D48F38EA-E7F6-4519-897A-8BB34B6793B5}" srcOrd="0" destOrd="1" presId="urn:microsoft.com/office/officeart/2005/8/layout/chevron2"/>
    <dgm:cxn modelId="{D1CBDA24-9271-43D7-8106-43DC49FD65EB}" srcId="{DCB30777-AF10-4F0A-9C3C-3155DC5D3CDC}" destId="{2A3F4910-2EC0-40B4-9C56-5FB13D3D1111}" srcOrd="0" destOrd="0" parTransId="{4F7B3FA0-1A0C-4E15-99C8-28625F54F565}" sibTransId="{547DB226-68DE-40F7-96CA-B18331A595AB}"/>
    <dgm:cxn modelId="{F5EDA6A4-024D-419F-9F7F-AF5747288E0A}" type="presOf" srcId="{2A3F4910-2EC0-40B4-9C56-5FB13D3D1111}" destId="{D48F38EA-E7F6-4519-897A-8BB34B6793B5}" srcOrd="0" destOrd="0" presId="urn:microsoft.com/office/officeart/2005/8/layout/chevron2"/>
    <dgm:cxn modelId="{2BD5BDE2-E03E-46B4-BBF6-884AE9883F9F}" srcId="{DCB30777-AF10-4F0A-9C3C-3155DC5D3CDC}" destId="{6A9B3000-065E-4139-86EE-9A2591116E5F}" srcOrd="1" destOrd="0" parTransId="{CB35D6B5-2952-48B7-A88A-A69D56422B4E}" sibTransId="{EC4DEDB4-DB0D-43B1-B752-E04209D6158E}"/>
    <dgm:cxn modelId="{E19F29D8-24DF-40B7-9E2B-D9168C0FEF32}" type="presOf" srcId="{D294F42A-ABC5-4291-BA69-D4D89B885C2E}" destId="{4BF3AAB0-A0A7-4647-9C1C-40182E60062F}" srcOrd="0" destOrd="1" presId="urn:microsoft.com/office/officeart/2005/8/layout/chevron2"/>
    <dgm:cxn modelId="{9D5D733F-EC66-480E-B185-AFBDE74FBCB6}" type="presOf" srcId="{6813A484-7462-4E7E-A3DF-AF5CACB3DF19}" destId="{C4CD61A7-9B6D-405D-82D7-ECA9D5E86D5D}" srcOrd="0" destOrd="0" presId="urn:microsoft.com/office/officeart/2005/8/layout/chevron2"/>
    <dgm:cxn modelId="{DBE5B976-02E1-4C8F-8512-4FE87C9558CE}" srcId="{6813A484-7462-4E7E-A3DF-AF5CACB3DF19}" destId="{B5ACC9F9-9448-467C-A055-8912925D02FC}" srcOrd="0" destOrd="0" parTransId="{1BDC84B9-D4AE-4D2F-98B2-B287A1CDCE39}" sibTransId="{5398AE6D-D531-4ED5-9D68-9862FF832B9D}"/>
    <dgm:cxn modelId="{5C8D7158-514B-4A88-9F46-5C5C2891D515}" type="presOf" srcId="{0EFC3C28-EEC5-474D-8F2B-B45D04ACAE5B}" destId="{AADC8882-A9D6-4EA9-93DD-866C2B7E5A50}" srcOrd="0" destOrd="0" presId="urn:microsoft.com/office/officeart/2005/8/layout/chevron2"/>
    <dgm:cxn modelId="{7D025546-E805-4A5A-9047-DC5B385CA911}" srcId="{0EFC3C28-EEC5-474D-8F2B-B45D04ACAE5B}" destId="{D294F42A-ABC5-4291-BA69-D4D89B885C2E}" srcOrd="1" destOrd="0" parTransId="{8D37022F-9744-4162-B858-36485BDC6D8C}" sibTransId="{D1614E2E-D1D9-40E5-B291-C58F4AFC3C27}"/>
    <dgm:cxn modelId="{B7470D18-9D60-4324-B206-634342D3D364}" type="presOf" srcId="{3ADA07FA-5FC3-474B-8525-213979045357}" destId="{3D48E4ED-97A9-4A1D-875B-07F607F2B534}" srcOrd="0" destOrd="1" presId="urn:microsoft.com/office/officeart/2005/8/layout/chevron2"/>
    <dgm:cxn modelId="{7D472708-586D-46C3-AB0B-925EB08A1D7A}" srcId="{0EFC3C28-EEC5-474D-8F2B-B45D04ACAE5B}" destId="{CB0790B7-19B0-41BF-99EE-9AB125F2B38A}" srcOrd="0" destOrd="0" parTransId="{9A60BAB5-3FA6-4E18-A017-4557256FA700}" sibTransId="{217C49BC-72EF-43BE-9C16-CB535CAA4479}"/>
    <dgm:cxn modelId="{3957243A-C473-48E8-8F8D-1209E32A46D7}" srcId="{6813A484-7462-4E7E-A3DF-AF5CACB3DF19}" destId="{3ADA07FA-5FC3-474B-8525-213979045357}" srcOrd="1" destOrd="0" parTransId="{C3780528-594A-4B05-B17F-93C7B216EA33}" sibTransId="{8EC5E5B0-2067-466B-A952-7FB2E9901E15}"/>
    <dgm:cxn modelId="{A28A290E-EDCC-4E30-8D5B-485E3AA04296}" type="presOf" srcId="{DCB30777-AF10-4F0A-9C3C-3155DC5D3CDC}" destId="{A25F697E-6D37-4ACD-AE27-3470E8C9C24B}" srcOrd="0" destOrd="0" presId="urn:microsoft.com/office/officeart/2005/8/layout/chevron2"/>
    <dgm:cxn modelId="{CF3F1E34-0016-4BD5-AE9B-5834284E4F67}" type="presOf" srcId="{B5ACC9F9-9448-467C-A055-8912925D02FC}" destId="{3D48E4ED-97A9-4A1D-875B-07F607F2B534}" srcOrd="0" destOrd="0" presId="urn:microsoft.com/office/officeart/2005/8/layout/chevron2"/>
    <dgm:cxn modelId="{8F682F9B-6AE8-4DFE-86C9-CDD9996F432B}" type="presOf" srcId="{A393818D-9220-4E27-B949-472E3E791510}" destId="{6C67EF64-2E1A-4F94-BAE5-609365F20E86}" srcOrd="0" destOrd="0" presId="urn:microsoft.com/office/officeart/2005/8/layout/chevron2"/>
    <dgm:cxn modelId="{D8AB5076-A14F-428F-843C-7432B472E1BE}" type="presOf" srcId="{CB0790B7-19B0-41BF-99EE-9AB125F2B38A}" destId="{4BF3AAB0-A0A7-4647-9C1C-40182E60062F}" srcOrd="0" destOrd="0" presId="urn:microsoft.com/office/officeart/2005/8/layout/chevron2"/>
    <dgm:cxn modelId="{0E3FB6C6-28C8-486A-8C42-2361AF396E74}" type="presParOf" srcId="{6C67EF64-2E1A-4F94-BAE5-609365F20E86}" destId="{77824BBE-88D5-47C7-8B48-55927EE08953}" srcOrd="0" destOrd="0" presId="urn:microsoft.com/office/officeart/2005/8/layout/chevron2"/>
    <dgm:cxn modelId="{528FD122-07DC-466F-AA46-B455CF18B571}" type="presParOf" srcId="{77824BBE-88D5-47C7-8B48-55927EE08953}" destId="{C4CD61A7-9B6D-405D-82D7-ECA9D5E86D5D}" srcOrd="0" destOrd="0" presId="urn:microsoft.com/office/officeart/2005/8/layout/chevron2"/>
    <dgm:cxn modelId="{26DF970D-0F22-416E-80F2-B79826EE2051}" type="presParOf" srcId="{77824BBE-88D5-47C7-8B48-55927EE08953}" destId="{3D48E4ED-97A9-4A1D-875B-07F607F2B534}" srcOrd="1" destOrd="0" presId="urn:microsoft.com/office/officeart/2005/8/layout/chevron2"/>
    <dgm:cxn modelId="{402D9EE3-833D-4CEF-A848-7E7D12EEF01D}" type="presParOf" srcId="{6C67EF64-2E1A-4F94-BAE5-609365F20E86}" destId="{09C86A51-202E-44AE-9807-1130572AA91C}" srcOrd="1" destOrd="0" presId="urn:microsoft.com/office/officeart/2005/8/layout/chevron2"/>
    <dgm:cxn modelId="{1E8D3E09-F617-4173-A388-9E115532C133}" type="presParOf" srcId="{6C67EF64-2E1A-4F94-BAE5-609365F20E86}" destId="{E5334FA3-1E9E-4E21-A524-4151A03583ED}" srcOrd="2" destOrd="0" presId="urn:microsoft.com/office/officeart/2005/8/layout/chevron2"/>
    <dgm:cxn modelId="{DA8AFD75-468A-4E44-A952-A54DA5209694}" type="presParOf" srcId="{E5334FA3-1E9E-4E21-A524-4151A03583ED}" destId="{A25F697E-6D37-4ACD-AE27-3470E8C9C24B}" srcOrd="0" destOrd="0" presId="urn:microsoft.com/office/officeart/2005/8/layout/chevron2"/>
    <dgm:cxn modelId="{52D3F20C-F0C9-422E-989F-D1DE2200DEA7}" type="presParOf" srcId="{E5334FA3-1E9E-4E21-A524-4151A03583ED}" destId="{D48F38EA-E7F6-4519-897A-8BB34B6793B5}" srcOrd="1" destOrd="0" presId="urn:microsoft.com/office/officeart/2005/8/layout/chevron2"/>
    <dgm:cxn modelId="{81E00429-28CC-4C7E-B9FC-365F7AC5C7C9}" type="presParOf" srcId="{6C67EF64-2E1A-4F94-BAE5-609365F20E86}" destId="{0BFA7581-BEC5-4E89-96D3-74C4D187D67A}" srcOrd="3" destOrd="0" presId="urn:microsoft.com/office/officeart/2005/8/layout/chevron2"/>
    <dgm:cxn modelId="{13F8D6D5-40D4-4DF5-96A5-E71D3986CDF2}" type="presParOf" srcId="{6C67EF64-2E1A-4F94-BAE5-609365F20E86}" destId="{247FC4CD-96AC-4256-B21C-8C4A826A08BA}" srcOrd="4" destOrd="0" presId="urn:microsoft.com/office/officeart/2005/8/layout/chevron2"/>
    <dgm:cxn modelId="{30496FBD-E06F-43F7-867A-62DD07B2A9E3}" type="presParOf" srcId="{247FC4CD-96AC-4256-B21C-8C4A826A08BA}" destId="{AADC8882-A9D6-4EA9-93DD-866C2B7E5A50}" srcOrd="0" destOrd="0" presId="urn:microsoft.com/office/officeart/2005/8/layout/chevron2"/>
    <dgm:cxn modelId="{EE43B58C-2261-4732-A88C-CB8F2C4608CA}" type="presParOf" srcId="{247FC4CD-96AC-4256-B21C-8C4A826A08BA}" destId="{4BF3AAB0-A0A7-4647-9C1C-40182E60062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7B253A-1BE0-9747-AA88-0D2353E9FCE5}">
      <dsp:nvSpPr>
        <dsp:cNvPr id="0" name=""/>
        <dsp:cNvSpPr/>
      </dsp:nvSpPr>
      <dsp:spPr>
        <a:xfrm>
          <a:off x="2599883" y="402185"/>
          <a:ext cx="2686932" cy="2686932"/>
        </a:xfrm>
        <a:prstGeom prst="blockArc">
          <a:avLst>
            <a:gd name="adj1" fmla="val 9000000"/>
            <a:gd name="adj2" fmla="val 16200000"/>
            <a:gd name="adj3" fmla="val 4637"/>
          </a:avLst>
        </a:prstGeom>
        <a:blipFill rotWithShape="0">
          <a:blip xmlns:r="http://schemas.openxmlformats.org/officeDocument/2006/relationships" r:embed="rId1">
            <a:duotone>
              <a:schemeClr val="accent1">
                <a:tint val="60000"/>
                <a:hueOff val="0"/>
                <a:satOff val="0"/>
                <a:lumOff val="0"/>
                <a:alphaOff val="0"/>
                <a:tint val="100000"/>
                <a:shade val="50000"/>
                <a:hueMod val="100000"/>
                <a:satMod val="100000"/>
              </a:schemeClr>
              <a:schemeClr val="accent1">
                <a:tint val="60000"/>
                <a:hueOff val="0"/>
                <a:satOff val="0"/>
                <a:lumOff val="0"/>
                <a:alphaOff val="0"/>
                <a:tint val="100000"/>
                <a:shade val="75000"/>
                <a:hueMod val="100000"/>
                <a:satMod val="100000"/>
              </a:schemeClr>
            </a:duotone>
          </a:blip>
          <a:tile tx="0" ty="0" sx="50000" sy="50000" flip="none" algn="ctr"/>
        </a:blipFill>
        <a:ln>
          <a:noFill/>
        </a:ln>
        <a:effectLst>
          <a:glow>
            <a:schemeClr val="accent1">
              <a:tint val="60000"/>
              <a:hueOff val="0"/>
              <a:satOff val="0"/>
              <a:lumOff val="0"/>
              <a:alphaOff val="0"/>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accent1">
              <a:tint val="60000"/>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sp>
    <dsp:sp modelId="{596413CD-E197-F44E-B9A4-F60D367D12E3}">
      <dsp:nvSpPr>
        <dsp:cNvPr id="0" name=""/>
        <dsp:cNvSpPr/>
      </dsp:nvSpPr>
      <dsp:spPr>
        <a:xfrm>
          <a:off x="2599883" y="402185"/>
          <a:ext cx="2686932" cy="2686932"/>
        </a:xfrm>
        <a:prstGeom prst="blockArc">
          <a:avLst>
            <a:gd name="adj1" fmla="val 1800000"/>
            <a:gd name="adj2" fmla="val 9000000"/>
            <a:gd name="adj3" fmla="val 4637"/>
          </a:avLst>
        </a:prstGeom>
        <a:blipFill rotWithShape="0">
          <a:blip xmlns:r="http://schemas.openxmlformats.org/officeDocument/2006/relationships" r:embed="rId1">
            <a:duotone>
              <a:schemeClr val="accent1">
                <a:tint val="60000"/>
                <a:hueOff val="0"/>
                <a:satOff val="0"/>
                <a:lumOff val="0"/>
                <a:alphaOff val="0"/>
                <a:tint val="100000"/>
                <a:shade val="50000"/>
                <a:hueMod val="100000"/>
                <a:satMod val="100000"/>
              </a:schemeClr>
              <a:schemeClr val="accent1">
                <a:tint val="60000"/>
                <a:hueOff val="0"/>
                <a:satOff val="0"/>
                <a:lumOff val="0"/>
                <a:alphaOff val="0"/>
                <a:tint val="100000"/>
                <a:shade val="75000"/>
                <a:hueMod val="100000"/>
                <a:satMod val="100000"/>
              </a:schemeClr>
            </a:duotone>
          </a:blip>
          <a:tile tx="0" ty="0" sx="50000" sy="50000" flip="none" algn="ctr"/>
        </a:blipFill>
        <a:ln>
          <a:noFill/>
        </a:ln>
        <a:effectLst>
          <a:glow>
            <a:schemeClr val="accent1">
              <a:tint val="60000"/>
              <a:hueOff val="0"/>
              <a:satOff val="0"/>
              <a:lumOff val="0"/>
              <a:alphaOff val="0"/>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accent1">
              <a:tint val="60000"/>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sp>
    <dsp:sp modelId="{FC758318-071D-E047-9FD3-D8EBA2BF3A20}">
      <dsp:nvSpPr>
        <dsp:cNvPr id="0" name=""/>
        <dsp:cNvSpPr/>
      </dsp:nvSpPr>
      <dsp:spPr>
        <a:xfrm>
          <a:off x="2599883" y="402185"/>
          <a:ext cx="2686932" cy="2686932"/>
        </a:xfrm>
        <a:prstGeom prst="blockArc">
          <a:avLst>
            <a:gd name="adj1" fmla="val 16200000"/>
            <a:gd name="adj2" fmla="val 1800000"/>
            <a:gd name="adj3" fmla="val 4637"/>
          </a:avLst>
        </a:prstGeom>
        <a:blipFill rotWithShape="0">
          <a:blip xmlns:r="http://schemas.openxmlformats.org/officeDocument/2006/relationships" r:embed="rId1">
            <a:duotone>
              <a:schemeClr val="accent1">
                <a:tint val="60000"/>
                <a:hueOff val="0"/>
                <a:satOff val="0"/>
                <a:lumOff val="0"/>
                <a:alphaOff val="0"/>
                <a:tint val="100000"/>
                <a:shade val="50000"/>
                <a:hueMod val="100000"/>
                <a:satMod val="100000"/>
              </a:schemeClr>
              <a:schemeClr val="accent1">
                <a:tint val="60000"/>
                <a:hueOff val="0"/>
                <a:satOff val="0"/>
                <a:lumOff val="0"/>
                <a:alphaOff val="0"/>
                <a:tint val="100000"/>
                <a:shade val="75000"/>
                <a:hueMod val="100000"/>
                <a:satMod val="100000"/>
              </a:schemeClr>
            </a:duotone>
          </a:blip>
          <a:tile tx="0" ty="0" sx="50000" sy="50000" flip="none" algn="ctr"/>
        </a:blipFill>
        <a:ln>
          <a:noFill/>
        </a:ln>
        <a:effectLst>
          <a:glow>
            <a:schemeClr val="accent1">
              <a:tint val="60000"/>
              <a:hueOff val="0"/>
              <a:satOff val="0"/>
              <a:lumOff val="0"/>
              <a:alphaOff val="0"/>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accent1">
              <a:tint val="60000"/>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sp>
    <dsp:sp modelId="{347B115B-8B4C-9B48-9EA8-9EFB2215E8A5}">
      <dsp:nvSpPr>
        <dsp:cNvPr id="0" name=""/>
        <dsp:cNvSpPr/>
      </dsp:nvSpPr>
      <dsp:spPr>
        <a:xfrm>
          <a:off x="3325276" y="1127578"/>
          <a:ext cx="1236147" cy="1236147"/>
        </a:xfrm>
        <a:prstGeom prst="ellipse">
          <a:avLst/>
        </a:prstGeom>
        <a:blipFill rotWithShape="0">
          <a:blip xmlns:r="http://schemas.openxmlformats.org/officeDocument/2006/relationships" r:embed="rId1">
            <a:duotone>
              <a:schemeClr val="accent1">
                <a:hueOff val="0"/>
                <a:satOff val="0"/>
                <a:lumOff val="0"/>
                <a:alphaOff val="0"/>
                <a:tint val="100000"/>
                <a:shade val="50000"/>
                <a:hueMod val="100000"/>
                <a:satMod val="100000"/>
              </a:schemeClr>
              <a:schemeClr val="accent1">
                <a:hueOff val="0"/>
                <a:satOff val="0"/>
                <a:lumOff val="0"/>
                <a:alphaOff val="0"/>
                <a:tint val="100000"/>
                <a:shade val="75000"/>
                <a:hueMod val="100000"/>
                <a:satMod val="100000"/>
              </a:schemeClr>
            </a:duotone>
          </a:blip>
          <a:tile tx="0" ty="0" sx="50000" sy="50000" flip="none" algn="ctr"/>
        </a:blipFill>
        <a:ln>
          <a:noFill/>
        </a:ln>
        <a:effectLst>
          <a:glow>
            <a:schemeClr val="accent1">
              <a:hueOff val="0"/>
              <a:satOff val="0"/>
              <a:lumOff val="0"/>
              <a:alphaOff val="0"/>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dirty="0" smtClean="0"/>
            <a:t>国家秘密</a:t>
          </a:r>
          <a:endParaRPr lang="zh-CN" altLang="en-US" sz="2700" kern="1200" dirty="0"/>
        </a:p>
      </dsp:txBody>
      <dsp:txXfrm>
        <a:off x="3506306" y="1308608"/>
        <a:ext cx="874087" cy="874087"/>
      </dsp:txXfrm>
    </dsp:sp>
    <dsp:sp modelId="{A5CB4B6F-A9CC-F142-B778-C0DE06B0E2AC}">
      <dsp:nvSpPr>
        <dsp:cNvPr id="0" name=""/>
        <dsp:cNvSpPr/>
      </dsp:nvSpPr>
      <dsp:spPr>
        <a:xfrm>
          <a:off x="3510698" y="684"/>
          <a:ext cx="865303" cy="865303"/>
        </a:xfrm>
        <a:prstGeom prst="ellipse">
          <a:avLst/>
        </a:prstGeom>
        <a:blipFill rotWithShape="0">
          <a:blip xmlns:r="http://schemas.openxmlformats.org/officeDocument/2006/relationships" r:embed="rId1">
            <a:duotone>
              <a:schemeClr val="accent1">
                <a:hueOff val="0"/>
                <a:satOff val="0"/>
                <a:lumOff val="0"/>
                <a:alphaOff val="0"/>
                <a:tint val="100000"/>
                <a:shade val="50000"/>
                <a:hueMod val="100000"/>
                <a:satMod val="100000"/>
              </a:schemeClr>
              <a:schemeClr val="accent1">
                <a:hueOff val="0"/>
                <a:satOff val="0"/>
                <a:lumOff val="0"/>
                <a:alphaOff val="0"/>
                <a:tint val="100000"/>
                <a:shade val="75000"/>
                <a:hueMod val="100000"/>
                <a:satMod val="100000"/>
              </a:schemeClr>
            </a:duotone>
          </a:blip>
          <a:tile tx="0" ty="0" sx="50000" sy="50000" flip="none" algn="ctr"/>
        </a:blipFill>
        <a:ln>
          <a:noFill/>
        </a:ln>
        <a:effectLst>
          <a:glow>
            <a:schemeClr val="accent1">
              <a:hueOff val="0"/>
              <a:satOff val="0"/>
              <a:lumOff val="0"/>
              <a:alphaOff val="0"/>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t>工作秘密</a:t>
          </a:r>
          <a:endParaRPr lang="zh-CN" altLang="en-US" sz="1800" kern="1200" dirty="0"/>
        </a:p>
      </dsp:txBody>
      <dsp:txXfrm>
        <a:off x="3637419" y="127405"/>
        <a:ext cx="611861" cy="611861"/>
      </dsp:txXfrm>
    </dsp:sp>
    <dsp:sp modelId="{239385AB-B76F-1A48-862D-546620F951A6}">
      <dsp:nvSpPr>
        <dsp:cNvPr id="0" name=""/>
        <dsp:cNvSpPr/>
      </dsp:nvSpPr>
      <dsp:spPr>
        <a:xfrm>
          <a:off x="4647196" y="1969158"/>
          <a:ext cx="865303" cy="865303"/>
        </a:xfrm>
        <a:prstGeom prst="ellipse">
          <a:avLst/>
        </a:prstGeom>
        <a:blipFill rotWithShape="0">
          <a:blip xmlns:r="http://schemas.openxmlformats.org/officeDocument/2006/relationships" r:embed="rId1">
            <a:duotone>
              <a:schemeClr val="accent1">
                <a:hueOff val="0"/>
                <a:satOff val="0"/>
                <a:lumOff val="0"/>
                <a:alphaOff val="0"/>
                <a:tint val="100000"/>
                <a:shade val="50000"/>
                <a:hueMod val="100000"/>
                <a:satMod val="100000"/>
              </a:schemeClr>
              <a:schemeClr val="accent1">
                <a:hueOff val="0"/>
                <a:satOff val="0"/>
                <a:lumOff val="0"/>
                <a:alphaOff val="0"/>
                <a:tint val="100000"/>
                <a:shade val="75000"/>
                <a:hueMod val="100000"/>
                <a:satMod val="100000"/>
              </a:schemeClr>
            </a:duotone>
          </a:blip>
          <a:tile tx="0" ty="0" sx="50000" sy="50000" flip="none" algn="ctr"/>
        </a:blipFill>
        <a:ln>
          <a:noFill/>
        </a:ln>
        <a:effectLst>
          <a:glow>
            <a:schemeClr val="accent1">
              <a:hueOff val="0"/>
              <a:satOff val="0"/>
              <a:lumOff val="0"/>
              <a:alphaOff val="0"/>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t>商业秘密</a:t>
          </a:r>
          <a:endParaRPr lang="zh-CN" altLang="en-US" sz="1800" kern="1200" dirty="0"/>
        </a:p>
      </dsp:txBody>
      <dsp:txXfrm>
        <a:off x="4773917" y="2095879"/>
        <a:ext cx="611861" cy="611861"/>
      </dsp:txXfrm>
    </dsp:sp>
    <dsp:sp modelId="{A43AD6AF-4F1F-554D-BD6D-9A790B89113B}">
      <dsp:nvSpPr>
        <dsp:cNvPr id="0" name=""/>
        <dsp:cNvSpPr/>
      </dsp:nvSpPr>
      <dsp:spPr>
        <a:xfrm>
          <a:off x="2374199" y="1969158"/>
          <a:ext cx="865303" cy="865303"/>
        </a:xfrm>
        <a:prstGeom prst="ellipse">
          <a:avLst/>
        </a:prstGeom>
        <a:blipFill rotWithShape="0">
          <a:blip xmlns:r="http://schemas.openxmlformats.org/officeDocument/2006/relationships" r:embed="rId1">
            <a:duotone>
              <a:schemeClr val="accent1">
                <a:hueOff val="0"/>
                <a:satOff val="0"/>
                <a:lumOff val="0"/>
                <a:alphaOff val="0"/>
                <a:tint val="100000"/>
                <a:shade val="50000"/>
                <a:hueMod val="100000"/>
                <a:satMod val="100000"/>
              </a:schemeClr>
              <a:schemeClr val="accent1">
                <a:hueOff val="0"/>
                <a:satOff val="0"/>
                <a:lumOff val="0"/>
                <a:alphaOff val="0"/>
                <a:tint val="100000"/>
                <a:shade val="75000"/>
                <a:hueMod val="100000"/>
                <a:satMod val="100000"/>
              </a:schemeClr>
            </a:duotone>
          </a:blip>
          <a:tile tx="0" ty="0" sx="50000" sy="50000" flip="none" algn="ctr"/>
        </a:blipFill>
        <a:ln>
          <a:noFill/>
        </a:ln>
        <a:effectLst>
          <a:glow>
            <a:schemeClr val="accent1">
              <a:hueOff val="0"/>
              <a:satOff val="0"/>
              <a:lumOff val="0"/>
              <a:alphaOff val="0"/>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accent1">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t>个人隐私</a:t>
          </a:r>
          <a:endParaRPr lang="zh-CN" altLang="en-US" sz="1800" kern="1200" dirty="0"/>
        </a:p>
      </dsp:txBody>
      <dsp:txXfrm>
        <a:off x="2500920" y="2095879"/>
        <a:ext cx="611861" cy="6118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0CAFF2-B3A5-4FD3-912F-75BCD88908AA}">
      <dsp:nvSpPr>
        <dsp:cNvPr id="0" name=""/>
        <dsp:cNvSpPr/>
      </dsp:nvSpPr>
      <dsp:spPr>
        <a:xfrm>
          <a:off x="808895" y="1047"/>
          <a:ext cx="1739949" cy="104396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定密依据</a:t>
          </a:r>
          <a:endParaRPr lang="zh-CN" altLang="en-US" sz="2600" kern="1200" dirty="0"/>
        </a:p>
      </dsp:txBody>
      <dsp:txXfrm>
        <a:off x="839472" y="31624"/>
        <a:ext cx="1678795" cy="982815"/>
      </dsp:txXfrm>
    </dsp:sp>
    <dsp:sp modelId="{9216D01E-853C-4CEC-BBA7-02B0CD08E09A}">
      <dsp:nvSpPr>
        <dsp:cNvPr id="0" name=""/>
        <dsp:cNvSpPr/>
      </dsp:nvSpPr>
      <dsp:spPr>
        <a:xfrm>
          <a:off x="2701960" y="307278"/>
          <a:ext cx="368869" cy="4315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2701960" y="393579"/>
        <a:ext cx="258208" cy="258905"/>
      </dsp:txXfrm>
    </dsp:sp>
    <dsp:sp modelId="{A1FD99C5-5EE0-4B1C-B3A1-CC9B93B8C9BC}">
      <dsp:nvSpPr>
        <dsp:cNvPr id="0" name=""/>
        <dsp:cNvSpPr/>
      </dsp:nvSpPr>
      <dsp:spPr>
        <a:xfrm>
          <a:off x="3244825" y="1047"/>
          <a:ext cx="1739949" cy="104396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定密责任人</a:t>
          </a:r>
          <a:endParaRPr lang="zh-CN" altLang="en-US" sz="2600" kern="1200" dirty="0"/>
        </a:p>
      </dsp:txBody>
      <dsp:txXfrm>
        <a:off x="3275402" y="31624"/>
        <a:ext cx="1678795" cy="982815"/>
      </dsp:txXfrm>
    </dsp:sp>
    <dsp:sp modelId="{A2F48A8E-84A4-44EB-8BEE-F5DECC057749}">
      <dsp:nvSpPr>
        <dsp:cNvPr id="0" name=""/>
        <dsp:cNvSpPr/>
      </dsp:nvSpPr>
      <dsp:spPr>
        <a:xfrm>
          <a:off x="5137890" y="307278"/>
          <a:ext cx="368869" cy="4315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5137890" y="393579"/>
        <a:ext cx="258208" cy="258905"/>
      </dsp:txXfrm>
    </dsp:sp>
    <dsp:sp modelId="{33316297-8A6D-4D55-B785-85D73EB374F7}">
      <dsp:nvSpPr>
        <dsp:cNvPr id="0" name=""/>
        <dsp:cNvSpPr/>
      </dsp:nvSpPr>
      <dsp:spPr>
        <a:xfrm>
          <a:off x="5680754" y="1047"/>
          <a:ext cx="1739949" cy="104396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定密权限</a:t>
          </a:r>
          <a:endParaRPr lang="zh-CN" altLang="en-US" sz="2600" kern="1200" dirty="0"/>
        </a:p>
      </dsp:txBody>
      <dsp:txXfrm>
        <a:off x="5711331" y="31624"/>
        <a:ext cx="1678795" cy="982815"/>
      </dsp:txXfrm>
    </dsp:sp>
    <dsp:sp modelId="{63D19B5C-B2D8-435A-8D7E-7456787B5DDD}">
      <dsp:nvSpPr>
        <dsp:cNvPr id="0" name=""/>
        <dsp:cNvSpPr/>
      </dsp:nvSpPr>
      <dsp:spPr>
        <a:xfrm rot="5400000">
          <a:off x="6366294" y="1166813"/>
          <a:ext cx="368869" cy="4315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rot="-5400000">
        <a:off x="6421277" y="1198132"/>
        <a:ext cx="258905" cy="258208"/>
      </dsp:txXfrm>
    </dsp:sp>
    <dsp:sp modelId="{A6818783-8079-49E7-800B-BB2D1BC59266}">
      <dsp:nvSpPr>
        <dsp:cNvPr id="0" name=""/>
        <dsp:cNvSpPr/>
      </dsp:nvSpPr>
      <dsp:spPr>
        <a:xfrm>
          <a:off x="5680754" y="1740996"/>
          <a:ext cx="1739949" cy="104396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确定国家秘密</a:t>
          </a:r>
          <a:endParaRPr lang="zh-CN" altLang="en-US" sz="2600" kern="1200" dirty="0"/>
        </a:p>
      </dsp:txBody>
      <dsp:txXfrm>
        <a:off x="5711331" y="1771573"/>
        <a:ext cx="1678795" cy="982815"/>
      </dsp:txXfrm>
    </dsp:sp>
    <dsp:sp modelId="{82F50E05-1E1B-4FC5-8397-6811117B4B60}">
      <dsp:nvSpPr>
        <dsp:cNvPr id="0" name=""/>
        <dsp:cNvSpPr/>
      </dsp:nvSpPr>
      <dsp:spPr>
        <a:xfrm rot="10800000">
          <a:off x="5158769" y="2047227"/>
          <a:ext cx="368869" cy="4315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rot="10800000">
        <a:off x="5269430" y="2133528"/>
        <a:ext cx="258208" cy="258905"/>
      </dsp:txXfrm>
    </dsp:sp>
    <dsp:sp modelId="{16A0B861-8FAC-425D-9D63-93B71FD3315D}">
      <dsp:nvSpPr>
        <dsp:cNvPr id="0" name=""/>
        <dsp:cNvSpPr/>
      </dsp:nvSpPr>
      <dsp:spPr>
        <a:xfrm>
          <a:off x="3244825" y="1740996"/>
          <a:ext cx="1739949" cy="104396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变更国家秘密</a:t>
          </a:r>
          <a:endParaRPr lang="zh-CN" altLang="en-US" sz="2600" kern="1200" dirty="0"/>
        </a:p>
      </dsp:txBody>
      <dsp:txXfrm>
        <a:off x="3275402" y="1771573"/>
        <a:ext cx="1678795" cy="982815"/>
      </dsp:txXfrm>
    </dsp:sp>
    <dsp:sp modelId="{895D8FEC-09BB-46A6-B63F-0CDCCEC56B4A}">
      <dsp:nvSpPr>
        <dsp:cNvPr id="0" name=""/>
        <dsp:cNvSpPr/>
      </dsp:nvSpPr>
      <dsp:spPr>
        <a:xfrm rot="10800000">
          <a:off x="2722840" y="2047227"/>
          <a:ext cx="368869" cy="4315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rot="10800000">
        <a:off x="2833501" y="2133528"/>
        <a:ext cx="258208" cy="258905"/>
      </dsp:txXfrm>
    </dsp:sp>
    <dsp:sp modelId="{F7D4CABC-C547-4370-8DEA-FFDDFD4CFB6D}">
      <dsp:nvSpPr>
        <dsp:cNvPr id="0" name=""/>
        <dsp:cNvSpPr/>
      </dsp:nvSpPr>
      <dsp:spPr>
        <a:xfrm>
          <a:off x="808895" y="1740996"/>
          <a:ext cx="1739949" cy="104396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解除国家秘密</a:t>
          </a:r>
          <a:endParaRPr lang="zh-CN" altLang="en-US" sz="2600" kern="1200" dirty="0"/>
        </a:p>
      </dsp:txBody>
      <dsp:txXfrm>
        <a:off x="839472" y="1771573"/>
        <a:ext cx="1678795" cy="982815"/>
      </dsp:txXfrm>
    </dsp:sp>
    <dsp:sp modelId="{4E735DAD-D23D-48D9-964E-54FA34E4E520}">
      <dsp:nvSpPr>
        <dsp:cNvPr id="0" name=""/>
        <dsp:cNvSpPr/>
      </dsp:nvSpPr>
      <dsp:spPr>
        <a:xfrm rot="5400000">
          <a:off x="1494435" y="2906762"/>
          <a:ext cx="368869" cy="4315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rot="-5400000">
        <a:off x="1549418" y="2938081"/>
        <a:ext cx="258905" cy="258208"/>
      </dsp:txXfrm>
    </dsp:sp>
    <dsp:sp modelId="{5CDFE271-9204-4291-B6C4-95647D6B9E46}">
      <dsp:nvSpPr>
        <dsp:cNvPr id="0" name=""/>
        <dsp:cNvSpPr/>
      </dsp:nvSpPr>
      <dsp:spPr>
        <a:xfrm>
          <a:off x="808895" y="3480946"/>
          <a:ext cx="1739949" cy="104396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定密监督</a:t>
          </a:r>
          <a:endParaRPr lang="zh-CN" altLang="en-US" sz="2600" kern="1200" dirty="0"/>
        </a:p>
      </dsp:txBody>
      <dsp:txXfrm>
        <a:off x="839472" y="3511523"/>
        <a:ext cx="1678795" cy="9828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CD61A7-9B6D-405D-82D7-ECA9D5E86D5D}">
      <dsp:nvSpPr>
        <dsp:cNvPr id="0" name=""/>
        <dsp:cNvSpPr/>
      </dsp:nvSpPr>
      <dsp:spPr>
        <a:xfrm rot="5400000">
          <a:off x="-245635" y="246082"/>
          <a:ext cx="1637567" cy="114629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zh-CN" altLang="en-US" sz="3000" kern="1200" dirty="0" smtClean="0"/>
            <a:t>宏观</a:t>
          </a:r>
          <a:endParaRPr lang="zh-CN" altLang="en-US" sz="3000" kern="1200" dirty="0"/>
        </a:p>
      </dsp:txBody>
      <dsp:txXfrm rot="-5400000">
        <a:off x="1" y="573596"/>
        <a:ext cx="1146297" cy="491270"/>
      </dsp:txXfrm>
    </dsp:sp>
    <dsp:sp modelId="{3D48E4ED-97A9-4A1D-875B-07F607F2B534}">
      <dsp:nvSpPr>
        <dsp:cNvPr id="0" name=""/>
        <dsp:cNvSpPr/>
      </dsp:nvSpPr>
      <dsp:spPr>
        <a:xfrm rot="5400000">
          <a:off x="4155739" y="-3008994"/>
          <a:ext cx="1064418" cy="708330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dirty="0" smtClean="0"/>
            <a:t>国家级国家保密局</a:t>
          </a:r>
          <a:endParaRPr lang="zh-CN" altLang="en-US" sz="1900" kern="1200" dirty="0"/>
        </a:p>
        <a:p>
          <a:pPr marL="171450" lvl="1" indent="-171450" algn="l" defTabSz="844550">
            <a:lnSpc>
              <a:spcPct val="90000"/>
            </a:lnSpc>
            <a:spcBef>
              <a:spcPct val="0"/>
            </a:spcBef>
            <a:spcAft>
              <a:spcPct val="15000"/>
            </a:spcAft>
            <a:buChar char="••"/>
          </a:pPr>
          <a:r>
            <a:rPr lang="zh-CN" altLang="en-US" sz="1900" kern="1200" dirty="0" smtClean="0"/>
            <a:t>制定法律法规、制定保密范围、确定变更或解除国家秘密、定密检查和监督</a:t>
          </a:r>
          <a:endParaRPr lang="zh-CN" altLang="en-US" sz="1900" kern="1200" dirty="0"/>
        </a:p>
      </dsp:txBody>
      <dsp:txXfrm rot="-5400000">
        <a:off x="1146298" y="52408"/>
        <a:ext cx="7031341" cy="960496"/>
      </dsp:txXfrm>
    </dsp:sp>
    <dsp:sp modelId="{A25F697E-6D37-4ACD-AE27-3470E8C9C24B}">
      <dsp:nvSpPr>
        <dsp:cNvPr id="0" name=""/>
        <dsp:cNvSpPr/>
      </dsp:nvSpPr>
      <dsp:spPr>
        <a:xfrm rot="5400000">
          <a:off x="-245635" y="1689832"/>
          <a:ext cx="1637567" cy="114629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zh-CN" altLang="en-US" sz="3000" kern="1200" dirty="0" smtClean="0"/>
            <a:t>中观</a:t>
          </a:r>
          <a:endParaRPr lang="zh-CN" altLang="en-US" sz="3000" kern="1200" dirty="0"/>
        </a:p>
      </dsp:txBody>
      <dsp:txXfrm rot="-5400000">
        <a:off x="1" y="2017346"/>
        <a:ext cx="1146297" cy="491270"/>
      </dsp:txXfrm>
    </dsp:sp>
    <dsp:sp modelId="{D48F38EA-E7F6-4519-897A-8BB34B6793B5}">
      <dsp:nvSpPr>
        <dsp:cNvPr id="0" name=""/>
        <dsp:cNvSpPr/>
      </dsp:nvSpPr>
      <dsp:spPr>
        <a:xfrm rot="5400000">
          <a:off x="4155739" y="-1565244"/>
          <a:ext cx="1064418" cy="708330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dirty="0" smtClean="0"/>
            <a:t>省级国家保密局、中央有关机构</a:t>
          </a:r>
          <a:endParaRPr lang="zh-CN" altLang="en-US" sz="1900" kern="1200" dirty="0"/>
        </a:p>
        <a:p>
          <a:pPr marL="171450" lvl="1" indent="-171450" algn="l" defTabSz="844550">
            <a:lnSpc>
              <a:spcPct val="90000"/>
            </a:lnSpc>
            <a:spcBef>
              <a:spcPct val="0"/>
            </a:spcBef>
            <a:spcAft>
              <a:spcPct val="15000"/>
            </a:spcAft>
            <a:buChar char="••"/>
          </a:pPr>
          <a:r>
            <a:rPr lang="zh-CN" altLang="en-US" sz="1900" kern="1200" dirty="0" smtClean="0"/>
            <a:t>地方性保密法规、制定具体保密范围、确定变更或解除国家秘密、定密检查和监督、定密授权、定密异议受理</a:t>
          </a:r>
          <a:endParaRPr lang="zh-CN" altLang="en-US" sz="1900" kern="1200" dirty="0"/>
        </a:p>
      </dsp:txBody>
      <dsp:txXfrm rot="-5400000">
        <a:off x="1146298" y="1496158"/>
        <a:ext cx="7031341" cy="960496"/>
      </dsp:txXfrm>
    </dsp:sp>
    <dsp:sp modelId="{AADC8882-A9D6-4EA9-93DD-866C2B7E5A50}">
      <dsp:nvSpPr>
        <dsp:cNvPr id="0" name=""/>
        <dsp:cNvSpPr/>
      </dsp:nvSpPr>
      <dsp:spPr>
        <a:xfrm rot="5400000">
          <a:off x="-245635" y="3133582"/>
          <a:ext cx="1637567" cy="114629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zh-CN" altLang="en-US" sz="3000" kern="1200" dirty="0" smtClean="0"/>
            <a:t>微观</a:t>
          </a:r>
          <a:endParaRPr lang="zh-CN" altLang="en-US" sz="3000" kern="1200" dirty="0"/>
        </a:p>
      </dsp:txBody>
      <dsp:txXfrm rot="-5400000">
        <a:off x="1" y="3461096"/>
        <a:ext cx="1146297" cy="491270"/>
      </dsp:txXfrm>
    </dsp:sp>
    <dsp:sp modelId="{4BF3AAB0-A0A7-4647-9C1C-40182E60062F}">
      <dsp:nvSpPr>
        <dsp:cNvPr id="0" name=""/>
        <dsp:cNvSpPr/>
      </dsp:nvSpPr>
      <dsp:spPr>
        <a:xfrm rot="5400000">
          <a:off x="4155739" y="-121494"/>
          <a:ext cx="1064418" cy="708330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dirty="0" smtClean="0"/>
            <a:t>具体定密部门</a:t>
          </a:r>
          <a:endParaRPr lang="zh-CN" altLang="en-US" sz="1900" kern="1200" dirty="0"/>
        </a:p>
        <a:p>
          <a:pPr marL="171450" lvl="1" indent="-171450" algn="l" defTabSz="844550">
            <a:lnSpc>
              <a:spcPct val="90000"/>
            </a:lnSpc>
            <a:spcBef>
              <a:spcPct val="0"/>
            </a:spcBef>
            <a:spcAft>
              <a:spcPct val="15000"/>
            </a:spcAft>
            <a:buChar char="••"/>
          </a:pPr>
          <a:r>
            <a:rPr lang="zh-CN" altLang="en-US" sz="1900" kern="1200" dirty="0" smtClean="0"/>
            <a:t>定密责任人确定、定密权限处理、定密具体事项清单、确定变更或解除国家秘密、定密统计、自查</a:t>
          </a:r>
          <a:endParaRPr lang="zh-CN" altLang="en-US" sz="1900" kern="1200" dirty="0"/>
        </a:p>
      </dsp:txBody>
      <dsp:txXfrm rot="-5400000">
        <a:off x="1146298" y="2939908"/>
        <a:ext cx="7031341" cy="960496"/>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DAB7DB-5CC8-4B3B-89EB-D8C294BE9CAC}" type="datetimeFigureOut">
              <a:rPr lang="zh-CN" altLang="en-US" smtClean="0"/>
              <a:pPr/>
              <a:t>19/9/6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8D33A8-0822-4E5E-8771-26BA894D6F08}" type="slidenum">
              <a:rPr lang="zh-CN" altLang="en-US" smtClean="0"/>
              <a:pPr/>
              <a:t>‹#›</a:t>
            </a:fld>
            <a:endParaRPr lang="zh-CN" altLang="en-US"/>
          </a:p>
        </p:txBody>
      </p:sp>
    </p:spTree>
    <p:extLst>
      <p:ext uri="{BB962C8B-B14F-4D97-AF65-F5344CB8AC3E}">
        <p14:creationId xmlns:p14="http://schemas.microsoft.com/office/powerpoint/2010/main" val="807512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 Id="rId3" Type="http://schemas.openxmlformats.org/officeDocument/2006/relationships/hyperlink" Target="http://v.youku.com/v_show/id_XMTI5NjYxMTcy.html"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B8D33A8-0822-4E5E-8771-26BA894D6F08}" type="slidenum">
              <a:rPr lang="zh-CN" altLang="en-US" smtClean="0"/>
              <a:pPr/>
              <a:t>1</a:t>
            </a:fld>
            <a:endParaRPr lang="zh-CN" altLang="en-US"/>
          </a:p>
        </p:txBody>
      </p:sp>
    </p:spTree>
    <p:extLst>
      <p:ext uri="{BB962C8B-B14F-4D97-AF65-F5344CB8AC3E}">
        <p14:creationId xmlns:p14="http://schemas.microsoft.com/office/powerpoint/2010/main" val="324870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560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a:t>从定密的角度来界定国家秘密</a:t>
            </a:r>
          </a:p>
        </p:txBody>
      </p:sp>
      <p:sp>
        <p:nvSpPr>
          <p:cNvPr id="25603"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fld id="{F9F35B3B-227F-284A-9D64-3CBA20D98F84}" type="slidenum">
              <a:rPr lang="zh-CN" altLang="en-US"/>
              <a:pPr/>
              <a:t>13</a:t>
            </a:fld>
            <a:endParaRPr lang="zh-CN" altLang="en-US"/>
          </a:p>
        </p:txBody>
      </p:sp>
    </p:spTree>
    <p:extLst>
      <p:ext uri="{BB962C8B-B14F-4D97-AF65-F5344CB8AC3E}">
        <p14:creationId xmlns:p14="http://schemas.microsoft.com/office/powerpoint/2010/main" val="2133697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174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kumimoji="1" lang="zh-CN" altLang="en-US"/>
          </a:p>
        </p:txBody>
      </p:sp>
      <p:sp>
        <p:nvSpPr>
          <p:cNvPr id="31747"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defRPr>
                <a:solidFill>
                  <a:schemeClr val="tx1"/>
                </a:solidFill>
                <a:latin typeface="Calibri" charset="0"/>
                <a:ea typeface="宋体" charset="0"/>
              </a:defRPr>
            </a:lvl6pPr>
            <a:lvl7pPr marL="2971800" indent="-228600" eaLnBrk="0" fontAlgn="base" hangingPunct="0">
              <a:spcBef>
                <a:spcPct val="0"/>
              </a:spcBef>
              <a:spcAft>
                <a:spcPct val="0"/>
              </a:spcAft>
              <a:defRPr>
                <a:solidFill>
                  <a:schemeClr val="tx1"/>
                </a:solidFill>
                <a:latin typeface="Calibri" charset="0"/>
                <a:ea typeface="宋体" charset="0"/>
              </a:defRPr>
            </a:lvl7pPr>
            <a:lvl8pPr marL="3429000" indent="-228600" eaLnBrk="0" fontAlgn="base" hangingPunct="0">
              <a:spcBef>
                <a:spcPct val="0"/>
              </a:spcBef>
              <a:spcAft>
                <a:spcPct val="0"/>
              </a:spcAft>
              <a:defRPr>
                <a:solidFill>
                  <a:schemeClr val="tx1"/>
                </a:solidFill>
                <a:latin typeface="Calibri" charset="0"/>
                <a:ea typeface="宋体" charset="0"/>
              </a:defRPr>
            </a:lvl8pPr>
            <a:lvl9pPr marL="3886200" indent="-228600" eaLnBrk="0" fontAlgn="base" hangingPunct="0">
              <a:spcBef>
                <a:spcPct val="0"/>
              </a:spcBef>
              <a:spcAft>
                <a:spcPct val="0"/>
              </a:spcAft>
              <a:defRPr>
                <a:solidFill>
                  <a:schemeClr val="tx1"/>
                </a:solidFill>
                <a:latin typeface="Calibri" charset="0"/>
                <a:ea typeface="宋体" charset="0"/>
              </a:defRPr>
            </a:lvl9pPr>
          </a:lstStyle>
          <a:p>
            <a:fld id="{3E4128A4-6550-3044-96FB-6B7E4A13EBB7}" type="slidenum">
              <a:rPr lang="zh-CN" altLang="en-US"/>
              <a:pPr/>
              <a:t>42</a:t>
            </a:fld>
            <a:endParaRPr lang="zh-CN" altLang="en-US"/>
          </a:p>
        </p:txBody>
      </p:sp>
    </p:spTree>
    <p:extLst>
      <p:ext uri="{BB962C8B-B14F-4D97-AF65-F5344CB8AC3E}">
        <p14:creationId xmlns:p14="http://schemas.microsoft.com/office/powerpoint/2010/main" val="731040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hlinkClick r:id="rId3"/>
              </a:rPr>
              <a:t>http://v.youku.com/v_show/id_XMTI5NjYxMTcy.html</a:t>
            </a:r>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0B8D33A8-0822-4E5E-8771-26BA894D6F08}" type="slidenum">
              <a:rPr lang="zh-CN" altLang="en-US" smtClean="0"/>
              <a:pPr/>
              <a:t>43</a:t>
            </a:fld>
            <a:endParaRPr lang="zh-CN" altLang="en-US"/>
          </a:p>
        </p:txBody>
      </p:sp>
    </p:spTree>
    <p:extLst>
      <p:ext uri="{BB962C8B-B14F-4D97-AF65-F5344CB8AC3E}">
        <p14:creationId xmlns:p14="http://schemas.microsoft.com/office/powerpoint/2010/main" val="1154917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B8D33A8-0822-4E5E-8771-26BA894D6F08}" type="slidenum">
              <a:rPr lang="zh-CN" altLang="en-US" smtClean="0"/>
              <a:pPr/>
              <a:t>44</a:t>
            </a:fld>
            <a:endParaRPr lang="zh-CN" altLang="en-US"/>
          </a:p>
        </p:txBody>
      </p:sp>
    </p:spTree>
    <p:extLst>
      <p:ext uri="{BB962C8B-B14F-4D97-AF65-F5344CB8AC3E}">
        <p14:creationId xmlns:p14="http://schemas.microsoft.com/office/powerpoint/2010/main" val="1674847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19/9/6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19/9/6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19/9/6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19/9/6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19/9/6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19/9/6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19/9/6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19/9/6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19/9/6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19/9/6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19/9/6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3.png"/><Relationship Id="rId1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pPr/>
              <a:t>19/9/6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dsbmj.changde.gov.cn/art/2012/2/23/art_26599_986962.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fnxjcy.gov.cn/dwjs/ShowInfo.asp?InfoID=964" TargetMode="External"/><Relationship Id="rId3" Type="http://schemas.openxmlformats.org/officeDocument/2006/relationships/hyperlink" Target="http://www.snchangwu.gov.cn/zhengwu/gk_list2_frm.asp?DeptID=32&amp;ClassID=528&amp;InfoID=11855"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news.dayoo.com/gov/200806/23/36191_3440014.htm"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sz="6000" dirty="0" smtClean="0"/>
              <a:t>国家秘密、商业秘密与工作秘密</a:t>
            </a:r>
            <a:endParaRPr lang="zh-CN" altLang="en-US" sz="6000" dirty="0"/>
          </a:p>
        </p:txBody>
      </p:sp>
      <p:sp>
        <p:nvSpPr>
          <p:cNvPr id="3" name="副标题 2"/>
          <p:cNvSpPr>
            <a:spLocks noGrp="1"/>
          </p:cNvSpPr>
          <p:nvPr>
            <p:ph type="subTitle" idx="1"/>
          </p:nvPr>
        </p:nvSpPr>
        <p:spPr>
          <a:xfrm>
            <a:off x="785786" y="3357562"/>
            <a:ext cx="6670366" cy="1752600"/>
          </a:xfrm>
        </p:spPr>
        <p:txBody>
          <a:bodyPr/>
          <a:lstStyle/>
          <a:p>
            <a:r>
              <a:rPr lang="en-US" altLang="zh-CN" dirty="0" smtClean="0"/>
              <a:t>                                                   </a:t>
            </a:r>
            <a:r>
              <a:rPr lang="zh-CN" altLang="en-US" dirty="0" smtClean="0">
                <a:solidFill>
                  <a:schemeClr val="tx1">
                    <a:lumMod val="85000"/>
                    <a:lumOff val="15000"/>
                  </a:schemeClr>
                </a:solidFill>
              </a:rPr>
              <a:t>宋琳琳</a:t>
            </a:r>
            <a:endParaRPr lang="en-US" altLang="zh-CN" dirty="0" smtClean="0">
              <a:solidFill>
                <a:schemeClr val="tx1">
                  <a:lumMod val="85000"/>
                  <a:lumOff val="15000"/>
                </a:schemeClr>
              </a:solidFill>
            </a:endParaRPr>
          </a:p>
          <a:p>
            <a:pPr algn="r"/>
            <a:r>
              <a:rPr lang="en-US" altLang="zh-CN" dirty="0" smtClean="0">
                <a:solidFill>
                  <a:schemeClr val="tx1">
                    <a:lumMod val="85000"/>
                    <a:lumOff val="15000"/>
                  </a:schemeClr>
                </a:solidFill>
              </a:rPr>
              <a:t>                                                             songlinl@mail.sysu.edu.cn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07704" y="303030"/>
            <a:ext cx="4680520" cy="6254320"/>
          </a:xfrm>
        </p:spPr>
      </p:pic>
    </p:spTree>
    <p:extLst>
      <p:ext uri="{BB962C8B-B14F-4D97-AF65-F5344CB8AC3E}">
        <p14:creationId xmlns:p14="http://schemas.microsoft.com/office/powerpoint/2010/main" val="608350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79712" y="422402"/>
            <a:ext cx="4297221" cy="5703762"/>
          </a:xfrm>
        </p:spPr>
      </p:pic>
    </p:spTree>
    <p:extLst>
      <p:ext uri="{BB962C8B-B14F-4D97-AF65-F5344CB8AC3E}">
        <p14:creationId xmlns:p14="http://schemas.microsoft.com/office/powerpoint/2010/main" val="581517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23728" y="505078"/>
            <a:ext cx="4098130" cy="5621085"/>
          </a:xfrm>
        </p:spPr>
      </p:pic>
    </p:spTree>
    <p:extLst>
      <p:ext uri="{BB962C8B-B14F-4D97-AF65-F5344CB8AC3E}">
        <p14:creationId xmlns:p14="http://schemas.microsoft.com/office/powerpoint/2010/main" val="1503270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a:lstStyle/>
          <a:p>
            <a:r>
              <a:rPr kumimoji="1" lang="zh-CN" altLang="en-US" dirty="0" smtClean="0"/>
              <a:t>什么</a:t>
            </a:r>
            <a:r>
              <a:rPr kumimoji="1" lang="zh-CN" altLang="en-US" dirty="0"/>
              <a:t>是国家秘密</a:t>
            </a:r>
          </a:p>
        </p:txBody>
      </p:sp>
      <p:sp>
        <p:nvSpPr>
          <p:cNvPr id="24578" name="内容占位符 2"/>
          <p:cNvSpPr>
            <a:spLocks noGrp="1"/>
          </p:cNvSpPr>
          <p:nvPr>
            <p:ph idx="1"/>
          </p:nvPr>
        </p:nvSpPr>
        <p:spPr/>
        <p:txBody>
          <a:bodyPr>
            <a:normAutofit fontScale="92500" lnSpcReduction="10000"/>
          </a:bodyPr>
          <a:lstStyle/>
          <a:p>
            <a:pPr>
              <a:lnSpc>
                <a:spcPct val="150000"/>
              </a:lnSpc>
            </a:pPr>
            <a:r>
              <a:rPr kumimoji="1" lang="zh-CN" altLang="en-US"/>
              <a:t>学而思考试试卷</a:t>
            </a:r>
          </a:p>
          <a:p>
            <a:pPr>
              <a:lnSpc>
                <a:spcPct val="150000"/>
              </a:lnSpc>
            </a:pPr>
            <a:r>
              <a:rPr kumimoji="1" lang="zh-CN" altLang="en-US"/>
              <a:t>高考试卷（评分标准、公务员考试）</a:t>
            </a:r>
          </a:p>
          <a:p>
            <a:pPr>
              <a:lnSpc>
                <a:spcPct val="150000"/>
              </a:lnSpc>
            </a:pPr>
            <a:r>
              <a:rPr kumimoji="1" lang="zh-CN" altLang="en-US"/>
              <a:t>智库</a:t>
            </a:r>
          </a:p>
          <a:p>
            <a:pPr>
              <a:lnSpc>
                <a:spcPct val="150000"/>
              </a:lnSpc>
            </a:pPr>
            <a:r>
              <a:rPr kumimoji="1" lang="zh-CN" altLang="en-US"/>
              <a:t>新华社 内部参考</a:t>
            </a:r>
          </a:p>
          <a:p>
            <a:pPr>
              <a:lnSpc>
                <a:spcPct val="150000"/>
              </a:lnSpc>
            </a:pPr>
            <a:r>
              <a:rPr kumimoji="1" lang="zh-CN" altLang="en-US"/>
              <a:t>机关单位 正式发文</a:t>
            </a:r>
          </a:p>
          <a:p>
            <a:pPr>
              <a:lnSpc>
                <a:spcPct val="150000"/>
              </a:lnSpc>
            </a:pPr>
            <a:r>
              <a:rPr kumimoji="1" lang="zh-CN" altLang="en-US"/>
              <a:t>邮箱中普通邮件</a:t>
            </a:r>
          </a:p>
        </p:txBody>
      </p:sp>
      <p:sp>
        <p:nvSpPr>
          <p:cNvPr id="24579" name="幻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charset="0"/>
              <a:buChar char="•"/>
              <a:defRPr sz="2100">
                <a:solidFill>
                  <a:schemeClr val="tx1"/>
                </a:solidFill>
                <a:latin typeface="Calibri" charset="0"/>
                <a:ea typeface="宋体" charset="0"/>
              </a:defRPr>
            </a:lvl1pPr>
            <a:lvl2pPr marL="557213" indent="-214313">
              <a:lnSpc>
                <a:spcPct val="90000"/>
              </a:lnSpc>
              <a:spcBef>
                <a:spcPts val="375"/>
              </a:spcBef>
              <a:buFont typeface="Arial" charset="0"/>
              <a:buChar char="•"/>
              <a:defRPr sz="1800">
                <a:solidFill>
                  <a:schemeClr val="tx1"/>
                </a:solidFill>
                <a:latin typeface="Calibri" charset="0"/>
                <a:ea typeface="宋体" charset="0"/>
              </a:defRPr>
            </a:lvl2pPr>
            <a:lvl3pPr marL="857250" indent="-171450">
              <a:lnSpc>
                <a:spcPct val="90000"/>
              </a:lnSpc>
              <a:spcBef>
                <a:spcPts val="375"/>
              </a:spcBef>
              <a:buFont typeface="Arial" charset="0"/>
              <a:buChar char="•"/>
              <a:defRPr sz="1500">
                <a:solidFill>
                  <a:schemeClr val="tx1"/>
                </a:solidFill>
                <a:latin typeface="Calibri" charset="0"/>
                <a:ea typeface="宋体" charset="0"/>
              </a:defRPr>
            </a:lvl3pPr>
            <a:lvl4pPr marL="1200150" indent="-171450">
              <a:lnSpc>
                <a:spcPct val="90000"/>
              </a:lnSpc>
              <a:spcBef>
                <a:spcPts val="375"/>
              </a:spcBef>
              <a:buFont typeface="Arial" charset="0"/>
              <a:buChar char="•"/>
              <a:defRPr sz="1500">
                <a:solidFill>
                  <a:schemeClr val="tx1"/>
                </a:solidFill>
                <a:latin typeface="Calibri" charset="0"/>
                <a:ea typeface="宋体" charset="0"/>
              </a:defRPr>
            </a:lvl4pPr>
            <a:lvl5pPr marL="1543050" indent="-171450">
              <a:lnSpc>
                <a:spcPct val="90000"/>
              </a:lnSpc>
              <a:spcBef>
                <a:spcPts val="375"/>
              </a:spcBef>
              <a:buFont typeface="Arial" charset="0"/>
              <a:buChar char="•"/>
              <a:defRPr sz="1500">
                <a:solidFill>
                  <a:schemeClr val="tx1"/>
                </a:solidFill>
                <a:latin typeface="Calibri" charset="0"/>
                <a:ea typeface="宋体" charset="0"/>
              </a:defRPr>
            </a:lvl5pPr>
            <a:lvl6pPr marL="18859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6pPr>
            <a:lvl7pPr marL="22288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7pPr>
            <a:lvl8pPr marL="25717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8pPr>
            <a:lvl9pPr marL="29146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9pPr>
          </a:lstStyle>
          <a:p>
            <a:pPr>
              <a:lnSpc>
                <a:spcPct val="100000"/>
              </a:lnSpc>
              <a:spcBef>
                <a:spcPct val="0"/>
              </a:spcBef>
              <a:buFontTx/>
              <a:buNone/>
            </a:pPr>
            <a:fld id="{8EB06197-044D-1843-B1BD-08536D1B23B4}" type="slidenum">
              <a:rPr lang="zh-CN" altLang="en-US" sz="900">
                <a:solidFill>
                  <a:srgbClr val="898989"/>
                </a:solidFill>
              </a:rPr>
              <a:pPr>
                <a:lnSpc>
                  <a:spcPct val="100000"/>
                </a:lnSpc>
                <a:spcBef>
                  <a:spcPct val="0"/>
                </a:spcBef>
                <a:buFontTx/>
                <a:buNone/>
              </a:pPr>
              <a:t>13</a:t>
            </a:fld>
            <a:endParaRPr lang="zh-CN" altLang="en-US" sz="900">
              <a:solidFill>
                <a:srgbClr val="898989"/>
              </a:solidFill>
            </a:endParaRPr>
          </a:p>
        </p:txBody>
      </p:sp>
    </p:spTree>
    <p:extLst>
      <p:ext uri="{BB962C8B-B14F-4D97-AF65-F5344CB8AC3E}">
        <p14:creationId xmlns:p14="http://schemas.microsoft.com/office/powerpoint/2010/main" val="1198894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概念</a:t>
            </a:r>
            <a:endParaRPr lang="zh-CN" altLang="en-US" dirty="0"/>
          </a:p>
        </p:txBody>
      </p:sp>
      <p:sp>
        <p:nvSpPr>
          <p:cNvPr id="3" name="内容占位符 2"/>
          <p:cNvSpPr>
            <a:spLocks noGrp="1"/>
          </p:cNvSpPr>
          <p:nvPr>
            <p:ph idx="1"/>
          </p:nvPr>
        </p:nvSpPr>
        <p:spPr/>
        <p:txBody>
          <a:bodyPr>
            <a:normAutofit lnSpcReduction="10000"/>
          </a:bodyPr>
          <a:lstStyle/>
          <a:p>
            <a:pPr>
              <a:buNone/>
            </a:pPr>
            <a:r>
              <a:rPr lang="zh-CN" altLang="en-US" dirty="0" smtClean="0"/>
              <a:t>    国家秘密除具有秘密的一般属性外，同时又有自己的特性。</a:t>
            </a:r>
          </a:p>
          <a:p>
            <a:pPr marL="514350" lvl="0" indent="-514350">
              <a:buFont typeface="+mj-lt"/>
              <a:buAutoNum type="arabicPeriod"/>
            </a:pPr>
            <a:r>
              <a:rPr lang="zh-CN" altLang="en-US" dirty="0" smtClean="0"/>
              <a:t>它是国家存在和发展的产物。</a:t>
            </a:r>
          </a:p>
          <a:p>
            <a:pPr marL="514350" lvl="0" indent="-514350">
              <a:buFont typeface="+mj-lt"/>
              <a:buAutoNum type="arabicPeriod"/>
            </a:pPr>
            <a:r>
              <a:rPr lang="zh-CN" altLang="en-US" dirty="0" smtClean="0"/>
              <a:t>它是维护国家安全和利益的一种客观的特殊形式。</a:t>
            </a:r>
          </a:p>
          <a:p>
            <a:pPr marL="514350" lvl="0" indent="-514350">
              <a:buFont typeface="+mj-lt"/>
              <a:buAutoNum type="arabicPeriod"/>
            </a:pPr>
            <a:r>
              <a:rPr lang="zh-CN" altLang="en-US" dirty="0" smtClean="0"/>
              <a:t>它存在于国家的政治、军事、经济、科技和外交等领域的活动之中，是这些领域业务活动派生的，又为其服务的不可缺少的一部分。</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latin typeface="+mn-ea"/>
              </a:rPr>
              <a:t>新</a:t>
            </a:r>
            <a:r>
              <a:rPr lang="en-US" altLang="zh-CN" dirty="0" smtClean="0">
                <a:latin typeface="+mn-ea"/>
              </a:rPr>
              <a:t>《</a:t>
            </a:r>
            <a:r>
              <a:rPr lang="zh-CN" altLang="en-US" dirty="0" smtClean="0">
                <a:latin typeface="+mn-ea"/>
              </a:rPr>
              <a:t>保密法</a:t>
            </a:r>
            <a:r>
              <a:rPr lang="en-US" altLang="zh-CN" dirty="0" smtClean="0">
                <a:latin typeface="+mn-ea"/>
              </a:rPr>
              <a:t>》</a:t>
            </a:r>
            <a:r>
              <a:rPr lang="zh-CN" altLang="en-US" dirty="0" smtClean="0">
                <a:latin typeface="+mn-ea"/>
              </a:rPr>
              <a:t>第</a:t>
            </a:r>
            <a:r>
              <a:rPr lang="en-US" altLang="zh-CN" dirty="0" smtClean="0">
                <a:latin typeface="+mn-ea"/>
              </a:rPr>
              <a:t>2</a:t>
            </a:r>
            <a:r>
              <a:rPr lang="zh-CN" altLang="en-US" dirty="0" smtClean="0">
                <a:latin typeface="+mn-ea"/>
              </a:rPr>
              <a:t>条规定：</a:t>
            </a:r>
            <a:endParaRPr lang="en-US" altLang="zh-CN" dirty="0" smtClean="0">
              <a:latin typeface="+mn-ea"/>
            </a:endParaRPr>
          </a:p>
          <a:p>
            <a:pPr>
              <a:buNone/>
            </a:pPr>
            <a:r>
              <a:rPr lang="en-US" altLang="zh-CN" dirty="0" smtClean="0">
                <a:latin typeface="+mn-ea"/>
              </a:rPr>
              <a:t>    </a:t>
            </a:r>
            <a:r>
              <a:rPr lang="zh-CN" altLang="en-US" dirty="0" smtClean="0">
                <a:latin typeface="+mn-ea"/>
              </a:rPr>
              <a:t>国家秘密是关系国家的安全和利益，依照法律程序确定，在一定时间内只限一定范围的人员知悉的事项。</a:t>
            </a:r>
            <a:endParaRPr lang="en-US" altLang="zh-CN" dirty="0" smtClean="0">
              <a:latin typeface="+mn-ea"/>
            </a:endParaRPr>
          </a:p>
          <a:p>
            <a:pPr>
              <a:buNone/>
            </a:pPr>
            <a:endParaRPr lang="en-US" altLang="zh-CN" dirty="0" smtClean="0">
              <a:latin typeface="+mn-ea"/>
            </a:endParaRPr>
          </a:p>
          <a:p>
            <a:r>
              <a:rPr lang="zh-CN" altLang="en-US" dirty="0" smtClean="0">
                <a:latin typeface="+mn-ea"/>
              </a:rPr>
              <a:t>新</a:t>
            </a:r>
            <a:r>
              <a:rPr lang="en-US" altLang="zh-CN" dirty="0" smtClean="0">
                <a:latin typeface="+mn-ea"/>
              </a:rPr>
              <a:t>《</a:t>
            </a:r>
            <a:r>
              <a:rPr lang="zh-CN" altLang="en-US" dirty="0" smtClean="0">
                <a:latin typeface="+mn-ea"/>
              </a:rPr>
              <a:t>保密法</a:t>
            </a:r>
            <a:r>
              <a:rPr lang="en-US" altLang="zh-CN" dirty="0" smtClean="0">
                <a:latin typeface="+mn-ea"/>
              </a:rPr>
              <a:t>》</a:t>
            </a:r>
            <a:r>
              <a:rPr lang="zh-CN" altLang="en-US" dirty="0" smtClean="0">
                <a:latin typeface="+mn-ea"/>
              </a:rPr>
              <a:t>第</a:t>
            </a:r>
            <a:r>
              <a:rPr lang="en-US" altLang="zh-CN" dirty="0" smtClean="0">
                <a:latin typeface="+mn-ea"/>
              </a:rPr>
              <a:t>9</a:t>
            </a:r>
            <a:r>
              <a:rPr lang="zh-CN" altLang="en-US" dirty="0" smtClean="0">
                <a:latin typeface="+mn-ea"/>
              </a:rPr>
              <a:t>条规定：</a:t>
            </a:r>
            <a:endParaRPr lang="en-US" altLang="zh-CN" dirty="0" smtClean="0">
              <a:latin typeface="+mn-ea"/>
            </a:endParaRPr>
          </a:p>
          <a:p>
            <a:pPr>
              <a:buNone/>
            </a:pPr>
            <a:r>
              <a:rPr lang="en-US" altLang="zh-CN" dirty="0" smtClean="0"/>
              <a:t>    </a:t>
            </a:r>
            <a:r>
              <a:rPr lang="zh-CN" altLang="en-US" dirty="0" smtClean="0"/>
              <a:t>涉及 国家安全和利益</a:t>
            </a:r>
            <a:r>
              <a:rPr lang="en-US" dirty="0" smtClean="0"/>
              <a:t> </a:t>
            </a:r>
            <a:r>
              <a:rPr lang="zh-CN" altLang="en-US" dirty="0" smtClean="0"/>
              <a:t>的事项 ，一旦泄露可能损害 国家在政治、经济 、国防等领域的安全和利益的，应当确定为国家秘密</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en-US" dirty="0" smtClean="0"/>
              <a:t>         （一）国家事务的重大决策中的秘密事项；</a:t>
            </a:r>
          </a:p>
          <a:p>
            <a:r>
              <a:rPr lang="zh-CN" altLang="en-US" dirty="0" smtClean="0"/>
              <a:t>　　（二）国防建设和武装力量活动中的秘密事项；</a:t>
            </a:r>
          </a:p>
          <a:p>
            <a:r>
              <a:rPr lang="zh-CN" altLang="en-US" dirty="0" smtClean="0"/>
              <a:t>　　（三）外交和外事活动中的秘密事项以及对外承担保密义务的事项；</a:t>
            </a:r>
          </a:p>
          <a:p>
            <a:r>
              <a:rPr lang="zh-CN" altLang="en-US" dirty="0" smtClean="0"/>
              <a:t>　　（四）国民经济和社会发展中的秘密事项；</a:t>
            </a:r>
          </a:p>
          <a:p>
            <a:r>
              <a:rPr lang="zh-CN" altLang="en-US" dirty="0" smtClean="0"/>
              <a:t>　　（五）科学技术中的秘密事项；</a:t>
            </a:r>
          </a:p>
          <a:p>
            <a:r>
              <a:rPr lang="zh-CN" altLang="en-US" dirty="0" smtClean="0"/>
              <a:t>　　（六）维护国家安全活动和追查刑事犯罪中的秘密事项；</a:t>
            </a:r>
          </a:p>
          <a:p>
            <a:r>
              <a:rPr lang="zh-CN" altLang="en-US" dirty="0" smtClean="0"/>
              <a:t>　　（七）其他经国家保密工作部门确定应当保守的国家秘密事项。</a:t>
            </a:r>
          </a:p>
          <a:p>
            <a:r>
              <a:rPr lang="zh-CN" altLang="en-US" dirty="0" smtClean="0"/>
              <a:t>　　政党的秘密事项中符合本法第二条规定的，属于国家秘密。</a:t>
            </a:r>
          </a:p>
          <a:p>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特征</a:t>
            </a:r>
            <a:endParaRPr lang="zh-CN" altLang="en-US" dirty="0"/>
          </a:p>
        </p:txBody>
      </p:sp>
      <p:sp>
        <p:nvSpPr>
          <p:cNvPr id="3" name="内容占位符 2"/>
          <p:cNvSpPr>
            <a:spLocks noGrp="1"/>
          </p:cNvSpPr>
          <p:nvPr>
            <p:ph idx="1"/>
          </p:nvPr>
        </p:nvSpPr>
        <p:spPr/>
        <p:txBody>
          <a:bodyPr/>
          <a:lstStyle/>
          <a:p>
            <a:r>
              <a:rPr lang="zh-CN" altLang="en-US" dirty="0" smtClean="0"/>
              <a:t>本质特征（属性）</a:t>
            </a:r>
            <a:endParaRPr lang="en-US" altLang="zh-CN" dirty="0" smtClean="0"/>
          </a:p>
          <a:p>
            <a:pPr>
              <a:buNone/>
            </a:pPr>
            <a:r>
              <a:rPr lang="zh-CN" altLang="en-US" dirty="0" smtClean="0">
                <a:latin typeface="+mn-ea"/>
              </a:rPr>
              <a:t>   </a:t>
            </a:r>
            <a:r>
              <a:rPr lang="en-US" altLang="zh-CN" dirty="0" smtClean="0">
                <a:latin typeface="+mn-ea"/>
              </a:rPr>
              <a:t>      </a:t>
            </a:r>
            <a:r>
              <a:rPr lang="zh-CN" altLang="en-US" dirty="0" smtClean="0">
                <a:latin typeface="+mn-ea"/>
              </a:rPr>
              <a:t>关系</a:t>
            </a:r>
            <a:r>
              <a:rPr lang="zh-CN" altLang="en-US" dirty="0" smtClean="0">
                <a:solidFill>
                  <a:srgbClr val="FF0000"/>
                </a:solidFill>
                <a:latin typeface="+mn-ea"/>
              </a:rPr>
              <a:t>国家的安全和利益</a:t>
            </a:r>
            <a:endParaRPr lang="en-US" altLang="zh-CN" dirty="0" smtClean="0">
              <a:solidFill>
                <a:srgbClr val="FF0000"/>
              </a:solidFill>
            </a:endParaRPr>
          </a:p>
          <a:p>
            <a:endParaRPr lang="zh-CN" altLang="en-US" dirty="0"/>
          </a:p>
        </p:txBody>
      </p:sp>
      <p:sp>
        <p:nvSpPr>
          <p:cNvPr id="4" name="TextBox 3"/>
          <p:cNvSpPr txBox="1"/>
          <p:nvPr/>
        </p:nvSpPr>
        <p:spPr>
          <a:xfrm>
            <a:off x="1857356" y="2928934"/>
            <a:ext cx="6500858" cy="1569660"/>
          </a:xfrm>
          <a:prstGeom prst="rect">
            <a:avLst/>
          </a:prstGeom>
          <a:noFill/>
        </p:spPr>
        <p:txBody>
          <a:bodyPr wrap="square" rtlCol="0">
            <a:spAutoFit/>
          </a:bodyPr>
          <a:lstStyle/>
          <a:p>
            <a:r>
              <a:rPr lang="zh-CN" altLang="en-US" sz="2400" dirty="0" smtClean="0"/>
              <a:t>国家安全和利益主要包括：国家领土完整，主权独立不受侵犯，国家经济秩序、社会秩序不受破坏，公民生命、生活不受侵害，民族文化价值和传统不受破坏等。</a:t>
            </a:r>
            <a:endParaRPr lang="zh-CN" altLang="en-US" sz="2400" dirty="0"/>
          </a:p>
        </p:txBody>
      </p:sp>
      <p:sp>
        <p:nvSpPr>
          <p:cNvPr id="5" name="TextBox 4"/>
          <p:cNvSpPr txBox="1"/>
          <p:nvPr/>
        </p:nvSpPr>
        <p:spPr>
          <a:xfrm>
            <a:off x="1857356" y="4786322"/>
            <a:ext cx="6500858" cy="830997"/>
          </a:xfrm>
          <a:prstGeom prst="rect">
            <a:avLst/>
          </a:prstGeom>
          <a:noFill/>
        </p:spPr>
        <p:txBody>
          <a:bodyPr wrap="square" rtlCol="0">
            <a:spAutoFit/>
          </a:bodyPr>
          <a:lstStyle/>
          <a:p>
            <a:r>
              <a:rPr lang="zh-CN" altLang="en-US" sz="2400" dirty="0" smtClean="0"/>
              <a:t>关系国家安全和利益：是指某一事项一旦泄露会使国家安全和利益受到损害。</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程序特征</a:t>
            </a:r>
            <a:endParaRPr lang="en-US" altLang="zh-CN" dirty="0" smtClean="0"/>
          </a:p>
          <a:p>
            <a:pPr>
              <a:buNone/>
            </a:pPr>
            <a:r>
              <a:rPr lang="en-US" altLang="zh-CN" dirty="0" smtClean="0"/>
              <a:t>            </a:t>
            </a:r>
            <a:r>
              <a:rPr lang="zh-CN" altLang="en-US" dirty="0" smtClean="0"/>
              <a:t>依照</a:t>
            </a:r>
            <a:r>
              <a:rPr lang="zh-CN" altLang="en-US" dirty="0" smtClean="0">
                <a:solidFill>
                  <a:srgbClr val="FF0000"/>
                </a:solidFill>
              </a:rPr>
              <a:t>法定程序</a:t>
            </a:r>
            <a:r>
              <a:rPr lang="zh-CN" altLang="en-US" dirty="0" smtClean="0"/>
              <a:t>确定</a:t>
            </a:r>
            <a:endParaRPr lang="en-US" altLang="zh-CN" dirty="0" smtClean="0"/>
          </a:p>
          <a:p>
            <a:endParaRPr lang="zh-CN" altLang="en-US" dirty="0"/>
          </a:p>
        </p:txBody>
      </p:sp>
      <p:sp>
        <p:nvSpPr>
          <p:cNvPr id="4" name="TextBox 3"/>
          <p:cNvSpPr txBox="1"/>
          <p:nvPr/>
        </p:nvSpPr>
        <p:spPr>
          <a:xfrm>
            <a:off x="1857356" y="2928934"/>
            <a:ext cx="6500858" cy="830997"/>
          </a:xfrm>
          <a:prstGeom prst="rect">
            <a:avLst/>
          </a:prstGeom>
          <a:noFill/>
        </p:spPr>
        <p:txBody>
          <a:bodyPr wrap="square" rtlCol="0">
            <a:spAutoFit/>
          </a:bodyPr>
          <a:lstStyle/>
          <a:p>
            <a:r>
              <a:rPr lang="zh-CN" altLang="en-US" sz="2400" dirty="0" smtClean="0"/>
              <a:t>法定程序：是</a:t>
            </a:r>
            <a:r>
              <a:rPr lang="zh-CN" altLang="en-US" sz="2400" smtClean="0"/>
              <a:t>指由保密法律</a:t>
            </a:r>
            <a:r>
              <a:rPr lang="zh-CN" altLang="en-US" sz="2400" dirty="0" smtClean="0"/>
              <a:t>法规规定的定密依据、权限、方法和步骤构成。</a:t>
            </a:r>
            <a:endParaRPr lang="zh-CN" altLang="en-US" sz="2400" dirty="0"/>
          </a:p>
        </p:txBody>
      </p:sp>
      <p:sp>
        <p:nvSpPr>
          <p:cNvPr id="5" name="TextBox 4"/>
          <p:cNvSpPr txBox="1"/>
          <p:nvPr/>
        </p:nvSpPr>
        <p:spPr>
          <a:xfrm>
            <a:off x="1857356" y="4073918"/>
            <a:ext cx="6500858" cy="1938992"/>
          </a:xfrm>
          <a:prstGeom prst="rect">
            <a:avLst/>
          </a:prstGeom>
          <a:noFill/>
        </p:spPr>
        <p:txBody>
          <a:bodyPr wrap="square" rtlCol="0">
            <a:spAutoFit/>
          </a:bodyPr>
          <a:lstStyle/>
          <a:p>
            <a:r>
              <a:rPr lang="zh-CN" altLang="en-US" sz="2400" dirty="0" smtClean="0"/>
              <a:t>依照法定程序：是指根据定密权限，按照国家秘密及其密级具体范围的规定，确定国家秘密的密级、保密期限、知悉范围，并做出国家秘密标准，做到权限法定、依据法定、内容法定、标准法定。</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latin typeface="+mn-ea"/>
              </a:rPr>
              <a:t>这一组成要素强调的是确定国家秘密的统一性与合法性，防止主观随意性，从而保证定密的严肃性，避免随意确定国家秘密及其密级所带来的混乱现象。</a:t>
            </a:r>
            <a:endParaRPr lang="en-US" altLang="zh-CN" dirty="0" smtClean="0">
              <a:latin typeface="+mn-ea"/>
            </a:endParaRPr>
          </a:p>
          <a:p>
            <a:endParaRPr lang="en-US" altLang="zh-CN" dirty="0" smtClean="0">
              <a:latin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定密工作的相关概念</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秘密</a:t>
            </a:r>
            <a:endParaRPr lang="en-US" altLang="zh-CN" dirty="0" smtClean="0"/>
          </a:p>
          <a:p>
            <a:pPr>
              <a:lnSpc>
                <a:spcPct val="150000"/>
              </a:lnSpc>
            </a:pPr>
            <a:r>
              <a:rPr lang="zh-CN" altLang="en-US" dirty="0" smtClean="0"/>
              <a:t>国家秘密</a:t>
            </a:r>
            <a:endParaRPr lang="en-US" altLang="zh-CN" dirty="0" smtClean="0"/>
          </a:p>
          <a:p>
            <a:pPr>
              <a:lnSpc>
                <a:spcPct val="150000"/>
              </a:lnSpc>
            </a:pPr>
            <a:r>
              <a:rPr lang="zh-CN" altLang="en-US" dirty="0" smtClean="0"/>
              <a:t>工作秘密</a:t>
            </a:r>
            <a:endParaRPr lang="en-US" altLang="zh-CN" dirty="0" smtClean="0"/>
          </a:p>
          <a:p>
            <a:pPr>
              <a:lnSpc>
                <a:spcPct val="150000"/>
              </a:lnSpc>
            </a:pPr>
            <a:r>
              <a:rPr lang="zh-CN" altLang="en-US" dirty="0" smtClean="0"/>
              <a:t>商业秘密</a:t>
            </a:r>
            <a:endParaRPr lang="en-US" altLang="zh-CN" dirty="0" smtClean="0"/>
          </a:p>
          <a:p>
            <a:pPr>
              <a:lnSpc>
                <a:spcPct val="150000"/>
              </a:lnSpc>
            </a:pPr>
            <a:r>
              <a:rPr lang="zh-CN" altLang="en-US" dirty="0" smtClean="0"/>
              <a:t>其它秘密</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71472" y="1285860"/>
            <a:ext cx="8229600" cy="4525963"/>
          </a:xfrm>
        </p:spPr>
        <p:txBody>
          <a:bodyPr/>
          <a:lstStyle/>
          <a:p>
            <a:r>
              <a:rPr lang="zh-CN" altLang="en-US" dirty="0" smtClean="0"/>
              <a:t>时空特征</a:t>
            </a:r>
            <a:endParaRPr lang="en-US" altLang="zh-CN" dirty="0" smtClean="0"/>
          </a:p>
          <a:p>
            <a:pPr>
              <a:buNone/>
            </a:pPr>
            <a:r>
              <a:rPr lang="zh-CN" altLang="en-US" dirty="0" smtClean="0"/>
              <a:t>            在</a:t>
            </a:r>
            <a:r>
              <a:rPr lang="zh-CN" altLang="en-US" dirty="0" smtClean="0">
                <a:solidFill>
                  <a:srgbClr val="FF0000"/>
                </a:solidFill>
              </a:rPr>
              <a:t>一定时间</a:t>
            </a:r>
            <a:r>
              <a:rPr lang="zh-CN" altLang="en-US" dirty="0" smtClean="0"/>
              <a:t>内只限</a:t>
            </a:r>
            <a:r>
              <a:rPr lang="zh-CN" altLang="en-US" dirty="0" smtClean="0">
                <a:solidFill>
                  <a:srgbClr val="FF0000"/>
                </a:solidFill>
              </a:rPr>
              <a:t>一定范围</a:t>
            </a:r>
            <a:r>
              <a:rPr lang="zh-CN" altLang="en-US" dirty="0" smtClean="0"/>
              <a:t>的人员知悉</a:t>
            </a:r>
            <a:endParaRPr lang="zh-CN" altLang="en-US" dirty="0"/>
          </a:p>
        </p:txBody>
      </p:sp>
      <p:sp>
        <p:nvSpPr>
          <p:cNvPr id="4" name="TextBox 3"/>
          <p:cNvSpPr txBox="1"/>
          <p:nvPr/>
        </p:nvSpPr>
        <p:spPr>
          <a:xfrm>
            <a:off x="1857356" y="2643182"/>
            <a:ext cx="6500858" cy="1200329"/>
          </a:xfrm>
          <a:prstGeom prst="rect">
            <a:avLst/>
          </a:prstGeom>
          <a:noFill/>
        </p:spPr>
        <p:txBody>
          <a:bodyPr wrap="square" rtlCol="0">
            <a:spAutoFit/>
          </a:bodyPr>
          <a:lstStyle/>
          <a:p>
            <a:r>
              <a:rPr lang="zh-CN" altLang="en-US" sz="2400" dirty="0" smtClean="0"/>
              <a:t>在一定时间内：表明国家秘密有一个从产生到解除的过程，不是一成不变的。机关、单位在确定国家秘密密级的同时应当确定其保密期限。</a:t>
            </a:r>
            <a:endParaRPr lang="zh-CN" altLang="en-US" sz="2400" dirty="0"/>
          </a:p>
        </p:txBody>
      </p:sp>
      <p:sp>
        <p:nvSpPr>
          <p:cNvPr id="5" name="TextBox 4"/>
          <p:cNvSpPr txBox="1"/>
          <p:nvPr/>
        </p:nvSpPr>
        <p:spPr>
          <a:xfrm>
            <a:off x="1857356" y="4000504"/>
            <a:ext cx="6500858" cy="2308324"/>
          </a:xfrm>
          <a:prstGeom prst="rect">
            <a:avLst/>
          </a:prstGeom>
          <a:noFill/>
        </p:spPr>
        <p:txBody>
          <a:bodyPr wrap="square" rtlCol="0">
            <a:spAutoFit/>
          </a:bodyPr>
          <a:lstStyle/>
          <a:p>
            <a:r>
              <a:rPr lang="zh-CN" altLang="en-US" sz="2400" dirty="0" smtClean="0"/>
              <a:t>只限一定范围的人员知悉：表明国家秘密应当而且能够限定在一个可控制的范围内，这也是秘密之为秘密的关键所在。机关、单位在确定国家秘密密级的同时应当确定其知悉范围，并采取严格保密措施，使之不超出限定的知悉范围。</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讨  论</a:t>
            </a:r>
            <a:endParaRPr lang="zh-CN" altLang="en-US" dirty="0"/>
          </a:p>
        </p:txBody>
      </p:sp>
      <p:sp>
        <p:nvSpPr>
          <p:cNvPr id="3" name="内容占位符 2"/>
          <p:cNvSpPr>
            <a:spLocks noGrp="1"/>
          </p:cNvSpPr>
          <p:nvPr>
            <p:ph idx="1"/>
          </p:nvPr>
        </p:nvSpPr>
        <p:spPr/>
        <p:txBody>
          <a:bodyPr/>
          <a:lstStyle/>
          <a:p>
            <a:r>
              <a:rPr lang="zh-CN" altLang="en-US" dirty="0" smtClean="0">
                <a:latin typeface="+mn-ea"/>
              </a:rPr>
              <a:t>美国“维基泄密”案中大量秘密泄露，并被广泛传播，请问这些被广泛传播的信息还是国家秘密吗？</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国家秘密的三个要素是互相联系、缺一不可。</a:t>
            </a:r>
          </a:p>
          <a:p>
            <a:r>
              <a:rPr lang="zh-CN" altLang="en-US" dirty="0" smtClean="0"/>
              <a:t>例如：某个机关单位内部不宜公开的事项，泄露后一般只对该机关、该单位的工作造成一定影响，不涉及国家的安全和利益，这样的内部事项就不是国家秘密。</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smtClean="0">
                <a:solidFill>
                  <a:schemeClr val="tx1"/>
                </a:solidFill>
                <a:latin typeface="+mn-lt"/>
                <a:ea typeface="+mn-ea"/>
                <a:cs typeface="+mn-cs"/>
              </a:rPr>
              <a:t>性质</a:t>
            </a:r>
            <a:endParaRPr lang="zh-CN" altLang="en-US" dirty="0" smtClean="0"/>
          </a:p>
        </p:txBody>
      </p:sp>
      <p:sp>
        <p:nvSpPr>
          <p:cNvPr id="6147" name="内容占位符 2"/>
          <p:cNvSpPr>
            <a:spLocks noGrp="1"/>
          </p:cNvSpPr>
          <p:nvPr>
            <p:ph idx="1"/>
          </p:nvPr>
        </p:nvSpPr>
        <p:spPr>
          <a:xfrm>
            <a:off x="457200" y="1844824"/>
            <a:ext cx="8229600" cy="3895561"/>
          </a:xfrm>
        </p:spPr>
        <p:txBody>
          <a:bodyPr/>
          <a:lstStyle/>
          <a:p>
            <a:pPr marL="0" indent="715963">
              <a:buNone/>
              <a:tabLst>
                <a:tab pos="0" algn="l"/>
              </a:tabLst>
            </a:pPr>
            <a:r>
              <a:rPr lang="zh-CN" sz="2800" dirty="0" smtClean="0">
                <a:solidFill>
                  <a:schemeClr val="tx1"/>
                </a:solidFill>
                <a:latin typeface="+mn-lt"/>
                <a:ea typeface="+mn-ea"/>
                <a:cs typeface="+mn-cs"/>
              </a:rPr>
              <a:t>国家秘密是国家最根本的利益的表现，国家秘密的性质反映了国家的特性和阶级的意志。国家秘密的性质表现为阶级性、法定性和相对性。</a:t>
            </a:r>
          </a:p>
          <a:p>
            <a:pPr eaLnBrk="1" hangingPunct="1">
              <a:buNone/>
            </a:pPr>
            <a:endParaRPr lang="zh-CN" b="1" dirty="0" smtClean="0">
              <a:solidFill>
                <a:schemeClr val="tx1"/>
              </a:solidFill>
              <a:latin typeface="+mn-lt"/>
              <a:ea typeface="+mn-ea"/>
              <a:cs typeface="+mn-cs"/>
            </a:endParaRPr>
          </a:p>
          <a:p>
            <a:pPr eaLnBrk="1" hangingPunct="1">
              <a:buNone/>
            </a:pPr>
            <a:endParaRPr lang="zh-CN" alt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endParaRPr lang="zh-CN" altLang="en-US" smtClean="0"/>
          </a:p>
        </p:txBody>
      </p:sp>
      <p:sp>
        <p:nvSpPr>
          <p:cNvPr id="6147" name="内容占位符 2"/>
          <p:cNvSpPr>
            <a:spLocks noGrp="1"/>
          </p:cNvSpPr>
          <p:nvPr>
            <p:ph idx="1"/>
          </p:nvPr>
        </p:nvSpPr>
        <p:spPr>
          <a:xfrm>
            <a:off x="457199" y="2132856"/>
            <a:ext cx="8258205" cy="3993307"/>
          </a:xfrm>
        </p:spPr>
        <p:txBody>
          <a:bodyPr/>
          <a:lstStyle/>
          <a:p>
            <a:pPr marL="0" indent="0">
              <a:buNone/>
            </a:pPr>
            <a:r>
              <a:rPr lang="en-US" sz="2800" dirty="0" smtClean="0">
                <a:solidFill>
                  <a:schemeClr val="tx1"/>
                </a:solidFill>
                <a:latin typeface="+mn-ea"/>
                <a:cs typeface="+mn-cs"/>
              </a:rPr>
              <a:t>1</a:t>
            </a:r>
            <a:r>
              <a:rPr lang="en-US" sz="2800" dirty="0" smtClean="0">
                <a:latin typeface="+mn-ea"/>
              </a:rPr>
              <a:t>.</a:t>
            </a:r>
            <a:r>
              <a:rPr lang="zh-CN" sz="2800" dirty="0" smtClean="0">
                <a:solidFill>
                  <a:schemeClr val="tx1"/>
                </a:solidFill>
                <a:latin typeface="+mn-ea"/>
                <a:cs typeface="+mn-cs"/>
              </a:rPr>
              <a:t>国家的阶级性决定了国家秘密的阶级性。</a:t>
            </a:r>
          </a:p>
          <a:p>
            <a:pPr marL="0" indent="715963">
              <a:buNone/>
            </a:pPr>
            <a:r>
              <a:rPr lang="zh-CN" sz="2800" dirty="0" smtClean="0">
                <a:solidFill>
                  <a:schemeClr val="tx1"/>
                </a:solidFill>
                <a:latin typeface="+mn-ea"/>
                <a:cs typeface="+mn-cs"/>
              </a:rPr>
              <a:t>国家只能是一定阶级的国家，那么国家秘密也只能是一个国家的占统治地位的那个阶级最根本利益的体现，是把统治阶级的秘密以国家秘密这样一种形式表现出来。</a:t>
            </a:r>
            <a:endParaRPr lang="en-US" altLang="zh-CN" sz="2800" dirty="0" smtClean="0">
              <a:latin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endParaRPr lang="zh-CN" altLang="en-US" smtClean="0"/>
          </a:p>
        </p:txBody>
      </p:sp>
      <p:sp>
        <p:nvSpPr>
          <p:cNvPr id="6147" name="内容占位符 2"/>
          <p:cNvSpPr>
            <a:spLocks noGrp="1"/>
          </p:cNvSpPr>
          <p:nvPr>
            <p:ph idx="1"/>
          </p:nvPr>
        </p:nvSpPr>
        <p:spPr>
          <a:xfrm>
            <a:off x="357158" y="1643050"/>
            <a:ext cx="8507413" cy="4525963"/>
          </a:xfrm>
        </p:spPr>
        <p:txBody>
          <a:bodyPr/>
          <a:lstStyle/>
          <a:p>
            <a:pPr marL="0" indent="0">
              <a:buNone/>
            </a:pPr>
            <a:r>
              <a:rPr lang="en-US" altLang="zh-CN" sz="2800" dirty="0" smtClean="0">
                <a:solidFill>
                  <a:schemeClr val="tx1"/>
                </a:solidFill>
                <a:latin typeface="+mn-ea"/>
                <a:cs typeface="+mn-cs"/>
              </a:rPr>
              <a:t>2.</a:t>
            </a:r>
            <a:r>
              <a:rPr lang="zh-CN" sz="2800" dirty="0" smtClean="0">
                <a:solidFill>
                  <a:schemeClr val="tx1"/>
                </a:solidFill>
                <a:latin typeface="+mn-ea"/>
                <a:cs typeface="+mn-cs"/>
              </a:rPr>
              <a:t>法定性</a:t>
            </a:r>
            <a:endParaRPr lang="en-US" altLang="zh-CN" sz="2800" dirty="0" smtClean="0">
              <a:latin typeface="+mn-ea"/>
            </a:endParaRPr>
          </a:p>
          <a:p>
            <a:pPr marL="0" indent="0">
              <a:buNone/>
            </a:pPr>
            <a:r>
              <a:rPr lang="en-US" altLang="zh-CN" sz="2800" dirty="0" smtClean="0">
                <a:solidFill>
                  <a:schemeClr val="tx1"/>
                </a:solidFill>
                <a:latin typeface="+mn-ea"/>
                <a:cs typeface="+mn-cs"/>
              </a:rPr>
              <a:t>   </a:t>
            </a:r>
            <a:r>
              <a:rPr lang="zh-CN" sz="2800" dirty="0" smtClean="0">
                <a:solidFill>
                  <a:schemeClr val="tx1"/>
                </a:solidFill>
                <a:latin typeface="+mn-ea"/>
                <a:cs typeface="+mn-cs"/>
              </a:rPr>
              <a:t>体现在两点：</a:t>
            </a:r>
            <a:endParaRPr lang="en-US" altLang="zh-CN" sz="2800" dirty="0" smtClean="0">
              <a:solidFill>
                <a:schemeClr val="tx1"/>
              </a:solidFill>
              <a:latin typeface="+mn-ea"/>
              <a:cs typeface="+mn-cs"/>
            </a:endParaRPr>
          </a:p>
          <a:p>
            <a:pPr marL="0" indent="715963">
              <a:buNone/>
            </a:pPr>
            <a:r>
              <a:rPr lang="en-US" sz="2800" dirty="0" smtClean="0">
                <a:solidFill>
                  <a:schemeClr val="tx1"/>
                </a:solidFill>
                <a:latin typeface="+mn-ea"/>
                <a:cs typeface="+mn-cs"/>
              </a:rPr>
              <a:t>(1)</a:t>
            </a:r>
            <a:r>
              <a:rPr lang="zh-CN" sz="2800" dirty="0" smtClean="0">
                <a:solidFill>
                  <a:schemeClr val="tx1"/>
                </a:solidFill>
                <a:latin typeface="+mn-ea"/>
                <a:cs typeface="+mn-cs"/>
              </a:rPr>
              <a:t>国家秘密是依照国家法律规定的程序确定的</a:t>
            </a:r>
            <a:endParaRPr lang="en-US" altLang="zh-CN" sz="2800" dirty="0" smtClean="0">
              <a:solidFill>
                <a:schemeClr val="tx1"/>
              </a:solidFill>
              <a:latin typeface="+mn-ea"/>
              <a:cs typeface="+mn-cs"/>
            </a:endParaRPr>
          </a:p>
          <a:p>
            <a:pPr marL="0" indent="715963">
              <a:buNone/>
            </a:pPr>
            <a:r>
              <a:rPr lang="en-US" sz="2800" dirty="0" smtClean="0">
                <a:solidFill>
                  <a:schemeClr val="tx1"/>
                </a:solidFill>
                <a:latin typeface="+mn-ea"/>
                <a:cs typeface="+mn-cs"/>
              </a:rPr>
              <a:t>(2)</a:t>
            </a:r>
            <a:r>
              <a:rPr lang="zh-CN" sz="2800" dirty="0" smtClean="0">
                <a:solidFill>
                  <a:schemeClr val="tx1"/>
                </a:solidFill>
                <a:latin typeface="+mn-ea"/>
                <a:cs typeface="+mn-cs"/>
              </a:rPr>
              <a:t>国家秘密受国家法律的认可和保护。</a:t>
            </a:r>
            <a:endParaRPr lang="en-US" altLang="zh-CN" sz="2800" dirty="0" smtClean="0">
              <a:solidFill>
                <a:schemeClr val="tx1"/>
              </a:solidFill>
              <a:latin typeface="+mn-ea"/>
              <a:cs typeface="+mn-cs"/>
            </a:endParaRPr>
          </a:p>
          <a:p>
            <a:pPr marL="0" indent="715963">
              <a:buNone/>
            </a:pPr>
            <a:endParaRPr lang="en-US" altLang="zh-CN" sz="2800" dirty="0" smtClean="0">
              <a:latin typeface="+mn-ea"/>
            </a:endParaRPr>
          </a:p>
          <a:p>
            <a:pPr marL="0" indent="715963">
              <a:buNone/>
            </a:pPr>
            <a:r>
              <a:rPr lang="zh-CN" sz="2800" dirty="0" smtClean="0">
                <a:solidFill>
                  <a:schemeClr val="tx1"/>
                </a:solidFill>
                <a:latin typeface="+mn-ea"/>
                <a:cs typeface="+mn-cs"/>
              </a:rPr>
              <a:t>国家秘密的法定性也维护了国家秘密的严肃性</a:t>
            </a:r>
            <a:r>
              <a:rPr lang="zh-CN" altLang="en-US" sz="2800" dirty="0" smtClean="0">
                <a:solidFill>
                  <a:schemeClr val="tx1"/>
                </a:solidFill>
                <a:latin typeface="+mn-ea"/>
                <a:cs typeface="+mn-cs"/>
              </a:rPr>
              <a:t>。</a:t>
            </a:r>
            <a:endParaRPr lang="zh-CN" sz="2800" dirty="0" smtClean="0">
              <a:solidFill>
                <a:schemeClr val="tx1"/>
              </a:solidFill>
              <a:latin typeface="+mn-ea"/>
              <a:cs typeface="+mn-cs"/>
            </a:endParaRPr>
          </a:p>
          <a:p>
            <a:pPr eaLnBrk="1" hangingPunct="1">
              <a:buNone/>
            </a:pPr>
            <a:endParaRPr lang="zh-CN" alt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endParaRPr lang="zh-CN" altLang="en-US" smtClean="0"/>
          </a:p>
        </p:txBody>
      </p:sp>
      <p:sp>
        <p:nvSpPr>
          <p:cNvPr id="6147" name="内容占位符 2"/>
          <p:cNvSpPr>
            <a:spLocks noGrp="1"/>
          </p:cNvSpPr>
          <p:nvPr>
            <p:ph idx="1"/>
          </p:nvPr>
        </p:nvSpPr>
        <p:spPr>
          <a:xfrm>
            <a:off x="500034" y="1785926"/>
            <a:ext cx="8229600" cy="4525963"/>
          </a:xfrm>
        </p:spPr>
        <p:txBody>
          <a:bodyPr/>
          <a:lstStyle/>
          <a:p>
            <a:pPr marL="0" indent="0">
              <a:buNone/>
            </a:pPr>
            <a:r>
              <a:rPr lang="en-US" altLang="zh-CN" sz="2800" dirty="0" smtClean="0">
                <a:solidFill>
                  <a:schemeClr val="tx1"/>
                </a:solidFill>
                <a:latin typeface="+mn-ea"/>
                <a:cs typeface="+mn-cs"/>
              </a:rPr>
              <a:t>3.</a:t>
            </a:r>
            <a:r>
              <a:rPr lang="zh-CN" sz="2800" dirty="0" smtClean="0">
                <a:solidFill>
                  <a:schemeClr val="tx1"/>
                </a:solidFill>
                <a:latin typeface="+mn-ea"/>
                <a:cs typeface="+mn-cs"/>
              </a:rPr>
              <a:t>相对性</a:t>
            </a:r>
          </a:p>
          <a:p>
            <a:pPr marL="0" indent="0">
              <a:buNone/>
            </a:pPr>
            <a:r>
              <a:rPr lang="en-US" altLang="zh-CN" sz="2800" dirty="0" smtClean="0">
                <a:solidFill>
                  <a:schemeClr val="tx1"/>
                </a:solidFill>
                <a:latin typeface="+mn-ea"/>
                <a:cs typeface="+mn-cs"/>
              </a:rPr>
              <a:t>   </a:t>
            </a:r>
            <a:r>
              <a:rPr lang="zh-CN" sz="2800" dirty="0" smtClean="0">
                <a:solidFill>
                  <a:schemeClr val="tx1"/>
                </a:solidFill>
                <a:latin typeface="+mn-ea"/>
                <a:cs typeface="+mn-cs"/>
              </a:rPr>
              <a:t>国家秘密的相对性是指它在存在的时间上、范围上都是相对的，有条件的。</a:t>
            </a:r>
          </a:p>
          <a:p>
            <a:pPr marL="0" indent="0">
              <a:buNone/>
            </a:pPr>
            <a:r>
              <a:rPr lang="en-US" altLang="zh-CN" sz="2800" dirty="0" smtClean="0">
                <a:solidFill>
                  <a:schemeClr val="tx1"/>
                </a:solidFill>
                <a:latin typeface="+mn-ea"/>
                <a:cs typeface="+mn-cs"/>
              </a:rPr>
              <a:t>  </a:t>
            </a:r>
            <a:r>
              <a:rPr lang="zh-CN" sz="2800" dirty="0" smtClean="0">
                <a:solidFill>
                  <a:schemeClr val="tx1"/>
                </a:solidFill>
                <a:latin typeface="+mn-ea"/>
                <a:cs typeface="+mn-cs"/>
              </a:rPr>
              <a:t>国家秘密的相对性还表现为保密的范围的相对性。国家秘密的相对性也绝对性也决定了保密工作的复杂性。</a:t>
            </a:r>
          </a:p>
          <a:p>
            <a:pPr marL="0" indent="715963" eaLnBrk="1" hangingPunct="1">
              <a:buNone/>
            </a:pPr>
            <a:endParaRPr lang="zh-CN" altLang="en-US" dirty="0" smtClean="0">
              <a:latin typeface="+mn-ea"/>
            </a:endParaRPr>
          </a:p>
          <a:p>
            <a:pPr eaLnBrk="1" hangingPunct="1">
              <a:buNone/>
            </a:pPr>
            <a:endParaRPr lang="zh-CN" alt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smtClean="0">
                <a:solidFill>
                  <a:schemeClr val="tx1"/>
                </a:solidFill>
                <a:latin typeface="+mn-lt"/>
                <a:ea typeface="+mn-ea"/>
                <a:cs typeface="+mn-cs"/>
              </a:rPr>
              <a:t>存在形式</a:t>
            </a:r>
            <a:endParaRPr lang="zh-CN" altLang="en-US" dirty="0" smtClean="0"/>
          </a:p>
        </p:txBody>
      </p:sp>
      <p:sp>
        <p:nvSpPr>
          <p:cNvPr id="6147" name="内容占位符 2"/>
          <p:cNvSpPr>
            <a:spLocks noGrp="1"/>
          </p:cNvSpPr>
          <p:nvPr>
            <p:ph idx="1"/>
          </p:nvPr>
        </p:nvSpPr>
        <p:spPr>
          <a:xfrm>
            <a:off x="457200" y="1474805"/>
            <a:ext cx="8229600" cy="4525963"/>
          </a:xfrm>
        </p:spPr>
        <p:txBody>
          <a:bodyPr/>
          <a:lstStyle/>
          <a:p>
            <a:pPr marL="0" indent="0">
              <a:buNone/>
            </a:pPr>
            <a:endParaRPr lang="en-US" altLang="zh-CN" sz="2800" dirty="0" smtClean="0">
              <a:solidFill>
                <a:schemeClr val="tx1"/>
              </a:solidFill>
              <a:latin typeface="+mn-lt"/>
              <a:ea typeface="+mn-ea"/>
              <a:cs typeface="+mn-cs"/>
            </a:endParaRPr>
          </a:p>
          <a:p>
            <a:pPr marL="0" indent="0">
              <a:buNone/>
            </a:pPr>
            <a:r>
              <a:rPr lang="en-US" altLang="zh-CN" sz="2800" dirty="0" smtClean="0"/>
              <a:t>    </a:t>
            </a:r>
            <a:r>
              <a:rPr lang="zh-CN" sz="2800" dirty="0" smtClean="0">
                <a:solidFill>
                  <a:schemeClr val="tx1"/>
                </a:solidFill>
                <a:latin typeface="+mn-lt"/>
                <a:ea typeface="+mn-ea"/>
                <a:cs typeface="+mn-cs"/>
              </a:rPr>
              <a:t>国家秘密的存在方式必然要通过具体事或物的存在形式表现出来，这些事或物的存在形式表现出来，这些事与物是以具备国家秘密的三个基本要素为前提的。</a:t>
            </a:r>
          </a:p>
          <a:p>
            <a:pPr marL="0" indent="0">
              <a:buNone/>
            </a:pPr>
            <a:r>
              <a:rPr lang="en-US" altLang="zh-CN" sz="2800" dirty="0" smtClean="0">
                <a:solidFill>
                  <a:schemeClr val="tx1"/>
                </a:solidFill>
                <a:latin typeface="+mn-lt"/>
                <a:ea typeface="+mn-ea"/>
                <a:cs typeface="+mn-cs"/>
              </a:rPr>
              <a:t>    </a:t>
            </a:r>
            <a:r>
              <a:rPr lang="zh-CN" sz="2800" dirty="0" smtClean="0">
                <a:solidFill>
                  <a:schemeClr val="tx1"/>
                </a:solidFill>
                <a:latin typeface="+mn-lt"/>
                <a:ea typeface="+mn-ea"/>
                <a:cs typeface="+mn-cs"/>
              </a:rPr>
              <a:t>根据事物的存在形式这一特征，把国家秘密分为有形和无形两种。</a:t>
            </a:r>
          </a:p>
          <a:p>
            <a:pPr eaLnBrk="1" hangingPunct="1">
              <a:buNone/>
            </a:pPr>
            <a:endParaRPr lang="zh-CN" altLang="en-US" sz="28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endParaRPr lang="zh-CN" altLang="en-US" smtClean="0"/>
          </a:p>
        </p:txBody>
      </p:sp>
      <p:sp>
        <p:nvSpPr>
          <p:cNvPr id="6147" name="内容占位符 2"/>
          <p:cNvSpPr>
            <a:spLocks noGrp="1"/>
          </p:cNvSpPr>
          <p:nvPr>
            <p:ph idx="1"/>
          </p:nvPr>
        </p:nvSpPr>
        <p:spPr>
          <a:xfrm>
            <a:off x="457200" y="1474805"/>
            <a:ext cx="8229600" cy="4525963"/>
          </a:xfrm>
        </p:spPr>
        <p:txBody>
          <a:bodyPr/>
          <a:lstStyle/>
          <a:p>
            <a:pPr marL="0" indent="0">
              <a:buNone/>
            </a:pPr>
            <a:endParaRPr lang="zh-CN" sz="2800" dirty="0" smtClean="0">
              <a:solidFill>
                <a:schemeClr val="tx1"/>
              </a:solidFill>
              <a:latin typeface="+mn-lt"/>
              <a:ea typeface="+mn-ea"/>
              <a:cs typeface="+mn-cs"/>
            </a:endParaRPr>
          </a:p>
          <a:p>
            <a:pPr marL="0" indent="0">
              <a:buNone/>
            </a:pPr>
            <a:r>
              <a:rPr lang="en-US" sz="2800" dirty="0" smtClean="0">
                <a:solidFill>
                  <a:schemeClr val="tx1"/>
                </a:solidFill>
                <a:latin typeface="+mn-ea"/>
                <a:cs typeface="+mn-cs"/>
              </a:rPr>
              <a:t>  1 </a:t>
            </a:r>
            <a:r>
              <a:rPr lang="zh-CN" sz="2800" dirty="0" smtClean="0">
                <a:solidFill>
                  <a:schemeClr val="tx1"/>
                </a:solidFill>
                <a:latin typeface="+mn-ea"/>
                <a:cs typeface="+mn-cs"/>
              </a:rPr>
              <a:t>有形的国家秘密</a:t>
            </a:r>
          </a:p>
          <a:p>
            <a:pPr marL="0" indent="0">
              <a:buNone/>
            </a:pPr>
            <a:r>
              <a:rPr lang="en-US" sz="2800" dirty="0" smtClean="0">
                <a:solidFill>
                  <a:schemeClr val="tx1"/>
                </a:solidFill>
                <a:latin typeface="+mn-ea"/>
                <a:cs typeface="+mn-cs"/>
              </a:rPr>
              <a:t>  </a:t>
            </a:r>
            <a:r>
              <a:rPr lang="zh-CN" sz="2800" dirty="0" smtClean="0">
                <a:solidFill>
                  <a:schemeClr val="tx1"/>
                </a:solidFill>
                <a:latin typeface="+mn-ea"/>
                <a:cs typeface="+mn-cs"/>
              </a:rPr>
              <a:t>指具有国家秘密基本属性，有一定的形态规模，客观存在于一定的时间和空间的，能够由人们的感觉器官感觉到的物体实体。通俗说，是指那些可以看得见、摸得着的实物。</a:t>
            </a:r>
          </a:p>
          <a:p>
            <a:pPr marL="0" indent="0" eaLnBrk="1" hangingPunct="1">
              <a:buNone/>
            </a:pPr>
            <a:endParaRPr lang="zh-CN" altLang="en-US" sz="2800" dirty="0" smtClean="0">
              <a:latin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endParaRPr lang="zh-CN" altLang="en-US" smtClean="0"/>
          </a:p>
        </p:txBody>
      </p:sp>
      <p:sp>
        <p:nvSpPr>
          <p:cNvPr id="6147" name="内容占位符 2"/>
          <p:cNvSpPr>
            <a:spLocks noGrp="1"/>
          </p:cNvSpPr>
          <p:nvPr>
            <p:ph idx="1"/>
          </p:nvPr>
        </p:nvSpPr>
        <p:spPr>
          <a:xfrm>
            <a:off x="457200" y="1474805"/>
            <a:ext cx="8229600" cy="4525963"/>
          </a:xfrm>
        </p:spPr>
        <p:txBody>
          <a:bodyPr>
            <a:normAutofit fontScale="85000" lnSpcReduction="10000"/>
          </a:bodyPr>
          <a:lstStyle/>
          <a:p>
            <a:pPr marL="0" indent="0">
              <a:buNone/>
            </a:pPr>
            <a:endParaRPr lang="zh-CN" sz="2800" dirty="0" smtClean="0">
              <a:solidFill>
                <a:schemeClr val="tx1"/>
              </a:solidFill>
              <a:latin typeface="+mn-lt"/>
              <a:ea typeface="+mn-ea"/>
              <a:cs typeface="+mn-cs"/>
            </a:endParaRPr>
          </a:p>
          <a:p>
            <a:pPr marL="0" indent="0">
              <a:buNone/>
            </a:pPr>
            <a:r>
              <a:rPr lang="en-US" sz="2800" dirty="0" smtClean="0">
                <a:solidFill>
                  <a:schemeClr val="tx1"/>
                </a:solidFill>
                <a:latin typeface="+mn-ea"/>
                <a:cs typeface="+mn-cs"/>
              </a:rPr>
              <a:t>2 </a:t>
            </a:r>
            <a:r>
              <a:rPr lang="zh-CN" sz="2800" dirty="0" smtClean="0">
                <a:solidFill>
                  <a:schemeClr val="tx1"/>
                </a:solidFill>
                <a:latin typeface="+mn-ea"/>
                <a:cs typeface="+mn-cs"/>
              </a:rPr>
              <a:t>无形的国家秘密</a:t>
            </a:r>
          </a:p>
          <a:p>
            <a:pPr marL="0" indent="0">
              <a:buNone/>
            </a:pPr>
            <a:r>
              <a:rPr lang="en-US" altLang="zh-CN" sz="2800" dirty="0" smtClean="0">
                <a:solidFill>
                  <a:schemeClr val="tx1"/>
                </a:solidFill>
                <a:latin typeface="+mn-ea"/>
                <a:cs typeface="+mn-cs"/>
              </a:rPr>
              <a:t>    </a:t>
            </a:r>
            <a:r>
              <a:rPr lang="zh-CN" sz="2800" dirty="0" smtClean="0">
                <a:solidFill>
                  <a:schemeClr val="tx1"/>
                </a:solidFill>
                <a:latin typeface="+mn-ea"/>
                <a:cs typeface="+mn-cs"/>
              </a:rPr>
              <a:t>指不具有一定实体形态的存在于人脑的一种看不见摸不着的意识或者思维，这种意识或思维同样是客观存在的反映。</a:t>
            </a:r>
          </a:p>
          <a:p>
            <a:pPr marL="0" indent="0">
              <a:buNone/>
            </a:pPr>
            <a:r>
              <a:rPr lang="en-US" altLang="zh-CN" sz="2800" dirty="0" smtClean="0">
                <a:solidFill>
                  <a:schemeClr val="tx1"/>
                </a:solidFill>
                <a:latin typeface="+mn-ea"/>
                <a:cs typeface="+mn-cs"/>
              </a:rPr>
              <a:t>    </a:t>
            </a:r>
            <a:r>
              <a:rPr lang="zh-CN" sz="2800" dirty="0" smtClean="0">
                <a:solidFill>
                  <a:schemeClr val="tx1"/>
                </a:solidFill>
                <a:latin typeface="+mn-ea"/>
                <a:cs typeface="+mn-cs"/>
              </a:rPr>
              <a:t>当无形的、不以任何具体载体为表现形式的意识、思维等符合国家秘密三要素和保密范围的要求时，都属于无形的国家秘密。</a:t>
            </a:r>
          </a:p>
          <a:p>
            <a:pPr marL="0" indent="0">
              <a:buNone/>
            </a:pPr>
            <a:r>
              <a:rPr lang="en-US" sz="2800" dirty="0" smtClean="0">
                <a:solidFill>
                  <a:schemeClr val="tx1"/>
                </a:solidFill>
                <a:latin typeface="+mn-ea"/>
                <a:cs typeface="+mn-cs"/>
              </a:rPr>
              <a:t>    </a:t>
            </a:r>
            <a:r>
              <a:rPr lang="zh-CN" sz="2800" dirty="0" smtClean="0">
                <a:solidFill>
                  <a:schemeClr val="tx1"/>
                </a:solidFill>
                <a:latin typeface="+mn-ea"/>
                <a:cs typeface="+mn-cs"/>
              </a:rPr>
              <a:t>两者既相区别又相联系，并在一定条件下相互转化。二者变现为这样一种转化规律：无形——有形——无形。</a:t>
            </a:r>
            <a:endParaRPr lang="en-US" altLang="zh-CN" sz="2800" dirty="0" smtClean="0">
              <a:solidFill>
                <a:schemeClr val="tx1"/>
              </a:solidFill>
              <a:latin typeface="+mn-ea"/>
              <a:cs typeface="+mn-cs"/>
            </a:endParaRPr>
          </a:p>
          <a:p>
            <a:pPr marL="0" indent="0">
              <a:buNone/>
            </a:pPr>
            <a:endParaRPr lang="en-US" sz="2800" dirty="0" smtClean="0">
              <a:hlinkClick r:id="rId2"/>
            </a:endParaRPr>
          </a:p>
          <a:p>
            <a:pPr marL="0" indent="0">
              <a:buNone/>
            </a:pPr>
            <a:r>
              <a:rPr lang="en-US" sz="2800" dirty="0" smtClean="0">
                <a:hlinkClick r:id="rId2"/>
              </a:rPr>
              <a:t>http://cdsbmj.changde.gov.cn/art/2012/2/23/art_26599_986962.html</a:t>
            </a:r>
            <a:endParaRPr lang="zh-CN" sz="2800" dirty="0" smtClean="0">
              <a:solidFill>
                <a:schemeClr val="tx1"/>
              </a:solidFill>
              <a:latin typeface="+mn-ea"/>
              <a:cs typeface="+mn-cs"/>
            </a:endParaRPr>
          </a:p>
          <a:p>
            <a:pPr marL="0" indent="0" eaLnBrk="1" hangingPunct="1">
              <a:buNone/>
            </a:pPr>
            <a:endParaRPr lang="zh-CN" altLang="en-US" sz="2800" dirty="0" smtClean="0">
              <a:latin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秘密一辞，从汉语辞源学上讲，已有几千年的历史了，最早称之谓“祕”，</a:t>
            </a:r>
          </a:p>
          <a:p>
            <a:r>
              <a:rPr lang="zh-CN" altLang="en-US" dirty="0" smtClean="0"/>
              <a:t>现用“秘密</a:t>
            </a:r>
            <a:r>
              <a:rPr lang="en-US" altLang="zh-CN" dirty="0" smtClean="0"/>
              <a:t>"</a:t>
            </a:r>
            <a:r>
              <a:rPr lang="zh-CN" altLang="en-US" dirty="0" smtClean="0"/>
              <a:t>中的“秘”是“祕</a:t>
            </a:r>
            <a:r>
              <a:rPr lang="en-US" altLang="zh-CN" dirty="0" smtClean="0"/>
              <a:t>"</a:t>
            </a:r>
            <a:r>
              <a:rPr lang="zh-CN" altLang="en-US" dirty="0" smtClean="0"/>
              <a:t>字的异体字。祕者，神秘，不可谓外界探测之意。这是</a:t>
            </a:r>
            <a:r>
              <a:rPr lang="en-US" altLang="zh-CN" dirty="0" smtClean="0"/>
              <a:t>《</a:t>
            </a:r>
            <a:r>
              <a:rPr lang="zh-CN" altLang="en-US" dirty="0" smtClean="0"/>
              <a:t>说文解字</a:t>
            </a:r>
            <a:r>
              <a:rPr lang="en-US" altLang="zh-CN" dirty="0" smtClean="0"/>
              <a:t>》</a:t>
            </a:r>
            <a:r>
              <a:rPr lang="zh-CN" altLang="en-US" dirty="0" smtClean="0"/>
              <a:t>的解释，也有隐秘、希奇、封闭的意思。</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5"/>
          <p:cNvSpPr>
            <a:spLocks noGrp="1"/>
          </p:cNvSpPr>
          <p:nvPr>
            <p:ph type="title"/>
          </p:nvPr>
        </p:nvSpPr>
        <p:spPr/>
        <p:txBody>
          <a:bodyPr/>
          <a:lstStyle/>
          <a:p>
            <a:r>
              <a:rPr lang="zh-CN" altLang="en-US">
                <a:solidFill>
                  <a:srgbClr val="850606"/>
                </a:solidFill>
                <a:latin typeface="方正大黑_GBK" charset="0"/>
                <a:ea typeface="方正大黑_GBK" charset="0"/>
                <a:sym typeface="方正大黑_GBK" charset="0"/>
              </a:rPr>
              <a:t>禁止性原则</a:t>
            </a:r>
            <a:endParaRPr lang="zh-CN" altLang="en-US"/>
          </a:p>
        </p:txBody>
      </p:sp>
      <p:sp>
        <p:nvSpPr>
          <p:cNvPr id="29698" name="内容占位符 6"/>
          <p:cNvSpPr>
            <a:spLocks noGrp="1"/>
          </p:cNvSpPr>
          <p:nvPr>
            <p:ph idx="1"/>
          </p:nvPr>
        </p:nvSpPr>
        <p:spPr/>
        <p:txBody>
          <a:bodyPr/>
          <a:lstStyle/>
          <a:p>
            <a:endParaRPr lang="zh-CN" altLang="en-US"/>
          </a:p>
        </p:txBody>
      </p:sp>
      <p:sp>
        <p:nvSpPr>
          <p:cNvPr id="29699"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charset="0"/>
              <a:buChar char="•"/>
              <a:defRPr sz="2100">
                <a:solidFill>
                  <a:schemeClr val="tx1"/>
                </a:solidFill>
                <a:latin typeface="Calibri" charset="0"/>
                <a:ea typeface="宋体" charset="0"/>
              </a:defRPr>
            </a:lvl1pPr>
            <a:lvl2pPr marL="557213" indent="-214313">
              <a:lnSpc>
                <a:spcPct val="90000"/>
              </a:lnSpc>
              <a:spcBef>
                <a:spcPts val="375"/>
              </a:spcBef>
              <a:buFont typeface="Arial" charset="0"/>
              <a:buChar char="•"/>
              <a:defRPr sz="1800">
                <a:solidFill>
                  <a:schemeClr val="tx1"/>
                </a:solidFill>
                <a:latin typeface="Calibri" charset="0"/>
                <a:ea typeface="宋体" charset="0"/>
              </a:defRPr>
            </a:lvl2pPr>
            <a:lvl3pPr marL="857250" indent="-171450">
              <a:lnSpc>
                <a:spcPct val="90000"/>
              </a:lnSpc>
              <a:spcBef>
                <a:spcPts val="375"/>
              </a:spcBef>
              <a:buFont typeface="Arial" charset="0"/>
              <a:buChar char="•"/>
              <a:defRPr sz="1500">
                <a:solidFill>
                  <a:schemeClr val="tx1"/>
                </a:solidFill>
                <a:latin typeface="Calibri" charset="0"/>
                <a:ea typeface="宋体" charset="0"/>
              </a:defRPr>
            </a:lvl3pPr>
            <a:lvl4pPr marL="1200150" indent="-171450">
              <a:lnSpc>
                <a:spcPct val="90000"/>
              </a:lnSpc>
              <a:spcBef>
                <a:spcPts val="375"/>
              </a:spcBef>
              <a:buFont typeface="Arial" charset="0"/>
              <a:buChar char="•"/>
              <a:defRPr sz="1500">
                <a:solidFill>
                  <a:schemeClr val="tx1"/>
                </a:solidFill>
                <a:latin typeface="Calibri" charset="0"/>
                <a:ea typeface="宋体" charset="0"/>
              </a:defRPr>
            </a:lvl4pPr>
            <a:lvl5pPr marL="1543050" indent="-171450">
              <a:lnSpc>
                <a:spcPct val="90000"/>
              </a:lnSpc>
              <a:spcBef>
                <a:spcPts val="375"/>
              </a:spcBef>
              <a:buFont typeface="Arial" charset="0"/>
              <a:buChar char="•"/>
              <a:defRPr sz="1500">
                <a:solidFill>
                  <a:schemeClr val="tx1"/>
                </a:solidFill>
                <a:latin typeface="Calibri" charset="0"/>
                <a:ea typeface="宋体" charset="0"/>
              </a:defRPr>
            </a:lvl5pPr>
            <a:lvl6pPr marL="18859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6pPr>
            <a:lvl7pPr marL="22288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7pPr>
            <a:lvl8pPr marL="25717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8pPr>
            <a:lvl9pPr marL="29146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9pPr>
          </a:lstStyle>
          <a:p>
            <a:pPr>
              <a:lnSpc>
                <a:spcPct val="100000"/>
              </a:lnSpc>
              <a:spcBef>
                <a:spcPct val="0"/>
              </a:spcBef>
              <a:buFontTx/>
              <a:buNone/>
            </a:pPr>
            <a:fld id="{DF1F3ABE-2AB3-BD40-AC9E-DFEA6C31428D}" type="slidenum">
              <a:rPr lang="zh-CN" altLang="en-US" sz="900">
                <a:solidFill>
                  <a:srgbClr val="898989"/>
                </a:solidFill>
                <a:latin typeface="Arial" charset="0"/>
              </a:rPr>
              <a:pPr>
                <a:lnSpc>
                  <a:spcPct val="100000"/>
                </a:lnSpc>
                <a:spcBef>
                  <a:spcPct val="0"/>
                </a:spcBef>
                <a:buFontTx/>
                <a:buNone/>
              </a:pPr>
              <a:t>30</a:t>
            </a:fld>
            <a:endParaRPr lang="en-US" altLang="zh-CN" sz="1350">
              <a:latin typeface="Arial" charset="0"/>
            </a:endParaRPr>
          </a:p>
        </p:txBody>
      </p:sp>
      <p:pic>
        <p:nvPicPr>
          <p:cNvPr id="29700"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57786" y="1443191"/>
            <a:ext cx="5894534" cy="455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2869794"/>
      </p:ext>
    </p:extLst>
  </p:cSld>
  <p:clrMapOvr>
    <a:masterClrMapping/>
  </p:clrMapOvr>
  <p:transition spd="slow">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商业秘密</a:t>
            </a:r>
            <a:endParaRPr lang="zh-CN" altLang="en-US" dirty="0"/>
          </a:p>
        </p:txBody>
      </p:sp>
      <p:sp>
        <p:nvSpPr>
          <p:cNvPr id="3" name="内容占位符 2"/>
          <p:cNvSpPr>
            <a:spLocks noGrp="1"/>
          </p:cNvSpPr>
          <p:nvPr>
            <p:ph idx="1"/>
          </p:nvPr>
        </p:nvSpPr>
        <p:spPr/>
        <p:txBody>
          <a:bodyPr/>
          <a:lstStyle/>
          <a:p>
            <a:r>
              <a:rPr lang="zh-CN" altLang="en-US" dirty="0" smtClean="0"/>
              <a:t>概念</a:t>
            </a:r>
            <a:endParaRPr lang="en-US" altLang="zh-CN" dirty="0" smtClean="0"/>
          </a:p>
          <a:p>
            <a:r>
              <a:rPr lang="zh-CN" altLang="en-US" dirty="0" smtClean="0"/>
              <a:t>特征</a:t>
            </a:r>
            <a:endParaRPr lang="en-US" altLang="zh-CN" dirty="0" smtClean="0"/>
          </a:p>
          <a:p>
            <a:r>
              <a:rPr lang="zh-CN" altLang="en-US" dirty="0" smtClean="0"/>
              <a:t>国家秘密与商业秘密的区别</a:t>
            </a:r>
            <a:endParaRPr lang="en-US" altLang="zh-CN" dirty="0" smtClean="0"/>
          </a:p>
          <a:p>
            <a:r>
              <a:rPr lang="zh-CN" altLang="en-US" dirty="0" smtClean="0"/>
              <a:t>国家秘密与商业秘密的联系</a:t>
            </a:r>
            <a:endParaRPr lang="en-US" altLang="zh-CN" dirty="0" smtClean="0"/>
          </a:p>
          <a:p>
            <a:r>
              <a:rPr lang="zh-CN" altLang="en-US" dirty="0" smtClean="0"/>
              <a:t>确定国家秘密与商业秘密的原则意见</a:t>
            </a:r>
            <a:endParaRPr lang="en-US" altLang="zh-CN" dirty="0" smtClean="0"/>
          </a:p>
          <a:p>
            <a:r>
              <a:rPr lang="zh-CN" altLang="en-US" dirty="0" smtClean="0"/>
              <a:t>认定和保护商业秘密的基础性工作</a:t>
            </a:r>
            <a:endParaRPr lang="en-US" altLang="zh-CN" dirty="0" smtClean="0"/>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概念</a:t>
            </a:r>
            <a:endParaRPr lang="zh-CN" altLang="en-US" dirty="0"/>
          </a:p>
        </p:txBody>
      </p:sp>
      <p:sp>
        <p:nvSpPr>
          <p:cNvPr id="3" name="内容占位符 2"/>
          <p:cNvSpPr>
            <a:spLocks noGrp="1"/>
          </p:cNvSpPr>
          <p:nvPr>
            <p:ph idx="1"/>
          </p:nvPr>
        </p:nvSpPr>
        <p:spPr>
          <a:xfrm>
            <a:off x="457200" y="1600200"/>
            <a:ext cx="8229600" cy="4686320"/>
          </a:xfrm>
        </p:spPr>
        <p:txBody>
          <a:bodyPr>
            <a:normAutofit fontScale="92500" lnSpcReduction="20000"/>
          </a:bodyPr>
          <a:lstStyle/>
          <a:p>
            <a:r>
              <a:rPr lang="zh-CN" altLang="en-US" dirty="0" smtClean="0"/>
              <a:t>商业秘密是指不为公众所知悉，能为权利人带来经济利益、具有实用性并经权利人采取保密措 施的技术信息和经营信息。 （我国</a:t>
            </a:r>
            <a:r>
              <a:rPr lang="en-US" altLang="zh-CN" dirty="0" smtClean="0"/>
              <a:t>《 </a:t>
            </a:r>
            <a:r>
              <a:rPr lang="zh-CN" altLang="en-US" dirty="0" smtClean="0"/>
              <a:t>反不正当竞争法</a:t>
            </a:r>
            <a:r>
              <a:rPr lang="en-US" altLang="zh-CN" dirty="0" smtClean="0"/>
              <a:t>》</a:t>
            </a:r>
            <a:r>
              <a:rPr lang="zh-CN" altLang="en-US" dirty="0" smtClean="0"/>
              <a:t>第十条）</a:t>
            </a:r>
            <a:endParaRPr lang="en-US" altLang="zh-CN" dirty="0" smtClean="0"/>
          </a:p>
          <a:p>
            <a:r>
              <a:rPr lang="zh-CN" altLang="en-US" dirty="0" smtClean="0"/>
              <a:t>所谓商业秘密，是指不为公众所知悉，能为权利人带来利益、具有实用性，并经权利人采取保密措施的技术信息赫尔经营信息。（</a:t>
            </a:r>
            <a:r>
              <a:rPr lang="en-US" altLang="zh-CN" dirty="0" smtClean="0"/>
              <a:t>《</a:t>
            </a:r>
            <a:r>
              <a:rPr lang="zh-CN" altLang="en-US" dirty="0" smtClean="0"/>
              <a:t>定密工作指南</a:t>
            </a:r>
            <a:r>
              <a:rPr lang="en-US" altLang="zh-CN" dirty="0" smtClean="0"/>
              <a:t>》</a:t>
            </a:r>
            <a:r>
              <a:rPr lang="zh-CN" altLang="en-US" dirty="0" smtClean="0"/>
              <a:t>）</a:t>
            </a:r>
            <a:endParaRPr lang="en-US" altLang="zh-CN" dirty="0" smtClean="0"/>
          </a:p>
          <a:p>
            <a:r>
              <a:rPr lang="zh-CN" altLang="en-US" dirty="0" smtClean="0"/>
              <a:t>不为公众所知悉、能为中央企业带来经济利益、具有实用性并经中央企业采取保密措施的经营信息和技术信息。（</a:t>
            </a:r>
            <a:r>
              <a:rPr lang="en-US" altLang="zh-CN" dirty="0" smtClean="0">
                <a:solidFill>
                  <a:srgbClr val="FF0000"/>
                </a:solidFill>
              </a:rPr>
              <a:t>《</a:t>
            </a:r>
            <a:r>
              <a:rPr lang="zh-CN" altLang="en-US" dirty="0" smtClean="0">
                <a:solidFill>
                  <a:srgbClr val="FF0000"/>
                </a:solidFill>
              </a:rPr>
              <a:t>中央企业商业秘密保护暂行规定</a:t>
            </a:r>
            <a:r>
              <a:rPr lang="en-US" altLang="zh-CN" dirty="0" smtClean="0">
                <a:solidFill>
                  <a:srgbClr val="FF0000"/>
                </a:solidFill>
              </a:rPr>
              <a:t>》</a:t>
            </a:r>
            <a:r>
              <a:rPr lang="zh-CN" altLang="en-US" dirty="0" smtClean="0"/>
              <a:t>）</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中央企业依法确定本企业商业秘密的保护范围，主要包括：战略规划、管理方法、商业模式、改制上市、并购重组、产权交易、财务信息、投融资决策、产购销策略、资源储备、客户信息、招投标事项等经营信息 ；设计、程序、产品配方、制作工艺、制作方法 、技术诀窍等技术信息。</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4900634"/>
          </a:xfrm>
        </p:spPr>
        <p:txBody>
          <a:bodyPr>
            <a:normAutofit fontScale="85000" lnSpcReduction="20000"/>
          </a:bodyPr>
          <a:lstStyle/>
          <a:p>
            <a:r>
              <a:rPr lang="zh-CN" altLang="en-US" dirty="0" smtClean="0"/>
              <a:t>技术信息</a:t>
            </a:r>
            <a:endParaRPr lang="en-US" altLang="zh-CN" dirty="0" smtClean="0"/>
          </a:p>
          <a:p>
            <a:pPr>
              <a:buNone/>
            </a:pPr>
            <a:r>
              <a:rPr lang="zh-CN" altLang="en-US" dirty="0" smtClean="0"/>
              <a:t>     指仅由权利人掌握和利用，或经由权利人明确许可的单位或个人掌握利用的，并采取了保密措施的，不为公众所知悉的具有经济价值的技术知识，通常包括产品的工艺设计、工艺流程、配方、质量标准、质量控制、质量管理及其他生产技术等方面技术知识。</a:t>
            </a:r>
            <a:endParaRPr lang="en-US" altLang="zh-CN" dirty="0" smtClean="0"/>
          </a:p>
          <a:p>
            <a:r>
              <a:rPr lang="zh-CN" altLang="en-US" dirty="0" smtClean="0"/>
              <a:t>经营信息</a:t>
            </a:r>
            <a:endParaRPr lang="en-US" altLang="zh-CN" dirty="0" smtClean="0"/>
          </a:p>
          <a:p>
            <a:pPr>
              <a:buNone/>
            </a:pPr>
            <a:r>
              <a:rPr lang="zh-CN" altLang="en-US" dirty="0" smtClean="0"/>
              <a:t>     经由权利人采取保密措施的，不为公众所知悉的管理策略、管理方法、管理制度、管理经验等。通常包括生产经营的发展规划和计划、营销范围和 方式及手段、货源和客户名单、产品成本、对外谈判底盘和策略、标底、财务信息等。</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 征</a:t>
            </a:r>
            <a:endParaRPr lang="zh-CN" altLang="en-US" dirty="0"/>
          </a:p>
        </p:txBody>
      </p:sp>
      <p:sp>
        <p:nvSpPr>
          <p:cNvPr id="3" name="内容占位符 2"/>
          <p:cNvSpPr>
            <a:spLocks noGrp="1"/>
          </p:cNvSpPr>
          <p:nvPr>
            <p:ph idx="1"/>
          </p:nvPr>
        </p:nvSpPr>
        <p:spPr/>
        <p:txBody>
          <a:bodyPr/>
          <a:lstStyle/>
          <a:p>
            <a:r>
              <a:rPr lang="zh-CN" altLang="en-US" dirty="0" smtClean="0"/>
              <a:t>秘密性</a:t>
            </a:r>
            <a:endParaRPr lang="en-US" altLang="zh-CN" dirty="0" smtClean="0"/>
          </a:p>
          <a:p>
            <a:pPr>
              <a:buNone/>
            </a:pPr>
            <a:r>
              <a:rPr lang="en-US" altLang="zh-CN" dirty="0" smtClean="0"/>
              <a:t>    </a:t>
            </a:r>
            <a:r>
              <a:rPr lang="zh-CN" altLang="en-US" dirty="0" smtClean="0"/>
              <a:t>不为公众所知悉（知悉范围）</a:t>
            </a:r>
            <a:endParaRPr lang="en-US" altLang="zh-CN" dirty="0" smtClean="0"/>
          </a:p>
          <a:p>
            <a:pPr>
              <a:buNone/>
            </a:pPr>
            <a:r>
              <a:rPr lang="en-US" altLang="zh-CN" dirty="0" smtClean="0"/>
              <a:t>     </a:t>
            </a:r>
            <a:r>
              <a:rPr lang="zh-CN" altLang="en-US" dirty="0" smtClean="0"/>
              <a:t>专利</a:t>
            </a:r>
            <a:endParaRPr lang="en-US" altLang="zh-CN" dirty="0" smtClean="0"/>
          </a:p>
          <a:p>
            <a:pPr>
              <a:buFont typeface="Wingdings" pitchFamily="2" charset="2"/>
              <a:buChar char="u"/>
            </a:pPr>
            <a:r>
              <a:rPr lang="zh-CN" altLang="en-US" dirty="0" smtClean="0"/>
              <a:t>保密性</a:t>
            </a:r>
            <a:endParaRPr lang="en-US" altLang="zh-CN" dirty="0" smtClean="0"/>
          </a:p>
          <a:p>
            <a:pPr>
              <a:buNone/>
            </a:pPr>
            <a:r>
              <a:rPr lang="en-US" altLang="zh-CN" dirty="0" smtClean="0"/>
              <a:t>    </a:t>
            </a:r>
            <a:r>
              <a:rPr lang="zh-CN" altLang="en-US" dirty="0" smtClean="0"/>
              <a:t>权利人主观上具有保密的意图并实际采取了保密措施的信息</a:t>
            </a:r>
            <a:endParaRPr lang="en-US" altLang="zh-CN" dirty="0" smtClean="0"/>
          </a:p>
          <a:p>
            <a:pPr>
              <a:buNone/>
            </a:pPr>
            <a:r>
              <a:rPr lang="en-US" altLang="zh-CN" dirty="0" smtClean="0"/>
              <a:t>     </a:t>
            </a:r>
            <a:r>
              <a:rPr lang="zh-CN" altLang="en-US" dirty="0" smtClean="0"/>
              <a:t>保密合同、具体保密措施</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新颖性</a:t>
            </a:r>
            <a:endParaRPr lang="en-US" altLang="zh-CN" dirty="0" smtClean="0"/>
          </a:p>
          <a:p>
            <a:r>
              <a:rPr lang="zh-CN" altLang="en-US" dirty="0" smtClean="0"/>
              <a:t> 体现权利人创造性劳动成果的技术信息以及其他具有新颖性、独特性的经营信息</a:t>
            </a:r>
            <a:endParaRPr lang="en-US" altLang="zh-CN" dirty="0" smtClean="0"/>
          </a:p>
          <a:p>
            <a:r>
              <a:rPr lang="zh-CN" altLang="en-US" dirty="0" smtClean="0"/>
              <a:t>应用程度、知悉程度</a:t>
            </a:r>
            <a:endParaRPr lang="en-US" altLang="zh-CN" dirty="0" smtClean="0"/>
          </a:p>
          <a:p>
            <a:r>
              <a:rPr lang="zh-CN" altLang="en-US" dirty="0" smtClean="0"/>
              <a:t>专利</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商业价值和实用性</a:t>
            </a:r>
            <a:endParaRPr lang="en-US" altLang="zh-CN" dirty="0" smtClean="0"/>
          </a:p>
          <a:p>
            <a:r>
              <a:rPr lang="zh-CN" altLang="en-US" dirty="0" smtClean="0"/>
              <a:t>能够应用于实际的具有现实的或潜在的商业价值信息</a:t>
            </a:r>
            <a:endParaRPr lang="en-US" altLang="zh-CN" dirty="0" smtClean="0"/>
          </a:p>
          <a:p>
            <a:r>
              <a:rPr lang="zh-CN" altLang="en-US" dirty="0" smtClean="0"/>
              <a:t>在现在或将来的应用能够为权利人带来实际的或潜在的经济利益和竞争优势</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主体不特定性</a:t>
            </a:r>
            <a:endParaRPr lang="en-US" altLang="zh-CN" dirty="0" smtClean="0"/>
          </a:p>
          <a:p>
            <a:r>
              <a:rPr lang="zh-CN" altLang="en-US" dirty="0" smtClean="0"/>
              <a:t>多个权利主体：共同研究设计、自行创造构思、受让、实施许可、反向工程</a:t>
            </a:r>
            <a:endParaRPr lang="en-US" altLang="zh-CN" dirty="0" smtClean="0"/>
          </a:p>
          <a:p>
            <a:endParaRPr lang="en-US" altLang="zh-CN" dirty="0" smtClean="0"/>
          </a:p>
          <a:p>
            <a:pPr>
              <a:buNone/>
            </a:pPr>
            <a:r>
              <a:rPr lang="zh-CN" altLang="en-US" dirty="0" smtClean="0"/>
              <a:t>可转让性</a:t>
            </a:r>
            <a:endParaRPr lang="en-US" altLang="zh-CN" dirty="0" smtClean="0"/>
          </a:p>
          <a:p>
            <a:r>
              <a:rPr lang="zh-CN" altLang="en-US" dirty="0" smtClean="0"/>
              <a:t>知识产权</a:t>
            </a:r>
            <a:endParaRPr lang="en-US" altLang="zh-CN" dirty="0" smtClean="0"/>
          </a:p>
          <a:p>
            <a:r>
              <a:rPr lang="zh-CN" altLang="en-US" dirty="0" smtClean="0"/>
              <a:t>自由转让</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normAutofit fontScale="90000"/>
          </a:bodyPr>
          <a:lstStyle/>
          <a:p>
            <a:r>
              <a:rPr lang="zh-CN" altLang="en-US" dirty="0" smtClean="0">
                <a:solidFill>
                  <a:schemeClr val="tx1"/>
                </a:solidFill>
                <a:latin typeface="+mn-lt"/>
                <a:ea typeface="+mn-ea"/>
                <a:cs typeface="+mn-cs"/>
              </a:rPr>
              <a:t>国家秘密与商业秘密的区别</a:t>
            </a:r>
            <a:r>
              <a:rPr lang="en-US" altLang="zh-CN" dirty="0" smtClean="0">
                <a:solidFill>
                  <a:schemeClr val="tx1"/>
                </a:solidFill>
                <a:latin typeface="+mn-lt"/>
                <a:ea typeface="+mn-ea"/>
                <a:cs typeface="+mn-cs"/>
              </a:rPr>
              <a:t/>
            </a:r>
            <a:br>
              <a:rPr lang="en-US" altLang="zh-CN" dirty="0" smtClean="0">
                <a:solidFill>
                  <a:schemeClr val="tx1"/>
                </a:solidFill>
                <a:latin typeface="+mn-lt"/>
                <a:ea typeface="+mn-ea"/>
                <a:cs typeface="+mn-cs"/>
              </a:rPr>
            </a:br>
            <a:endParaRPr lang="zh-CN" altLang="en-US" dirty="0" smtClean="0"/>
          </a:p>
        </p:txBody>
      </p:sp>
      <p:sp>
        <p:nvSpPr>
          <p:cNvPr id="6147" name="内容占位符 2"/>
          <p:cNvSpPr>
            <a:spLocks noGrp="1"/>
          </p:cNvSpPr>
          <p:nvPr>
            <p:ph idx="1"/>
          </p:nvPr>
        </p:nvSpPr>
        <p:spPr>
          <a:xfrm>
            <a:off x="457200" y="1142984"/>
            <a:ext cx="8229600" cy="4525963"/>
          </a:xfrm>
        </p:spPr>
        <p:txBody>
          <a:bodyPr/>
          <a:lstStyle/>
          <a:p>
            <a:pPr marL="0" indent="0">
              <a:buNone/>
            </a:pPr>
            <a:r>
              <a:rPr lang="en-US" sz="2400" dirty="0" smtClean="0">
                <a:solidFill>
                  <a:schemeClr val="tx1"/>
                </a:solidFill>
                <a:latin typeface="+mn-lt"/>
                <a:ea typeface="+mn-ea"/>
                <a:cs typeface="+mn-cs"/>
              </a:rPr>
              <a:t>1</a:t>
            </a:r>
            <a:r>
              <a:rPr lang="zh-CN" altLang="en-US" sz="2400" dirty="0" smtClean="0">
                <a:solidFill>
                  <a:schemeClr val="tx1"/>
                </a:solidFill>
                <a:latin typeface="+mn-lt"/>
                <a:ea typeface="+mn-ea"/>
                <a:cs typeface="+mn-cs"/>
              </a:rPr>
              <a:t>、</a:t>
            </a:r>
            <a:r>
              <a:rPr lang="zh-CN" sz="2400" dirty="0" smtClean="0">
                <a:solidFill>
                  <a:schemeClr val="tx1"/>
                </a:solidFill>
                <a:latin typeface="+mn-lt"/>
                <a:ea typeface="+mn-ea"/>
                <a:cs typeface="+mn-cs"/>
              </a:rPr>
              <a:t>两者的法律性质不同</a:t>
            </a:r>
          </a:p>
          <a:p>
            <a:pPr marL="0" indent="0">
              <a:buNone/>
            </a:pPr>
            <a:r>
              <a:rPr lang="en-US" altLang="zh-CN" sz="2400" dirty="0" smtClean="0">
                <a:solidFill>
                  <a:schemeClr val="tx1"/>
                </a:solidFill>
                <a:latin typeface="+mn-lt"/>
                <a:ea typeface="+mn-ea"/>
                <a:cs typeface="+mn-cs"/>
              </a:rPr>
              <a:t>    </a:t>
            </a:r>
            <a:r>
              <a:rPr lang="zh-CN" sz="2400" dirty="0" smtClean="0">
                <a:solidFill>
                  <a:schemeClr val="tx1"/>
                </a:solidFill>
                <a:latin typeface="+mn-lt"/>
                <a:ea typeface="+mn-ea"/>
                <a:cs typeface="+mn-cs"/>
              </a:rPr>
              <a:t>国家秘密是关系国家安全和利益的事项，其范围涉及国家的政治、军事、外交和外事、国民经济和社会发展、科学技术、国家安全和刑事司法等重大领域。 </a:t>
            </a:r>
            <a:r>
              <a:rPr lang="zh-CN" altLang="en-US" sz="2400" dirty="0" smtClean="0">
                <a:solidFill>
                  <a:schemeClr val="tx1"/>
                </a:solidFill>
                <a:latin typeface="+mn-lt"/>
                <a:ea typeface="+mn-ea"/>
                <a:cs typeface="+mn-cs"/>
              </a:rPr>
              <a:t>专属性、排他性（行政法）</a:t>
            </a:r>
            <a:endParaRPr lang="en-US" altLang="zh-CN" sz="2400" dirty="0" smtClean="0">
              <a:solidFill>
                <a:schemeClr val="tx1"/>
              </a:solidFill>
              <a:latin typeface="+mn-lt"/>
              <a:ea typeface="+mn-ea"/>
              <a:cs typeface="+mn-cs"/>
            </a:endParaRPr>
          </a:p>
          <a:p>
            <a:pPr marL="0" indent="0">
              <a:buNone/>
            </a:pPr>
            <a:endParaRPr lang="zh-CN" sz="2400" dirty="0" smtClean="0">
              <a:solidFill>
                <a:schemeClr val="tx1"/>
              </a:solidFill>
              <a:latin typeface="+mn-lt"/>
              <a:ea typeface="+mn-ea"/>
              <a:cs typeface="+mn-cs"/>
            </a:endParaRPr>
          </a:p>
          <a:p>
            <a:pPr marL="0" indent="0">
              <a:buNone/>
            </a:pPr>
            <a:r>
              <a:rPr lang="en-US" altLang="zh-CN" sz="2400" dirty="0" smtClean="0">
                <a:solidFill>
                  <a:schemeClr val="tx1"/>
                </a:solidFill>
                <a:latin typeface="+mn-lt"/>
                <a:ea typeface="+mn-ea"/>
                <a:cs typeface="+mn-cs"/>
              </a:rPr>
              <a:t>    </a:t>
            </a:r>
            <a:r>
              <a:rPr lang="zh-CN" sz="2400" dirty="0" smtClean="0">
                <a:solidFill>
                  <a:schemeClr val="tx1"/>
                </a:solidFill>
                <a:latin typeface="+mn-lt"/>
                <a:ea typeface="+mn-ea"/>
                <a:cs typeface="+mn-cs"/>
              </a:rPr>
              <a:t>商业秘密是一种私权，其权利主体是该技术、经营信息的发明人或其他合法所有人、使用人。商业秘密的权利主体不具有国家秘密的专属性和排他性。任何取得或独立开发商业秘密的人都可以成为商业秘密的主体。</a:t>
            </a:r>
            <a:r>
              <a:rPr lang="zh-CN" altLang="en-US" sz="2400" dirty="0" smtClean="0">
                <a:solidFill>
                  <a:schemeClr val="tx1"/>
                </a:solidFill>
                <a:latin typeface="+mn-lt"/>
                <a:ea typeface="+mn-ea"/>
                <a:cs typeface="+mn-cs"/>
              </a:rPr>
              <a:t>（民商法）</a:t>
            </a:r>
            <a:endParaRPr lang="zh-CN" sz="2400" dirty="0" smtClean="0">
              <a:solidFill>
                <a:schemeClr val="tx1"/>
              </a:solidFill>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en-US" dirty="0" smtClean="0"/>
              <a:t>封泥、暗号</a:t>
            </a:r>
            <a:endParaRPr lang="en-US" altLang="zh-CN" dirty="0" smtClean="0"/>
          </a:p>
          <a:p>
            <a:pPr>
              <a:lnSpc>
                <a:spcPct val="150000"/>
              </a:lnSpc>
            </a:pPr>
            <a:r>
              <a:rPr lang="zh-CN" altLang="en-US" dirty="0" smtClean="0"/>
              <a:t>“一合而再离，三发而一知”的阴书</a:t>
            </a:r>
            <a:endParaRPr lang="en-US" altLang="zh-CN" dirty="0" smtClean="0"/>
          </a:p>
          <a:p>
            <a:pPr>
              <a:lnSpc>
                <a:spcPct val="150000"/>
              </a:lnSpc>
            </a:pPr>
            <a:r>
              <a:rPr lang="en-US" altLang="zh-CN" dirty="0" smtClean="0"/>
              <a:t>《</a:t>
            </a:r>
            <a:r>
              <a:rPr lang="zh-CN" altLang="en-US" dirty="0" smtClean="0"/>
              <a:t>唐律</a:t>
            </a:r>
            <a:r>
              <a:rPr lang="en-US" altLang="zh-CN" dirty="0" smtClean="0"/>
              <a:t>》</a:t>
            </a:r>
            <a:r>
              <a:rPr lang="zh-CN" altLang="en-US" dirty="0" smtClean="0"/>
              <a:t>规定：“诸漏大事应密者，绞”</a:t>
            </a:r>
            <a:endParaRPr lang="en-US" altLang="zh-CN" dirty="0" smtClean="0"/>
          </a:p>
          <a:p>
            <a:pPr>
              <a:lnSpc>
                <a:spcPct val="150000"/>
              </a:lnSpc>
            </a:pPr>
            <a:r>
              <a:rPr lang="zh-CN" altLang="en-US" dirty="0" smtClean="0"/>
              <a:t>雍正时建立的密折制度</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endParaRPr lang="zh-CN" altLang="en-US" smtClean="0"/>
          </a:p>
        </p:txBody>
      </p:sp>
      <p:sp>
        <p:nvSpPr>
          <p:cNvPr id="6147" name="内容占位符 2"/>
          <p:cNvSpPr>
            <a:spLocks noGrp="1"/>
          </p:cNvSpPr>
          <p:nvPr>
            <p:ph idx="1"/>
          </p:nvPr>
        </p:nvSpPr>
        <p:spPr>
          <a:xfrm>
            <a:off x="500034" y="1142984"/>
            <a:ext cx="8464579" cy="4525963"/>
          </a:xfrm>
        </p:spPr>
        <p:txBody>
          <a:bodyPr/>
          <a:lstStyle/>
          <a:p>
            <a:pPr eaLnBrk="1" hangingPunct="1">
              <a:buNone/>
            </a:pPr>
            <a:endParaRPr lang="en-US" sz="2400" dirty="0" smtClean="0">
              <a:solidFill>
                <a:schemeClr val="tx1"/>
              </a:solidFill>
              <a:latin typeface="+mn-lt"/>
              <a:ea typeface="+mn-ea"/>
              <a:cs typeface="+mn-cs"/>
            </a:endParaRPr>
          </a:p>
          <a:p>
            <a:pPr eaLnBrk="1" hangingPunct="1">
              <a:buNone/>
            </a:pPr>
            <a:endParaRPr lang="en-US" sz="2400" dirty="0" smtClean="0"/>
          </a:p>
          <a:p>
            <a:pPr eaLnBrk="1" hangingPunct="1">
              <a:buNone/>
            </a:pPr>
            <a:r>
              <a:rPr lang="en-US" sz="2400" dirty="0" smtClean="0">
                <a:solidFill>
                  <a:schemeClr val="tx1"/>
                </a:solidFill>
                <a:latin typeface="+mn-lt"/>
                <a:ea typeface="+mn-ea"/>
                <a:cs typeface="+mn-cs"/>
              </a:rPr>
              <a:t>2 </a:t>
            </a:r>
            <a:r>
              <a:rPr lang="zh-CN" altLang="en-US" sz="2400" dirty="0" smtClean="0">
                <a:solidFill>
                  <a:schemeClr val="tx1"/>
                </a:solidFill>
                <a:latin typeface="+mn-lt"/>
                <a:ea typeface="+mn-ea"/>
                <a:cs typeface="+mn-cs"/>
              </a:rPr>
              <a:t>、</a:t>
            </a:r>
            <a:r>
              <a:rPr lang="zh-CN" sz="2400" dirty="0" smtClean="0">
                <a:solidFill>
                  <a:schemeClr val="tx1"/>
                </a:solidFill>
                <a:latin typeface="+mn-lt"/>
                <a:ea typeface="+mn-ea"/>
                <a:cs typeface="+mn-cs"/>
              </a:rPr>
              <a:t>两者确定的程序不同。</a:t>
            </a:r>
            <a:endParaRPr lang="en-US" altLang="zh-CN" sz="2400" dirty="0" smtClean="0">
              <a:solidFill>
                <a:schemeClr val="tx1"/>
              </a:solidFill>
              <a:latin typeface="+mn-lt"/>
              <a:ea typeface="+mn-ea"/>
              <a:cs typeface="+mn-cs"/>
            </a:endParaRPr>
          </a:p>
          <a:p>
            <a:pPr marL="0" indent="0">
              <a:buNone/>
            </a:pPr>
            <a:r>
              <a:rPr lang="en-US" altLang="zh-CN" sz="2400" dirty="0" smtClean="0">
                <a:solidFill>
                  <a:schemeClr val="tx1"/>
                </a:solidFill>
                <a:latin typeface="+mn-lt"/>
                <a:ea typeface="+mn-ea"/>
                <a:cs typeface="+mn-cs"/>
              </a:rPr>
              <a:t>  </a:t>
            </a:r>
            <a:r>
              <a:rPr lang="zh-CN" sz="2400" dirty="0" smtClean="0">
                <a:solidFill>
                  <a:schemeClr val="tx1"/>
                </a:solidFill>
                <a:latin typeface="+mn-lt"/>
                <a:ea typeface="+mn-ea"/>
                <a:cs typeface="+mn-cs"/>
              </a:rPr>
              <a:t>国家秘密：必须依照法定程序确定，按照法律的规定划分密</a:t>
            </a:r>
            <a:r>
              <a:rPr lang="en-US" altLang="zh-CN" sz="2400" dirty="0" smtClean="0"/>
              <a:t>		          </a:t>
            </a:r>
            <a:r>
              <a:rPr lang="zh-CN" sz="2400" dirty="0" smtClean="0">
                <a:solidFill>
                  <a:schemeClr val="tx1"/>
                </a:solidFill>
                <a:latin typeface="+mn-lt"/>
                <a:ea typeface="+mn-ea"/>
                <a:cs typeface="+mn-cs"/>
              </a:rPr>
              <a:t>级并标志识别。</a:t>
            </a:r>
            <a:endParaRPr lang="en-US" altLang="zh-CN" sz="2400" dirty="0" smtClean="0">
              <a:solidFill>
                <a:schemeClr val="tx1"/>
              </a:solidFill>
              <a:latin typeface="+mn-lt"/>
              <a:ea typeface="+mn-ea"/>
              <a:cs typeface="+mn-cs"/>
            </a:endParaRPr>
          </a:p>
          <a:p>
            <a:pPr marL="0" indent="0">
              <a:buNone/>
            </a:pPr>
            <a:r>
              <a:rPr lang="en-US" altLang="zh-CN" sz="2400" dirty="0" smtClean="0">
                <a:solidFill>
                  <a:schemeClr val="tx1"/>
                </a:solidFill>
                <a:latin typeface="+mn-lt"/>
                <a:ea typeface="+mn-ea"/>
                <a:cs typeface="+mn-cs"/>
              </a:rPr>
              <a:t>  </a:t>
            </a:r>
            <a:r>
              <a:rPr lang="zh-CN" sz="2400" dirty="0" smtClean="0">
                <a:solidFill>
                  <a:schemeClr val="tx1"/>
                </a:solidFill>
                <a:latin typeface="+mn-lt"/>
                <a:ea typeface="+mn-ea"/>
                <a:cs typeface="+mn-cs"/>
              </a:rPr>
              <a:t>商业秘密：无统一的法定程序，其确定视权利人的意思而定</a:t>
            </a:r>
            <a:r>
              <a:rPr lang="zh-CN" altLang="en-US" sz="2400" dirty="0" smtClean="0">
                <a:solidFill>
                  <a:schemeClr val="tx1"/>
                </a:solidFill>
                <a:latin typeface="+mn-lt"/>
                <a:ea typeface="+mn-ea"/>
                <a:cs typeface="+mn-cs"/>
              </a:rPr>
              <a:t>，</a:t>
            </a:r>
            <a:r>
              <a:rPr lang="zh-CN" altLang="en-US" sz="2400" dirty="0" smtClean="0"/>
              <a:t>      </a:t>
            </a:r>
            <a:r>
              <a:rPr lang="zh-CN" altLang="en-US" sz="2400" dirty="0" smtClean="0">
                <a:solidFill>
                  <a:srgbClr val="FF0000"/>
                </a:solidFill>
              </a:rPr>
              <a:t>密级标注统一为“核心商密”、“普通商密”</a:t>
            </a:r>
            <a:r>
              <a:rPr lang="zh-CN" altLang="en-US" sz="2400" dirty="0" smtClean="0"/>
              <a:t>。 </a:t>
            </a:r>
            <a:r>
              <a:rPr lang="en-US" altLang="zh-CN" sz="2400" dirty="0" smtClean="0">
                <a:solidFill>
                  <a:schemeClr val="tx1"/>
                </a:solidFill>
                <a:latin typeface="+mn-lt"/>
                <a:ea typeface="+mn-ea"/>
                <a:cs typeface="+mn-cs"/>
              </a:rPr>
              <a:t>		</a:t>
            </a:r>
            <a:endParaRPr lang="zh-CN" sz="2400" dirty="0" smtClean="0">
              <a:solidFill>
                <a:schemeClr val="tx1"/>
              </a:solidFill>
              <a:latin typeface="+mn-lt"/>
              <a:ea typeface="+mn-ea"/>
              <a:cs typeface="+mn-cs"/>
            </a:endParaRPr>
          </a:p>
          <a:p>
            <a:pPr marL="0" indent="0">
              <a:buNone/>
            </a:pPr>
            <a:endParaRPr lang="zh-CN" altLang="en-US" sz="2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endParaRPr lang="zh-CN" altLang="en-US" smtClean="0"/>
          </a:p>
        </p:txBody>
      </p:sp>
      <p:sp>
        <p:nvSpPr>
          <p:cNvPr id="6147" name="内容占位符 2"/>
          <p:cNvSpPr>
            <a:spLocks noGrp="1"/>
          </p:cNvSpPr>
          <p:nvPr>
            <p:ph idx="1"/>
          </p:nvPr>
        </p:nvSpPr>
        <p:spPr>
          <a:xfrm>
            <a:off x="457200" y="1142984"/>
            <a:ext cx="8229600" cy="4525963"/>
          </a:xfrm>
        </p:spPr>
        <p:txBody>
          <a:bodyPr/>
          <a:lstStyle/>
          <a:p>
            <a:pPr eaLnBrk="1" hangingPunct="1">
              <a:buNone/>
            </a:pPr>
            <a:endParaRPr lang="en-US" sz="2400" dirty="0" smtClean="0">
              <a:solidFill>
                <a:schemeClr val="tx1"/>
              </a:solidFill>
              <a:latin typeface="+mn-lt"/>
              <a:ea typeface="+mn-ea"/>
              <a:cs typeface="+mn-cs"/>
            </a:endParaRPr>
          </a:p>
          <a:p>
            <a:pPr eaLnBrk="1" hangingPunct="1">
              <a:buNone/>
            </a:pPr>
            <a:endParaRPr lang="en-US" sz="2400" dirty="0" smtClean="0"/>
          </a:p>
          <a:p>
            <a:pPr eaLnBrk="1" hangingPunct="1">
              <a:buNone/>
            </a:pPr>
            <a:r>
              <a:rPr lang="en-US" sz="2400" dirty="0" smtClean="0">
                <a:solidFill>
                  <a:schemeClr val="tx1"/>
                </a:solidFill>
                <a:latin typeface="+mn-lt"/>
                <a:ea typeface="+mn-ea"/>
                <a:cs typeface="+mn-cs"/>
              </a:rPr>
              <a:t>3</a:t>
            </a:r>
            <a:r>
              <a:rPr lang="zh-CN" altLang="en-US" sz="2400" dirty="0" smtClean="0">
                <a:solidFill>
                  <a:schemeClr val="tx1"/>
                </a:solidFill>
                <a:latin typeface="+mn-lt"/>
                <a:ea typeface="+mn-ea"/>
                <a:cs typeface="+mn-cs"/>
              </a:rPr>
              <a:t>、</a:t>
            </a:r>
            <a:r>
              <a:rPr lang="zh-CN" sz="2400" dirty="0" smtClean="0">
                <a:solidFill>
                  <a:schemeClr val="tx1"/>
                </a:solidFill>
                <a:latin typeface="+mn-lt"/>
                <a:ea typeface="+mn-ea"/>
                <a:cs typeface="+mn-cs"/>
              </a:rPr>
              <a:t>国家秘密不能</a:t>
            </a:r>
            <a:r>
              <a:rPr lang="zh-CN" sz="2400" dirty="0" smtClean="0">
                <a:solidFill>
                  <a:srgbClr val="FF0000"/>
                </a:solidFill>
                <a:latin typeface="+mn-lt"/>
                <a:ea typeface="+mn-ea"/>
                <a:cs typeface="+mn-cs"/>
              </a:rPr>
              <a:t>自由</a:t>
            </a:r>
            <a:r>
              <a:rPr lang="zh-CN" sz="2400" dirty="0" smtClean="0">
                <a:solidFill>
                  <a:schemeClr val="tx1"/>
                </a:solidFill>
                <a:latin typeface="+mn-lt"/>
                <a:ea typeface="+mn-ea"/>
                <a:cs typeface="+mn-cs"/>
              </a:rPr>
              <a:t>转让，而商业秘密则可以进入市场</a:t>
            </a:r>
            <a:r>
              <a:rPr lang="en-US" altLang="zh-CN" sz="2400" dirty="0" smtClean="0">
                <a:solidFill>
                  <a:schemeClr val="tx1"/>
                </a:solidFill>
                <a:latin typeface="+mn-lt"/>
                <a:ea typeface="+mn-ea"/>
                <a:cs typeface="+mn-cs"/>
              </a:rPr>
              <a:t>	</a:t>
            </a:r>
            <a:r>
              <a:rPr lang="zh-CN" sz="2400" dirty="0" smtClean="0">
                <a:solidFill>
                  <a:schemeClr val="tx1"/>
                </a:solidFill>
                <a:latin typeface="+mn-lt"/>
                <a:ea typeface="+mn-ea"/>
                <a:cs typeface="+mn-cs"/>
              </a:rPr>
              <a:t>自由转让。</a:t>
            </a:r>
          </a:p>
          <a:p>
            <a:pPr marL="0" indent="0">
              <a:buNone/>
            </a:pPr>
            <a:r>
              <a:rPr lang="en-US" sz="2400" dirty="0" smtClean="0">
                <a:solidFill>
                  <a:schemeClr val="tx1"/>
                </a:solidFill>
                <a:latin typeface="+mn-lt"/>
                <a:ea typeface="+mn-ea"/>
                <a:cs typeface="+mn-cs"/>
              </a:rPr>
              <a:t>  4 </a:t>
            </a:r>
            <a:r>
              <a:rPr lang="zh-CN" altLang="en-US" sz="2400" dirty="0" smtClean="0">
                <a:solidFill>
                  <a:schemeClr val="tx1"/>
                </a:solidFill>
                <a:latin typeface="+mn-lt"/>
                <a:ea typeface="+mn-ea"/>
                <a:cs typeface="+mn-cs"/>
              </a:rPr>
              <a:t>、</a:t>
            </a:r>
            <a:r>
              <a:rPr lang="zh-CN" sz="2400" dirty="0" smtClean="0">
                <a:solidFill>
                  <a:schemeClr val="tx1"/>
                </a:solidFill>
                <a:latin typeface="+mn-lt"/>
                <a:ea typeface="+mn-ea"/>
                <a:cs typeface="+mn-cs"/>
              </a:rPr>
              <a:t>两者的法律保护水平不同。保护水平的差异集中体现</a:t>
            </a:r>
            <a:r>
              <a:rPr lang="en-US" altLang="zh-CN" sz="2400" dirty="0" smtClean="0">
                <a:solidFill>
                  <a:schemeClr val="tx1"/>
                </a:solidFill>
                <a:latin typeface="+mn-lt"/>
                <a:ea typeface="+mn-ea"/>
                <a:cs typeface="+mn-cs"/>
              </a:rPr>
              <a:t>	</a:t>
            </a:r>
            <a:r>
              <a:rPr lang="zh-CN" sz="2400" dirty="0" smtClean="0">
                <a:solidFill>
                  <a:schemeClr val="tx1"/>
                </a:solidFill>
                <a:latin typeface="+mn-lt"/>
                <a:ea typeface="+mn-ea"/>
                <a:cs typeface="+mn-cs"/>
              </a:rPr>
              <a:t>在以下几个方面：</a:t>
            </a:r>
            <a:endParaRPr lang="en-US" altLang="zh-CN" sz="2400" dirty="0" smtClean="0">
              <a:solidFill>
                <a:schemeClr val="tx1"/>
              </a:solidFill>
              <a:latin typeface="+mn-lt"/>
              <a:ea typeface="+mn-ea"/>
              <a:cs typeface="+mn-cs"/>
            </a:endParaRPr>
          </a:p>
          <a:p>
            <a:pPr marL="0" indent="0">
              <a:buNone/>
            </a:pPr>
            <a:r>
              <a:rPr lang="en-US" altLang="zh-CN" sz="2400" dirty="0" smtClean="0"/>
              <a:t>	</a:t>
            </a:r>
            <a:r>
              <a:rPr lang="zh-CN" sz="2400" dirty="0" smtClean="0">
                <a:solidFill>
                  <a:schemeClr val="tx1"/>
                </a:solidFill>
                <a:latin typeface="+mn-lt"/>
                <a:ea typeface="+mn-ea"/>
                <a:cs typeface="+mn-cs"/>
              </a:rPr>
              <a:t>（</a:t>
            </a:r>
            <a:r>
              <a:rPr lang="en-US" sz="2400" dirty="0" smtClean="0">
                <a:solidFill>
                  <a:schemeClr val="tx1"/>
                </a:solidFill>
                <a:latin typeface="+mn-lt"/>
                <a:ea typeface="+mn-ea"/>
                <a:cs typeface="+mn-cs"/>
              </a:rPr>
              <a:t>1</a:t>
            </a:r>
            <a:r>
              <a:rPr lang="zh-CN" sz="2400" dirty="0" smtClean="0">
                <a:solidFill>
                  <a:schemeClr val="tx1"/>
                </a:solidFill>
                <a:latin typeface="+mn-lt"/>
                <a:ea typeface="+mn-ea"/>
                <a:cs typeface="+mn-cs"/>
              </a:rPr>
              <a:t>）保密措施的要求不同。</a:t>
            </a:r>
            <a:endParaRPr lang="en-US" altLang="zh-CN" sz="2400" dirty="0" smtClean="0">
              <a:solidFill>
                <a:schemeClr val="tx1"/>
              </a:solidFill>
              <a:latin typeface="+mn-lt"/>
              <a:ea typeface="+mn-ea"/>
              <a:cs typeface="+mn-cs"/>
            </a:endParaRPr>
          </a:p>
          <a:p>
            <a:pPr marL="0" indent="0">
              <a:buNone/>
            </a:pPr>
            <a:r>
              <a:rPr lang="en-US" altLang="zh-CN" sz="2400" dirty="0" smtClean="0"/>
              <a:t>	</a:t>
            </a:r>
            <a:r>
              <a:rPr lang="zh-CN" sz="2400" dirty="0" smtClean="0">
                <a:solidFill>
                  <a:schemeClr val="tx1"/>
                </a:solidFill>
                <a:latin typeface="+mn-lt"/>
                <a:ea typeface="+mn-ea"/>
                <a:cs typeface="+mn-cs"/>
              </a:rPr>
              <a:t>（</a:t>
            </a:r>
            <a:r>
              <a:rPr lang="en-US" sz="2400" dirty="0" smtClean="0">
                <a:solidFill>
                  <a:schemeClr val="tx1"/>
                </a:solidFill>
                <a:latin typeface="+mn-lt"/>
                <a:ea typeface="+mn-ea"/>
                <a:cs typeface="+mn-cs"/>
              </a:rPr>
              <a:t>2</a:t>
            </a:r>
            <a:r>
              <a:rPr lang="zh-CN" sz="2400" dirty="0" smtClean="0">
                <a:solidFill>
                  <a:schemeClr val="tx1"/>
                </a:solidFill>
                <a:latin typeface="+mn-lt"/>
                <a:ea typeface="+mn-ea"/>
                <a:cs typeface="+mn-cs"/>
              </a:rPr>
              <a:t>）对主管部门的要求不同。</a:t>
            </a:r>
            <a:endParaRPr lang="en-US" altLang="zh-CN" sz="2400" dirty="0" smtClean="0">
              <a:solidFill>
                <a:schemeClr val="tx1"/>
              </a:solidFill>
              <a:latin typeface="+mn-lt"/>
              <a:ea typeface="+mn-ea"/>
              <a:cs typeface="+mn-cs"/>
            </a:endParaRPr>
          </a:p>
          <a:p>
            <a:pPr marL="0" indent="0">
              <a:buNone/>
            </a:pPr>
            <a:r>
              <a:rPr lang="en-US" altLang="zh-CN" sz="2400" dirty="0" smtClean="0"/>
              <a:t>	</a:t>
            </a:r>
            <a:r>
              <a:rPr lang="zh-CN" sz="2400" dirty="0" smtClean="0">
                <a:solidFill>
                  <a:schemeClr val="tx1"/>
                </a:solidFill>
                <a:latin typeface="+mn-lt"/>
                <a:ea typeface="+mn-ea"/>
                <a:cs typeface="+mn-cs"/>
              </a:rPr>
              <a:t>（</a:t>
            </a:r>
            <a:r>
              <a:rPr lang="en-US" sz="2400" dirty="0" smtClean="0">
                <a:solidFill>
                  <a:schemeClr val="tx1"/>
                </a:solidFill>
                <a:latin typeface="+mn-lt"/>
                <a:ea typeface="+mn-ea"/>
                <a:cs typeface="+mn-cs"/>
              </a:rPr>
              <a:t>3</a:t>
            </a:r>
            <a:r>
              <a:rPr lang="zh-CN" sz="2400" dirty="0" smtClean="0">
                <a:solidFill>
                  <a:schemeClr val="tx1"/>
                </a:solidFill>
                <a:latin typeface="+mn-lt"/>
                <a:ea typeface="+mn-ea"/>
                <a:cs typeface="+mn-cs"/>
              </a:rPr>
              <a:t>）法律约束力不同。</a:t>
            </a:r>
            <a:r>
              <a:rPr lang="zh-CN" altLang="en-US" sz="2400" dirty="0" smtClean="0"/>
              <a:t>商密</a:t>
            </a:r>
            <a:r>
              <a:rPr lang="zh-CN" altLang="en-US" sz="2400" dirty="0" smtClean="0">
                <a:solidFill>
                  <a:schemeClr val="tx1"/>
                </a:solidFill>
                <a:latin typeface="+mn-lt"/>
                <a:ea typeface="+mn-ea"/>
                <a:cs typeface="+mn-cs"/>
              </a:rPr>
              <a:t>对权利人不适用</a:t>
            </a:r>
            <a:endParaRPr lang="en-US" altLang="zh-CN" sz="2400" dirty="0" smtClean="0">
              <a:solidFill>
                <a:schemeClr val="tx1"/>
              </a:solidFill>
              <a:latin typeface="+mn-lt"/>
              <a:ea typeface="+mn-ea"/>
              <a:cs typeface="+mn-cs"/>
            </a:endParaRPr>
          </a:p>
          <a:p>
            <a:pPr marL="0" indent="0">
              <a:buNone/>
            </a:pPr>
            <a:r>
              <a:rPr lang="en-US" altLang="zh-CN" sz="2400" dirty="0" smtClean="0"/>
              <a:t>	</a:t>
            </a:r>
            <a:r>
              <a:rPr lang="zh-CN" sz="2400" dirty="0" smtClean="0">
                <a:solidFill>
                  <a:schemeClr val="tx1"/>
                </a:solidFill>
                <a:latin typeface="+mn-lt"/>
                <a:ea typeface="+mn-ea"/>
                <a:cs typeface="+mn-cs"/>
              </a:rPr>
              <a:t>（</a:t>
            </a:r>
            <a:r>
              <a:rPr lang="en-US" sz="2400" dirty="0" smtClean="0">
                <a:solidFill>
                  <a:schemeClr val="tx1"/>
                </a:solidFill>
                <a:latin typeface="+mn-lt"/>
                <a:ea typeface="+mn-ea"/>
                <a:cs typeface="+mn-cs"/>
              </a:rPr>
              <a:t>4</a:t>
            </a:r>
            <a:r>
              <a:rPr lang="zh-CN" sz="2400" dirty="0" smtClean="0">
                <a:solidFill>
                  <a:schemeClr val="tx1"/>
                </a:solidFill>
                <a:latin typeface="+mn-lt"/>
                <a:ea typeface="+mn-ea"/>
                <a:cs typeface="+mn-cs"/>
              </a:rPr>
              <a:t>）泄密的法律后果不同。</a:t>
            </a:r>
          </a:p>
          <a:p>
            <a:pPr marL="0" indent="0">
              <a:buNone/>
            </a:pPr>
            <a:endParaRPr lang="zh-CN" altLang="en-US"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p:txBody>
          <a:bodyPr/>
          <a:lstStyle/>
          <a:p>
            <a:endParaRPr kumimoji="1" lang="zh-CN" altLang="en-US"/>
          </a:p>
        </p:txBody>
      </p:sp>
      <p:graphicFrame>
        <p:nvGraphicFramePr>
          <p:cNvPr id="5" name="内容占位符 4"/>
          <p:cNvGraphicFramePr>
            <a:graphicFrameLocks noGrp="1"/>
          </p:cNvGraphicFramePr>
          <p:nvPr>
            <p:ph idx="1"/>
          </p:nvPr>
        </p:nvGraphicFramePr>
        <p:xfrm>
          <a:off x="628650" y="2226469"/>
          <a:ext cx="7886700"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723" name="幻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charset="0"/>
              <a:buChar char="•"/>
              <a:defRPr sz="2100">
                <a:solidFill>
                  <a:schemeClr val="tx1"/>
                </a:solidFill>
                <a:latin typeface="Calibri" charset="0"/>
                <a:ea typeface="宋体" charset="0"/>
              </a:defRPr>
            </a:lvl1pPr>
            <a:lvl2pPr marL="557213" indent="-214313">
              <a:lnSpc>
                <a:spcPct val="90000"/>
              </a:lnSpc>
              <a:spcBef>
                <a:spcPts val="375"/>
              </a:spcBef>
              <a:buFont typeface="Arial" charset="0"/>
              <a:buChar char="•"/>
              <a:defRPr sz="1800">
                <a:solidFill>
                  <a:schemeClr val="tx1"/>
                </a:solidFill>
                <a:latin typeface="Calibri" charset="0"/>
                <a:ea typeface="宋体" charset="0"/>
              </a:defRPr>
            </a:lvl2pPr>
            <a:lvl3pPr marL="857250" indent="-171450">
              <a:lnSpc>
                <a:spcPct val="90000"/>
              </a:lnSpc>
              <a:spcBef>
                <a:spcPts val="375"/>
              </a:spcBef>
              <a:buFont typeface="Arial" charset="0"/>
              <a:buChar char="•"/>
              <a:defRPr sz="1500">
                <a:solidFill>
                  <a:schemeClr val="tx1"/>
                </a:solidFill>
                <a:latin typeface="Calibri" charset="0"/>
                <a:ea typeface="宋体" charset="0"/>
              </a:defRPr>
            </a:lvl3pPr>
            <a:lvl4pPr marL="1200150" indent="-171450">
              <a:lnSpc>
                <a:spcPct val="90000"/>
              </a:lnSpc>
              <a:spcBef>
                <a:spcPts val="375"/>
              </a:spcBef>
              <a:buFont typeface="Arial" charset="0"/>
              <a:buChar char="•"/>
              <a:defRPr sz="1500">
                <a:solidFill>
                  <a:schemeClr val="tx1"/>
                </a:solidFill>
                <a:latin typeface="Calibri" charset="0"/>
                <a:ea typeface="宋体" charset="0"/>
              </a:defRPr>
            </a:lvl4pPr>
            <a:lvl5pPr marL="1543050" indent="-171450">
              <a:lnSpc>
                <a:spcPct val="90000"/>
              </a:lnSpc>
              <a:spcBef>
                <a:spcPts val="375"/>
              </a:spcBef>
              <a:buFont typeface="Arial" charset="0"/>
              <a:buChar char="•"/>
              <a:defRPr sz="1500">
                <a:solidFill>
                  <a:schemeClr val="tx1"/>
                </a:solidFill>
                <a:latin typeface="Calibri" charset="0"/>
                <a:ea typeface="宋体" charset="0"/>
              </a:defRPr>
            </a:lvl5pPr>
            <a:lvl6pPr marL="18859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6pPr>
            <a:lvl7pPr marL="22288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7pPr>
            <a:lvl8pPr marL="25717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8pPr>
            <a:lvl9pPr marL="29146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9pPr>
          </a:lstStyle>
          <a:p>
            <a:pPr>
              <a:lnSpc>
                <a:spcPct val="100000"/>
              </a:lnSpc>
              <a:spcBef>
                <a:spcPct val="0"/>
              </a:spcBef>
              <a:buFontTx/>
              <a:buNone/>
            </a:pPr>
            <a:fld id="{867ABB00-60D5-654F-AC47-B78E13374A75}" type="slidenum">
              <a:rPr lang="zh-CN" altLang="en-US" sz="900">
                <a:solidFill>
                  <a:srgbClr val="898989"/>
                </a:solidFill>
              </a:rPr>
              <a:pPr>
                <a:lnSpc>
                  <a:spcPct val="100000"/>
                </a:lnSpc>
                <a:spcBef>
                  <a:spcPct val="0"/>
                </a:spcBef>
                <a:buFontTx/>
                <a:buNone/>
              </a:pPr>
              <a:t>42</a:t>
            </a:fld>
            <a:endParaRPr lang="zh-CN" altLang="en-US" sz="900">
              <a:solidFill>
                <a:srgbClr val="898989"/>
              </a:solidFill>
            </a:endParaRPr>
          </a:p>
        </p:txBody>
      </p:sp>
      <p:sp>
        <p:nvSpPr>
          <p:cNvPr id="30724" name="文本框 2"/>
          <p:cNvSpPr txBox="1">
            <a:spLocks noChangeArrowheads="1"/>
          </p:cNvSpPr>
          <p:nvPr/>
        </p:nvSpPr>
        <p:spPr bwMode="auto">
          <a:xfrm>
            <a:off x="5294710" y="2377679"/>
            <a:ext cx="2326481"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0"/>
              </a:defRPr>
            </a:lvl1pPr>
            <a:lvl2pPr marL="742950" indent="-28575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sz="2000">
                <a:solidFill>
                  <a:schemeClr val="tx1"/>
                </a:solidFill>
                <a:latin typeface="Calibri" charset="0"/>
                <a:ea typeface="宋体" charset="0"/>
              </a:defRPr>
            </a:lvl4pPr>
            <a:lvl5pPr marL="2057400" indent="-228600">
              <a:lnSpc>
                <a:spcPct val="90000"/>
              </a:lnSpc>
              <a:spcBef>
                <a:spcPts val="500"/>
              </a:spcBef>
              <a:buFont typeface="Arial" charset="0"/>
              <a:buChar char="•"/>
              <a:defRPr sz="2000">
                <a:solidFill>
                  <a:schemeClr val="tx1"/>
                </a:solidFill>
                <a:latin typeface="Calibri" charset="0"/>
                <a:ea typeface="宋体" charset="0"/>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9pPr>
          </a:lstStyle>
          <a:p>
            <a:pPr>
              <a:lnSpc>
                <a:spcPct val="100000"/>
              </a:lnSpc>
              <a:spcBef>
                <a:spcPct val="0"/>
              </a:spcBef>
              <a:buFontTx/>
              <a:buNone/>
            </a:pPr>
            <a:r>
              <a:rPr kumimoji="1" lang="zh-CN" altLang="en-US" sz="1350"/>
              <a:t>电话号码本（红机例外）、内部刊物、人事安排、    工作计划，不以载体论</a:t>
            </a:r>
          </a:p>
        </p:txBody>
      </p:sp>
      <p:sp>
        <p:nvSpPr>
          <p:cNvPr id="30725" name="文本框 6"/>
          <p:cNvSpPr txBox="1">
            <a:spLocks noChangeArrowheads="1"/>
          </p:cNvSpPr>
          <p:nvPr/>
        </p:nvSpPr>
        <p:spPr bwMode="auto">
          <a:xfrm>
            <a:off x="1323976" y="4355306"/>
            <a:ext cx="232648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0"/>
              </a:defRPr>
            </a:lvl1pPr>
            <a:lvl2pPr marL="742950" indent="-28575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sz="2000">
                <a:solidFill>
                  <a:schemeClr val="tx1"/>
                </a:solidFill>
                <a:latin typeface="Calibri" charset="0"/>
                <a:ea typeface="宋体" charset="0"/>
              </a:defRPr>
            </a:lvl4pPr>
            <a:lvl5pPr marL="2057400" indent="-228600">
              <a:lnSpc>
                <a:spcPct val="90000"/>
              </a:lnSpc>
              <a:spcBef>
                <a:spcPts val="500"/>
              </a:spcBef>
              <a:buFont typeface="Arial" charset="0"/>
              <a:buChar char="•"/>
              <a:defRPr sz="2000">
                <a:solidFill>
                  <a:schemeClr val="tx1"/>
                </a:solidFill>
                <a:latin typeface="Calibri" charset="0"/>
                <a:ea typeface="宋体" charset="0"/>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9pPr>
          </a:lstStyle>
          <a:p>
            <a:pPr>
              <a:lnSpc>
                <a:spcPct val="100000"/>
              </a:lnSpc>
              <a:spcBef>
                <a:spcPct val="0"/>
              </a:spcBef>
              <a:buFontTx/>
              <a:buNone/>
            </a:pPr>
            <a:r>
              <a:rPr kumimoji="1" lang="zh-CN" altLang="en-US" sz="1350"/>
              <a:t>领导人出行安排</a:t>
            </a:r>
          </a:p>
        </p:txBody>
      </p:sp>
      <p:sp>
        <p:nvSpPr>
          <p:cNvPr id="30726" name="文本框 7"/>
          <p:cNvSpPr txBox="1">
            <a:spLocks noChangeArrowheads="1"/>
          </p:cNvSpPr>
          <p:nvPr/>
        </p:nvSpPr>
        <p:spPr bwMode="auto">
          <a:xfrm>
            <a:off x="6190060" y="4355306"/>
            <a:ext cx="232529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ea typeface="宋体" charset="0"/>
              </a:defRPr>
            </a:lvl1pPr>
            <a:lvl2pPr marL="742950" indent="-285750">
              <a:lnSpc>
                <a:spcPct val="90000"/>
              </a:lnSpc>
              <a:spcBef>
                <a:spcPts val="500"/>
              </a:spcBef>
              <a:buFont typeface="Arial" charset="0"/>
              <a:buChar char="•"/>
              <a:defRPr sz="2400">
                <a:solidFill>
                  <a:schemeClr val="tx1"/>
                </a:solidFill>
                <a:latin typeface="Calibri" charset="0"/>
                <a:ea typeface="宋体" charset="0"/>
              </a:defRPr>
            </a:lvl2pPr>
            <a:lvl3pPr marL="1143000" indent="-228600">
              <a:lnSpc>
                <a:spcPct val="90000"/>
              </a:lnSpc>
              <a:spcBef>
                <a:spcPts val="500"/>
              </a:spcBef>
              <a:buFont typeface="Arial" charset="0"/>
              <a:buChar char="•"/>
              <a:defRPr sz="2000">
                <a:solidFill>
                  <a:schemeClr val="tx1"/>
                </a:solidFill>
                <a:latin typeface="Calibri" charset="0"/>
                <a:ea typeface="宋体" charset="0"/>
              </a:defRPr>
            </a:lvl3pPr>
            <a:lvl4pPr marL="1600200" indent="-228600">
              <a:lnSpc>
                <a:spcPct val="90000"/>
              </a:lnSpc>
              <a:spcBef>
                <a:spcPts val="500"/>
              </a:spcBef>
              <a:buFont typeface="Arial" charset="0"/>
              <a:buChar char="•"/>
              <a:defRPr sz="2000">
                <a:solidFill>
                  <a:schemeClr val="tx1"/>
                </a:solidFill>
                <a:latin typeface="Calibri" charset="0"/>
                <a:ea typeface="宋体" charset="0"/>
              </a:defRPr>
            </a:lvl4pPr>
            <a:lvl5pPr marL="2057400" indent="-228600">
              <a:lnSpc>
                <a:spcPct val="90000"/>
              </a:lnSpc>
              <a:spcBef>
                <a:spcPts val="500"/>
              </a:spcBef>
              <a:buFont typeface="Arial" charset="0"/>
              <a:buChar char="•"/>
              <a:defRPr sz="2000">
                <a:solidFill>
                  <a:schemeClr val="tx1"/>
                </a:solidFill>
                <a:latin typeface="Calibri" charset="0"/>
                <a:ea typeface="宋体" charset="0"/>
              </a:defRPr>
            </a:lvl5pPr>
            <a:lvl6pPr marL="25146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6pPr>
            <a:lvl7pPr marL="29718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7pPr>
            <a:lvl8pPr marL="34290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8pPr>
            <a:lvl9pPr marL="3886200" indent="-228600" eaLnBrk="0" fontAlgn="base" hangingPunct="0">
              <a:lnSpc>
                <a:spcPct val="90000"/>
              </a:lnSpc>
              <a:spcBef>
                <a:spcPts val="500"/>
              </a:spcBef>
              <a:spcAft>
                <a:spcPct val="0"/>
              </a:spcAft>
              <a:buFont typeface="Arial" charset="0"/>
              <a:buChar char="•"/>
              <a:defRPr sz="2000">
                <a:solidFill>
                  <a:schemeClr val="tx1"/>
                </a:solidFill>
                <a:latin typeface="Calibri" charset="0"/>
                <a:ea typeface="宋体" charset="0"/>
              </a:defRPr>
            </a:lvl9pPr>
          </a:lstStyle>
          <a:p>
            <a:pPr>
              <a:lnSpc>
                <a:spcPct val="100000"/>
              </a:lnSpc>
              <a:spcBef>
                <a:spcPct val="0"/>
              </a:spcBef>
              <a:buFontTx/>
              <a:buNone/>
            </a:pPr>
            <a:r>
              <a:rPr kumimoji="1" lang="zh-CN" altLang="en-US" sz="1350" dirty="0" smtClean="0"/>
              <a:t>力拓案事件</a:t>
            </a:r>
            <a:endParaRPr kumimoji="1" lang="zh-CN" altLang="en-US" sz="1350" dirty="0"/>
          </a:p>
        </p:txBody>
      </p:sp>
    </p:spTree>
    <p:extLst>
      <p:ext uri="{BB962C8B-B14F-4D97-AF65-F5344CB8AC3E}">
        <p14:creationId xmlns:p14="http://schemas.microsoft.com/office/powerpoint/2010/main" val="1580214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工作秘密</a:t>
            </a:r>
            <a:endParaRPr lang="zh-CN" altLang="en-US" dirty="0"/>
          </a:p>
        </p:txBody>
      </p:sp>
      <p:sp>
        <p:nvSpPr>
          <p:cNvPr id="3" name="内容占位符 2"/>
          <p:cNvSpPr>
            <a:spLocks noGrp="1"/>
          </p:cNvSpPr>
          <p:nvPr>
            <p:ph idx="1"/>
          </p:nvPr>
        </p:nvSpPr>
        <p:spPr>
          <a:xfrm>
            <a:off x="457200" y="1285860"/>
            <a:ext cx="8229600" cy="4840303"/>
          </a:xfrm>
        </p:spPr>
        <p:txBody>
          <a:bodyPr>
            <a:normAutofit fontScale="85000" lnSpcReduction="20000"/>
          </a:bodyPr>
          <a:lstStyle/>
          <a:p>
            <a:r>
              <a:rPr lang="zh-CN" altLang="en-US" dirty="0" smtClean="0"/>
              <a:t>为什么要界定工作秘密</a:t>
            </a:r>
            <a:endParaRPr lang="en-US" altLang="zh-CN" dirty="0" smtClean="0"/>
          </a:p>
          <a:p>
            <a:r>
              <a:rPr lang="zh-CN" altLang="en-US" dirty="0" smtClean="0"/>
              <a:t>概念</a:t>
            </a:r>
            <a:endParaRPr lang="en-US" altLang="zh-CN" dirty="0" smtClean="0"/>
          </a:p>
          <a:p>
            <a:r>
              <a:rPr lang="zh-CN" altLang="en-US" dirty="0" smtClean="0"/>
              <a:t>产生主体</a:t>
            </a:r>
            <a:endParaRPr lang="en-US" altLang="zh-CN" dirty="0" smtClean="0"/>
          </a:p>
          <a:p>
            <a:r>
              <a:rPr lang="zh-CN" altLang="en-US" dirty="0" smtClean="0"/>
              <a:t>管理体制</a:t>
            </a:r>
            <a:endParaRPr lang="en-US" altLang="zh-CN" dirty="0" smtClean="0"/>
          </a:p>
          <a:p>
            <a:r>
              <a:rPr lang="zh-CN" altLang="en-US" dirty="0" smtClean="0"/>
              <a:t>保密范围</a:t>
            </a:r>
            <a:endParaRPr lang="en-US" altLang="zh-CN" dirty="0" smtClean="0"/>
          </a:p>
          <a:p>
            <a:r>
              <a:rPr lang="zh-CN" altLang="en-US" dirty="0" smtClean="0"/>
              <a:t>确定程序</a:t>
            </a:r>
            <a:endParaRPr lang="en-US" altLang="zh-CN" dirty="0" smtClean="0"/>
          </a:p>
          <a:p>
            <a:r>
              <a:rPr lang="zh-CN" altLang="en-US" dirty="0" smtClean="0"/>
              <a:t>标志方法</a:t>
            </a:r>
            <a:endParaRPr lang="en-US" altLang="zh-CN" dirty="0" smtClean="0"/>
          </a:p>
          <a:p>
            <a:r>
              <a:rPr lang="zh-CN" altLang="en-US" dirty="0" smtClean="0"/>
              <a:t>调整和公开权限</a:t>
            </a:r>
            <a:endParaRPr lang="en-US" altLang="zh-CN" dirty="0" smtClean="0"/>
          </a:p>
          <a:p>
            <a:r>
              <a:rPr lang="zh-CN" altLang="en-US" dirty="0" smtClean="0"/>
              <a:t>泄密责任</a:t>
            </a:r>
            <a:endParaRPr lang="en-US" altLang="zh-CN" dirty="0" smtClean="0"/>
          </a:p>
          <a:p>
            <a:r>
              <a:rPr lang="zh-CN" altLang="en-US" dirty="0" smtClean="0"/>
              <a:t>与国家秘密的区别</a:t>
            </a:r>
            <a:endParaRPr lang="en-US" altLang="zh-CN" dirty="0" smtClean="0"/>
          </a:p>
          <a:p>
            <a:r>
              <a:rPr lang="zh-CN" altLang="en-US" dirty="0" smtClean="0"/>
              <a:t>保护工作秘密的基本要求</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为什么要界定工作秘密</a:t>
            </a:r>
            <a:endParaRPr lang="zh-CN" altLang="en-US" dirty="0"/>
          </a:p>
        </p:txBody>
      </p:sp>
      <p:sp>
        <p:nvSpPr>
          <p:cNvPr id="3" name="内容占位符 2"/>
          <p:cNvSpPr>
            <a:spLocks noGrp="1"/>
          </p:cNvSpPr>
          <p:nvPr>
            <p:ph idx="1"/>
          </p:nvPr>
        </p:nvSpPr>
        <p:spPr>
          <a:xfrm>
            <a:off x="457200" y="1214422"/>
            <a:ext cx="8229600" cy="4929222"/>
          </a:xfrm>
        </p:spPr>
        <p:txBody>
          <a:bodyPr>
            <a:normAutofit fontScale="92500" lnSpcReduction="20000"/>
          </a:bodyPr>
          <a:lstStyle/>
          <a:p>
            <a:pPr>
              <a:lnSpc>
                <a:spcPct val="150000"/>
              </a:lnSpc>
            </a:pPr>
            <a:endParaRPr lang="zh-CN" altLang="en-US" dirty="0" smtClean="0"/>
          </a:p>
          <a:p>
            <a:pPr>
              <a:lnSpc>
                <a:spcPct val="150000"/>
              </a:lnSpc>
            </a:pPr>
            <a:r>
              <a:rPr lang="zh-CN" altLang="en-US" dirty="0" smtClean="0"/>
              <a:t>有利于防止国家秘密的无限膨胀。</a:t>
            </a:r>
            <a:endParaRPr lang="en-US" altLang="zh-CN" dirty="0" smtClean="0"/>
          </a:p>
          <a:p>
            <a:pPr>
              <a:lnSpc>
                <a:spcPct val="150000"/>
              </a:lnSpc>
            </a:pPr>
            <a:r>
              <a:rPr lang="zh-CN" altLang="en-US" dirty="0" smtClean="0"/>
              <a:t>有利于积极推进政府信息公开。</a:t>
            </a:r>
            <a:endParaRPr lang="en-US" altLang="zh-CN" dirty="0" smtClean="0"/>
          </a:p>
          <a:p>
            <a:pPr>
              <a:lnSpc>
                <a:spcPct val="150000"/>
              </a:lnSpc>
            </a:pPr>
            <a:r>
              <a:rPr lang="zh-CN" altLang="en-US" dirty="0" smtClean="0"/>
              <a:t>有利于保障机关单位正当行使职权。</a:t>
            </a:r>
            <a:endParaRPr lang="en-US" altLang="zh-CN" dirty="0" smtClean="0"/>
          </a:p>
          <a:p>
            <a:pPr>
              <a:lnSpc>
                <a:spcPct val="150000"/>
              </a:lnSpc>
            </a:pPr>
            <a:endParaRPr lang="en-US" altLang="zh-CN" dirty="0" smtClean="0"/>
          </a:p>
          <a:p>
            <a:pPr>
              <a:lnSpc>
                <a:spcPct val="150000"/>
              </a:lnSpc>
            </a:pPr>
            <a:endParaRPr lang="en-US" altLang="zh-CN" dirty="0" smtClean="0"/>
          </a:p>
          <a:p>
            <a:pPr>
              <a:lnSpc>
                <a:spcPct val="150000"/>
              </a:lnSpc>
              <a:buNone/>
            </a:pPr>
            <a:r>
              <a:rPr lang="zh-CN" altLang="en-US" dirty="0" smtClean="0"/>
              <a:t>    </a:t>
            </a:r>
            <a:endParaRPr lang="en-US" altLang="zh-CN"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概念</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指机关、单位在其公务活动中产生的一旦泄露会给本机关单位的工作造成被动和损失的事项，也就是通常所说的内部事项。</a:t>
            </a:r>
            <a:endParaRPr lang="en-US" altLang="zh-CN" dirty="0" smtClean="0"/>
          </a:p>
          <a:p>
            <a:pPr>
              <a:buNone/>
            </a:pPr>
            <a:r>
              <a:rPr lang="en-US" altLang="zh-CN" b="1" dirty="0" smtClean="0"/>
              <a:t>《</a:t>
            </a:r>
            <a:r>
              <a:rPr lang="zh-CN" altLang="en-US" b="1" dirty="0" smtClean="0"/>
              <a:t>国家公务员暂行条例</a:t>
            </a:r>
            <a:r>
              <a:rPr lang="en-US" altLang="zh-CN" b="1" dirty="0" smtClean="0"/>
              <a:t>》</a:t>
            </a:r>
          </a:p>
          <a:p>
            <a:r>
              <a:rPr lang="zh-CN" altLang="en-US" dirty="0" smtClean="0"/>
              <a:t>（</a:t>
            </a:r>
            <a:r>
              <a:rPr lang="en-US" altLang="zh-CN" dirty="0" smtClean="0"/>
              <a:t>1</a:t>
            </a:r>
            <a:r>
              <a:rPr lang="zh-CN" altLang="en-US" dirty="0" smtClean="0"/>
              <a:t>）除国家秘密以外的，在公务活动中不得公开扩散的事项。（</a:t>
            </a:r>
            <a:r>
              <a:rPr lang="en-US" altLang="zh-CN" dirty="0" smtClean="0"/>
              <a:t>2</a:t>
            </a:r>
            <a:r>
              <a:rPr lang="zh-CN" altLang="en-US" dirty="0" smtClean="0"/>
              <a:t>）一旦泄露会给本机关、单位的工作带来被动和损害的。</a:t>
            </a:r>
            <a:endParaRPr lang="en-US" altLang="zh-CN" dirty="0" smtClean="0"/>
          </a:p>
          <a:p>
            <a:pPr>
              <a:buNone/>
            </a:pPr>
            <a:r>
              <a:rPr lang="en-US" altLang="zh-CN" b="1" dirty="0" smtClean="0"/>
              <a:t>《</a:t>
            </a:r>
            <a:r>
              <a:rPr lang="zh-CN" altLang="en-US" b="1" dirty="0" smtClean="0"/>
              <a:t>中华人民共和国公务员法</a:t>
            </a:r>
            <a:r>
              <a:rPr lang="en-US" altLang="zh-CN" b="1" dirty="0" smtClean="0"/>
              <a:t>》</a:t>
            </a:r>
            <a:r>
              <a:rPr lang="zh-CN" altLang="en-US" dirty="0" smtClean="0"/>
              <a:t>第二章公务员的条件、义务与权利</a:t>
            </a:r>
            <a:r>
              <a:rPr lang="en-US" altLang="zh-CN" dirty="0" smtClean="0"/>
              <a:t>——</a:t>
            </a:r>
            <a:r>
              <a:rPr lang="zh-CN" altLang="en-US" dirty="0" smtClean="0"/>
              <a:t>第十二条　公务员应当履行下列义务</a:t>
            </a:r>
            <a:r>
              <a:rPr lang="en-US" altLang="zh-CN" dirty="0" smtClean="0"/>
              <a:t>——</a:t>
            </a:r>
            <a:r>
              <a:rPr lang="zh-CN" altLang="en-US" dirty="0" smtClean="0"/>
              <a:t>第六款之规定“保守国家秘密和工作秘密”</a:t>
            </a:r>
            <a:endParaRPr lang="en-US" altLang="zh-CN" dirty="0" smtClean="0"/>
          </a:p>
          <a:p>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smtClean="0"/>
              <a:t>工作秘密是指在各级政府及其行政管理部门的公务活动和内部管理中，不属于国家秘密而又不宜对外公开的，依照规定程序确定并在一定时间内只限一定范围人员知悉的工作事项。</a:t>
            </a:r>
            <a:endParaRPr lang="en-US" altLang="zh-CN" dirty="0" smtClean="0"/>
          </a:p>
          <a:p>
            <a:pPr>
              <a:buNone/>
            </a:pPr>
            <a:r>
              <a:rPr lang="en-US" altLang="zh-CN" dirty="0" smtClean="0"/>
              <a:t>《</a:t>
            </a:r>
            <a:r>
              <a:rPr lang="zh-CN" altLang="en-US" dirty="0" smtClean="0"/>
              <a:t>广州市保守工作秘密规定</a:t>
            </a:r>
            <a:r>
              <a:rPr lang="en-US" altLang="zh-CN" dirty="0" smtClean="0"/>
              <a:t>》</a:t>
            </a:r>
          </a:p>
          <a:p>
            <a:r>
              <a:rPr lang="zh-CN" altLang="en-US" dirty="0" smtClean="0"/>
              <a:t>工作秘密是指各级国家机关在其公务活动中和内部管理中产生的不属于国家秘密而又不宜对外公开的事项。（学界的界定）</a:t>
            </a:r>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各级国家机关产生的事项</a:t>
            </a:r>
            <a:endParaRPr lang="en-US" altLang="zh-CN" dirty="0" smtClean="0"/>
          </a:p>
          <a:p>
            <a:r>
              <a:rPr lang="zh-CN" altLang="en-US" dirty="0" smtClean="0"/>
              <a:t>涉及国家机关的公务活动和内部管理事项</a:t>
            </a:r>
            <a:endParaRPr lang="en-US" altLang="zh-CN" dirty="0" smtClean="0"/>
          </a:p>
          <a:p>
            <a:r>
              <a:rPr lang="zh-CN" altLang="en-US" dirty="0" smtClean="0"/>
              <a:t>不属于国家秘密，是不宜公开的事项</a:t>
            </a:r>
            <a:endParaRPr lang="en-US" altLang="zh-CN" dirty="0" smtClean="0"/>
          </a:p>
          <a:p>
            <a:r>
              <a:rPr lang="en-US" altLang="zh-CN" dirty="0" smtClean="0"/>
              <a:t>《</a:t>
            </a:r>
            <a:r>
              <a:rPr lang="zh-CN" altLang="en-US" dirty="0" smtClean="0"/>
              <a:t>国家秘密及其密级具体范围的规定</a:t>
            </a:r>
            <a:r>
              <a:rPr lang="en-US" altLang="zh-CN" dirty="0" smtClean="0"/>
              <a:t>》</a:t>
            </a:r>
          </a:p>
          <a:p>
            <a:r>
              <a:rPr lang="zh-CN" altLang="en-US" dirty="0" smtClean="0"/>
              <a:t>大量的工作秘密和敏感信息会形成国家秘密</a:t>
            </a:r>
          </a:p>
          <a:p>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所谓工作秘密是指各级国家机关、授权单位为了保障其职权的正当行使，依据简易程序确定并在一定时间内只限一定范围人员知悉的工作事项。</a:t>
            </a:r>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我国工作秘密的保密范围</a:t>
            </a:r>
            <a:endParaRPr lang="zh-CN" altLang="en-US" dirty="0"/>
          </a:p>
        </p:txBody>
      </p:sp>
      <p:sp>
        <p:nvSpPr>
          <p:cNvPr id="3" name="内容占位符 2"/>
          <p:cNvSpPr>
            <a:spLocks noGrp="1"/>
          </p:cNvSpPr>
          <p:nvPr>
            <p:ph idx="1"/>
          </p:nvPr>
        </p:nvSpPr>
        <p:spPr/>
        <p:txBody>
          <a:bodyPr/>
          <a:lstStyle/>
          <a:p>
            <a:r>
              <a:rPr lang="zh-CN" altLang="en-US" dirty="0" smtClean="0"/>
              <a:t>绝大部分的工作秘密范围由各级国家机关自行确定，也有一些由中央有关国家机关制定（如公安部制定了</a:t>
            </a:r>
            <a:r>
              <a:rPr lang="en-US" altLang="zh-CN" dirty="0" smtClean="0"/>
              <a:t>《</a:t>
            </a:r>
            <a:r>
              <a:rPr lang="zh-CN" altLang="en-US" dirty="0" smtClean="0"/>
              <a:t>公安机关警备工作秘密具体范围的规定</a:t>
            </a:r>
            <a:r>
              <a:rPr lang="en-US" altLang="zh-CN" dirty="0" smtClean="0"/>
              <a:t>》</a:t>
            </a:r>
            <a:r>
              <a:rPr lang="zh-CN" altLang="en-US" dirty="0" smtClean="0"/>
              <a:t>）或在制定</a:t>
            </a:r>
            <a:r>
              <a:rPr lang="en-US" altLang="zh-CN" dirty="0" smtClean="0"/>
              <a:t>《</a:t>
            </a:r>
            <a:r>
              <a:rPr lang="zh-CN" altLang="en-US" dirty="0" smtClean="0"/>
              <a:t>国家秘密及其密级具体范围的规定</a:t>
            </a:r>
            <a:r>
              <a:rPr lang="en-US" altLang="zh-CN" dirty="0" smtClean="0"/>
              <a:t>》</a:t>
            </a:r>
            <a:r>
              <a:rPr lang="zh-CN" altLang="en-US" dirty="0" smtClean="0"/>
              <a:t>中统一作出规定（如组织、劳动、计划生育等，但未包括全部工作秘密内容）。</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一、秘密</a:t>
            </a:r>
            <a:endParaRPr lang="zh-CN" altLang="en-US" dirty="0"/>
          </a:p>
        </p:txBody>
      </p:sp>
      <p:sp>
        <p:nvSpPr>
          <p:cNvPr id="3" name="内容占位符 2"/>
          <p:cNvSpPr>
            <a:spLocks noGrp="1"/>
          </p:cNvSpPr>
          <p:nvPr>
            <p:ph idx="1"/>
          </p:nvPr>
        </p:nvSpPr>
        <p:spPr/>
        <p:txBody>
          <a:bodyPr/>
          <a:lstStyle/>
          <a:p>
            <a:pPr>
              <a:buNone/>
            </a:pPr>
            <a:r>
              <a:rPr lang="en-US" altLang="zh-CN" dirty="0" smtClean="0"/>
              <a:t>1.</a:t>
            </a:r>
            <a:r>
              <a:rPr lang="zh-CN" altLang="en-US" dirty="0" smtClean="0"/>
              <a:t>定义</a:t>
            </a:r>
            <a:endParaRPr lang="en-US" altLang="zh-CN" dirty="0" smtClean="0"/>
          </a:p>
          <a:p>
            <a:pPr>
              <a:buNone/>
            </a:pPr>
            <a:r>
              <a:rPr lang="zh-CN" altLang="en-US" dirty="0" smtClean="0"/>
              <a:t>    秘密是指在一定的时间内，以</a:t>
            </a:r>
            <a:r>
              <a:rPr lang="zh-CN" altLang="en-US" dirty="0" smtClean="0">
                <a:solidFill>
                  <a:srgbClr val="FF0000"/>
                </a:solidFill>
              </a:rPr>
              <a:t>载体</a:t>
            </a:r>
            <a:r>
              <a:rPr lang="zh-CN" altLang="en-US" dirty="0" smtClean="0"/>
              <a:t>为表现形式，以</a:t>
            </a:r>
            <a:r>
              <a:rPr lang="zh-CN" altLang="en-US" dirty="0" smtClean="0">
                <a:solidFill>
                  <a:srgbClr val="FF0000"/>
                </a:solidFill>
              </a:rPr>
              <a:t>密源体</a:t>
            </a:r>
            <a:r>
              <a:rPr lang="zh-CN" altLang="en-US" dirty="0" smtClean="0"/>
              <a:t>为中心，以</a:t>
            </a:r>
            <a:r>
              <a:rPr lang="zh-CN" altLang="en-US" dirty="0" smtClean="0">
                <a:solidFill>
                  <a:srgbClr val="FF0000"/>
                </a:solidFill>
              </a:rPr>
              <a:t>知密范围</a:t>
            </a:r>
            <a:r>
              <a:rPr lang="zh-CN" altLang="en-US" dirty="0" smtClean="0"/>
              <a:t>为半径的圆周内存在的行为主体为保护自身安全和利益而不让外界客体知悉的事项。</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en-US" dirty="0" smtClean="0"/>
              <a:t>国家机关制定</a:t>
            </a:r>
            <a:r>
              <a:rPr lang="en-US" altLang="zh-CN" dirty="0" smtClean="0"/>
              <a:t/>
            </a:r>
            <a:br>
              <a:rPr lang="en-US" altLang="zh-CN" dirty="0" smtClean="0"/>
            </a:br>
            <a:endParaRPr lang="zh-CN" altLang="en-US" dirty="0"/>
          </a:p>
        </p:txBody>
      </p:sp>
      <p:sp>
        <p:nvSpPr>
          <p:cNvPr id="3" name="内容占位符 2"/>
          <p:cNvSpPr>
            <a:spLocks noGrp="1"/>
          </p:cNvSpPr>
          <p:nvPr>
            <p:ph idx="1"/>
          </p:nvPr>
        </p:nvSpPr>
        <p:spPr>
          <a:xfrm>
            <a:off x="457200" y="1500174"/>
            <a:ext cx="8229600" cy="4625989"/>
          </a:xfrm>
        </p:spPr>
        <p:txBody>
          <a:bodyPr>
            <a:normAutofit/>
          </a:bodyPr>
          <a:lstStyle/>
          <a:p>
            <a:r>
              <a:rPr lang="en-US" altLang="zh-CN" dirty="0" smtClean="0"/>
              <a:t>《</a:t>
            </a:r>
            <a:r>
              <a:rPr lang="zh-CN" altLang="en-US" b="1" dirty="0" smtClean="0"/>
              <a:t>最高人民检察院关于确定检察机关工作秘密的意见</a:t>
            </a:r>
            <a:r>
              <a:rPr lang="en-US" altLang="zh-CN" dirty="0" smtClean="0"/>
              <a:t>》</a:t>
            </a:r>
            <a:r>
              <a:rPr lang="en-US" dirty="0" smtClean="0">
                <a:hlinkClick r:id="rId2"/>
              </a:rPr>
              <a:t>http://www.fnxjcy.gov.cn/dwjs/ShowInfo.asp?InfoID=964</a:t>
            </a:r>
            <a:endParaRPr lang="en-US" dirty="0" smtClean="0"/>
          </a:p>
          <a:p>
            <a:r>
              <a:rPr lang="en-US" altLang="zh-CN" dirty="0" smtClean="0"/>
              <a:t>《</a:t>
            </a:r>
            <a:r>
              <a:rPr lang="zh-CN" altLang="en-US" dirty="0" smtClean="0"/>
              <a:t>公安机关警备工作秘密具体范围的规定</a:t>
            </a:r>
            <a:r>
              <a:rPr lang="en-US" altLang="zh-CN" dirty="0" smtClean="0"/>
              <a:t>》</a:t>
            </a:r>
            <a:r>
              <a:rPr lang="en-US" dirty="0" smtClean="0">
                <a:hlinkClick r:id="rId3"/>
              </a:rPr>
              <a:t> http://www.snchangwu.gov.cn/zhengwu/gk_list2_frm.asp?DeptID=32&amp;ClassID=528&amp;InfoID=11855</a:t>
            </a:r>
            <a:endParaRPr lang="en-US" dirty="0" smtClean="0"/>
          </a:p>
          <a:p>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t>
            </a:r>
            <a:r>
              <a:rPr lang="zh-CN" altLang="en-US" dirty="0" smtClean="0"/>
              <a:t>国家秘密及其密级具体范围的规定</a:t>
            </a:r>
            <a:r>
              <a:rPr lang="en-US" altLang="zh-CN" dirty="0" smtClean="0"/>
              <a:t>》</a:t>
            </a:r>
            <a:r>
              <a:rPr lang="zh-CN" altLang="en-US" dirty="0" smtClean="0"/>
              <a:t>统一规定的</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国家保密局会同国家劳动人事部制定的</a:t>
            </a:r>
            <a:r>
              <a:rPr lang="en-US" altLang="zh-CN" dirty="0" smtClean="0"/>
              <a:t>《</a:t>
            </a:r>
            <a:r>
              <a:rPr lang="zh-CN" altLang="en-US" dirty="0" smtClean="0"/>
              <a:t>劳动工作中国家秘密及其密级具体范围的规定</a:t>
            </a:r>
            <a:r>
              <a:rPr lang="en-US" altLang="zh-CN" dirty="0" smtClean="0"/>
              <a:t>》</a:t>
            </a:r>
            <a:r>
              <a:rPr lang="zh-CN" altLang="en-US" dirty="0" smtClean="0"/>
              <a:t>中对某些工作秘密作了统一规定：</a:t>
            </a:r>
            <a:endParaRPr lang="en-US" altLang="zh-CN" dirty="0" smtClean="0"/>
          </a:p>
          <a:p>
            <a:endParaRPr lang="en-US" altLang="zh-CN" dirty="0" smtClean="0"/>
          </a:p>
          <a:p>
            <a:r>
              <a:rPr lang="zh-CN" altLang="en-US" dirty="0" smtClean="0"/>
              <a:t>（１）尚未公布的全国及各省、自治区、直辖市和各部门的劳动制度改革方案及办法；（２）尚未公布的全国及各省、自治区、直辖市和各部门的劳动统计资料；（３）正在调查中的职工伤亡事故案情；（４）未公开的对外商投资企业的劳动管理政策。此外，海关、粮食、电力、水利、计划生育等部门制定的保密范围，也对工作秘密的具体内容作出了规定。</a:t>
            </a:r>
            <a:br>
              <a:rPr lang="zh-CN" altLang="en-US" dirty="0" smtClean="0"/>
            </a:b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地方制定的工作秘密保密范围</a:t>
            </a:r>
            <a:endParaRPr lang="zh-CN" altLang="en-US" dirty="0"/>
          </a:p>
        </p:txBody>
      </p:sp>
      <p:sp>
        <p:nvSpPr>
          <p:cNvPr id="3" name="内容占位符 2"/>
          <p:cNvSpPr>
            <a:spLocks noGrp="1"/>
          </p:cNvSpPr>
          <p:nvPr>
            <p:ph idx="1"/>
          </p:nvPr>
        </p:nvSpPr>
        <p:spPr>
          <a:xfrm>
            <a:off x="457200" y="1600200"/>
            <a:ext cx="8229600" cy="4757758"/>
          </a:xfrm>
        </p:spPr>
        <p:txBody>
          <a:bodyPr>
            <a:normAutofit fontScale="70000" lnSpcReduction="20000"/>
          </a:bodyPr>
          <a:lstStyle/>
          <a:p>
            <a:r>
              <a:rPr lang="zh-CN" altLang="en-US" dirty="0" smtClean="0"/>
              <a:t>修改</a:t>
            </a:r>
            <a:r>
              <a:rPr lang="en-US" altLang="zh-CN" dirty="0" smtClean="0"/>
              <a:t>《</a:t>
            </a:r>
            <a:r>
              <a:rPr lang="zh-CN" altLang="en-US" dirty="0" smtClean="0"/>
              <a:t>广州市保守工作秘密规定</a:t>
            </a:r>
            <a:r>
              <a:rPr lang="en-US" altLang="zh-CN" dirty="0" smtClean="0"/>
              <a:t>》</a:t>
            </a:r>
            <a:r>
              <a:rPr lang="zh-CN" altLang="en-US" dirty="0" smtClean="0"/>
              <a:t>决定</a:t>
            </a:r>
          </a:p>
          <a:p>
            <a:r>
              <a:rPr lang="en-US" altLang="zh-CN" dirty="0" smtClean="0"/>
              <a:t>(</a:t>
            </a:r>
            <a:r>
              <a:rPr lang="zh-CN" altLang="en-US" dirty="0" smtClean="0"/>
              <a:t>一</a:t>
            </a:r>
            <a:r>
              <a:rPr lang="en-US" altLang="zh-CN" dirty="0" smtClean="0"/>
              <a:t>)</a:t>
            </a:r>
            <a:r>
              <a:rPr lang="zh-CN" altLang="en-US" dirty="0" smtClean="0"/>
              <a:t>拟制中不宜公开的政策文稿；</a:t>
            </a:r>
          </a:p>
          <a:p>
            <a:r>
              <a:rPr lang="en-US" altLang="zh-CN" dirty="0" smtClean="0"/>
              <a:t>(</a:t>
            </a:r>
            <a:r>
              <a:rPr lang="zh-CN" altLang="en-US" dirty="0" smtClean="0"/>
              <a:t>二</a:t>
            </a:r>
            <a:r>
              <a:rPr lang="en-US" altLang="zh-CN" dirty="0" smtClean="0"/>
              <a:t>)</a:t>
            </a:r>
            <a:r>
              <a:rPr lang="zh-CN" altLang="en-US" dirty="0" smtClean="0"/>
              <a:t>不宜公开的会议材料、领导讲话材料；</a:t>
            </a:r>
          </a:p>
          <a:p>
            <a:r>
              <a:rPr lang="en-US" altLang="zh-CN" dirty="0" smtClean="0"/>
              <a:t>(</a:t>
            </a:r>
            <a:r>
              <a:rPr lang="zh-CN" altLang="en-US" dirty="0" smtClean="0"/>
              <a:t>三</a:t>
            </a:r>
            <a:r>
              <a:rPr lang="en-US" altLang="zh-CN" dirty="0" smtClean="0"/>
              <a:t>)</a:t>
            </a:r>
            <a:r>
              <a:rPr lang="zh-CN" altLang="en-US" dirty="0" smtClean="0"/>
              <a:t>不宜公开的规划、计划和总结；</a:t>
            </a:r>
          </a:p>
          <a:p>
            <a:r>
              <a:rPr lang="en-US" altLang="zh-CN" dirty="0" smtClean="0"/>
              <a:t>(</a:t>
            </a:r>
            <a:r>
              <a:rPr lang="zh-CN" altLang="en-US" dirty="0" smtClean="0"/>
              <a:t>四</a:t>
            </a:r>
            <a:r>
              <a:rPr lang="en-US" altLang="zh-CN" dirty="0" smtClean="0"/>
              <a:t>)</a:t>
            </a:r>
            <a:r>
              <a:rPr lang="zh-CN" altLang="en-US" dirty="0" smtClean="0"/>
              <a:t>业务工作的管理和监督活动中不宜公开的事项；</a:t>
            </a:r>
          </a:p>
          <a:p>
            <a:r>
              <a:rPr lang="en-US" altLang="zh-CN" dirty="0" smtClean="0"/>
              <a:t>(</a:t>
            </a:r>
            <a:r>
              <a:rPr lang="zh-CN" altLang="en-US" dirty="0" smtClean="0"/>
              <a:t>五</a:t>
            </a:r>
            <a:r>
              <a:rPr lang="en-US" altLang="zh-CN" dirty="0" smtClean="0"/>
              <a:t>)</a:t>
            </a:r>
            <a:r>
              <a:rPr lang="zh-CN" altLang="en-US" dirty="0" smtClean="0"/>
              <a:t>拟议中的机构设置、工作分工、人事调整和职务任免、奖惩事项；</a:t>
            </a:r>
          </a:p>
          <a:p>
            <a:r>
              <a:rPr lang="en-US" altLang="zh-CN" dirty="0" smtClean="0"/>
              <a:t>(</a:t>
            </a:r>
            <a:r>
              <a:rPr lang="zh-CN" altLang="en-US" dirty="0" smtClean="0"/>
              <a:t>六</a:t>
            </a:r>
            <a:r>
              <a:rPr lang="en-US" altLang="zh-CN" dirty="0" smtClean="0"/>
              <a:t>)</a:t>
            </a:r>
            <a:r>
              <a:rPr lang="zh-CN" altLang="en-US" dirty="0" smtClean="0"/>
              <a:t>行政管理部门工作人员的档案及其有关材料；</a:t>
            </a:r>
          </a:p>
          <a:p>
            <a:r>
              <a:rPr lang="en-US" altLang="zh-CN" dirty="0" smtClean="0"/>
              <a:t>(</a:t>
            </a:r>
            <a:r>
              <a:rPr lang="zh-CN" altLang="en-US" dirty="0" smtClean="0"/>
              <a:t>七</a:t>
            </a:r>
            <a:r>
              <a:rPr lang="en-US" altLang="zh-CN" dirty="0" smtClean="0"/>
              <a:t>)</a:t>
            </a:r>
            <a:r>
              <a:rPr lang="zh-CN" altLang="en-US" dirty="0" smtClean="0"/>
              <a:t>正在调查不宜公开的材料、证词、证据和其它事项；</a:t>
            </a:r>
          </a:p>
          <a:p>
            <a:r>
              <a:rPr lang="en-US" altLang="zh-CN" dirty="0" smtClean="0"/>
              <a:t>(</a:t>
            </a:r>
            <a:r>
              <a:rPr lang="zh-CN" altLang="en-US" dirty="0" smtClean="0"/>
              <a:t>八</a:t>
            </a:r>
            <a:r>
              <a:rPr lang="en-US" altLang="zh-CN" dirty="0" smtClean="0"/>
              <a:t>)</a:t>
            </a:r>
            <a:r>
              <a:rPr lang="zh-CN" altLang="en-US" dirty="0" smtClean="0"/>
              <a:t>不宜公开的计算机系统网络总体方案、安全保密实施方案；</a:t>
            </a:r>
          </a:p>
          <a:p>
            <a:r>
              <a:rPr lang="en-US" altLang="zh-CN" dirty="0" smtClean="0"/>
              <a:t>(</a:t>
            </a:r>
            <a:r>
              <a:rPr lang="zh-CN" altLang="en-US" dirty="0" smtClean="0"/>
              <a:t>九</a:t>
            </a:r>
            <a:r>
              <a:rPr lang="en-US" altLang="zh-CN" dirty="0" smtClean="0"/>
              <a:t>)</a:t>
            </a:r>
            <a:r>
              <a:rPr lang="zh-CN" altLang="en-US" dirty="0" smtClean="0"/>
              <a:t>不宜公开的内部管理措施；</a:t>
            </a:r>
          </a:p>
          <a:p>
            <a:r>
              <a:rPr lang="en-US" altLang="zh-CN" dirty="0" smtClean="0"/>
              <a:t>(</a:t>
            </a:r>
            <a:r>
              <a:rPr lang="zh-CN" altLang="en-US" dirty="0" smtClean="0"/>
              <a:t>十</a:t>
            </a:r>
            <a:r>
              <a:rPr lang="en-US" altLang="zh-CN" dirty="0" smtClean="0"/>
              <a:t>)</a:t>
            </a:r>
            <a:r>
              <a:rPr lang="zh-CN" altLang="en-US" dirty="0" smtClean="0"/>
              <a:t>国家有关规定中其他工作秘密。</a:t>
            </a:r>
            <a:endParaRPr lang="en-US" altLang="zh-CN" dirty="0" smtClean="0"/>
          </a:p>
          <a:p>
            <a:r>
              <a:rPr lang="en-US" dirty="0" smtClean="0">
                <a:hlinkClick r:id="rId2"/>
              </a:rPr>
              <a:t>http://news.dayoo.com/gov/200806/23/36191_3440014.htm</a:t>
            </a:r>
            <a:endParaRPr lang="zh-CN" altLang="en-US"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标志方法</a:t>
            </a:r>
            <a:endParaRPr lang="zh-CN" altLang="en-US" dirty="0"/>
          </a:p>
        </p:txBody>
      </p:sp>
      <p:sp>
        <p:nvSpPr>
          <p:cNvPr id="3" name="内容占位符 2"/>
          <p:cNvSpPr>
            <a:spLocks noGrp="1"/>
          </p:cNvSpPr>
          <p:nvPr>
            <p:ph idx="1"/>
          </p:nvPr>
        </p:nvSpPr>
        <p:spPr/>
        <p:txBody>
          <a:bodyPr/>
          <a:lstStyle/>
          <a:p>
            <a:r>
              <a:rPr lang="zh-CN" altLang="en-US" dirty="0" smtClean="0"/>
              <a:t>应当在载体上标示“内部</a:t>
            </a:r>
            <a:r>
              <a:rPr lang="en-US" altLang="zh-CN" dirty="0" smtClean="0"/>
              <a:t>(</a:t>
            </a:r>
            <a:r>
              <a:rPr lang="zh-CN" altLang="en-US" dirty="0" smtClean="0"/>
              <a:t>保密期限</a:t>
            </a:r>
            <a:r>
              <a:rPr lang="en-US" altLang="zh-CN" dirty="0" smtClean="0"/>
              <a:t>)”</a:t>
            </a:r>
            <a:r>
              <a:rPr lang="zh-CN" altLang="en-US" dirty="0" smtClean="0"/>
              <a:t>，其标示位置按下列规定办理：</a:t>
            </a:r>
          </a:p>
          <a:p>
            <a:r>
              <a:rPr lang="en-US" altLang="zh-CN" dirty="0" smtClean="0"/>
              <a:t>(</a:t>
            </a:r>
            <a:r>
              <a:rPr lang="zh-CN" altLang="en-US" dirty="0" smtClean="0"/>
              <a:t>一</a:t>
            </a:r>
            <a:r>
              <a:rPr lang="en-US" altLang="zh-CN" dirty="0" smtClean="0"/>
              <a:t>)</a:t>
            </a:r>
            <a:r>
              <a:rPr lang="zh-CN" altLang="en-US" dirty="0" smtClean="0"/>
              <a:t>文件类，在文件首页右上方标示；</a:t>
            </a:r>
          </a:p>
          <a:p>
            <a:r>
              <a:rPr lang="en-US" altLang="zh-CN" dirty="0" smtClean="0"/>
              <a:t>(</a:t>
            </a:r>
            <a:r>
              <a:rPr lang="zh-CN" altLang="en-US" dirty="0" smtClean="0"/>
              <a:t>二</a:t>
            </a:r>
            <a:r>
              <a:rPr lang="en-US" altLang="zh-CN" dirty="0" smtClean="0"/>
              <a:t>)</a:t>
            </a:r>
            <a:r>
              <a:rPr lang="zh-CN" altLang="en-US" dirty="0" smtClean="0"/>
              <a:t>资料、书籍类，在封面或者扉页右上方标示；</a:t>
            </a:r>
          </a:p>
          <a:p>
            <a:r>
              <a:rPr lang="en-US" altLang="zh-CN" dirty="0" smtClean="0"/>
              <a:t>(</a:t>
            </a:r>
            <a:r>
              <a:rPr lang="zh-CN" altLang="en-US" dirty="0" smtClean="0"/>
              <a:t>三</a:t>
            </a:r>
            <a:r>
              <a:rPr lang="en-US" altLang="zh-CN" dirty="0" smtClean="0"/>
              <a:t>)</a:t>
            </a:r>
            <a:r>
              <a:rPr lang="zh-CN" altLang="en-US" dirty="0" smtClean="0"/>
              <a:t>图表、图纸类，在首页右上方或者标题下方标示；</a:t>
            </a:r>
          </a:p>
          <a:p>
            <a:r>
              <a:rPr lang="en-US" altLang="zh-CN" dirty="0" smtClean="0"/>
              <a:t>(</a:t>
            </a:r>
            <a:r>
              <a:rPr lang="zh-CN" altLang="en-US" dirty="0" smtClean="0"/>
              <a:t>四</a:t>
            </a:r>
            <a:r>
              <a:rPr lang="en-US" altLang="zh-CN" dirty="0" smtClean="0"/>
              <a:t>)</a:t>
            </a:r>
            <a:r>
              <a:rPr lang="zh-CN" altLang="en-US" dirty="0" smtClean="0"/>
              <a:t>其他类，在明显的位置标示。</a:t>
            </a:r>
          </a:p>
          <a:p>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保密期限</a:t>
            </a:r>
            <a:endParaRPr lang="zh-CN" altLang="en-US" dirty="0"/>
          </a:p>
        </p:txBody>
      </p:sp>
      <p:sp>
        <p:nvSpPr>
          <p:cNvPr id="3" name="内容占位符 2"/>
          <p:cNvSpPr>
            <a:spLocks noGrp="1"/>
          </p:cNvSpPr>
          <p:nvPr>
            <p:ph idx="1"/>
          </p:nvPr>
        </p:nvSpPr>
        <p:spPr/>
        <p:txBody>
          <a:bodyPr/>
          <a:lstStyle/>
          <a:p>
            <a:r>
              <a:rPr lang="en-US" altLang="zh-CN" dirty="0" smtClean="0"/>
              <a:t>(</a:t>
            </a:r>
            <a:r>
              <a:rPr lang="zh-CN" altLang="en-US" dirty="0" smtClean="0"/>
              <a:t>一</a:t>
            </a:r>
            <a:r>
              <a:rPr lang="en-US" altLang="zh-CN" dirty="0" smtClean="0"/>
              <a:t>)</a:t>
            </a:r>
            <a:r>
              <a:rPr lang="zh-CN" altLang="en-US" dirty="0" smtClean="0"/>
              <a:t>保密期限在一年以上的，可以确定为“</a:t>
            </a:r>
            <a:r>
              <a:rPr lang="en-US" altLang="zh-CN" dirty="0" smtClean="0"/>
              <a:t>X </a:t>
            </a:r>
            <a:r>
              <a:rPr lang="en-US" altLang="zh-CN" dirty="0" err="1" smtClean="0"/>
              <a:t>X</a:t>
            </a:r>
            <a:r>
              <a:rPr lang="zh-CN" altLang="en-US" dirty="0" smtClean="0"/>
              <a:t>年”，在一年以内的，可以确定为“</a:t>
            </a:r>
            <a:r>
              <a:rPr lang="en-US" altLang="zh-CN" dirty="0" smtClean="0"/>
              <a:t>X </a:t>
            </a:r>
            <a:r>
              <a:rPr lang="en-US" altLang="zh-CN" dirty="0" err="1" smtClean="0"/>
              <a:t>X</a:t>
            </a:r>
            <a:r>
              <a:rPr lang="zh-CN" altLang="en-US" dirty="0" smtClean="0"/>
              <a:t>月”；</a:t>
            </a:r>
          </a:p>
          <a:p>
            <a:r>
              <a:rPr lang="en-US" altLang="zh-CN" dirty="0" smtClean="0"/>
              <a:t>(</a:t>
            </a:r>
            <a:r>
              <a:rPr lang="zh-CN" altLang="en-US" dirty="0" smtClean="0"/>
              <a:t>二</a:t>
            </a:r>
            <a:r>
              <a:rPr lang="en-US" altLang="zh-CN" dirty="0" smtClean="0"/>
              <a:t>)</a:t>
            </a:r>
            <a:r>
              <a:rPr lang="zh-CN" altLang="en-US" dirty="0" smtClean="0"/>
              <a:t>保密期限最长一般不超过十年。确需永久保密的，可以确定为“长期”；</a:t>
            </a:r>
          </a:p>
          <a:p>
            <a:r>
              <a:rPr lang="en-US" altLang="zh-CN" dirty="0" smtClean="0"/>
              <a:t>(</a:t>
            </a:r>
            <a:r>
              <a:rPr lang="zh-CN" altLang="en-US" dirty="0" smtClean="0"/>
              <a:t>三</a:t>
            </a:r>
            <a:r>
              <a:rPr lang="en-US" altLang="zh-CN" dirty="0" smtClean="0"/>
              <a:t>)</a:t>
            </a:r>
            <a:r>
              <a:rPr lang="zh-CN" altLang="en-US" dirty="0" smtClean="0"/>
              <a:t>无法确定保密期限的，可采用“实施前”、“公布前”、“执行前”等形式确定保密期限。</a:t>
            </a:r>
          </a:p>
          <a:p>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工作秘密与国家秘密的区别</a:t>
            </a:r>
            <a:endParaRPr lang="zh-CN" altLang="en-US" dirty="0"/>
          </a:p>
        </p:txBody>
      </p:sp>
      <p:sp>
        <p:nvSpPr>
          <p:cNvPr id="3" name="内容占位符 2"/>
          <p:cNvSpPr>
            <a:spLocks noGrp="1"/>
          </p:cNvSpPr>
          <p:nvPr>
            <p:ph idx="1"/>
          </p:nvPr>
        </p:nvSpPr>
        <p:spPr/>
        <p:txBody>
          <a:bodyPr/>
          <a:lstStyle/>
          <a:p>
            <a:r>
              <a:rPr lang="zh-CN" altLang="en-US" dirty="0" smtClean="0"/>
              <a:t>秘密事项所涉及的利益主体不同。</a:t>
            </a:r>
          </a:p>
          <a:p>
            <a:r>
              <a:rPr lang="zh-CN" altLang="en-US" dirty="0" smtClean="0"/>
              <a:t>秘密事项的确定方式不同。</a:t>
            </a:r>
          </a:p>
          <a:p>
            <a:r>
              <a:rPr lang="zh-CN" altLang="en-US" dirty="0" smtClean="0"/>
              <a:t>秘密事项的标志不同。</a:t>
            </a:r>
          </a:p>
          <a:p>
            <a:r>
              <a:rPr lang="zh-CN" altLang="en-US" dirty="0" smtClean="0"/>
              <a:t>对秘密事项的管理不同。</a:t>
            </a:r>
          </a:p>
          <a:p>
            <a:r>
              <a:rPr lang="zh-CN" altLang="en-US" dirty="0" smtClean="0"/>
              <a:t>保护秘密事项所适用的法律规范不同。</a:t>
            </a:r>
          </a:p>
          <a:p>
            <a:r>
              <a:rPr lang="zh-CN" altLang="en-US" dirty="0" smtClean="0"/>
              <a:t>秘密事项外泄后所承担的责任不同。</a:t>
            </a:r>
          </a:p>
          <a:p>
            <a:endParaRPr lang="zh-CN"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国家秘密、商业秘密、工作秘密三者的区别</a:t>
            </a:r>
            <a:endParaRPr lang="zh-CN" altLang="en-US" dirty="0"/>
          </a:p>
        </p:txBody>
      </p:sp>
      <p:sp>
        <p:nvSpPr>
          <p:cNvPr id="3" name="内容占位符 2"/>
          <p:cNvSpPr>
            <a:spLocks noGrp="1"/>
          </p:cNvSpPr>
          <p:nvPr>
            <p:ph idx="1"/>
          </p:nvPr>
        </p:nvSpPr>
        <p:spPr/>
        <p:txBody>
          <a:bodyPr>
            <a:normAutofit/>
          </a:bodyPr>
          <a:lstStyle/>
          <a:p>
            <a:pPr>
              <a:buNone/>
            </a:pPr>
            <a:r>
              <a:rPr lang="zh-CN" altLang="en-US" dirty="0" smtClean="0"/>
              <a:t>（</a:t>
            </a:r>
            <a:r>
              <a:rPr lang="en-US" altLang="zh-CN" dirty="0" smtClean="0"/>
              <a:t>1</a:t>
            </a:r>
            <a:r>
              <a:rPr lang="zh-CN" altLang="en-US" dirty="0" smtClean="0"/>
              <a:t>）三个“秘密”立法意图不同。</a:t>
            </a:r>
          </a:p>
        </p:txBody>
      </p:sp>
      <p:sp>
        <p:nvSpPr>
          <p:cNvPr id="5" name="TextBox 4"/>
          <p:cNvSpPr txBox="1"/>
          <p:nvPr/>
        </p:nvSpPr>
        <p:spPr>
          <a:xfrm>
            <a:off x="357158" y="2428868"/>
            <a:ext cx="8572560" cy="3693319"/>
          </a:xfrm>
          <a:prstGeom prst="rect">
            <a:avLst/>
          </a:prstGeom>
          <a:noFill/>
        </p:spPr>
        <p:txBody>
          <a:bodyPr wrap="square" rtlCol="0">
            <a:spAutoFit/>
          </a:bodyPr>
          <a:lstStyle/>
          <a:p>
            <a:pPr>
              <a:buFont typeface="Arial" pitchFamily="34" charset="0"/>
              <a:buChar char="•"/>
            </a:pPr>
            <a:r>
              <a:rPr lang="zh-CN" altLang="en-US" sz="2400" dirty="0" smtClean="0"/>
              <a:t>“国家秘密”这一概念是</a:t>
            </a:r>
            <a:r>
              <a:rPr lang="en-US" altLang="zh-CN" sz="2400" dirty="0" smtClean="0"/>
              <a:t>1982</a:t>
            </a:r>
            <a:r>
              <a:rPr lang="zh-CN" altLang="en-US" sz="2400" dirty="0" smtClean="0"/>
              <a:t>年</a:t>
            </a:r>
            <a:r>
              <a:rPr lang="en-US" altLang="zh-CN" sz="2400" dirty="0" smtClean="0"/>
              <a:t>《</a:t>
            </a:r>
            <a:r>
              <a:rPr lang="zh-CN" altLang="en-US" sz="2400" dirty="0" smtClean="0"/>
              <a:t>宪法</a:t>
            </a:r>
            <a:r>
              <a:rPr lang="en-US" altLang="zh-CN" sz="2400" dirty="0" smtClean="0"/>
              <a:t>》</a:t>
            </a:r>
            <a:r>
              <a:rPr lang="zh-CN" altLang="en-US" sz="2400" dirty="0" smtClean="0"/>
              <a:t>中提出来的，后来在</a:t>
            </a:r>
            <a:r>
              <a:rPr lang="en-US" altLang="zh-CN" sz="2400" dirty="0" smtClean="0"/>
              <a:t>《</a:t>
            </a:r>
            <a:r>
              <a:rPr lang="zh-CN" altLang="en-US" sz="2400" dirty="0" smtClean="0"/>
              <a:t>保密法</a:t>
            </a:r>
            <a:r>
              <a:rPr lang="en-US" altLang="zh-CN" sz="2400" dirty="0" smtClean="0"/>
              <a:t>》</a:t>
            </a:r>
            <a:r>
              <a:rPr lang="zh-CN" altLang="en-US" sz="2400" dirty="0" smtClean="0"/>
              <a:t>中对其法律特征又作了规定，意在告诫公民在自己从事的工作中接触国家秘密，合法利用国家秘密，均应遵守</a:t>
            </a:r>
            <a:r>
              <a:rPr lang="en-US" altLang="zh-CN" sz="2400" dirty="0" smtClean="0"/>
              <a:t>《</a:t>
            </a:r>
            <a:r>
              <a:rPr lang="zh-CN" altLang="en-US" sz="2400" dirty="0" smtClean="0"/>
              <a:t>中华人民共和国保守国家秘密法</a:t>
            </a:r>
            <a:r>
              <a:rPr lang="en-US" altLang="zh-CN" sz="2400" dirty="0" smtClean="0"/>
              <a:t>》</a:t>
            </a:r>
            <a:r>
              <a:rPr lang="zh-CN" altLang="en-US" sz="2400" dirty="0" smtClean="0"/>
              <a:t>的规定。</a:t>
            </a:r>
          </a:p>
          <a:p>
            <a:pPr>
              <a:buFont typeface="Arial" pitchFamily="34" charset="0"/>
              <a:buChar char="•"/>
            </a:pPr>
            <a:r>
              <a:rPr lang="zh-CN" altLang="en-US" sz="2400" dirty="0" smtClean="0"/>
              <a:t>“商业秘密”第一次是在</a:t>
            </a:r>
            <a:r>
              <a:rPr lang="en-US" altLang="zh-CN" sz="2400" dirty="0" smtClean="0"/>
              <a:t>1979</a:t>
            </a:r>
            <a:r>
              <a:rPr lang="zh-CN" altLang="en-US" sz="2400" dirty="0" smtClean="0"/>
              <a:t>年宣布的</a:t>
            </a:r>
            <a:r>
              <a:rPr lang="en-US" altLang="zh-CN" sz="2400" dirty="0" smtClean="0"/>
              <a:t>《</a:t>
            </a:r>
            <a:r>
              <a:rPr lang="zh-CN" altLang="en-US" sz="2400" dirty="0" smtClean="0"/>
              <a:t>民事诉讼法</a:t>
            </a:r>
            <a:r>
              <a:rPr lang="en-US" altLang="zh-CN" sz="2400" dirty="0" smtClean="0"/>
              <a:t>》</a:t>
            </a:r>
            <a:r>
              <a:rPr lang="zh-CN" altLang="en-US" sz="2400" dirty="0" smtClean="0"/>
              <a:t>中提出的，在</a:t>
            </a:r>
            <a:r>
              <a:rPr lang="en-US" altLang="zh-CN" sz="2400" dirty="0" smtClean="0"/>
              <a:t>1993</a:t>
            </a:r>
            <a:r>
              <a:rPr lang="zh-CN" altLang="en-US" sz="2400" dirty="0" smtClean="0"/>
              <a:t>年宣布的</a:t>
            </a:r>
            <a:r>
              <a:rPr lang="en-US" altLang="zh-CN" sz="2400" dirty="0" smtClean="0"/>
              <a:t>《</a:t>
            </a:r>
            <a:r>
              <a:rPr lang="zh-CN" altLang="en-US" sz="2400" dirty="0" smtClean="0"/>
              <a:t>反不正当竞争法</a:t>
            </a:r>
            <a:r>
              <a:rPr lang="en-US" altLang="zh-CN" sz="2400" dirty="0" smtClean="0"/>
              <a:t>》</a:t>
            </a:r>
            <a:r>
              <a:rPr lang="zh-CN" altLang="en-US" sz="2400" dirty="0" smtClean="0"/>
              <a:t>中给它规定了法律特征。</a:t>
            </a:r>
          </a:p>
          <a:p>
            <a:pPr>
              <a:buFont typeface="Arial" pitchFamily="34" charset="0"/>
              <a:buChar char="•"/>
            </a:pPr>
            <a:r>
              <a:rPr lang="zh-CN" altLang="en-US" sz="2400" dirty="0" smtClean="0"/>
              <a:t>“工作秘密”是在国务院宣布的</a:t>
            </a:r>
            <a:r>
              <a:rPr lang="en-US" altLang="zh-CN" sz="2400" dirty="0" smtClean="0"/>
              <a:t>《</a:t>
            </a:r>
            <a:r>
              <a:rPr lang="zh-CN" altLang="en-US" sz="2400" dirty="0" smtClean="0"/>
              <a:t>国家公务员暂行条例</a:t>
            </a:r>
            <a:r>
              <a:rPr lang="en-US" altLang="zh-CN" sz="2400" dirty="0" smtClean="0"/>
              <a:t>》</a:t>
            </a:r>
            <a:r>
              <a:rPr lang="zh-CN" altLang="en-US" sz="2400" dirty="0" smtClean="0"/>
              <a:t>中提出的，告诉国家工作人员除了要保守国家秘密之外，还要承担保守工作中不能擅自公开的那一部分事项的义务。</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None/>
            </a:pPr>
            <a:r>
              <a:rPr lang="zh-CN" altLang="en-US" dirty="0" smtClean="0"/>
              <a:t>（</a:t>
            </a:r>
            <a:r>
              <a:rPr lang="en-US" altLang="zh-CN" dirty="0" smtClean="0"/>
              <a:t>2</a:t>
            </a:r>
            <a:r>
              <a:rPr lang="zh-CN" altLang="en-US" dirty="0" smtClean="0"/>
              <a:t>）三个“秘密”的法律特征不同。</a:t>
            </a:r>
          </a:p>
        </p:txBody>
      </p:sp>
      <p:sp>
        <p:nvSpPr>
          <p:cNvPr id="4" name="TextBox 3"/>
          <p:cNvSpPr txBox="1"/>
          <p:nvPr/>
        </p:nvSpPr>
        <p:spPr>
          <a:xfrm>
            <a:off x="428596" y="2428868"/>
            <a:ext cx="8358246" cy="3693319"/>
          </a:xfrm>
          <a:prstGeom prst="rect">
            <a:avLst/>
          </a:prstGeom>
          <a:noFill/>
        </p:spPr>
        <p:txBody>
          <a:bodyPr wrap="square" rtlCol="0">
            <a:spAutoFit/>
          </a:bodyPr>
          <a:lstStyle/>
          <a:p>
            <a:pPr>
              <a:buFont typeface="Arial" pitchFamily="34" charset="0"/>
              <a:buChar char="•"/>
            </a:pPr>
            <a:r>
              <a:rPr lang="zh-CN" altLang="en-US" dirty="0" smtClean="0"/>
              <a:t>“国家秘密”的法律特征有三点：</a:t>
            </a:r>
          </a:p>
          <a:p>
            <a:pPr>
              <a:buNone/>
            </a:pPr>
            <a:r>
              <a:rPr lang="zh-CN" altLang="en-US" dirty="0" smtClean="0"/>
              <a:t>①关系国家的安全和利益的事项。</a:t>
            </a:r>
          </a:p>
          <a:p>
            <a:pPr>
              <a:buNone/>
            </a:pPr>
            <a:r>
              <a:rPr lang="zh-CN" altLang="en-US" dirty="0" smtClean="0"/>
              <a:t>②依照法定程序确定。</a:t>
            </a:r>
          </a:p>
          <a:p>
            <a:pPr>
              <a:buNone/>
            </a:pPr>
            <a:r>
              <a:rPr lang="zh-CN" altLang="en-US" dirty="0" smtClean="0"/>
              <a:t>③在一定时间内只限一定范围的人员知悉。</a:t>
            </a:r>
          </a:p>
          <a:p>
            <a:pPr>
              <a:buFont typeface="Arial" pitchFamily="34" charset="0"/>
              <a:buChar char="•"/>
            </a:pPr>
            <a:r>
              <a:rPr lang="zh-CN" altLang="en-US" dirty="0" smtClean="0"/>
              <a:t>“商业秘密”的法律特征有四点：</a:t>
            </a:r>
          </a:p>
          <a:p>
            <a:pPr>
              <a:buNone/>
            </a:pPr>
            <a:r>
              <a:rPr lang="zh-CN" altLang="en-US" dirty="0" smtClean="0"/>
              <a:t>①不为公众所知悉。</a:t>
            </a:r>
          </a:p>
          <a:p>
            <a:pPr>
              <a:buNone/>
            </a:pPr>
            <a:r>
              <a:rPr lang="zh-CN" altLang="en-US" dirty="0" smtClean="0"/>
              <a:t>②能为权利人带来经济利益。</a:t>
            </a:r>
          </a:p>
          <a:p>
            <a:pPr>
              <a:buNone/>
            </a:pPr>
            <a:r>
              <a:rPr lang="zh-CN" altLang="en-US" dirty="0" smtClean="0"/>
              <a:t>③具有实用性。</a:t>
            </a:r>
          </a:p>
          <a:p>
            <a:pPr>
              <a:buNone/>
            </a:pPr>
            <a:r>
              <a:rPr lang="zh-CN" altLang="en-US" dirty="0" smtClean="0"/>
              <a:t>④权利人采取了保密措施。</a:t>
            </a:r>
          </a:p>
          <a:p>
            <a:pPr>
              <a:buFont typeface="Arial" pitchFamily="34" charset="0"/>
              <a:buChar char="•"/>
            </a:pPr>
            <a:r>
              <a:rPr lang="zh-CN" altLang="en-US" dirty="0" smtClean="0"/>
              <a:t>“工作秘密”其含义包括三点：</a:t>
            </a:r>
          </a:p>
          <a:p>
            <a:pPr>
              <a:buNone/>
            </a:pPr>
            <a:r>
              <a:rPr lang="zh-CN" altLang="en-US" dirty="0" smtClean="0"/>
              <a:t>①除国家秘密以外的，在公务活动中不得公开扩散的事项。</a:t>
            </a:r>
          </a:p>
          <a:p>
            <a:pPr>
              <a:buNone/>
            </a:pPr>
            <a:r>
              <a:rPr lang="zh-CN" altLang="en-US" dirty="0" smtClean="0"/>
              <a:t>②一旦泄露会给本机关、单位的工作带来被动和损害。</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down)">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down)">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down)">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wipe(down)">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wipe(down)">
                                      <p:cBhvr>
                                        <p:cTn id="57" dur="500"/>
                                        <p:tgtEl>
                                          <p:spTgt spid="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Effect transition="in" filter="wipe(down)">
                                      <p:cBhvr>
                                        <p:cTn id="62"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a:t>
            </a:r>
            <a:r>
              <a:rPr lang="en-US" altLang="zh-CN" dirty="0" smtClean="0"/>
              <a:t>3</a:t>
            </a:r>
            <a:r>
              <a:rPr lang="zh-CN" altLang="en-US" dirty="0" smtClean="0"/>
              <a:t>）三个“秘密”的权利主体不同。</a:t>
            </a:r>
          </a:p>
        </p:txBody>
      </p:sp>
      <p:sp>
        <p:nvSpPr>
          <p:cNvPr id="4" name="TextBox 3"/>
          <p:cNvSpPr txBox="1"/>
          <p:nvPr/>
        </p:nvSpPr>
        <p:spPr>
          <a:xfrm>
            <a:off x="428596" y="2428868"/>
            <a:ext cx="8429684" cy="3600986"/>
          </a:xfrm>
          <a:prstGeom prst="rect">
            <a:avLst/>
          </a:prstGeom>
          <a:noFill/>
        </p:spPr>
        <p:txBody>
          <a:bodyPr wrap="square" rtlCol="0">
            <a:spAutoFit/>
          </a:bodyPr>
          <a:lstStyle/>
          <a:p>
            <a:pPr>
              <a:lnSpc>
                <a:spcPct val="150000"/>
              </a:lnSpc>
              <a:buFont typeface="Arial" pitchFamily="34" charset="0"/>
              <a:buChar char="•"/>
            </a:pPr>
            <a:r>
              <a:rPr lang="zh-CN" altLang="en-US" sz="2800" dirty="0" smtClean="0"/>
              <a:t>“国家秘密”的权利主体是“国家”，作为国家秘密唯五拥有的特定主体。</a:t>
            </a:r>
          </a:p>
          <a:p>
            <a:pPr>
              <a:lnSpc>
                <a:spcPct val="150000"/>
              </a:lnSpc>
              <a:buFont typeface="Arial" pitchFamily="34" charset="0"/>
              <a:buChar char="•"/>
            </a:pPr>
            <a:r>
              <a:rPr lang="zh-CN" altLang="en-US" sz="2800" dirty="0" smtClean="0"/>
              <a:t>“商业秘密”的权利主体是作为不特定的民事主体（集团或个人）拥有。</a:t>
            </a:r>
          </a:p>
          <a:p>
            <a:pPr>
              <a:lnSpc>
                <a:spcPct val="150000"/>
              </a:lnSpc>
              <a:buFont typeface="Arial" pitchFamily="34" charset="0"/>
              <a:buChar char="•"/>
            </a:pPr>
            <a:r>
              <a:rPr lang="zh-CN" altLang="en-US" sz="2800" dirty="0" smtClean="0"/>
              <a:t>“工作秘密”以本机关、单位为拥有主体。</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a:t>
            </a:r>
            <a:r>
              <a:rPr lang="en-US" altLang="zh-CN" dirty="0" smtClean="0"/>
              <a:t>4</a:t>
            </a:r>
            <a:r>
              <a:rPr lang="zh-CN" altLang="en-US" dirty="0" smtClean="0"/>
              <a:t>）三个“秘密”确定程序不同。</a:t>
            </a:r>
          </a:p>
        </p:txBody>
      </p:sp>
      <p:sp>
        <p:nvSpPr>
          <p:cNvPr id="4" name="TextBox 3"/>
          <p:cNvSpPr txBox="1"/>
          <p:nvPr/>
        </p:nvSpPr>
        <p:spPr>
          <a:xfrm>
            <a:off x="642910" y="2500306"/>
            <a:ext cx="8072494" cy="4247317"/>
          </a:xfrm>
          <a:prstGeom prst="rect">
            <a:avLst/>
          </a:prstGeom>
          <a:noFill/>
        </p:spPr>
        <p:txBody>
          <a:bodyPr wrap="square" rtlCol="0">
            <a:spAutoFit/>
          </a:bodyPr>
          <a:lstStyle/>
          <a:p>
            <a:pPr>
              <a:lnSpc>
                <a:spcPct val="150000"/>
              </a:lnSpc>
              <a:buFont typeface="Arial" pitchFamily="34" charset="0"/>
              <a:buChar char="•"/>
            </a:pPr>
            <a:r>
              <a:rPr lang="zh-CN" altLang="en-US" sz="2800" dirty="0" smtClean="0"/>
              <a:t>“国家秘密”强调要经过法定程序确定，并且在</a:t>
            </a:r>
            <a:r>
              <a:rPr lang="en-US" altLang="zh-CN" sz="2800" dirty="0" smtClean="0"/>
              <a:t>《</a:t>
            </a:r>
            <a:r>
              <a:rPr lang="zh-CN" altLang="en-US" sz="2800" dirty="0" smtClean="0"/>
              <a:t>保密法</a:t>
            </a:r>
            <a:r>
              <a:rPr lang="en-US" altLang="zh-CN" sz="2800" dirty="0" smtClean="0"/>
              <a:t>》</a:t>
            </a:r>
            <a:r>
              <a:rPr lang="zh-CN" altLang="en-US" sz="2800" dirty="0" smtClean="0"/>
              <a:t>中规定了一套极为严格的确定程序。</a:t>
            </a:r>
          </a:p>
          <a:p>
            <a:pPr>
              <a:lnSpc>
                <a:spcPct val="150000"/>
              </a:lnSpc>
              <a:buFont typeface="Arial" pitchFamily="34" charset="0"/>
              <a:buChar char="•"/>
            </a:pPr>
            <a:r>
              <a:rPr lang="zh-CN" altLang="en-US" sz="2800" dirty="0" smtClean="0"/>
              <a:t>“商业秘密”的确定程序没有明确规定，只要权利人自行明确即可。</a:t>
            </a:r>
          </a:p>
          <a:p>
            <a:pPr>
              <a:lnSpc>
                <a:spcPct val="150000"/>
              </a:lnSpc>
              <a:buFont typeface="Arial" pitchFamily="34" charset="0"/>
              <a:buChar char="•"/>
            </a:pPr>
            <a:r>
              <a:rPr lang="zh-CN" altLang="en-US" sz="2800" dirty="0" smtClean="0"/>
              <a:t>“工作秘密”由各机关、单位自行制定相应办法，妥善管理。</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dirty="0" smtClean="0"/>
              <a:t>2.</a:t>
            </a:r>
            <a:r>
              <a:rPr lang="zh-CN" altLang="en-US" dirty="0" smtClean="0"/>
              <a:t>特点</a:t>
            </a:r>
            <a:endParaRPr lang="en-US" altLang="zh-CN" dirty="0" smtClean="0"/>
          </a:p>
          <a:p>
            <a:r>
              <a:rPr lang="zh-CN" altLang="en-US" dirty="0" smtClean="0"/>
              <a:t>客观存在</a:t>
            </a:r>
            <a:endParaRPr lang="en-US" altLang="zh-CN" dirty="0" smtClean="0"/>
          </a:p>
          <a:p>
            <a:r>
              <a:rPr lang="zh-CN" altLang="en-US" dirty="0" smtClean="0"/>
              <a:t>暂时的</a:t>
            </a:r>
            <a:endParaRPr lang="en-US" altLang="zh-CN" dirty="0" smtClean="0"/>
          </a:p>
          <a:p>
            <a:r>
              <a:rPr lang="zh-CN" altLang="en-US" dirty="0" smtClean="0"/>
              <a:t>非孤立</a:t>
            </a:r>
            <a:endParaRPr lang="en-US" altLang="zh-CN" dirty="0" smtClean="0"/>
          </a:p>
          <a:p>
            <a:r>
              <a:rPr lang="zh-CN" altLang="en-US" dirty="0" smtClean="0"/>
              <a:t>非一成不变</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None/>
            </a:pPr>
            <a:r>
              <a:rPr lang="zh-CN" altLang="en-US" dirty="0" smtClean="0"/>
              <a:t>（</a:t>
            </a:r>
            <a:r>
              <a:rPr lang="en-US" altLang="zh-CN" dirty="0" smtClean="0"/>
              <a:t>5</a:t>
            </a:r>
            <a:r>
              <a:rPr lang="zh-CN" altLang="en-US" dirty="0" smtClean="0"/>
              <a:t>）三个“秘密”的标志不同。</a:t>
            </a:r>
          </a:p>
        </p:txBody>
      </p:sp>
      <p:sp>
        <p:nvSpPr>
          <p:cNvPr id="4" name="TextBox 3"/>
          <p:cNvSpPr txBox="1"/>
          <p:nvPr/>
        </p:nvSpPr>
        <p:spPr>
          <a:xfrm>
            <a:off x="642910" y="2357430"/>
            <a:ext cx="8072494" cy="3108543"/>
          </a:xfrm>
          <a:prstGeom prst="rect">
            <a:avLst/>
          </a:prstGeom>
          <a:noFill/>
        </p:spPr>
        <p:txBody>
          <a:bodyPr wrap="square" rtlCol="0">
            <a:spAutoFit/>
          </a:bodyPr>
          <a:lstStyle/>
          <a:p>
            <a:pPr>
              <a:buFont typeface="Arial" pitchFamily="34" charset="0"/>
              <a:buChar char="•"/>
            </a:pPr>
            <a:r>
              <a:rPr lang="zh-CN" altLang="en-US" sz="2800" dirty="0" smtClean="0"/>
              <a:t>“国家秘密”分为三个等级，同时又原则地规定了区分三个密级的标准。三个不同的等级如何在密件或密品上标志也有专门的规定。</a:t>
            </a:r>
          </a:p>
          <a:p>
            <a:pPr>
              <a:buFont typeface="Arial" pitchFamily="34" charset="0"/>
              <a:buChar char="•"/>
            </a:pPr>
            <a:r>
              <a:rPr lang="zh-CN" altLang="en-US" sz="2800" dirty="0" smtClean="0"/>
              <a:t>“商业秘密”的分级与标志可自行确定，但不得与国家秘密标志相同。</a:t>
            </a:r>
          </a:p>
          <a:p>
            <a:pPr>
              <a:buFont typeface="Arial" pitchFamily="34" charset="0"/>
              <a:buChar char="•"/>
            </a:pPr>
            <a:r>
              <a:rPr lang="zh-CN" altLang="en-US" sz="2800" dirty="0" smtClean="0"/>
              <a:t>“工作秘密”根据具体标准执行，不得与国家秘密标志相同。</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None/>
            </a:pPr>
            <a:r>
              <a:rPr lang="zh-CN" altLang="en-US" dirty="0" smtClean="0"/>
              <a:t>（</a:t>
            </a:r>
            <a:r>
              <a:rPr lang="en-US" altLang="zh-CN" dirty="0" smtClean="0"/>
              <a:t>6</a:t>
            </a:r>
            <a:r>
              <a:rPr lang="zh-CN" altLang="en-US" dirty="0" smtClean="0"/>
              <a:t>）三个“秘密”一旦泄露危害的对象不同。</a:t>
            </a:r>
          </a:p>
          <a:p>
            <a:endParaRPr lang="zh-CN" altLang="en-US" dirty="0"/>
          </a:p>
        </p:txBody>
      </p:sp>
      <p:sp>
        <p:nvSpPr>
          <p:cNvPr id="4" name="TextBox 3"/>
          <p:cNvSpPr txBox="1"/>
          <p:nvPr/>
        </p:nvSpPr>
        <p:spPr>
          <a:xfrm>
            <a:off x="714348" y="2643182"/>
            <a:ext cx="8001056" cy="3970318"/>
          </a:xfrm>
          <a:prstGeom prst="rect">
            <a:avLst/>
          </a:prstGeom>
          <a:noFill/>
        </p:spPr>
        <p:txBody>
          <a:bodyPr wrap="square" rtlCol="0">
            <a:spAutoFit/>
          </a:bodyPr>
          <a:lstStyle/>
          <a:p>
            <a:pPr>
              <a:buFont typeface="Arial" pitchFamily="34" charset="0"/>
              <a:buChar char="•"/>
            </a:pPr>
            <a:r>
              <a:rPr lang="zh-CN" altLang="en-US" sz="2800" dirty="0" smtClean="0"/>
              <a:t>“国家秘密”一旦泄露危害的是国家的安全和利益。</a:t>
            </a:r>
          </a:p>
          <a:p>
            <a:pPr>
              <a:buFont typeface="Arial" pitchFamily="34" charset="0"/>
              <a:buChar char="•"/>
            </a:pPr>
            <a:r>
              <a:rPr lang="zh-CN" altLang="en-US" sz="2800" dirty="0" smtClean="0"/>
              <a:t>“商业秘密”一旦被侵犯，会损害商业秘密权利人的利益，严重的会危及市场秩序。如果经营信息和技术信息一旦泄露后会损害国家安全和利益，那它就应该被定为国家秘密而不是商业秘密。</a:t>
            </a:r>
            <a:endParaRPr lang="en-US" altLang="zh-CN" sz="2800" dirty="0" smtClean="0"/>
          </a:p>
          <a:p>
            <a:pPr>
              <a:buFont typeface="Arial" pitchFamily="34" charset="0"/>
              <a:buChar char="•"/>
            </a:pPr>
            <a:r>
              <a:rPr lang="zh-CN" altLang="en-US" sz="2800" dirty="0" smtClean="0"/>
              <a:t>“工作秘密”一旦扩散或公开，会给本机关工作造成被动和损害。</a:t>
            </a:r>
          </a:p>
          <a:p>
            <a:pPr>
              <a:buFont typeface="Arial" pitchFamily="34" charset="0"/>
              <a:buChar char="•"/>
            </a:pP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None/>
            </a:pPr>
            <a:r>
              <a:rPr lang="zh-CN" altLang="en-US" dirty="0" smtClean="0"/>
              <a:t>（</a:t>
            </a:r>
            <a:r>
              <a:rPr lang="en-US" altLang="zh-CN" dirty="0" smtClean="0"/>
              <a:t>7</a:t>
            </a:r>
            <a:r>
              <a:rPr lang="zh-CN" altLang="en-US" dirty="0" smtClean="0"/>
              <a:t>）三个“秘密”一旦泄露所承担的法律责任不同。</a:t>
            </a:r>
          </a:p>
        </p:txBody>
      </p:sp>
      <p:sp>
        <p:nvSpPr>
          <p:cNvPr id="4" name="TextBox 3"/>
          <p:cNvSpPr txBox="1"/>
          <p:nvPr/>
        </p:nvSpPr>
        <p:spPr>
          <a:xfrm>
            <a:off x="1000100" y="3000372"/>
            <a:ext cx="7643866" cy="3539430"/>
          </a:xfrm>
          <a:prstGeom prst="rect">
            <a:avLst/>
          </a:prstGeom>
          <a:noFill/>
        </p:spPr>
        <p:txBody>
          <a:bodyPr wrap="square" rtlCol="0">
            <a:spAutoFit/>
          </a:bodyPr>
          <a:lstStyle/>
          <a:p>
            <a:pPr>
              <a:buFont typeface="Arial" pitchFamily="34" charset="0"/>
              <a:buChar char="•"/>
            </a:pPr>
            <a:r>
              <a:rPr lang="zh-CN" altLang="en-US" sz="2800" dirty="0" smtClean="0"/>
              <a:t>“国家秘密”一旦被泄露，除了要承担行政责任外，构成犯罪的还应承担刑事责任。</a:t>
            </a:r>
          </a:p>
          <a:p>
            <a:pPr>
              <a:buFont typeface="Arial" pitchFamily="34" charset="0"/>
              <a:buChar char="•"/>
            </a:pPr>
            <a:r>
              <a:rPr lang="zh-CN" altLang="en-US" sz="2800" dirty="0" smtClean="0"/>
              <a:t>“商业秘密”一旦侵犯，并构成不正当竞争行为，要分别承担民事赔偿责任、行政处罚责任或刑事责任。</a:t>
            </a:r>
          </a:p>
          <a:p>
            <a:pPr>
              <a:buFont typeface="Arial" pitchFamily="34" charset="0"/>
              <a:buChar char="•"/>
            </a:pPr>
            <a:r>
              <a:rPr lang="zh-CN" altLang="en-US" sz="2800" dirty="0" smtClean="0"/>
              <a:t>“工作秘密”一旦泄露，要承担行政责任，受到行政处分。</a:t>
            </a:r>
          </a:p>
          <a:p>
            <a:pPr>
              <a:buFont typeface="Arial" pitchFamily="34" charset="0"/>
              <a:buChar char="•"/>
            </a:pP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r>
              <a:rPr kumimoji="1" lang="zh-CN" altLang="en-US"/>
              <a:t>定密的类型</a:t>
            </a:r>
          </a:p>
        </p:txBody>
      </p:sp>
      <p:sp>
        <p:nvSpPr>
          <p:cNvPr id="39938" name="内容占位符 2"/>
          <p:cNvSpPr>
            <a:spLocks noGrp="1"/>
          </p:cNvSpPr>
          <p:nvPr>
            <p:ph idx="1"/>
          </p:nvPr>
        </p:nvSpPr>
        <p:spPr/>
        <p:txBody>
          <a:bodyPr>
            <a:normAutofit fontScale="92500" lnSpcReduction="20000"/>
          </a:bodyPr>
          <a:lstStyle/>
          <a:p>
            <a:pPr>
              <a:lnSpc>
                <a:spcPct val="200000"/>
              </a:lnSpc>
            </a:pPr>
            <a:r>
              <a:rPr kumimoji="1" lang="zh-CN" altLang="en-US"/>
              <a:t>原始定密（</a:t>
            </a:r>
            <a:r>
              <a:rPr kumimoji="1" lang="en-US" altLang="zh-CN"/>
              <a:t>《</a:t>
            </a:r>
            <a:r>
              <a:rPr kumimoji="1" lang="zh-CN" altLang="en-US"/>
              <a:t>保密法</a:t>
            </a:r>
            <a:r>
              <a:rPr kumimoji="1" lang="en-US" altLang="zh-CN"/>
              <a:t>》</a:t>
            </a:r>
            <a:r>
              <a:rPr kumimoji="1" lang="zh-CN" altLang="en-US"/>
              <a:t>第</a:t>
            </a:r>
            <a:r>
              <a:rPr kumimoji="1" lang="en-US" altLang="zh-CN"/>
              <a:t>14</a:t>
            </a:r>
            <a:r>
              <a:rPr kumimoji="1" lang="zh-CN" altLang="en-US"/>
              <a:t>条，初次产生）</a:t>
            </a:r>
          </a:p>
          <a:p>
            <a:pPr>
              <a:lnSpc>
                <a:spcPct val="200000"/>
              </a:lnSpc>
            </a:pPr>
            <a:r>
              <a:rPr kumimoji="1" lang="zh-CN" altLang="en-US"/>
              <a:t>派生定密（</a:t>
            </a:r>
            <a:r>
              <a:rPr kumimoji="1" lang="en-US" altLang="zh-CN"/>
              <a:t>《</a:t>
            </a:r>
            <a:r>
              <a:rPr kumimoji="1" lang="zh-CN" altLang="en-US"/>
              <a:t>保密法</a:t>
            </a:r>
            <a:r>
              <a:rPr kumimoji="1" lang="en-US" altLang="zh-CN"/>
              <a:t>》</a:t>
            </a:r>
            <a:r>
              <a:rPr kumimoji="1" lang="zh-CN" altLang="en-US"/>
              <a:t>第</a:t>
            </a:r>
            <a:r>
              <a:rPr kumimoji="1" lang="en-US" altLang="zh-CN"/>
              <a:t>13</a:t>
            </a:r>
            <a:r>
              <a:rPr kumimoji="1" lang="zh-CN" altLang="en-US"/>
              <a:t>条第三款，</a:t>
            </a:r>
            <a:r>
              <a:rPr kumimoji="1" lang="en-US" altLang="zh-CN"/>
              <a:t>《</a:t>
            </a:r>
            <a:r>
              <a:rPr kumimoji="1" lang="zh-CN" altLang="en-US"/>
              <a:t>暂行规定</a:t>
            </a:r>
            <a:r>
              <a:rPr kumimoji="1" lang="en-US" altLang="zh-CN"/>
              <a:t>》</a:t>
            </a:r>
            <a:r>
              <a:rPr kumimoji="1" lang="zh-CN" altLang="en-US"/>
              <a:t>第</a:t>
            </a:r>
            <a:r>
              <a:rPr kumimoji="1" lang="en-US" altLang="zh-CN"/>
              <a:t>20</a:t>
            </a:r>
            <a:r>
              <a:rPr kumimoji="1" lang="zh-CN" altLang="en-US"/>
              <a:t>条第二款，已有国家秘密，执行、办理、转发、引用、加工编辑，不产生新的国家秘密）</a:t>
            </a:r>
          </a:p>
        </p:txBody>
      </p:sp>
      <p:sp>
        <p:nvSpPr>
          <p:cNvPr id="39939" name="幻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charset="0"/>
              <a:buChar char="•"/>
              <a:defRPr sz="2100">
                <a:solidFill>
                  <a:schemeClr val="tx1"/>
                </a:solidFill>
                <a:latin typeface="Calibri" charset="0"/>
                <a:ea typeface="宋体" charset="0"/>
              </a:defRPr>
            </a:lvl1pPr>
            <a:lvl2pPr marL="557213" indent="-214313">
              <a:lnSpc>
                <a:spcPct val="90000"/>
              </a:lnSpc>
              <a:spcBef>
                <a:spcPts val="375"/>
              </a:spcBef>
              <a:buFont typeface="Arial" charset="0"/>
              <a:buChar char="•"/>
              <a:defRPr sz="1800">
                <a:solidFill>
                  <a:schemeClr val="tx1"/>
                </a:solidFill>
                <a:latin typeface="Calibri" charset="0"/>
                <a:ea typeface="宋体" charset="0"/>
              </a:defRPr>
            </a:lvl2pPr>
            <a:lvl3pPr marL="857250" indent="-171450">
              <a:lnSpc>
                <a:spcPct val="90000"/>
              </a:lnSpc>
              <a:spcBef>
                <a:spcPts val="375"/>
              </a:spcBef>
              <a:buFont typeface="Arial" charset="0"/>
              <a:buChar char="•"/>
              <a:defRPr sz="1500">
                <a:solidFill>
                  <a:schemeClr val="tx1"/>
                </a:solidFill>
                <a:latin typeface="Calibri" charset="0"/>
                <a:ea typeface="宋体" charset="0"/>
              </a:defRPr>
            </a:lvl3pPr>
            <a:lvl4pPr marL="1200150" indent="-171450">
              <a:lnSpc>
                <a:spcPct val="90000"/>
              </a:lnSpc>
              <a:spcBef>
                <a:spcPts val="375"/>
              </a:spcBef>
              <a:buFont typeface="Arial" charset="0"/>
              <a:buChar char="•"/>
              <a:defRPr sz="1500">
                <a:solidFill>
                  <a:schemeClr val="tx1"/>
                </a:solidFill>
                <a:latin typeface="Calibri" charset="0"/>
                <a:ea typeface="宋体" charset="0"/>
              </a:defRPr>
            </a:lvl4pPr>
            <a:lvl5pPr marL="1543050" indent="-171450">
              <a:lnSpc>
                <a:spcPct val="90000"/>
              </a:lnSpc>
              <a:spcBef>
                <a:spcPts val="375"/>
              </a:spcBef>
              <a:buFont typeface="Arial" charset="0"/>
              <a:buChar char="•"/>
              <a:defRPr sz="1500">
                <a:solidFill>
                  <a:schemeClr val="tx1"/>
                </a:solidFill>
                <a:latin typeface="Calibri" charset="0"/>
                <a:ea typeface="宋体" charset="0"/>
              </a:defRPr>
            </a:lvl5pPr>
            <a:lvl6pPr marL="18859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6pPr>
            <a:lvl7pPr marL="22288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7pPr>
            <a:lvl8pPr marL="25717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8pPr>
            <a:lvl9pPr marL="29146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9pPr>
          </a:lstStyle>
          <a:p>
            <a:pPr>
              <a:lnSpc>
                <a:spcPct val="100000"/>
              </a:lnSpc>
              <a:spcBef>
                <a:spcPct val="0"/>
              </a:spcBef>
              <a:buFontTx/>
              <a:buNone/>
            </a:pPr>
            <a:fld id="{6EEBCA68-DF9C-D045-91E9-5F21D5495AA1}" type="slidenum">
              <a:rPr lang="zh-CN" altLang="en-US" sz="900">
                <a:solidFill>
                  <a:srgbClr val="898989"/>
                </a:solidFill>
              </a:rPr>
              <a:pPr>
                <a:lnSpc>
                  <a:spcPct val="100000"/>
                </a:lnSpc>
                <a:spcBef>
                  <a:spcPct val="0"/>
                </a:spcBef>
                <a:buFontTx/>
                <a:buNone/>
              </a:pPr>
              <a:t>63</a:t>
            </a:fld>
            <a:endParaRPr lang="zh-CN" altLang="en-US" sz="900">
              <a:solidFill>
                <a:srgbClr val="898989"/>
              </a:solidFill>
            </a:endParaRPr>
          </a:p>
        </p:txBody>
      </p:sp>
    </p:spTree>
    <p:extLst>
      <p:ext uri="{BB962C8B-B14F-4D97-AF65-F5344CB8AC3E}">
        <p14:creationId xmlns:p14="http://schemas.microsoft.com/office/powerpoint/2010/main" val="12736295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p:txBody>
          <a:bodyPr/>
          <a:lstStyle/>
          <a:p>
            <a:r>
              <a:rPr kumimoji="1" lang="zh-CN" altLang="en-US"/>
              <a:t>原始定密与派生定密</a:t>
            </a:r>
          </a:p>
        </p:txBody>
      </p:sp>
      <p:sp>
        <p:nvSpPr>
          <p:cNvPr id="40962" name="内容占位符 2"/>
          <p:cNvSpPr>
            <a:spLocks noGrp="1"/>
          </p:cNvSpPr>
          <p:nvPr>
            <p:ph idx="1"/>
          </p:nvPr>
        </p:nvSpPr>
        <p:spPr/>
        <p:txBody>
          <a:bodyPr/>
          <a:lstStyle/>
          <a:p>
            <a:r>
              <a:rPr kumimoji="1" lang="zh-CN" altLang="en-US"/>
              <a:t>依据不同（原始定密需要保密事项范围，派生定密根据执行事项确定）</a:t>
            </a:r>
          </a:p>
          <a:p>
            <a:endParaRPr kumimoji="1" lang="zh-CN" altLang="en-US"/>
          </a:p>
          <a:p>
            <a:r>
              <a:rPr kumimoji="1" lang="zh-CN" altLang="en-US"/>
              <a:t>权限不同（原始定密受到定密权限限制，派生定密不受定密权限限制）</a:t>
            </a:r>
          </a:p>
        </p:txBody>
      </p:sp>
      <p:sp>
        <p:nvSpPr>
          <p:cNvPr id="40963" name="幻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charset="0"/>
              <a:buChar char="•"/>
              <a:defRPr sz="2100">
                <a:solidFill>
                  <a:schemeClr val="tx1"/>
                </a:solidFill>
                <a:latin typeface="Calibri" charset="0"/>
                <a:ea typeface="宋体" charset="0"/>
              </a:defRPr>
            </a:lvl1pPr>
            <a:lvl2pPr marL="557213" indent="-214313">
              <a:lnSpc>
                <a:spcPct val="90000"/>
              </a:lnSpc>
              <a:spcBef>
                <a:spcPts val="375"/>
              </a:spcBef>
              <a:buFont typeface="Arial" charset="0"/>
              <a:buChar char="•"/>
              <a:defRPr sz="1800">
                <a:solidFill>
                  <a:schemeClr val="tx1"/>
                </a:solidFill>
                <a:latin typeface="Calibri" charset="0"/>
                <a:ea typeface="宋体" charset="0"/>
              </a:defRPr>
            </a:lvl2pPr>
            <a:lvl3pPr marL="857250" indent="-171450">
              <a:lnSpc>
                <a:spcPct val="90000"/>
              </a:lnSpc>
              <a:spcBef>
                <a:spcPts val="375"/>
              </a:spcBef>
              <a:buFont typeface="Arial" charset="0"/>
              <a:buChar char="•"/>
              <a:defRPr sz="1500">
                <a:solidFill>
                  <a:schemeClr val="tx1"/>
                </a:solidFill>
                <a:latin typeface="Calibri" charset="0"/>
                <a:ea typeface="宋体" charset="0"/>
              </a:defRPr>
            </a:lvl3pPr>
            <a:lvl4pPr marL="1200150" indent="-171450">
              <a:lnSpc>
                <a:spcPct val="90000"/>
              </a:lnSpc>
              <a:spcBef>
                <a:spcPts val="375"/>
              </a:spcBef>
              <a:buFont typeface="Arial" charset="0"/>
              <a:buChar char="•"/>
              <a:defRPr sz="1500">
                <a:solidFill>
                  <a:schemeClr val="tx1"/>
                </a:solidFill>
                <a:latin typeface="Calibri" charset="0"/>
                <a:ea typeface="宋体" charset="0"/>
              </a:defRPr>
            </a:lvl4pPr>
            <a:lvl5pPr marL="1543050" indent="-171450">
              <a:lnSpc>
                <a:spcPct val="90000"/>
              </a:lnSpc>
              <a:spcBef>
                <a:spcPts val="375"/>
              </a:spcBef>
              <a:buFont typeface="Arial" charset="0"/>
              <a:buChar char="•"/>
              <a:defRPr sz="1500">
                <a:solidFill>
                  <a:schemeClr val="tx1"/>
                </a:solidFill>
                <a:latin typeface="Calibri" charset="0"/>
                <a:ea typeface="宋体" charset="0"/>
              </a:defRPr>
            </a:lvl5pPr>
            <a:lvl6pPr marL="18859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6pPr>
            <a:lvl7pPr marL="22288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7pPr>
            <a:lvl8pPr marL="25717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8pPr>
            <a:lvl9pPr marL="2914650" indent="-171450" eaLnBrk="0" fontAlgn="base" hangingPunct="0">
              <a:lnSpc>
                <a:spcPct val="90000"/>
              </a:lnSpc>
              <a:spcBef>
                <a:spcPts val="375"/>
              </a:spcBef>
              <a:spcAft>
                <a:spcPct val="0"/>
              </a:spcAft>
              <a:buFont typeface="Arial" charset="0"/>
              <a:buChar char="•"/>
              <a:defRPr sz="1500">
                <a:solidFill>
                  <a:schemeClr val="tx1"/>
                </a:solidFill>
                <a:latin typeface="Calibri" charset="0"/>
                <a:ea typeface="宋体" charset="0"/>
              </a:defRPr>
            </a:lvl9pPr>
          </a:lstStyle>
          <a:p>
            <a:pPr>
              <a:lnSpc>
                <a:spcPct val="100000"/>
              </a:lnSpc>
              <a:spcBef>
                <a:spcPct val="0"/>
              </a:spcBef>
              <a:buFontTx/>
              <a:buNone/>
            </a:pPr>
            <a:fld id="{9C6C968D-D5C7-7843-A525-7219A42F12C5}" type="slidenum">
              <a:rPr lang="zh-CN" altLang="en-US" sz="900">
                <a:solidFill>
                  <a:srgbClr val="898989"/>
                </a:solidFill>
              </a:rPr>
              <a:pPr>
                <a:lnSpc>
                  <a:spcPct val="100000"/>
                </a:lnSpc>
                <a:spcBef>
                  <a:spcPct val="0"/>
                </a:spcBef>
                <a:buFontTx/>
                <a:buNone/>
              </a:pPr>
              <a:t>64</a:t>
            </a:fld>
            <a:endParaRPr lang="zh-CN" altLang="en-US" sz="900">
              <a:solidFill>
                <a:srgbClr val="898989"/>
              </a:solidFill>
            </a:endParaRPr>
          </a:p>
        </p:txBody>
      </p:sp>
    </p:spTree>
    <p:extLst>
      <p:ext uri="{BB962C8B-B14F-4D97-AF65-F5344CB8AC3E}">
        <p14:creationId xmlns:p14="http://schemas.microsoft.com/office/powerpoint/2010/main" val="19219842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sz="6000" dirty="0" smtClean="0"/>
              <a:t>定密管理与定密管理制度</a:t>
            </a:r>
            <a:endParaRPr lang="zh-CN" altLang="en-US" sz="6000" dirty="0"/>
          </a:p>
        </p:txBody>
      </p:sp>
      <p:sp>
        <p:nvSpPr>
          <p:cNvPr id="3" name="副标题 2"/>
          <p:cNvSpPr>
            <a:spLocks noGrp="1"/>
          </p:cNvSpPr>
          <p:nvPr>
            <p:ph type="subTitle" idx="1"/>
          </p:nvPr>
        </p:nvSpPr>
        <p:spPr>
          <a:xfrm>
            <a:off x="785786" y="3357562"/>
            <a:ext cx="6670366" cy="1752600"/>
          </a:xfrm>
        </p:spPr>
        <p:txBody>
          <a:bodyPr/>
          <a:lstStyle/>
          <a:p>
            <a:r>
              <a:rPr lang="en-US" altLang="zh-CN" dirty="0" smtClean="0"/>
              <a:t>                                                   </a:t>
            </a:r>
            <a:r>
              <a:rPr lang="zh-CN" altLang="en-US" dirty="0" smtClean="0">
                <a:solidFill>
                  <a:schemeClr val="tx1">
                    <a:lumMod val="85000"/>
                    <a:lumOff val="15000"/>
                  </a:schemeClr>
                </a:solidFill>
              </a:rPr>
              <a:t>宋琳琳</a:t>
            </a:r>
            <a:endParaRPr lang="en-US" altLang="zh-CN" dirty="0" smtClean="0">
              <a:solidFill>
                <a:schemeClr val="tx1">
                  <a:lumMod val="85000"/>
                  <a:lumOff val="15000"/>
                </a:schemeClr>
              </a:solidFill>
            </a:endParaRPr>
          </a:p>
          <a:p>
            <a:pPr algn="r"/>
            <a:r>
              <a:rPr lang="en-US" altLang="zh-CN" dirty="0" smtClean="0">
                <a:solidFill>
                  <a:schemeClr val="tx1">
                    <a:lumMod val="85000"/>
                    <a:lumOff val="15000"/>
                  </a:schemeClr>
                </a:solidFill>
              </a:rPr>
              <a:t>                                                             songlinl@mail.sysu.edu.cn</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一、定密管理的层次</a:t>
            </a:r>
            <a:endParaRPr lang="zh-CN" altLang="en-US" dirty="0"/>
          </a:p>
        </p:txBody>
      </p:sp>
      <p:sp>
        <p:nvSpPr>
          <p:cNvPr id="3" name="内容占位符 2"/>
          <p:cNvSpPr>
            <a:spLocks noGrp="1"/>
          </p:cNvSpPr>
          <p:nvPr>
            <p:ph idx="1"/>
          </p:nvPr>
        </p:nvSpPr>
        <p:spPr/>
        <p:txBody>
          <a:bodyPr/>
          <a:lstStyle/>
          <a:p>
            <a:pPr>
              <a:lnSpc>
                <a:spcPct val="200000"/>
              </a:lnSpc>
            </a:pPr>
            <a:r>
              <a:rPr lang="zh-CN" altLang="en-US" dirty="0" smtClean="0"/>
              <a:t>宏观管理</a:t>
            </a:r>
            <a:endParaRPr lang="en-US" altLang="zh-CN" dirty="0" smtClean="0"/>
          </a:p>
          <a:p>
            <a:pPr>
              <a:lnSpc>
                <a:spcPct val="200000"/>
              </a:lnSpc>
            </a:pPr>
            <a:r>
              <a:rPr lang="zh-CN" altLang="en-US" dirty="0" smtClean="0"/>
              <a:t>中观管理</a:t>
            </a:r>
            <a:endParaRPr lang="en-US" altLang="zh-CN" dirty="0" smtClean="0"/>
          </a:p>
          <a:p>
            <a:pPr>
              <a:lnSpc>
                <a:spcPct val="200000"/>
              </a:lnSpc>
            </a:pPr>
            <a:r>
              <a:rPr lang="zh-CN" altLang="en-US" dirty="0" smtClean="0"/>
              <a:t>微观管理</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参照定密工作的内容与流程细化管理任务</a:t>
            </a:r>
            <a:endParaRPr lang="en-US" altLang="zh-CN" dirty="0" smtClean="0"/>
          </a:p>
          <a:p>
            <a:endParaRPr lang="en-US" altLang="zh-CN" dirty="0" smtClean="0"/>
          </a:p>
          <a:p>
            <a:r>
              <a:rPr lang="zh-CN" altLang="en-US" dirty="0" smtClean="0"/>
              <a:t>按开展定密工作的主体划分</a:t>
            </a:r>
            <a:endParaRPr lang="en-US" altLang="zh-CN" dirty="0" smtClean="0"/>
          </a:p>
          <a:p>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110CAFF2-B3A5-4FD3-912F-75BCD88908AA}"/>
                                            </p:graphicEl>
                                          </p:spTgt>
                                        </p:tgtEl>
                                        <p:attrNameLst>
                                          <p:attrName>style.visibility</p:attrName>
                                        </p:attrNameLst>
                                      </p:cBhvr>
                                      <p:to>
                                        <p:strVal val="visible"/>
                                      </p:to>
                                    </p:set>
                                    <p:animEffect transition="in" filter="fade">
                                      <p:cBhvr>
                                        <p:cTn id="7" dur="2000"/>
                                        <p:tgtEl>
                                          <p:spTgt spid="4">
                                            <p:graphicEl>
                                              <a:dgm id="{110CAFF2-B3A5-4FD3-912F-75BCD88908A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9216D01E-853C-4CEC-BBA7-02B0CD08E09A}"/>
                                            </p:graphicEl>
                                          </p:spTgt>
                                        </p:tgtEl>
                                        <p:attrNameLst>
                                          <p:attrName>style.visibility</p:attrName>
                                        </p:attrNameLst>
                                      </p:cBhvr>
                                      <p:to>
                                        <p:strVal val="visible"/>
                                      </p:to>
                                    </p:set>
                                    <p:animEffect transition="in" filter="fade">
                                      <p:cBhvr>
                                        <p:cTn id="12" dur="2000"/>
                                        <p:tgtEl>
                                          <p:spTgt spid="4">
                                            <p:graphicEl>
                                              <a:dgm id="{9216D01E-853C-4CEC-BBA7-02B0CD08E09A}"/>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graphicEl>
                                              <a:dgm id="{A1FD99C5-5EE0-4B1C-B3A1-CC9B93B8C9BC}"/>
                                            </p:graphicEl>
                                          </p:spTgt>
                                        </p:tgtEl>
                                        <p:attrNameLst>
                                          <p:attrName>style.visibility</p:attrName>
                                        </p:attrNameLst>
                                      </p:cBhvr>
                                      <p:to>
                                        <p:strVal val="visible"/>
                                      </p:to>
                                    </p:set>
                                    <p:animEffect transition="in" filter="fade">
                                      <p:cBhvr>
                                        <p:cTn id="15" dur="2000"/>
                                        <p:tgtEl>
                                          <p:spTgt spid="4">
                                            <p:graphicEl>
                                              <a:dgm id="{A1FD99C5-5EE0-4B1C-B3A1-CC9B93B8C9BC}"/>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A2F48A8E-84A4-44EB-8BEE-F5DECC057749}"/>
                                            </p:graphicEl>
                                          </p:spTgt>
                                        </p:tgtEl>
                                        <p:attrNameLst>
                                          <p:attrName>style.visibility</p:attrName>
                                        </p:attrNameLst>
                                      </p:cBhvr>
                                      <p:to>
                                        <p:strVal val="visible"/>
                                      </p:to>
                                    </p:set>
                                    <p:animEffect transition="in" filter="fade">
                                      <p:cBhvr>
                                        <p:cTn id="20" dur="2000"/>
                                        <p:tgtEl>
                                          <p:spTgt spid="4">
                                            <p:graphicEl>
                                              <a:dgm id="{A2F48A8E-84A4-44EB-8BEE-F5DECC057749}"/>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graphicEl>
                                              <a:dgm id="{33316297-8A6D-4D55-B785-85D73EB374F7}"/>
                                            </p:graphicEl>
                                          </p:spTgt>
                                        </p:tgtEl>
                                        <p:attrNameLst>
                                          <p:attrName>style.visibility</p:attrName>
                                        </p:attrNameLst>
                                      </p:cBhvr>
                                      <p:to>
                                        <p:strVal val="visible"/>
                                      </p:to>
                                    </p:set>
                                    <p:animEffect transition="in" filter="fade">
                                      <p:cBhvr>
                                        <p:cTn id="23" dur="2000"/>
                                        <p:tgtEl>
                                          <p:spTgt spid="4">
                                            <p:graphicEl>
                                              <a:dgm id="{33316297-8A6D-4D55-B785-85D73EB374F7}"/>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graphicEl>
                                              <a:dgm id="{63D19B5C-B2D8-435A-8D7E-7456787B5DDD}"/>
                                            </p:graphicEl>
                                          </p:spTgt>
                                        </p:tgtEl>
                                        <p:attrNameLst>
                                          <p:attrName>style.visibility</p:attrName>
                                        </p:attrNameLst>
                                      </p:cBhvr>
                                      <p:to>
                                        <p:strVal val="visible"/>
                                      </p:to>
                                    </p:set>
                                    <p:animEffect transition="in" filter="fade">
                                      <p:cBhvr>
                                        <p:cTn id="28" dur="2000"/>
                                        <p:tgtEl>
                                          <p:spTgt spid="4">
                                            <p:graphicEl>
                                              <a:dgm id="{63D19B5C-B2D8-435A-8D7E-7456787B5DDD}"/>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graphicEl>
                                              <a:dgm id="{A6818783-8079-49E7-800B-BB2D1BC59266}"/>
                                            </p:graphicEl>
                                          </p:spTgt>
                                        </p:tgtEl>
                                        <p:attrNameLst>
                                          <p:attrName>style.visibility</p:attrName>
                                        </p:attrNameLst>
                                      </p:cBhvr>
                                      <p:to>
                                        <p:strVal val="visible"/>
                                      </p:to>
                                    </p:set>
                                    <p:animEffect transition="in" filter="fade">
                                      <p:cBhvr>
                                        <p:cTn id="31" dur="2000"/>
                                        <p:tgtEl>
                                          <p:spTgt spid="4">
                                            <p:graphicEl>
                                              <a:dgm id="{A6818783-8079-49E7-800B-BB2D1BC59266}"/>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graphicEl>
                                              <a:dgm id="{82F50E05-1E1B-4FC5-8397-6811117B4B60}"/>
                                            </p:graphicEl>
                                          </p:spTgt>
                                        </p:tgtEl>
                                        <p:attrNameLst>
                                          <p:attrName>style.visibility</p:attrName>
                                        </p:attrNameLst>
                                      </p:cBhvr>
                                      <p:to>
                                        <p:strVal val="visible"/>
                                      </p:to>
                                    </p:set>
                                    <p:animEffect transition="in" filter="fade">
                                      <p:cBhvr>
                                        <p:cTn id="36" dur="2000"/>
                                        <p:tgtEl>
                                          <p:spTgt spid="4">
                                            <p:graphicEl>
                                              <a:dgm id="{82F50E05-1E1B-4FC5-8397-6811117B4B60}"/>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graphicEl>
                                              <a:dgm id="{16A0B861-8FAC-425D-9D63-93B71FD3315D}"/>
                                            </p:graphicEl>
                                          </p:spTgt>
                                        </p:tgtEl>
                                        <p:attrNameLst>
                                          <p:attrName>style.visibility</p:attrName>
                                        </p:attrNameLst>
                                      </p:cBhvr>
                                      <p:to>
                                        <p:strVal val="visible"/>
                                      </p:to>
                                    </p:set>
                                    <p:animEffect transition="in" filter="fade">
                                      <p:cBhvr>
                                        <p:cTn id="39" dur="2000"/>
                                        <p:tgtEl>
                                          <p:spTgt spid="4">
                                            <p:graphicEl>
                                              <a:dgm id="{16A0B861-8FAC-425D-9D63-93B71FD3315D}"/>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
                                            <p:graphicEl>
                                              <a:dgm id="{895D8FEC-09BB-46A6-B63F-0CDCCEC56B4A}"/>
                                            </p:graphicEl>
                                          </p:spTgt>
                                        </p:tgtEl>
                                        <p:attrNameLst>
                                          <p:attrName>style.visibility</p:attrName>
                                        </p:attrNameLst>
                                      </p:cBhvr>
                                      <p:to>
                                        <p:strVal val="visible"/>
                                      </p:to>
                                    </p:set>
                                    <p:animEffect transition="in" filter="fade">
                                      <p:cBhvr>
                                        <p:cTn id="44" dur="2000"/>
                                        <p:tgtEl>
                                          <p:spTgt spid="4">
                                            <p:graphicEl>
                                              <a:dgm id="{895D8FEC-09BB-46A6-B63F-0CDCCEC56B4A}"/>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
                                            <p:graphicEl>
                                              <a:dgm id="{F7D4CABC-C547-4370-8DEA-FFDDFD4CFB6D}"/>
                                            </p:graphicEl>
                                          </p:spTgt>
                                        </p:tgtEl>
                                        <p:attrNameLst>
                                          <p:attrName>style.visibility</p:attrName>
                                        </p:attrNameLst>
                                      </p:cBhvr>
                                      <p:to>
                                        <p:strVal val="visible"/>
                                      </p:to>
                                    </p:set>
                                    <p:animEffect transition="in" filter="fade">
                                      <p:cBhvr>
                                        <p:cTn id="47" dur="2000"/>
                                        <p:tgtEl>
                                          <p:spTgt spid="4">
                                            <p:graphicEl>
                                              <a:dgm id="{F7D4CABC-C547-4370-8DEA-FFDDFD4CFB6D}"/>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graphicEl>
                                              <a:dgm id="{4E735DAD-D23D-48D9-964E-54FA34E4E520}"/>
                                            </p:graphicEl>
                                          </p:spTgt>
                                        </p:tgtEl>
                                        <p:attrNameLst>
                                          <p:attrName>style.visibility</p:attrName>
                                        </p:attrNameLst>
                                      </p:cBhvr>
                                      <p:to>
                                        <p:strVal val="visible"/>
                                      </p:to>
                                    </p:set>
                                    <p:animEffect transition="in" filter="fade">
                                      <p:cBhvr>
                                        <p:cTn id="52" dur="2000"/>
                                        <p:tgtEl>
                                          <p:spTgt spid="4">
                                            <p:graphicEl>
                                              <a:dgm id="{4E735DAD-D23D-48D9-964E-54FA34E4E520}"/>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
                                            <p:graphicEl>
                                              <a:dgm id="{5CDFE271-9204-4291-B6C4-95647D6B9E46}"/>
                                            </p:graphicEl>
                                          </p:spTgt>
                                        </p:tgtEl>
                                        <p:attrNameLst>
                                          <p:attrName>style.visibility</p:attrName>
                                        </p:attrNameLst>
                                      </p:cBhvr>
                                      <p:to>
                                        <p:strVal val="visible"/>
                                      </p:to>
                                    </p:set>
                                    <p:animEffect transition="in" filter="fade">
                                      <p:cBhvr>
                                        <p:cTn id="55" dur="2000"/>
                                        <p:tgtEl>
                                          <p:spTgt spid="4">
                                            <p:graphicEl>
                                              <a:dgm id="{5CDFE271-9204-4291-B6C4-95647D6B9E4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C4CD61A7-9B6D-405D-82D7-ECA9D5E86D5D}"/>
                                            </p:graphicEl>
                                          </p:spTgt>
                                        </p:tgtEl>
                                        <p:attrNameLst>
                                          <p:attrName>style.visibility</p:attrName>
                                        </p:attrNameLst>
                                      </p:cBhvr>
                                      <p:to>
                                        <p:strVal val="visible"/>
                                      </p:to>
                                    </p:set>
                                    <p:animEffect transition="in" filter="fade">
                                      <p:cBhvr>
                                        <p:cTn id="7" dur="2000"/>
                                        <p:tgtEl>
                                          <p:spTgt spid="4">
                                            <p:graphicEl>
                                              <a:dgm id="{C4CD61A7-9B6D-405D-82D7-ECA9D5E86D5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3D48E4ED-97A9-4A1D-875B-07F607F2B534}"/>
                                            </p:graphicEl>
                                          </p:spTgt>
                                        </p:tgtEl>
                                        <p:attrNameLst>
                                          <p:attrName>style.visibility</p:attrName>
                                        </p:attrNameLst>
                                      </p:cBhvr>
                                      <p:to>
                                        <p:strVal val="visible"/>
                                      </p:to>
                                    </p:set>
                                    <p:animEffect transition="in" filter="fade">
                                      <p:cBhvr>
                                        <p:cTn id="12" dur="2000"/>
                                        <p:tgtEl>
                                          <p:spTgt spid="4">
                                            <p:graphicEl>
                                              <a:dgm id="{3D48E4ED-97A9-4A1D-875B-07F607F2B53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A25F697E-6D37-4ACD-AE27-3470E8C9C24B}"/>
                                            </p:graphicEl>
                                          </p:spTgt>
                                        </p:tgtEl>
                                        <p:attrNameLst>
                                          <p:attrName>style.visibility</p:attrName>
                                        </p:attrNameLst>
                                      </p:cBhvr>
                                      <p:to>
                                        <p:strVal val="visible"/>
                                      </p:to>
                                    </p:set>
                                    <p:animEffect transition="in" filter="fade">
                                      <p:cBhvr>
                                        <p:cTn id="17" dur="2000"/>
                                        <p:tgtEl>
                                          <p:spTgt spid="4">
                                            <p:graphicEl>
                                              <a:dgm id="{A25F697E-6D37-4ACD-AE27-3470E8C9C24B}"/>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D48F38EA-E7F6-4519-897A-8BB34B6793B5}"/>
                                            </p:graphicEl>
                                          </p:spTgt>
                                        </p:tgtEl>
                                        <p:attrNameLst>
                                          <p:attrName>style.visibility</p:attrName>
                                        </p:attrNameLst>
                                      </p:cBhvr>
                                      <p:to>
                                        <p:strVal val="visible"/>
                                      </p:to>
                                    </p:set>
                                    <p:animEffect transition="in" filter="fade">
                                      <p:cBhvr>
                                        <p:cTn id="22" dur="2000"/>
                                        <p:tgtEl>
                                          <p:spTgt spid="4">
                                            <p:graphicEl>
                                              <a:dgm id="{D48F38EA-E7F6-4519-897A-8BB34B6793B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AADC8882-A9D6-4EA9-93DD-866C2B7E5A50}"/>
                                            </p:graphicEl>
                                          </p:spTgt>
                                        </p:tgtEl>
                                        <p:attrNameLst>
                                          <p:attrName>style.visibility</p:attrName>
                                        </p:attrNameLst>
                                      </p:cBhvr>
                                      <p:to>
                                        <p:strVal val="visible"/>
                                      </p:to>
                                    </p:set>
                                    <p:animEffect transition="in" filter="fade">
                                      <p:cBhvr>
                                        <p:cTn id="27" dur="2000"/>
                                        <p:tgtEl>
                                          <p:spTgt spid="4">
                                            <p:graphicEl>
                                              <a:dgm id="{AADC8882-A9D6-4EA9-93DD-866C2B7E5A50}"/>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4BF3AAB0-A0A7-4647-9C1C-40182E60062F}"/>
                                            </p:graphicEl>
                                          </p:spTgt>
                                        </p:tgtEl>
                                        <p:attrNameLst>
                                          <p:attrName>style.visibility</p:attrName>
                                        </p:attrNameLst>
                                      </p:cBhvr>
                                      <p:to>
                                        <p:strVal val="visible"/>
                                      </p:to>
                                    </p:set>
                                    <p:animEffect transition="in" filter="fade">
                                      <p:cBhvr>
                                        <p:cTn id="32" dur="2000"/>
                                        <p:tgtEl>
                                          <p:spTgt spid="4">
                                            <p:graphicEl>
                                              <a:dgm id="{4BF3AAB0-A0A7-4647-9C1C-40182E60062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buNone/>
            </a:pPr>
            <a:r>
              <a:rPr lang="en-US" altLang="zh-CN" dirty="0" smtClean="0"/>
              <a:t>3.</a:t>
            </a:r>
            <a:r>
              <a:rPr lang="zh-CN" altLang="en-US" dirty="0" smtClean="0"/>
              <a:t>类型（按性质）</a:t>
            </a:r>
            <a:endParaRPr lang="en-US" altLang="zh-CN" dirty="0" smtClean="0"/>
          </a:p>
          <a:p>
            <a:r>
              <a:rPr lang="zh-CN" altLang="en-US" dirty="0" smtClean="0"/>
              <a:t>个人秘密</a:t>
            </a:r>
            <a:endParaRPr lang="en-US" altLang="zh-CN" dirty="0" smtClean="0"/>
          </a:p>
          <a:p>
            <a:r>
              <a:rPr lang="zh-CN" altLang="en-US" dirty="0" smtClean="0"/>
              <a:t>家庭秘密</a:t>
            </a:r>
            <a:endParaRPr lang="en-US" altLang="zh-CN" dirty="0" smtClean="0"/>
          </a:p>
          <a:p>
            <a:r>
              <a:rPr lang="zh-CN" altLang="en-US" dirty="0" smtClean="0"/>
              <a:t>团体秘密</a:t>
            </a:r>
            <a:endParaRPr lang="en-US" altLang="zh-CN" dirty="0" smtClean="0"/>
          </a:p>
          <a:p>
            <a:r>
              <a:rPr lang="zh-CN" altLang="en-US" dirty="0" smtClean="0"/>
              <a:t>国家秘密</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二、定密管理制度的设计</a:t>
            </a:r>
            <a:endParaRPr lang="zh-CN" altLang="en-US" dirty="0"/>
          </a:p>
        </p:txBody>
      </p:sp>
      <p:sp>
        <p:nvSpPr>
          <p:cNvPr id="3" name="内容占位符 2"/>
          <p:cNvSpPr>
            <a:spLocks noGrp="1"/>
          </p:cNvSpPr>
          <p:nvPr>
            <p:ph idx="1"/>
          </p:nvPr>
        </p:nvSpPr>
        <p:spPr/>
        <p:txBody>
          <a:bodyPr/>
          <a:lstStyle/>
          <a:p>
            <a:pPr>
              <a:buNone/>
            </a:pPr>
            <a:r>
              <a:rPr lang="zh-CN" altLang="en-US" dirty="0" smtClean="0"/>
              <a:t>讨论</a:t>
            </a:r>
            <a:endParaRPr lang="en-US" altLang="zh-CN" dirty="0" smtClean="0"/>
          </a:p>
          <a:p>
            <a:r>
              <a:rPr lang="zh-CN" altLang="en-US" dirty="0" smtClean="0"/>
              <a:t>有了定密法律制度是否还需要定密管理制度？</a:t>
            </a: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定密管理规定要具备操作性</a:t>
            </a:r>
            <a:endParaRPr lang="zh-CN" altLang="en-US" dirty="0"/>
          </a:p>
        </p:txBody>
      </p:sp>
      <p:sp>
        <p:nvSpPr>
          <p:cNvPr id="3" name="内容占位符 2"/>
          <p:cNvSpPr>
            <a:spLocks noGrp="1"/>
          </p:cNvSpPr>
          <p:nvPr>
            <p:ph idx="1"/>
          </p:nvPr>
        </p:nvSpPr>
        <p:spPr/>
        <p:txBody>
          <a:bodyPr>
            <a:normAutofit/>
          </a:bodyPr>
          <a:lstStyle/>
          <a:p>
            <a:pPr>
              <a:lnSpc>
                <a:spcPct val="200000"/>
              </a:lnSpc>
              <a:buNone/>
            </a:pPr>
            <a:r>
              <a:rPr lang="en-US" altLang="zh-CN" dirty="0" smtClean="0"/>
              <a:t>1</a:t>
            </a:r>
            <a:r>
              <a:rPr lang="zh-CN" altLang="en-US" dirty="0" smtClean="0"/>
              <a:t>、细化定密内容	</a:t>
            </a:r>
            <a:endParaRPr lang="en-US" altLang="zh-CN" dirty="0" smtClean="0"/>
          </a:p>
          <a:p>
            <a:pPr>
              <a:lnSpc>
                <a:spcPct val="200000"/>
              </a:lnSpc>
              <a:buNone/>
            </a:pPr>
            <a:r>
              <a:rPr lang="en-US" altLang="zh-CN" dirty="0" smtClean="0"/>
              <a:t>2</a:t>
            </a:r>
            <a:r>
              <a:rPr lang="zh-CN" altLang="en-US" dirty="0" smtClean="0"/>
              <a:t>、规范定密程序	</a:t>
            </a:r>
            <a:endParaRPr lang="en-US" altLang="zh-CN" dirty="0" smtClean="0"/>
          </a:p>
          <a:p>
            <a:pPr>
              <a:lnSpc>
                <a:spcPct val="200000"/>
              </a:lnSpc>
              <a:buNone/>
            </a:pPr>
            <a:r>
              <a:rPr lang="en-US" altLang="zh-CN" dirty="0" smtClean="0"/>
              <a:t>3</a:t>
            </a:r>
            <a:r>
              <a:rPr lang="zh-CN" altLang="en-US" dirty="0" smtClean="0"/>
              <a:t>、强化定密监督	</a:t>
            </a:r>
            <a:endParaRPr lang="en-US" altLang="zh-CN" dirty="0"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定密管理规定要具备有效性</a:t>
            </a:r>
            <a:endParaRPr lang="zh-CN" altLang="en-US" dirty="0"/>
          </a:p>
        </p:txBody>
      </p:sp>
      <p:sp>
        <p:nvSpPr>
          <p:cNvPr id="3" name="内容占位符 2"/>
          <p:cNvSpPr>
            <a:spLocks noGrp="1"/>
          </p:cNvSpPr>
          <p:nvPr>
            <p:ph idx="1"/>
          </p:nvPr>
        </p:nvSpPr>
        <p:spPr/>
        <p:txBody>
          <a:bodyPr>
            <a:normAutofit/>
          </a:bodyPr>
          <a:lstStyle/>
          <a:p>
            <a:pPr>
              <a:lnSpc>
                <a:spcPct val="200000"/>
              </a:lnSpc>
              <a:buNone/>
            </a:pPr>
            <a:r>
              <a:rPr lang="en-US" altLang="zh-CN" dirty="0" smtClean="0"/>
              <a:t>1</a:t>
            </a:r>
            <a:r>
              <a:rPr lang="zh-CN" altLang="en-US" dirty="0" smtClean="0"/>
              <a:t>、要能管住定密权限	</a:t>
            </a:r>
            <a:endParaRPr lang="en-US" altLang="zh-CN" dirty="0" smtClean="0"/>
          </a:p>
          <a:p>
            <a:pPr>
              <a:lnSpc>
                <a:spcPct val="200000"/>
              </a:lnSpc>
              <a:buNone/>
            </a:pPr>
            <a:r>
              <a:rPr lang="en-US" altLang="zh-CN" dirty="0" smtClean="0"/>
              <a:t>2</a:t>
            </a:r>
            <a:r>
              <a:rPr lang="zh-CN" altLang="en-US" dirty="0" smtClean="0"/>
              <a:t>、要能管住定密依据	</a:t>
            </a:r>
            <a:endParaRPr lang="en-US" altLang="zh-CN" dirty="0" smtClean="0"/>
          </a:p>
          <a:p>
            <a:pPr>
              <a:lnSpc>
                <a:spcPct val="200000"/>
              </a:lnSpc>
              <a:buNone/>
            </a:pPr>
            <a:r>
              <a:rPr lang="en-US" altLang="zh-CN" dirty="0" smtClean="0"/>
              <a:t>3</a:t>
            </a:r>
            <a:r>
              <a:rPr lang="zh-CN" altLang="en-US" dirty="0" smtClean="0"/>
              <a:t>、要能管住定密责任	</a:t>
            </a:r>
            <a:endParaRPr lang="en-US" altLang="zh-CN" dirty="0" smtClean="0"/>
          </a:p>
          <a:p>
            <a:endParaRPr lang="zh-CN" altLang="en-US" dirty="0" smtClean="0"/>
          </a:p>
          <a:p>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定密管理规定要具备可行性</a:t>
            </a:r>
            <a:endParaRPr lang="zh-CN" altLang="en-US" dirty="0"/>
          </a:p>
        </p:txBody>
      </p:sp>
      <p:sp>
        <p:nvSpPr>
          <p:cNvPr id="3" name="内容占位符 2"/>
          <p:cNvSpPr>
            <a:spLocks noGrp="1"/>
          </p:cNvSpPr>
          <p:nvPr>
            <p:ph idx="1"/>
          </p:nvPr>
        </p:nvSpPr>
        <p:spPr/>
        <p:txBody>
          <a:bodyPr/>
          <a:lstStyle/>
          <a:p>
            <a:pPr>
              <a:lnSpc>
                <a:spcPct val="200000"/>
              </a:lnSpc>
              <a:buNone/>
            </a:pPr>
            <a:r>
              <a:rPr lang="en-US" altLang="zh-CN" dirty="0" smtClean="0"/>
              <a:t>1</a:t>
            </a:r>
            <a:r>
              <a:rPr lang="zh-CN" altLang="en-US" dirty="0" smtClean="0"/>
              <a:t>、定密管理与公文运转相匹配	</a:t>
            </a:r>
            <a:endParaRPr lang="en-US" altLang="zh-CN" dirty="0" smtClean="0"/>
          </a:p>
          <a:p>
            <a:pPr>
              <a:lnSpc>
                <a:spcPct val="200000"/>
              </a:lnSpc>
              <a:buNone/>
            </a:pPr>
            <a:r>
              <a:rPr lang="en-US" altLang="zh-CN" dirty="0" smtClean="0"/>
              <a:t>2</a:t>
            </a:r>
            <a:r>
              <a:rPr lang="zh-CN" altLang="en-US" dirty="0" smtClean="0"/>
              <a:t>、定密管理与行政管理相匹配	</a:t>
            </a:r>
            <a:endParaRPr lang="en-US" altLang="zh-CN" dirty="0" smtClean="0"/>
          </a:p>
          <a:p>
            <a:pPr>
              <a:lnSpc>
                <a:spcPct val="200000"/>
              </a:lnSpc>
              <a:buNone/>
            </a:pPr>
            <a:r>
              <a:rPr lang="en-US" altLang="zh-CN" dirty="0" smtClean="0"/>
              <a:t>3</a:t>
            </a:r>
            <a:r>
              <a:rPr lang="zh-CN" altLang="en-US" dirty="0" smtClean="0"/>
              <a:t>、定密管理与机关人事管理相匹配	</a:t>
            </a:r>
            <a:endParaRPr lang="en-US" altLang="zh-CN" dirty="0" smtClean="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按内容</a:t>
            </a:r>
            <a:endParaRPr lang="en-US" altLang="zh-CN" dirty="0" smtClean="0"/>
          </a:p>
          <a:p>
            <a:r>
              <a:rPr lang="zh-CN" altLang="en-US" dirty="0" smtClean="0"/>
              <a:t>国家秘密</a:t>
            </a:r>
            <a:endParaRPr lang="en-US" altLang="zh-CN" dirty="0" smtClean="0"/>
          </a:p>
          <a:p>
            <a:r>
              <a:rPr lang="zh-CN" altLang="en-US" dirty="0" smtClean="0"/>
              <a:t>商业秘密</a:t>
            </a:r>
            <a:endParaRPr lang="en-US" altLang="zh-CN" dirty="0" smtClean="0"/>
          </a:p>
          <a:p>
            <a:r>
              <a:rPr lang="zh-CN" altLang="en-US" dirty="0" smtClean="0"/>
              <a:t>工作秘密</a:t>
            </a:r>
            <a:endParaRPr lang="en-US" altLang="zh-CN" dirty="0" smtClean="0"/>
          </a:p>
          <a:p>
            <a:r>
              <a:rPr lang="zh-CN" altLang="en-US" dirty="0" smtClean="0"/>
              <a:t>情报</a:t>
            </a:r>
            <a:endParaRPr lang="en-US" altLang="zh-CN" dirty="0" smtClean="0"/>
          </a:p>
          <a:p>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二、国家秘密</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概念</a:t>
            </a:r>
            <a:endParaRPr lang="en-US" altLang="zh-CN" dirty="0" smtClean="0"/>
          </a:p>
          <a:p>
            <a:pPr>
              <a:lnSpc>
                <a:spcPct val="150000"/>
              </a:lnSpc>
            </a:pPr>
            <a:r>
              <a:rPr lang="zh-CN" altLang="en-US" dirty="0" smtClean="0"/>
              <a:t>特征</a:t>
            </a:r>
            <a:endParaRPr lang="en-US" altLang="zh-CN" dirty="0" smtClean="0"/>
          </a:p>
          <a:p>
            <a:pPr>
              <a:lnSpc>
                <a:spcPct val="150000"/>
              </a:lnSpc>
            </a:pPr>
            <a:r>
              <a:rPr lang="zh-CN" altLang="en-US" dirty="0" smtClean="0"/>
              <a:t>性质</a:t>
            </a:r>
            <a:endParaRPr lang="en-US" altLang="zh-CN" dirty="0" smtClean="0"/>
          </a:p>
          <a:p>
            <a:pPr>
              <a:lnSpc>
                <a:spcPct val="150000"/>
              </a:lnSpc>
            </a:pPr>
            <a:r>
              <a:rPr lang="zh-CN" altLang="en-US" dirty="0" smtClean="0"/>
              <a:t>存在方式</a:t>
            </a:r>
            <a:endParaRPr lang="en-US" altLang="zh-CN"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2884</TotalTime>
  <Words>3999</Words>
  <Application>Microsoft Macintosh PowerPoint</Application>
  <PresentationFormat>全屏显示(4:3)</PresentationFormat>
  <Paragraphs>343</Paragraphs>
  <Slides>73</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73</vt:i4>
      </vt:variant>
    </vt:vector>
  </HeadingPairs>
  <TitlesOfParts>
    <vt:vector size="84" baseType="lpstr">
      <vt:lpstr>Cambria</vt:lpstr>
      <vt:lpstr>Maiandra GD</vt:lpstr>
      <vt:lpstr>Wingdings 2</vt:lpstr>
      <vt:lpstr>方正大黑_GBK</vt:lpstr>
      <vt:lpstr>隶书</vt:lpstr>
      <vt:lpstr>宋体</vt:lpstr>
      <vt:lpstr>Arial</vt:lpstr>
      <vt:lpstr>Calibri</vt:lpstr>
      <vt:lpstr>Wingdings</vt:lpstr>
      <vt:lpstr>华文楷体</vt:lpstr>
      <vt:lpstr>龙腾四海</vt:lpstr>
      <vt:lpstr>国家秘密、商业秘密与工作秘密</vt:lpstr>
      <vt:lpstr>定密工作的相关概念</vt:lpstr>
      <vt:lpstr>PowerPoint 演示文稿</vt:lpstr>
      <vt:lpstr>PowerPoint 演示文稿</vt:lpstr>
      <vt:lpstr>一、秘密</vt:lpstr>
      <vt:lpstr>PowerPoint 演示文稿</vt:lpstr>
      <vt:lpstr>PowerPoint 演示文稿</vt:lpstr>
      <vt:lpstr>PowerPoint 演示文稿</vt:lpstr>
      <vt:lpstr>二、国家秘密</vt:lpstr>
      <vt:lpstr>PowerPoint 演示文稿</vt:lpstr>
      <vt:lpstr>PowerPoint 演示文稿</vt:lpstr>
      <vt:lpstr>PowerPoint 演示文稿</vt:lpstr>
      <vt:lpstr>什么是国家秘密</vt:lpstr>
      <vt:lpstr>概念</vt:lpstr>
      <vt:lpstr>PowerPoint 演示文稿</vt:lpstr>
      <vt:lpstr>PowerPoint 演示文稿</vt:lpstr>
      <vt:lpstr>特征</vt:lpstr>
      <vt:lpstr>PowerPoint 演示文稿</vt:lpstr>
      <vt:lpstr>PowerPoint 演示文稿</vt:lpstr>
      <vt:lpstr>PowerPoint 演示文稿</vt:lpstr>
      <vt:lpstr>讨  论</vt:lpstr>
      <vt:lpstr>PowerPoint 演示文稿</vt:lpstr>
      <vt:lpstr>性质</vt:lpstr>
      <vt:lpstr>PowerPoint 演示文稿</vt:lpstr>
      <vt:lpstr>PowerPoint 演示文稿</vt:lpstr>
      <vt:lpstr>PowerPoint 演示文稿</vt:lpstr>
      <vt:lpstr>存在形式</vt:lpstr>
      <vt:lpstr>PowerPoint 演示文稿</vt:lpstr>
      <vt:lpstr>PowerPoint 演示文稿</vt:lpstr>
      <vt:lpstr>禁止性原则</vt:lpstr>
      <vt:lpstr>商业秘密</vt:lpstr>
      <vt:lpstr>概念</vt:lpstr>
      <vt:lpstr>PowerPoint 演示文稿</vt:lpstr>
      <vt:lpstr>PowerPoint 演示文稿</vt:lpstr>
      <vt:lpstr>特 征</vt:lpstr>
      <vt:lpstr>PowerPoint 演示文稿</vt:lpstr>
      <vt:lpstr>PowerPoint 演示文稿</vt:lpstr>
      <vt:lpstr>PowerPoint 演示文稿</vt:lpstr>
      <vt:lpstr>国家秘密与商业秘密的区别 </vt:lpstr>
      <vt:lpstr>PowerPoint 演示文稿</vt:lpstr>
      <vt:lpstr>PowerPoint 演示文稿</vt:lpstr>
      <vt:lpstr>PowerPoint 演示文稿</vt:lpstr>
      <vt:lpstr>工作秘密</vt:lpstr>
      <vt:lpstr>为什么要界定工作秘密</vt:lpstr>
      <vt:lpstr>概念</vt:lpstr>
      <vt:lpstr>PowerPoint 演示文稿</vt:lpstr>
      <vt:lpstr>PowerPoint 演示文稿</vt:lpstr>
      <vt:lpstr>PowerPoint 演示文稿</vt:lpstr>
      <vt:lpstr>我国工作秘密的保密范围</vt:lpstr>
      <vt:lpstr> 国家机关制定 </vt:lpstr>
      <vt:lpstr>《国家秘密及其密级具体范围的规定》统一规定的</vt:lpstr>
      <vt:lpstr>地方制定的工作秘密保密范围</vt:lpstr>
      <vt:lpstr>标志方法</vt:lpstr>
      <vt:lpstr>保密期限</vt:lpstr>
      <vt:lpstr>工作秘密与国家秘密的区别</vt:lpstr>
      <vt:lpstr>国家秘密、商业秘密、工作秘密三者的区别</vt:lpstr>
      <vt:lpstr>PowerPoint 演示文稿</vt:lpstr>
      <vt:lpstr>PowerPoint 演示文稿</vt:lpstr>
      <vt:lpstr>PowerPoint 演示文稿</vt:lpstr>
      <vt:lpstr>PowerPoint 演示文稿</vt:lpstr>
      <vt:lpstr>PowerPoint 演示文稿</vt:lpstr>
      <vt:lpstr>PowerPoint 演示文稿</vt:lpstr>
      <vt:lpstr>定密的类型</vt:lpstr>
      <vt:lpstr>原始定密与派生定密</vt:lpstr>
      <vt:lpstr>定密管理与定密管理制度</vt:lpstr>
      <vt:lpstr>一、定密管理的层次</vt:lpstr>
      <vt:lpstr>PowerPoint 演示文稿</vt:lpstr>
      <vt:lpstr>PowerPoint 演示文稿</vt:lpstr>
      <vt:lpstr>PowerPoint 演示文稿</vt:lpstr>
      <vt:lpstr>二、定密管理制度的设计</vt:lpstr>
      <vt:lpstr>定密管理规定要具备操作性</vt:lpstr>
      <vt:lpstr>定密管理规定要具备有效性</vt:lpstr>
      <vt:lpstr>定密管理规定要具备可行性</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定密理论与实践</dc:title>
  <dc:creator>lenovo</dc:creator>
  <cp:lastModifiedBy>Microsoft Office 用户</cp:lastModifiedBy>
  <cp:revision>185</cp:revision>
  <dcterms:created xsi:type="dcterms:W3CDTF">2012-02-21T08:30:02Z</dcterms:created>
  <dcterms:modified xsi:type="dcterms:W3CDTF">2019-09-06T07:53:13Z</dcterms:modified>
</cp:coreProperties>
</file>