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20" r:id="rId3"/>
    <p:sldId id="321" r:id="rId4"/>
    <p:sldId id="322" r:id="rId5"/>
    <p:sldId id="323" r:id="rId6"/>
    <p:sldId id="324" r:id="rId7"/>
    <p:sldId id="325" r:id="rId8"/>
    <p:sldId id="326" r:id="rId9"/>
    <p:sldId id="327" r:id="rId10"/>
    <p:sldId id="328" r:id="rId11"/>
    <p:sldId id="329" r:id="rId12"/>
    <p:sldId id="330" r:id="rId13"/>
    <p:sldId id="331" r:id="rId14"/>
    <p:sldId id="332" r:id="rId15"/>
    <p:sldId id="257" r:id="rId16"/>
    <p:sldId id="258" r:id="rId17"/>
    <p:sldId id="259" r:id="rId18"/>
    <p:sldId id="310" r:id="rId19"/>
    <p:sldId id="311" r:id="rId20"/>
    <p:sldId id="319" r:id="rId21"/>
    <p:sldId id="312" r:id="rId22"/>
    <p:sldId id="260" r:id="rId23"/>
    <p:sldId id="261" r:id="rId24"/>
    <p:sldId id="313" r:id="rId25"/>
    <p:sldId id="314" r:id="rId26"/>
    <p:sldId id="316" r:id="rId27"/>
    <p:sldId id="317" r:id="rId28"/>
    <p:sldId id="318" r:id="rId29"/>
    <p:sldId id="315" r:id="rId30"/>
    <p:sldId id="350" r:id="rId31"/>
    <p:sldId id="288" r:id="rId32"/>
    <p:sldId id="289" r:id="rId33"/>
    <p:sldId id="333" r:id="rId34"/>
    <p:sldId id="338" r:id="rId35"/>
    <p:sldId id="335" r:id="rId36"/>
    <p:sldId id="334" r:id="rId37"/>
    <p:sldId id="339" r:id="rId38"/>
    <p:sldId id="340" r:id="rId39"/>
    <p:sldId id="341" r:id="rId40"/>
    <p:sldId id="336" r:id="rId41"/>
    <p:sldId id="337" r:id="rId42"/>
    <p:sldId id="342" r:id="rId43"/>
    <p:sldId id="343" r:id="rId44"/>
    <p:sldId id="344" r:id="rId45"/>
    <p:sldId id="345" r:id="rId46"/>
    <p:sldId id="346" r:id="rId47"/>
    <p:sldId id="347" r:id="rId48"/>
    <p:sldId id="349" r:id="rId49"/>
    <p:sldId id="348" r:id="rId50"/>
    <p:sldId id="303" r:id="rId51"/>
    <p:sldId id="304" r:id="rId52"/>
    <p:sldId id="306" r:id="rId53"/>
    <p:sldId id="351" r:id="rId5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55"/>
    <p:restoredTop sz="69044"/>
  </p:normalViewPr>
  <p:slideViewPr>
    <p:cSldViewPr>
      <p:cViewPr varScale="1">
        <p:scale>
          <a:sx n="74" d="100"/>
          <a:sy n="74" d="100"/>
        </p:scale>
        <p:origin x="1688"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2021/6/20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2021/6/20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2021/6/20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3.png"/><Relationship Id="rId1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30820CF-B880-4189-942D-D702A7CBA730}" type="datetimeFigureOut">
              <a:rPr lang="zh-CN" altLang="en-US" smtClean="0"/>
              <a:pPr/>
              <a:t>2021/6/20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sfzb.gov.cn/FLFG/ShowArticle.asp?ArticleID=1016"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mw.cn/01wzb/2009-12/27/content_1029431.htm"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国家秘密的变更</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smtClean="0"/>
              <a:t>4.</a:t>
            </a:r>
            <a:r>
              <a:rPr kumimoji="1" lang="zh-CN" altLang="en-US" dirty="0" smtClean="0"/>
              <a:t>密级变更的时机</a:t>
            </a:r>
          </a:p>
          <a:p>
            <a:endParaRPr kumimoji="1" lang="zh-CN" altLang="en-US" dirty="0"/>
          </a:p>
          <a:p>
            <a:r>
              <a:rPr kumimoji="1" lang="zh-CN" altLang="en-US" dirty="0" smtClean="0"/>
              <a:t>随时变更</a:t>
            </a:r>
          </a:p>
          <a:p>
            <a:r>
              <a:rPr kumimoji="1" lang="zh-CN" altLang="en-US" dirty="0" smtClean="0"/>
              <a:t>定期审查</a:t>
            </a:r>
            <a:endParaRPr kumimoji="1" lang="zh-CN" altLang="en-US" dirty="0"/>
          </a:p>
        </p:txBody>
      </p:sp>
    </p:spTree>
    <p:extLst>
      <p:ext uri="{BB962C8B-B14F-4D97-AF65-F5344CB8AC3E}">
        <p14:creationId xmlns:p14="http://schemas.microsoft.com/office/powerpoint/2010/main" val="372993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二、保密期限的变更</a:t>
            </a:r>
            <a:endParaRPr kumimoji="1" lang="zh-CN" altLang="en-US" dirty="0"/>
          </a:p>
        </p:txBody>
      </p:sp>
      <p:sp>
        <p:nvSpPr>
          <p:cNvPr id="3" name="内容占位符 2"/>
          <p:cNvSpPr>
            <a:spLocks noGrp="1"/>
          </p:cNvSpPr>
          <p:nvPr>
            <p:ph idx="1"/>
          </p:nvPr>
        </p:nvSpPr>
        <p:spPr/>
        <p:txBody>
          <a:bodyPr/>
          <a:lstStyle/>
          <a:p>
            <a:r>
              <a:rPr kumimoji="1" lang="en-US" altLang="zh-CN" dirty="0" smtClean="0"/>
              <a:t>1.</a:t>
            </a:r>
            <a:r>
              <a:rPr kumimoji="1" lang="zh-CN" altLang="en-US" dirty="0" smtClean="0"/>
              <a:t>保密期限变更的条件</a:t>
            </a:r>
          </a:p>
          <a:p>
            <a:r>
              <a:rPr kumimoji="1" lang="zh-CN" altLang="en-US" dirty="0" smtClean="0"/>
              <a:t>保密事项范围变化影响</a:t>
            </a:r>
          </a:p>
          <a:p>
            <a:r>
              <a:rPr kumimoji="1" lang="zh-CN" altLang="en-US" dirty="0" smtClean="0"/>
              <a:t>密级变更影响</a:t>
            </a:r>
          </a:p>
          <a:p>
            <a:r>
              <a:rPr kumimoji="1" lang="zh-CN" altLang="en-US" dirty="0" smtClean="0"/>
              <a:t>秘密性影响</a:t>
            </a:r>
            <a:endParaRPr kumimoji="1" lang="zh-CN" altLang="en-US" dirty="0"/>
          </a:p>
        </p:txBody>
      </p:sp>
    </p:spTree>
    <p:extLst>
      <p:ext uri="{BB962C8B-B14F-4D97-AF65-F5344CB8AC3E}">
        <p14:creationId xmlns:p14="http://schemas.microsoft.com/office/powerpoint/2010/main" val="256068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smtClean="0"/>
              <a:t>2.</a:t>
            </a:r>
            <a:r>
              <a:rPr kumimoji="1" lang="zh-CN" altLang="en-US" dirty="0" smtClean="0"/>
              <a:t>保密期限变更的主体</a:t>
            </a:r>
          </a:p>
          <a:p>
            <a:r>
              <a:rPr kumimoji="1" lang="zh-CN" altLang="en-US" dirty="0" smtClean="0"/>
              <a:t>原机关单位</a:t>
            </a:r>
          </a:p>
          <a:p>
            <a:r>
              <a:rPr kumimoji="1" lang="zh-CN" altLang="en-US" dirty="0" smtClean="0"/>
              <a:t>上级机关、单位</a:t>
            </a:r>
          </a:p>
          <a:p>
            <a:endParaRPr kumimoji="1" lang="zh-CN" altLang="en-US" dirty="0"/>
          </a:p>
        </p:txBody>
      </p:sp>
    </p:spTree>
    <p:extLst>
      <p:ext uri="{BB962C8B-B14F-4D97-AF65-F5344CB8AC3E}">
        <p14:creationId xmlns:p14="http://schemas.microsoft.com/office/powerpoint/2010/main" val="1209104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smtClean="0"/>
              <a:t>3.</a:t>
            </a:r>
            <a:r>
              <a:rPr kumimoji="1" lang="zh-CN" altLang="en-US" dirty="0" smtClean="0"/>
              <a:t>保密期限变更的方法</a:t>
            </a:r>
          </a:p>
          <a:p>
            <a:r>
              <a:rPr kumimoji="1" lang="zh-CN" altLang="en-US" dirty="0" smtClean="0"/>
              <a:t>随保密事项范围的变更</a:t>
            </a:r>
          </a:p>
          <a:p>
            <a:r>
              <a:rPr kumimoji="1" lang="zh-CN" altLang="en-US" dirty="0" smtClean="0"/>
              <a:t>随密级变更的变更</a:t>
            </a:r>
          </a:p>
          <a:p>
            <a:r>
              <a:rPr kumimoji="1" lang="zh-CN" altLang="en-US" dirty="0" smtClean="0"/>
              <a:t>保密期限单独变更</a:t>
            </a:r>
            <a:endParaRPr kumimoji="1" lang="zh-CN" altLang="en-US" dirty="0"/>
          </a:p>
        </p:txBody>
      </p:sp>
    </p:spTree>
    <p:extLst>
      <p:ext uri="{BB962C8B-B14F-4D97-AF65-F5344CB8AC3E}">
        <p14:creationId xmlns:p14="http://schemas.microsoft.com/office/powerpoint/2010/main" val="1163637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三、知悉范围的变更</a:t>
            </a:r>
            <a:endParaRPr kumimoji="1" lang="zh-CN" altLang="en-US" dirty="0"/>
          </a:p>
        </p:txBody>
      </p:sp>
      <p:sp>
        <p:nvSpPr>
          <p:cNvPr id="3" name="内容占位符 2"/>
          <p:cNvSpPr>
            <a:spLocks noGrp="1"/>
          </p:cNvSpPr>
          <p:nvPr>
            <p:ph idx="1"/>
          </p:nvPr>
        </p:nvSpPr>
        <p:spPr/>
        <p:txBody>
          <a:bodyPr>
            <a:normAutofit fontScale="92500" lnSpcReduction="10000"/>
          </a:bodyPr>
          <a:lstStyle/>
          <a:p>
            <a:r>
              <a:rPr kumimoji="1" lang="en-US" altLang="zh-CN" dirty="0" smtClean="0"/>
              <a:t>1.</a:t>
            </a:r>
            <a:r>
              <a:rPr kumimoji="1" lang="zh-CN" altLang="en-US" dirty="0" smtClean="0"/>
              <a:t>知悉范围内的机关、单位需扩大知悉人员范围的情形</a:t>
            </a:r>
          </a:p>
          <a:p>
            <a:r>
              <a:rPr kumimoji="1" lang="en-US" altLang="zh-CN" dirty="0" smtClean="0"/>
              <a:t>2.</a:t>
            </a:r>
            <a:r>
              <a:rPr kumimoji="1" lang="zh-CN" altLang="en-US" dirty="0" smtClean="0"/>
              <a:t>知悉范围需扩大到原定范围以外的机关、单位和人员的情形</a:t>
            </a:r>
          </a:p>
          <a:p>
            <a:r>
              <a:rPr kumimoji="1" lang="en-US" altLang="zh-CN" dirty="0" smtClean="0"/>
              <a:t>3.</a:t>
            </a:r>
            <a:r>
              <a:rPr kumimoji="1" lang="zh-CN" altLang="en-US" dirty="0" smtClean="0"/>
              <a:t>原定密机关、单位明确对扩大知悉范围有明确规定的情形</a:t>
            </a:r>
          </a:p>
          <a:p>
            <a:r>
              <a:rPr kumimoji="1" lang="en-US" altLang="zh-CN" dirty="0" smtClean="0"/>
              <a:t>4.</a:t>
            </a:r>
            <a:r>
              <a:rPr kumimoji="1" lang="zh-CN" altLang="en-US" dirty="0" smtClean="0"/>
              <a:t>对外交往与合作中需要提供国家秘密的情形</a:t>
            </a:r>
          </a:p>
          <a:p>
            <a:r>
              <a:rPr kumimoji="1" lang="en-US" altLang="zh-CN" dirty="0" smtClean="0"/>
              <a:t>5.</a:t>
            </a:r>
            <a:r>
              <a:rPr kumimoji="1" lang="zh-CN" altLang="en-US" dirty="0" smtClean="0"/>
              <a:t>国家秘密事项需要任用、聘用境外人员知悉的情形</a:t>
            </a:r>
            <a:endParaRPr kumimoji="1" lang="zh-CN" altLang="en-US" dirty="0"/>
          </a:p>
        </p:txBody>
      </p:sp>
    </p:spTree>
    <p:extLst>
      <p:ext uri="{BB962C8B-B14F-4D97-AF65-F5344CB8AC3E}">
        <p14:creationId xmlns:p14="http://schemas.microsoft.com/office/powerpoint/2010/main" val="204290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国家秘密的变更</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国家秘密的变更是指降低或提高秘密等级，缩短或延长保密期限。</a:t>
            </a:r>
            <a:endParaRPr lang="en-US" altLang="zh-CN" dirty="0" smtClean="0"/>
          </a:p>
          <a:p>
            <a:r>
              <a:rPr lang="zh-CN" altLang="en-US" dirty="0" smtClean="0">
                <a:solidFill>
                  <a:srgbClr val="FF0000"/>
                </a:solidFill>
              </a:rPr>
              <a:t>密级的变更</a:t>
            </a:r>
            <a:r>
              <a:rPr lang="zh-CN" altLang="en-US" dirty="0" smtClean="0"/>
              <a:t>，是指降低秘密等级</a:t>
            </a:r>
            <a:r>
              <a:rPr lang="en-US" altLang="zh-CN" dirty="0" smtClean="0"/>
              <a:t>(</a:t>
            </a:r>
            <a:r>
              <a:rPr lang="zh-CN" altLang="en-US" dirty="0" smtClean="0"/>
              <a:t>降密</a:t>
            </a:r>
            <a:r>
              <a:rPr lang="en-US" altLang="zh-CN" dirty="0" smtClean="0"/>
              <a:t>)</a:t>
            </a:r>
            <a:r>
              <a:rPr lang="zh-CN" altLang="en-US" dirty="0" smtClean="0"/>
              <a:t>或提高秘密等级。两者相比较，降密的变更是大量的，提高秘密等级的变更是极个别的。</a:t>
            </a:r>
            <a:endParaRPr lang="en-US" altLang="zh-CN" dirty="0" smtClean="0"/>
          </a:p>
          <a:p>
            <a:r>
              <a:rPr lang="zh-CN" altLang="en-US" dirty="0" smtClean="0">
                <a:solidFill>
                  <a:srgbClr val="FF0000"/>
                </a:solidFill>
              </a:rPr>
              <a:t>保密期限的变更</a:t>
            </a:r>
            <a:r>
              <a:rPr lang="zh-CN" altLang="en-US" dirty="0" smtClean="0"/>
              <a:t>包括</a:t>
            </a:r>
            <a:r>
              <a:rPr lang="zh-CN" altLang="en-US" dirty="0" smtClean="0">
                <a:solidFill>
                  <a:srgbClr val="FF0000"/>
                </a:solidFill>
              </a:rPr>
              <a:t>缩短</a:t>
            </a:r>
            <a:r>
              <a:rPr lang="zh-CN" altLang="en-US" dirty="0" smtClean="0"/>
              <a:t>保密期限和</a:t>
            </a:r>
            <a:r>
              <a:rPr lang="zh-CN" altLang="en-US" dirty="0" smtClean="0">
                <a:solidFill>
                  <a:srgbClr val="FF0000"/>
                </a:solidFill>
              </a:rPr>
              <a:t>延长</a:t>
            </a:r>
            <a:r>
              <a:rPr lang="zh-CN" altLang="en-US" dirty="0" smtClean="0"/>
              <a:t>保密期限。国家秘密事项的密级和保密期限的变更，可以单独变更，也可以同时变更。不变更密级也可以根据情况变更保密期限；不变更保密期限，也可以变更密级；</a:t>
            </a:r>
            <a:endParaRPr lang="en-US" altLang="zh-CN" dirty="0" smtClean="0"/>
          </a:p>
          <a:p>
            <a:r>
              <a:rPr lang="zh-CN" altLang="en-US" dirty="0" smtClean="0"/>
              <a:t>一般是变更密级同时也变更保密期限。</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国家秘密变更的依据</a:t>
            </a:r>
            <a:endParaRPr lang="zh-CN" altLang="en-US" dirty="0"/>
          </a:p>
        </p:txBody>
      </p:sp>
      <p:sp>
        <p:nvSpPr>
          <p:cNvPr id="3" name="内容占位符 2"/>
          <p:cNvSpPr>
            <a:spLocks noGrp="1"/>
          </p:cNvSpPr>
          <p:nvPr>
            <p:ph idx="1"/>
          </p:nvPr>
        </p:nvSpPr>
        <p:spPr/>
        <p:txBody>
          <a:bodyPr>
            <a:normAutofit/>
          </a:bodyPr>
          <a:lstStyle/>
          <a:p>
            <a:r>
              <a:rPr lang="en-US" altLang="zh-CN" dirty="0" smtClean="0"/>
              <a:t>《</a:t>
            </a:r>
            <a:r>
              <a:rPr lang="zh-CN" altLang="en-US" dirty="0" smtClean="0"/>
              <a:t>中华人民共和国保守国家秘密法实施条例</a:t>
            </a:r>
            <a:r>
              <a:rPr lang="en-US" altLang="zh-CN" dirty="0" smtClean="0"/>
              <a:t>》</a:t>
            </a:r>
            <a:endParaRPr lang="zh-CN" altLang="en-US" dirty="0" smtClean="0"/>
          </a:p>
          <a:p>
            <a:r>
              <a:rPr lang="zh-CN" altLang="en-US" dirty="0" smtClean="0"/>
              <a:t>第十九条国家秘密事项确定时依据的保密事项范围已作调整</a:t>
            </a:r>
            <a:endParaRPr lang="en-US" altLang="zh-CN" dirty="0" smtClean="0"/>
          </a:p>
          <a:p>
            <a:r>
              <a:rPr lang="zh-CN" altLang="en-US" dirty="0" smtClean="0"/>
              <a:t>或者泄露会使国家安全和利益遭受损害的程度发生明显变化的</a:t>
            </a:r>
            <a:endParaRPr lang="en-US" altLang="zh-CN" dirty="0" smtClean="0"/>
          </a:p>
          <a:p>
            <a:r>
              <a:rPr lang="zh-CN" altLang="en-US" dirty="0" smtClean="0"/>
              <a:t>原定密机关、单位或者其上级机关应当及时变更密级或者保密期限。</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smtClean="0"/>
              <a:t>1</a:t>
            </a:r>
            <a:r>
              <a:rPr lang="zh-CN" altLang="en-US" dirty="0" smtClean="0"/>
              <a:t>、该事项泄漏后对国家的安全和利益的损害程度已发生明显变化的；</a:t>
            </a:r>
          </a:p>
          <a:p>
            <a:r>
              <a:rPr lang="en-US" altLang="zh-CN" dirty="0" smtClean="0"/>
              <a:t>2</a:t>
            </a:r>
            <a:r>
              <a:rPr lang="zh-CN" altLang="en-US" dirty="0" smtClean="0"/>
              <a:t>、因为工作需要，原接触范围需要做很大改变的；</a:t>
            </a:r>
          </a:p>
          <a:p>
            <a:r>
              <a:rPr lang="en-US" altLang="zh-CN" dirty="0" smtClean="0"/>
              <a:t>3</a:t>
            </a:r>
            <a:r>
              <a:rPr lang="zh-CN" altLang="en-US" dirty="0" smtClean="0"/>
              <a:t>、原定密级不准确的。</a:t>
            </a:r>
            <a:endParaRPr lang="en-US" altLang="zh-CN" dirty="0" smtClean="0"/>
          </a:p>
          <a:p>
            <a:r>
              <a:rPr lang="zh-CN" altLang="en-US" dirty="0" smtClean="0"/>
              <a:t>（</a:t>
            </a:r>
            <a:r>
              <a:rPr lang="en-US" altLang="zh-CN" dirty="0" smtClean="0"/>
              <a:t>1990</a:t>
            </a:r>
            <a:r>
              <a:rPr lang="zh-CN" altLang="en-US" dirty="0" smtClean="0"/>
              <a:t>年版）　</a:t>
            </a:r>
          </a:p>
          <a:p>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en-US" dirty="0" smtClean="0"/>
              <a:t>一是由于客观情况发生变化，原定为国家秘密的对国家安全和利益的关联程度发生变化，该事项公开或泄露后，对国家安全和利益的损害程度已发生明显变化的；</a:t>
            </a:r>
          </a:p>
          <a:p>
            <a:r>
              <a:rPr lang="zh-CN" altLang="en-US" dirty="0" smtClean="0"/>
              <a:t>二是定密时所依据的国家秘密事项范围已作修订，或规定中关于该事项定密对所应的条款已作修订；</a:t>
            </a:r>
          </a:p>
          <a:p>
            <a:r>
              <a:rPr lang="zh-CN" altLang="en-US" dirty="0" smtClean="0"/>
              <a:t>三是相关情况发生变化，需要对原定的保密期限进行变调整的；</a:t>
            </a:r>
          </a:p>
          <a:p>
            <a:r>
              <a:rPr lang="zh-CN" altLang="en-US" dirty="0" smtClean="0"/>
              <a:t>四是因为工作的需要，原定的知悉范围需要扩大的。由于国家秘密事项一旦为知悉范围内的机关、单位的人员知悉，其知悉范围实际上是无法缩小的。所以，知悉范围的变更只能是一种情形，即扩大知悉范围。决定扩大知悉范围同样要坚持工作需要原则和最小化原则。</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国家秘密变更的意义</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国家秘密的变更是定密工作的重要内容，根据实际情况的发展变化，对国家秘密事项实现动态管理，对需要加强保密管理的进行提高密级、延长保密期限、缩小保密范围；对不需要放宽限制国家秘密事项及时降低密级、缩短保密期限和扩大知悉范围；对已丧失国家秘密基本属性和价值，不需要按照国家秘密管理的事项及时解密；对需要社会普遍遵循或执行的，及时予以公开。</a:t>
            </a:r>
            <a:endParaRPr lang="en-US" altLang="zh-CN" dirty="0" smtClean="0"/>
          </a:p>
          <a:p>
            <a:r>
              <a:rPr lang="zh-CN" altLang="en-US" dirty="0" smtClean="0"/>
              <a:t>这样既有利于节约保密资源，集中人力、物力、财力做好国家秘密的保护工作，也有利于信息资源的合理利用。真正做到“减少保密成本，该保的真正保住，该放的真正放开”。</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t>
            </a:r>
            <a:r>
              <a:rPr kumimoji="1" lang="zh-CN" altLang="en-US" dirty="0" smtClean="0"/>
              <a:t>保密法</a:t>
            </a:r>
            <a:r>
              <a:rPr kumimoji="1" lang="en-US" altLang="zh-CN" dirty="0" smtClean="0"/>
              <a:t>》</a:t>
            </a:r>
            <a:endParaRPr kumimoji="1" lang="zh-CN" altLang="en-US" dirty="0"/>
          </a:p>
        </p:txBody>
      </p:sp>
      <p:sp>
        <p:nvSpPr>
          <p:cNvPr id="3" name="内容占位符 2"/>
          <p:cNvSpPr>
            <a:spLocks noGrp="1"/>
          </p:cNvSpPr>
          <p:nvPr>
            <p:ph idx="1"/>
          </p:nvPr>
        </p:nvSpPr>
        <p:spPr/>
        <p:txBody>
          <a:bodyPr/>
          <a:lstStyle/>
          <a:p>
            <a:r>
              <a:rPr lang="zh-CN" altLang="en-US" dirty="0"/>
              <a:t>第十八条 国家秘密的密级、保密期限和知悉范围，应当根据情况变化及时变更。国家秘密的密级、保密期限和知悉范围的变更，由原定密机关、单位决定，也可以由其上级机关决定。</a:t>
            </a:r>
          </a:p>
          <a:p>
            <a:r>
              <a:rPr lang="zh-CN" altLang="en-US" dirty="0"/>
              <a:t>国家秘密的密级、保密期限和知悉范围变更的，应当及时书面通知知悉范围内的机关、单位或者人员。</a:t>
            </a:r>
          </a:p>
          <a:p>
            <a:endParaRPr kumimoji="1" lang="zh-CN" altLang="en-US" dirty="0"/>
          </a:p>
        </p:txBody>
      </p:sp>
    </p:spTree>
    <p:extLst>
      <p:ext uri="{BB962C8B-B14F-4D97-AF65-F5344CB8AC3E}">
        <p14:creationId xmlns:p14="http://schemas.microsoft.com/office/powerpoint/2010/main" val="1537133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国家秘密变更的内容</a:t>
            </a:r>
            <a:endParaRPr lang="zh-CN" altLang="en-US" dirty="0"/>
          </a:p>
        </p:txBody>
      </p:sp>
      <p:sp>
        <p:nvSpPr>
          <p:cNvPr id="3" name="内容占位符 2"/>
          <p:cNvSpPr>
            <a:spLocks noGrp="1"/>
          </p:cNvSpPr>
          <p:nvPr>
            <p:ph idx="1"/>
          </p:nvPr>
        </p:nvSpPr>
        <p:spPr/>
        <p:txBody>
          <a:bodyPr/>
          <a:lstStyle/>
          <a:p>
            <a:r>
              <a:rPr lang="zh-CN" altLang="en-US" dirty="0" smtClean="0"/>
              <a:t>密级的变更</a:t>
            </a:r>
            <a:endParaRPr lang="en-US" altLang="zh-CN" dirty="0" smtClean="0"/>
          </a:p>
          <a:p>
            <a:endParaRPr lang="en-US" altLang="zh-CN" dirty="0" smtClean="0"/>
          </a:p>
          <a:p>
            <a:r>
              <a:rPr lang="zh-CN" altLang="en-US" dirty="0" smtClean="0"/>
              <a:t>保密期限的变更</a:t>
            </a:r>
            <a:endParaRPr lang="en-US" altLang="zh-CN" dirty="0" smtClean="0"/>
          </a:p>
          <a:p>
            <a:endParaRPr lang="en-US" altLang="zh-CN" dirty="0" smtClean="0"/>
          </a:p>
          <a:p>
            <a:r>
              <a:rPr lang="zh-CN" altLang="en-US" dirty="0" smtClean="0"/>
              <a:t>知悉范围的变更</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国家秘密变更的主体</a:t>
            </a:r>
            <a:endParaRPr lang="zh-CN" altLang="en-US" dirty="0"/>
          </a:p>
        </p:txBody>
      </p:sp>
      <p:sp>
        <p:nvSpPr>
          <p:cNvPr id="3" name="内容占位符 2"/>
          <p:cNvSpPr>
            <a:spLocks noGrp="1"/>
          </p:cNvSpPr>
          <p:nvPr>
            <p:ph idx="1"/>
          </p:nvPr>
        </p:nvSpPr>
        <p:spPr/>
        <p:txBody>
          <a:bodyPr/>
          <a:lstStyle/>
          <a:p>
            <a:r>
              <a:rPr lang="zh-CN" altLang="en-US" dirty="0" smtClean="0"/>
              <a:t>原定密机关和授权单位</a:t>
            </a:r>
            <a:endParaRPr lang="en-US" altLang="zh-CN" dirty="0" smtClean="0"/>
          </a:p>
          <a:p>
            <a:pPr>
              <a:buNone/>
            </a:pPr>
            <a:endParaRPr lang="en-US" altLang="zh-CN" dirty="0" smtClean="0"/>
          </a:p>
          <a:p>
            <a:r>
              <a:rPr lang="zh-CN" altLang="en-US" dirty="0" smtClean="0"/>
              <a:t>定密主体的上级机关</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密级变更流程</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a:t>
            </a:r>
            <a:r>
              <a:rPr lang="zh-CN" altLang="en-US" dirty="0" smtClean="0"/>
              <a:t>保密法</a:t>
            </a:r>
            <a:r>
              <a:rPr lang="en-US" altLang="zh-CN" dirty="0" smtClean="0"/>
              <a:t>》</a:t>
            </a:r>
            <a:r>
              <a:rPr lang="zh-CN" altLang="en-US" dirty="0" smtClean="0"/>
              <a:t>规定</a:t>
            </a:r>
            <a:r>
              <a:rPr lang="en-US" altLang="zh-CN" dirty="0" smtClean="0"/>
              <a:t>:</a:t>
            </a:r>
            <a:r>
              <a:rPr lang="zh-CN" altLang="en-US" dirty="0" smtClean="0"/>
              <a:t>“国家秘密事项的密级和保密期限，应当根据情况变化及时变更。密级和保密期限的变更，由原确定密级和保密期限的机关、单位决定，也可以由其上级机关决定。”</a:t>
            </a:r>
            <a:endParaRPr lang="en-US" altLang="zh-CN" dirty="0" smtClean="0"/>
          </a:p>
          <a:p>
            <a:r>
              <a:rPr lang="zh-CN" altLang="en-US" dirty="0" smtClean="0"/>
              <a:t>其他机关、单位不得擅自变更。如果其他机关、单位认为需要变更，可以向原确定密级的机关、单位，或其上级机关或有关保密工作部门提出变更的建议。</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5043510"/>
          </a:xfrm>
        </p:spPr>
        <p:txBody>
          <a:bodyPr>
            <a:normAutofit fontScale="85000" lnSpcReduction="20000"/>
          </a:bodyPr>
          <a:lstStyle/>
          <a:p>
            <a:r>
              <a:rPr lang="zh-CN" altLang="en-US" dirty="0" smtClean="0"/>
              <a:t> 在一般情况下，密级和保密期限的变更由机关、单位的承办人员提出意见，报本机关、单位的主管领导人批准。</a:t>
            </a:r>
            <a:endParaRPr lang="en-US" altLang="zh-CN" dirty="0" smtClean="0"/>
          </a:p>
          <a:p>
            <a:r>
              <a:rPr lang="zh-CN" altLang="en-US" dirty="0" smtClean="0"/>
              <a:t>这方面工作量较大的机关、单位，可以由主管领导人授权本机关、单位的保密工作机构或者指定负责人员办理批准前的审核工作，然后报送主管领导人签批。</a:t>
            </a:r>
            <a:endParaRPr lang="en-US" altLang="zh-CN" dirty="0" smtClean="0"/>
          </a:p>
          <a:p>
            <a:r>
              <a:rPr lang="zh-CN" altLang="en-US" dirty="0" smtClean="0"/>
              <a:t>密级和保密期限的变更工作情况及其结果都应该作详细的文字记载。</a:t>
            </a:r>
            <a:endParaRPr lang="en-US" altLang="zh-CN" dirty="0" smtClean="0"/>
          </a:p>
          <a:p>
            <a:r>
              <a:rPr lang="zh-CN" altLang="en-US" dirty="0" smtClean="0"/>
              <a:t>密级和保密期限一经变更，应及时通知有关机关、单位和人员。</a:t>
            </a:r>
            <a:endParaRPr lang="en-US" altLang="zh-CN" dirty="0" smtClean="0"/>
          </a:p>
          <a:p>
            <a:r>
              <a:rPr lang="zh-CN" altLang="en-US" dirty="0" smtClean="0"/>
              <a:t>国家秘密的密级和保密期限作出变更的决定后，应当对原定的密级和保密期限作出变更的标志。</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国家秘密事项的变更与确定国家秘密相同，主要是由产生国家秘密事项的定密责任人负责。定密责任人应当对本机关、本单位确定的国家秘密事项定期进行审查，以便对需要变更的国家秘密事项及时作出变更决定。经审查认为符合国家秘密变更情形的，应当按照以下程序办理：</a:t>
            </a:r>
          </a:p>
          <a:p>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en-US" dirty="0" smtClean="0"/>
              <a:t>第一，由承办人对国家秘密事项密级、保密期限和知悉范围的变更提出建议意见，填写</a:t>
            </a:r>
            <a:r>
              <a:rPr lang="en-US" altLang="zh-CN" dirty="0" smtClean="0"/>
              <a:t>《</a:t>
            </a:r>
            <a:r>
              <a:rPr lang="zh-CN" altLang="en-US" dirty="0" smtClean="0"/>
              <a:t>国家秘密变更审批表</a:t>
            </a:r>
            <a:r>
              <a:rPr lang="en-US" altLang="zh-CN" dirty="0" smtClean="0"/>
              <a:t>》</a:t>
            </a:r>
            <a:r>
              <a:rPr lang="zh-CN" altLang="en-US" dirty="0" smtClean="0"/>
              <a:t>（见示例</a:t>
            </a:r>
            <a:r>
              <a:rPr lang="en-US" dirty="0" smtClean="0"/>
              <a:t>1</a:t>
            </a:r>
            <a:r>
              <a:rPr lang="zh-CN" altLang="en-US" dirty="0" smtClean="0"/>
              <a:t>），并提交本机关、本单位定密责任人审核。</a:t>
            </a:r>
          </a:p>
          <a:p>
            <a:r>
              <a:rPr lang="zh-CN" altLang="en-US" dirty="0" smtClean="0"/>
              <a:t>第二，定密责任人对承办人提请变更国家秘密事项的意见进行审核并签署是否同意变更的意见；对变更意见不准确的不予批准。</a:t>
            </a:r>
          </a:p>
          <a:p>
            <a:r>
              <a:rPr lang="zh-CN" altLang="en-US" dirty="0" smtClean="0"/>
              <a:t>第三，定密责任人对国家秘密作出变更的，应当有关的在国家秘密载体上作出变更后的标志。</a:t>
            </a:r>
          </a:p>
          <a:p>
            <a:r>
              <a:rPr lang="zh-CN" altLang="en-US" dirty="0" smtClean="0"/>
              <a:t>第四，国家秘密的密级、保密期限和知悉范围作出变更决定后，机关、单位应当以书面形式通知知悉范围内机关、单位和人员。接到通知的有关机关、单位和人员，应当在原作出的国家秘密载体密级标志附近位置，做出变更的标志。</a:t>
            </a:r>
          </a:p>
          <a:p>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1214414" y="428601"/>
          <a:ext cx="7000923" cy="6207643"/>
        </p:xfrm>
        <a:graphic>
          <a:graphicData uri="http://schemas.openxmlformats.org/drawingml/2006/table">
            <a:tbl>
              <a:tblPr/>
              <a:tblGrid>
                <a:gridCol w="1476141"/>
                <a:gridCol w="1841594"/>
                <a:gridCol w="1841594"/>
                <a:gridCol w="1841594"/>
              </a:tblGrid>
              <a:tr h="510347">
                <a:tc>
                  <a:txBody>
                    <a:bodyPr/>
                    <a:lstStyle/>
                    <a:p>
                      <a:pPr indent="266700" algn="just">
                        <a:lnSpc>
                          <a:spcPct val="150000"/>
                        </a:lnSpc>
                        <a:spcAft>
                          <a:spcPts val="0"/>
                        </a:spcAft>
                      </a:pPr>
                      <a:r>
                        <a:rPr lang="zh-CN" sz="1600" kern="100" dirty="0">
                          <a:latin typeface="Calibri"/>
                          <a:ea typeface="宋体"/>
                          <a:cs typeface="Times New Roman"/>
                        </a:rPr>
                        <a:t>单</a:t>
                      </a:r>
                      <a:r>
                        <a:rPr lang="en-US" sz="1600" kern="100" dirty="0">
                          <a:latin typeface="Calibri"/>
                          <a:ea typeface="宋体"/>
                          <a:cs typeface="Times New Roman"/>
                        </a:rPr>
                        <a:t>  </a:t>
                      </a:r>
                      <a:r>
                        <a:rPr lang="zh-CN" sz="1600" kern="100" dirty="0">
                          <a:latin typeface="Calibri"/>
                          <a:ea typeface="宋体"/>
                          <a:cs typeface="Times New Roman"/>
                        </a:rPr>
                        <a:t>位</a:t>
                      </a:r>
                    </a:p>
                  </a:txBody>
                  <a:tcPr marL="71755" marR="71755" marT="71755" marB="717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indent="266700" algn="just">
                        <a:lnSpc>
                          <a:spcPct val="150000"/>
                        </a:lnSpc>
                        <a:spcAft>
                          <a:spcPts val="0"/>
                        </a:spcAft>
                      </a:pPr>
                      <a:endParaRPr lang="en-US" sz="1600" kern="100">
                        <a:latin typeface="宋体"/>
                        <a:ea typeface="宋体"/>
                        <a:cs typeface="Times New Roman"/>
                      </a:endParaRPr>
                    </a:p>
                  </a:txBody>
                  <a:tcPr marL="71755" marR="71755" marT="71755" marB="717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510347">
                <a:tc>
                  <a:txBody>
                    <a:bodyPr/>
                    <a:lstStyle/>
                    <a:p>
                      <a:pPr indent="266700" algn="just">
                        <a:lnSpc>
                          <a:spcPct val="150000"/>
                        </a:lnSpc>
                        <a:spcAft>
                          <a:spcPts val="0"/>
                        </a:spcAft>
                      </a:pPr>
                      <a:r>
                        <a:rPr lang="zh-CN" sz="1600" kern="100">
                          <a:latin typeface="Calibri"/>
                          <a:ea typeface="宋体"/>
                          <a:cs typeface="Times New Roman"/>
                        </a:rPr>
                        <a:t>事项名称</a:t>
                      </a:r>
                    </a:p>
                  </a:txBody>
                  <a:tcPr marL="71755" marR="71755" marT="71755" marB="717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indent="266700" algn="just">
                        <a:lnSpc>
                          <a:spcPct val="150000"/>
                        </a:lnSpc>
                        <a:spcAft>
                          <a:spcPts val="0"/>
                        </a:spcAft>
                      </a:pPr>
                      <a:endParaRPr lang="en-US" sz="1600" kern="100" dirty="0">
                        <a:latin typeface="宋体"/>
                        <a:ea typeface="宋体"/>
                        <a:cs typeface="Times New Roman"/>
                      </a:endParaRPr>
                    </a:p>
                  </a:txBody>
                  <a:tcPr marL="71755" marR="71755" marT="71755" marB="717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510347">
                <a:tc rowSpan="4">
                  <a:txBody>
                    <a:bodyPr/>
                    <a:lstStyle/>
                    <a:p>
                      <a:pPr indent="266700" algn="just">
                        <a:lnSpc>
                          <a:spcPct val="150000"/>
                        </a:lnSpc>
                        <a:spcAft>
                          <a:spcPts val="0"/>
                        </a:spcAft>
                      </a:pPr>
                      <a:r>
                        <a:rPr lang="zh-CN" sz="1600" kern="100">
                          <a:latin typeface="Calibri"/>
                          <a:ea typeface="宋体"/>
                          <a:cs typeface="Times New Roman"/>
                        </a:rPr>
                        <a:t>变更情况</a:t>
                      </a:r>
                    </a:p>
                  </a:txBody>
                  <a:tcPr marL="71755" marR="71755" marT="71755" marB="717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r>
                        <a:rPr lang="zh-CN" sz="1600" kern="100">
                          <a:latin typeface="Calibri"/>
                          <a:ea typeface="宋体"/>
                          <a:cs typeface="Times New Roman"/>
                        </a:rPr>
                        <a:t>变更事项</a:t>
                      </a:r>
                    </a:p>
                  </a:txBody>
                  <a:tcPr marL="71755" marR="71755" marT="71755" marB="717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r>
                        <a:rPr lang="zh-CN" sz="1600" kern="100">
                          <a:latin typeface="Calibri"/>
                          <a:ea typeface="宋体"/>
                          <a:cs typeface="Times New Roman"/>
                        </a:rPr>
                        <a:t>变更前</a:t>
                      </a:r>
                    </a:p>
                  </a:txBody>
                  <a:tcPr marL="71755" marR="71755" marT="71755" marB="717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r>
                        <a:rPr lang="zh-CN" sz="1600" kern="100">
                          <a:latin typeface="Calibri"/>
                          <a:ea typeface="宋体"/>
                          <a:cs typeface="Times New Roman"/>
                        </a:rPr>
                        <a:t>变更后</a:t>
                      </a:r>
                    </a:p>
                  </a:txBody>
                  <a:tcPr marL="71755" marR="71755" marT="71755" marB="717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0347">
                <a:tc vMerge="1">
                  <a:txBody>
                    <a:bodyPr/>
                    <a:lstStyle/>
                    <a:p>
                      <a:endParaRPr lang="zh-CN" altLang="en-US"/>
                    </a:p>
                  </a:txBody>
                  <a:tcPr/>
                </a:tc>
                <a:tc>
                  <a:txBody>
                    <a:bodyPr/>
                    <a:lstStyle/>
                    <a:p>
                      <a:pPr indent="266700" algn="just">
                        <a:lnSpc>
                          <a:spcPct val="150000"/>
                        </a:lnSpc>
                        <a:spcAft>
                          <a:spcPts val="0"/>
                        </a:spcAft>
                      </a:pPr>
                      <a:r>
                        <a:rPr lang="zh-CN" sz="1600" kern="100">
                          <a:latin typeface="Calibri"/>
                          <a:ea typeface="宋体"/>
                          <a:cs typeface="Times New Roman"/>
                        </a:rPr>
                        <a:t>密</a:t>
                      </a:r>
                      <a:r>
                        <a:rPr lang="en-US" sz="1600" kern="100">
                          <a:latin typeface="Calibri"/>
                          <a:ea typeface="宋体"/>
                          <a:cs typeface="Times New Roman"/>
                        </a:rPr>
                        <a:t>  </a:t>
                      </a:r>
                      <a:r>
                        <a:rPr lang="zh-CN" sz="1600" kern="100">
                          <a:latin typeface="Calibri"/>
                          <a:ea typeface="宋体"/>
                          <a:cs typeface="Times New Roman"/>
                        </a:rPr>
                        <a:t>级</a:t>
                      </a:r>
                    </a:p>
                  </a:txBody>
                  <a:tcPr marL="71755" marR="71755" marT="71755" marB="717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endParaRPr lang="en-US" sz="1600" kern="100">
                        <a:latin typeface="宋体"/>
                        <a:ea typeface="宋体"/>
                        <a:cs typeface="Times New Roman"/>
                      </a:endParaRPr>
                    </a:p>
                  </a:txBody>
                  <a:tcPr marL="71755" marR="71755" marT="71755" marB="717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endParaRPr lang="en-US" sz="1600" kern="100">
                        <a:latin typeface="宋体"/>
                        <a:ea typeface="宋体"/>
                        <a:cs typeface="Times New Roman"/>
                      </a:endParaRPr>
                    </a:p>
                  </a:txBody>
                  <a:tcPr marL="71755" marR="71755" marT="71755" marB="717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0347">
                <a:tc vMerge="1">
                  <a:txBody>
                    <a:bodyPr/>
                    <a:lstStyle/>
                    <a:p>
                      <a:endParaRPr lang="zh-CN" altLang="en-US"/>
                    </a:p>
                  </a:txBody>
                  <a:tcPr/>
                </a:tc>
                <a:tc>
                  <a:txBody>
                    <a:bodyPr/>
                    <a:lstStyle/>
                    <a:p>
                      <a:pPr indent="266700" algn="just">
                        <a:lnSpc>
                          <a:spcPct val="150000"/>
                        </a:lnSpc>
                        <a:spcAft>
                          <a:spcPts val="0"/>
                        </a:spcAft>
                      </a:pPr>
                      <a:r>
                        <a:rPr lang="zh-CN" sz="1600" kern="100">
                          <a:latin typeface="Calibri"/>
                          <a:ea typeface="宋体"/>
                          <a:cs typeface="Times New Roman"/>
                        </a:rPr>
                        <a:t>保密期限</a:t>
                      </a:r>
                    </a:p>
                  </a:txBody>
                  <a:tcPr marL="71755" marR="71755" marT="71755" marB="717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endParaRPr lang="en-US" sz="1600" kern="100">
                        <a:latin typeface="宋体"/>
                        <a:ea typeface="宋体"/>
                        <a:cs typeface="Times New Roman"/>
                      </a:endParaRPr>
                    </a:p>
                  </a:txBody>
                  <a:tcPr marL="71755" marR="71755" marT="71755" marB="717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endParaRPr lang="en-US" sz="1600" kern="100">
                        <a:latin typeface="宋体"/>
                        <a:ea typeface="宋体"/>
                        <a:cs typeface="Times New Roman"/>
                      </a:endParaRPr>
                    </a:p>
                  </a:txBody>
                  <a:tcPr marL="71755" marR="71755" marT="71755" marB="717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0347">
                <a:tc vMerge="1">
                  <a:txBody>
                    <a:bodyPr/>
                    <a:lstStyle/>
                    <a:p>
                      <a:endParaRPr lang="zh-CN" altLang="en-US"/>
                    </a:p>
                  </a:txBody>
                  <a:tcPr/>
                </a:tc>
                <a:tc>
                  <a:txBody>
                    <a:bodyPr/>
                    <a:lstStyle/>
                    <a:p>
                      <a:pPr indent="266700" algn="just">
                        <a:lnSpc>
                          <a:spcPct val="150000"/>
                        </a:lnSpc>
                        <a:spcAft>
                          <a:spcPts val="0"/>
                        </a:spcAft>
                      </a:pPr>
                      <a:r>
                        <a:rPr lang="zh-CN" sz="1600" kern="100">
                          <a:latin typeface="Calibri"/>
                          <a:ea typeface="宋体"/>
                          <a:cs typeface="Times New Roman"/>
                        </a:rPr>
                        <a:t>知悉范围</a:t>
                      </a:r>
                    </a:p>
                  </a:txBody>
                  <a:tcPr marL="71755" marR="71755" marT="71755" marB="717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endParaRPr lang="en-US" sz="1600" kern="100">
                        <a:latin typeface="宋体"/>
                        <a:ea typeface="宋体"/>
                        <a:cs typeface="Times New Roman"/>
                      </a:endParaRPr>
                    </a:p>
                  </a:txBody>
                  <a:tcPr marL="71755" marR="71755" marT="71755" marB="717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endParaRPr lang="en-US" sz="1600" kern="100">
                        <a:latin typeface="宋体"/>
                        <a:ea typeface="宋体"/>
                        <a:cs typeface="Times New Roman"/>
                      </a:endParaRPr>
                    </a:p>
                  </a:txBody>
                  <a:tcPr marL="71755" marR="71755" marT="71755" marB="717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5101">
                <a:tc>
                  <a:txBody>
                    <a:bodyPr/>
                    <a:lstStyle/>
                    <a:p>
                      <a:pPr indent="266700" algn="just">
                        <a:lnSpc>
                          <a:spcPct val="150000"/>
                        </a:lnSpc>
                        <a:spcAft>
                          <a:spcPts val="0"/>
                        </a:spcAft>
                      </a:pPr>
                      <a:r>
                        <a:rPr lang="zh-CN" sz="1600" kern="100">
                          <a:latin typeface="Calibri"/>
                          <a:ea typeface="宋体"/>
                          <a:cs typeface="Times New Roman"/>
                        </a:rPr>
                        <a:t>变更理由</a:t>
                      </a:r>
                    </a:p>
                  </a:txBody>
                  <a:tcPr marL="71755" marR="71755" marT="71755" marB="717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indent="266700" algn="just">
                        <a:lnSpc>
                          <a:spcPct val="150000"/>
                        </a:lnSpc>
                        <a:spcAft>
                          <a:spcPts val="0"/>
                        </a:spcAft>
                      </a:pPr>
                      <a:endParaRPr lang="en-US" sz="1600" kern="100">
                        <a:latin typeface="宋体"/>
                        <a:ea typeface="宋体"/>
                        <a:cs typeface="Times New Roman"/>
                      </a:endParaRPr>
                    </a:p>
                  </a:txBody>
                  <a:tcPr marL="71755" marR="71755" marT="71755" marB="717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1149124">
                <a:tc>
                  <a:txBody>
                    <a:bodyPr/>
                    <a:lstStyle/>
                    <a:p>
                      <a:pPr indent="266700" algn="just">
                        <a:lnSpc>
                          <a:spcPct val="150000"/>
                        </a:lnSpc>
                        <a:spcAft>
                          <a:spcPts val="0"/>
                        </a:spcAft>
                      </a:pPr>
                      <a:r>
                        <a:rPr lang="zh-CN" sz="1600" kern="100">
                          <a:latin typeface="Calibri"/>
                          <a:ea typeface="宋体"/>
                          <a:cs typeface="Times New Roman"/>
                        </a:rPr>
                        <a:t>承办人</a:t>
                      </a:r>
                    </a:p>
                    <a:p>
                      <a:pPr indent="266700" algn="just">
                        <a:lnSpc>
                          <a:spcPct val="150000"/>
                        </a:lnSpc>
                        <a:spcAft>
                          <a:spcPts val="0"/>
                        </a:spcAft>
                      </a:pPr>
                      <a:r>
                        <a:rPr lang="zh-CN" sz="1600" kern="100">
                          <a:latin typeface="Calibri"/>
                          <a:ea typeface="宋体"/>
                          <a:cs typeface="Times New Roman"/>
                        </a:rPr>
                        <a:t>意</a:t>
                      </a:r>
                      <a:r>
                        <a:rPr lang="en-US" sz="1600" kern="100">
                          <a:latin typeface="Calibri"/>
                          <a:ea typeface="宋体"/>
                          <a:cs typeface="Times New Roman"/>
                        </a:rPr>
                        <a:t>  </a:t>
                      </a:r>
                      <a:r>
                        <a:rPr lang="zh-CN" sz="1600" kern="100">
                          <a:latin typeface="Calibri"/>
                          <a:ea typeface="宋体"/>
                          <a:cs typeface="Times New Roman"/>
                        </a:rPr>
                        <a:t>见</a:t>
                      </a:r>
                    </a:p>
                  </a:txBody>
                  <a:tcPr marL="71755" marR="71755" marT="71755" marB="717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indent="266700" algn="just">
                        <a:lnSpc>
                          <a:spcPct val="150000"/>
                        </a:lnSpc>
                        <a:spcAft>
                          <a:spcPts val="0"/>
                        </a:spcAft>
                      </a:pPr>
                      <a:endParaRPr lang="en-US" sz="1600" kern="100">
                        <a:latin typeface="宋体"/>
                        <a:ea typeface="宋体"/>
                        <a:cs typeface="Times New Roman"/>
                      </a:endParaRPr>
                    </a:p>
                    <a:p>
                      <a:pPr indent="266700" algn="just">
                        <a:lnSpc>
                          <a:spcPct val="150000"/>
                        </a:lnSpc>
                        <a:spcAft>
                          <a:spcPts val="0"/>
                        </a:spcAft>
                      </a:pPr>
                      <a:r>
                        <a:rPr lang="zh-CN" sz="1600" kern="100">
                          <a:latin typeface="Calibri"/>
                          <a:ea typeface="宋体"/>
                          <a:cs typeface="Times New Roman"/>
                        </a:rPr>
                        <a:t>承办人（签名）：</a:t>
                      </a:r>
                    </a:p>
                    <a:p>
                      <a:pPr indent="266700" algn="just">
                        <a:lnSpc>
                          <a:spcPct val="150000"/>
                        </a:lnSpc>
                        <a:spcAft>
                          <a:spcPts val="0"/>
                        </a:spcAft>
                      </a:pPr>
                      <a:r>
                        <a:rPr lang="zh-CN" sz="1600" kern="100">
                          <a:latin typeface="Calibri"/>
                          <a:ea typeface="宋体"/>
                          <a:cs typeface="Times New Roman"/>
                        </a:rPr>
                        <a:t>年  月  日</a:t>
                      </a:r>
                    </a:p>
                  </a:txBody>
                  <a:tcPr marL="71755" marR="71755" marT="71755" marB="7175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1054491">
                <a:tc>
                  <a:txBody>
                    <a:bodyPr/>
                    <a:lstStyle/>
                    <a:p>
                      <a:pPr indent="266700" algn="just">
                        <a:lnSpc>
                          <a:spcPct val="150000"/>
                        </a:lnSpc>
                        <a:spcAft>
                          <a:spcPts val="0"/>
                        </a:spcAft>
                      </a:pPr>
                      <a:r>
                        <a:rPr lang="zh-CN" sz="1600" kern="100">
                          <a:latin typeface="Calibri"/>
                          <a:ea typeface="宋体"/>
                          <a:cs typeface="Times New Roman"/>
                        </a:rPr>
                        <a:t>定密责任人意见</a:t>
                      </a: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indent="266700" algn="just">
                        <a:lnSpc>
                          <a:spcPct val="150000"/>
                        </a:lnSpc>
                        <a:spcAft>
                          <a:spcPts val="0"/>
                        </a:spcAft>
                      </a:pPr>
                      <a:endParaRPr lang="en-US" sz="1600" kern="100" dirty="0">
                        <a:latin typeface="宋体"/>
                        <a:ea typeface="宋体"/>
                        <a:cs typeface="Times New Roman"/>
                      </a:endParaRPr>
                    </a:p>
                    <a:p>
                      <a:pPr indent="266700" algn="just">
                        <a:lnSpc>
                          <a:spcPct val="150000"/>
                        </a:lnSpc>
                        <a:spcAft>
                          <a:spcPts val="0"/>
                        </a:spcAft>
                      </a:pPr>
                      <a:r>
                        <a:rPr lang="zh-CN" sz="1600" kern="100" dirty="0">
                          <a:latin typeface="Calibri"/>
                          <a:ea typeface="宋体"/>
                          <a:cs typeface="Times New Roman"/>
                        </a:rPr>
                        <a:t>定密责任人（签名）：</a:t>
                      </a:r>
                    </a:p>
                    <a:p>
                      <a:pPr indent="266700" algn="just">
                        <a:lnSpc>
                          <a:spcPct val="150000"/>
                        </a:lnSpc>
                        <a:spcAft>
                          <a:spcPts val="0"/>
                        </a:spcAft>
                      </a:pPr>
                      <a:r>
                        <a:rPr lang="zh-CN" sz="1600" kern="100" dirty="0">
                          <a:latin typeface="Calibri"/>
                          <a:ea typeface="宋体"/>
                          <a:cs typeface="Times New Roman"/>
                        </a:rPr>
                        <a:t>年  月  日</a:t>
                      </a: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2110821966"/>
              </p:ext>
            </p:extLst>
          </p:nvPr>
        </p:nvGraphicFramePr>
        <p:xfrm>
          <a:off x="467544" y="0"/>
          <a:ext cx="8358246" cy="6822843"/>
        </p:xfrm>
        <a:graphic>
          <a:graphicData uri="http://schemas.openxmlformats.org/drawingml/2006/table">
            <a:tbl>
              <a:tblPr/>
              <a:tblGrid>
                <a:gridCol w="2180412"/>
                <a:gridCol w="1029639"/>
                <a:gridCol w="1029639"/>
                <a:gridCol w="1029639"/>
                <a:gridCol w="1029639"/>
                <a:gridCol w="1029639"/>
                <a:gridCol w="1029639"/>
              </a:tblGrid>
              <a:tr h="824364">
                <a:tc>
                  <a:txBody>
                    <a:bodyPr/>
                    <a:lstStyle/>
                    <a:p>
                      <a:pPr indent="266700" algn="just">
                        <a:lnSpc>
                          <a:spcPct val="150000"/>
                        </a:lnSpc>
                        <a:spcAft>
                          <a:spcPts val="0"/>
                        </a:spcAft>
                      </a:pPr>
                      <a:r>
                        <a:rPr lang="zh-CN" sz="1800" kern="100" dirty="0">
                          <a:latin typeface="Calibri"/>
                          <a:ea typeface="宋体"/>
                          <a:cs typeface="Times New Roman"/>
                        </a:rPr>
                        <a:t>单位</a:t>
                      </a: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indent="266700" algn="just">
                        <a:lnSpc>
                          <a:spcPct val="150000"/>
                        </a:lnSpc>
                        <a:spcAft>
                          <a:spcPts val="0"/>
                        </a:spcAft>
                      </a:pPr>
                      <a:endParaRPr lang="en-US" sz="1800" kern="100" dirty="0">
                        <a:latin typeface="宋体"/>
                        <a:ea typeface="宋体"/>
                        <a:cs typeface="Times New Roman"/>
                      </a:endParaRP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72663">
                <a:tc rowSpan="2">
                  <a:txBody>
                    <a:bodyPr/>
                    <a:lstStyle/>
                    <a:p>
                      <a:pPr indent="266700" algn="just">
                        <a:lnSpc>
                          <a:spcPct val="150000"/>
                        </a:lnSpc>
                        <a:spcAft>
                          <a:spcPts val="0"/>
                        </a:spcAft>
                      </a:pPr>
                      <a:r>
                        <a:rPr lang="en-US" sz="1800" kern="100" dirty="0">
                          <a:latin typeface="宋体"/>
                          <a:ea typeface="宋体"/>
                          <a:cs typeface="Times New Roman"/>
                        </a:rPr>
                        <a:t> </a:t>
                      </a:r>
                      <a:r>
                        <a:rPr lang="zh-CN" sz="1800" kern="100" dirty="0">
                          <a:latin typeface="Calibri"/>
                          <a:ea typeface="宋体"/>
                          <a:cs typeface="Times New Roman"/>
                        </a:rPr>
                        <a:t>变更情况</a:t>
                      </a:r>
                    </a:p>
                    <a:p>
                      <a:pPr indent="266700" algn="just">
                        <a:lnSpc>
                          <a:spcPct val="150000"/>
                        </a:lnSpc>
                        <a:spcAft>
                          <a:spcPts val="0"/>
                        </a:spcAft>
                      </a:pPr>
                      <a:r>
                        <a:rPr lang="zh-CN" sz="1800" kern="100" dirty="0">
                          <a:latin typeface="Calibri"/>
                          <a:ea typeface="宋体"/>
                          <a:cs typeface="Times New Roman"/>
                        </a:rPr>
                        <a:t>事项名称</a:t>
                      </a: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gridSpan="3">
                  <a:txBody>
                    <a:bodyPr/>
                    <a:lstStyle/>
                    <a:p>
                      <a:pPr indent="266700" algn="just">
                        <a:lnSpc>
                          <a:spcPct val="150000"/>
                        </a:lnSpc>
                        <a:spcAft>
                          <a:spcPts val="0"/>
                        </a:spcAft>
                      </a:pPr>
                      <a:r>
                        <a:rPr lang="zh-CN" sz="1800" kern="100">
                          <a:latin typeface="Calibri"/>
                          <a:ea typeface="宋体"/>
                          <a:cs typeface="Times New Roman"/>
                        </a:rPr>
                        <a:t>变更前</a:t>
                      </a: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indent="266700" algn="just">
                        <a:lnSpc>
                          <a:spcPct val="150000"/>
                        </a:lnSpc>
                        <a:spcAft>
                          <a:spcPts val="0"/>
                        </a:spcAft>
                      </a:pPr>
                      <a:r>
                        <a:rPr lang="zh-CN" sz="1800" kern="100">
                          <a:latin typeface="Calibri"/>
                          <a:ea typeface="宋体"/>
                          <a:cs typeface="Times New Roman"/>
                        </a:rPr>
                        <a:t>变更后</a:t>
                      </a: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874613">
                <a:tc vMerge="1">
                  <a:txBody>
                    <a:bodyPr/>
                    <a:lstStyle/>
                    <a:p>
                      <a:endParaRPr lang="zh-CN" altLang="en-US"/>
                    </a:p>
                  </a:txBody>
                  <a:tcPr/>
                </a:tc>
                <a:tc>
                  <a:txBody>
                    <a:bodyPr/>
                    <a:lstStyle/>
                    <a:p>
                      <a:pPr indent="266700" algn="just">
                        <a:lnSpc>
                          <a:spcPct val="150000"/>
                        </a:lnSpc>
                        <a:spcAft>
                          <a:spcPts val="0"/>
                        </a:spcAft>
                      </a:pPr>
                      <a:r>
                        <a:rPr lang="zh-CN" sz="1800" kern="100">
                          <a:latin typeface="Calibri"/>
                          <a:ea typeface="宋体"/>
                          <a:cs typeface="Times New Roman"/>
                        </a:rPr>
                        <a:t>密级</a:t>
                      </a: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r>
                        <a:rPr lang="zh-CN" sz="1800" kern="100">
                          <a:latin typeface="Calibri"/>
                          <a:ea typeface="宋体"/>
                          <a:cs typeface="Times New Roman"/>
                        </a:rPr>
                        <a:t>保密期限</a:t>
                      </a: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r>
                        <a:rPr lang="zh-CN" sz="1800" kern="100">
                          <a:latin typeface="Calibri"/>
                          <a:ea typeface="宋体"/>
                          <a:cs typeface="Times New Roman"/>
                        </a:rPr>
                        <a:t>知悉范围</a:t>
                      </a: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r>
                        <a:rPr lang="zh-CN" sz="1800" kern="100">
                          <a:latin typeface="Calibri"/>
                          <a:ea typeface="宋体"/>
                          <a:cs typeface="Times New Roman"/>
                        </a:rPr>
                        <a:t>密级</a:t>
                      </a: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r>
                        <a:rPr lang="zh-CN" sz="1800" kern="100">
                          <a:latin typeface="Calibri"/>
                          <a:ea typeface="宋体"/>
                          <a:cs typeface="Times New Roman"/>
                        </a:rPr>
                        <a:t>保密期限</a:t>
                      </a: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r>
                        <a:rPr lang="zh-CN" sz="1800" kern="100">
                          <a:latin typeface="Calibri"/>
                          <a:ea typeface="宋体"/>
                          <a:cs typeface="Times New Roman"/>
                        </a:rPr>
                        <a:t>知悉范围</a:t>
                      </a: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2663">
                <a:tc>
                  <a:txBody>
                    <a:bodyPr/>
                    <a:lstStyle/>
                    <a:p>
                      <a:pPr indent="266700" algn="just">
                        <a:lnSpc>
                          <a:spcPct val="150000"/>
                        </a:lnSpc>
                        <a:spcAft>
                          <a:spcPts val="0"/>
                        </a:spcAft>
                      </a:pPr>
                      <a:endParaRPr lang="en-US" sz="1800" kern="100">
                        <a:latin typeface="宋体"/>
                        <a:ea typeface="宋体"/>
                        <a:cs typeface="Times New Roman"/>
                      </a:endParaRP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endParaRPr lang="en-US" sz="1800" kern="100" dirty="0">
                        <a:latin typeface="宋体"/>
                        <a:ea typeface="宋体"/>
                        <a:cs typeface="Times New Roman"/>
                      </a:endParaRP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endParaRPr lang="en-US" sz="1800" kern="100">
                        <a:latin typeface="宋体"/>
                        <a:ea typeface="宋体"/>
                        <a:cs typeface="Times New Roman"/>
                      </a:endParaRP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endParaRPr lang="en-US" sz="1800" kern="100">
                        <a:latin typeface="宋体"/>
                        <a:ea typeface="宋体"/>
                        <a:cs typeface="Times New Roman"/>
                      </a:endParaRP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endParaRPr lang="en-US" sz="1800" kern="100">
                        <a:latin typeface="宋体"/>
                        <a:ea typeface="宋体"/>
                        <a:cs typeface="Times New Roman"/>
                      </a:endParaRP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endParaRPr lang="en-US" sz="1800" kern="100">
                        <a:latin typeface="宋体"/>
                        <a:ea typeface="宋体"/>
                        <a:cs typeface="Times New Roman"/>
                      </a:endParaRP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endParaRPr lang="en-US" sz="1800" kern="100">
                        <a:latin typeface="宋体"/>
                        <a:ea typeface="宋体"/>
                        <a:cs typeface="Times New Roman"/>
                      </a:endParaRP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2663">
                <a:tc>
                  <a:txBody>
                    <a:bodyPr/>
                    <a:lstStyle/>
                    <a:p>
                      <a:pPr indent="266700" algn="just">
                        <a:lnSpc>
                          <a:spcPct val="150000"/>
                        </a:lnSpc>
                        <a:spcAft>
                          <a:spcPts val="0"/>
                        </a:spcAft>
                      </a:pPr>
                      <a:endParaRPr lang="en-US" sz="1800" kern="100">
                        <a:latin typeface="宋体"/>
                        <a:ea typeface="宋体"/>
                        <a:cs typeface="Times New Roman"/>
                      </a:endParaRP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endParaRPr lang="en-US" sz="1800" kern="100">
                        <a:latin typeface="宋体"/>
                        <a:ea typeface="宋体"/>
                        <a:cs typeface="Times New Roman"/>
                      </a:endParaRP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endParaRPr lang="en-US" sz="1800" kern="100">
                        <a:latin typeface="宋体"/>
                        <a:ea typeface="宋体"/>
                        <a:cs typeface="Times New Roman"/>
                      </a:endParaRP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endParaRPr lang="en-US" sz="1800" kern="100">
                        <a:latin typeface="宋体"/>
                        <a:ea typeface="宋体"/>
                        <a:cs typeface="Times New Roman"/>
                      </a:endParaRP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endParaRPr lang="en-US" sz="1800" kern="100">
                        <a:latin typeface="宋体"/>
                        <a:ea typeface="宋体"/>
                        <a:cs typeface="Times New Roman"/>
                      </a:endParaRP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endParaRPr lang="en-US" sz="1800" kern="100">
                        <a:latin typeface="宋体"/>
                        <a:ea typeface="宋体"/>
                        <a:cs typeface="Times New Roman"/>
                      </a:endParaRP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endParaRPr lang="en-US" sz="1800" kern="100">
                        <a:latin typeface="宋体"/>
                        <a:ea typeface="宋体"/>
                        <a:cs typeface="Times New Roman"/>
                      </a:endParaRP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2663">
                <a:tc>
                  <a:txBody>
                    <a:bodyPr/>
                    <a:lstStyle/>
                    <a:p>
                      <a:pPr indent="266700" algn="just">
                        <a:lnSpc>
                          <a:spcPct val="150000"/>
                        </a:lnSpc>
                        <a:spcAft>
                          <a:spcPts val="0"/>
                        </a:spcAft>
                      </a:pPr>
                      <a:endParaRPr lang="en-US" sz="1800" kern="100">
                        <a:latin typeface="宋体"/>
                        <a:ea typeface="宋体"/>
                        <a:cs typeface="Times New Roman"/>
                      </a:endParaRP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endParaRPr lang="en-US" sz="1800" kern="100">
                        <a:latin typeface="宋体"/>
                        <a:ea typeface="宋体"/>
                        <a:cs typeface="Times New Roman"/>
                      </a:endParaRP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endParaRPr lang="en-US" sz="1800" kern="100">
                        <a:latin typeface="宋体"/>
                        <a:ea typeface="宋体"/>
                        <a:cs typeface="Times New Roman"/>
                      </a:endParaRP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endParaRPr lang="en-US" sz="1800" kern="100">
                        <a:latin typeface="宋体"/>
                        <a:ea typeface="宋体"/>
                        <a:cs typeface="Times New Roman"/>
                      </a:endParaRP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endParaRPr lang="en-US" sz="1800" kern="100">
                        <a:latin typeface="宋体"/>
                        <a:ea typeface="宋体"/>
                        <a:cs typeface="Times New Roman"/>
                      </a:endParaRP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endParaRPr lang="en-US" sz="1800" kern="100">
                        <a:latin typeface="宋体"/>
                        <a:ea typeface="宋体"/>
                        <a:cs typeface="Times New Roman"/>
                      </a:endParaRP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endParaRPr lang="en-US" sz="1800" kern="100">
                        <a:latin typeface="宋体"/>
                        <a:ea typeface="宋体"/>
                        <a:cs typeface="Times New Roman"/>
                      </a:endParaRP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3989">
                <a:tc>
                  <a:txBody>
                    <a:bodyPr/>
                    <a:lstStyle/>
                    <a:p>
                      <a:pPr indent="266700" algn="just">
                        <a:lnSpc>
                          <a:spcPct val="150000"/>
                        </a:lnSpc>
                        <a:spcAft>
                          <a:spcPts val="0"/>
                        </a:spcAft>
                      </a:pPr>
                      <a:r>
                        <a:rPr lang="zh-CN" sz="1800" kern="100">
                          <a:latin typeface="Calibri"/>
                          <a:ea typeface="宋体"/>
                          <a:cs typeface="Times New Roman"/>
                        </a:rPr>
                        <a:t>变更理由</a:t>
                      </a: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indent="266700" algn="just">
                        <a:lnSpc>
                          <a:spcPct val="150000"/>
                        </a:lnSpc>
                        <a:spcAft>
                          <a:spcPts val="0"/>
                        </a:spcAft>
                      </a:pPr>
                      <a:endParaRPr lang="en-US" sz="1800" kern="100">
                        <a:latin typeface="宋体"/>
                        <a:ea typeface="宋体"/>
                        <a:cs typeface="Times New Roman"/>
                      </a:endParaRP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276563">
                <a:tc>
                  <a:txBody>
                    <a:bodyPr/>
                    <a:lstStyle/>
                    <a:p>
                      <a:pPr indent="266700" algn="just">
                        <a:lnSpc>
                          <a:spcPct val="150000"/>
                        </a:lnSpc>
                        <a:spcAft>
                          <a:spcPts val="0"/>
                        </a:spcAft>
                      </a:pPr>
                      <a:r>
                        <a:rPr lang="zh-CN" sz="1800" kern="100">
                          <a:latin typeface="Calibri"/>
                          <a:ea typeface="宋体"/>
                          <a:cs typeface="Times New Roman"/>
                        </a:rPr>
                        <a:t>承办人意见</a:t>
                      </a: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indent="266700" algn="just">
                        <a:lnSpc>
                          <a:spcPct val="150000"/>
                        </a:lnSpc>
                        <a:spcAft>
                          <a:spcPts val="0"/>
                        </a:spcAft>
                      </a:pPr>
                      <a:endParaRPr lang="en-US" sz="1800" kern="100" dirty="0">
                        <a:latin typeface="宋体"/>
                        <a:ea typeface="宋体"/>
                        <a:cs typeface="Times New Roman"/>
                      </a:endParaRPr>
                    </a:p>
                    <a:p>
                      <a:pPr indent="266700" algn="just">
                        <a:lnSpc>
                          <a:spcPct val="150000"/>
                        </a:lnSpc>
                        <a:spcAft>
                          <a:spcPts val="0"/>
                        </a:spcAft>
                      </a:pPr>
                      <a:r>
                        <a:rPr lang="zh-CN" sz="1800" kern="100" dirty="0">
                          <a:latin typeface="Calibri"/>
                          <a:ea typeface="宋体"/>
                          <a:cs typeface="Times New Roman"/>
                        </a:rPr>
                        <a:t>承办人（签名）：</a:t>
                      </a:r>
                    </a:p>
                    <a:p>
                      <a:pPr indent="266700" algn="just">
                        <a:lnSpc>
                          <a:spcPct val="150000"/>
                        </a:lnSpc>
                        <a:spcAft>
                          <a:spcPts val="0"/>
                        </a:spcAft>
                      </a:pPr>
                      <a:r>
                        <a:rPr lang="zh-CN" sz="1800" kern="100" dirty="0">
                          <a:latin typeface="Calibri"/>
                          <a:ea typeface="宋体"/>
                          <a:cs typeface="Times New Roman"/>
                        </a:rPr>
                        <a:t>年  月  日</a:t>
                      </a: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276563">
                <a:tc>
                  <a:txBody>
                    <a:bodyPr/>
                    <a:lstStyle/>
                    <a:p>
                      <a:pPr indent="266700" algn="just">
                        <a:lnSpc>
                          <a:spcPct val="150000"/>
                        </a:lnSpc>
                        <a:spcAft>
                          <a:spcPts val="0"/>
                        </a:spcAft>
                      </a:pPr>
                      <a:r>
                        <a:rPr lang="zh-CN" sz="1800" kern="100" dirty="0">
                          <a:latin typeface="Calibri"/>
                          <a:ea typeface="宋体"/>
                          <a:cs typeface="Times New Roman"/>
                        </a:rPr>
                        <a:t>定密责任人意见</a:t>
                      </a: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indent="266700" algn="just">
                        <a:lnSpc>
                          <a:spcPct val="150000"/>
                        </a:lnSpc>
                        <a:spcAft>
                          <a:spcPts val="0"/>
                        </a:spcAft>
                      </a:pPr>
                      <a:endParaRPr lang="en-US" sz="1800" kern="100" dirty="0">
                        <a:latin typeface="宋体"/>
                        <a:ea typeface="宋体"/>
                        <a:cs typeface="Times New Roman"/>
                      </a:endParaRPr>
                    </a:p>
                    <a:p>
                      <a:pPr indent="266700" algn="just">
                        <a:lnSpc>
                          <a:spcPct val="150000"/>
                        </a:lnSpc>
                        <a:spcAft>
                          <a:spcPts val="0"/>
                        </a:spcAft>
                      </a:pPr>
                      <a:r>
                        <a:rPr lang="zh-CN" sz="1800" kern="100" dirty="0">
                          <a:latin typeface="Calibri"/>
                          <a:ea typeface="宋体"/>
                          <a:cs typeface="Times New Roman"/>
                        </a:rPr>
                        <a:t>定密责任人（签名）：</a:t>
                      </a:r>
                    </a:p>
                    <a:p>
                      <a:pPr indent="266700" algn="just">
                        <a:lnSpc>
                          <a:spcPct val="150000"/>
                        </a:lnSpc>
                        <a:spcAft>
                          <a:spcPts val="0"/>
                        </a:spcAft>
                      </a:pPr>
                      <a:r>
                        <a:rPr lang="zh-CN" sz="1800" kern="100" dirty="0">
                          <a:latin typeface="Calibri"/>
                          <a:ea typeface="宋体"/>
                          <a:cs typeface="Times New Roman"/>
                        </a:rPr>
                        <a:t>年  月  日</a:t>
                      </a: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857224" y="928670"/>
          <a:ext cx="7715302" cy="5034940"/>
        </p:xfrm>
        <a:graphic>
          <a:graphicData uri="http://schemas.openxmlformats.org/drawingml/2006/table">
            <a:tbl>
              <a:tblPr/>
              <a:tblGrid>
                <a:gridCol w="1474287"/>
                <a:gridCol w="1474287"/>
                <a:gridCol w="1151310"/>
                <a:gridCol w="1156934"/>
                <a:gridCol w="289233"/>
                <a:gridCol w="1156934"/>
                <a:gridCol w="1012317"/>
              </a:tblGrid>
              <a:tr h="714380">
                <a:tc gridSpan="3">
                  <a:txBody>
                    <a:bodyPr/>
                    <a:lstStyle/>
                    <a:p>
                      <a:pPr indent="266700" algn="ctr">
                        <a:lnSpc>
                          <a:spcPct val="150000"/>
                        </a:lnSpc>
                        <a:spcAft>
                          <a:spcPts val="0"/>
                        </a:spcAft>
                      </a:pPr>
                      <a:r>
                        <a:rPr lang="zh-CN" sz="1600" kern="0" dirty="0">
                          <a:latin typeface="Calibri"/>
                          <a:ea typeface="宋体"/>
                          <a:cs typeface="Times New Roman"/>
                        </a:rPr>
                        <a:t>国家秘密变更专用章</a:t>
                      </a:r>
                      <a:endParaRPr lang="zh-CN" sz="16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indent="266700" algn="just">
                        <a:lnSpc>
                          <a:spcPct val="150000"/>
                        </a:lnSpc>
                        <a:spcAft>
                          <a:spcPts val="0"/>
                        </a:spcAft>
                      </a:pPr>
                      <a:endParaRPr lang="en-US" sz="1600" kern="0">
                        <a:latin typeface="宋体"/>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3">
                  <a:txBody>
                    <a:bodyPr/>
                    <a:lstStyle/>
                    <a:p>
                      <a:pPr indent="266700" algn="just">
                        <a:lnSpc>
                          <a:spcPct val="150000"/>
                        </a:lnSpc>
                        <a:spcAft>
                          <a:spcPts val="0"/>
                        </a:spcAft>
                      </a:pPr>
                      <a:r>
                        <a:rPr lang="zh-CN" sz="1600" kern="0">
                          <a:latin typeface="Calibri"/>
                          <a:ea typeface="宋体"/>
                          <a:cs typeface="Times New Roman"/>
                        </a:rPr>
                        <a:t>国家秘密确定专用章</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714380">
                <a:tc rowSpan="5">
                  <a:txBody>
                    <a:bodyPr/>
                    <a:lstStyle/>
                    <a:p>
                      <a:pPr indent="266700" algn="ctr">
                        <a:lnSpc>
                          <a:spcPct val="150000"/>
                        </a:lnSpc>
                        <a:spcAft>
                          <a:spcPts val="0"/>
                        </a:spcAft>
                      </a:pPr>
                      <a:endParaRPr lang="en-US" altLang="zh-CN" sz="1600" kern="0" dirty="0" smtClean="0">
                        <a:latin typeface="Calibri"/>
                        <a:ea typeface="宋体"/>
                        <a:cs typeface="Times New Roman"/>
                      </a:endParaRPr>
                    </a:p>
                    <a:p>
                      <a:pPr indent="266700" algn="ctr">
                        <a:lnSpc>
                          <a:spcPct val="150000"/>
                        </a:lnSpc>
                        <a:spcAft>
                          <a:spcPts val="0"/>
                        </a:spcAft>
                      </a:pPr>
                      <a:endParaRPr lang="en-US" altLang="zh-CN" sz="1600" kern="0" dirty="0" smtClean="0">
                        <a:latin typeface="Calibri"/>
                        <a:ea typeface="宋体"/>
                        <a:cs typeface="Times New Roman"/>
                      </a:endParaRPr>
                    </a:p>
                    <a:p>
                      <a:pPr indent="266700" algn="ctr">
                        <a:lnSpc>
                          <a:spcPct val="150000"/>
                        </a:lnSpc>
                        <a:spcAft>
                          <a:spcPts val="0"/>
                        </a:spcAft>
                      </a:pPr>
                      <a:endParaRPr lang="en-US" altLang="zh-CN" sz="1600" kern="0" dirty="0" smtClean="0">
                        <a:latin typeface="Calibri"/>
                        <a:ea typeface="宋体"/>
                        <a:cs typeface="Times New Roman"/>
                      </a:endParaRPr>
                    </a:p>
                    <a:p>
                      <a:pPr indent="266700" algn="ctr">
                        <a:lnSpc>
                          <a:spcPct val="150000"/>
                        </a:lnSpc>
                        <a:spcAft>
                          <a:spcPts val="0"/>
                        </a:spcAft>
                      </a:pPr>
                      <a:endParaRPr lang="en-US" altLang="zh-CN" sz="1600" kern="0" dirty="0" smtClean="0">
                        <a:latin typeface="Calibri"/>
                        <a:ea typeface="宋体"/>
                        <a:cs typeface="Times New Roman"/>
                      </a:endParaRPr>
                    </a:p>
                    <a:p>
                      <a:pPr indent="266700" algn="ctr">
                        <a:lnSpc>
                          <a:spcPct val="150000"/>
                        </a:lnSpc>
                        <a:spcAft>
                          <a:spcPts val="0"/>
                        </a:spcAft>
                      </a:pPr>
                      <a:r>
                        <a:rPr lang="zh-CN" sz="1600" kern="0" dirty="0" smtClean="0">
                          <a:latin typeface="Calibri"/>
                          <a:ea typeface="宋体"/>
                          <a:cs typeface="Times New Roman"/>
                        </a:rPr>
                        <a:t>变</a:t>
                      </a:r>
                      <a:endParaRPr lang="zh-CN" sz="1600" kern="100" dirty="0">
                        <a:latin typeface="Calibri"/>
                        <a:ea typeface="宋体"/>
                        <a:cs typeface="Times New Roman"/>
                      </a:endParaRPr>
                    </a:p>
                    <a:p>
                      <a:pPr indent="266700" algn="ctr">
                        <a:lnSpc>
                          <a:spcPct val="150000"/>
                        </a:lnSpc>
                        <a:spcAft>
                          <a:spcPts val="0"/>
                        </a:spcAft>
                      </a:pPr>
                      <a:r>
                        <a:rPr lang="zh-CN" sz="1600" kern="0" dirty="0">
                          <a:latin typeface="Calibri"/>
                          <a:ea typeface="宋体"/>
                          <a:cs typeface="Times New Roman"/>
                        </a:rPr>
                        <a:t>更</a:t>
                      </a:r>
                      <a:endParaRPr lang="zh-CN" sz="16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600" kern="0">
                          <a:latin typeface="Calibri"/>
                          <a:ea typeface="宋体"/>
                          <a:cs typeface="Times New Roman"/>
                        </a:rPr>
                        <a:t>原定密级和期限</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600" kern="0">
                          <a:latin typeface="Calibri"/>
                          <a:ea typeface="宋体"/>
                          <a:cs typeface="Times New Roman"/>
                        </a:rPr>
                        <a:t>机密·</a:t>
                      </a:r>
                      <a:r>
                        <a:rPr lang="en-US" sz="1600" kern="0">
                          <a:latin typeface="Calibri"/>
                          <a:ea typeface="宋体"/>
                          <a:cs typeface="Times New Roman"/>
                        </a:rPr>
                        <a:t>6</a:t>
                      </a:r>
                      <a:r>
                        <a:rPr lang="zh-CN" sz="1600" kern="0">
                          <a:latin typeface="Calibri"/>
                          <a:ea typeface="宋体"/>
                          <a:cs typeface="Times New Roman"/>
                        </a:rPr>
                        <a:t>个月</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endParaRPr lang="en-US" sz="1600" kern="0">
                        <a:latin typeface="宋体"/>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rowSpan="5">
                  <a:txBody>
                    <a:bodyPr/>
                    <a:lstStyle/>
                    <a:p>
                      <a:pPr indent="266700" algn="just">
                        <a:lnSpc>
                          <a:spcPct val="150000"/>
                        </a:lnSpc>
                        <a:spcAft>
                          <a:spcPts val="0"/>
                        </a:spcAft>
                      </a:pPr>
                      <a:r>
                        <a:rPr lang="zh-CN" sz="1600" kern="0">
                          <a:latin typeface="Calibri"/>
                          <a:ea typeface="宋体"/>
                          <a:cs typeface="Times New Roman"/>
                        </a:rPr>
                        <a:t>定</a:t>
                      </a:r>
                      <a:endParaRPr lang="zh-CN" sz="1600" kern="100">
                        <a:latin typeface="Calibri"/>
                        <a:ea typeface="宋体"/>
                        <a:cs typeface="Times New Roman"/>
                      </a:endParaRPr>
                    </a:p>
                    <a:p>
                      <a:pPr indent="266700" algn="just">
                        <a:lnSpc>
                          <a:spcPct val="150000"/>
                        </a:lnSpc>
                        <a:spcAft>
                          <a:spcPts val="0"/>
                        </a:spcAft>
                      </a:pPr>
                      <a:r>
                        <a:rPr lang="zh-CN" sz="1600" kern="0">
                          <a:latin typeface="Calibri"/>
                          <a:ea typeface="宋体"/>
                          <a:cs typeface="Times New Roman"/>
                        </a:rPr>
                        <a:t>密</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600" kern="0">
                          <a:latin typeface="Calibri"/>
                          <a:ea typeface="宋体"/>
                          <a:cs typeface="Times New Roman"/>
                        </a:rPr>
                        <a:t>定密编号</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kern="0">
                          <a:latin typeface="宋体"/>
                          <a:ea typeface="宋体"/>
                          <a:cs typeface="Times New Roman"/>
                        </a:rPr>
                        <a:t>20108812</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28760">
                <a:tc vMerge="1">
                  <a:txBody>
                    <a:bodyPr/>
                    <a:lstStyle/>
                    <a:p>
                      <a:endParaRPr lang="zh-CN" altLang="en-US"/>
                    </a:p>
                  </a:txBody>
                  <a:tcPr/>
                </a:tc>
                <a:tc>
                  <a:txBody>
                    <a:bodyPr/>
                    <a:lstStyle/>
                    <a:p>
                      <a:pPr algn="just">
                        <a:lnSpc>
                          <a:spcPct val="150000"/>
                        </a:lnSpc>
                        <a:spcAft>
                          <a:spcPts val="0"/>
                        </a:spcAft>
                      </a:pPr>
                      <a:r>
                        <a:rPr lang="zh-CN" sz="1600" kern="0">
                          <a:latin typeface="Calibri"/>
                          <a:ea typeface="宋体"/>
                          <a:cs typeface="Times New Roman"/>
                        </a:rPr>
                        <a:t>变更后密级和期限</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600" kern="0">
                          <a:latin typeface="Calibri"/>
                          <a:ea typeface="宋体"/>
                          <a:cs typeface="Times New Roman"/>
                        </a:rPr>
                        <a:t>秘密·</a:t>
                      </a:r>
                      <a:r>
                        <a:rPr lang="en-US" sz="1600" kern="0">
                          <a:latin typeface="Calibri"/>
                          <a:ea typeface="宋体"/>
                          <a:cs typeface="Times New Roman"/>
                        </a:rPr>
                        <a:t>1</a:t>
                      </a:r>
                      <a:r>
                        <a:rPr lang="zh-CN" sz="1600" kern="0">
                          <a:latin typeface="Calibri"/>
                          <a:ea typeface="宋体"/>
                          <a:cs typeface="Times New Roman"/>
                        </a:rPr>
                        <a:t>年</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endParaRPr lang="en-US" sz="1600" kern="0">
                        <a:latin typeface="宋体"/>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zh-CN" altLang="en-US"/>
                    </a:p>
                  </a:txBody>
                  <a:tcPr/>
                </a:tc>
                <a:tc>
                  <a:txBody>
                    <a:bodyPr/>
                    <a:lstStyle/>
                    <a:p>
                      <a:pPr algn="just">
                        <a:lnSpc>
                          <a:spcPct val="150000"/>
                        </a:lnSpc>
                        <a:spcAft>
                          <a:spcPts val="0"/>
                        </a:spcAft>
                      </a:pPr>
                      <a:r>
                        <a:rPr lang="zh-CN" sz="1600" kern="0">
                          <a:latin typeface="Calibri"/>
                          <a:ea typeface="宋体"/>
                          <a:cs typeface="Times New Roman"/>
                        </a:rPr>
                        <a:t>承办人</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600" kern="0">
                          <a:latin typeface="Calibri"/>
                          <a:ea typeface="宋体"/>
                          <a:cs typeface="Times New Roman"/>
                        </a:rPr>
                        <a:t>钱</a:t>
                      </a:r>
                      <a:r>
                        <a:rPr lang="en-US" sz="1600" kern="0">
                          <a:latin typeface="Calibri"/>
                          <a:ea typeface="宋体"/>
                          <a:cs typeface="Times New Roman"/>
                        </a:rPr>
                        <a:t>   </a:t>
                      </a:r>
                      <a:r>
                        <a:rPr lang="zh-CN" sz="1600" kern="0">
                          <a:latin typeface="Calibri"/>
                          <a:ea typeface="宋体"/>
                          <a:cs typeface="Times New Roman"/>
                        </a:rPr>
                        <a:t>某</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4380">
                <a:tc vMerge="1">
                  <a:txBody>
                    <a:bodyPr/>
                    <a:lstStyle/>
                    <a:p>
                      <a:endParaRPr lang="zh-CN" altLang="en-US"/>
                    </a:p>
                  </a:txBody>
                  <a:tcPr/>
                </a:tc>
                <a:tc>
                  <a:txBody>
                    <a:bodyPr/>
                    <a:lstStyle/>
                    <a:p>
                      <a:pPr algn="just">
                        <a:lnSpc>
                          <a:spcPct val="150000"/>
                        </a:lnSpc>
                        <a:spcAft>
                          <a:spcPts val="0"/>
                        </a:spcAft>
                      </a:pPr>
                      <a:r>
                        <a:rPr lang="zh-CN" sz="1600" kern="0">
                          <a:latin typeface="Calibri"/>
                          <a:ea typeface="宋体"/>
                          <a:cs typeface="Times New Roman"/>
                        </a:rPr>
                        <a:t>变</a:t>
                      </a:r>
                      <a:r>
                        <a:rPr lang="en-US" sz="1600" kern="0">
                          <a:latin typeface="Calibri"/>
                          <a:ea typeface="宋体"/>
                          <a:cs typeface="Times New Roman"/>
                        </a:rPr>
                        <a:t>  </a:t>
                      </a:r>
                      <a:r>
                        <a:rPr lang="zh-CN" sz="1600" kern="0">
                          <a:latin typeface="Calibri"/>
                          <a:ea typeface="宋体"/>
                          <a:cs typeface="Times New Roman"/>
                        </a:rPr>
                        <a:t>更</a:t>
                      </a:r>
                      <a:r>
                        <a:rPr lang="en-US" sz="1600" kern="0">
                          <a:latin typeface="Calibri"/>
                          <a:ea typeface="宋体"/>
                          <a:cs typeface="Times New Roman"/>
                        </a:rPr>
                        <a:t>  </a:t>
                      </a:r>
                      <a:r>
                        <a:rPr lang="zh-CN" sz="1600" kern="0">
                          <a:latin typeface="Calibri"/>
                          <a:ea typeface="宋体"/>
                          <a:cs typeface="Times New Roman"/>
                        </a:rPr>
                        <a:t>时</a:t>
                      </a:r>
                      <a:r>
                        <a:rPr lang="en-US" sz="1600" kern="0">
                          <a:latin typeface="Calibri"/>
                          <a:ea typeface="宋体"/>
                          <a:cs typeface="Times New Roman"/>
                        </a:rPr>
                        <a:t>  </a:t>
                      </a:r>
                      <a:r>
                        <a:rPr lang="zh-CN" sz="1600" kern="0">
                          <a:latin typeface="Calibri"/>
                          <a:ea typeface="宋体"/>
                          <a:cs typeface="Times New Roman"/>
                        </a:rPr>
                        <a:t>间</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kern="0">
                          <a:latin typeface="宋体"/>
                          <a:ea typeface="宋体"/>
                          <a:cs typeface="Times New Roman"/>
                        </a:rPr>
                        <a:t>2010.7.15</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endParaRPr lang="en-US" sz="1600" kern="0">
                        <a:latin typeface="宋体"/>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zh-CN" altLang="en-US"/>
                    </a:p>
                  </a:txBody>
                  <a:tcPr/>
                </a:tc>
                <a:tc>
                  <a:txBody>
                    <a:bodyPr/>
                    <a:lstStyle/>
                    <a:p>
                      <a:pPr algn="just">
                        <a:lnSpc>
                          <a:spcPct val="150000"/>
                        </a:lnSpc>
                        <a:spcAft>
                          <a:spcPts val="0"/>
                        </a:spcAft>
                      </a:pPr>
                      <a:r>
                        <a:rPr lang="zh-CN" sz="1600" kern="0">
                          <a:latin typeface="Calibri"/>
                          <a:ea typeface="宋体"/>
                          <a:cs typeface="Times New Roman"/>
                        </a:rPr>
                        <a:t>定密责任人</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600" kern="0">
                          <a:latin typeface="Calibri"/>
                          <a:ea typeface="宋体"/>
                          <a:cs typeface="Times New Roman"/>
                        </a:rPr>
                        <a:t>赵</a:t>
                      </a:r>
                      <a:r>
                        <a:rPr lang="en-US" sz="1600" kern="0">
                          <a:latin typeface="Calibri"/>
                          <a:ea typeface="宋体"/>
                          <a:cs typeface="Times New Roman"/>
                        </a:rPr>
                        <a:t>   </a:t>
                      </a:r>
                      <a:r>
                        <a:rPr lang="zh-CN" sz="1600" kern="0">
                          <a:latin typeface="Calibri"/>
                          <a:ea typeface="宋体"/>
                          <a:cs typeface="Times New Roman"/>
                        </a:rPr>
                        <a:t>某</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4380">
                <a:tc vMerge="1">
                  <a:txBody>
                    <a:bodyPr/>
                    <a:lstStyle/>
                    <a:p>
                      <a:endParaRPr lang="zh-CN" altLang="en-US"/>
                    </a:p>
                  </a:txBody>
                  <a:tcPr/>
                </a:tc>
                <a:tc>
                  <a:txBody>
                    <a:bodyPr/>
                    <a:lstStyle/>
                    <a:p>
                      <a:pPr algn="just">
                        <a:lnSpc>
                          <a:spcPct val="150000"/>
                        </a:lnSpc>
                        <a:spcAft>
                          <a:spcPts val="0"/>
                        </a:spcAft>
                      </a:pPr>
                      <a:r>
                        <a:rPr lang="zh-CN" sz="1600" kern="0">
                          <a:latin typeface="Calibri"/>
                          <a:ea typeface="宋体"/>
                          <a:cs typeface="Times New Roman"/>
                        </a:rPr>
                        <a:t>承</a:t>
                      </a:r>
                      <a:r>
                        <a:rPr lang="en-US" sz="1600" kern="0">
                          <a:latin typeface="Calibri"/>
                          <a:ea typeface="宋体"/>
                          <a:cs typeface="Times New Roman"/>
                        </a:rPr>
                        <a:t>   </a:t>
                      </a:r>
                      <a:r>
                        <a:rPr lang="zh-CN" sz="1600" kern="0">
                          <a:latin typeface="Calibri"/>
                          <a:ea typeface="宋体"/>
                          <a:cs typeface="Times New Roman"/>
                        </a:rPr>
                        <a:t>办</a:t>
                      </a:r>
                      <a:r>
                        <a:rPr lang="en-US" sz="1600" kern="0">
                          <a:latin typeface="Calibri"/>
                          <a:ea typeface="宋体"/>
                          <a:cs typeface="Times New Roman"/>
                        </a:rPr>
                        <a:t>   </a:t>
                      </a:r>
                      <a:r>
                        <a:rPr lang="zh-CN" sz="1600" kern="0">
                          <a:latin typeface="Calibri"/>
                          <a:ea typeface="宋体"/>
                          <a:cs typeface="Times New Roman"/>
                        </a:rPr>
                        <a:t>人</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altLang="en-US" sz="1600" kern="0" dirty="0" smtClean="0">
                          <a:latin typeface="Calibri"/>
                          <a:ea typeface="宋体"/>
                          <a:cs typeface="Times New Roman"/>
                        </a:rPr>
                        <a:t>王</a:t>
                      </a:r>
                      <a:r>
                        <a:rPr lang="en-US" sz="1600" kern="0" dirty="0" smtClean="0">
                          <a:latin typeface="Calibri"/>
                          <a:ea typeface="宋体"/>
                          <a:cs typeface="Times New Roman"/>
                        </a:rPr>
                        <a:t>  </a:t>
                      </a:r>
                      <a:r>
                        <a:rPr lang="zh-CN" sz="1600" kern="0" dirty="0">
                          <a:latin typeface="Calibri"/>
                          <a:ea typeface="宋体"/>
                          <a:cs typeface="Times New Roman"/>
                        </a:rPr>
                        <a:t>某</a:t>
                      </a:r>
                      <a:endParaRPr lang="zh-CN" sz="16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endParaRPr lang="en-US" sz="1600" kern="0">
                        <a:latin typeface="宋体"/>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zh-CN" altLang="en-US"/>
                    </a:p>
                  </a:txBody>
                  <a:tcPr/>
                </a:tc>
                <a:tc>
                  <a:txBody>
                    <a:bodyPr/>
                    <a:lstStyle/>
                    <a:p>
                      <a:pPr algn="just">
                        <a:lnSpc>
                          <a:spcPct val="150000"/>
                        </a:lnSpc>
                        <a:spcAft>
                          <a:spcPts val="0"/>
                        </a:spcAft>
                      </a:pPr>
                      <a:r>
                        <a:rPr lang="zh-CN" sz="1600" kern="0">
                          <a:latin typeface="Calibri"/>
                          <a:ea typeface="宋体"/>
                          <a:cs typeface="Times New Roman"/>
                        </a:rPr>
                        <a:t>定密依据</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600" kern="0">
                          <a:latin typeface="Calibri"/>
                          <a:ea typeface="宋体"/>
                          <a:cs typeface="Times New Roman"/>
                        </a:rPr>
                        <a:t>政法范围</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4380">
                <a:tc vMerge="1">
                  <a:txBody>
                    <a:bodyPr/>
                    <a:lstStyle/>
                    <a:p>
                      <a:endParaRPr lang="zh-CN" altLang="en-US"/>
                    </a:p>
                  </a:txBody>
                  <a:tcPr/>
                </a:tc>
                <a:tc>
                  <a:txBody>
                    <a:bodyPr/>
                    <a:lstStyle/>
                    <a:p>
                      <a:pPr algn="just">
                        <a:lnSpc>
                          <a:spcPct val="150000"/>
                        </a:lnSpc>
                        <a:spcAft>
                          <a:spcPts val="0"/>
                        </a:spcAft>
                      </a:pPr>
                      <a:r>
                        <a:rPr lang="zh-CN" sz="1600" kern="0">
                          <a:latin typeface="Calibri"/>
                          <a:ea typeface="宋体"/>
                          <a:cs typeface="Times New Roman"/>
                        </a:rPr>
                        <a:t>定 密 责 任 人</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50000"/>
                        </a:lnSpc>
                        <a:spcAft>
                          <a:spcPts val="0"/>
                        </a:spcAft>
                      </a:pPr>
                      <a:r>
                        <a:rPr lang="zh-CN" sz="1600" kern="0" dirty="0">
                          <a:latin typeface="Calibri"/>
                          <a:ea typeface="宋体"/>
                          <a:cs typeface="Times New Roman"/>
                        </a:rPr>
                        <a:t>赵</a:t>
                      </a:r>
                      <a:r>
                        <a:rPr lang="en-US" sz="1600" kern="0" dirty="0">
                          <a:latin typeface="Calibri"/>
                          <a:ea typeface="宋体"/>
                          <a:cs typeface="Times New Roman"/>
                        </a:rPr>
                        <a:t>  </a:t>
                      </a:r>
                      <a:r>
                        <a:rPr lang="zh-CN" sz="1600" kern="0" dirty="0">
                          <a:latin typeface="Calibri"/>
                          <a:ea typeface="宋体"/>
                          <a:cs typeface="Times New Roman"/>
                        </a:rPr>
                        <a:t>某</a:t>
                      </a:r>
                      <a:endParaRPr lang="zh-CN" sz="16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endParaRPr lang="en-US" sz="1600" kern="0">
                        <a:latin typeface="宋体"/>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zh-CN" altLang="en-US"/>
                    </a:p>
                  </a:txBody>
                  <a:tcPr/>
                </a:tc>
                <a:tc>
                  <a:txBody>
                    <a:bodyPr/>
                    <a:lstStyle/>
                    <a:p>
                      <a:pPr algn="just">
                        <a:lnSpc>
                          <a:spcPct val="150000"/>
                        </a:lnSpc>
                        <a:spcAft>
                          <a:spcPts val="0"/>
                        </a:spcAft>
                      </a:pPr>
                      <a:r>
                        <a:rPr lang="zh-CN" sz="1600" kern="0">
                          <a:latin typeface="Calibri"/>
                          <a:ea typeface="宋体"/>
                          <a:cs typeface="Times New Roman"/>
                        </a:rPr>
                        <a:t>定密时间</a:t>
                      </a:r>
                      <a:endParaRPr lang="zh-CN" sz="16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600" kern="0" dirty="0">
                          <a:latin typeface="宋体"/>
                          <a:ea typeface="宋体"/>
                          <a:cs typeface="Times New Roman"/>
                        </a:rPr>
                        <a:t>2010.3.15</a:t>
                      </a:r>
                      <a:endParaRPr lang="zh-CN" sz="16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需要注意的是，机关、单位的定密承办人往往是不确定的，定密时的承办人不一定就是国家秘密事项变更时的承办人。因此，在实际工作中，变更国家秘密的工作更多的需要定密责任人积极主动地履行职责，定期清理审核已定密事项，认为应当变更的，由定密责任人自己或交由相关人员做好国家秘密事项变更工作。</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释义</a:t>
            </a:r>
            <a:endParaRPr kumimoji="1" lang="zh-CN" altLang="en-US" dirty="0"/>
          </a:p>
        </p:txBody>
      </p:sp>
      <p:sp>
        <p:nvSpPr>
          <p:cNvPr id="3" name="内容占位符 2"/>
          <p:cNvSpPr>
            <a:spLocks noGrp="1"/>
          </p:cNvSpPr>
          <p:nvPr>
            <p:ph idx="1"/>
          </p:nvPr>
        </p:nvSpPr>
        <p:spPr/>
        <p:txBody>
          <a:bodyPr>
            <a:normAutofit fontScale="70000" lnSpcReduction="20000"/>
          </a:bodyPr>
          <a:lstStyle/>
          <a:p>
            <a:pPr fontAlgn="t"/>
            <a:r>
              <a:rPr lang="zh-CN" altLang="en-US" dirty="0"/>
              <a:t>本条是关于国家秘密变更的规定。</a:t>
            </a:r>
          </a:p>
          <a:p>
            <a:pPr fontAlgn="t"/>
            <a:r>
              <a:rPr lang="zh-CN" altLang="en-US" dirty="0"/>
              <a:t>第一款规定国家秘密变更的内容、条件和主体。国家秘密的变更内容包括密级的降低或提高、保密期限的缩短或延长、知悉范围的缩小或扩大。三者既可以单独变更，也可以同时变更。本款所称“情况变化”，是指该事项泄露后对国家安全和利益的损害程度已发生明显改变，或者定密时所依据的保密事项范围已作调整。国家秘密变更的主体既可以是原定密机关、单位，也可以是其上级机关。非本机关、本单位确定的国家秘密事项，需要变更的，可以向原定密机关、单位或其上级机关或有关保密行政管理部门提出建议，不得自行变更。</a:t>
            </a:r>
          </a:p>
          <a:p>
            <a:pPr fontAlgn="t"/>
            <a:r>
              <a:rPr lang="zh-CN" altLang="en-US" dirty="0"/>
              <a:t>第二款规定国家秘密变更的通知。国家秘密的密级、保密期限和知悉范围经定密责任人审核批准作出变更决定后，应当以书面形式通知知悉范围内的机关、单位和人员。接到通知的有关机关、单位和人员，应当在原国家秘密载体上做出国家秘密变更后的标志。</a:t>
            </a:r>
          </a:p>
          <a:p>
            <a:endParaRPr kumimoji="1" lang="zh-CN" altLang="en-US" dirty="0"/>
          </a:p>
        </p:txBody>
      </p:sp>
    </p:spTree>
    <p:extLst>
      <p:ext uri="{BB962C8B-B14F-4D97-AF65-F5344CB8AC3E}">
        <p14:creationId xmlns:p14="http://schemas.microsoft.com/office/powerpoint/2010/main" val="1187232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国家秘密</a:t>
            </a:r>
            <a:r>
              <a:rPr lang="zh-CN" altLang="en-US" dirty="0" smtClean="0"/>
              <a:t>的</a:t>
            </a:r>
            <a:r>
              <a:rPr lang="zh-CN" altLang="en-US" dirty="0" smtClean="0"/>
              <a:t>解除</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028562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国家秘密的解除</a:t>
            </a:r>
            <a:endParaRPr lang="zh-CN" altLang="en-US" dirty="0"/>
          </a:p>
        </p:txBody>
      </p:sp>
      <p:sp>
        <p:nvSpPr>
          <p:cNvPr id="3" name="内容占位符 2"/>
          <p:cNvSpPr>
            <a:spLocks noGrp="1"/>
          </p:cNvSpPr>
          <p:nvPr>
            <p:ph idx="1"/>
          </p:nvPr>
        </p:nvSpPr>
        <p:spPr/>
        <p:txBody>
          <a:bodyPr/>
          <a:lstStyle/>
          <a:p>
            <a:r>
              <a:rPr lang="zh-CN" altLang="en-US" dirty="0" smtClean="0"/>
              <a:t>解密是指依照</a:t>
            </a:r>
            <a:r>
              <a:rPr lang="en-US" altLang="zh-CN" dirty="0" smtClean="0"/>
              <a:t>《</a:t>
            </a:r>
            <a:r>
              <a:rPr lang="zh-CN" altLang="en-US" dirty="0" smtClean="0"/>
              <a:t>保密法</a:t>
            </a:r>
            <a:r>
              <a:rPr lang="en-US" altLang="zh-CN" dirty="0" smtClean="0"/>
              <a:t>》</a:t>
            </a:r>
            <a:r>
              <a:rPr lang="zh-CN" altLang="en-US" dirty="0" smtClean="0"/>
              <a:t>的有关规定，通过一定的形式，或履行一定的手续，解除某一国家秘密事项的密级，使其不再受到保密法律法规及保密管理措施限制的过程。某一国家秘密事项解密后，就不再作为国家秘密进行管理，也不再受国家保密法律、法规、制度的保护。</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新保密法</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第十九条国家秘密的保密期限已满的，自行解密。</a:t>
            </a:r>
            <a:endParaRPr lang="en-US" altLang="zh-CN" dirty="0" smtClean="0"/>
          </a:p>
          <a:p>
            <a:r>
              <a:rPr lang="zh-CN" altLang="en-US" dirty="0" smtClean="0"/>
              <a:t> 机关、单位应当</a:t>
            </a:r>
            <a:r>
              <a:rPr lang="zh-CN" altLang="en-US" dirty="0" smtClean="0">
                <a:solidFill>
                  <a:srgbClr val="FF0000"/>
                </a:solidFill>
              </a:rPr>
              <a:t>定期</a:t>
            </a:r>
            <a:r>
              <a:rPr lang="zh-CN" altLang="en-US" dirty="0" smtClean="0"/>
              <a:t>审核所确定的国家秘密。</a:t>
            </a:r>
            <a:endParaRPr lang="en-US" altLang="zh-CN" dirty="0" smtClean="0"/>
          </a:p>
          <a:p>
            <a:r>
              <a:rPr lang="zh-CN" altLang="en-US" dirty="0" smtClean="0"/>
              <a:t>对在保密期限内因保密事项范围调整不再作为国家秘密事项，或者公开后不会损害国家安全和利益，不需要继续保密的，应当及时解密；</a:t>
            </a:r>
            <a:endParaRPr lang="en-US" altLang="zh-CN" dirty="0" smtClean="0"/>
          </a:p>
          <a:p>
            <a:r>
              <a:rPr lang="zh-CN" altLang="en-US" dirty="0" smtClean="0"/>
              <a:t>对需要延长保密期限的，应当在原保密期限届满前重新确定保密期限。</a:t>
            </a:r>
            <a:endParaRPr lang="en-US" altLang="zh-CN" dirty="0" smtClean="0"/>
          </a:p>
          <a:p>
            <a:r>
              <a:rPr lang="zh-CN" altLang="en-US" dirty="0" smtClean="0"/>
              <a:t>提前解密或者延长保密期限的，由原定密机关、单位决定，也可以由其上级机关决定。 </a:t>
            </a:r>
            <a:br>
              <a:rPr lang="zh-CN" altLang="en-US" dirty="0" smtClean="0"/>
            </a:b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释义</a:t>
            </a:r>
            <a:endParaRPr kumimoji="1" lang="zh-CN" altLang="en-US" dirty="0"/>
          </a:p>
        </p:txBody>
      </p:sp>
      <p:sp>
        <p:nvSpPr>
          <p:cNvPr id="3" name="内容占位符 2"/>
          <p:cNvSpPr>
            <a:spLocks noGrp="1"/>
          </p:cNvSpPr>
          <p:nvPr>
            <p:ph idx="1"/>
          </p:nvPr>
        </p:nvSpPr>
        <p:spPr>
          <a:xfrm>
            <a:off x="457200" y="1600200"/>
            <a:ext cx="8229600" cy="5069160"/>
          </a:xfrm>
        </p:spPr>
        <p:txBody>
          <a:bodyPr>
            <a:normAutofit fontScale="77500" lnSpcReduction="20000"/>
          </a:bodyPr>
          <a:lstStyle/>
          <a:p>
            <a:pPr fontAlgn="t"/>
            <a:r>
              <a:rPr lang="zh-CN" altLang="en-US" dirty="0"/>
              <a:t>本条是关于解密制度的规定。</a:t>
            </a:r>
          </a:p>
          <a:p>
            <a:pPr fontAlgn="t"/>
            <a:r>
              <a:rPr lang="zh-CN" altLang="en-US" dirty="0"/>
              <a:t>解密制度是定密制度的重要组成部分。解密意味着解除有关保密措施，知悉范围内的机关、单位和人员不再需要履行相关保密义务。</a:t>
            </a:r>
          </a:p>
          <a:p>
            <a:pPr fontAlgn="t"/>
            <a:r>
              <a:rPr lang="zh-CN" altLang="en-US" dirty="0"/>
              <a:t>本条主要规定两种解密方式。</a:t>
            </a:r>
            <a:r>
              <a:rPr lang="zh-CN" altLang="en-US" dirty="0">
                <a:solidFill>
                  <a:srgbClr val="FF0000"/>
                </a:solidFill>
              </a:rPr>
              <a:t>一是自行解密</a:t>
            </a:r>
            <a:r>
              <a:rPr lang="zh-CN" altLang="en-US" dirty="0"/>
              <a:t>，即保密期限已满的国家秘密事项，自行解密。机关、单位对于保管、使用的国家秘密保密期限已满而未收到原定密机关、单位延长保密期限通知的，可以认定该项国家秘密已经自行解密，不需要继续履行相应的保密义务。</a:t>
            </a:r>
            <a:r>
              <a:rPr lang="zh-CN" altLang="en-US" dirty="0">
                <a:solidFill>
                  <a:srgbClr val="FF0000"/>
                </a:solidFill>
              </a:rPr>
              <a:t>二是审查解密</a:t>
            </a:r>
            <a:r>
              <a:rPr lang="zh-CN" altLang="en-US" dirty="0"/>
              <a:t>。机关、单位应当定期审核所确定的国家秘密事项，特别是保密期限即将届满的国家秘密事项。经审核，仍在保密期限内但不需要继续保密的，应当及时履行程序予以解密；认为仍应继续保密，需要延长保密期限的，应当在原保密期限届满前重新确定保密期限</a:t>
            </a:r>
            <a:r>
              <a:rPr lang="zh-CN" altLang="en-US" dirty="0" smtClean="0"/>
              <a:t>。</a:t>
            </a:r>
            <a:endParaRPr lang="zh-CN" altLang="en-US" dirty="0"/>
          </a:p>
          <a:p>
            <a:endParaRPr kumimoji="1" lang="zh-CN" altLang="en-US" dirty="0"/>
          </a:p>
        </p:txBody>
      </p:sp>
    </p:spTree>
    <p:extLst>
      <p:ext uri="{BB962C8B-B14F-4D97-AF65-F5344CB8AC3E}">
        <p14:creationId xmlns:p14="http://schemas.microsoft.com/office/powerpoint/2010/main" val="15619829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lnSpcReduction="10000"/>
          </a:bodyPr>
          <a:lstStyle/>
          <a:p>
            <a:r>
              <a:rPr lang="zh-CN" altLang="en-US" dirty="0"/>
              <a:t>本条规定了两种“不需要继续保密”的法定条件</a:t>
            </a:r>
            <a:r>
              <a:rPr lang="zh-CN" altLang="en-US" dirty="0" smtClean="0"/>
              <a:t>。</a:t>
            </a:r>
          </a:p>
          <a:p>
            <a:r>
              <a:rPr lang="zh-CN" altLang="en-US" dirty="0" smtClean="0"/>
              <a:t>一</a:t>
            </a:r>
            <a:r>
              <a:rPr lang="zh-CN" altLang="en-US" dirty="0"/>
              <a:t>种是定密时依据的保密事项范围已作调整，该事项已不再属于国家秘密的</a:t>
            </a:r>
            <a:r>
              <a:rPr lang="zh-CN" altLang="en-US" dirty="0" smtClean="0"/>
              <a:t>。</a:t>
            </a:r>
          </a:p>
          <a:p>
            <a:r>
              <a:rPr lang="zh-CN" altLang="en-US" dirty="0" smtClean="0"/>
              <a:t>另</a:t>
            </a:r>
            <a:r>
              <a:rPr lang="zh-CN" altLang="en-US" dirty="0"/>
              <a:t>一种是公开不会损害国家安全和利益的。有权决定提前解密或者延长保密期限的机关、单位，包括原定密机关、单位及其上级机关，作出决定后，应当通知原知悉范围的机关、单位和人员。</a:t>
            </a:r>
            <a:endParaRPr kumimoji="1" lang="zh-CN" altLang="en-US" dirty="0"/>
          </a:p>
        </p:txBody>
      </p:sp>
    </p:spTree>
    <p:extLst>
      <p:ext uri="{BB962C8B-B14F-4D97-AF65-F5344CB8AC3E}">
        <p14:creationId xmlns:p14="http://schemas.microsoft.com/office/powerpoint/2010/main" val="14530928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fontScale="85000" lnSpcReduction="10000"/>
          </a:bodyPr>
          <a:lstStyle/>
          <a:p>
            <a:r>
              <a:rPr lang="zh-CN" altLang="en-US" dirty="0"/>
              <a:t>适用本条规定应当注意，保密事项范围中明确规定某类事项的保密期限为“</a:t>
            </a:r>
            <a:r>
              <a:rPr lang="zh-CN" altLang="en-US" dirty="0">
                <a:solidFill>
                  <a:srgbClr val="FF0000"/>
                </a:solidFill>
              </a:rPr>
              <a:t>长期</a:t>
            </a:r>
            <a:r>
              <a:rPr lang="zh-CN" altLang="en-US" dirty="0"/>
              <a:t>”的，原定密机关、单位认为需要解密的，应当提请规定保密事项范围的机关批准，不得擅自决定解密。对于非由本机关、本单位确定的国家秘密事项</a:t>
            </a:r>
            <a:r>
              <a:rPr lang="zh-CN" altLang="en-US" dirty="0" smtClean="0"/>
              <a:t>，</a:t>
            </a:r>
          </a:p>
          <a:p>
            <a:r>
              <a:rPr lang="zh-CN" altLang="en-US" dirty="0" smtClean="0"/>
              <a:t>认为</a:t>
            </a:r>
            <a:r>
              <a:rPr lang="zh-CN" altLang="en-US" dirty="0"/>
              <a:t>符合解密条件或者需要延长保密期限的，可以向原定密机关、单位或者其上级机关提出建议，不得自行决定</a:t>
            </a:r>
            <a:r>
              <a:rPr lang="zh-CN" altLang="en-US" dirty="0" smtClean="0"/>
              <a:t>。</a:t>
            </a:r>
          </a:p>
          <a:p>
            <a:r>
              <a:rPr lang="zh-CN" altLang="en-US" dirty="0" smtClean="0"/>
              <a:t>延长</a:t>
            </a:r>
            <a:r>
              <a:rPr lang="zh-CN" altLang="en-US" dirty="0"/>
              <a:t>保密期限的决定应当在保密期限届满之前作出，并提前发出通知，避免知悉范围内的机关、单位和人员在保密期限届满时未接到通知而自行解密。</a:t>
            </a:r>
          </a:p>
          <a:p>
            <a:endParaRPr kumimoji="1" lang="zh-CN" altLang="en-US" dirty="0"/>
          </a:p>
        </p:txBody>
      </p:sp>
    </p:spTree>
    <p:extLst>
      <p:ext uri="{BB962C8B-B14F-4D97-AF65-F5344CB8AC3E}">
        <p14:creationId xmlns:p14="http://schemas.microsoft.com/office/powerpoint/2010/main" val="10757103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a:xfrm>
            <a:off x="457200" y="1600200"/>
            <a:ext cx="8229600" cy="5069160"/>
          </a:xfrm>
        </p:spPr>
        <p:txBody>
          <a:bodyPr>
            <a:normAutofit fontScale="70000" lnSpcReduction="20000"/>
          </a:bodyPr>
          <a:lstStyle/>
          <a:p>
            <a:r>
              <a:rPr lang="zh-CN" altLang="en-US" dirty="0"/>
              <a:t>解密制度是许多国家保密制度的重要内容</a:t>
            </a:r>
            <a:r>
              <a:rPr lang="zh-CN" altLang="en-US" dirty="0" smtClean="0"/>
              <a:t>。</a:t>
            </a:r>
          </a:p>
          <a:p>
            <a:r>
              <a:rPr lang="zh-CN" altLang="en-US" dirty="0" smtClean="0"/>
              <a:t>美国</a:t>
            </a:r>
            <a:r>
              <a:rPr lang="en-US" altLang="zh-CN" dirty="0"/>
              <a:t>《</a:t>
            </a:r>
            <a:r>
              <a:rPr lang="zh-CN" altLang="en-US" dirty="0"/>
              <a:t>国家安全信息保密</a:t>
            </a:r>
            <a:r>
              <a:rPr lang="en-US" altLang="zh-CN" dirty="0"/>
              <a:t>》</a:t>
            </a:r>
            <a:r>
              <a:rPr lang="zh-CN" altLang="en-US" dirty="0"/>
              <a:t>规定了系统审查解密、强制审查解密、自动解密等</a:t>
            </a:r>
            <a:r>
              <a:rPr lang="en-US" altLang="zh-CN" dirty="0"/>
              <a:t>3</a:t>
            </a:r>
            <a:r>
              <a:rPr lang="zh-CN" altLang="en-US" dirty="0"/>
              <a:t>种解密方式。为解决解密工作不适当、不统一、不及时问题，美国还专门建立了国家解密中心，负责指导、协调、监督各部门解密工作</a:t>
            </a:r>
            <a:r>
              <a:rPr lang="zh-CN" altLang="en-US" dirty="0" smtClean="0"/>
              <a:t>。</a:t>
            </a:r>
          </a:p>
          <a:p>
            <a:r>
              <a:rPr lang="zh-CN" altLang="en-US" dirty="0" smtClean="0"/>
              <a:t>俄罗斯</a:t>
            </a:r>
            <a:r>
              <a:rPr lang="en-US" altLang="zh-CN" dirty="0"/>
              <a:t>《</a:t>
            </a:r>
            <a:r>
              <a:rPr lang="zh-CN" altLang="en-US" dirty="0"/>
              <a:t>联邦国家秘密法</a:t>
            </a:r>
            <a:r>
              <a:rPr lang="en-US" altLang="zh-CN" dirty="0"/>
              <a:t>》</a:t>
            </a:r>
            <a:r>
              <a:rPr lang="zh-CN" altLang="en-US" dirty="0"/>
              <a:t>对解密也有专门规定：一是规定了保密期限。国家秘密信息的保密期不得超过</a:t>
            </a:r>
            <a:r>
              <a:rPr lang="en-US" altLang="zh-CN" dirty="0"/>
              <a:t>30</a:t>
            </a:r>
            <a:r>
              <a:rPr lang="zh-CN" altLang="en-US" dirty="0"/>
              <a:t>年。如有特殊需要，可由部门间保密工作委员会作出延长保密期的决定。二是规定了解密的条件。根据国际条约应当公开的信息或者客观情况发生改变，没有必要继续保护的信息应当解密。三是规定了解密审查。有权将信息定为国家秘密的国家机关负责人必须定期</a:t>
            </a:r>
            <a:r>
              <a:rPr lang="en-US" altLang="zh-CN" dirty="0"/>
              <a:t>(</a:t>
            </a:r>
            <a:r>
              <a:rPr lang="zh-CN" altLang="en-US" dirty="0"/>
              <a:t>至少每</a:t>
            </a:r>
            <a:r>
              <a:rPr lang="en-US" altLang="zh-CN" dirty="0"/>
              <a:t>5</a:t>
            </a:r>
            <a:r>
              <a:rPr lang="zh-CN" altLang="en-US" dirty="0"/>
              <a:t>年一次</a:t>
            </a:r>
            <a:r>
              <a:rPr lang="en-US" altLang="zh-CN" dirty="0"/>
              <a:t>)</a:t>
            </a:r>
            <a:r>
              <a:rPr lang="zh-CN" altLang="en-US" dirty="0"/>
              <a:t>重新审核各机关、企业、机构、组织现行保密信息清单的内容，特别是有关信息定密的必要性及密级的合理性。四是规定了解密监督制度。有权将信息定为国家秘密的国家机关负责人可根据其任命的专家委员会的意见，作出原信息载体定密期延长的决定。国家机关、企业、机构、组织负责人有权将由下属人员不当定密的信息解密。</a:t>
            </a:r>
          </a:p>
          <a:p>
            <a:endParaRPr kumimoji="1" lang="zh-CN" altLang="en-US" dirty="0"/>
          </a:p>
        </p:txBody>
      </p:sp>
    </p:spTree>
    <p:extLst>
      <p:ext uri="{BB962C8B-B14F-4D97-AF65-F5344CB8AC3E}">
        <p14:creationId xmlns:p14="http://schemas.microsoft.com/office/powerpoint/2010/main" val="13182229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保密法实施条例</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pPr latinLnBrk="1"/>
            <a:r>
              <a:rPr lang="zh-CN" altLang="en-US" dirty="0" smtClean="0"/>
              <a:t>第二十条机关、单位应当</a:t>
            </a:r>
            <a:r>
              <a:rPr lang="zh-CN" altLang="en-US" dirty="0" smtClean="0">
                <a:solidFill>
                  <a:srgbClr val="FF0000"/>
                </a:solidFill>
              </a:rPr>
              <a:t>每年</a:t>
            </a:r>
            <a:r>
              <a:rPr lang="zh-CN" altLang="en-US" dirty="0" smtClean="0"/>
              <a:t>对所确定的国家秘密进行审核。对符合保密法规定应当解密的事项，应当及时解密；</a:t>
            </a:r>
            <a:endParaRPr lang="en-US" altLang="zh-CN" dirty="0" smtClean="0"/>
          </a:p>
          <a:p>
            <a:pPr latinLnBrk="1"/>
            <a:r>
              <a:rPr lang="zh-CN" altLang="en-US" dirty="0" smtClean="0"/>
              <a:t>对需要延长保密期限的，应当在保密期限</a:t>
            </a:r>
            <a:r>
              <a:rPr lang="zh-CN" altLang="en-US" dirty="0" smtClean="0">
                <a:solidFill>
                  <a:srgbClr val="FF0000"/>
                </a:solidFill>
              </a:rPr>
              <a:t>届满</a:t>
            </a:r>
            <a:r>
              <a:rPr lang="en-US" altLang="zh-CN" dirty="0" smtClean="0">
                <a:solidFill>
                  <a:srgbClr val="FF0000"/>
                </a:solidFill>
              </a:rPr>
              <a:t>2</a:t>
            </a:r>
            <a:r>
              <a:rPr lang="zh-CN" altLang="en-US" dirty="0" smtClean="0">
                <a:solidFill>
                  <a:srgbClr val="FF0000"/>
                </a:solidFill>
              </a:rPr>
              <a:t>个月</a:t>
            </a:r>
            <a:r>
              <a:rPr lang="zh-CN" altLang="en-US" dirty="0" smtClean="0"/>
              <a:t>前作出决定；延长保密期限使</a:t>
            </a:r>
            <a:r>
              <a:rPr lang="zh-CN" altLang="en-US" dirty="0" smtClean="0">
                <a:solidFill>
                  <a:srgbClr val="FF0000"/>
                </a:solidFill>
              </a:rPr>
              <a:t>累计保密期限</a:t>
            </a:r>
            <a:r>
              <a:rPr lang="zh-CN" altLang="en-US" dirty="0" smtClean="0"/>
              <a:t>绝密级超过</a:t>
            </a:r>
            <a:r>
              <a:rPr lang="en-US" altLang="zh-CN" dirty="0" smtClean="0"/>
              <a:t>30</a:t>
            </a:r>
            <a:r>
              <a:rPr lang="zh-CN" altLang="en-US" dirty="0" smtClean="0"/>
              <a:t>年、机密级超过</a:t>
            </a:r>
            <a:r>
              <a:rPr lang="en-US" altLang="zh-CN" dirty="0" smtClean="0"/>
              <a:t>20</a:t>
            </a:r>
            <a:r>
              <a:rPr lang="zh-CN" altLang="en-US" dirty="0" smtClean="0"/>
              <a:t>年、秘密级超过</a:t>
            </a:r>
            <a:r>
              <a:rPr lang="en-US" altLang="zh-CN" dirty="0" smtClean="0"/>
              <a:t>10</a:t>
            </a:r>
            <a:r>
              <a:rPr lang="zh-CN" altLang="en-US" dirty="0" smtClean="0"/>
              <a:t>年的，应当报规定该保密事项范围的中央有关机关批准。</a:t>
            </a:r>
          </a:p>
          <a:p>
            <a:pPr latinLnBrk="1">
              <a:buNone/>
            </a:pPr>
            <a:endParaRPr lang="zh-CN" altLang="en-US" dirty="0"/>
          </a:p>
        </p:txBody>
      </p:sp>
    </p:spTree>
    <p:extLst>
      <p:ext uri="{BB962C8B-B14F-4D97-AF65-F5344CB8AC3E}">
        <p14:creationId xmlns:p14="http://schemas.microsoft.com/office/powerpoint/2010/main" val="12263932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5043510"/>
          </a:xfrm>
        </p:spPr>
        <p:txBody>
          <a:bodyPr>
            <a:normAutofit fontScale="92500" lnSpcReduction="20000"/>
          </a:bodyPr>
          <a:lstStyle/>
          <a:p>
            <a:pPr latinLnBrk="1"/>
            <a:r>
              <a:rPr lang="zh-CN" altLang="en-US" dirty="0" smtClean="0"/>
              <a:t>         解密或者延长保密期限的决定，应当</a:t>
            </a:r>
            <a:r>
              <a:rPr lang="zh-CN" altLang="en-US" dirty="0" smtClean="0">
                <a:solidFill>
                  <a:srgbClr val="FF0000"/>
                </a:solidFill>
              </a:rPr>
              <a:t>书面通知</a:t>
            </a:r>
            <a:r>
              <a:rPr lang="zh-CN" altLang="en-US" dirty="0" smtClean="0"/>
              <a:t>知悉范围内的机关、单位或者人员。有关机关、单位或者人员应当在国家秘密载体上</a:t>
            </a:r>
            <a:r>
              <a:rPr lang="zh-CN" altLang="en-US" dirty="0" smtClean="0">
                <a:solidFill>
                  <a:srgbClr val="FF0000"/>
                </a:solidFill>
              </a:rPr>
              <a:t>标明</a:t>
            </a:r>
            <a:r>
              <a:rPr lang="zh-CN" altLang="en-US" dirty="0" smtClean="0"/>
              <a:t>。</a:t>
            </a:r>
          </a:p>
          <a:p>
            <a:pPr latinLnBrk="1"/>
            <a:r>
              <a:rPr lang="zh-CN" altLang="en-US" dirty="0" smtClean="0"/>
              <a:t>　　对</a:t>
            </a:r>
            <a:r>
              <a:rPr lang="zh-CN" altLang="en-US" dirty="0" smtClean="0">
                <a:solidFill>
                  <a:srgbClr val="FF0000"/>
                </a:solidFill>
              </a:rPr>
              <a:t>不属于</a:t>
            </a:r>
            <a:r>
              <a:rPr lang="zh-CN" altLang="en-US" dirty="0" smtClean="0"/>
              <a:t>本机关、本单位确定的国家秘密，认为符合保密法规定应当解密的，可以向原定密机关、单位或者其上级机关提出建议。</a:t>
            </a:r>
          </a:p>
          <a:p>
            <a:pPr latinLnBrk="1"/>
            <a:r>
              <a:rPr lang="zh-CN" altLang="en-US" dirty="0" smtClean="0"/>
              <a:t>　　已依法</a:t>
            </a:r>
            <a:r>
              <a:rPr lang="zh-CN" altLang="en-US" dirty="0" smtClean="0">
                <a:solidFill>
                  <a:srgbClr val="FF0000"/>
                </a:solidFill>
              </a:rPr>
              <a:t>移交</a:t>
            </a:r>
            <a:r>
              <a:rPr lang="zh-CN" altLang="en-US" dirty="0" smtClean="0"/>
              <a:t>各级国家档案馆的属于国家秘密的档案，由原定密机关、单位进行年度解密审核，并将解密或者延长保密期限的决定书面通知相关国家档案馆。</a:t>
            </a:r>
          </a:p>
          <a:p>
            <a:pPr latinLnBrk="1"/>
            <a:r>
              <a:rPr lang="zh-CN" altLang="en-US" dirty="0" smtClean="0"/>
              <a:t>　　</a:t>
            </a:r>
            <a:endParaRPr lang="zh-CN" altLang="en-US" dirty="0"/>
          </a:p>
        </p:txBody>
      </p:sp>
    </p:spTree>
    <p:extLst>
      <p:ext uri="{BB962C8B-B14F-4D97-AF65-F5344CB8AC3E}">
        <p14:creationId xmlns:p14="http://schemas.microsoft.com/office/powerpoint/2010/main" val="4434096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pPr latinLnBrk="1"/>
            <a:r>
              <a:rPr lang="zh-CN" altLang="en-US" dirty="0" smtClean="0"/>
              <a:t>第二十一条机关、单位被</a:t>
            </a:r>
            <a:r>
              <a:rPr lang="zh-CN" altLang="en-US" dirty="0" smtClean="0">
                <a:solidFill>
                  <a:srgbClr val="FF0000"/>
                </a:solidFill>
              </a:rPr>
              <a:t>撤销或者合并</a:t>
            </a:r>
            <a:r>
              <a:rPr lang="zh-CN" altLang="en-US" dirty="0" smtClean="0"/>
              <a:t>的，该机关、单位所确定国家秘密的变更和解除，由</a:t>
            </a:r>
            <a:r>
              <a:rPr lang="zh-CN" altLang="en-US" dirty="0" smtClean="0">
                <a:solidFill>
                  <a:srgbClr val="FF0000"/>
                </a:solidFill>
              </a:rPr>
              <a:t>承担其职能的机关、单位负责</a:t>
            </a:r>
            <a:r>
              <a:rPr lang="zh-CN" altLang="en-US" dirty="0" smtClean="0"/>
              <a:t>，也可以由其上级机关或者保密行政管理部门指定的机关、单位负责。</a:t>
            </a:r>
          </a:p>
          <a:p>
            <a:pPr latinLnBrk="1"/>
            <a:r>
              <a:rPr lang="zh-CN" altLang="en-US" dirty="0" smtClean="0"/>
              <a:t>　　第二十二条机关、单位发现定密不当的，应当及时纠正；上级机关发现下级机关、单位定密不当的，应当及时通知其纠正，也可以直接纠正。</a:t>
            </a:r>
          </a:p>
          <a:p>
            <a:endParaRPr lang="zh-CN" altLang="en-US" dirty="0"/>
          </a:p>
        </p:txBody>
      </p:sp>
    </p:spTree>
    <p:extLst>
      <p:ext uri="{BB962C8B-B14F-4D97-AF65-F5344CB8AC3E}">
        <p14:creationId xmlns:p14="http://schemas.microsoft.com/office/powerpoint/2010/main" val="6183375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t>
            </a:r>
            <a:r>
              <a:rPr kumimoji="1" lang="zh-CN" altLang="en-US" dirty="0" smtClean="0"/>
              <a:t>保密法实施条例</a:t>
            </a:r>
            <a:r>
              <a:rPr kumimoji="1" lang="en-US" altLang="zh-CN" dirty="0" smtClean="0"/>
              <a:t>》</a:t>
            </a:r>
            <a:endParaRPr kumimoji="1" lang="zh-CN" altLang="en-US" dirty="0"/>
          </a:p>
        </p:txBody>
      </p:sp>
      <p:sp>
        <p:nvSpPr>
          <p:cNvPr id="3" name="内容占位符 2"/>
          <p:cNvSpPr>
            <a:spLocks noGrp="1"/>
          </p:cNvSpPr>
          <p:nvPr>
            <p:ph idx="1"/>
          </p:nvPr>
        </p:nvSpPr>
        <p:spPr/>
        <p:txBody>
          <a:bodyPr>
            <a:normAutofit fontScale="85000" lnSpcReduction="20000"/>
          </a:bodyPr>
          <a:lstStyle/>
          <a:p>
            <a:r>
              <a:rPr lang="zh-CN" altLang="en-US" dirty="0"/>
              <a:t>第十六条 机关、单位对所产生的国家秘密，认为符合保密法有关解密或者延长保密期限规定的，应当及时解密或者延长保密期限。 机关、单位对不属于本机关、本单位产生的国家秘密，认为符合保密法有关解密或者延长保密期限规定的，可以向原定密机关、单位或者其上级机关、单位提出建议。 已经依法移交各级国家档案馆的属于国家秘密的档案，由原定密机关、单位按照国家有关规定进行解密审核。</a:t>
            </a:r>
          </a:p>
          <a:p>
            <a:r>
              <a:rPr lang="zh-CN" altLang="en-US" dirty="0"/>
              <a:t>第十七条 机关、单位被撤销或者合并的，该机关、单位所确定国家秘密的变更和解除，由承担其职能的机关、单位负责，也可以由其上级机关、单位或者保密行政管理部门指定的机关、单位负责。</a:t>
            </a:r>
          </a:p>
          <a:p>
            <a:endParaRPr kumimoji="1" lang="zh-CN" altLang="en-US" dirty="0"/>
          </a:p>
        </p:txBody>
      </p:sp>
    </p:spTree>
    <p:extLst>
      <p:ext uri="{BB962C8B-B14F-4D97-AF65-F5344CB8AC3E}">
        <p14:creationId xmlns:p14="http://schemas.microsoft.com/office/powerpoint/2010/main" val="14996541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暂行规定</a:t>
            </a:r>
            <a:endParaRPr kumimoji="1" lang="zh-CN" altLang="en-US" dirty="0"/>
          </a:p>
        </p:txBody>
      </p:sp>
      <p:sp>
        <p:nvSpPr>
          <p:cNvPr id="3" name="内容占位符 2"/>
          <p:cNvSpPr>
            <a:spLocks noGrp="1"/>
          </p:cNvSpPr>
          <p:nvPr>
            <p:ph idx="1"/>
          </p:nvPr>
        </p:nvSpPr>
        <p:spPr>
          <a:xfrm>
            <a:off x="457200" y="1600200"/>
            <a:ext cx="8229600" cy="4853136"/>
          </a:xfrm>
        </p:spPr>
        <p:txBody>
          <a:bodyPr>
            <a:normAutofit fontScale="55000" lnSpcReduction="20000"/>
          </a:bodyPr>
          <a:lstStyle/>
          <a:p>
            <a:r>
              <a:rPr lang="zh-CN" altLang="en-US" dirty="0"/>
              <a:t>第六章　国家秘密解除</a:t>
            </a:r>
          </a:p>
          <a:p>
            <a:r>
              <a:rPr lang="zh-CN" altLang="en-US" dirty="0"/>
              <a:t>第三十一条　机关、单位应当每年对所确定的国家秘密进行审核，有下列情形之一的，及时解密：</a:t>
            </a:r>
            <a:br>
              <a:rPr lang="zh-CN" altLang="en-US" dirty="0"/>
            </a:br>
            <a:r>
              <a:rPr lang="zh-CN" altLang="en-US" dirty="0"/>
              <a:t>　　（一）保密法律法规或者保密事项范围调整后，不再属于国家秘密的；</a:t>
            </a:r>
            <a:br>
              <a:rPr lang="zh-CN" altLang="en-US" dirty="0"/>
            </a:br>
            <a:r>
              <a:rPr lang="zh-CN" altLang="en-US" dirty="0"/>
              <a:t>　　（二）公开后不会损害国家安全和利益，不需要继续保密的。</a:t>
            </a:r>
            <a:br>
              <a:rPr lang="zh-CN" altLang="en-US" dirty="0"/>
            </a:br>
            <a:r>
              <a:rPr lang="zh-CN" altLang="en-US" dirty="0"/>
              <a:t>　　机关、单位经解密审核，对本机关、本单位或者下级机关、单位尚在保密期限内的国家秘密事项决定公开的，正式公布即视为解密。</a:t>
            </a:r>
            <a:br>
              <a:rPr lang="zh-CN" altLang="en-US" dirty="0"/>
            </a:br>
            <a:r>
              <a:rPr lang="zh-CN" altLang="en-US" dirty="0"/>
              <a:t>　　</a:t>
            </a:r>
            <a:endParaRPr lang="zh-CN" altLang="en-US" dirty="0" smtClean="0"/>
          </a:p>
          <a:p>
            <a:r>
              <a:rPr lang="zh-CN" altLang="en-US" dirty="0" smtClean="0"/>
              <a:t>第三十二</a:t>
            </a:r>
            <a:r>
              <a:rPr lang="zh-CN" altLang="en-US" dirty="0"/>
              <a:t>条　国家秘密的具体保密期限已满、解密时间已到或者符合解密条件的，自行解密。</a:t>
            </a:r>
            <a:br>
              <a:rPr lang="zh-CN" altLang="en-US" dirty="0"/>
            </a:br>
            <a:r>
              <a:rPr lang="zh-CN" altLang="en-US" dirty="0"/>
              <a:t>　　</a:t>
            </a:r>
            <a:endParaRPr lang="zh-CN" altLang="en-US" dirty="0" smtClean="0"/>
          </a:p>
          <a:p>
            <a:r>
              <a:rPr lang="zh-CN" altLang="en-US" dirty="0" smtClean="0"/>
              <a:t>第三十三</a:t>
            </a:r>
            <a:r>
              <a:rPr lang="zh-CN" altLang="en-US" dirty="0"/>
              <a:t>条　保密事项范围明确规定保密期限为长期的国家秘密事项，机关、单位不得擅自解密；确需解密的，应当报规定该保密事项范围的中央有关机关批准，中央有关机关应当在接到报告后</a:t>
            </a:r>
            <a:r>
              <a:rPr lang="en-US" altLang="zh-CN" dirty="0"/>
              <a:t>30</a:t>
            </a:r>
            <a:r>
              <a:rPr lang="zh-CN" altLang="en-US" dirty="0"/>
              <a:t>日内作出决定。</a:t>
            </a:r>
            <a:br>
              <a:rPr lang="zh-CN" altLang="en-US" dirty="0"/>
            </a:br>
            <a:r>
              <a:rPr lang="zh-CN" altLang="en-US" dirty="0"/>
              <a:t>　　</a:t>
            </a:r>
            <a:endParaRPr lang="zh-CN" altLang="en-US" dirty="0" smtClean="0"/>
          </a:p>
          <a:p>
            <a:r>
              <a:rPr lang="zh-CN" altLang="en-US" dirty="0" smtClean="0"/>
              <a:t>第三十四</a:t>
            </a:r>
            <a:r>
              <a:rPr lang="zh-CN" altLang="en-US" dirty="0"/>
              <a:t>条　除自行解密的外，国家秘密解除应当按照国家秘密确定程序进行并作出书面记录。</a:t>
            </a:r>
            <a:br>
              <a:rPr lang="zh-CN" altLang="en-US" dirty="0"/>
            </a:br>
            <a:r>
              <a:rPr lang="zh-CN" altLang="en-US" dirty="0"/>
              <a:t>　　国家秘密解除后，有关机关、单位或者人员应当及时在原国家秘密标志附近作出解密标志。</a:t>
            </a:r>
            <a:br>
              <a:rPr lang="zh-CN" altLang="en-US" dirty="0"/>
            </a:br>
            <a:r>
              <a:rPr lang="zh-CN" altLang="en-US" dirty="0"/>
              <a:t>　　</a:t>
            </a:r>
            <a:endParaRPr kumimoji="1" lang="zh-CN" altLang="en-US" dirty="0"/>
          </a:p>
        </p:txBody>
      </p:sp>
    </p:spTree>
    <p:extLst>
      <p:ext uri="{BB962C8B-B14F-4D97-AF65-F5344CB8AC3E}">
        <p14:creationId xmlns:p14="http://schemas.microsoft.com/office/powerpoint/2010/main" val="11713670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a:xfrm>
            <a:off x="457200" y="1600200"/>
            <a:ext cx="8229600" cy="5069160"/>
          </a:xfrm>
        </p:spPr>
        <p:txBody>
          <a:bodyPr>
            <a:normAutofit fontScale="70000" lnSpcReduction="20000"/>
          </a:bodyPr>
          <a:lstStyle/>
          <a:p>
            <a:r>
              <a:rPr lang="zh-CN" altLang="en-US" dirty="0"/>
              <a:t>第三十五条　除自行解密和正式公布的外，机关、单位解除国家秘密，应当书面通知知悉范围内的机关、单位或者人员。</a:t>
            </a:r>
            <a:br>
              <a:rPr lang="zh-CN" altLang="en-US" dirty="0"/>
            </a:br>
            <a:r>
              <a:rPr lang="zh-CN" altLang="en-US" dirty="0"/>
              <a:t>　　</a:t>
            </a:r>
            <a:endParaRPr lang="zh-CN" altLang="en-US" dirty="0" smtClean="0"/>
          </a:p>
          <a:p>
            <a:r>
              <a:rPr lang="zh-CN" altLang="en-US" dirty="0" smtClean="0"/>
              <a:t>第三十六</a:t>
            </a:r>
            <a:r>
              <a:rPr lang="zh-CN" altLang="en-US" dirty="0"/>
              <a:t>条　机关、单位对所产生的国家秘密事项，解密之后需要公开的，应当依照信息公开程序进行保密审查。</a:t>
            </a:r>
            <a:br>
              <a:rPr lang="zh-CN" altLang="en-US" dirty="0"/>
            </a:br>
            <a:r>
              <a:rPr lang="zh-CN" altLang="en-US" dirty="0"/>
              <a:t>　　机关、单位对已解密的不属于本机关、本单位产生的国家秘密事项，需要公开的，应当经原定密机关、单位同意。</a:t>
            </a:r>
            <a:br>
              <a:rPr lang="zh-CN" altLang="en-US" dirty="0"/>
            </a:br>
            <a:r>
              <a:rPr lang="zh-CN" altLang="en-US" dirty="0"/>
              <a:t>　　机关、单位公开已解密的文件资料，不得保留国家秘密标志。对国家秘密标志以及属于敏感信息的内容，应当作删除、遮盖等处理。</a:t>
            </a:r>
            <a:br>
              <a:rPr lang="zh-CN" altLang="en-US" dirty="0"/>
            </a:br>
            <a:r>
              <a:rPr lang="zh-CN" altLang="en-US" dirty="0"/>
              <a:t>　　</a:t>
            </a:r>
            <a:endParaRPr lang="zh-CN" altLang="en-US" dirty="0" smtClean="0"/>
          </a:p>
          <a:p>
            <a:r>
              <a:rPr lang="zh-CN" altLang="en-US" dirty="0" smtClean="0"/>
              <a:t>第三十七</a:t>
            </a:r>
            <a:r>
              <a:rPr lang="zh-CN" altLang="en-US" dirty="0"/>
              <a:t>条　机关、单位对拟移交各级国家档案馆的尚在保密期限内的国家秘密档案，应当进行解密审核，对本机关、本单位产生的符合解密条件的档案，应当予以解密。</a:t>
            </a:r>
            <a:br>
              <a:rPr lang="zh-CN" altLang="en-US" dirty="0"/>
            </a:br>
            <a:r>
              <a:rPr lang="zh-CN" altLang="en-US" dirty="0"/>
              <a:t>　　已依法移交各级国家档案馆的属于国家秘密的档案，其解密办法由国家保密行政管理部门会同国家档案行政管理部门另行制定。</a:t>
            </a:r>
            <a:r>
              <a:rPr lang="zh-CN" altLang="en-US" baseline="30000" dirty="0"/>
              <a:t> </a:t>
            </a:r>
            <a:r>
              <a:rPr lang="en-US" altLang="zh-CN" baseline="30000" dirty="0"/>
              <a:t>[1]</a:t>
            </a:r>
            <a:r>
              <a:rPr lang="zh-CN" altLang="en-US" dirty="0"/>
              <a:t> </a:t>
            </a:r>
          </a:p>
          <a:p>
            <a:endParaRPr kumimoji="1" lang="zh-CN" altLang="en-US" dirty="0"/>
          </a:p>
        </p:txBody>
      </p:sp>
    </p:spTree>
    <p:extLst>
      <p:ext uri="{BB962C8B-B14F-4D97-AF65-F5344CB8AC3E}">
        <p14:creationId xmlns:p14="http://schemas.microsoft.com/office/powerpoint/2010/main" val="9905641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1.</a:t>
            </a:r>
            <a:r>
              <a:rPr kumimoji="1" lang="zh-CN" altLang="en-US" dirty="0" smtClean="0"/>
              <a:t>解密的类型及渠道</a:t>
            </a:r>
            <a:endParaRPr kumimoji="1" lang="zh-CN" altLang="en-US" dirty="0"/>
          </a:p>
        </p:txBody>
      </p:sp>
      <p:sp>
        <p:nvSpPr>
          <p:cNvPr id="3" name="内容占位符 2"/>
          <p:cNvSpPr>
            <a:spLocks noGrp="1"/>
          </p:cNvSpPr>
          <p:nvPr>
            <p:ph idx="1"/>
          </p:nvPr>
        </p:nvSpPr>
        <p:spPr/>
        <p:txBody>
          <a:bodyPr/>
          <a:lstStyle/>
          <a:p>
            <a:pPr>
              <a:lnSpc>
                <a:spcPct val="200000"/>
              </a:lnSpc>
            </a:pPr>
            <a:r>
              <a:rPr kumimoji="1" lang="zh-CN" altLang="en-US" dirty="0" smtClean="0"/>
              <a:t>自行解密</a:t>
            </a:r>
          </a:p>
          <a:p>
            <a:pPr>
              <a:lnSpc>
                <a:spcPct val="200000"/>
              </a:lnSpc>
            </a:pPr>
            <a:r>
              <a:rPr kumimoji="1" lang="zh-CN" altLang="en-US" dirty="0" smtClean="0"/>
              <a:t>公布解密</a:t>
            </a:r>
          </a:p>
          <a:p>
            <a:pPr>
              <a:lnSpc>
                <a:spcPct val="200000"/>
              </a:lnSpc>
            </a:pPr>
            <a:r>
              <a:rPr kumimoji="1" lang="zh-CN" altLang="en-US" dirty="0" smtClean="0"/>
              <a:t>提前解密</a:t>
            </a:r>
            <a:endParaRPr kumimoji="1" lang="zh-CN" altLang="en-US" dirty="0"/>
          </a:p>
        </p:txBody>
      </p:sp>
    </p:spTree>
    <p:extLst>
      <p:ext uri="{BB962C8B-B14F-4D97-AF65-F5344CB8AC3E}">
        <p14:creationId xmlns:p14="http://schemas.microsoft.com/office/powerpoint/2010/main" val="277900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a:t>
            </a:r>
            <a:r>
              <a:rPr kumimoji="1" lang="zh-CN" altLang="en-US" dirty="0" smtClean="0"/>
              <a:t>自行解密的条件和时机</a:t>
            </a:r>
            <a:endParaRPr kumimoji="1" lang="zh-CN" altLang="en-US" dirty="0"/>
          </a:p>
        </p:txBody>
      </p:sp>
      <p:sp>
        <p:nvSpPr>
          <p:cNvPr id="3" name="内容占位符 2"/>
          <p:cNvSpPr>
            <a:spLocks noGrp="1"/>
          </p:cNvSpPr>
          <p:nvPr>
            <p:ph idx="1"/>
          </p:nvPr>
        </p:nvSpPr>
        <p:spPr/>
        <p:txBody>
          <a:bodyPr/>
          <a:lstStyle/>
          <a:p>
            <a:pPr>
              <a:lnSpc>
                <a:spcPct val="200000"/>
              </a:lnSpc>
            </a:pPr>
            <a:r>
              <a:rPr kumimoji="1" lang="zh-CN" altLang="en-US" dirty="0" smtClean="0"/>
              <a:t>期限届满</a:t>
            </a:r>
          </a:p>
          <a:p>
            <a:pPr>
              <a:lnSpc>
                <a:spcPct val="200000"/>
              </a:lnSpc>
            </a:pPr>
            <a:r>
              <a:rPr kumimoji="1" lang="zh-CN" altLang="en-US" dirty="0" smtClean="0"/>
              <a:t>原定密机关、单位未作出延长的决定</a:t>
            </a:r>
            <a:endParaRPr kumimoji="1" lang="zh-CN" altLang="en-US" dirty="0"/>
          </a:p>
        </p:txBody>
      </p:sp>
    </p:spTree>
    <p:extLst>
      <p:ext uri="{BB962C8B-B14F-4D97-AF65-F5344CB8AC3E}">
        <p14:creationId xmlns:p14="http://schemas.microsoft.com/office/powerpoint/2010/main" val="19976154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a:t>
            </a:r>
            <a:r>
              <a:rPr kumimoji="1" lang="zh-CN" altLang="en-US" dirty="0" smtClean="0"/>
              <a:t>公布解密的条件与时机</a:t>
            </a:r>
            <a:endParaRPr kumimoji="1" lang="zh-CN" altLang="en-US" dirty="0"/>
          </a:p>
        </p:txBody>
      </p:sp>
      <p:sp>
        <p:nvSpPr>
          <p:cNvPr id="3" name="内容占位符 2"/>
          <p:cNvSpPr>
            <a:spLocks noGrp="1"/>
          </p:cNvSpPr>
          <p:nvPr>
            <p:ph idx="1"/>
          </p:nvPr>
        </p:nvSpPr>
        <p:spPr/>
        <p:txBody>
          <a:bodyPr/>
          <a:lstStyle/>
          <a:p>
            <a:pPr>
              <a:lnSpc>
                <a:spcPct val="200000"/>
              </a:lnSpc>
            </a:pPr>
            <a:r>
              <a:rPr kumimoji="1" lang="zh-CN" altLang="en-US" dirty="0" smtClean="0"/>
              <a:t>政策类国家秘密事项</a:t>
            </a:r>
          </a:p>
          <a:p>
            <a:pPr>
              <a:lnSpc>
                <a:spcPct val="200000"/>
              </a:lnSpc>
            </a:pPr>
            <a:r>
              <a:rPr kumimoji="1" lang="zh-CN" altLang="en-US" dirty="0" smtClean="0"/>
              <a:t>决策类国家秘密事项</a:t>
            </a:r>
          </a:p>
          <a:p>
            <a:pPr>
              <a:lnSpc>
                <a:spcPct val="200000"/>
              </a:lnSpc>
            </a:pPr>
            <a:r>
              <a:rPr kumimoji="1" lang="zh-CN" altLang="en-US" dirty="0" smtClean="0"/>
              <a:t>执行类国家秘密事项</a:t>
            </a:r>
          </a:p>
          <a:p>
            <a:endParaRPr kumimoji="1" lang="zh-CN" altLang="en-US" dirty="0"/>
          </a:p>
        </p:txBody>
      </p:sp>
    </p:spTree>
    <p:extLst>
      <p:ext uri="{BB962C8B-B14F-4D97-AF65-F5344CB8AC3E}">
        <p14:creationId xmlns:p14="http://schemas.microsoft.com/office/powerpoint/2010/main" val="7351593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4.</a:t>
            </a:r>
            <a:r>
              <a:rPr kumimoji="1" lang="zh-CN" altLang="en-US" dirty="0" smtClean="0"/>
              <a:t>提前解密的条件与时机</a:t>
            </a:r>
            <a:endParaRPr kumimoji="1" lang="zh-CN" altLang="en-US" dirty="0"/>
          </a:p>
        </p:txBody>
      </p:sp>
      <p:sp>
        <p:nvSpPr>
          <p:cNvPr id="3" name="内容占位符 2"/>
          <p:cNvSpPr>
            <a:spLocks noGrp="1"/>
          </p:cNvSpPr>
          <p:nvPr>
            <p:ph idx="1"/>
          </p:nvPr>
        </p:nvSpPr>
        <p:spPr/>
        <p:txBody>
          <a:bodyPr/>
          <a:lstStyle/>
          <a:p>
            <a:pPr>
              <a:lnSpc>
                <a:spcPct val="200000"/>
              </a:lnSpc>
            </a:pPr>
            <a:r>
              <a:rPr kumimoji="1" lang="zh-CN" altLang="en-US" dirty="0" smtClean="0"/>
              <a:t>根据保密事项范围已不属于</a:t>
            </a:r>
          </a:p>
          <a:p>
            <a:pPr>
              <a:lnSpc>
                <a:spcPct val="200000"/>
              </a:lnSpc>
            </a:pPr>
            <a:r>
              <a:rPr kumimoji="1" lang="zh-CN" altLang="en-US" dirty="0" smtClean="0"/>
              <a:t>信息公开</a:t>
            </a:r>
          </a:p>
          <a:p>
            <a:pPr>
              <a:lnSpc>
                <a:spcPct val="200000"/>
              </a:lnSpc>
            </a:pPr>
            <a:r>
              <a:rPr kumimoji="1" lang="zh-CN" altLang="en-US" dirty="0" smtClean="0"/>
              <a:t>依申请审查解密</a:t>
            </a:r>
          </a:p>
          <a:p>
            <a:pPr>
              <a:lnSpc>
                <a:spcPct val="200000"/>
              </a:lnSpc>
            </a:pPr>
            <a:r>
              <a:rPr kumimoji="1" lang="zh-CN" altLang="en-US" dirty="0" smtClean="0"/>
              <a:t>上级机关单位建议</a:t>
            </a:r>
            <a:endParaRPr kumimoji="1" lang="zh-CN" altLang="en-US" dirty="0"/>
          </a:p>
        </p:txBody>
      </p:sp>
    </p:spTree>
    <p:extLst>
      <p:ext uri="{BB962C8B-B14F-4D97-AF65-F5344CB8AC3E}">
        <p14:creationId xmlns:p14="http://schemas.microsoft.com/office/powerpoint/2010/main" val="19646293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5.</a:t>
            </a:r>
            <a:r>
              <a:rPr kumimoji="1" lang="zh-CN" altLang="en-US" dirty="0" smtClean="0"/>
              <a:t>解密条件的推理判断</a:t>
            </a:r>
            <a:endParaRPr kumimoji="1" lang="zh-CN" altLang="en-US" dirty="0"/>
          </a:p>
        </p:txBody>
      </p:sp>
      <p:sp>
        <p:nvSpPr>
          <p:cNvPr id="3" name="内容占位符 2"/>
          <p:cNvSpPr>
            <a:spLocks noGrp="1"/>
          </p:cNvSpPr>
          <p:nvPr>
            <p:ph idx="1"/>
          </p:nvPr>
        </p:nvSpPr>
        <p:spPr/>
        <p:txBody>
          <a:bodyPr/>
          <a:lstStyle/>
          <a:p>
            <a:pPr>
              <a:lnSpc>
                <a:spcPct val="200000"/>
              </a:lnSpc>
            </a:pPr>
            <a:r>
              <a:rPr kumimoji="1" lang="zh-CN" altLang="en-US" dirty="0" smtClean="0"/>
              <a:t>从解密可能引发后果衡量</a:t>
            </a:r>
          </a:p>
          <a:p>
            <a:pPr>
              <a:lnSpc>
                <a:spcPct val="200000"/>
              </a:lnSpc>
            </a:pPr>
            <a:r>
              <a:rPr kumimoji="1" lang="zh-CN" altLang="en-US" dirty="0" smtClean="0"/>
              <a:t>从全局与局部利益衡量</a:t>
            </a:r>
          </a:p>
          <a:p>
            <a:pPr>
              <a:lnSpc>
                <a:spcPct val="200000"/>
              </a:lnSpc>
            </a:pPr>
            <a:r>
              <a:rPr kumimoji="1" lang="zh-CN" altLang="en-US" dirty="0" smtClean="0"/>
              <a:t>从利与弊的角度衡量</a:t>
            </a:r>
          </a:p>
          <a:p>
            <a:pPr>
              <a:lnSpc>
                <a:spcPct val="200000"/>
              </a:lnSpc>
            </a:pPr>
            <a:endParaRPr kumimoji="1" lang="zh-CN" altLang="en-US" dirty="0"/>
          </a:p>
        </p:txBody>
      </p:sp>
    </p:spTree>
    <p:extLst>
      <p:ext uri="{BB962C8B-B14F-4D97-AF65-F5344CB8AC3E}">
        <p14:creationId xmlns:p14="http://schemas.microsoft.com/office/powerpoint/2010/main" val="13191495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6.</a:t>
            </a:r>
            <a:r>
              <a:rPr kumimoji="1" lang="zh-CN" altLang="en-US" dirty="0" smtClean="0"/>
              <a:t>解密程序</a:t>
            </a:r>
            <a:endParaRPr kumimoji="1" lang="zh-CN" altLang="en-US" dirty="0"/>
          </a:p>
        </p:txBody>
      </p:sp>
      <p:sp>
        <p:nvSpPr>
          <p:cNvPr id="3" name="内容占位符 2"/>
          <p:cNvSpPr>
            <a:spLocks noGrp="1"/>
          </p:cNvSpPr>
          <p:nvPr>
            <p:ph idx="1"/>
          </p:nvPr>
        </p:nvSpPr>
        <p:spPr/>
        <p:txBody>
          <a:bodyPr/>
          <a:lstStyle/>
          <a:p>
            <a:r>
              <a:rPr kumimoji="1" lang="zh-CN" altLang="en-US" dirty="0" smtClean="0"/>
              <a:t>一般情况下，同原始定密一样</a:t>
            </a:r>
            <a:endParaRPr kumimoji="1" lang="zh-CN" altLang="en-US" dirty="0"/>
          </a:p>
        </p:txBody>
      </p:sp>
    </p:spTree>
    <p:extLst>
      <p:ext uri="{BB962C8B-B14F-4D97-AF65-F5344CB8AC3E}">
        <p14:creationId xmlns:p14="http://schemas.microsoft.com/office/powerpoint/2010/main" val="11419543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a:t>
            </a:r>
            <a:r>
              <a:rPr lang="zh-CN" altLang="en-US" dirty="0" smtClean="0"/>
              <a:t>解密责任人</a:t>
            </a:r>
            <a:endParaRPr lang="zh-CN" altLang="en-US" dirty="0"/>
          </a:p>
        </p:txBody>
      </p:sp>
      <p:sp>
        <p:nvSpPr>
          <p:cNvPr id="3" name="内容占位符 2"/>
          <p:cNvSpPr>
            <a:spLocks noGrp="1"/>
          </p:cNvSpPr>
          <p:nvPr>
            <p:ph idx="1"/>
          </p:nvPr>
        </p:nvSpPr>
        <p:spPr/>
        <p:txBody>
          <a:bodyPr/>
          <a:lstStyle/>
          <a:p>
            <a:pPr>
              <a:lnSpc>
                <a:spcPct val="200000"/>
              </a:lnSpc>
            </a:pPr>
            <a:r>
              <a:rPr lang="zh-CN" altLang="en-US" dirty="0" smtClean="0"/>
              <a:t>“谁定密、谁变更、谁解密”</a:t>
            </a:r>
            <a:endParaRPr lang="en-US" altLang="zh-CN" dirty="0" smtClean="0"/>
          </a:p>
          <a:p>
            <a:pPr>
              <a:lnSpc>
                <a:spcPct val="200000"/>
              </a:lnSpc>
            </a:pPr>
            <a:r>
              <a:rPr lang="zh-CN" altLang="en-US" dirty="0" smtClean="0"/>
              <a:t>上级机关</a:t>
            </a:r>
            <a:endParaRPr lang="en-US" altLang="zh-CN" dirty="0" smtClean="0"/>
          </a:p>
          <a:p>
            <a:pPr>
              <a:lnSpc>
                <a:spcPct val="200000"/>
              </a:lnSpc>
            </a:pPr>
            <a:r>
              <a:rPr lang="zh-CN" altLang="en-US" dirty="0" smtClean="0"/>
              <a:t>承担职能的机关</a:t>
            </a:r>
            <a:endParaRPr lang="en-US" altLang="zh-CN" dirty="0" smtClean="0"/>
          </a:p>
          <a:p>
            <a:pPr>
              <a:lnSpc>
                <a:spcPct val="200000"/>
              </a:lnSpc>
            </a:pPr>
            <a:endParaRPr lang="zh-CN" altLang="en-US" dirty="0"/>
          </a:p>
        </p:txBody>
      </p:sp>
    </p:spTree>
    <p:extLst>
      <p:ext uri="{BB962C8B-B14F-4D97-AF65-F5344CB8AC3E}">
        <p14:creationId xmlns:p14="http://schemas.microsoft.com/office/powerpoint/2010/main" val="14099846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8.</a:t>
            </a:r>
            <a:r>
              <a:rPr kumimoji="1" lang="zh-CN" altLang="en-US" dirty="0" smtClean="0"/>
              <a:t>解密中应注意的问题</a:t>
            </a:r>
            <a:endParaRPr kumimoji="1" lang="zh-CN" altLang="en-US" dirty="0"/>
          </a:p>
        </p:txBody>
      </p:sp>
      <p:sp>
        <p:nvSpPr>
          <p:cNvPr id="3" name="内容占位符 2"/>
          <p:cNvSpPr>
            <a:spLocks noGrp="1"/>
          </p:cNvSpPr>
          <p:nvPr>
            <p:ph idx="1"/>
          </p:nvPr>
        </p:nvSpPr>
        <p:spPr/>
        <p:txBody>
          <a:bodyPr/>
          <a:lstStyle/>
          <a:p>
            <a:pPr>
              <a:lnSpc>
                <a:spcPct val="200000"/>
              </a:lnSpc>
            </a:pPr>
            <a:r>
              <a:rPr kumimoji="1" lang="zh-CN" altLang="en-US" dirty="0" smtClean="0"/>
              <a:t>解密不等于公开</a:t>
            </a:r>
          </a:p>
          <a:p>
            <a:pPr>
              <a:lnSpc>
                <a:spcPct val="200000"/>
              </a:lnSpc>
            </a:pPr>
            <a:r>
              <a:rPr kumimoji="1" lang="zh-CN" altLang="en-US" dirty="0" smtClean="0"/>
              <a:t>不全文公布不等于公布解密</a:t>
            </a:r>
          </a:p>
          <a:p>
            <a:pPr>
              <a:lnSpc>
                <a:spcPct val="200000"/>
              </a:lnSpc>
            </a:pPr>
            <a:r>
              <a:rPr kumimoji="1" lang="zh-CN" altLang="en-US" dirty="0" smtClean="0"/>
              <a:t>解密时对敏感信息的处理</a:t>
            </a:r>
          </a:p>
          <a:p>
            <a:pPr>
              <a:lnSpc>
                <a:spcPct val="200000"/>
              </a:lnSpc>
            </a:pPr>
            <a:r>
              <a:rPr kumimoji="1" lang="zh-CN" altLang="en-US" dirty="0" smtClean="0"/>
              <a:t>移交档案馆的档案解密</a:t>
            </a:r>
            <a:endParaRPr kumimoji="1" lang="zh-CN" altLang="en-US" dirty="0"/>
          </a:p>
        </p:txBody>
      </p:sp>
    </p:spTree>
    <p:extLst>
      <p:ext uri="{BB962C8B-B14F-4D97-AF65-F5344CB8AC3E}">
        <p14:creationId xmlns:p14="http://schemas.microsoft.com/office/powerpoint/2010/main" val="1767516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t>
            </a:r>
            <a:r>
              <a:rPr kumimoji="1" lang="zh-CN" altLang="en-US" dirty="0" smtClean="0"/>
              <a:t>暂行规定</a:t>
            </a:r>
            <a:r>
              <a:rPr kumimoji="1" lang="en-US" altLang="zh-CN" dirty="0" smtClean="0"/>
              <a:t>》</a:t>
            </a:r>
            <a:endParaRPr kumimoji="1" lang="zh-CN" altLang="en-US" dirty="0"/>
          </a:p>
        </p:txBody>
      </p:sp>
      <p:sp>
        <p:nvSpPr>
          <p:cNvPr id="3" name="内容占位符 2"/>
          <p:cNvSpPr>
            <a:spLocks noGrp="1"/>
          </p:cNvSpPr>
          <p:nvPr>
            <p:ph idx="1"/>
          </p:nvPr>
        </p:nvSpPr>
        <p:spPr/>
        <p:txBody>
          <a:bodyPr>
            <a:normAutofit fontScale="70000" lnSpcReduction="20000"/>
          </a:bodyPr>
          <a:lstStyle/>
          <a:p>
            <a:pPr algn="ctr"/>
            <a:r>
              <a:rPr lang="zh-CN" altLang="en-US" dirty="0"/>
              <a:t>第五章　国家秘密变更</a:t>
            </a:r>
          </a:p>
          <a:p>
            <a:r>
              <a:rPr lang="zh-CN" altLang="en-US" dirty="0"/>
              <a:t>第二十六条　有下列情形之一的，机关、单位应当对所确定国家秘密事项的密级、保密期限或者知悉范围及时作出变更：</a:t>
            </a:r>
            <a:br>
              <a:rPr lang="zh-CN" altLang="en-US" dirty="0"/>
            </a:br>
            <a:r>
              <a:rPr lang="zh-CN" altLang="en-US" dirty="0"/>
              <a:t>　　（一）定密时所依据的法律法规或者保密事项范围发生变化的；</a:t>
            </a:r>
            <a:br>
              <a:rPr lang="zh-CN" altLang="en-US" dirty="0"/>
            </a:br>
            <a:r>
              <a:rPr lang="zh-CN" altLang="en-US" dirty="0"/>
              <a:t>　　（二）泄露后对国家安全和利益的损害程度发生明显变化的。</a:t>
            </a:r>
            <a:br>
              <a:rPr lang="zh-CN" altLang="en-US" dirty="0"/>
            </a:br>
            <a:r>
              <a:rPr lang="zh-CN" altLang="en-US" dirty="0"/>
              <a:t>　　必要时，上级机关、单位或者业务主管部门可以直接变更下级机关、单位确定的国家秘密事项的密级、保密期限或者知悉范围</a:t>
            </a:r>
            <a:r>
              <a:rPr lang="zh-CN" altLang="en-US" dirty="0" smtClean="0"/>
              <a:t>。</a:t>
            </a:r>
            <a:endParaRPr lang="zh-CN" altLang="en-US" dirty="0"/>
          </a:p>
          <a:p>
            <a:r>
              <a:rPr lang="zh-CN" altLang="en-US" dirty="0" smtClean="0"/>
              <a:t>第二十七</a:t>
            </a:r>
            <a:r>
              <a:rPr lang="zh-CN" altLang="en-US" dirty="0"/>
              <a:t>条　机关、单位认为需要延长所确定国家秘密事项保密期限的，应当在保密期限届满前作出决定；延长保密期限使累计保密期限超过保密事项范围规定的，应当报规定该保密事项范围的中央有关机关批准，中央有关机关应当在接到报告后</a:t>
            </a:r>
            <a:r>
              <a:rPr lang="en-US" altLang="zh-CN" dirty="0"/>
              <a:t>30</a:t>
            </a:r>
            <a:r>
              <a:rPr lang="zh-CN" altLang="en-US" dirty="0"/>
              <a:t>日内作出决定。</a:t>
            </a:r>
            <a:br>
              <a:rPr lang="zh-CN" altLang="en-US" dirty="0"/>
            </a:br>
            <a:r>
              <a:rPr lang="zh-CN" altLang="en-US" dirty="0"/>
              <a:t>　　</a:t>
            </a:r>
            <a:endParaRPr kumimoji="1" lang="zh-CN" altLang="en-US" dirty="0"/>
          </a:p>
        </p:txBody>
      </p:sp>
    </p:spTree>
    <p:extLst>
      <p:ext uri="{BB962C8B-B14F-4D97-AF65-F5344CB8AC3E}">
        <p14:creationId xmlns:p14="http://schemas.microsoft.com/office/powerpoint/2010/main" val="11847645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en-US" dirty="0" smtClean="0"/>
              <a:t>在</a:t>
            </a:r>
            <a:r>
              <a:rPr lang="zh-CN" altLang="en-US" b="1" dirty="0" smtClean="0"/>
              <a:t>广州市</a:t>
            </a:r>
            <a:r>
              <a:rPr lang="en-US" altLang="zh-CN" dirty="0" smtClean="0"/>
              <a:t>2002</a:t>
            </a:r>
            <a:r>
              <a:rPr lang="zh-CN" altLang="en-US" dirty="0" smtClean="0"/>
              <a:t>年政府信息公开工作总结会上，</a:t>
            </a:r>
            <a:r>
              <a:rPr lang="zh-CN" altLang="en-US" b="1" dirty="0" smtClean="0"/>
              <a:t>广州市</a:t>
            </a:r>
            <a:r>
              <a:rPr lang="zh-CN" altLang="en-US" dirty="0" smtClean="0"/>
              <a:t>保密局已对</a:t>
            </a:r>
            <a:r>
              <a:rPr lang="en-US" altLang="zh-CN" dirty="0" smtClean="0"/>
              <a:t>2001</a:t>
            </a:r>
            <a:r>
              <a:rPr lang="zh-CN" altLang="en-US" dirty="0" smtClean="0"/>
              <a:t>年底前的</a:t>
            </a:r>
            <a:r>
              <a:rPr lang="en-US" altLang="zh-CN" dirty="0" smtClean="0"/>
              <a:t>10</a:t>
            </a:r>
            <a:r>
              <a:rPr lang="zh-CN" altLang="en-US" dirty="0" smtClean="0"/>
              <a:t>万余项</a:t>
            </a:r>
            <a:r>
              <a:rPr lang="zh-CN" altLang="en-US" b="1" dirty="0" smtClean="0"/>
              <a:t>国家秘密</a:t>
            </a:r>
            <a:r>
              <a:rPr lang="zh-CN" altLang="en-US" dirty="0" smtClean="0"/>
              <a:t>进行清理</a:t>
            </a:r>
            <a:r>
              <a:rPr lang="zh-CN" altLang="en-US" b="1" dirty="0" smtClean="0"/>
              <a:t>解密</a:t>
            </a:r>
            <a:r>
              <a:rPr lang="zh-CN" altLang="en-US" dirty="0" smtClean="0"/>
              <a:t>，</a:t>
            </a:r>
            <a:r>
              <a:rPr lang="zh-CN" altLang="en-US" b="1" dirty="0" smtClean="0"/>
              <a:t>解密</a:t>
            </a:r>
            <a:r>
              <a:rPr lang="zh-CN" altLang="en-US" dirty="0" smtClean="0"/>
              <a:t>率达</a:t>
            </a:r>
            <a:r>
              <a:rPr lang="en-US" altLang="zh-CN" dirty="0" smtClean="0"/>
              <a:t>97.2%</a:t>
            </a:r>
            <a:r>
              <a:rPr lang="zh-CN" altLang="en-US" dirty="0" smtClean="0"/>
              <a:t>。</a:t>
            </a:r>
            <a:br>
              <a:rPr lang="zh-CN" altLang="en-US" dirty="0" smtClean="0"/>
            </a:br>
            <a:r>
              <a:rPr lang="zh-CN" altLang="en-US" dirty="0" smtClean="0"/>
              <a:t>　　根据广东省及</a:t>
            </a:r>
            <a:r>
              <a:rPr lang="zh-CN" altLang="en-US" b="1" dirty="0" smtClean="0"/>
              <a:t>广州市</a:t>
            </a:r>
            <a:r>
              <a:rPr lang="zh-CN" altLang="en-US" dirty="0" smtClean="0"/>
              <a:t>关于全面推行政务公开制度的要求，凡是法律、法规、行政规章要求的，以及政府和政府部门作出的具普遍约束力的行政决议，只要不属于党和</a:t>
            </a:r>
            <a:r>
              <a:rPr lang="zh-CN" altLang="en-US" b="1" dirty="0" smtClean="0"/>
              <a:t>国家秘密</a:t>
            </a:r>
            <a:r>
              <a:rPr lang="zh-CN" altLang="en-US" dirty="0" smtClean="0"/>
              <a:t>事项，一律都要对外公开。</a:t>
            </a:r>
            <a:r>
              <a:rPr lang="zh-CN" altLang="en-US" b="1" dirty="0" smtClean="0"/>
              <a:t>广州市</a:t>
            </a:r>
            <a:r>
              <a:rPr lang="zh-CN" altLang="en-US" dirty="0" smtClean="0"/>
              <a:t>保密局此举为全市推行政务公开，实施政府信息公开提供了保障。</a:t>
            </a:r>
            <a:endParaRPr lang="en-US" dirty="0" smtClean="0">
              <a:hlinkClick r:id="rId2"/>
            </a:endParaRPr>
          </a:p>
          <a:p>
            <a:r>
              <a:rPr lang="en-US" dirty="0" smtClean="0">
                <a:hlinkClick r:id="rId2"/>
              </a:rPr>
              <a:t>http://www.gsfzb.gov.cn/FLFG/ShowArticle.asp?ArticleID=1016</a:t>
            </a: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hlinkClick r:id="rId2"/>
              </a:rPr>
              <a:t>http://www.gmw.cn/01wzb/2009-12/27/content_1029431.htm</a:t>
            </a:r>
            <a:endParaRPr lang="en-US" altLang="zh-CN" dirty="0" smtClean="0"/>
          </a:p>
          <a:p>
            <a:r>
              <a:rPr lang="zh-CN" altLang="en-US" dirty="0" smtClean="0"/>
              <a:t>保密期限未届满而需提前解密的，依照</a:t>
            </a:r>
            <a:r>
              <a:rPr lang="en-US" altLang="zh-CN" dirty="0" smtClean="0"/>
              <a:t>《</a:t>
            </a:r>
            <a:r>
              <a:rPr lang="zh-CN" altLang="en-US" dirty="0" smtClean="0"/>
              <a:t>保密法</a:t>
            </a:r>
            <a:r>
              <a:rPr lang="en-US" altLang="zh-CN" dirty="0" smtClean="0"/>
              <a:t>》</a:t>
            </a:r>
            <a:r>
              <a:rPr lang="zh-CN" altLang="en-US" dirty="0" smtClean="0"/>
              <a:t>第十六条、</a:t>
            </a:r>
            <a:r>
              <a:rPr lang="en-US" altLang="zh-CN" dirty="0" smtClean="0"/>
              <a:t>《</a:t>
            </a:r>
            <a:r>
              <a:rPr lang="zh-CN" altLang="en-US" dirty="0" smtClean="0"/>
              <a:t>实施办法</a:t>
            </a:r>
            <a:r>
              <a:rPr lang="en-US" altLang="zh-CN" dirty="0" smtClean="0"/>
              <a:t>》</a:t>
            </a:r>
            <a:r>
              <a:rPr lang="zh-CN" altLang="en-US" dirty="0" smtClean="0"/>
              <a:t>第十五条规定办理。如对上级主管机关决定解密的持有异议时，绝密级事项可报国家保密局决定；机密级、秘密级事项可报省国家保密局决定。</a:t>
            </a:r>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t>国防科学技术成果国家秘密的保密和解密办法</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b="1" dirty="0" smtClean="0"/>
              <a:t>第十二条</a:t>
            </a:r>
            <a:r>
              <a:rPr lang="zh-CN" altLang="en-US" dirty="0" smtClean="0"/>
              <a:t>  国防科学技术成果秘密的保密期限届满，自行解密。</a:t>
            </a:r>
          </a:p>
          <a:p>
            <a:r>
              <a:rPr lang="zh-CN" altLang="en-US" dirty="0" smtClean="0"/>
              <a:t>在保密期限内，国防科技成果秘密具备下列条件之一的可以提前解密：</a:t>
            </a:r>
          </a:p>
          <a:p>
            <a:r>
              <a:rPr lang="en-US" altLang="zh-CN" dirty="0" smtClean="0"/>
              <a:t>(</a:t>
            </a:r>
            <a:r>
              <a:rPr lang="zh-CN" altLang="en-US" dirty="0" smtClean="0"/>
              <a:t>一</a:t>
            </a:r>
            <a:r>
              <a:rPr lang="en-US" altLang="zh-CN" dirty="0" smtClean="0"/>
              <a:t>)  </a:t>
            </a:r>
            <a:r>
              <a:rPr lang="zh-CN" altLang="en-US" dirty="0" smtClean="0"/>
              <a:t>用于已经退出现役装备的；</a:t>
            </a:r>
          </a:p>
          <a:p>
            <a:r>
              <a:rPr lang="en-US" altLang="zh-CN" dirty="0" smtClean="0"/>
              <a:t>(</a:t>
            </a:r>
            <a:r>
              <a:rPr lang="zh-CN" altLang="en-US" dirty="0" smtClean="0"/>
              <a:t>二</a:t>
            </a:r>
            <a:r>
              <a:rPr lang="en-US" altLang="zh-CN" dirty="0" smtClean="0"/>
              <a:t>)  </a:t>
            </a:r>
            <a:r>
              <a:rPr lang="zh-CN" altLang="en-US" dirty="0" smtClean="0"/>
              <a:t>已经有接替技术，原有技术无保密价值的；</a:t>
            </a:r>
          </a:p>
          <a:p>
            <a:r>
              <a:rPr lang="en-US" altLang="zh-CN" dirty="0" smtClean="0"/>
              <a:t>(</a:t>
            </a:r>
            <a:r>
              <a:rPr lang="zh-CN" altLang="en-US" dirty="0" smtClean="0"/>
              <a:t>三</a:t>
            </a:r>
            <a:r>
              <a:rPr lang="en-US" altLang="zh-CN" dirty="0" smtClean="0"/>
              <a:t>)  </a:t>
            </a:r>
            <a:r>
              <a:rPr lang="zh-CN" altLang="en-US" dirty="0" smtClean="0"/>
              <a:t>虽属现役装备中的国防科技成果，但其主要秘密国内外已经通过专利或其它途径公开，失去保密价值的。</a:t>
            </a:r>
          </a:p>
          <a:p>
            <a:r>
              <a:rPr lang="zh-CN" altLang="en-US" dirty="0" smtClean="0"/>
              <a:t>  在保密期限内的</a:t>
            </a:r>
            <a:r>
              <a:rPr lang="zh-CN" altLang="en-US" dirty="0" smtClean="0">
                <a:solidFill>
                  <a:srgbClr val="FF0000"/>
                </a:solidFill>
              </a:rPr>
              <a:t>秘密级</a:t>
            </a:r>
            <a:r>
              <a:rPr lang="zh-CN" altLang="en-US" dirty="0" smtClean="0"/>
              <a:t>国防科技成果，其解密由原确定密级的单位决定；</a:t>
            </a:r>
            <a:r>
              <a:rPr lang="zh-CN" altLang="en-US" dirty="0" smtClean="0">
                <a:solidFill>
                  <a:srgbClr val="FF0000"/>
                </a:solidFill>
              </a:rPr>
              <a:t>机密级</a:t>
            </a:r>
            <a:r>
              <a:rPr lang="zh-CN" altLang="en-US" dirty="0" smtClean="0"/>
              <a:t>国防科技成果，其解密由国务院有关主管部门、军队有关主管单位决定，</a:t>
            </a:r>
            <a:r>
              <a:rPr lang="zh-CN" altLang="en-US" dirty="0" smtClean="0">
                <a:solidFill>
                  <a:srgbClr val="FF0000"/>
                </a:solidFill>
              </a:rPr>
              <a:t>绝密级</a:t>
            </a:r>
            <a:r>
              <a:rPr lang="zh-CN" altLang="en-US" dirty="0" smtClean="0"/>
              <a:t>国防科技成果，其解密由国务院有关主管部门、军队有关主管单位提出审查意见，报国防科工委审批。</a:t>
            </a:r>
          </a:p>
          <a:p>
            <a:endParaRPr lang="zh-CN" alt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外交部档案解密</a:t>
            </a:r>
          </a:p>
          <a:p>
            <a:r>
              <a:rPr kumimoji="1" lang="en-US" altLang="zh-CN" dirty="0"/>
              <a:t>https://</a:t>
            </a:r>
            <a:r>
              <a:rPr kumimoji="1" lang="en-US" altLang="zh-CN" dirty="0" err="1"/>
              <a:t>v.youku.com</a:t>
            </a:r>
            <a:r>
              <a:rPr kumimoji="1" lang="en-US" altLang="zh-CN" dirty="0"/>
              <a:t>/</a:t>
            </a:r>
            <a:r>
              <a:rPr kumimoji="1" lang="en-US" altLang="zh-CN" dirty="0" err="1"/>
              <a:t>v_show</a:t>
            </a:r>
            <a:r>
              <a:rPr kumimoji="1" lang="en-US" altLang="zh-CN" dirty="0"/>
              <a:t>/id_XNTc0Nzg5OTY=.html</a:t>
            </a:r>
            <a:endParaRPr kumimoji="1" lang="zh-CN" altLang="en-US" dirty="0" smtClean="0"/>
          </a:p>
          <a:p>
            <a:endParaRPr kumimoji="1" lang="zh-CN" altLang="en-US" dirty="0"/>
          </a:p>
          <a:p>
            <a:r>
              <a:rPr kumimoji="1" lang="en-US" altLang="zh-CN" dirty="0" smtClean="0"/>
              <a:t>https</a:t>
            </a:r>
            <a:r>
              <a:rPr kumimoji="1" lang="en-US" altLang="zh-CN" dirty="0"/>
              <a:t>://3g.163.com/v/video/VUIT2VJDB.html</a:t>
            </a:r>
            <a:endParaRPr kumimoji="1" lang="zh-CN" altLang="en-US" dirty="0"/>
          </a:p>
        </p:txBody>
      </p:sp>
    </p:spTree>
    <p:extLst>
      <p:ext uri="{BB962C8B-B14F-4D97-AF65-F5344CB8AC3E}">
        <p14:creationId xmlns:p14="http://schemas.microsoft.com/office/powerpoint/2010/main" val="1995877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a:xfrm>
            <a:off x="457200" y="1600200"/>
            <a:ext cx="8229600" cy="4997152"/>
          </a:xfrm>
        </p:spPr>
        <p:txBody>
          <a:bodyPr>
            <a:normAutofit fontScale="62500" lnSpcReduction="20000"/>
          </a:bodyPr>
          <a:lstStyle/>
          <a:p>
            <a:r>
              <a:rPr lang="zh-CN" altLang="en-US" dirty="0"/>
              <a:t>第二十八条　国家秘密知悉范围内的机关、单位，其有关工作人员不在知悉范围内，但因工作需要知悉国家秘密的，应当经机关、单位负责人批准。</a:t>
            </a:r>
            <a:br>
              <a:rPr lang="zh-CN" altLang="en-US" dirty="0"/>
            </a:br>
            <a:r>
              <a:rPr lang="zh-CN" altLang="en-US" dirty="0"/>
              <a:t>　　国家秘密知悉范围以外的机关、单位及其人员，因工作需要知悉国家秘密的，应当经原定密机关、单位同意。</a:t>
            </a:r>
            <a:br>
              <a:rPr lang="zh-CN" altLang="en-US" dirty="0"/>
            </a:br>
            <a:r>
              <a:rPr lang="zh-CN" altLang="en-US" dirty="0"/>
              <a:t>　　原定密机关、单位对扩大知悉范围有明确规定的，应当遵守其规定。</a:t>
            </a:r>
            <a:br>
              <a:rPr lang="zh-CN" altLang="en-US" dirty="0"/>
            </a:br>
            <a:r>
              <a:rPr lang="zh-CN" altLang="en-US" dirty="0"/>
              <a:t>　　扩大国家秘密知悉范围应当作出详细记录</a:t>
            </a:r>
            <a:r>
              <a:rPr lang="zh-CN" altLang="en-US" dirty="0" smtClean="0"/>
              <a:t>。</a:t>
            </a:r>
          </a:p>
          <a:p>
            <a:r>
              <a:rPr lang="zh-CN" altLang="en-US" dirty="0" smtClean="0"/>
              <a:t>第二十九</a:t>
            </a:r>
            <a:r>
              <a:rPr lang="zh-CN" altLang="en-US" dirty="0"/>
              <a:t>条　国家秘密变更按照国家秘密确定程序进行并作出书面记录。</a:t>
            </a:r>
            <a:br>
              <a:rPr lang="zh-CN" altLang="en-US" dirty="0"/>
            </a:br>
            <a:r>
              <a:rPr lang="zh-CN" altLang="en-US" dirty="0"/>
              <a:t>　　国家秘密变更后，原定密机关、单位应当及时在原国家秘密标志附近重新作出国家秘密标志</a:t>
            </a:r>
            <a:r>
              <a:rPr lang="zh-CN" altLang="en-US" dirty="0" smtClean="0"/>
              <a:t>。</a:t>
            </a:r>
          </a:p>
          <a:p>
            <a:r>
              <a:rPr lang="zh-CN" altLang="en-US" dirty="0" smtClean="0"/>
              <a:t>第三十</a:t>
            </a:r>
            <a:r>
              <a:rPr lang="zh-CN" altLang="en-US" dirty="0"/>
              <a:t>条　机关、单位变更国家秘密的密级、保密期限或者知悉范围的，应当书面通知知悉范围内的机关、单位或者人员。有关机关、单位或者人员接到通知后，应当在国家秘密标志附近标明变更后的密级、保密期限和知悉范围。</a:t>
            </a:r>
            <a:br>
              <a:rPr lang="zh-CN" altLang="en-US" dirty="0"/>
            </a:br>
            <a:r>
              <a:rPr lang="zh-CN" altLang="en-US" dirty="0"/>
              <a:t>　　延长保密期限的书面通知，应当于原定保密期限届满前送达知悉范围内的机关、单位或者人员。</a:t>
            </a:r>
            <a:r>
              <a:rPr lang="zh-CN" altLang="en-US" baseline="30000" dirty="0"/>
              <a:t> </a:t>
            </a:r>
            <a:r>
              <a:rPr lang="en-US" altLang="zh-CN" baseline="30000" dirty="0"/>
              <a:t>[1]</a:t>
            </a:r>
            <a:r>
              <a:rPr lang="zh-CN" altLang="en-US" dirty="0"/>
              <a:t> </a:t>
            </a:r>
          </a:p>
          <a:p>
            <a:endParaRPr kumimoji="1" lang="zh-CN" altLang="en-US" dirty="0"/>
          </a:p>
        </p:txBody>
      </p:sp>
    </p:spTree>
    <p:extLst>
      <p:ext uri="{BB962C8B-B14F-4D97-AF65-F5344CB8AC3E}">
        <p14:creationId xmlns:p14="http://schemas.microsoft.com/office/powerpoint/2010/main" val="1623581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一、密级变更的条件和方法</a:t>
            </a:r>
            <a:endParaRPr kumimoji="1" lang="zh-CN" altLang="en-US" dirty="0"/>
          </a:p>
        </p:txBody>
      </p:sp>
      <p:sp>
        <p:nvSpPr>
          <p:cNvPr id="3" name="内容占位符 2"/>
          <p:cNvSpPr>
            <a:spLocks noGrp="1"/>
          </p:cNvSpPr>
          <p:nvPr>
            <p:ph idx="1"/>
          </p:nvPr>
        </p:nvSpPr>
        <p:spPr/>
        <p:txBody>
          <a:bodyPr/>
          <a:lstStyle/>
          <a:p>
            <a:r>
              <a:rPr kumimoji="1" lang="en-US" altLang="zh-CN" dirty="0" smtClean="0"/>
              <a:t>1.</a:t>
            </a:r>
            <a:r>
              <a:rPr kumimoji="1" lang="zh-CN" altLang="en-US" dirty="0" smtClean="0"/>
              <a:t>密级变更的条件</a:t>
            </a:r>
          </a:p>
          <a:p>
            <a:r>
              <a:rPr kumimoji="1" lang="zh-CN" altLang="en-US" dirty="0" smtClean="0"/>
              <a:t>保密事项范围发生变化</a:t>
            </a:r>
          </a:p>
          <a:p>
            <a:r>
              <a:rPr kumimoji="1" lang="zh-CN" altLang="en-US" dirty="0" smtClean="0"/>
              <a:t>重要程度发生变化</a:t>
            </a:r>
          </a:p>
          <a:p>
            <a:r>
              <a:rPr kumimoji="1" lang="zh-CN" altLang="en-US" dirty="0" smtClean="0"/>
              <a:t>知悉范围发生变化</a:t>
            </a:r>
            <a:endParaRPr kumimoji="1" lang="zh-CN" altLang="en-US" dirty="0"/>
          </a:p>
        </p:txBody>
      </p:sp>
    </p:spTree>
    <p:extLst>
      <p:ext uri="{BB962C8B-B14F-4D97-AF65-F5344CB8AC3E}">
        <p14:creationId xmlns:p14="http://schemas.microsoft.com/office/powerpoint/2010/main" val="1453891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 name="内容占位符 2"/>
          <p:cNvSpPr>
            <a:spLocks noGrp="1"/>
          </p:cNvSpPr>
          <p:nvPr>
            <p:ph idx="1"/>
          </p:nvPr>
        </p:nvSpPr>
        <p:spPr/>
        <p:txBody>
          <a:bodyPr/>
          <a:lstStyle/>
          <a:p>
            <a:r>
              <a:rPr kumimoji="1" lang="en-US" altLang="zh-CN" dirty="0" smtClean="0"/>
              <a:t>2.</a:t>
            </a:r>
            <a:r>
              <a:rPr kumimoji="1" lang="zh-CN" altLang="en-US" dirty="0" smtClean="0"/>
              <a:t>密级变更的方法</a:t>
            </a:r>
          </a:p>
          <a:p>
            <a:endParaRPr kumimoji="1" lang="zh-CN" altLang="en-US" dirty="0"/>
          </a:p>
          <a:p>
            <a:r>
              <a:rPr kumimoji="1" lang="zh-CN" altLang="en-US" dirty="0" smtClean="0"/>
              <a:t>升高</a:t>
            </a:r>
          </a:p>
          <a:p>
            <a:endParaRPr kumimoji="1" lang="zh-CN" altLang="en-US" dirty="0"/>
          </a:p>
          <a:p>
            <a:r>
              <a:rPr kumimoji="1" lang="zh-CN" altLang="en-US" dirty="0" smtClean="0"/>
              <a:t>降低</a:t>
            </a:r>
            <a:endParaRPr kumimoji="1" lang="zh-CN" altLang="en-US" dirty="0"/>
          </a:p>
        </p:txBody>
      </p:sp>
    </p:spTree>
    <p:extLst>
      <p:ext uri="{BB962C8B-B14F-4D97-AF65-F5344CB8AC3E}">
        <p14:creationId xmlns:p14="http://schemas.microsoft.com/office/powerpoint/2010/main" val="1776868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smtClean="0"/>
              <a:t>3.</a:t>
            </a:r>
            <a:r>
              <a:rPr kumimoji="1" lang="zh-CN" altLang="en-US" dirty="0" smtClean="0"/>
              <a:t>密级变更的程序</a:t>
            </a:r>
          </a:p>
          <a:p>
            <a:r>
              <a:rPr kumimoji="1" lang="zh-CN" altLang="en-US" dirty="0" smtClean="0"/>
              <a:t>密级变更的一般程序</a:t>
            </a:r>
          </a:p>
          <a:p>
            <a:r>
              <a:rPr kumimoji="1" lang="zh-CN" altLang="en-US" dirty="0" smtClean="0"/>
              <a:t>密级变更的承办人</a:t>
            </a:r>
          </a:p>
          <a:p>
            <a:r>
              <a:rPr kumimoji="1" lang="zh-CN" altLang="en-US" dirty="0" smtClean="0"/>
              <a:t>密级变更的简易程序</a:t>
            </a:r>
          </a:p>
          <a:p>
            <a:r>
              <a:rPr kumimoji="1" lang="zh-CN" altLang="en-US" dirty="0" smtClean="0"/>
              <a:t>撤并单位的密级变更</a:t>
            </a:r>
            <a:endParaRPr kumimoji="1" lang="zh-CN" altLang="en-US" dirty="0"/>
          </a:p>
        </p:txBody>
      </p:sp>
    </p:spTree>
    <p:extLst>
      <p:ext uri="{BB962C8B-B14F-4D97-AF65-F5344CB8AC3E}">
        <p14:creationId xmlns:p14="http://schemas.microsoft.com/office/powerpoint/2010/main" val="7859656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1140</TotalTime>
  <Words>3175</Words>
  <Application>Microsoft Macintosh PowerPoint</Application>
  <PresentationFormat>全屏显示(4:3)</PresentationFormat>
  <Paragraphs>255</Paragraphs>
  <Slides>53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53</vt:i4>
      </vt:variant>
    </vt:vector>
  </HeadingPairs>
  <TitlesOfParts>
    <vt:vector size="63" baseType="lpstr">
      <vt:lpstr>Calibri</vt:lpstr>
      <vt:lpstr>Cambria</vt:lpstr>
      <vt:lpstr>Maiandra GD</vt:lpstr>
      <vt:lpstr>Times New Roman</vt:lpstr>
      <vt:lpstr>Wingdings 2</vt:lpstr>
      <vt:lpstr>华文楷体</vt:lpstr>
      <vt:lpstr>隶书</vt:lpstr>
      <vt:lpstr>宋体</vt:lpstr>
      <vt:lpstr>Arial</vt:lpstr>
      <vt:lpstr>龙腾四海</vt:lpstr>
      <vt:lpstr>国家秘密的变更</vt:lpstr>
      <vt:lpstr>《保密法》</vt:lpstr>
      <vt:lpstr>释义</vt:lpstr>
      <vt:lpstr>《保密法实施条例》</vt:lpstr>
      <vt:lpstr>《暂行规定》</vt:lpstr>
      <vt:lpstr>PowerPoint 演示文稿</vt:lpstr>
      <vt:lpstr>一、密级变更的条件和方法</vt:lpstr>
      <vt:lpstr>PowerPoint 演示文稿</vt:lpstr>
      <vt:lpstr>PowerPoint 演示文稿</vt:lpstr>
      <vt:lpstr>PowerPoint 演示文稿</vt:lpstr>
      <vt:lpstr>二、保密期限的变更</vt:lpstr>
      <vt:lpstr>PowerPoint 演示文稿</vt:lpstr>
      <vt:lpstr>PowerPoint 演示文稿</vt:lpstr>
      <vt:lpstr>三、知悉范围的变更</vt:lpstr>
      <vt:lpstr>国家秘密的变更</vt:lpstr>
      <vt:lpstr>国家秘密变更的依据</vt:lpstr>
      <vt:lpstr>PowerPoint 演示文稿</vt:lpstr>
      <vt:lpstr>PowerPoint 演示文稿</vt:lpstr>
      <vt:lpstr>国家秘密变更的意义</vt:lpstr>
      <vt:lpstr>国家秘密变更的内容</vt:lpstr>
      <vt:lpstr>国家秘密变更的主体</vt:lpstr>
      <vt:lpstr>密级变更流程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国家秘密的解除</vt:lpstr>
      <vt:lpstr>国家秘密的解除</vt:lpstr>
      <vt:lpstr>新保密法</vt:lpstr>
      <vt:lpstr>释义</vt:lpstr>
      <vt:lpstr>PowerPoint 演示文稿</vt:lpstr>
      <vt:lpstr>PowerPoint 演示文稿</vt:lpstr>
      <vt:lpstr>PowerPoint 演示文稿</vt:lpstr>
      <vt:lpstr>《保密法实施条例》</vt:lpstr>
      <vt:lpstr>PowerPoint 演示文稿</vt:lpstr>
      <vt:lpstr>PowerPoint 演示文稿</vt:lpstr>
      <vt:lpstr>暂行规定</vt:lpstr>
      <vt:lpstr>PowerPoint 演示文稿</vt:lpstr>
      <vt:lpstr>1.解密的类型及渠道</vt:lpstr>
      <vt:lpstr>2.自行解密的条件和时机</vt:lpstr>
      <vt:lpstr>3.公布解密的条件与时机</vt:lpstr>
      <vt:lpstr>4.提前解密的条件与时机</vt:lpstr>
      <vt:lpstr>5.解密条件的推理判断</vt:lpstr>
      <vt:lpstr>6.解密程序</vt:lpstr>
      <vt:lpstr>7.解密责任人</vt:lpstr>
      <vt:lpstr>8.解密中应注意的问题</vt:lpstr>
      <vt:lpstr>PowerPoint 演示文稿</vt:lpstr>
      <vt:lpstr>PowerPoint 演示文稿</vt:lpstr>
      <vt:lpstr>国防科学技术成果国家秘密的保密和解密办法</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国家秘密的变更和解除</dc:title>
  <dc:creator>lenovo</dc:creator>
  <cp:lastModifiedBy>Microsoft Office 用户</cp:lastModifiedBy>
  <cp:revision>22</cp:revision>
  <dcterms:created xsi:type="dcterms:W3CDTF">2013-06-02T14:13:14Z</dcterms:created>
  <dcterms:modified xsi:type="dcterms:W3CDTF">2021-06-20T02:32:26Z</dcterms:modified>
</cp:coreProperties>
</file>