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Roboto"/>
      <p:regular r:id="rId23"/>
      <p:bold r:id="rId24"/>
      <p:italic r:id="rId25"/>
      <p:boldItalic r:id="rId26"/>
    </p:embeddedFont>
    <p:embeddedFont>
      <p:font typeface="Montserrat"/>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Montserrat-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 Id="rId4"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jpg"/><Relationship Id="rId4" Type="http://schemas.openxmlformats.org/officeDocument/2006/relationships/image" Target="../media/image6.jpg"/><Relationship Id="rId5" Type="http://schemas.openxmlformats.org/officeDocument/2006/relationships/image" Target="../media/image11.jpg"/><Relationship Id="rId6"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Shape 54"/>
          <p:cNvPicPr preferRelativeResize="0"/>
          <p:nvPr/>
        </p:nvPicPr>
        <p:blipFill>
          <a:blip r:embed="rId3">
            <a:alphaModFix/>
          </a:blip>
          <a:stretch>
            <a:fillRect/>
          </a:stretch>
        </p:blipFill>
        <p:spPr>
          <a:xfrm>
            <a:off x="0" y="1312975"/>
            <a:ext cx="6613150" cy="2517550"/>
          </a:xfrm>
          <a:prstGeom prst="rect">
            <a:avLst/>
          </a:prstGeom>
          <a:noFill/>
          <a:ln>
            <a:noFill/>
          </a:ln>
        </p:spPr>
      </p:pic>
      <p:pic>
        <p:nvPicPr>
          <p:cNvPr id="55" name="Shape 55"/>
          <p:cNvPicPr preferRelativeResize="0"/>
          <p:nvPr/>
        </p:nvPicPr>
        <p:blipFill>
          <a:blip r:embed="rId4">
            <a:alphaModFix/>
          </a:blip>
          <a:stretch>
            <a:fillRect/>
          </a:stretch>
        </p:blipFill>
        <p:spPr>
          <a:xfrm>
            <a:off x="6380000" y="1312975"/>
            <a:ext cx="2666375" cy="2821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pic>
        <p:nvPicPr>
          <p:cNvPr id="124" name="Shape 124"/>
          <p:cNvPicPr preferRelativeResize="0"/>
          <p:nvPr/>
        </p:nvPicPr>
        <p:blipFill>
          <a:blip r:embed="rId3">
            <a:alphaModFix/>
          </a:blip>
          <a:stretch>
            <a:fillRect/>
          </a:stretch>
        </p:blipFill>
        <p:spPr>
          <a:xfrm rot="-5400000">
            <a:off x="2685241" y="-378612"/>
            <a:ext cx="4068096" cy="6840328"/>
          </a:xfrm>
          <a:prstGeom prst="rect">
            <a:avLst/>
          </a:prstGeom>
          <a:noFill/>
          <a:ln>
            <a:noFill/>
          </a:ln>
        </p:spPr>
      </p:pic>
      <p:sp>
        <p:nvSpPr>
          <p:cNvPr id="125" name="Shape 125"/>
          <p:cNvSpPr txBox="1"/>
          <p:nvPr/>
        </p:nvSpPr>
        <p:spPr>
          <a:xfrm>
            <a:off x="92800" y="66275"/>
            <a:ext cx="8974500" cy="835200"/>
          </a:xfrm>
          <a:prstGeom prst="rect">
            <a:avLst/>
          </a:prstGeom>
          <a:solidFill>
            <a:srgbClr val="1F3D7C"/>
          </a:solidFill>
          <a:ln>
            <a:noFill/>
          </a:ln>
        </p:spPr>
        <p:txBody>
          <a:bodyPr anchorCtr="0" anchor="t" bIns="91425" lIns="91425" spcFirstLastPara="1" rIns="91425" wrap="square" tIns="91425">
            <a:noAutofit/>
          </a:bodyPr>
          <a:lstStyle/>
          <a:p>
            <a:pPr indent="0" lvl="0" marL="0" algn="ctr">
              <a:spcBef>
                <a:spcPts val="0"/>
              </a:spcBef>
              <a:spcAft>
                <a:spcPts val="0"/>
              </a:spcAft>
              <a:buNone/>
            </a:pPr>
            <a:r>
              <a:rPr lang="es-419" sz="2400">
                <a:solidFill>
                  <a:srgbClr val="FBFBFB"/>
                </a:solidFill>
                <a:latin typeface="Roboto"/>
                <a:ea typeface="Roboto"/>
                <a:cs typeface="Roboto"/>
                <a:sym typeface="Roboto"/>
              </a:rPr>
              <a:t>Costumer Jorney</a:t>
            </a:r>
            <a:endParaRPr sz="2400">
              <a:solidFill>
                <a:srgbClr val="FBFBFB"/>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pic>
        <p:nvPicPr>
          <p:cNvPr id="130" name="Shape 130"/>
          <p:cNvPicPr preferRelativeResize="0"/>
          <p:nvPr/>
        </p:nvPicPr>
        <p:blipFill>
          <a:blip r:embed="rId3">
            <a:alphaModFix/>
          </a:blip>
          <a:stretch>
            <a:fillRect/>
          </a:stretch>
        </p:blipFill>
        <p:spPr>
          <a:xfrm>
            <a:off x="152400" y="753775"/>
            <a:ext cx="8839201" cy="4389716"/>
          </a:xfrm>
          <a:prstGeom prst="rect">
            <a:avLst/>
          </a:prstGeom>
          <a:noFill/>
          <a:ln>
            <a:noFill/>
          </a:ln>
        </p:spPr>
      </p:pic>
      <p:sp>
        <p:nvSpPr>
          <p:cNvPr id="131" name="Shape 131"/>
          <p:cNvSpPr txBox="1"/>
          <p:nvPr/>
        </p:nvSpPr>
        <p:spPr>
          <a:xfrm>
            <a:off x="211850" y="23550"/>
            <a:ext cx="8780400" cy="576600"/>
          </a:xfrm>
          <a:prstGeom prst="rect">
            <a:avLst/>
          </a:prstGeom>
          <a:solidFill>
            <a:srgbClr val="1F3D7C"/>
          </a:solidFill>
          <a:ln>
            <a:noFill/>
          </a:ln>
        </p:spPr>
        <p:txBody>
          <a:bodyPr anchorCtr="0" anchor="t" bIns="91425" lIns="91425" spcFirstLastPara="1" rIns="91425" wrap="square" tIns="91425">
            <a:noAutofit/>
          </a:bodyPr>
          <a:lstStyle/>
          <a:p>
            <a:pPr indent="0" lvl="0" marL="0" algn="ctr">
              <a:spcBef>
                <a:spcPts val="0"/>
              </a:spcBef>
              <a:spcAft>
                <a:spcPts val="0"/>
              </a:spcAft>
              <a:buNone/>
            </a:pPr>
            <a:r>
              <a:rPr lang="es-419" sz="1800">
                <a:solidFill>
                  <a:srgbClr val="FFFFFF"/>
                </a:solidFill>
                <a:latin typeface="Roboto"/>
                <a:ea typeface="Roboto"/>
                <a:cs typeface="Roboto"/>
                <a:sym typeface="Roboto"/>
              </a:rPr>
              <a:t>RESEARCH</a:t>
            </a:r>
            <a:endParaRPr sz="1800">
              <a:solidFill>
                <a:srgbClr val="FFFFFF"/>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pic>
        <p:nvPicPr>
          <p:cNvPr id="136" name="Shape 136"/>
          <p:cNvPicPr preferRelativeResize="0"/>
          <p:nvPr/>
        </p:nvPicPr>
        <p:blipFill>
          <a:blip r:embed="rId3">
            <a:alphaModFix/>
          </a:blip>
          <a:stretch>
            <a:fillRect/>
          </a:stretch>
        </p:blipFill>
        <p:spPr>
          <a:xfrm>
            <a:off x="722450" y="152400"/>
            <a:ext cx="3481079" cy="4838700"/>
          </a:xfrm>
          <a:prstGeom prst="rect">
            <a:avLst/>
          </a:prstGeom>
          <a:noFill/>
          <a:ln>
            <a:noFill/>
          </a:ln>
        </p:spPr>
      </p:pic>
      <p:pic>
        <p:nvPicPr>
          <p:cNvPr id="137" name="Shape 137"/>
          <p:cNvPicPr preferRelativeResize="0"/>
          <p:nvPr/>
        </p:nvPicPr>
        <p:blipFill>
          <a:blip r:embed="rId4">
            <a:alphaModFix/>
          </a:blip>
          <a:stretch>
            <a:fillRect/>
          </a:stretch>
        </p:blipFill>
        <p:spPr>
          <a:xfrm>
            <a:off x="4743004" y="447675"/>
            <a:ext cx="3810000" cy="4248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43" name="Shape 143"/>
          <p:cNvPicPr preferRelativeResize="0"/>
          <p:nvPr/>
        </p:nvPicPr>
        <p:blipFill>
          <a:blip r:embed="rId3">
            <a:alphaModFix/>
          </a:blip>
          <a:stretch>
            <a:fillRect/>
          </a:stretch>
        </p:blipFill>
        <p:spPr>
          <a:xfrm>
            <a:off x="0" y="143975"/>
            <a:ext cx="9144000" cy="4999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419">
                <a:solidFill>
                  <a:srgbClr val="1F3D7C"/>
                </a:solidFill>
              </a:rPr>
              <a:t>OBJETIVO SMART</a:t>
            </a:r>
            <a:endParaRPr>
              <a:solidFill>
                <a:srgbClr val="1F3D7C"/>
              </a:solidFill>
            </a:endParaRPr>
          </a:p>
        </p:txBody>
      </p:sp>
      <p:sp>
        <p:nvSpPr>
          <p:cNvPr id="149" name="Shape 1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spcBef>
                <a:spcPts val="0"/>
              </a:spcBef>
              <a:spcAft>
                <a:spcPts val="0"/>
              </a:spcAft>
              <a:buClr>
                <a:srgbClr val="777777"/>
              </a:buClr>
              <a:buSzPts val="1200"/>
              <a:buChar char="●"/>
            </a:pPr>
            <a:r>
              <a:rPr lang="es-419" sz="1200">
                <a:solidFill>
                  <a:srgbClr val="777777"/>
                </a:solidFill>
                <a:highlight>
                  <a:srgbClr val="FFFFFF"/>
                </a:highlight>
              </a:rPr>
              <a:t>Objetivo sin definir: </a:t>
            </a:r>
            <a:r>
              <a:rPr i="1" lang="es-419" sz="1200">
                <a:solidFill>
                  <a:srgbClr val="777777"/>
                </a:solidFill>
                <a:highlight>
                  <a:srgbClr val="FFFFFF"/>
                </a:highlight>
              </a:rPr>
              <a:t>Conseguir más clientes</a:t>
            </a:r>
            <a:endParaRPr i="1" sz="1200">
              <a:solidFill>
                <a:srgbClr val="777777"/>
              </a:solidFill>
              <a:highlight>
                <a:srgbClr val="FFFFFF"/>
              </a:highlight>
            </a:endParaRPr>
          </a:p>
          <a:p>
            <a:pPr indent="0" lvl="0" marL="0" rtl="0">
              <a:spcBef>
                <a:spcPts val="1600"/>
              </a:spcBef>
              <a:spcAft>
                <a:spcPts val="0"/>
              </a:spcAft>
              <a:buClr>
                <a:schemeClr val="dk1"/>
              </a:buClr>
              <a:buSzPts val="1100"/>
              <a:buFont typeface="Arial"/>
              <a:buNone/>
            </a:pPr>
            <a:r>
              <a:rPr lang="es-419" sz="1200">
                <a:solidFill>
                  <a:srgbClr val="777777"/>
                </a:solidFill>
              </a:rPr>
              <a:t> </a:t>
            </a:r>
            <a:endParaRPr sz="1200">
              <a:solidFill>
                <a:srgbClr val="777777"/>
              </a:solidFill>
            </a:endParaRPr>
          </a:p>
          <a:p>
            <a:pPr indent="-304800" lvl="0" marL="457200" rtl="0">
              <a:spcBef>
                <a:spcPts val="0"/>
              </a:spcBef>
              <a:spcAft>
                <a:spcPts val="0"/>
              </a:spcAft>
              <a:buClr>
                <a:srgbClr val="777777"/>
              </a:buClr>
              <a:buSzPts val="1200"/>
              <a:buChar char="●"/>
            </a:pPr>
            <a:r>
              <a:rPr b="1" lang="es-419" sz="1200">
                <a:solidFill>
                  <a:srgbClr val="777777"/>
                </a:solidFill>
              </a:rPr>
              <a:t>S:</a:t>
            </a:r>
            <a:r>
              <a:rPr lang="es-419" sz="1200">
                <a:solidFill>
                  <a:srgbClr val="777777"/>
                </a:solidFill>
              </a:rPr>
              <a:t> Clientes, facturación</a:t>
            </a:r>
            <a:endParaRPr sz="1200">
              <a:solidFill>
                <a:srgbClr val="777777"/>
              </a:solidFill>
            </a:endParaRPr>
          </a:p>
          <a:p>
            <a:pPr indent="-304800" lvl="0" marL="457200" rtl="0">
              <a:spcBef>
                <a:spcPts val="0"/>
              </a:spcBef>
              <a:spcAft>
                <a:spcPts val="0"/>
              </a:spcAft>
              <a:buClr>
                <a:srgbClr val="777777"/>
              </a:buClr>
              <a:buSzPts val="1200"/>
              <a:buChar char="●"/>
            </a:pPr>
            <a:r>
              <a:rPr b="1" lang="es-419" sz="1200">
                <a:solidFill>
                  <a:srgbClr val="777777"/>
                </a:solidFill>
              </a:rPr>
              <a:t>M:</a:t>
            </a:r>
            <a:r>
              <a:rPr lang="es-419" sz="1200">
                <a:solidFill>
                  <a:srgbClr val="777777"/>
                </a:solidFill>
              </a:rPr>
              <a:t> Un 3% más de clientes.</a:t>
            </a:r>
            <a:endParaRPr sz="1200">
              <a:solidFill>
                <a:srgbClr val="777777"/>
              </a:solidFill>
            </a:endParaRPr>
          </a:p>
          <a:p>
            <a:pPr indent="-304800" lvl="0" marL="457200" rtl="0">
              <a:spcBef>
                <a:spcPts val="0"/>
              </a:spcBef>
              <a:spcAft>
                <a:spcPts val="0"/>
              </a:spcAft>
              <a:buClr>
                <a:srgbClr val="777777"/>
              </a:buClr>
              <a:buSzPts val="1200"/>
              <a:buChar char="●"/>
            </a:pPr>
            <a:r>
              <a:rPr b="1" lang="es-419" sz="1200">
                <a:solidFill>
                  <a:srgbClr val="777777"/>
                </a:solidFill>
              </a:rPr>
              <a:t>A:</a:t>
            </a:r>
            <a:r>
              <a:rPr lang="es-419" sz="1200">
                <a:solidFill>
                  <a:srgbClr val="777777"/>
                </a:solidFill>
              </a:rPr>
              <a:t> Es realista, podemos conseguirlo</a:t>
            </a:r>
            <a:endParaRPr sz="1200">
              <a:solidFill>
                <a:srgbClr val="777777"/>
              </a:solidFill>
            </a:endParaRPr>
          </a:p>
          <a:p>
            <a:pPr indent="-304800" lvl="0" marL="457200" rtl="0">
              <a:spcBef>
                <a:spcPts val="0"/>
              </a:spcBef>
              <a:spcAft>
                <a:spcPts val="0"/>
              </a:spcAft>
              <a:buClr>
                <a:srgbClr val="777777"/>
              </a:buClr>
              <a:buSzPts val="1200"/>
              <a:buChar char="●"/>
            </a:pPr>
            <a:r>
              <a:rPr b="1" lang="es-419" sz="1200">
                <a:solidFill>
                  <a:srgbClr val="777777"/>
                </a:solidFill>
              </a:rPr>
              <a:t>R:</a:t>
            </a:r>
            <a:r>
              <a:rPr lang="es-419" sz="1200">
                <a:solidFill>
                  <a:srgbClr val="777777"/>
                </a:solidFill>
              </a:rPr>
              <a:t> Estamos buscando expandir nuestra cartera de clientes en nuestro sitio web.</a:t>
            </a:r>
            <a:endParaRPr sz="1200">
              <a:solidFill>
                <a:srgbClr val="777777"/>
              </a:solidFill>
            </a:endParaRPr>
          </a:p>
          <a:p>
            <a:pPr indent="-304800" lvl="0" marL="457200" rtl="0">
              <a:spcBef>
                <a:spcPts val="0"/>
              </a:spcBef>
              <a:spcAft>
                <a:spcPts val="0"/>
              </a:spcAft>
              <a:buClr>
                <a:srgbClr val="777777"/>
              </a:buClr>
              <a:buSzPts val="1200"/>
              <a:buChar char="●"/>
            </a:pPr>
            <a:r>
              <a:rPr b="1" lang="es-419" sz="1200">
                <a:solidFill>
                  <a:srgbClr val="777777"/>
                </a:solidFill>
              </a:rPr>
              <a:t>T:</a:t>
            </a:r>
            <a:r>
              <a:rPr lang="es-419" sz="1200">
                <a:solidFill>
                  <a:srgbClr val="777777"/>
                </a:solidFill>
              </a:rPr>
              <a:t> En 3 meses</a:t>
            </a:r>
            <a:endParaRPr sz="1200">
              <a:solidFill>
                <a:srgbClr val="777777"/>
              </a:solidFill>
            </a:endParaRPr>
          </a:p>
          <a:p>
            <a:pPr indent="0" lvl="0" marL="0" rtl="0">
              <a:spcBef>
                <a:spcPts val="1800"/>
              </a:spcBef>
              <a:spcAft>
                <a:spcPts val="0"/>
              </a:spcAft>
              <a:buNone/>
            </a:pPr>
            <a:r>
              <a:t/>
            </a:r>
            <a:endParaRPr i="1" sz="1200">
              <a:solidFill>
                <a:srgbClr val="777777"/>
              </a:solidFill>
              <a:highlight>
                <a:srgbClr val="FFFFFF"/>
              </a:highlight>
            </a:endParaRPr>
          </a:p>
          <a:p>
            <a:pPr indent="-342900" lvl="0" marL="457200" rtl="0">
              <a:spcBef>
                <a:spcPts val="1600"/>
              </a:spcBef>
              <a:spcAft>
                <a:spcPts val="0"/>
              </a:spcAft>
              <a:buSzPts val="1800"/>
              <a:buChar char="●"/>
            </a:pPr>
            <a:r>
              <a:rPr i="1" lang="es-419" sz="1200">
                <a:solidFill>
                  <a:srgbClr val="777777"/>
                </a:solidFill>
                <a:highlight>
                  <a:srgbClr val="FFFFFF"/>
                </a:highlight>
              </a:rPr>
              <a:t>Queremos aumentar nuestra cartera de clientes un 3%, durante los próximos 3 meses, con objeto de aumentar la facturación en nuestro sitio web.</a:t>
            </a:r>
            <a:endParaRPr i="1" sz="1200">
              <a:solidFill>
                <a:srgbClr val="777777"/>
              </a:solidFill>
              <a:highlight>
                <a:srgbClr val="FFFFFF"/>
              </a:highlight>
            </a:endParaRPr>
          </a:p>
          <a:p>
            <a:pPr indent="0" lvl="0" marL="0">
              <a:spcBef>
                <a:spcPts val="1600"/>
              </a:spcBef>
              <a:spcAft>
                <a:spcPts val="1600"/>
              </a:spcAft>
              <a:buNone/>
            </a:pPr>
            <a:r>
              <a:rPr lang="es-419"/>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pic>
        <p:nvPicPr>
          <p:cNvPr id="154" name="Shape 154"/>
          <p:cNvPicPr preferRelativeResize="0"/>
          <p:nvPr/>
        </p:nvPicPr>
        <p:blipFill>
          <a:blip r:embed="rId3">
            <a:alphaModFix/>
          </a:blip>
          <a:stretch>
            <a:fillRect/>
          </a:stretch>
        </p:blipFill>
        <p:spPr>
          <a:xfrm>
            <a:off x="247075" y="113925"/>
            <a:ext cx="8526937" cy="5029575"/>
          </a:xfrm>
          <a:prstGeom prst="rect">
            <a:avLst/>
          </a:prstGeom>
          <a:noFill/>
          <a:ln>
            <a:noFill/>
          </a:ln>
        </p:spPr>
      </p:pic>
      <p:sp>
        <p:nvSpPr>
          <p:cNvPr id="155" name="Shape 155"/>
          <p:cNvSpPr txBox="1"/>
          <p:nvPr/>
        </p:nvSpPr>
        <p:spPr>
          <a:xfrm>
            <a:off x="1253025" y="3696975"/>
            <a:ext cx="2029800" cy="155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s-419" sz="800"/>
              <a:t>BBVA Bancomer “Seguros de hogar”</a:t>
            </a:r>
            <a:endParaRPr sz="800"/>
          </a:p>
        </p:txBody>
      </p:sp>
      <p:sp>
        <p:nvSpPr>
          <p:cNvPr id="156" name="Shape 156"/>
          <p:cNvSpPr txBox="1"/>
          <p:nvPr/>
        </p:nvSpPr>
        <p:spPr>
          <a:xfrm>
            <a:off x="1139125" y="3810950"/>
            <a:ext cx="2992800" cy="155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s-419" sz="800"/>
              <a:t>Optimización de journey para cotizar y adquirir  seguros para hogar de Bancomer y concretar la compra en línea.</a:t>
            </a:r>
            <a:endParaRPr sz="800"/>
          </a:p>
        </p:txBody>
      </p:sp>
      <p:sp>
        <p:nvSpPr>
          <p:cNvPr id="157" name="Shape 157"/>
          <p:cNvSpPr txBox="1"/>
          <p:nvPr/>
        </p:nvSpPr>
        <p:spPr>
          <a:xfrm>
            <a:off x="1625850" y="4100850"/>
            <a:ext cx="2154000" cy="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s-419" sz="800"/>
              <a:t>Adultos de 26 a 40 años con casa propia</a:t>
            </a:r>
            <a:endParaRPr sz="800"/>
          </a:p>
        </p:txBody>
      </p:sp>
      <p:sp>
        <p:nvSpPr>
          <p:cNvPr id="158" name="Shape 158"/>
          <p:cNvSpPr/>
          <p:nvPr/>
        </p:nvSpPr>
        <p:spPr>
          <a:xfrm>
            <a:off x="911275" y="3096550"/>
            <a:ext cx="931800" cy="579900"/>
          </a:xfrm>
          <a:prstGeom prst="foldedCorner">
            <a:avLst>
              <a:gd fmla="val 16667" name="adj"/>
            </a:avLst>
          </a:prstGeom>
          <a:solidFill>
            <a:srgbClr val="FDBD2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s-419" sz="800">
                <a:latin typeface="Montserrat"/>
                <a:ea typeface="Montserrat"/>
                <a:cs typeface="Montserrat"/>
                <a:sym typeface="Montserrat"/>
              </a:rPr>
              <a:t>Chat bot personalizado </a:t>
            </a:r>
            <a:endParaRPr sz="800">
              <a:latin typeface="Montserrat"/>
              <a:ea typeface="Montserrat"/>
              <a:cs typeface="Montserrat"/>
              <a:sym typeface="Montserrat"/>
            </a:endParaRPr>
          </a:p>
        </p:txBody>
      </p:sp>
      <p:sp>
        <p:nvSpPr>
          <p:cNvPr id="159" name="Shape 159"/>
          <p:cNvSpPr/>
          <p:nvPr/>
        </p:nvSpPr>
        <p:spPr>
          <a:xfrm>
            <a:off x="694050" y="1978150"/>
            <a:ext cx="931800" cy="807600"/>
          </a:xfrm>
          <a:prstGeom prst="foldedCorner">
            <a:avLst>
              <a:gd fmla="val 16667" name="adj"/>
            </a:avLst>
          </a:prstGeom>
          <a:solidFill>
            <a:srgbClr val="FDBD2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s-419" sz="800"/>
              <a:t>-I</a:t>
            </a:r>
            <a:r>
              <a:rPr lang="es-419" sz="800">
                <a:latin typeface="Montserrat"/>
                <a:ea typeface="Montserrat"/>
                <a:cs typeface="Montserrat"/>
                <a:sym typeface="Montserrat"/>
              </a:rPr>
              <a:t>nformación clara y completa</a:t>
            </a:r>
            <a:endParaRPr sz="800">
              <a:latin typeface="Montserrat"/>
              <a:ea typeface="Montserrat"/>
              <a:cs typeface="Montserrat"/>
              <a:sym typeface="Montserrat"/>
            </a:endParaRPr>
          </a:p>
          <a:p>
            <a:pPr indent="0" lvl="0" marL="0" rtl="0">
              <a:spcBef>
                <a:spcPts val="0"/>
              </a:spcBef>
              <a:spcAft>
                <a:spcPts val="0"/>
              </a:spcAft>
              <a:buNone/>
            </a:pPr>
            <a:r>
              <a:rPr lang="es-419" sz="800">
                <a:latin typeface="Montserrat"/>
                <a:ea typeface="Montserrat"/>
                <a:cs typeface="Montserrat"/>
                <a:sym typeface="Montserrat"/>
              </a:rPr>
              <a:t>-Chat bot pers</a:t>
            </a:r>
            <a:endParaRPr sz="800">
              <a:latin typeface="Montserrat"/>
              <a:ea typeface="Montserrat"/>
              <a:cs typeface="Montserrat"/>
              <a:sym typeface="Montserrat"/>
            </a:endParaRPr>
          </a:p>
        </p:txBody>
      </p:sp>
      <p:sp>
        <p:nvSpPr>
          <p:cNvPr id="160" name="Shape 160"/>
          <p:cNvSpPr/>
          <p:nvPr/>
        </p:nvSpPr>
        <p:spPr>
          <a:xfrm>
            <a:off x="486450" y="579925"/>
            <a:ext cx="1130700" cy="735300"/>
          </a:xfrm>
          <a:prstGeom prst="foldedCorner">
            <a:avLst>
              <a:gd fmla="val 16667" name="adj"/>
            </a:avLst>
          </a:prstGeom>
          <a:solidFill>
            <a:srgbClr val="89D1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sz="800">
              <a:solidFill>
                <a:schemeClr val="dk1"/>
              </a:solidFill>
            </a:endParaRPr>
          </a:p>
          <a:p>
            <a:pPr indent="0" lvl="0" marL="0" rtl="0">
              <a:spcBef>
                <a:spcPts val="0"/>
              </a:spcBef>
              <a:spcAft>
                <a:spcPts val="0"/>
              </a:spcAft>
              <a:buNone/>
            </a:pPr>
            <a:r>
              <a:rPr lang="es-419" sz="800">
                <a:solidFill>
                  <a:schemeClr val="dk1"/>
                </a:solidFill>
              </a:rPr>
              <a:t>Compra de seguros para el hogar</a:t>
            </a:r>
            <a:endParaRPr sz="800">
              <a:solidFill>
                <a:schemeClr val="dk1"/>
              </a:solidFill>
            </a:endParaRPr>
          </a:p>
          <a:p>
            <a:pPr indent="0" lvl="0" marL="0" rtl="0">
              <a:spcBef>
                <a:spcPts val="0"/>
              </a:spcBef>
              <a:spcAft>
                <a:spcPts val="0"/>
              </a:spcAft>
              <a:buNone/>
            </a:pPr>
            <a:r>
              <a:t/>
            </a:r>
            <a:endParaRPr/>
          </a:p>
        </p:txBody>
      </p:sp>
      <p:sp>
        <p:nvSpPr>
          <p:cNvPr id="161" name="Shape 161"/>
          <p:cNvSpPr/>
          <p:nvPr/>
        </p:nvSpPr>
        <p:spPr>
          <a:xfrm>
            <a:off x="7019250" y="2452075"/>
            <a:ext cx="1441200" cy="1359000"/>
          </a:xfrm>
          <a:prstGeom prst="foldedCorner">
            <a:avLst>
              <a:gd fmla="val 16667" name="adj"/>
            </a:avLst>
          </a:prstGeom>
          <a:solidFill>
            <a:srgbClr val="FDBD2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s-419" sz="800"/>
              <a:t>-Comprar algo que no necesita</a:t>
            </a:r>
            <a:endParaRPr sz="800"/>
          </a:p>
          <a:p>
            <a:pPr indent="0" lvl="0" marL="0" rtl="0">
              <a:spcBef>
                <a:spcPts val="0"/>
              </a:spcBef>
              <a:spcAft>
                <a:spcPts val="0"/>
              </a:spcAft>
              <a:buNone/>
            </a:pPr>
            <a:r>
              <a:rPr lang="es-419" sz="800"/>
              <a:t> -Que su seguro no cubra lo que cree que cubre </a:t>
            </a:r>
            <a:endParaRPr sz="800"/>
          </a:p>
          <a:p>
            <a:pPr indent="0" lvl="0" marL="0" rtl="0">
              <a:spcBef>
                <a:spcPts val="0"/>
              </a:spcBef>
              <a:spcAft>
                <a:spcPts val="0"/>
              </a:spcAft>
              <a:buNone/>
            </a:pPr>
            <a:r>
              <a:rPr lang="es-419" sz="800"/>
              <a:t>- Es muy caro</a:t>
            </a:r>
            <a:endParaRPr sz="800"/>
          </a:p>
          <a:p>
            <a:pPr indent="0" lvl="0" marL="0" rtl="0">
              <a:spcBef>
                <a:spcPts val="0"/>
              </a:spcBef>
              <a:spcAft>
                <a:spcPts val="0"/>
              </a:spcAft>
              <a:buNone/>
            </a:pPr>
            <a:r>
              <a:rPr lang="es-419" sz="800"/>
              <a:t>-No tener información completa para poder decidir </a:t>
            </a:r>
            <a:endParaRPr sz="800"/>
          </a:p>
        </p:txBody>
      </p:sp>
      <p:sp>
        <p:nvSpPr>
          <p:cNvPr id="162" name="Shape 162"/>
          <p:cNvSpPr/>
          <p:nvPr/>
        </p:nvSpPr>
        <p:spPr>
          <a:xfrm>
            <a:off x="4558263" y="1868350"/>
            <a:ext cx="1402800" cy="1027200"/>
          </a:xfrm>
          <a:prstGeom prst="foldedCorner">
            <a:avLst>
              <a:gd fmla="val 16667" name="adj"/>
            </a:avLst>
          </a:prstGeom>
          <a:solidFill>
            <a:srgbClr val="C8175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s-419" sz="800"/>
              <a:t>-Ayuda para entender la información que se le proporciona</a:t>
            </a:r>
            <a:endParaRPr sz="800"/>
          </a:p>
          <a:p>
            <a:pPr indent="0" lvl="0" marL="0" rtl="0">
              <a:spcBef>
                <a:spcPts val="0"/>
              </a:spcBef>
              <a:spcAft>
                <a:spcPts val="0"/>
              </a:spcAft>
              <a:buNone/>
            </a:pPr>
            <a:r>
              <a:rPr lang="es-419" sz="800"/>
              <a:t>-Flujo amigable </a:t>
            </a:r>
            <a:endParaRPr sz="800"/>
          </a:p>
        </p:txBody>
      </p:sp>
      <p:sp>
        <p:nvSpPr>
          <p:cNvPr id="163" name="Shape 163"/>
          <p:cNvSpPr txBox="1"/>
          <p:nvPr/>
        </p:nvSpPr>
        <p:spPr>
          <a:xfrm>
            <a:off x="2454275" y="1097700"/>
            <a:ext cx="1045800" cy="80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sz="800"/>
          </a:p>
        </p:txBody>
      </p:sp>
      <p:sp>
        <p:nvSpPr>
          <p:cNvPr id="164" name="Shape 164"/>
          <p:cNvSpPr/>
          <p:nvPr/>
        </p:nvSpPr>
        <p:spPr>
          <a:xfrm>
            <a:off x="2619975" y="2452075"/>
            <a:ext cx="1244700" cy="1090500"/>
          </a:xfrm>
          <a:prstGeom prst="foldedCorner">
            <a:avLst>
              <a:gd fmla="val 16667" name="adj"/>
            </a:avLst>
          </a:prstGeom>
          <a:solidFill>
            <a:srgbClr val="C8175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sz="800">
              <a:solidFill>
                <a:schemeClr val="dk1"/>
              </a:solidFill>
              <a:latin typeface="Montserrat"/>
              <a:ea typeface="Montserrat"/>
              <a:cs typeface="Montserrat"/>
              <a:sym typeface="Montserrat"/>
            </a:endParaRPr>
          </a:p>
          <a:p>
            <a:pPr indent="0" lvl="0" marL="0" rtl="0">
              <a:spcBef>
                <a:spcPts val="0"/>
              </a:spcBef>
              <a:spcAft>
                <a:spcPts val="0"/>
              </a:spcAft>
              <a:buNone/>
            </a:pPr>
            <a:r>
              <a:t/>
            </a:r>
            <a:endParaRPr sz="800">
              <a:solidFill>
                <a:schemeClr val="dk1"/>
              </a:solidFill>
              <a:latin typeface="Montserrat"/>
              <a:ea typeface="Montserrat"/>
              <a:cs typeface="Montserrat"/>
              <a:sym typeface="Montserrat"/>
            </a:endParaRPr>
          </a:p>
          <a:p>
            <a:pPr indent="0" lvl="0" marL="0" rtl="0">
              <a:spcBef>
                <a:spcPts val="0"/>
              </a:spcBef>
              <a:spcAft>
                <a:spcPts val="0"/>
              </a:spcAft>
              <a:buNone/>
            </a:pPr>
            <a:r>
              <a:rPr lang="es-419" sz="800">
                <a:solidFill>
                  <a:schemeClr val="dk1"/>
                </a:solidFill>
                <a:latin typeface="Montserrat"/>
                <a:ea typeface="Montserrat"/>
                <a:cs typeface="Montserrat"/>
                <a:sym typeface="Montserrat"/>
              </a:rPr>
              <a:t>Acompañamiento de un personaje amigable, que le ayudará a resolver todas sus dudas y a terminar su compra satisfactoriamente.</a:t>
            </a:r>
            <a:endParaRPr sz="800">
              <a:solidFill>
                <a:schemeClr val="dk1"/>
              </a:solidFill>
              <a:latin typeface="Montserrat"/>
              <a:ea typeface="Montserrat"/>
              <a:cs typeface="Montserrat"/>
              <a:sym typeface="Montserrat"/>
            </a:endParaRPr>
          </a:p>
          <a:p>
            <a:pPr indent="0" lvl="0" marL="0" rtl="0">
              <a:spcBef>
                <a:spcPts val="0"/>
              </a:spcBef>
              <a:spcAft>
                <a:spcPts val="0"/>
              </a:spcAft>
              <a:buNone/>
            </a:pPr>
            <a:r>
              <a:t/>
            </a:r>
            <a:endParaRPr>
              <a:latin typeface="Montserrat"/>
              <a:ea typeface="Montserrat"/>
              <a:cs typeface="Montserrat"/>
              <a:sym typeface="Montserrat"/>
            </a:endParaRPr>
          </a:p>
        </p:txBody>
      </p:sp>
      <p:sp>
        <p:nvSpPr>
          <p:cNvPr id="165" name="Shape 165"/>
          <p:cNvSpPr/>
          <p:nvPr/>
        </p:nvSpPr>
        <p:spPr>
          <a:xfrm>
            <a:off x="6458875" y="878100"/>
            <a:ext cx="1244700" cy="1027200"/>
          </a:xfrm>
          <a:prstGeom prst="foldedCorner">
            <a:avLst>
              <a:gd fmla="val 16667" name="adj"/>
            </a:avLst>
          </a:prstGeom>
          <a:solidFill>
            <a:srgbClr val="89D1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s-419" sz="800"/>
              <a:t>-Información clara y completa que facilitar su compra</a:t>
            </a:r>
            <a:endParaRPr sz="800"/>
          </a:p>
          <a:p>
            <a:pPr indent="0" lvl="0" marL="0" rtl="0">
              <a:spcBef>
                <a:spcPts val="0"/>
              </a:spcBef>
              <a:spcAft>
                <a:spcPts val="0"/>
              </a:spcAft>
              <a:buNone/>
            </a:pPr>
            <a:r>
              <a:rPr lang="es-419" sz="800"/>
              <a:t>-Evitar filas en el banco</a:t>
            </a:r>
            <a:endParaRPr sz="800"/>
          </a:p>
          <a:p>
            <a:pPr indent="0" lvl="0" marL="0" rtl="0">
              <a:spcBef>
                <a:spcPts val="0"/>
              </a:spcBef>
              <a:spcAft>
                <a:spcPts val="0"/>
              </a:spcAft>
              <a:buNone/>
            </a:pPr>
            <a:r>
              <a:rPr lang="es-419" sz="800"/>
              <a:t>-Poder cotizar sin dar todos su datos</a:t>
            </a:r>
            <a:endParaRPr sz="800"/>
          </a:p>
        </p:txBody>
      </p:sp>
      <p:sp>
        <p:nvSpPr>
          <p:cNvPr id="166" name="Shape 166"/>
          <p:cNvSpPr/>
          <p:nvPr/>
        </p:nvSpPr>
        <p:spPr>
          <a:xfrm>
            <a:off x="2733875" y="909900"/>
            <a:ext cx="1130700" cy="1090500"/>
          </a:xfrm>
          <a:prstGeom prst="foldedCorner">
            <a:avLst>
              <a:gd fmla="val 16667" name="adj"/>
            </a:avLst>
          </a:prstGeom>
          <a:solidFill>
            <a:srgbClr val="C8175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s-419" sz="800"/>
              <a:t>Información clara, que le ayuda a comprender la oferta </a:t>
            </a:r>
            <a:endParaRPr sz="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311700" y="445025"/>
            <a:ext cx="8520600" cy="572700"/>
          </a:xfrm>
          <a:prstGeom prst="rect">
            <a:avLst/>
          </a:prstGeom>
          <a:solidFill>
            <a:srgbClr val="1F3D7C"/>
          </a:solidFill>
        </p:spPr>
        <p:txBody>
          <a:bodyPr anchorCtr="0" anchor="t" bIns="91425" lIns="91425" spcFirstLastPara="1" rIns="91425" wrap="square" tIns="91425">
            <a:noAutofit/>
          </a:bodyPr>
          <a:lstStyle/>
          <a:p>
            <a:pPr indent="0" lvl="0" marL="0" algn="ctr">
              <a:spcBef>
                <a:spcPts val="0"/>
              </a:spcBef>
              <a:spcAft>
                <a:spcPts val="0"/>
              </a:spcAft>
              <a:buNone/>
            </a:pPr>
            <a:r>
              <a:rPr lang="es-419">
                <a:solidFill>
                  <a:srgbClr val="FFFFFF"/>
                </a:solidFill>
              </a:rPr>
              <a:t>Propuesta de valor</a:t>
            </a:r>
            <a:endParaRPr>
              <a:solidFill>
                <a:srgbClr val="FFFFFF"/>
              </a:solidFill>
            </a:endParaRPr>
          </a:p>
        </p:txBody>
      </p:sp>
      <p:pic>
        <p:nvPicPr>
          <p:cNvPr id="172" name="Shape 172"/>
          <p:cNvPicPr preferRelativeResize="0"/>
          <p:nvPr/>
        </p:nvPicPr>
        <p:blipFill>
          <a:blip r:embed="rId3">
            <a:alphaModFix/>
          </a:blip>
          <a:stretch>
            <a:fillRect/>
          </a:stretch>
        </p:blipFill>
        <p:spPr>
          <a:xfrm>
            <a:off x="2503987" y="1183375"/>
            <a:ext cx="4136026" cy="38209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nvSpPr>
        <p:spPr>
          <a:xfrm>
            <a:off x="423725" y="1165225"/>
            <a:ext cx="8286000" cy="3448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latin typeface="Roboto"/>
              <a:ea typeface="Roboto"/>
              <a:cs typeface="Roboto"/>
              <a:sym typeface="Roboto"/>
            </a:endParaRPr>
          </a:p>
          <a:p>
            <a:pPr indent="0" lvl="0" marL="0">
              <a:spcBef>
                <a:spcPts val="0"/>
              </a:spcBef>
              <a:spcAft>
                <a:spcPts val="0"/>
              </a:spcAft>
              <a:buNone/>
            </a:pPr>
            <a:r>
              <a:rPr lang="es-419">
                <a:latin typeface="Roboto"/>
                <a:ea typeface="Roboto"/>
                <a:cs typeface="Roboto"/>
                <a:sym typeface="Roboto"/>
              </a:rPr>
              <a:t>¿</a:t>
            </a:r>
            <a:r>
              <a:rPr lang="es-419">
                <a:latin typeface="Roboto"/>
                <a:ea typeface="Roboto"/>
                <a:cs typeface="Roboto"/>
                <a:sym typeface="Roboto"/>
              </a:rPr>
              <a:t>Sabías que sólo el 10% de las personas cuenta con un seguro para proteger su hogar?</a:t>
            </a:r>
            <a:br>
              <a:rPr lang="es-419">
                <a:latin typeface="Roboto"/>
                <a:ea typeface="Roboto"/>
                <a:cs typeface="Roboto"/>
                <a:sym typeface="Roboto"/>
              </a:rPr>
            </a:br>
            <a:r>
              <a:rPr lang="es-419">
                <a:latin typeface="Roboto"/>
                <a:ea typeface="Roboto"/>
                <a:cs typeface="Roboto"/>
                <a:sym typeface="Roboto"/>
              </a:rPr>
              <a:t>Es por eso que detectamos que el usuario necesita tener más información sobre las diferentes coberturas de los seguros y plazos de pago para poder tomar una buena decisión al momento de contratación de su seguro. </a:t>
            </a:r>
            <a:br>
              <a:rPr lang="es-419">
                <a:latin typeface="Roboto"/>
                <a:ea typeface="Roboto"/>
                <a:cs typeface="Roboto"/>
                <a:sym typeface="Roboto"/>
              </a:rPr>
            </a:br>
            <a:br>
              <a:rPr lang="es-419">
                <a:latin typeface="Roboto"/>
                <a:ea typeface="Roboto"/>
                <a:cs typeface="Roboto"/>
                <a:sym typeface="Roboto"/>
              </a:rPr>
            </a:br>
            <a:r>
              <a:rPr lang="es-419">
                <a:latin typeface="Roboto"/>
                <a:ea typeface="Roboto"/>
                <a:cs typeface="Roboto"/>
                <a:sym typeface="Roboto"/>
              </a:rPr>
              <a:t>Así se llegó a la solución de que necesitamos crear una landing page en la que el usuario pudiera cotizar y comparar entre las diferentes pólizas que Bancomer les ofrece.</a:t>
            </a:r>
            <a:br>
              <a:rPr lang="es-419">
                <a:latin typeface="Roboto"/>
                <a:ea typeface="Roboto"/>
                <a:cs typeface="Roboto"/>
                <a:sym typeface="Roboto"/>
              </a:rPr>
            </a:br>
            <a:r>
              <a:rPr lang="es-419">
                <a:latin typeface="Roboto"/>
                <a:ea typeface="Roboto"/>
                <a:cs typeface="Roboto"/>
                <a:sym typeface="Roboto"/>
              </a:rPr>
              <a:t>Al navegar por la página, nuestro amigo HatchiBot te acompañará y guiará en todo el proceso para que el proceso de tu compra sea más sencillo.</a:t>
            </a:r>
            <a:br>
              <a:rPr lang="es-419">
                <a:latin typeface="Roboto"/>
                <a:ea typeface="Roboto"/>
                <a:cs typeface="Roboto"/>
                <a:sym typeface="Roboto"/>
              </a:rPr>
            </a:br>
            <a:br>
              <a:rPr lang="es-419">
                <a:latin typeface="Roboto"/>
                <a:ea typeface="Roboto"/>
                <a:cs typeface="Roboto"/>
                <a:sym typeface="Roboto"/>
              </a:rPr>
            </a:br>
            <a:r>
              <a:rPr lang="es-419">
                <a:latin typeface="Roboto"/>
                <a:ea typeface="Roboto"/>
                <a:cs typeface="Roboto"/>
                <a:sym typeface="Roboto"/>
              </a:rPr>
              <a:t>El usuario resolverá todas sus dudas sin necesidad de trasladarse a la sucursal; Y HatchiBot estará siempre disponible para ayudarte.</a:t>
            </a:r>
            <a:endParaRPr>
              <a:latin typeface="Roboto"/>
              <a:ea typeface="Roboto"/>
              <a:cs typeface="Roboto"/>
              <a:sym typeface="Roboto"/>
            </a:endParaRPr>
          </a:p>
        </p:txBody>
      </p:sp>
      <p:sp>
        <p:nvSpPr>
          <p:cNvPr id="178" name="Shape 178"/>
          <p:cNvSpPr txBox="1"/>
          <p:nvPr/>
        </p:nvSpPr>
        <p:spPr>
          <a:xfrm>
            <a:off x="470800" y="153000"/>
            <a:ext cx="8203800" cy="717900"/>
          </a:xfrm>
          <a:prstGeom prst="rect">
            <a:avLst/>
          </a:prstGeom>
          <a:solidFill>
            <a:srgbClr val="1F3D7C"/>
          </a:solidFill>
          <a:ln>
            <a:noFill/>
          </a:ln>
        </p:spPr>
        <p:txBody>
          <a:bodyPr anchorCtr="0" anchor="t" bIns="91425" lIns="91425" spcFirstLastPara="1" rIns="91425" wrap="square" tIns="91425">
            <a:noAutofit/>
          </a:bodyPr>
          <a:lstStyle/>
          <a:p>
            <a:pPr indent="0" lvl="0" marL="0" algn="ctr">
              <a:spcBef>
                <a:spcPts val="0"/>
              </a:spcBef>
              <a:spcAft>
                <a:spcPts val="0"/>
              </a:spcAft>
              <a:buNone/>
            </a:pPr>
            <a:r>
              <a:rPr lang="es-419" sz="2400">
                <a:solidFill>
                  <a:srgbClr val="FBFBFB"/>
                </a:solidFill>
                <a:latin typeface="Roboto"/>
                <a:ea typeface="Roboto"/>
                <a:cs typeface="Roboto"/>
                <a:sym typeface="Roboto"/>
              </a:rPr>
              <a:t>HatchiBot</a:t>
            </a:r>
            <a:endParaRPr sz="2400">
              <a:solidFill>
                <a:srgbClr val="FBFBFB"/>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type="title"/>
          </p:nvPr>
        </p:nvSpPr>
        <p:spPr>
          <a:xfrm>
            <a:off x="311700" y="73850"/>
            <a:ext cx="8520600" cy="774600"/>
          </a:xfrm>
          <a:prstGeom prst="rect">
            <a:avLst/>
          </a:prstGeom>
          <a:solidFill>
            <a:srgbClr val="1F3D7C"/>
          </a:solidFill>
        </p:spPr>
        <p:txBody>
          <a:bodyPr anchorCtr="0" anchor="t" bIns="91425" lIns="91425" spcFirstLastPara="1" rIns="91425" wrap="square" tIns="91425">
            <a:noAutofit/>
          </a:bodyPr>
          <a:lstStyle/>
          <a:p>
            <a:pPr indent="0" lvl="0" marL="0" algn="ctr">
              <a:spcBef>
                <a:spcPts val="0"/>
              </a:spcBef>
              <a:spcAft>
                <a:spcPts val="0"/>
              </a:spcAft>
              <a:buNone/>
            </a:pPr>
            <a:r>
              <a:rPr lang="es-419">
                <a:solidFill>
                  <a:srgbClr val="FBFBFB"/>
                </a:solidFill>
              </a:rPr>
              <a:t>Flujo de solución</a:t>
            </a:r>
            <a:endParaRPr>
              <a:solidFill>
                <a:srgbClr val="FBFBFB"/>
              </a:solidFill>
            </a:endParaRPr>
          </a:p>
        </p:txBody>
      </p:sp>
      <p:pic>
        <p:nvPicPr>
          <p:cNvPr id="184" name="Shape 184"/>
          <p:cNvPicPr preferRelativeResize="0"/>
          <p:nvPr/>
        </p:nvPicPr>
        <p:blipFill>
          <a:blip r:embed="rId3">
            <a:alphaModFix/>
          </a:blip>
          <a:stretch>
            <a:fillRect/>
          </a:stretch>
        </p:blipFill>
        <p:spPr>
          <a:xfrm>
            <a:off x="822575" y="1000850"/>
            <a:ext cx="7492252" cy="403737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nvSpPr>
        <p:spPr>
          <a:xfrm>
            <a:off x="49550" y="1152475"/>
            <a:ext cx="9038400" cy="23784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t/>
            </a:r>
            <a:endParaRPr sz="1500">
              <a:solidFill>
                <a:srgbClr val="666666"/>
              </a:solidFill>
            </a:endParaRPr>
          </a:p>
          <a:p>
            <a:pPr indent="0" lvl="0" marL="0" rtl="0">
              <a:lnSpc>
                <a:spcPct val="115000"/>
              </a:lnSpc>
              <a:spcBef>
                <a:spcPts val="1600"/>
              </a:spcBef>
              <a:spcAft>
                <a:spcPts val="1600"/>
              </a:spcAft>
              <a:buClr>
                <a:srgbClr val="000000"/>
              </a:buClr>
              <a:buSzPts val="1100"/>
              <a:buFont typeface="Arial"/>
              <a:buNone/>
            </a:pPr>
            <a:r>
              <a:t/>
            </a:r>
            <a:endParaRPr sz="1350">
              <a:solidFill>
                <a:srgbClr val="000000"/>
              </a:solidFill>
              <a:highlight>
                <a:srgbClr val="F1F1F1"/>
              </a:highlight>
              <a:latin typeface="Courier New"/>
              <a:ea typeface="Courier New"/>
              <a:cs typeface="Courier New"/>
              <a:sym typeface="Courier New"/>
            </a:endParaRPr>
          </a:p>
        </p:txBody>
      </p:sp>
      <p:pic>
        <p:nvPicPr>
          <p:cNvPr id="61" name="Shape 61"/>
          <p:cNvPicPr preferRelativeResize="0"/>
          <p:nvPr/>
        </p:nvPicPr>
        <p:blipFill>
          <a:blip r:embed="rId3">
            <a:alphaModFix/>
          </a:blip>
          <a:stretch>
            <a:fillRect/>
          </a:stretch>
        </p:blipFill>
        <p:spPr>
          <a:xfrm>
            <a:off x="207520" y="1199175"/>
            <a:ext cx="1977125" cy="2226550"/>
          </a:xfrm>
          <a:prstGeom prst="rect">
            <a:avLst/>
          </a:prstGeom>
          <a:noFill/>
          <a:ln>
            <a:noFill/>
          </a:ln>
        </p:spPr>
      </p:pic>
      <p:pic>
        <p:nvPicPr>
          <p:cNvPr id="62" name="Shape 62"/>
          <p:cNvPicPr preferRelativeResize="0"/>
          <p:nvPr/>
        </p:nvPicPr>
        <p:blipFill>
          <a:blip r:embed="rId4">
            <a:alphaModFix/>
          </a:blip>
          <a:stretch>
            <a:fillRect/>
          </a:stretch>
        </p:blipFill>
        <p:spPr>
          <a:xfrm>
            <a:off x="2502400" y="1199175"/>
            <a:ext cx="1977125" cy="2226550"/>
          </a:xfrm>
          <a:prstGeom prst="rect">
            <a:avLst/>
          </a:prstGeom>
          <a:noFill/>
          <a:ln>
            <a:noFill/>
          </a:ln>
        </p:spPr>
      </p:pic>
      <p:pic>
        <p:nvPicPr>
          <p:cNvPr id="63" name="Shape 63"/>
          <p:cNvPicPr preferRelativeResize="0"/>
          <p:nvPr/>
        </p:nvPicPr>
        <p:blipFill>
          <a:blip r:embed="rId5">
            <a:alphaModFix/>
          </a:blip>
          <a:stretch>
            <a:fillRect/>
          </a:stretch>
        </p:blipFill>
        <p:spPr>
          <a:xfrm>
            <a:off x="4747125" y="1199175"/>
            <a:ext cx="1977125" cy="2226550"/>
          </a:xfrm>
          <a:prstGeom prst="rect">
            <a:avLst/>
          </a:prstGeom>
          <a:noFill/>
          <a:ln>
            <a:noFill/>
          </a:ln>
        </p:spPr>
      </p:pic>
      <p:pic>
        <p:nvPicPr>
          <p:cNvPr id="64" name="Shape 64"/>
          <p:cNvPicPr preferRelativeResize="0"/>
          <p:nvPr/>
        </p:nvPicPr>
        <p:blipFill>
          <a:blip r:embed="rId6">
            <a:alphaModFix/>
          </a:blip>
          <a:stretch>
            <a:fillRect/>
          </a:stretch>
        </p:blipFill>
        <p:spPr>
          <a:xfrm>
            <a:off x="6991838" y="1199175"/>
            <a:ext cx="1977125" cy="2226550"/>
          </a:xfrm>
          <a:prstGeom prst="rect">
            <a:avLst/>
          </a:prstGeom>
          <a:noFill/>
          <a:ln>
            <a:noFill/>
          </a:ln>
        </p:spPr>
      </p:pic>
      <p:sp>
        <p:nvSpPr>
          <p:cNvPr id="65" name="Shape 65"/>
          <p:cNvSpPr txBox="1"/>
          <p:nvPr/>
        </p:nvSpPr>
        <p:spPr>
          <a:xfrm>
            <a:off x="117700" y="3684025"/>
            <a:ext cx="2067000" cy="55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s-419">
                <a:solidFill>
                  <a:srgbClr val="434343"/>
                </a:solidFill>
                <a:latin typeface="Roboto"/>
                <a:ea typeface="Roboto"/>
                <a:cs typeface="Roboto"/>
                <a:sym typeface="Roboto"/>
              </a:rPr>
              <a:t>PO </a:t>
            </a:r>
            <a:endParaRPr>
              <a:solidFill>
                <a:srgbClr val="434343"/>
              </a:solidFill>
              <a:latin typeface="Roboto"/>
              <a:ea typeface="Roboto"/>
              <a:cs typeface="Roboto"/>
              <a:sym typeface="Roboto"/>
            </a:endParaRPr>
          </a:p>
          <a:p>
            <a:pPr indent="0" lvl="0" marL="0" rtl="0" algn="ctr">
              <a:spcBef>
                <a:spcPts val="0"/>
              </a:spcBef>
              <a:spcAft>
                <a:spcPts val="0"/>
              </a:spcAft>
              <a:buClr>
                <a:schemeClr val="dk1"/>
              </a:buClr>
              <a:buSzPts val="1100"/>
              <a:buFont typeface="Arial"/>
              <a:buNone/>
            </a:pPr>
            <a:r>
              <a:rPr lang="es-419">
                <a:solidFill>
                  <a:srgbClr val="434343"/>
                </a:solidFill>
                <a:latin typeface="Roboto"/>
                <a:ea typeface="Roboto"/>
                <a:cs typeface="Roboto"/>
                <a:sym typeface="Roboto"/>
              </a:rPr>
              <a:t>Joali Gamboa</a:t>
            </a:r>
            <a:endParaRPr>
              <a:latin typeface="Roboto"/>
              <a:ea typeface="Roboto"/>
              <a:cs typeface="Roboto"/>
              <a:sym typeface="Roboto"/>
            </a:endParaRPr>
          </a:p>
        </p:txBody>
      </p:sp>
      <p:sp>
        <p:nvSpPr>
          <p:cNvPr id="66" name="Shape 66"/>
          <p:cNvSpPr txBox="1"/>
          <p:nvPr/>
        </p:nvSpPr>
        <p:spPr>
          <a:xfrm>
            <a:off x="2502400" y="3684025"/>
            <a:ext cx="1977000" cy="55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s-419">
                <a:solidFill>
                  <a:srgbClr val="434343"/>
                </a:solidFill>
              </a:rPr>
              <a:t>UX Researcher </a:t>
            </a:r>
            <a:endParaRPr>
              <a:solidFill>
                <a:srgbClr val="434343"/>
              </a:solidFill>
            </a:endParaRPr>
          </a:p>
          <a:p>
            <a:pPr indent="0" lvl="0" marL="0" rtl="0" algn="ctr">
              <a:spcBef>
                <a:spcPts val="0"/>
              </a:spcBef>
              <a:spcAft>
                <a:spcPts val="0"/>
              </a:spcAft>
              <a:buClr>
                <a:schemeClr val="dk1"/>
              </a:buClr>
              <a:buSzPts val="1100"/>
              <a:buFont typeface="Arial"/>
              <a:buNone/>
            </a:pPr>
            <a:r>
              <a:rPr lang="es-419">
                <a:solidFill>
                  <a:srgbClr val="434343"/>
                </a:solidFill>
              </a:rPr>
              <a:t>Anett Trujillo</a:t>
            </a:r>
            <a:endParaRPr/>
          </a:p>
        </p:txBody>
      </p:sp>
      <p:sp>
        <p:nvSpPr>
          <p:cNvPr id="67" name="Shape 67"/>
          <p:cNvSpPr txBox="1"/>
          <p:nvPr/>
        </p:nvSpPr>
        <p:spPr>
          <a:xfrm>
            <a:off x="4747125" y="3695775"/>
            <a:ext cx="1977000" cy="55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s-419">
                <a:solidFill>
                  <a:srgbClr val="434343"/>
                </a:solidFill>
              </a:rPr>
              <a:t>UX Designer </a:t>
            </a:r>
            <a:endParaRPr>
              <a:solidFill>
                <a:srgbClr val="434343"/>
              </a:solidFill>
            </a:endParaRPr>
          </a:p>
          <a:p>
            <a:pPr indent="0" lvl="0" marL="0" rtl="0" algn="ctr">
              <a:spcBef>
                <a:spcPts val="0"/>
              </a:spcBef>
              <a:spcAft>
                <a:spcPts val="0"/>
              </a:spcAft>
              <a:buClr>
                <a:schemeClr val="dk1"/>
              </a:buClr>
              <a:buSzPts val="1100"/>
              <a:buFont typeface="Arial"/>
              <a:buNone/>
            </a:pPr>
            <a:r>
              <a:rPr lang="es-419">
                <a:solidFill>
                  <a:srgbClr val="434343"/>
                </a:solidFill>
              </a:rPr>
              <a:t>María Cravioto</a:t>
            </a:r>
            <a:endParaRPr/>
          </a:p>
        </p:txBody>
      </p:sp>
      <p:sp>
        <p:nvSpPr>
          <p:cNvPr id="68" name="Shape 68"/>
          <p:cNvSpPr txBox="1"/>
          <p:nvPr/>
        </p:nvSpPr>
        <p:spPr>
          <a:xfrm>
            <a:off x="6967850" y="3695725"/>
            <a:ext cx="1918500" cy="55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s-419">
                <a:solidFill>
                  <a:srgbClr val="434343"/>
                </a:solidFill>
              </a:rPr>
              <a:t>UX Designer </a:t>
            </a:r>
            <a:endParaRPr>
              <a:solidFill>
                <a:srgbClr val="434343"/>
              </a:solidFill>
            </a:endParaRPr>
          </a:p>
          <a:p>
            <a:pPr indent="0" lvl="0" marL="0" rtl="0" algn="ctr">
              <a:spcBef>
                <a:spcPts val="0"/>
              </a:spcBef>
              <a:spcAft>
                <a:spcPts val="0"/>
              </a:spcAft>
              <a:buClr>
                <a:schemeClr val="dk1"/>
              </a:buClr>
              <a:buSzPts val="1100"/>
              <a:buFont typeface="Arial"/>
              <a:buNone/>
            </a:pPr>
            <a:r>
              <a:rPr lang="es-419">
                <a:solidFill>
                  <a:srgbClr val="434343"/>
                </a:solidFill>
              </a:rPr>
              <a:t>Jocelyn Esquivel</a:t>
            </a:r>
            <a:endParaRPr/>
          </a:p>
        </p:txBody>
      </p:sp>
      <p:sp>
        <p:nvSpPr>
          <p:cNvPr id="69" name="Shape 69"/>
          <p:cNvSpPr txBox="1"/>
          <p:nvPr/>
        </p:nvSpPr>
        <p:spPr>
          <a:xfrm>
            <a:off x="207525" y="82400"/>
            <a:ext cx="8761200" cy="647400"/>
          </a:xfrm>
          <a:prstGeom prst="rect">
            <a:avLst/>
          </a:prstGeom>
          <a:solidFill>
            <a:srgbClr val="1F3D7C"/>
          </a:solidFill>
          <a:ln>
            <a:noFill/>
          </a:ln>
        </p:spPr>
        <p:txBody>
          <a:bodyPr anchorCtr="0" anchor="t" bIns="91425" lIns="91425" spcFirstLastPara="1" rIns="91425" wrap="square" tIns="91425">
            <a:noAutofit/>
          </a:bodyPr>
          <a:lstStyle/>
          <a:p>
            <a:pPr indent="0" lvl="0" marL="0" algn="ctr">
              <a:lnSpc>
                <a:spcPct val="150000"/>
              </a:lnSpc>
              <a:spcBef>
                <a:spcPts val="0"/>
              </a:spcBef>
              <a:spcAft>
                <a:spcPts val="0"/>
              </a:spcAft>
              <a:buNone/>
            </a:pPr>
            <a:r>
              <a:rPr lang="es-419" sz="2400">
                <a:solidFill>
                  <a:srgbClr val="FFFFFF"/>
                </a:solidFill>
                <a:latin typeface="Roboto"/>
                <a:ea typeface="Roboto"/>
                <a:cs typeface="Roboto"/>
                <a:sym typeface="Roboto"/>
              </a:rPr>
              <a:t>EQUIPO UX</a:t>
            </a:r>
            <a:endParaRPr sz="2400">
              <a:solidFill>
                <a:srgbClr val="FFFFFF"/>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type="ctrTitle"/>
          </p:nvPr>
        </p:nvSpPr>
        <p:spPr>
          <a:xfrm>
            <a:off x="311700" y="153000"/>
            <a:ext cx="8520600" cy="635700"/>
          </a:xfrm>
          <a:prstGeom prst="rect">
            <a:avLst/>
          </a:prstGeom>
          <a:solidFill>
            <a:srgbClr val="1F3D7C"/>
          </a:solidFill>
        </p:spPr>
        <p:txBody>
          <a:bodyPr anchorCtr="0" anchor="b" bIns="91425" lIns="91425" spcFirstLastPara="1" rIns="91425" wrap="square" tIns="91425">
            <a:noAutofit/>
          </a:bodyPr>
          <a:lstStyle/>
          <a:p>
            <a:pPr indent="0" lvl="0" marL="0">
              <a:spcBef>
                <a:spcPts val="0"/>
              </a:spcBef>
              <a:spcAft>
                <a:spcPts val="0"/>
              </a:spcAft>
              <a:buNone/>
            </a:pPr>
            <a:r>
              <a:rPr lang="es-419" sz="2400">
                <a:solidFill>
                  <a:srgbClr val="FFFFFF"/>
                </a:solidFill>
              </a:rPr>
              <a:t>OBJETIVO</a:t>
            </a:r>
            <a:endParaRPr sz="2400">
              <a:solidFill>
                <a:srgbClr val="FFFFFF"/>
              </a:solidFill>
            </a:endParaRPr>
          </a:p>
        </p:txBody>
      </p:sp>
      <p:sp>
        <p:nvSpPr>
          <p:cNvPr id="75" name="Shape 75"/>
          <p:cNvSpPr txBox="1"/>
          <p:nvPr>
            <p:ph idx="1" type="subTitle"/>
          </p:nvPr>
        </p:nvSpPr>
        <p:spPr>
          <a:xfrm>
            <a:off x="311700" y="1235850"/>
            <a:ext cx="8520600" cy="2391000"/>
          </a:xfrm>
          <a:prstGeom prst="rect">
            <a:avLst/>
          </a:prstGeom>
        </p:spPr>
        <p:txBody>
          <a:bodyPr anchorCtr="0" anchor="t" bIns="91425" lIns="91425" spcFirstLastPara="1" rIns="91425" wrap="square" tIns="91425">
            <a:noAutofit/>
          </a:bodyPr>
          <a:lstStyle/>
          <a:p>
            <a:pPr indent="0" lvl="0" marL="0" algn="l">
              <a:spcBef>
                <a:spcPts val="0"/>
              </a:spcBef>
              <a:spcAft>
                <a:spcPts val="0"/>
              </a:spcAft>
              <a:buNone/>
            </a:pPr>
            <a:br>
              <a:rPr lang="es-419" sz="1800"/>
            </a:br>
            <a:r>
              <a:rPr lang="es-419" sz="1800"/>
              <a:t>● Descubrir qué coberturas e información necesitan los clientes para facilitarles su decisión de contratar un Seguro de Hogar. </a:t>
            </a:r>
            <a:endParaRPr sz="1800"/>
          </a:p>
          <a:p>
            <a:pPr indent="0" lvl="0" marL="0" algn="l">
              <a:spcBef>
                <a:spcPts val="0"/>
              </a:spcBef>
              <a:spcAft>
                <a:spcPts val="0"/>
              </a:spcAft>
              <a:buNone/>
            </a:pPr>
            <a:br>
              <a:rPr lang="es-419" sz="1800"/>
            </a:br>
            <a:r>
              <a:rPr lang="es-419" sz="1800"/>
              <a:t>● Diseñar un circuito de contratación de un seguro de hogar en un canal digital.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type="title"/>
          </p:nvPr>
        </p:nvSpPr>
        <p:spPr>
          <a:xfrm>
            <a:off x="311700" y="198200"/>
            <a:ext cx="8520600" cy="624300"/>
          </a:xfrm>
          <a:prstGeom prst="rect">
            <a:avLst/>
          </a:prstGeom>
          <a:solidFill>
            <a:srgbClr val="1F3D7C"/>
          </a:solidFill>
        </p:spPr>
        <p:txBody>
          <a:bodyPr anchorCtr="0" anchor="t" bIns="91425" lIns="91425" spcFirstLastPara="1" rIns="91425" wrap="square" tIns="91425">
            <a:noAutofit/>
          </a:bodyPr>
          <a:lstStyle/>
          <a:p>
            <a:pPr indent="0" lvl="0" marL="0" algn="ctr">
              <a:spcBef>
                <a:spcPts val="0"/>
              </a:spcBef>
              <a:spcAft>
                <a:spcPts val="0"/>
              </a:spcAft>
              <a:buNone/>
            </a:pPr>
            <a:r>
              <a:rPr lang="es-419">
                <a:solidFill>
                  <a:srgbClr val="FFFFFF"/>
                </a:solidFill>
                <a:latin typeface="Roboto"/>
                <a:ea typeface="Roboto"/>
                <a:cs typeface="Roboto"/>
                <a:sym typeface="Roboto"/>
              </a:rPr>
              <a:t>Definición del problema</a:t>
            </a:r>
            <a:endParaRPr>
              <a:solidFill>
                <a:srgbClr val="FFFFFF"/>
              </a:solidFill>
              <a:latin typeface="Roboto"/>
              <a:ea typeface="Roboto"/>
              <a:cs typeface="Roboto"/>
              <a:sym typeface="Roboto"/>
            </a:endParaRPr>
          </a:p>
        </p:txBody>
      </p:sp>
      <p:sp>
        <p:nvSpPr>
          <p:cNvPr id="81" name="Shape 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s-419"/>
              <a:t>Usuario: e</a:t>
            </a:r>
            <a:r>
              <a:rPr lang="es-419"/>
              <a:t>l usuario potencial, comprador de seguros de hogar, necesita encontrar información clara y completa (comparativo de coberturas, deducibles, etc.) para poder concretar su compra en línea.</a:t>
            </a:r>
            <a:endParaRPr/>
          </a:p>
          <a:p>
            <a:pPr indent="0" lvl="0" marL="0">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title"/>
          </p:nvPr>
        </p:nvSpPr>
        <p:spPr>
          <a:xfrm>
            <a:off x="311700" y="445025"/>
            <a:ext cx="8520600" cy="572700"/>
          </a:xfrm>
          <a:prstGeom prst="rect">
            <a:avLst/>
          </a:prstGeom>
          <a:solidFill>
            <a:srgbClr val="1F3D7C"/>
          </a:solidFill>
        </p:spPr>
        <p:txBody>
          <a:bodyPr anchorCtr="0" anchor="t" bIns="91425" lIns="91425" spcFirstLastPara="1" rIns="91425" wrap="square" tIns="91425">
            <a:noAutofit/>
          </a:bodyPr>
          <a:lstStyle/>
          <a:p>
            <a:pPr indent="0" lvl="0" marL="0" algn="ctr">
              <a:spcBef>
                <a:spcPts val="0"/>
              </a:spcBef>
              <a:spcAft>
                <a:spcPts val="0"/>
              </a:spcAft>
              <a:buNone/>
            </a:pPr>
            <a:r>
              <a:rPr lang="es-419">
                <a:solidFill>
                  <a:srgbClr val="FFFFFF"/>
                </a:solidFill>
              </a:rPr>
              <a:t>Hipótesis </a:t>
            </a:r>
            <a:endParaRPr>
              <a:solidFill>
                <a:srgbClr val="FFFFFF"/>
              </a:solidFill>
            </a:endParaRPr>
          </a:p>
        </p:txBody>
      </p:sp>
      <p:sp>
        <p:nvSpPr>
          <p:cNvPr id="87" name="Shape 8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419"/>
              <a:t>Para que el usuario pueda concretar su compra en línea es necesario implementar una guía con infografías o tutoriales que le permitan comprender la información que necesita para facilitar su decisión de compra. Además se puede implementar un chat bot visible en todo momento, que le permita aclarar sus dudas respecto al producto que quiere adquirir, y/o la información que encuentra en la página, o canalizarlo con un asesor telefónico en caso de ser necesario. Lo que propiciará que el negocio pueda reducir costos de sucursal.</a:t>
            </a:r>
            <a:endParaRPr/>
          </a:p>
          <a:p>
            <a:pPr indent="0" lvl="0" marL="0">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nvSpPr>
        <p:spPr>
          <a:xfrm>
            <a:off x="358200" y="0"/>
            <a:ext cx="8427600" cy="623700"/>
          </a:xfrm>
          <a:prstGeom prst="rect">
            <a:avLst/>
          </a:prstGeom>
          <a:solidFill>
            <a:srgbClr val="1F3D7C"/>
          </a:solidFill>
          <a:ln>
            <a:noFill/>
          </a:ln>
        </p:spPr>
        <p:txBody>
          <a:bodyPr anchorCtr="0" anchor="t" bIns="91425" lIns="91425" spcFirstLastPara="1" rIns="91425" wrap="square" tIns="91425">
            <a:noAutofit/>
          </a:bodyPr>
          <a:lstStyle/>
          <a:p>
            <a:pPr indent="0" lvl="0" marL="0" algn="ctr">
              <a:spcBef>
                <a:spcPts val="0"/>
              </a:spcBef>
              <a:spcAft>
                <a:spcPts val="0"/>
              </a:spcAft>
              <a:buNone/>
            </a:pPr>
            <a:r>
              <a:rPr lang="es-419" sz="2400">
                <a:solidFill>
                  <a:srgbClr val="FFFFFF"/>
                </a:solidFill>
              </a:rPr>
              <a:t>Business Canvas Model</a:t>
            </a:r>
            <a:endParaRPr sz="2400">
              <a:solidFill>
                <a:srgbClr val="FFFFFF"/>
              </a:solidFill>
            </a:endParaRPr>
          </a:p>
        </p:txBody>
      </p:sp>
      <p:pic>
        <p:nvPicPr>
          <p:cNvPr id="93" name="Shape 93"/>
          <p:cNvPicPr preferRelativeResize="0"/>
          <p:nvPr/>
        </p:nvPicPr>
        <p:blipFill>
          <a:blip r:embed="rId3">
            <a:alphaModFix/>
          </a:blip>
          <a:stretch>
            <a:fillRect/>
          </a:stretch>
        </p:blipFill>
        <p:spPr>
          <a:xfrm>
            <a:off x="2309938" y="776075"/>
            <a:ext cx="4524121" cy="4215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F3D7C"/>
        </a:solidFill>
      </p:bgPr>
    </p:bg>
    <p:spTree>
      <p:nvGrpSpPr>
        <p:cNvPr id="97" name="Shape 97"/>
        <p:cNvGrpSpPr/>
        <p:nvPr/>
      </p:nvGrpSpPr>
      <p:grpSpPr>
        <a:xfrm>
          <a:off x="0" y="0"/>
          <a:ext cx="0" cy="0"/>
          <a:chOff x="0" y="0"/>
          <a:chExt cx="0" cy="0"/>
        </a:xfrm>
      </p:grpSpPr>
      <p:pic>
        <p:nvPicPr>
          <p:cNvPr id="98" name="Shape 98"/>
          <p:cNvPicPr preferRelativeResize="0"/>
          <p:nvPr/>
        </p:nvPicPr>
        <p:blipFill>
          <a:blip r:embed="rId3">
            <a:alphaModFix/>
          </a:blip>
          <a:stretch>
            <a:fillRect/>
          </a:stretch>
        </p:blipFill>
        <p:spPr>
          <a:xfrm>
            <a:off x="3177938" y="1657562"/>
            <a:ext cx="2702500" cy="1828375"/>
          </a:xfrm>
          <a:prstGeom prst="rect">
            <a:avLst/>
          </a:prstGeom>
          <a:noFill/>
          <a:ln>
            <a:noFill/>
          </a:ln>
        </p:spPr>
      </p:pic>
      <p:cxnSp>
        <p:nvCxnSpPr>
          <p:cNvPr id="99" name="Shape 99"/>
          <p:cNvCxnSpPr>
            <a:stCxn id="98" idx="0"/>
          </p:cNvCxnSpPr>
          <p:nvPr/>
        </p:nvCxnSpPr>
        <p:spPr>
          <a:xfrm rot="10800000">
            <a:off x="4505187" y="639062"/>
            <a:ext cx="24000" cy="1018500"/>
          </a:xfrm>
          <a:prstGeom prst="straightConnector1">
            <a:avLst/>
          </a:prstGeom>
          <a:noFill/>
          <a:ln cap="flat" cmpd="sng" w="9525">
            <a:solidFill>
              <a:srgbClr val="FFFFFF"/>
            </a:solidFill>
            <a:prstDash val="solid"/>
            <a:round/>
            <a:headEnd len="med" w="med" type="none"/>
            <a:tailEnd len="med" w="med" type="none"/>
          </a:ln>
        </p:spPr>
      </p:cxnSp>
      <p:cxnSp>
        <p:nvCxnSpPr>
          <p:cNvPr id="100" name="Shape 100"/>
          <p:cNvCxnSpPr>
            <a:stCxn id="98" idx="2"/>
          </p:cNvCxnSpPr>
          <p:nvPr/>
        </p:nvCxnSpPr>
        <p:spPr>
          <a:xfrm>
            <a:off x="4529187" y="3485938"/>
            <a:ext cx="36300" cy="1622100"/>
          </a:xfrm>
          <a:prstGeom prst="straightConnector1">
            <a:avLst/>
          </a:prstGeom>
          <a:noFill/>
          <a:ln cap="flat" cmpd="sng" w="9525">
            <a:solidFill>
              <a:srgbClr val="FFFFFF"/>
            </a:solidFill>
            <a:prstDash val="solid"/>
            <a:round/>
            <a:headEnd len="med" w="med" type="none"/>
            <a:tailEnd len="med" w="med" type="none"/>
          </a:ln>
        </p:spPr>
      </p:cxnSp>
      <p:cxnSp>
        <p:nvCxnSpPr>
          <p:cNvPr id="101" name="Shape 101"/>
          <p:cNvCxnSpPr>
            <a:stCxn id="98" idx="1"/>
          </p:cNvCxnSpPr>
          <p:nvPr/>
        </p:nvCxnSpPr>
        <p:spPr>
          <a:xfrm rot="10800000">
            <a:off x="-30562" y="2571750"/>
            <a:ext cx="3208500" cy="0"/>
          </a:xfrm>
          <a:prstGeom prst="straightConnector1">
            <a:avLst/>
          </a:prstGeom>
          <a:noFill/>
          <a:ln cap="flat" cmpd="sng" w="9525">
            <a:solidFill>
              <a:srgbClr val="FFFFFF"/>
            </a:solidFill>
            <a:prstDash val="solid"/>
            <a:round/>
            <a:headEnd len="med" w="med" type="none"/>
            <a:tailEnd len="med" w="med" type="none"/>
          </a:ln>
        </p:spPr>
      </p:cxnSp>
      <p:cxnSp>
        <p:nvCxnSpPr>
          <p:cNvPr id="102" name="Shape 102"/>
          <p:cNvCxnSpPr>
            <a:stCxn id="98" idx="3"/>
          </p:cNvCxnSpPr>
          <p:nvPr/>
        </p:nvCxnSpPr>
        <p:spPr>
          <a:xfrm>
            <a:off x="5880437" y="2571750"/>
            <a:ext cx="3267600" cy="24000"/>
          </a:xfrm>
          <a:prstGeom prst="straightConnector1">
            <a:avLst/>
          </a:prstGeom>
          <a:noFill/>
          <a:ln cap="flat" cmpd="sng" w="9525">
            <a:solidFill>
              <a:srgbClr val="FFFFFF"/>
            </a:solidFill>
            <a:prstDash val="solid"/>
            <a:round/>
            <a:headEnd len="med" w="med" type="none"/>
            <a:tailEnd len="med" w="med" type="none"/>
          </a:ln>
        </p:spPr>
      </p:cxnSp>
      <p:sp>
        <p:nvSpPr>
          <p:cNvPr id="103" name="Shape 103"/>
          <p:cNvSpPr txBox="1"/>
          <p:nvPr/>
        </p:nvSpPr>
        <p:spPr>
          <a:xfrm>
            <a:off x="135375" y="639050"/>
            <a:ext cx="3105300" cy="1856400"/>
          </a:xfrm>
          <a:prstGeom prst="rect">
            <a:avLst/>
          </a:prstGeom>
          <a:noFill/>
          <a:ln>
            <a:noFill/>
          </a:ln>
        </p:spPr>
        <p:txBody>
          <a:bodyPr anchorCtr="0" anchor="t" bIns="91425" lIns="91425" spcFirstLastPara="1" rIns="91425" wrap="square" tIns="91425">
            <a:noAutofit/>
          </a:bodyPr>
          <a:lstStyle/>
          <a:p>
            <a:pPr indent="-304800" lvl="0" marL="457200" rtl="0">
              <a:lnSpc>
                <a:spcPct val="142857"/>
              </a:lnSpc>
              <a:spcBef>
                <a:spcPts val="0"/>
              </a:spcBef>
              <a:spcAft>
                <a:spcPts val="0"/>
              </a:spcAft>
              <a:buClr>
                <a:srgbClr val="FFFFFF"/>
              </a:buClr>
              <a:buSzPts val="1200"/>
              <a:buChar char="-"/>
            </a:pPr>
            <a:r>
              <a:rPr lang="es-419" sz="1200">
                <a:solidFill>
                  <a:srgbClr val="FFFFFF"/>
                </a:solidFill>
              </a:rPr>
              <a:t>Puedes contar con sumas aseguradas independientes por cada una de las coberturas. </a:t>
            </a:r>
            <a:endParaRPr sz="1200">
              <a:solidFill>
                <a:srgbClr val="FFFFFF"/>
              </a:solidFill>
            </a:endParaRPr>
          </a:p>
          <a:p>
            <a:pPr indent="-304800" lvl="0" marL="457200" rtl="0">
              <a:lnSpc>
                <a:spcPct val="142857"/>
              </a:lnSpc>
              <a:spcBef>
                <a:spcPts val="0"/>
              </a:spcBef>
              <a:spcAft>
                <a:spcPts val="0"/>
              </a:spcAft>
              <a:buClr>
                <a:srgbClr val="FFFFFF"/>
              </a:buClr>
              <a:buSzPts val="1200"/>
              <a:buChar char="-"/>
            </a:pPr>
            <a:r>
              <a:rPr lang="es-419" sz="1200">
                <a:solidFill>
                  <a:srgbClr val="FFFFFF"/>
                </a:solidFill>
              </a:rPr>
              <a:t>Los usuarios prefieren ir a los bancos </a:t>
            </a:r>
            <a:r>
              <a:rPr lang="es-419" sz="1200">
                <a:solidFill>
                  <a:srgbClr val="FFFFFF"/>
                </a:solidFill>
              </a:rPr>
              <a:t>porque</a:t>
            </a:r>
            <a:r>
              <a:rPr lang="es-419" sz="1200">
                <a:solidFill>
                  <a:srgbClr val="FFFFFF"/>
                </a:solidFill>
              </a:rPr>
              <a:t> los conocen más</a:t>
            </a:r>
            <a:endParaRPr sz="1200">
              <a:solidFill>
                <a:srgbClr val="FFFFFF"/>
              </a:solidFill>
            </a:endParaRPr>
          </a:p>
          <a:p>
            <a:pPr indent="0" lvl="0" marL="0">
              <a:spcBef>
                <a:spcPts val="800"/>
              </a:spcBef>
              <a:spcAft>
                <a:spcPts val="0"/>
              </a:spcAft>
              <a:buNone/>
            </a:pPr>
            <a:r>
              <a:t/>
            </a:r>
            <a:endParaRPr sz="1000">
              <a:solidFill>
                <a:srgbClr val="FFFFFF"/>
              </a:solidFill>
            </a:endParaRPr>
          </a:p>
        </p:txBody>
      </p:sp>
      <p:sp>
        <p:nvSpPr>
          <p:cNvPr id="104" name="Shape 104"/>
          <p:cNvSpPr txBox="1"/>
          <p:nvPr/>
        </p:nvSpPr>
        <p:spPr>
          <a:xfrm>
            <a:off x="5880425" y="711550"/>
            <a:ext cx="2702400" cy="1784100"/>
          </a:xfrm>
          <a:prstGeom prst="rect">
            <a:avLst/>
          </a:prstGeom>
          <a:noFill/>
          <a:ln>
            <a:noFill/>
          </a:ln>
        </p:spPr>
        <p:txBody>
          <a:bodyPr anchorCtr="0" anchor="t" bIns="91425" lIns="91425" spcFirstLastPara="1" rIns="91425" wrap="square" tIns="91425">
            <a:noAutofit/>
          </a:bodyPr>
          <a:lstStyle/>
          <a:p>
            <a:pPr indent="-304800" lvl="0" marL="457200" rtl="0">
              <a:spcBef>
                <a:spcPts val="0"/>
              </a:spcBef>
              <a:spcAft>
                <a:spcPts val="0"/>
              </a:spcAft>
              <a:buClr>
                <a:srgbClr val="FFFFFF"/>
              </a:buClr>
              <a:buSzPts val="1200"/>
              <a:buChar char="-"/>
            </a:pPr>
            <a:r>
              <a:rPr lang="es-419" sz="1200">
                <a:solidFill>
                  <a:srgbClr val="FFFFFF"/>
                </a:solidFill>
              </a:rPr>
              <a:t>Falta de información de parte de los usuarios</a:t>
            </a:r>
            <a:endParaRPr sz="1200">
              <a:solidFill>
                <a:srgbClr val="FFFFFF"/>
              </a:solidFill>
            </a:endParaRPr>
          </a:p>
          <a:p>
            <a:pPr indent="-304800" lvl="0" marL="457200" rtl="0">
              <a:spcBef>
                <a:spcPts val="0"/>
              </a:spcBef>
              <a:spcAft>
                <a:spcPts val="0"/>
              </a:spcAft>
              <a:buClr>
                <a:srgbClr val="FFFFFF"/>
              </a:buClr>
              <a:buSzPts val="1200"/>
              <a:buChar char="-"/>
            </a:pPr>
            <a:r>
              <a:rPr lang="es-419" sz="1200">
                <a:solidFill>
                  <a:srgbClr val="FFFFFF"/>
                </a:solidFill>
              </a:rPr>
              <a:t>Precios</a:t>
            </a:r>
            <a:endParaRPr sz="1200">
              <a:solidFill>
                <a:srgbClr val="FFFFFF"/>
              </a:solidFill>
            </a:endParaRPr>
          </a:p>
          <a:p>
            <a:pPr indent="-304800" lvl="0" marL="457200">
              <a:spcBef>
                <a:spcPts val="0"/>
              </a:spcBef>
              <a:spcAft>
                <a:spcPts val="0"/>
              </a:spcAft>
              <a:buClr>
                <a:srgbClr val="FFFFFF"/>
              </a:buClr>
              <a:buSzPts val="1200"/>
              <a:buChar char="-"/>
            </a:pPr>
            <a:r>
              <a:rPr lang="es-419" sz="1200">
                <a:solidFill>
                  <a:srgbClr val="FFFFFF"/>
                </a:solidFill>
              </a:rPr>
              <a:t>Falta de confianza hacia los bancos</a:t>
            </a:r>
            <a:endParaRPr sz="1200">
              <a:solidFill>
                <a:srgbClr val="FFFFFF"/>
              </a:solidFill>
            </a:endParaRPr>
          </a:p>
          <a:p>
            <a:pPr indent="-304800" lvl="0" marL="457200">
              <a:spcBef>
                <a:spcPts val="0"/>
              </a:spcBef>
              <a:spcAft>
                <a:spcPts val="0"/>
              </a:spcAft>
              <a:buClr>
                <a:srgbClr val="FFFFFF"/>
              </a:buClr>
              <a:buSzPts val="1200"/>
              <a:buChar char="-"/>
            </a:pPr>
            <a:r>
              <a:rPr lang="es-419" sz="1200">
                <a:solidFill>
                  <a:srgbClr val="FFFFFF"/>
                </a:solidFill>
              </a:rPr>
              <a:t>Es muy </a:t>
            </a:r>
            <a:r>
              <a:rPr lang="es-419" sz="1200">
                <a:solidFill>
                  <a:srgbClr val="FFFFFF"/>
                </a:solidFill>
              </a:rPr>
              <a:t>difícil</a:t>
            </a:r>
            <a:r>
              <a:rPr lang="es-419" sz="1200">
                <a:solidFill>
                  <a:srgbClr val="FFFFFF"/>
                </a:solidFill>
              </a:rPr>
              <a:t> valuar una casa desde internet</a:t>
            </a:r>
            <a:endParaRPr sz="1200">
              <a:solidFill>
                <a:srgbClr val="FFFFFF"/>
              </a:solidFill>
            </a:endParaRPr>
          </a:p>
        </p:txBody>
      </p:sp>
      <p:sp>
        <p:nvSpPr>
          <p:cNvPr id="105" name="Shape 105"/>
          <p:cNvSpPr txBox="1"/>
          <p:nvPr/>
        </p:nvSpPr>
        <p:spPr>
          <a:xfrm>
            <a:off x="222500" y="2994975"/>
            <a:ext cx="2702400" cy="1602000"/>
          </a:xfrm>
          <a:prstGeom prst="rect">
            <a:avLst/>
          </a:prstGeom>
          <a:noFill/>
          <a:ln>
            <a:noFill/>
          </a:ln>
        </p:spPr>
        <p:txBody>
          <a:bodyPr anchorCtr="0" anchor="t" bIns="91425" lIns="91425" spcFirstLastPara="1" rIns="91425" wrap="square" tIns="91425">
            <a:noAutofit/>
          </a:bodyPr>
          <a:lstStyle/>
          <a:p>
            <a:pPr indent="-304800" lvl="0" marL="457200" rtl="0">
              <a:spcBef>
                <a:spcPts val="0"/>
              </a:spcBef>
              <a:spcAft>
                <a:spcPts val="0"/>
              </a:spcAft>
              <a:buClr>
                <a:srgbClr val="FFFFFF"/>
              </a:buClr>
              <a:buSzPts val="1200"/>
              <a:buChar char="-"/>
            </a:pPr>
            <a:r>
              <a:rPr lang="es-419" sz="1200">
                <a:solidFill>
                  <a:srgbClr val="FFFFFF"/>
                </a:solidFill>
              </a:rPr>
              <a:t>De todos los hogares que no están en situación de crédito, solamente 4.5% tienen contratado un seguro de hogar </a:t>
            </a:r>
            <a:endParaRPr sz="1200">
              <a:solidFill>
                <a:srgbClr val="FFFFFF"/>
              </a:solidFill>
            </a:endParaRPr>
          </a:p>
          <a:p>
            <a:pPr indent="-304800" lvl="0" marL="457200">
              <a:spcBef>
                <a:spcPts val="0"/>
              </a:spcBef>
              <a:spcAft>
                <a:spcPts val="0"/>
              </a:spcAft>
              <a:buClr>
                <a:srgbClr val="FFFFFF"/>
              </a:buClr>
              <a:buSzPts val="1200"/>
              <a:buChar char="-"/>
            </a:pPr>
            <a:r>
              <a:rPr lang="es-419" sz="1200">
                <a:solidFill>
                  <a:srgbClr val="FFFFFF"/>
                </a:solidFill>
              </a:rPr>
              <a:t>Los usuarios tienen más confianza en asistir a la sucursal por que les asisten paso a paso</a:t>
            </a:r>
            <a:endParaRPr sz="1200">
              <a:solidFill>
                <a:srgbClr val="FFFFFF"/>
              </a:solidFill>
            </a:endParaRPr>
          </a:p>
          <a:p>
            <a:pPr indent="0" lvl="0" marL="0">
              <a:spcBef>
                <a:spcPts val="0"/>
              </a:spcBef>
              <a:spcAft>
                <a:spcPts val="0"/>
              </a:spcAft>
              <a:buNone/>
            </a:pPr>
            <a:r>
              <a:t/>
            </a:r>
            <a:endParaRPr>
              <a:solidFill>
                <a:srgbClr val="FFFFFF"/>
              </a:solidFill>
            </a:endParaRPr>
          </a:p>
        </p:txBody>
      </p:sp>
      <p:sp>
        <p:nvSpPr>
          <p:cNvPr id="106" name="Shape 106"/>
          <p:cNvSpPr txBox="1"/>
          <p:nvPr/>
        </p:nvSpPr>
        <p:spPr>
          <a:xfrm>
            <a:off x="5916700" y="3065525"/>
            <a:ext cx="2702400" cy="167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sz="1200">
              <a:solidFill>
                <a:srgbClr val="FFFFFF"/>
              </a:solidFill>
            </a:endParaRPr>
          </a:p>
          <a:p>
            <a:pPr indent="0" lvl="0" marL="0" rtl="0">
              <a:spcBef>
                <a:spcPts val="0"/>
              </a:spcBef>
              <a:spcAft>
                <a:spcPts val="0"/>
              </a:spcAft>
              <a:buNone/>
            </a:pPr>
            <a:r>
              <a:t/>
            </a:r>
            <a:endParaRPr sz="1200">
              <a:solidFill>
                <a:srgbClr val="FFFFFF"/>
              </a:solidFill>
            </a:endParaRPr>
          </a:p>
          <a:p>
            <a:pPr indent="-304800" lvl="0" marL="457200" rtl="0">
              <a:spcBef>
                <a:spcPts val="0"/>
              </a:spcBef>
              <a:spcAft>
                <a:spcPts val="0"/>
              </a:spcAft>
              <a:buClr>
                <a:srgbClr val="FFFFFF"/>
              </a:buClr>
              <a:buSzPts val="1200"/>
              <a:buChar char="-"/>
            </a:pPr>
            <a:r>
              <a:rPr lang="es-419" sz="1200">
                <a:solidFill>
                  <a:srgbClr val="FFFFFF"/>
                </a:solidFill>
              </a:rPr>
              <a:t>Los usuarios ven el seguro de hogar más como un gasto que como una inversión </a:t>
            </a:r>
            <a:endParaRPr sz="1200">
              <a:solidFill>
                <a:srgbClr val="FFFFFF"/>
              </a:solidFill>
            </a:endParaRPr>
          </a:p>
          <a:p>
            <a:pPr indent="-304800" lvl="0" marL="457200">
              <a:spcBef>
                <a:spcPts val="0"/>
              </a:spcBef>
              <a:spcAft>
                <a:spcPts val="0"/>
              </a:spcAft>
              <a:buClr>
                <a:srgbClr val="FFFFFF"/>
              </a:buClr>
              <a:buSzPts val="1200"/>
              <a:buChar char="-"/>
            </a:pPr>
            <a:r>
              <a:rPr lang="es-419" sz="1200">
                <a:solidFill>
                  <a:srgbClr val="FFFFFF"/>
                </a:solidFill>
              </a:rPr>
              <a:t>No existe una cultura respecto a los seguros</a:t>
            </a:r>
            <a:endParaRPr sz="1200">
              <a:solidFill>
                <a:srgbClr val="FFFFFF"/>
              </a:solidFill>
            </a:endParaRPr>
          </a:p>
        </p:txBody>
      </p:sp>
      <p:sp>
        <p:nvSpPr>
          <p:cNvPr id="107" name="Shape 107"/>
          <p:cNvSpPr txBox="1"/>
          <p:nvPr/>
        </p:nvSpPr>
        <p:spPr>
          <a:xfrm>
            <a:off x="3698025" y="48900"/>
            <a:ext cx="1662300" cy="421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s-419" sz="1800">
                <a:solidFill>
                  <a:srgbClr val="FFFFFF"/>
                </a:solidFill>
              </a:rPr>
              <a:t>    </a:t>
            </a:r>
            <a:r>
              <a:rPr b="1" lang="es-419" sz="3000">
                <a:solidFill>
                  <a:srgbClr val="FFFFFF"/>
                </a:solidFill>
              </a:rPr>
              <a:t>FODA</a:t>
            </a:r>
            <a:endParaRPr b="1" sz="30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118975" y="0"/>
            <a:ext cx="8520600" cy="572700"/>
          </a:xfrm>
          <a:prstGeom prst="rect">
            <a:avLst/>
          </a:prstGeom>
          <a:solidFill>
            <a:srgbClr val="1F3D7C"/>
          </a:solidFill>
        </p:spPr>
        <p:txBody>
          <a:bodyPr anchorCtr="0" anchor="t" bIns="91425" lIns="91425" spcFirstLastPara="1" rIns="91425" wrap="square" tIns="91425">
            <a:noAutofit/>
          </a:bodyPr>
          <a:lstStyle/>
          <a:p>
            <a:pPr indent="0" lvl="0" marL="0" algn="ctr">
              <a:spcBef>
                <a:spcPts val="0"/>
              </a:spcBef>
              <a:spcAft>
                <a:spcPts val="0"/>
              </a:spcAft>
              <a:buNone/>
            </a:pPr>
            <a:r>
              <a:rPr lang="es-419">
                <a:solidFill>
                  <a:srgbClr val="FBFBFB"/>
                </a:solidFill>
              </a:rPr>
              <a:t>Mapa de problemas</a:t>
            </a:r>
            <a:endParaRPr>
              <a:solidFill>
                <a:srgbClr val="FBFBFB"/>
              </a:solidFill>
            </a:endParaRPr>
          </a:p>
        </p:txBody>
      </p:sp>
      <p:pic>
        <p:nvPicPr>
          <p:cNvPr id="113" name="Shape 113"/>
          <p:cNvPicPr preferRelativeResize="0"/>
          <p:nvPr/>
        </p:nvPicPr>
        <p:blipFill>
          <a:blip r:embed="rId3">
            <a:alphaModFix/>
          </a:blip>
          <a:stretch>
            <a:fillRect/>
          </a:stretch>
        </p:blipFill>
        <p:spPr>
          <a:xfrm>
            <a:off x="2411200" y="574625"/>
            <a:ext cx="4321600" cy="45688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pic>
        <p:nvPicPr>
          <p:cNvPr id="118" name="Shape 118"/>
          <p:cNvPicPr preferRelativeResize="0"/>
          <p:nvPr/>
        </p:nvPicPr>
        <p:blipFill>
          <a:blip r:embed="rId3">
            <a:alphaModFix/>
          </a:blip>
          <a:stretch>
            <a:fillRect/>
          </a:stretch>
        </p:blipFill>
        <p:spPr>
          <a:xfrm rot="-5400000">
            <a:off x="2531963" y="-543510"/>
            <a:ext cx="4215547" cy="7158473"/>
          </a:xfrm>
          <a:prstGeom prst="rect">
            <a:avLst/>
          </a:prstGeom>
          <a:noFill/>
          <a:ln>
            <a:noFill/>
          </a:ln>
        </p:spPr>
      </p:pic>
      <p:sp>
        <p:nvSpPr>
          <p:cNvPr id="119" name="Shape 119"/>
          <p:cNvSpPr txBox="1"/>
          <p:nvPr/>
        </p:nvSpPr>
        <p:spPr>
          <a:xfrm>
            <a:off x="304900" y="66275"/>
            <a:ext cx="8484000" cy="795300"/>
          </a:xfrm>
          <a:prstGeom prst="rect">
            <a:avLst/>
          </a:prstGeom>
          <a:solidFill>
            <a:srgbClr val="1F3D7C"/>
          </a:solidFill>
          <a:ln>
            <a:noFill/>
          </a:ln>
        </p:spPr>
        <p:txBody>
          <a:bodyPr anchorCtr="0" anchor="t" bIns="91425" lIns="91425" spcFirstLastPara="1" rIns="91425" wrap="square" tIns="91425">
            <a:noAutofit/>
          </a:bodyPr>
          <a:lstStyle/>
          <a:p>
            <a:pPr indent="0" lvl="0" marL="0" algn="ctr">
              <a:spcBef>
                <a:spcPts val="0"/>
              </a:spcBef>
              <a:spcAft>
                <a:spcPts val="0"/>
              </a:spcAft>
              <a:buNone/>
            </a:pPr>
            <a:r>
              <a:rPr lang="es-419" sz="2400">
                <a:solidFill>
                  <a:srgbClr val="FBFBFB"/>
                </a:solidFill>
              </a:rPr>
              <a:t>Costumer Jorney</a:t>
            </a:r>
            <a:endParaRPr sz="2400">
              <a:solidFill>
                <a:srgbClr val="FBFBFB"/>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