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75" y="113925"/>
            <a:ext cx="8526937" cy="50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1253025" y="3696975"/>
            <a:ext cx="20298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BBVA Bancomer “Seguros de hogar”</a:t>
            </a:r>
            <a:endParaRPr sz="800"/>
          </a:p>
        </p:txBody>
      </p:sp>
      <p:sp>
        <p:nvSpPr>
          <p:cNvPr id="62" name="Shape 62"/>
          <p:cNvSpPr txBox="1"/>
          <p:nvPr/>
        </p:nvSpPr>
        <p:spPr>
          <a:xfrm>
            <a:off x="1139125" y="3810950"/>
            <a:ext cx="29928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Optimización de journey para cotizar y adquirir  seguros para hogar de Bancomer y concretar la compra en línea.</a:t>
            </a:r>
            <a:endParaRPr sz="800"/>
          </a:p>
        </p:txBody>
      </p:sp>
      <p:sp>
        <p:nvSpPr>
          <p:cNvPr id="63" name="Shape 63"/>
          <p:cNvSpPr txBox="1"/>
          <p:nvPr/>
        </p:nvSpPr>
        <p:spPr>
          <a:xfrm>
            <a:off x="1625850" y="4100850"/>
            <a:ext cx="2154000" cy="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Adultos de 26 a 40 años con casa propia</a:t>
            </a:r>
            <a:endParaRPr sz="800"/>
          </a:p>
        </p:txBody>
      </p:sp>
      <p:sp>
        <p:nvSpPr>
          <p:cNvPr id="64" name="Shape 64"/>
          <p:cNvSpPr/>
          <p:nvPr/>
        </p:nvSpPr>
        <p:spPr>
          <a:xfrm>
            <a:off x="911275" y="3096550"/>
            <a:ext cx="931800" cy="579900"/>
          </a:xfrm>
          <a:prstGeom prst="foldedCorner">
            <a:avLst>
              <a:gd fmla="val 16667" name="adj"/>
            </a:avLst>
          </a:prstGeom>
          <a:solidFill>
            <a:srgbClr val="FDBD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latin typeface="Montserrat"/>
                <a:ea typeface="Montserrat"/>
                <a:cs typeface="Montserrat"/>
                <a:sym typeface="Montserrat"/>
              </a:rPr>
              <a:t>Chat bot personalizado 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694050" y="1978150"/>
            <a:ext cx="931800" cy="807600"/>
          </a:xfrm>
          <a:prstGeom prst="foldedCorner">
            <a:avLst>
              <a:gd fmla="val 16667" name="adj"/>
            </a:avLst>
          </a:prstGeom>
          <a:solidFill>
            <a:srgbClr val="FDBD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-I</a:t>
            </a:r>
            <a:r>
              <a:rPr lang="es-419" sz="800">
                <a:latin typeface="Montserrat"/>
                <a:ea typeface="Montserrat"/>
                <a:cs typeface="Montserrat"/>
                <a:sym typeface="Montserrat"/>
              </a:rPr>
              <a:t>nformación clara y completa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latin typeface="Montserrat"/>
                <a:ea typeface="Montserrat"/>
                <a:cs typeface="Montserrat"/>
                <a:sym typeface="Montserrat"/>
              </a:rPr>
              <a:t>-Chat bot pers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486450" y="579925"/>
            <a:ext cx="1130700" cy="735300"/>
          </a:xfrm>
          <a:prstGeom prst="foldedCorner">
            <a:avLst>
              <a:gd fmla="val 16667" name="adj"/>
            </a:avLst>
          </a:prstGeom>
          <a:solidFill>
            <a:srgbClr val="89D1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00">
                <a:solidFill>
                  <a:schemeClr val="dk1"/>
                </a:solidFill>
              </a:rPr>
              <a:t>Compra de seguros para el hogar</a:t>
            </a:r>
            <a:endParaRPr sz="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019250" y="2452075"/>
            <a:ext cx="1441200" cy="1359000"/>
          </a:xfrm>
          <a:prstGeom prst="foldedCorner">
            <a:avLst>
              <a:gd fmla="val 16667" name="adj"/>
            </a:avLst>
          </a:prstGeom>
          <a:solidFill>
            <a:srgbClr val="FDBD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-Comprar algo que no necesita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-Que su seguro no cubra lo que cree que cubre 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- Es muy caro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-No tener información completa para poder decidir </a:t>
            </a:r>
            <a:endParaRPr sz="800"/>
          </a:p>
        </p:txBody>
      </p:sp>
      <p:sp>
        <p:nvSpPr>
          <p:cNvPr id="68" name="Shape 68"/>
          <p:cNvSpPr/>
          <p:nvPr/>
        </p:nvSpPr>
        <p:spPr>
          <a:xfrm>
            <a:off x="4558263" y="1868350"/>
            <a:ext cx="1402800" cy="1027200"/>
          </a:xfrm>
          <a:prstGeom prst="foldedCorner">
            <a:avLst>
              <a:gd fmla="val 16667" name="adj"/>
            </a:avLst>
          </a:prstGeom>
          <a:solidFill>
            <a:srgbClr val="C817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-Ayuda para entender la información que se le proporciona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-Flujo amigable </a:t>
            </a:r>
            <a:endParaRPr sz="800"/>
          </a:p>
        </p:txBody>
      </p:sp>
      <p:sp>
        <p:nvSpPr>
          <p:cNvPr id="69" name="Shape 69"/>
          <p:cNvSpPr txBox="1"/>
          <p:nvPr/>
        </p:nvSpPr>
        <p:spPr>
          <a:xfrm>
            <a:off x="2454275" y="1097700"/>
            <a:ext cx="10458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0" name="Shape 70"/>
          <p:cNvSpPr/>
          <p:nvPr/>
        </p:nvSpPr>
        <p:spPr>
          <a:xfrm>
            <a:off x="2619975" y="2452075"/>
            <a:ext cx="1244700" cy="1090500"/>
          </a:xfrm>
          <a:prstGeom prst="foldedCorner">
            <a:avLst>
              <a:gd fmla="val 16667" name="adj"/>
            </a:avLst>
          </a:prstGeom>
          <a:solidFill>
            <a:srgbClr val="C817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Acompañamiento de un personaje amigable, que le ayudará a resolver todas sus dudas y a terminar su compra satisfactoriamente.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6458875" y="878100"/>
            <a:ext cx="1244700" cy="1027200"/>
          </a:xfrm>
          <a:prstGeom prst="foldedCorner">
            <a:avLst>
              <a:gd fmla="val 16667" name="adj"/>
            </a:avLst>
          </a:prstGeom>
          <a:solidFill>
            <a:srgbClr val="89D1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-Información clara y completa que facilitar su compra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-Evitar filas en el banco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-Poder cotizar sin dar todos su datos</a:t>
            </a:r>
            <a:endParaRPr sz="800"/>
          </a:p>
        </p:txBody>
      </p:sp>
      <p:sp>
        <p:nvSpPr>
          <p:cNvPr id="72" name="Shape 72"/>
          <p:cNvSpPr/>
          <p:nvPr/>
        </p:nvSpPr>
        <p:spPr>
          <a:xfrm>
            <a:off x="2733875" y="909900"/>
            <a:ext cx="1130700" cy="1090500"/>
          </a:xfrm>
          <a:prstGeom prst="foldedCorner">
            <a:avLst>
              <a:gd fmla="val 16667" name="adj"/>
            </a:avLst>
          </a:prstGeom>
          <a:solidFill>
            <a:srgbClr val="C817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Información clara, que le ayuda a comprender la oferta 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