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94" r:id="rId3"/>
    <p:sldId id="316" r:id="rId4"/>
    <p:sldId id="312" r:id="rId5"/>
    <p:sldId id="299" r:id="rId6"/>
    <p:sldId id="300" r:id="rId7"/>
    <p:sldId id="301" r:id="rId8"/>
    <p:sldId id="302" r:id="rId9"/>
    <p:sldId id="305" r:id="rId10"/>
    <p:sldId id="295" r:id="rId11"/>
    <p:sldId id="296" r:id="rId12"/>
    <p:sldId id="297" r:id="rId13"/>
    <p:sldId id="258" r:id="rId14"/>
    <p:sldId id="259" r:id="rId15"/>
    <p:sldId id="260" r:id="rId16"/>
    <p:sldId id="261" r:id="rId17"/>
    <p:sldId id="262" r:id="rId18"/>
    <p:sldId id="263" r:id="rId19"/>
    <p:sldId id="264" r:id="rId20"/>
    <p:sldId id="265" r:id="rId21"/>
    <p:sldId id="266" r:id="rId22"/>
    <p:sldId id="311" r:id="rId23"/>
    <p:sldId id="267" r:id="rId24"/>
    <p:sldId id="268" r:id="rId25"/>
    <p:sldId id="269" r:id="rId26"/>
    <p:sldId id="270" r:id="rId27"/>
    <p:sldId id="271" r:id="rId28"/>
    <p:sldId id="272" r:id="rId29"/>
    <p:sldId id="273" r:id="rId30"/>
    <p:sldId id="274" r:id="rId31"/>
    <p:sldId id="275" r:id="rId32"/>
    <p:sldId id="276" r:id="rId33"/>
    <p:sldId id="277" r:id="rId34"/>
    <p:sldId id="317" r:id="rId35"/>
    <p:sldId id="278" r:id="rId36"/>
    <p:sldId id="279" r:id="rId37"/>
    <p:sldId id="280" r:id="rId38"/>
    <p:sldId id="281" r:id="rId39"/>
    <p:sldId id="319" r:id="rId40"/>
    <p:sldId id="283" r:id="rId41"/>
    <p:sldId id="314" r:id="rId42"/>
    <p:sldId id="284" r:id="rId43"/>
    <p:sldId id="285" r:id="rId44"/>
    <p:sldId id="286" r:id="rId45"/>
    <p:sldId id="287" r:id="rId46"/>
    <p:sldId id="288" r:id="rId47"/>
    <p:sldId id="289" r:id="rId48"/>
    <p:sldId id="290" r:id="rId49"/>
    <p:sldId id="291" r:id="rId50"/>
    <p:sldId id="292" r:id="rId51"/>
    <p:sldId id="31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56D556-A30E-4330-9143-E46719156967}" type="datetimeFigureOut">
              <a:rPr lang="en-IN" smtClean="0"/>
              <a:t>11-06-2015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7BEAC-B83B-429D-8B18-47A7AF161C77}" type="slidenum">
              <a:rPr lang="en-IN" smtClean="0"/>
              <a:t>‹#›</a:t>
            </a:fld>
            <a:endParaRPr lang="en-IN"/>
          </a:p>
        </p:txBody>
      </p:sp>
    </p:spTree>
    <p:extLst>
      <p:ext uri="{BB962C8B-B14F-4D97-AF65-F5344CB8AC3E}">
        <p14:creationId xmlns:p14="http://schemas.microsoft.com/office/powerpoint/2010/main" val="1234442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A45852-6F70-45A6-A611-AD5AEDBE375F}" type="slidenum">
              <a:rPr lang="en-US" altLang="en-US" sz="1200"/>
              <a:pPr/>
              <a:t>22</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89423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EE8A8F5-66EC-424F-893F-FF8A93CDF12E}" type="slidenum">
              <a:rPr lang="en-US" altLang="en-US" sz="1200"/>
              <a:pPr/>
              <a:t>41</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07414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430656F-6C3C-44A4-B440-141630932721}" type="datetimeFigureOut">
              <a:rPr lang="en-IN" smtClean="0"/>
              <a:t>11-06-2015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423778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30656F-6C3C-44A4-B440-141630932721}" type="datetimeFigureOut">
              <a:rPr lang="en-IN" smtClean="0"/>
              <a:t>11-06-2015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5840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30656F-6C3C-44A4-B440-141630932721}" type="datetimeFigureOut">
              <a:rPr lang="en-IN" smtClean="0"/>
              <a:t>11-06-2015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21958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430656F-6C3C-44A4-B440-141630932721}" type="datetimeFigureOut">
              <a:rPr lang="en-IN" smtClean="0"/>
              <a:t>11-06-2015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98557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30656F-6C3C-44A4-B440-141630932721}" type="datetimeFigureOut">
              <a:rPr lang="en-IN" smtClean="0"/>
              <a:t>11-06-2015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403040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430656F-6C3C-44A4-B440-141630932721}" type="datetimeFigureOut">
              <a:rPr lang="en-IN" smtClean="0"/>
              <a:t>11-06-2015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296419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430656F-6C3C-44A4-B440-141630932721}" type="datetimeFigureOut">
              <a:rPr lang="en-IN" smtClean="0"/>
              <a:t>11-06-2015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265147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430656F-6C3C-44A4-B440-141630932721}" type="datetimeFigureOut">
              <a:rPr lang="en-IN" smtClean="0"/>
              <a:t>11-06-2015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643276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30656F-6C3C-44A4-B440-141630932721}" type="datetimeFigureOut">
              <a:rPr lang="en-IN" smtClean="0"/>
              <a:t>11-06-2015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3974472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30656F-6C3C-44A4-B440-141630932721}" type="datetimeFigureOut">
              <a:rPr lang="en-IN" smtClean="0"/>
              <a:t>11-06-2015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3195275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30656F-6C3C-44A4-B440-141630932721}" type="datetimeFigureOut">
              <a:rPr lang="en-IN" smtClean="0"/>
              <a:t>11-06-2015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8AAD3-2B3B-4B8D-BC70-78CE4D509903}" type="slidenum">
              <a:rPr lang="en-IN" smtClean="0"/>
              <a:t>‹#›</a:t>
            </a:fld>
            <a:endParaRPr lang="en-IN"/>
          </a:p>
        </p:txBody>
      </p:sp>
    </p:spTree>
    <p:extLst>
      <p:ext uri="{BB962C8B-B14F-4D97-AF65-F5344CB8AC3E}">
        <p14:creationId xmlns:p14="http://schemas.microsoft.com/office/powerpoint/2010/main" val="2351624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0656F-6C3C-44A4-B440-141630932721}" type="datetimeFigureOut">
              <a:rPr lang="en-IN" smtClean="0"/>
              <a:t>11-06-2015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8AAD3-2B3B-4B8D-BC70-78CE4D509903}" type="slidenum">
              <a:rPr lang="en-IN" smtClean="0"/>
              <a:t>‹#›</a:t>
            </a:fld>
            <a:endParaRPr lang="en-IN"/>
          </a:p>
        </p:txBody>
      </p:sp>
    </p:spTree>
    <p:extLst>
      <p:ext uri="{BB962C8B-B14F-4D97-AF65-F5344CB8AC3E}">
        <p14:creationId xmlns:p14="http://schemas.microsoft.com/office/powerpoint/2010/main" val="1535941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oleObject" Target="../embeddings/oleObject7.bin"/><Relationship Id="rId18" Type="http://schemas.openxmlformats.org/officeDocument/2006/relationships/oleObject" Target="../embeddings/oleObject12.bin"/><Relationship Id="rId3" Type="http://schemas.openxmlformats.org/officeDocument/2006/relationships/notesSlide" Target="../notesSlides/notesSlide1.xml"/><Relationship Id="rId7" Type="http://schemas.openxmlformats.org/officeDocument/2006/relationships/image" Target="../media/image7.wmf"/><Relationship Id="rId12" Type="http://schemas.openxmlformats.org/officeDocument/2006/relationships/oleObject" Target="../embeddings/oleObject6.bin"/><Relationship Id="rId17" Type="http://schemas.openxmlformats.org/officeDocument/2006/relationships/oleObject" Target="../embeddings/oleObject11.bin"/><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oleObject" Target="../embeddings/oleObject14.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5.bin"/><Relationship Id="rId5" Type="http://schemas.openxmlformats.org/officeDocument/2006/relationships/image" Target="../media/image6.wmf"/><Relationship Id="rId15" Type="http://schemas.openxmlformats.org/officeDocument/2006/relationships/oleObject" Target="../embeddings/oleObject9.bin"/><Relationship Id="rId10" Type="http://schemas.openxmlformats.org/officeDocument/2006/relationships/oleObject" Target="../embeddings/oleObject4.bin"/><Relationship Id="rId19" Type="http://schemas.openxmlformats.org/officeDocument/2006/relationships/oleObject" Target="../embeddings/oleObject13.bin"/><Relationship Id="rId4" Type="http://schemas.openxmlformats.org/officeDocument/2006/relationships/oleObject" Target="../embeddings/oleObject1.bin"/><Relationship Id="rId9" Type="http://schemas.openxmlformats.org/officeDocument/2006/relationships/oleObject" Target="../embeddings/oleObject3.bin"/><Relationship Id="rId1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2.xml"/><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15.bin"/><Relationship Id="rId10" Type="http://schemas.openxmlformats.org/officeDocument/2006/relationships/oleObject" Target="../embeddings/oleObject18.bin"/><Relationship Id="rId4" Type="http://schemas.openxmlformats.org/officeDocument/2006/relationships/image" Target="../media/image8.png"/><Relationship Id="rId9" Type="http://schemas.openxmlformats.org/officeDocument/2006/relationships/oleObject" Target="../embeddings/oleObject17.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IN" dirty="0"/>
          </a:p>
        </p:txBody>
      </p:sp>
      <p:sp>
        <p:nvSpPr>
          <p:cNvPr id="3" name="Content Placeholder 2"/>
          <p:cNvSpPr>
            <a:spLocks noGrp="1"/>
          </p:cNvSpPr>
          <p:nvPr>
            <p:ph idx="1"/>
          </p:nvPr>
        </p:nvSpPr>
        <p:spPr>
          <a:xfrm>
            <a:off x="838200" y="1326524"/>
            <a:ext cx="10515600" cy="4850439"/>
          </a:xfrm>
        </p:spPr>
        <p:txBody>
          <a:bodyPr>
            <a:normAutofit fontScale="92500" lnSpcReduction="20000"/>
          </a:bodyPr>
          <a:lstStyle/>
          <a:p>
            <a:pPr marL="0" indent="0">
              <a:buNone/>
            </a:pPr>
            <a:endParaRPr lang="en-US" altLang="en-US" sz="2000" dirty="0"/>
          </a:p>
          <a:p>
            <a:r>
              <a:rPr lang="en-US" sz="2000" dirty="0" smtClean="0"/>
              <a:t>    History</a:t>
            </a:r>
          </a:p>
          <a:p>
            <a:r>
              <a:rPr lang="en-US" altLang="en-US" sz="2000" dirty="0" smtClean="0"/>
              <a:t>   What is  Wireless ?</a:t>
            </a:r>
          </a:p>
          <a:p>
            <a:r>
              <a:rPr lang="en-US" sz="2000" dirty="0" smtClean="0"/>
              <a:t>    IEEE 802.11 Standard</a:t>
            </a:r>
            <a:endParaRPr lang="en-US" altLang="en-US" sz="2000" dirty="0" smtClean="0"/>
          </a:p>
          <a:p>
            <a:r>
              <a:rPr lang="en-US" altLang="en-US" sz="2000" dirty="0" smtClean="0"/>
              <a:t>    Basic Terminology</a:t>
            </a:r>
          </a:p>
          <a:p>
            <a:pPr marL="381000" indent="-381000"/>
            <a:r>
              <a:rPr lang="en-US" altLang="en-US" sz="2000" dirty="0" smtClean="0"/>
              <a:t>IEEE 802.11 architecture</a:t>
            </a:r>
          </a:p>
          <a:p>
            <a:pPr marL="381000" indent="-381000"/>
            <a:r>
              <a:rPr lang="en-US" altLang="en-US" sz="2000" dirty="0" smtClean="0"/>
              <a:t>Types Of WLAN Networks</a:t>
            </a:r>
          </a:p>
          <a:p>
            <a:pPr marL="381000" indent="-381000"/>
            <a:r>
              <a:rPr lang="en-US" altLang="en-US" sz="2000" dirty="0" smtClean="0"/>
              <a:t>Data Rates</a:t>
            </a:r>
          </a:p>
          <a:p>
            <a:pPr marL="381000" indent="-381000"/>
            <a:r>
              <a:rPr lang="en-US" altLang="en-US" sz="2000" dirty="0" smtClean="0"/>
              <a:t>IEEE 802.11 architectural services</a:t>
            </a:r>
          </a:p>
          <a:p>
            <a:pPr marL="381000" indent="-381000"/>
            <a:r>
              <a:rPr lang="en-US" altLang="en-US" sz="2000" dirty="0" smtClean="0"/>
              <a:t>Frame Types</a:t>
            </a:r>
          </a:p>
          <a:p>
            <a:pPr marL="381000" indent="-381000"/>
            <a:r>
              <a:rPr lang="en-US" altLang="en-US" sz="2000" dirty="0" smtClean="0"/>
              <a:t>Scanning Procedure</a:t>
            </a:r>
          </a:p>
          <a:p>
            <a:pPr marL="381000" indent="-381000"/>
            <a:r>
              <a:rPr lang="en-US" altLang="en-US" sz="2000" dirty="0" smtClean="0"/>
              <a:t>Authentication Procedure</a:t>
            </a:r>
          </a:p>
          <a:p>
            <a:pPr marL="381000" indent="-381000"/>
            <a:r>
              <a:rPr lang="en-US" altLang="en-US" sz="2000" dirty="0" smtClean="0"/>
              <a:t>Association / Re-association Procedure</a:t>
            </a:r>
          </a:p>
          <a:p>
            <a:pPr marL="381000" indent="-381000"/>
            <a:r>
              <a:rPr lang="en-US" altLang="en-US" sz="2000" dirty="0" smtClean="0"/>
              <a:t>Power Management In BSS </a:t>
            </a:r>
          </a:p>
          <a:p>
            <a:pPr marL="381000" indent="-381000"/>
            <a:endParaRPr lang="en-US" altLang="en-US" sz="2000" dirty="0" smtClean="0"/>
          </a:p>
          <a:p>
            <a:pPr marL="381000" indent="-381000"/>
            <a:endParaRPr lang="en-US" altLang="en-US" sz="2000" dirty="0" smtClean="0"/>
          </a:p>
          <a:p>
            <a:pPr marL="0" indent="0">
              <a:buNone/>
            </a:pPr>
            <a:endParaRPr lang="en-US" altLang="en-US" sz="2000" dirty="0" smtClean="0">
              <a:latin typeface="Times New Roman" panose="02020603050405020304" pitchFamily="18" charset="0"/>
            </a:endParaRPr>
          </a:p>
          <a:p>
            <a:pPr marL="381000" indent="-381000">
              <a:buFontTx/>
              <a:buNone/>
            </a:pPr>
            <a:endParaRPr lang="en-US" altLang="en-US" sz="2000" dirty="0" smtClean="0"/>
          </a:p>
          <a:p>
            <a:pPr marL="1257300" lvl="2" indent="-342900">
              <a:buClr>
                <a:schemeClr val="tx1"/>
              </a:buClr>
              <a:buFont typeface="Wingdings" panose="05000000000000000000" pitchFamily="2" charset="2"/>
              <a:buChar char="Ø"/>
            </a:pPr>
            <a:endParaRPr lang="en-US" altLang="en-US" sz="1800" dirty="0" smtClean="0"/>
          </a:p>
          <a:p>
            <a:pPr marL="381000" indent="-381000">
              <a:buClr>
                <a:schemeClr val="tx1"/>
              </a:buClr>
            </a:pPr>
            <a:endParaRPr lang="en-US" altLang="en-US" sz="2000" dirty="0" smtClean="0"/>
          </a:p>
          <a:p>
            <a:endParaRPr lang="en-IN" dirty="0"/>
          </a:p>
        </p:txBody>
      </p:sp>
    </p:spTree>
    <p:extLst>
      <p:ext uri="{BB962C8B-B14F-4D97-AF65-F5344CB8AC3E}">
        <p14:creationId xmlns:p14="http://schemas.microsoft.com/office/powerpoint/2010/main" val="2298101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IEEE 802.11 Standard</a:t>
            </a:r>
            <a:endParaRPr lang="en-IN" dirty="0"/>
          </a:p>
        </p:txBody>
      </p:sp>
      <p:sp>
        <p:nvSpPr>
          <p:cNvPr id="3" name="Content Placeholder 2"/>
          <p:cNvSpPr>
            <a:spLocks noGrp="1"/>
          </p:cNvSpPr>
          <p:nvPr>
            <p:ph idx="1"/>
          </p:nvPr>
        </p:nvSpPr>
        <p:spPr/>
        <p:txBody>
          <a:bodyPr/>
          <a:lstStyle/>
          <a:p>
            <a:pPr>
              <a:defRPr/>
            </a:pPr>
            <a:r>
              <a:rPr lang="en-US" dirty="0"/>
              <a:t>PHY/MAC standard for wireless LANs</a:t>
            </a:r>
          </a:p>
          <a:p>
            <a:pPr lvl="1">
              <a:defRPr/>
            </a:pPr>
            <a:r>
              <a:rPr lang="en-US" dirty="0"/>
              <a:t>First standardized in 1997</a:t>
            </a:r>
          </a:p>
          <a:p>
            <a:pPr lvl="1">
              <a:defRPr/>
            </a:pPr>
            <a:r>
              <a:rPr lang="en-US" dirty="0"/>
              <a:t>Meet great success starting in 1999</a:t>
            </a:r>
          </a:p>
          <a:p>
            <a:pPr>
              <a:defRPr/>
            </a:pPr>
            <a:r>
              <a:rPr lang="en-US" dirty="0"/>
              <a:t>Several working groups</a:t>
            </a:r>
          </a:p>
          <a:p>
            <a:pPr lvl="1">
              <a:defRPr/>
            </a:pPr>
            <a:r>
              <a:rPr lang="en-US" dirty="0"/>
              <a:t>IEEE 802.11a: high speed extension to the 5GHz band</a:t>
            </a:r>
          </a:p>
          <a:p>
            <a:pPr lvl="1">
              <a:defRPr/>
            </a:pPr>
            <a:r>
              <a:rPr lang="en-US" dirty="0"/>
              <a:t>802.11b/g: high speed extension to the 2.4GHz band</a:t>
            </a:r>
          </a:p>
          <a:p>
            <a:pPr lvl="1">
              <a:defRPr/>
            </a:pPr>
            <a:r>
              <a:rPr lang="en-US" dirty="0"/>
              <a:t>802.11e: Quality of service (</a:t>
            </a:r>
            <a:r>
              <a:rPr lang="en-US" dirty="0" err="1"/>
              <a:t>QoS</a:t>
            </a:r>
            <a:r>
              <a:rPr lang="en-US" dirty="0"/>
              <a:t>) enhancement (still active)</a:t>
            </a:r>
          </a:p>
          <a:p>
            <a:pPr lvl="1">
              <a:defRPr/>
            </a:pPr>
            <a:r>
              <a:rPr lang="en-US" dirty="0"/>
              <a:t>802.11i: Security enhancement</a:t>
            </a:r>
          </a:p>
          <a:p>
            <a:pPr lvl="1">
              <a:defRPr/>
            </a:pPr>
            <a:r>
              <a:rPr lang="en-US" dirty="0"/>
              <a:t>802.11s: Mesh-networking </a:t>
            </a:r>
            <a:r>
              <a:rPr lang="en-US" dirty="0" smtClean="0"/>
              <a:t>support</a:t>
            </a:r>
          </a:p>
          <a:p>
            <a:pPr lvl="1">
              <a:defRPr/>
            </a:pPr>
            <a:r>
              <a:rPr lang="en-US" dirty="0" smtClean="0"/>
              <a:t>802.11k,802.11h</a:t>
            </a:r>
            <a:endParaRPr lang="en-US" dirty="0"/>
          </a:p>
          <a:p>
            <a:endParaRPr lang="en-IN" dirty="0"/>
          </a:p>
        </p:txBody>
      </p:sp>
    </p:spTree>
    <p:extLst>
      <p:ext uri="{BB962C8B-B14F-4D97-AF65-F5344CB8AC3E}">
        <p14:creationId xmlns:p14="http://schemas.microsoft.com/office/powerpoint/2010/main" val="5287812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Protocols</a:t>
            </a:r>
            <a:endParaRPr lang="en-IN" dirty="0"/>
          </a:p>
        </p:txBody>
      </p:sp>
      <p:pic>
        <p:nvPicPr>
          <p:cNvPr id="4" name="table"/>
          <p:cNvPicPr>
            <a:picLocks noGrp="1" noChangeAspect="1"/>
          </p:cNvPicPr>
          <p:nvPr>
            <p:ph idx="1"/>
          </p:nvPr>
        </p:nvPicPr>
        <p:blipFill>
          <a:blip r:embed="rId2"/>
          <a:stretch>
            <a:fillRect/>
          </a:stretch>
        </p:blipFill>
        <p:spPr>
          <a:xfrm>
            <a:off x="2182677" y="1825625"/>
            <a:ext cx="7826645" cy="4351338"/>
          </a:xfrm>
          <a:prstGeom prst="rect">
            <a:avLst/>
          </a:prstGeom>
        </p:spPr>
      </p:pic>
    </p:spTree>
    <p:extLst>
      <p:ext uri="{BB962C8B-B14F-4D97-AF65-F5344CB8AC3E}">
        <p14:creationId xmlns:p14="http://schemas.microsoft.com/office/powerpoint/2010/main" val="13630521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802.11 Protocol Entities</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8708" y="2776707"/>
            <a:ext cx="4274583" cy="2449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5182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77500" lnSpcReduction="20000"/>
          </a:bodyPr>
          <a:lstStyle/>
          <a:p>
            <a:r>
              <a:rPr lang="en-US" altLang="en-US" dirty="0" smtClean="0"/>
              <a:t>Access Point:</a:t>
            </a:r>
          </a:p>
          <a:p>
            <a:pPr>
              <a:buFontTx/>
              <a:buNone/>
            </a:pPr>
            <a:r>
              <a:rPr lang="en-US" altLang="en-US" sz="3600" dirty="0" smtClean="0"/>
              <a:t>	</a:t>
            </a:r>
            <a:r>
              <a:rPr lang="en-US" altLang="en-US" b="1" dirty="0" smtClean="0"/>
              <a:t>It is an entity that has station functionality and provides access to the distribution services, via WM for the associated stations. In simple term AP acts as bridge between the Ethernet and WM.</a:t>
            </a:r>
          </a:p>
          <a:p>
            <a:pPr>
              <a:buFontTx/>
              <a:buNone/>
            </a:pPr>
            <a:endParaRPr lang="en-US" altLang="en-US" b="1" dirty="0" smtClean="0"/>
          </a:p>
          <a:p>
            <a:r>
              <a:rPr lang="en-US" altLang="en-US" dirty="0" smtClean="0"/>
              <a:t>Station:</a:t>
            </a:r>
          </a:p>
          <a:p>
            <a:pPr>
              <a:buFontTx/>
              <a:buNone/>
            </a:pPr>
            <a:r>
              <a:rPr lang="en-US" altLang="en-US" sz="3600" dirty="0" smtClean="0"/>
              <a:t>	</a:t>
            </a:r>
            <a:r>
              <a:rPr lang="en-US" altLang="en-US" b="1" dirty="0" smtClean="0"/>
              <a:t>Any device that contains an IEEE 802.11 conformant MAC and PHY layer interface to the Wireless Medium. For example a laptop with a WLAN adapter becomes / forms a station.</a:t>
            </a:r>
            <a:br>
              <a:rPr lang="en-US" altLang="en-US" b="1" dirty="0" smtClean="0"/>
            </a:br>
            <a:endParaRPr lang="en-US" altLang="en-US" b="1" dirty="0" smtClean="0"/>
          </a:p>
          <a:p>
            <a:r>
              <a:rPr lang="en-US" altLang="en-US" dirty="0" smtClean="0"/>
              <a:t>Authentication:</a:t>
            </a:r>
          </a:p>
          <a:p>
            <a:pPr>
              <a:buFontTx/>
              <a:buNone/>
            </a:pPr>
            <a:r>
              <a:rPr lang="en-US" altLang="en-US" sz="3600" b="1" dirty="0" smtClean="0"/>
              <a:t>	</a:t>
            </a:r>
            <a:r>
              <a:rPr lang="en-US" altLang="en-US" b="1" dirty="0" smtClean="0"/>
              <a:t>The service used to establish the identity of one station as a member of the set of stations authorized to associate with another station.</a:t>
            </a:r>
            <a:endParaRPr lang="en-US" altLang="en-US" dirty="0" smtClean="0"/>
          </a:p>
          <a:p>
            <a:endParaRPr lang="en-IN" dirty="0"/>
          </a:p>
        </p:txBody>
      </p:sp>
    </p:spTree>
    <p:extLst>
      <p:ext uri="{BB962C8B-B14F-4D97-AF65-F5344CB8AC3E}">
        <p14:creationId xmlns:p14="http://schemas.microsoft.com/office/powerpoint/2010/main" val="1057549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dirty="0" smtClean="0"/>
              <a:t>Association</a:t>
            </a:r>
            <a:r>
              <a:rPr lang="en-US" altLang="en-US" sz="3600" dirty="0" smtClean="0"/>
              <a:t>:</a:t>
            </a:r>
          </a:p>
          <a:p>
            <a:pPr>
              <a:buNone/>
            </a:pPr>
            <a:r>
              <a:rPr lang="en-US" altLang="en-US" sz="3600" b="1" dirty="0" smtClean="0"/>
              <a:t>	</a:t>
            </a:r>
            <a:r>
              <a:rPr lang="en-US" altLang="en-US" b="1" dirty="0" smtClean="0"/>
              <a:t>The service used to establish access point/station (AP/STA) mapping and enable STA invocation of the distribution system services (DSSs).</a:t>
            </a:r>
          </a:p>
          <a:p>
            <a:r>
              <a:rPr lang="en-US" altLang="en-US" dirty="0" err="1" smtClean="0"/>
              <a:t>Reassociation</a:t>
            </a:r>
            <a:r>
              <a:rPr lang="en-US" altLang="en-US" dirty="0" smtClean="0"/>
              <a:t>:</a:t>
            </a:r>
          </a:p>
          <a:p>
            <a:pPr>
              <a:buNone/>
            </a:pPr>
            <a:r>
              <a:rPr lang="en-US" altLang="en-US" b="1" dirty="0" smtClean="0"/>
              <a:t>	The service that enables an established association [between access point (AP) and station (STA)] to be transferred from one AP to another (or the same) AP.</a:t>
            </a:r>
          </a:p>
          <a:p>
            <a:r>
              <a:rPr lang="en-US" altLang="en-US" dirty="0" smtClean="0"/>
              <a:t>Disassociation:</a:t>
            </a:r>
          </a:p>
          <a:p>
            <a:pPr>
              <a:buNone/>
            </a:pPr>
            <a:r>
              <a:rPr lang="en-US" altLang="en-US" b="1" dirty="0" smtClean="0"/>
              <a:t>	The service that removes an existing association.</a:t>
            </a:r>
          </a:p>
          <a:p>
            <a:r>
              <a:rPr lang="en-US" altLang="en-US" dirty="0" smtClean="0"/>
              <a:t>Basic service set (BSS):</a:t>
            </a:r>
          </a:p>
          <a:p>
            <a:pPr>
              <a:buNone/>
            </a:pPr>
            <a:r>
              <a:rPr lang="en-US" altLang="en-US" b="1" dirty="0" smtClean="0"/>
              <a:t>	A set of stations controlled by a single coordination function.</a:t>
            </a:r>
          </a:p>
          <a:p>
            <a:endParaRPr lang="en-US" altLang="en-US" dirty="0" smtClean="0"/>
          </a:p>
          <a:p>
            <a:pPr>
              <a:buNone/>
            </a:pPr>
            <a:endParaRPr lang="en-US" altLang="en-US" dirty="0" smtClean="0"/>
          </a:p>
          <a:p>
            <a:endParaRPr lang="en-IN" dirty="0"/>
          </a:p>
        </p:txBody>
      </p:sp>
    </p:spTree>
    <p:extLst>
      <p:ext uri="{BB962C8B-B14F-4D97-AF65-F5344CB8AC3E}">
        <p14:creationId xmlns:p14="http://schemas.microsoft.com/office/powerpoint/2010/main" val="3578916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77500" lnSpcReduction="20000"/>
          </a:bodyPr>
          <a:lstStyle/>
          <a:p>
            <a:r>
              <a:rPr lang="en-US" altLang="en-US" dirty="0" smtClean="0"/>
              <a:t>Basic Service Area (BSA):</a:t>
            </a:r>
          </a:p>
          <a:p>
            <a:pPr>
              <a:buNone/>
            </a:pPr>
            <a:r>
              <a:rPr lang="en-US" altLang="en-US" dirty="0" smtClean="0"/>
              <a:t>	</a:t>
            </a:r>
            <a:r>
              <a:rPr lang="en-US" altLang="en-US" b="1" dirty="0" smtClean="0"/>
              <a:t>The conceptual / logical area within which all the members of BSS may communicate with each other</a:t>
            </a:r>
          </a:p>
          <a:p>
            <a:r>
              <a:rPr lang="en-US" altLang="en-US" dirty="0" smtClean="0"/>
              <a:t>Basic Service Set (BSS) basic rate set:</a:t>
            </a:r>
          </a:p>
          <a:p>
            <a:pPr>
              <a:buNone/>
            </a:pPr>
            <a:r>
              <a:rPr lang="en-US" altLang="en-US" dirty="0" smtClean="0"/>
              <a:t>	</a:t>
            </a:r>
            <a:r>
              <a:rPr lang="en-US" altLang="en-US" b="1" dirty="0" smtClean="0"/>
              <a:t>Also known as basic rates. Set of data transfer rates that all the stations in a BSS will be capable of using to receive frames from the WM. In case of Infrastructure network AP will announce these basic rates set in Beacons and Probe Response packets. In case of IBSS network the creator will announce the basic rate set in same Beacons and Probe Response packets. Usually Management and Control frames will be transmitted using one of the supported basic rate set, </a:t>
            </a:r>
          </a:p>
          <a:p>
            <a:r>
              <a:rPr lang="en-US" altLang="en-US" dirty="0" smtClean="0"/>
              <a:t>Extended Rate Set (ERS):</a:t>
            </a:r>
          </a:p>
          <a:p>
            <a:pPr>
              <a:buNone/>
            </a:pPr>
            <a:r>
              <a:rPr lang="en-US" altLang="en-US" b="1" dirty="0" smtClean="0"/>
              <a:t>	Set of data transfer rates supported by the station beyond the basic rate set. Stations make use of extended rate set for transferring data frames at highest possible rate.</a:t>
            </a:r>
          </a:p>
          <a:p>
            <a:endParaRPr lang="en-US" altLang="en-US" dirty="0" smtClean="0"/>
          </a:p>
          <a:p>
            <a:endParaRPr lang="en-IN" dirty="0"/>
          </a:p>
        </p:txBody>
      </p:sp>
    </p:spTree>
    <p:extLst>
      <p:ext uri="{BB962C8B-B14F-4D97-AF65-F5344CB8AC3E}">
        <p14:creationId xmlns:p14="http://schemas.microsoft.com/office/powerpoint/2010/main" val="1329274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85000" lnSpcReduction="10000"/>
          </a:bodyPr>
          <a:lstStyle/>
          <a:p>
            <a:r>
              <a:rPr lang="en-US" altLang="en-US" dirty="0" smtClean="0"/>
              <a:t>Extended Service Set (ESS):</a:t>
            </a:r>
          </a:p>
          <a:p>
            <a:pPr>
              <a:buFontTx/>
              <a:buNone/>
            </a:pPr>
            <a:r>
              <a:rPr lang="en-US" altLang="en-US" b="1" dirty="0" smtClean="0"/>
              <a:t>	Set of one or more interconnected BSSs and integrated LANs that appears as single BSS to the LLC layer at any station associated with one of those BSSs.</a:t>
            </a:r>
          </a:p>
          <a:p>
            <a:r>
              <a:rPr lang="en-US" altLang="en-US" dirty="0" smtClean="0"/>
              <a:t>Independent Basic Service Set (IBSS):</a:t>
            </a:r>
          </a:p>
          <a:p>
            <a:pPr>
              <a:buFontTx/>
              <a:buNone/>
            </a:pPr>
            <a:r>
              <a:rPr lang="en-US" altLang="en-US" b="1" dirty="0" smtClean="0"/>
              <a:t>	A BSS that forms a self contained network</a:t>
            </a:r>
            <a:r>
              <a:rPr lang="en-US" altLang="en-US" dirty="0" smtClean="0"/>
              <a:t> </a:t>
            </a:r>
            <a:r>
              <a:rPr lang="en-US" altLang="en-US" b="1" dirty="0" smtClean="0"/>
              <a:t>and in which there is no access to the distribution system is available. In simple terms a network formed between two stations form an IBSS network where there is no access to the Ethernet medium. The station which creates IBSS network is called as Creator and the station which joins the existing IBSS network is called as Joiner.</a:t>
            </a:r>
          </a:p>
          <a:p>
            <a:r>
              <a:rPr lang="en-US" altLang="en-US" dirty="0" smtClean="0"/>
              <a:t>Distribution System (DS):</a:t>
            </a:r>
          </a:p>
          <a:p>
            <a:pPr>
              <a:buFontTx/>
              <a:buNone/>
            </a:pPr>
            <a:r>
              <a:rPr lang="en-US" altLang="en-US" b="1" dirty="0" smtClean="0"/>
              <a:t>	A system used to interconnect a set of BSSs and integrated LAN to create ESS</a:t>
            </a:r>
          </a:p>
          <a:p>
            <a:endParaRPr lang="en-IN" dirty="0"/>
          </a:p>
        </p:txBody>
      </p:sp>
    </p:spTree>
    <p:extLst>
      <p:ext uri="{BB962C8B-B14F-4D97-AF65-F5344CB8AC3E}">
        <p14:creationId xmlns:p14="http://schemas.microsoft.com/office/powerpoint/2010/main" val="137122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92500" lnSpcReduction="10000"/>
          </a:bodyPr>
          <a:lstStyle/>
          <a:p>
            <a:r>
              <a:rPr lang="en-US" altLang="en-US" dirty="0" err="1" smtClean="0"/>
              <a:t>Deauthentication</a:t>
            </a:r>
            <a:r>
              <a:rPr lang="en-US" altLang="en-US" dirty="0" smtClean="0"/>
              <a:t>:</a:t>
            </a:r>
          </a:p>
          <a:p>
            <a:pPr>
              <a:buFontTx/>
              <a:buNone/>
            </a:pPr>
            <a:r>
              <a:rPr lang="en-US" altLang="en-US" b="1" dirty="0" smtClean="0"/>
              <a:t>	The service that voids an existing authentication relationship.</a:t>
            </a:r>
          </a:p>
          <a:p>
            <a:endParaRPr lang="en-US" altLang="en-US" b="1" dirty="0" smtClean="0"/>
          </a:p>
          <a:p>
            <a:r>
              <a:rPr lang="en-US" altLang="en-US" dirty="0" smtClean="0"/>
              <a:t>Extended service area (ESA):</a:t>
            </a:r>
          </a:p>
          <a:p>
            <a:pPr>
              <a:buFontTx/>
              <a:buNone/>
            </a:pPr>
            <a:r>
              <a:rPr lang="en-US" altLang="en-US" b="1" dirty="0" smtClean="0"/>
              <a:t>	The conceptual area within which members of an extended service set (ESS) may communicate. An ESA is larger than or equal to a basic service area (BSA) and may involve several basic service sets (BSSs) in overlapping, disjointed, or both configurations.</a:t>
            </a:r>
          </a:p>
          <a:p>
            <a:r>
              <a:rPr lang="en-US" altLang="en-US" dirty="0" smtClean="0"/>
              <a:t>medium access control (MAC) service data unit (MSDU):</a:t>
            </a:r>
          </a:p>
          <a:p>
            <a:pPr>
              <a:buFontTx/>
              <a:buNone/>
            </a:pPr>
            <a:r>
              <a:rPr lang="en-US" altLang="en-US" b="1" dirty="0" smtClean="0"/>
              <a:t>	Information that is delivered as a unit between MAC service access points (SAPs).</a:t>
            </a:r>
          </a:p>
          <a:p>
            <a:endParaRPr lang="en-IN" dirty="0"/>
          </a:p>
        </p:txBody>
      </p:sp>
    </p:spTree>
    <p:extLst>
      <p:ext uri="{BB962C8B-B14F-4D97-AF65-F5344CB8AC3E}">
        <p14:creationId xmlns:p14="http://schemas.microsoft.com/office/powerpoint/2010/main" val="9239809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sz="3200" dirty="0" smtClean="0"/>
              <a:t>Medium access control (MAC) protocol data unit (MPDU):</a:t>
            </a:r>
          </a:p>
          <a:p>
            <a:pPr>
              <a:buNone/>
            </a:pPr>
            <a:r>
              <a:rPr lang="en-US" altLang="en-US" sz="3200" b="1" dirty="0" smtClean="0"/>
              <a:t>	</a:t>
            </a:r>
            <a:r>
              <a:rPr lang="en-US" altLang="en-US" b="1" dirty="0" smtClean="0"/>
              <a:t>The unit of data exchanged between two peer MAC entities using the services of the physical layer (PHY).</a:t>
            </a:r>
          </a:p>
          <a:p>
            <a:r>
              <a:rPr lang="en-US" altLang="en-US" sz="3200" dirty="0" smtClean="0"/>
              <a:t>Medium access control (MAC) management protocol data unit (MMPDU):</a:t>
            </a:r>
          </a:p>
          <a:p>
            <a:pPr>
              <a:buNone/>
            </a:pPr>
            <a:r>
              <a:rPr lang="en-US" altLang="en-US" sz="3200" b="1" dirty="0" smtClean="0"/>
              <a:t>	</a:t>
            </a:r>
            <a:r>
              <a:rPr lang="en-US" altLang="en-US" b="1" dirty="0" smtClean="0"/>
              <a:t>The unit of data exchanged between two peer MAC entities to implement the MAC management protocol</a:t>
            </a:r>
            <a:r>
              <a:rPr lang="en-US" altLang="en-US" sz="3200" b="1" dirty="0" smtClean="0"/>
              <a:t>.</a:t>
            </a:r>
          </a:p>
          <a:p>
            <a:r>
              <a:rPr lang="en-US" altLang="en-US" sz="3200" dirty="0" smtClean="0"/>
              <a:t>Network allocation vector (NAV):</a:t>
            </a:r>
          </a:p>
          <a:p>
            <a:pPr>
              <a:buNone/>
            </a:pPr>
            <a:r>
              <a:rPr lang="en-US" altLang="en-US" sz="3200" b="1" dirty="0" smtClean="0"/>
              <a:t>	</a:t>
            </a:r>
            <a:r>
              <a:rPr lang="en-US" altLang="en-US" b="1" dirty="0" smtClean="0"/>
              <a:t>An indicator, maintained by each station, of time periods when transmission onto the wireless medium (WM) will not be initiated by the station whether</a:t>
            </a:r>
          </a:p>
          <a:p>
            <a:endParaRPr lang="en-IN" dirty="0"/>
          </a:p>
        </p:txBody>
      </p:sp>
    </p:spTree>
    <p:extLst>
      <p:ext uri="{BB962C8B-B14F-4D97-AF65-F5344CB8AC3E}">
        <p14:creationId xmlns:p14="http://schemas.microsoft.com/office/powerpoint/2010/main" val="3744790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sz="3200" dirty="0" smtClean="0"/>
              <a:t>Distribution System Medium (DSM):</a:t>
            </a:r>
          </a:p>
          <a:p>
            <a:pPr>
              <a:buNone/>
            </a:pPr>
            <a:r>
              <a:rPr lang="en-US" altLang="en-US" sz="3200" dirty="0" smtClean="0"/>
              <a:t>	</a:t>
            </a:r>
            <a:r>
              <a:rPr lang="en-US" altLang="en-US" b="1" dirty="0" smtClean="0"/>
              <a:t>The medium or set of media used by the DS for the communication between the APs and Portals of an ESS.</a:t>
            </a:r>
          </a:p>
          <a:p>
            <a:r>
              <a:rPr lang="en-US" altLang="en-US" sz="3200" dirty="0" smtClean="0"/>
              <a:t>Distribution System Services (DSS):</a:t>
            </a:r>
          </a:p>
          <a:p>
            <a:pPr>
              <a:buNone/>
            </a:pPr>
            <a:r>
              <a:rPr lang="en-US" altLang="en-US" sz="3200" dirty="0" smtClean="0"/>
              <a:t>	</a:t>
            </a:r>
            <a:r>
              <a:rPr lang="en-US" altLang="en-US" b="1" dirty="0" smtClean="0"/>
              <a:t>The set of services provided by the DS. These services are used for the delivery of MSDU between the two stations in an ESS, between two APs in an ESS, between two stations within a BSS and between AP and portals in an ESS</a:t>
            </a:r>
          </a:p>
          <a:p>
            <a:pPr>
              <a:buNone/>
            </a:pPr>
            <a:r>
              <a:rPr lang="en-US" altLang="en-US" b="1" dirty="0" smtClean="0"/>
              <a:t>	Distribution system services are:</a:t>
            </a:r>
          </a:p>
          <a:p>
            <a:pPr>
              <a:buNone/>
            </a:pPr>
            <a:r>
              <a:rPr lang="en-US" altLang="en-US" b="1" dirty="0" smtClean="0"/>
              <a:t>		Association / Re-association / Disassociation</a:t>
            </a:r>
          </a:p>
          <a:p>
            <a:pPr>
              <a:buNone/>
            </a:pPr>
            <a:r>
              <a:rPr lang="en-US" altLang="en-US" b="1" dirty="0" smtClean="0"/>
              <a:t>		Distribution / Integration</a:t>
            </a:r>
          </a:p>
          <a:p>
            <a:endParaRPr lang="en-US" altLang="en-US" dirty="0" smtClean="0"/>
          </a:p>
          <a:p>
            <a:endParaRPr lang="en-IN" dirty="0"/>
          </a:p>
        </p:txBody>
      </p:sp>
    </p:spTree>
    <p:extLst>
      <p:ext uri="{BB962C8B-B14F-4D97-AF65-F5344CB8AC3E}">
        <p14:creationId xmlns:p14="http://schemas.microsoft.com/office/powerpoint/2010/main" val="499717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a:t>
            </a:r>
            <a:endParaRPr lang="en-IN" dirty="0"/>
          </a:p>
        </p:txBody>
      </p:sp>
      <p:sp>
        <p:nvSpPr>
          <p:cNvPr id="3" name="Content Placeholder 2"/>
          <p:cNvSpPr>
            <a:spLocks noGrp="1"/>
          </p:cNvSpPr>
          <p:nvPr>
            <p:ph idx="1"/>
          </p:nvPr>
        </p:nvSpPr>
        <p:spPr/>
        <p:txBody>
          <a:bodyPr/>
          <a:lstStyle/>
          <a:p>
            <a:pPr>
              <a:lnSpc>
                <a:spcPct val="80000"/>
              </a:lnSpc>
              <a:defRPr/>
            </a:pPr>
            <a:r>
              <a:rPr lang="en-US" dirty="0" err="1"/>
              <a:t>WiFi</a:t>
            </a:r>
            <a:r>
              <a:rPr lang="en-US" dirty="0"/>
              <a:t> is used to “describe the underlying technology of wireless local area networks (WLAN) based on the IEEE 802.11 specifications </a:t>
            </a:r>
          </a:p>
          <a:p>
            <a:pPr>
              <a:lnSpc>
                <a:spcPct val="80000"/>
              </a:lnSpc>
              <a:defRPr/>
            </a:pPr>
            <a:r>
              <a:rPr lang="en-US" dirty="0" smtClean="0"/>
              <a:t>IEEE </a:t>
            </a:r>
            <a:r>
              <a:rPr lang="en-US" dirty="0"/>
              <a:t>802.11 “denotes a set of Wireless LAN/WLAN standards developed by working group 11 of the IEEE LAN/MAN Standards Committee (IEEE 802)” </a:t>
            </a:r>
          </a:p>
          <a:p>
            <a:endParaRPr lang="en-IN" dirty="0"/>
          </a:p>
        </p:txBody>
      </p:sp>
    </p:spTree>
    <p:extLst>
      <p:ext uri="{BB962C8B-B14F-4D97-AF65-F5344CB8AC3E}">
        <p14:creationId xmlns:p14="http://schemas.microsoft.com/office/powerpoint/2010/main" val="543577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Basic Terminology</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dirty="0" smtClean="0"/>
              <a:t>Distributed Coordination Function (DCF): </a:t>
            </a:r>
          </a:p>
          <a:p>
            <a:pPr>
              <a:buFontTx/>
              <a:buNone/>
            </a:pPr>
            <a:r>
              <a:rPr lang="en-US" altLang="en-US" b="1" dirty="0" smtClean="0"/>
              <a:t>	A coordination function that runs in all the stations within a BSS whenever the network is in operation. DCF is responsible for acquiring the channel for data transaction by the stations in a BSS. The DCF function helps in avoiding the packet collisions on WM. </a:t>
            </a:r>
            <a:r>
              <a:rPr lang="en-US" altLang="en-US" dirty="0" smtClean="0"/>
              <a:t>  </a:t>
            </a:r>
          </a:p>
          <a:p>
            <a:r>
              <a:rPr lang="en-US" altLang="en-US" dirty="0" smtClean="0"/>
              <a:t>point coordination function (PCF):</a:t>
            </a:r>
          </a:p>
          <a:p>
            <a:pPr>
              <a:buFontTx/>
              <a:buNone/>
            </a:pPr>
            <a:r>
              <a:rPr lang="en-US" altLang="en-US" b="1" dirty="0" smtClean="0"/>
              <a:t>	A class of possible coordination functions in which the coordination function logic is active in only one station in a basic service set (BSS) at any given time that the network is in operation.</a:t>
            </a:r>
          </a:p>
          <a:p>
            <a:r>
              <a:rPr lang="en-US" altLang="en-US" dirty="0" smtClean="0"/>
              <a:t>portal:</a:t>
            </a:r>
          </a:p>
          <a:p>
            <a:pPr>
              <a:buFontTx/>
              <a:buNone/>
            </a:pPr>
            <a:r>
              <a:rPr lang="en-US" altLang="en-US" b="1" dirty="0" smtClean="0"/>
              <a:t>	The logical point at which medium access control (MAC) service data units (MSDUs) from a non-IEEE 802.11 local area network (LAN) enter the distribution system (DS) of an extended service set (ESS).</a:t>
            </a:r>
          </a:p>
          <a:p>
            <a:endParaRPr lang="en-US" altLang="en-US" dirty="0" smtClean="0"/>
          </a:p>
          <a:p>
            <a:endParaRPr lang="en-IN" dirty="0"/>
          </a:p>
        </p:txBody>
      </p:sp>
    </p:spTree>
    <p:extLst>
      <p:ext uri="{BB962C8B-B14F-4D97-AF65-F5344CB8AC3E}">
        <p14:creationId xmlns:p14="http://schemas.microsoft.com/office/powerpoint/2010/main" val="30489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IEEE 802.11 architecture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27778" y="2307960"/>
            <a:ext cx="5136444" cy="3386667"/>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61584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Footer Placeholder 4"/>
          <p:cNvSpPr>
            <a:spLocks noGrp="1"/>
          </p:cNvSpPr>
          <p:nvPr>
            <p:ph type="ftr" sz="quarter" idx="11"/>
          </p:nvPr>
        </p:nvSpPr>
        <p:spPr/>
        <p:txBody>
          <a:bodyPr/>
          <a:lstStyle/>
          <a:p>
            <a:pPr>
              <a:defRPr/>
            </a:pPr>
            <a:r>
              <a:rPr lang="en-US"/>
              <a:t>6: Wireless and Mobile Networks</a:t>
            </a:r>
          </a:p>
        </p:txBody>
      </p:sp>
      <p:sp>
        <p:nvSpPr>
          <p:cNvPr id="93" name="Slide Number Placeholder 5"/>
          <p:cNvSpPr>
            <a:spLocks noGrp="1"/>
          </p:cNvSpPr>
          <p:nvPr>
            <p:ph type="sldNum" sz="quarter" idx="12"/>
          </p:nvPr>
        </p:nvSpPr>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898989"/>
                </a:solidFill>
              </a:rPr>
              <a:t>6-</a:t>
            </a:r>
            <a:fld id="{A941969D-4C83-443E-BEB8-01A025EF38A6}" type="slidenum">
              <a:rPr lang="en-US" altLang="en-US" sz="1200">
                <a:solidFill>
                  <a:srgbClr val="898989"/>
                </a:solidFill>
              </a:rPr>
              <a:pPr/>
              <a:t>22</a:t>
            </a:fld>
            <a:endParaRPr lang="en-US" altLang="en-US" sz="1200">
              <a:solidFill>
                <a:srgbClr val="898989"/>
              </a:solidFill>
            </a:endParaRPr>
          </a:p>
        </p:txBody>
      </p:sp>
      <p:sp>
        <p:nvSpPr>
          <p:cNvPr id="2066" name="Rectangle 2"/>
          <p:cNvSpPr>
            <a:spLocks noGrp="1" noChangeArrowheads="1"/>
          </p:cNvSpPr>
          <p:nvPr>
            <p:ph type="title"/>
          </p:nvPr>
        </p:nvSpPr>
        <p:spPr>
          <a:xfrm>
            <a:off x="2047875" y="198438"/>
            <a:ext cx="7772400" cy="1143000"/>
          </a:xfrm>
        </p:spPr>
        <p:txBody>
          <a:bodyPr/>
          <a:lstStyle/>
          <a:p>
            <a:r>
              <a:rPr lang="en-US" altLang="en-US" smtClean="0"/>
              <a:t>802.11 LAN architecture</a:t>
            </a:r>
          </a:p>
        </p:txBody>
      </p:sp>
      <p:sp>
        <p:nvSpPr>
          <p:cNvPr id="2067" name="Rectangle 4"/>
          <p:cNvSpPr>
            <a:spLocks noChangeArrowheads="1"/>
          </p:cNvSpPr>
          <p:nvPr/>
        </p:nvSpPr>
        <p:spPr bwMode="auto">
          <a:xfrm>
            <a:off x="6529389" y="1603376"/>
            <a:ext cx="3883025"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2"/>
              </a:buClr>
              <a:buSzPct val="85000"/>
              <a:buFont typeface="ZapfDingbats" pitchFamily="82" charset="2"/>
              <a:buChar char="r"/>
            </a:pPr>
            <a:r>
              <a:rPr lang="en-US" altLang="en-US" sz="2000"/>
              <a:t>wireless host communicates with base station</a:t>
            </a:r>
          </a:p>
          <a:p>
            <a:pPr lvl="1">
              <a:spcBef>
                <a:spcPct val="20000"/>
              </a:spcBef>
              <a:buClr>
                <a:schemeClr val="accent2"/>
              </a:buClr>
              <a:buSzPct val="75000"/>
              <a:buFont typeface="ZapfDingbats" pitchFamily="82" charset="2"/>
              <a:buChar char="m"/>
            </a:pPr>
            <a:r>
              <a:rPr lang="en-US" altLang="en-US" sz="2000">
                <a:solidFill>
                  <a:srgbClr val="FF0000"/>
                </a:solidFill>
              </a:rPr>
              <a:t>base station = access point (AP)</a:t>
            </a:r>
          </a:p>
          <a:p>
            <a:pPr>
              <a:spcBef>
                <a:spcPct val="20000"/>
              </a:spcBef>
              <a:buClr>
                <a:schemeClr val="accent2"/>
              </a:buClr>
              <a:buSzPct val="85000"/>
              <a:buFont typeface="ZapfDingbats" pitchFamily="82" charset="2"/>
              <a:buChar char="r"/>
            </a:pPr>
            <a:r>
              <a:rPr lang="en-US" altLang="en-US" sz="2000">
                <a:solidFill>
                  <a:srgbClr val="FF0000"/>
                </a:solidFill>
              </a:rPr>
              <a:t>Basic Service Set (BSS)</a:t>
            </a:r>
            <a:r>
              <a:rPr lang="en-US" altLang="en-US" sz="2000"/>
              <a:t> (aka “cell”) in infrastructure mode contains:</a:t>
            </a:r>
          </a:p>
          <a:p>
            <a:pPr lvl="1">
              <a:spcBef>
                <a:spcPct val="20000"/>
              </a:spcBef>
              <a:buClr>
                <a:schemeClr val="accent2"/>
              </a:buClr>
              <a:buSzPct val="75000"/>
              <a:buFont typeface="ZapfDingbats" pitchFamily="82" charset="2"/>
              <a:buChar char="m"/>
            </a:pPr>
            <a:r>
              <a:rPr lang="en-US" altLang="en-US" sz="2000"/>
              <a:t>wireless hosts</a:t>
            </a:r>
          </a:p>
          <a:p>
            <a:pPr lvl="1">
              <a:spcBef>
                <a:spcPct val="20000"/>
              </a:spcBef>
              <a:buClr>
                <a:schemeClr val="accent2"/>
              </a:buClr>
              <a:buSzPct val="75000"/>
              <a:buFont typeface="ZapfDingbats" pitchFamily="82" charset="2"/>
              <a:buChar char="m"/>
            </a:pPr>
            <a:r>
              <a:rPr lang="en-US" altLang="en-US" sz="2000"/>
              <a:t>access point (AP): base station</a:t>
            </a:r>
          </a:p>
          <a:p>
            <a:pPr lvl="1">
              <a:spcBef>
                <a:spcPct val="20000"/>
              </a:spcBef>
              <a:buClr>
                <a:schemeClr val="accent2"/>
              </a:buClr>
              <a:buSzPct val="75000"/>
              <a:buFont typeface="ZapfDingbats" pitchFamily="82" charset="2"/>
              <a:buChar char="m"/>
            </a:pPr>
            <a:r>
              <a:rPr lang="en-US" altLang="en-US" sz="2000"/>
              <a:t>ad hoc mode: hosts only</a:t>
            </a:r>
            <a:endParaRPr lang="en-US" altLang="en-US"/>
          </a:p>
        </p:txBody>
      </p:sp>
      <p:sp>
        <p:nvSpPr>
          <p:cNvPr id="2068" name="Oval 5"/>
          <p:cNvSpPr>
            <a:spLocks noChangeArrowheads="1"/>
          </p:cNvSpPr>
          <p:nvPr/>
        </p:nvSpPr>
        <p:spPr bwMode="auto">
          <a:xfrm>
            <a:off x="3898901" y="4230689"/>
            <a:ext cx="2055813" cy="1946275"/>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69" name="Oval 6"/>
          <p:cNvSpPr>
            <a:spLocks noChangeArrowheads="1"/>
          </p:cNvSpPr>
          <p:nvPr/>
        </p:nvSpPr>
        <p:spPr bwMode="auto">
          <a:xfrm>
            <a:off x="1857376" y="2492376"/>
            <a:ext cx="2055813" cy="1946275"/>
          </a:xfrm>
          <a:prstGeom prst="ellipse">
            <a:avLst/>
          </a:pr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070" name="Group 7"/>
          <p:cNvGrpSpPr>
            <a:grpSpLocks/>
          </p:cNvGrpSpPr>
          <p:nvPr/>
        </p:nvGrpSpPr>
        <p:grpSpPr bwMode="auto">
          <a:xfrm>
            <a:off x="4537076" y="3606800"/>
            <a:ext cx="417513" cy="192088"/>
            <a:chOff x="3600" y="219"/>
            <a:chExt cx="360" cy="175"/>
          </a:xfrm>
        </p:grpSpPr>
        <p:sp>
          <p:nvSpPr>
            <p:cNvPr id="2129"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30" name="Line 9"/>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31" name="Line 10"/>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32" name="Rectangle 11"/>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en-US"/>
            </a:p>
          </p:txBody>
        </p:sp>
        <p:sp>
          <p:nvSpPr>
            <p:cNvPr id="2133"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pSp>
          <p:nvGrpSpPr>
            <p:cNvPr id="2134" name="Group 13"/>
            <p:cNvGrpSpPr>
              <a:grpSpLocks/>
            </p:cNvGrpSpPr>
            <p:nvPr/>
          </p:nvGrpSpPr>
          <p:grpSpPr bwMode="auto">
            <a:xfrm>
              <a:off x="3686" y="244"/>
              <a:ext cx="177" cy="66"/>
              <a:chOff x="2848" y="848"/>
              <a:chExt cx="140" cy="98"/>
            </a:xfrm>
          </p:grpSpPr>
          <p:sp>
            <p:nvSpPr>
              <p:cNvPr id="2139" name="Line 14"/>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40" name="Line 15"/>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41" name="Line 16"/>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nvGrpSpPr>
            <p:cNvPr id="2135" name="Group 17"/>
            <p:cNvGrpSpPr>
              <a:grpSpLocks/>
            </p:cNvGrpSpPr>
            <p:nvPr/>
          </p:nvGrpSpPr>
          <p:grpSpPr bwMode="auto">
            <a:xfrm flipV="1">
              <a:off x="3686" y="243"/>
              <a:ext cx="177" cy="66"/>
              <a:chOff x="2848" y="848"/>
              <a:chExt cx="140" cy="98"/>
            </a:xfrm>
          </p:grpSpPr>
          <p:sp>
            <p:nvSpPr>
              <p:cNvPr id="2136" name="Line 18"/>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37" name="Line 19"/>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138" name="Line 20"/>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grpSp>
      <p:grpSp>
        <p:nvGrpSpPr>
          <p:cNvPr id="2071" name="Group 21"/>
          <p:cNvGrpSpPr>
            <a:grpSpLocks/>
          </p:cNvGrpSpPr>
          <p:nvPr/>
        </p:nvGrpSpPr>
        <p:grpSpPr bwMode="auto">
          <a:xfrm>
            <a:off x="2419351" y="3576639"/>
            <a:ext cx="415925" cy="509587"/>
            <a:chOff x="2870" y="1518"/>
            <a:chExt cx="292" cy="320"/>
          </a:xfrm>
        </p:grpSpPr>
        <p:graphicFrame>
          <p:nvGraphicFramePr>
            <p:cNvPr id="2062" name="Object 1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22" name="Clip" r:id="rId4" imgW="819000" imgH="847800" progId="MS_ClipArt_Gallery.2">
                    <p:embed/>
                  </p:oleObj>
                </mc:Choice>
                <mc:Fallback>
                  <p:oleObj name="Clip" r:id="rId4"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3" name="Object 1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23" name="Clip" r:id="rId6" imgW="1266840" imgH="1200240" progId="MS_ClipArt_Gallery.2">
                    <p:embed/>
                  </p:oleObj>
                </mc:Choice>
                <mc:Fallback>
                  <p:oleObj name="Clip" r:id="rId6"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72" name="Text Box 24"/>
          <p:cNvSpPr txBox="1">
            <a:spLocks noChangeArrowheads="1"/>
          </p:cNvSpPr>
          <p:nvPr/>
        </p:nvSpPr>
        <p:spPr bwMode="auto">
          <a:xfrm>
            <a:off x="2441575" y="4408489"/>
            <a:ext cx="8191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BSS 1</a:t>
            </a:r>
          </a:p>
        </p:txBody>
      </p:sp>
      <p:sp>
        <p:nvSpPr>
          <p:cNvPr id="2073" name="Line 25"/>
          <p:cNvSpPr>
            <a:spLocks noChangeShapeType="1"/>
          </p:cNvSpPr>
          <p:nvPr/>
        </p:nvSpPr>
        <p:spPr bwMode="auto">
          <a:xfrm>
            <a:off x="4727575" y="3794125"/>
            <a:ext cx="192088" cy="812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74" name="Line 26"/>
          <p:cNvSpPr>
            <a:spLocks noChangeShapeType="1"/>
          </p:cNvSpPr>
          <p:nvPr/>
        </p:nvSpPr>
        <p:spPr bwMode="auto">
          <a:xfrm>
            <a:off x="3514725" y="3732213"/>
            <a:ext cx="1022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075" name="Text Box 27"/>
          <p:cNvSpPr txBox="1">
            <a:spLocks noChangeArrowheads="1"/>
          </p:cNvSpPr>
          <p:nvPr/>
        </p:nvSpPr>
        <p:spPr bwMode="auto">
          <a:xfrm>
            <a:off x="4643439" y="6188076"/>
            <a:ext cx="9637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BSS 2</a:t>
            </a:r>
          </a:p>
        </p:txBody>
      </p:sp>
      <p:sp>
        <p:nvSpPr>
          <p:cNvPr id="2076" name="Line 28"/>
          <p:cNvSpPr>
            <a:spLocks noChangeShapeType="1"/>
          </p:cNvSpPr>
          <p:nvPr/>
        </p:nvSpPr>
        <p:spPr bwMode="auto">
          <a:xfrm flipV="1">
            <a:off x="4700588" y="2684463"/>
            <a:ext cx="214312" cy="908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077" name="Group 29"/>
          <p:cNvGrpSpPr>
            <a:grpSpLocks/>
          </p:cNvGrpSpPr>
          <p:nvPr/>
        </p:nvGrpSpPr>
        <p:grpSpPr bwMode="auto">
          <a:xfrm>
            <a:off x="3971926" y="1503364"/>
            <a:ext cx="1978025" cy="1444625"/>
            <a:chOff x="3744" y="1392"/>
            <a:chExt cx="1488" cy="1110"/>
          </a:xfrm>
        </p:grpSpPr>
        <p:sp>
          <p:nvSpPr>
            <p:cNvPr id="2127" name="Freeform 30"/>
            <p:cNvSpPr>
              <a:spLocks/>
            </p:cNvSpPr>
            <p:nvPr/>
          </p:nvSpPr>
          <p:spPr bwMode="auto">
            <a:xfrm>
              <a:off x="3744" y="1392"/>
              <a:ext cx="1488" cy="1110"/>
            </a:xfrm>
            <a:custGeom>
              <a:avLst/>
              <a:gdLst>
                <a:gd name="T0" fmla="*/ 13 w 2135"/>
                <a:gd name="T1" fmla="*/ 291 h 1662"/>
                <a:gd name="T2" fmla="*/ 51 w 2135"/>
                <a:gd name="T3" fmla="*/ 34 h 1662"/>
                <a:gd name="T4" fmla="*/ 319 w 2135"/>
                <a:gd name="T5" fmla="*/ 87 h 1662"/>
                <a:gd name="T6" fmla="*/ 588 w 2135"/>
                <a:gd name="T7" fmla="*/ 45 h 1662"/>
                <a:gd name="T8" fmla="*/ 972 w 2135"/>
                <a:gd name="T9" fmla="*/ 181 h 1662"/>
                <a:gd name="T10" fmla="*/ 978 w 2135"/>
                <a:gd name="T11" fmla="*/ 510 h 1662"/>
                <a:gd name="T12" fmla="*/ 768 w 2135"/>
                <a:gd name="T13" fmla="*/ 714 h 1662"/>
                <a:gd name="T14" fmla="*/ 395 w 2135"/>
                <a:gd name="T15" fmla="*/ 676 h 1662"/>
                <a:gd name="T16" fmla="*/ 243 w 2135"/>
                <a:gd name="T17" fmla="*/ 566 h 1662"/>
                <a:gd name="T18" fmla="*/ 89 w 2135"/>
                <a:gd name="T19" fmla="*/ 476 h 1662"/>
                <a:gd name="T20" fmla="*/ 13 w 2135"/>
                <a:gd name="T21" fmla="*/ 291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IN"/>
            </a:p>
          </p:txBody>
        </p:sp>
        <p:sp>
          <p:nvSpPr>
            <p:cNvPr id="2128" name="Text Box 31"/>
            <p:cNvSpPr txBox="1">
              <a:spLocks noChangeArrowheads="1"/>
            </p:cNvSpPr>
            <p:nvPr/>
          </p:nvSpPr>
          <p:spPr bwMode="auto">
            <a:xfrm>
              <a:off x="4129" y="1776"/>
              <a:ext cx="858"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Internet</a:t>
              </a:r>
            </a:p>
          </p:txBody>
        </p:sp>
      </p:grpSp>
      <p:sp>
        <p:nvSpPr>
          <p:cNvPr id="2078" name="Text Box 32"/>
          <p:cNvSpPr txBox="1">
            <a:spLocks noChangeArrowheads="1"/>
          </p:cNvSpPr>
          <p:nvPr/>
        </p:nvSpPr>
        <p:spPr bwMode="auto">
          <a:xfrm>
            <a:off x="4872038" y="3408364"/>
            <a:ext cx="160332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hub, switch</a:t>
            </a:r>
          </a:p>
          <a:p>
            <a:pPr eaLnBrk="1" hangingPunct="1"/>
            <a:r>
              <a:rPr lang="en-US" altLang="en-US"/>
              <a:t>or router</a:t>
            </a:r>
          </a:p>
        </p:txBody>
      </p:sp>
      <p:grpSp>
        <p:nvGrpSpPr>
          <p:cNvPr id="2079" name="Group 33"/>
          <p:cNvGrpSpPr>
            <a:grpSpLocks/>
          </p:cNvGrpSpPr>
          <p:nvPr/>
        </p:nvGrpSpPr>
        <p:grpSpPr bwMode="auto">
          <a:xfrm>
            <a:off x="3048000" y="3263900"/>
            <a:ext cx="782638" cy="1012452"/>
            <a:chOff x="1952" y="1032"/>
            <a:chExt cx="589" cy="779"/>
          </a:xfrm>
        </p:grpSpPr>
        <p:sp>
          <p:nvSpPr>
            <p:cNvPr id="2107" name="Text Box 34"/>
            <p:cNvSpPr txBox="1">
              <a:spLocks noChangeArrowheads="1"/>
            </p:cNvSpPr>
            <p:nvPr/>
          </p:nvSpPr>
          <p:spPr bwMode="auto">
            <a:xfrm>
              <a:off x="2080" y="1456"/>
              <a:ext cx="43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AP</a:t>
              </a:r>
            </a:p>
          </p:txBody>
        </p:sp>
        <p:grpSp>
          <p:nvGrpSpPr>
            <p:cNvPr id="2108" name="Group 35"/>
            <p:cNvGrpSpPr>
              <a:grpSpLocks/>
            </p:cNvGrpSpPr>
            <p:nvPr/>
          </p:nvGrpSpPr>
          <p:grpSpPr bwMode="auto">
            <a:xfrm>
              <a:off x="1952" y="1032"/>
              <a:ext cx="589" cy="440"/>
              <a:chOff x="1160" y="2192"/>
              <a:chExt cx="589" cy="440"/>
            </a:xfrm>
          </p:grpSpPr>
          <p:pic>
            <p:nvPicPr>
              <p:cNvPr id="2109" name="Picture 36" descr="31u_bnrz[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0" name="AutoShape 37"/>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111" name="Freeform 38"/>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2" name="Freeform 39"/>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3" name="Freeform 40"/>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4" name="Freeform 41"/>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5" name="Freeform 42"/>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6" name="Freeform 43"/>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7" name="Freeform 44"/>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8" name="Freeform 45"/>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19" name="Freeform 46"/>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0" name="Freeform 47"/>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1" name="Freeform 48"/>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2" name="Freeform 49"/>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3" name="Freeform 50"/>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4" name="Freeform 51"/>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5" name="Freeform 52"/>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26" name="Freeform 53"/>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grpSp>
        <p:nvGrpSpPr>
          <p:cNvPr id="2080" name="Group 54"/>
          <p:cNvGrpSpPr>
            <a:grpSpLocks/>
          </p:cNvGrpSpPr>
          <p:nvPr/>
        </p:nvGrpSpPr>
        <p:grpSpPr bwMode="auto">
          <a:xfrm>
            <a:off x="2143125" y="2992439"/>
            <a:ext cx="414338" cy="511175"/>
            <a:chOff x="2870" y="1518"/>
            <a:chExt cx="292" cy="320"/>
          </a:xfrm>
        </p:grpSpPr>
        <p:graphicFrame>
          <p:nvGraphicFramePr>
            <p:cNvPr id="2060" name="Object 1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24" name="Clip" r:id="rId9" imgW="819000" imgH="847800" progId="MS_ClipArt_Gallery.2">
                    <p:embed/>
                  </p:oleObj>
                </mc:Choice>
                <mc:Fallback>
                  <p:oleObj name="Clip" r:id="rId9"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1" name="Object 1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25" name="Clip" r:id="rId10" imgW="1266840" imgH="1200240" progId="MS_ClipArt_Gallery.2">
                    <p:embed/>
                  </p:oleObj>
                </mc:Choice>
                <mc:Fallback>
                  <p:oleObj name="Clip" r:id="rId10"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81" name="Group 57"/>
          <p:cNvGrpSpPr>
            <a:grpSpLocks/>
          </p:cNvGrpSpPr>
          <p:nvPr/>
        </p:nvGrpSpPr>
        <p:grpSpPr bwMode="auto">
          <a:xfrm>
            <a:off x="2695576" y="2774950"/>
            <a:ext cx="415925" cy="509588"/>
            <a:chOff x="2870" y="1518"/>
            <a:chExt cx="292" cy="320"/>
          </a:xfrm>
        </p:grpSpPr>
        <p:graphicFrame>
          <p:nvGraphicFramePr>
            <p:cNvPr id="2058" name="Object 1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26" name="Clip" r:id="rId11" imgW="819000" imgH="847800" progId="MS_ClipArt_Gallery.2">
                    <p:embed/>
                  </p:oleObj>
                </mc:Choice>
                <mc:Fallback>
                  <p:oleObj name="Clip" r:id="rId11"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9" name="Object 1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27" name="Clip" r:id="rId12" imgW="1266840" imgH="1200240" progId="MS_ClipArt_Gallery.2">
                    <p:embed/>
                  </p:oleObj>
                </mc:Choice>
                <mc:Fallback>
                  <p:oleObj name="Clip" r:id="rId12"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82" name="Group 60"/>
          <p:cNvGrpSpPr>
            <a:grpSpLocks/>
          </p:cNvGrpSpPr>
          <p:nvPr/>
        </p:nvGrpSpPr>
        <p:grpSpPr bwMode="auto">
          <a:xfrm>
            <a:off x="4600575" y="4232275"/>
            <a:ext cx="782638" cy="1012452"/>
            <a:chOff x="1952" y="1032"/>
            <a:chExt cx="589" cy="779"/>
          </a:xfrm>
        </p:grpSpPr>
        <p:sp>
          <p:nvSpPr>
            <p:cNvPr id="2087" name="Text Box 61"/>
            <p:cNvSpPr txBox="1">
              <a:spLocks noChangeArrowheads="1"/>
            </p:cNvSpPr>
            <p:nvPr/>
          </p:nvSpPr>
          <p:spPr bwMode="auto">
            <a:xfrm>
              <a:off x="2080" y="1456"/>
              <a:ext cx="43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a:t>AP</a:t>
              </a:r>
            </a:p>
          </p:txBody>
        </p:sp>
        <p:grpSp>
          <p:nvGrpSpPr>
            <p:cNvPr id="2088" name="Group 62"/>
            <p:cNvGrpSpPr>
              <a:grpSpLocks/>
            </p:cNvGrpSpPr>
            <p:nvPr/>
          </p:nvGrpSpPr>
          <p:grpSpPr bwMode="auto">
            <a:xfrm>
              <a:off x="1952" y="1032"/>
              <a:ext cx="589" cy="440"/>
              <a:chOff x="1160" y="2192"/>
              <a:chExt cx="589" cy="440"/>
            </a:xfrm>
          </p:grpSpPr>
          <p:pic>
            <p:nvPicPr>
              <p:cNvPr id="2089" name="Picture 63" descr="31u_bnrz[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0" name="AutoShape 64"/>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2091" name="Freeform 65"/>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2" name="Freeform 66"/>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3" name="Freeform 67"/>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4" name="Freeform 68"/>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5" name="Freeform 69"/>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6" name="Freeform 70"/>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7" name="Freeform 71"/>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8" name="Freeform 72"/>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099" name="Freeform 73"/>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0" name="Freeform 74"/>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1" name="Freeform 75"/>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2" name="Freeform 76"/>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3" name="Freeform 77"/>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4" name="Freeform 78"/>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5" name="Freeform 79"/>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2106" name="Freeform 80"/>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grpSp>
        <p:nvGrpSpPr>
          <p:cNvPr id="2083" name="Group 81"/>
          <p:cNvGrpSpPr>
            <a:grpSpLocks/>
          </p:cNvGrpSpPr>
          <p:nvPr/>
        </p:nvGrpSpPr>
        <p:grpSpPr bwMode="auto">
          <a:xfrm>
            <a:off x="4111625" y="4762500"/>
            <a:ext cx="414338" cy="509588"/>
            <a:chOff x="2870" y="1518"/>
            <a:chExt cx="292" cy="320"/>
          </a:xfrm>
        </p:grpSpPr>
        <p:graphicFrame>
          <p:nvGraphicFramePr>
            <p:cNvPr id="2056" name="Object 8"/>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28" name="Clip" r:id="rId13" imgW="819000" imgH="847800" progId="MS_ClipArt_Gallery.2">
                    <p:embed/>
                  </p:oleObj>
                </mc:Choice>
                <mc:Fallback>
                  <p:oleObj name="Clip" r:id="rId13"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29" name="Clip" r:id="rId14" imgW="1266840" imgH="1200240" progId="MS_ClipArt_Gallery.2">
                    <p:embed/>
                  </p:oleObj>
                </mc:Choice>
                <mc:Fallback>
                  <p:oleObj name="Clip" r:id="rId14"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84" name="Group 84"/>
          <p:cNvGrpSpPr>
            <a:grpSpLocks/>
          </p:cNvGrpSpPr>
          <p:nvPr/>
        </p:nvGrpSpPr>
        <p:grpSpPr bwMode="auto">
          <a:xfrm>
            <a:off x="4291014" y="5303839"/>
            <a:ext cx="415925" cy="509587"/>
            <a:chOff x="2870" y="1518"/>
            <a:chExt cx="292" cy="320"/>
          </a:xfrm>
        </p:grpSpPr>
        <p:graphicFrame>
          <p:nvGraphicFramePr>
            <p:cNvPr id="2054" name="Object 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30" name="Clip" r:id="rId15" imgW="819000" imgH="847800" progId="MS_ClipArt_Gallery.2">
                    <p:embed/>
                  </p:oleObj>
                </mc:Choice>
                <mc:Fallback>
                  <p:oleObj name="Clip" r:id="rId15"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31" name="Clip" r:id="rId16" imgW="1266840" imgH="1200240" progId="MS_ClipArt_Gallery.2">
                    <p:embed/>
                  </p:oleObj>
                </mc:Choice>
                <mc:Fallback>
                  <p:oleObj name="Clip" r:id="rId16"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85" name="Group 87"/>
          <p:cNvGrpSpPr>
            <a:grpSpLocks/>
          </p:cNvGrpSpPr>
          <p:nvPr/>
        </p:nvGrpSpPr>
        <p:grpSpPr bwMode="auto">
          <a:xfrm>
            <a:off x="5322889" y="4772026"/>
            <a:ext cx="415925" cy="511175"/>
            <a:chOff x="2870" y="1518"/>
            <a:chExt cx="292" cy="320"/>
          </a:xfrm>
        </p:grpSpPr>
        <p:graphicFrame>
          <p:nvGraphicFramePr>
            <p:cNvPr id="2052" name="Object 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32" name="Clip" r:id="rId17" imgW="819000" imgH="847800" progId="MS_ClipArt_Gallery.2">
                    <p:embed/>
                  </p:oleObj>
                </mc:Choice>
                <mc:Fallback>
                  <p:oleObj name="Clip" r:id="rId17"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33" name="Clip" r:id="rId18" imgW="1266840" imgH="1200240" progId="MS_ClipArt_Gallery.2">
                    <p:embed/>
                  </p:oleObj>
                </mc:Choice>
                <mc:Fallback>
                  <p:oleObj name="Clip" r:id="rId18"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086" name="Group 90"/>
          <p:cNvGrpSpPr>
            <a:grpSpLocks/>
          </p:cNvGrpSpPr>
          <p:nvPr/>
        </p:nvGrpSpPr>
        <p:grpSpPr bwMode="auto">
          <a:xfrm>
            <a:off x="4876800" y="5313364"/>
            <a:ext cx="414338" cy="509587"/>
            <a:chOff x="2870" y="1518"/>
            <a:chExt cx="292" cy="320"/>
          </a:xfrm>
        </p:grpSpPr>
        <p:graphicFrame>
          <p:nvGraphicFramePr>
            <p:cNvPr id="2050" name="Object 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734" name="Clip" r:id="rId19" imgW="819000" imgH="847800" progId="MS_ClipArt_Gallery.2">
                    <p:embed/>
                  </p:oleObj>
                </mc:Choice>
                <mc:Fallback>
                  <p:oleObj name="Clip" r:id="rId19" imgW="819000" imgH="847800"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735" name="Clip" r:id="rId20" imgW="1266840" imgH="1200240" progId="MS_ClipArt_Gallery.2">
                    <p:embed/>
                  </p:oleObj>
                </mc:Choice>
                <mc:Fallback>
                  <p:oleObj name="Clip" r:id="rId20" imgW="1266840" imgH="1200240" progId="MS_ClipArt_Gallery.2">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950797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Different Types WLAN Networks</a:t>
            </a:r>
            <a:endParaRPr lang="en-IN" dirty="0"/>
          </a:p>
        </p:txBody>
      </p:sp>
      <p:sp>
        <p:nvSpPr>
          <p:cNvPr id="3" name="Content Placeholder 2"/>
          <p:cNvSpPr>
            <a:spLocks noGrp="1"/>
          </p:cNvSpPr>
          <p:nvPr>
            <p:ph idx="1"/>
          </p:nvPr>
        </p:nvSpPr>
        <p:spPr/>
        <p:txBody>
          <a:bodyPr/>
          <a:lstStyle/>
          <a:p>
            <a:pPr>
              <a:buFontTx/>
              <a:buNone/>
            </a:pPr>
            <a:r>
              <a:rPr lang="en-US" altLang="en-US" dirty="0" smtClean="0"/>
              <a:t>WLAN Network can be any one of the following two forms</a:t>
            </a:r>
          </a:p>
          <a:p>
            <a:pPr lvl="2"/>
            <a:r>
              <a:rPr lang="en-US" altLang="en-US" sz="1900" dirty="0" smtClean="0"/>
              <a:t>Infrastructure / BSS Network</a:t>
            </a:r>
          </a:p>
          <a:p>
            <a:pPr lvl="2">
              <a:buFontTx/>
              <a:buNone/>
            </a:pPr>
            <a:r>
              <a:rPr lang="en-US" altLang="en-US" sz="1900" dirty="0" smtClean="0"/>
              <a:t>			AP, mobile station and integrated LAN forms infrastructure 		network.   </a:t>
            </a:r>
          </a:p>
          <a:p>
            <a:endParaRPr lang="en-US" altLang="en-US" dirty="0" smtClean="0"/>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4661693" y="4087018"/>
            <a:ext cx="2868613" cy="89710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5203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Different Types WLAN Networks</a:t>
            </a:r>
            <a:endParaRPr lang="en-IN" dirty="0"/>
          </a:p>
        </p:txBody>
      </p:sp>
      <p:sp>
        <p:nvSpPr>
          <p:cNvPr id="3" name="Content Placeholder 2"/>
          <p:cNvSpPr>
            <a:spLocks noGrp="1"/>
          </p:cNvSpPr>
          <p:nvPr>
            <p:ph idx="1"/>
          </p:nvPr>
        </p:nvSpPr>
        <p:spPr/>
        <p:txBody>
          <a:bodyPr/>
          <a:lstStyle/>
          <a:p>
            <a:r>
              <a:rPr lang="en-IN" dirty="0" smtClean="0"/>
              <a:t>IBSS(ad-hoc)</a:t>
            </a:r>
            <a:endParaRPr lang="en-IN" dirty="0"/>
          </a:p>
        </p:txBody>
      </p:sp>
    </p:spTree>
    <p:extLst>
      <p:ext uri="{BB962C8B-B14F-4D97-AF65-F5344CB8AC3E}">
        <p14:creationId xmlns:p14="http://schemas.microsoft.com/office/powerpoint/2010/main" val="2783232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Data Rates</a:t>
            </a:r>
            <a:endParaRPr lang="en-IN" dirty="0"/>
          </a:p>
        </p:txBody>
      </p:sp>
      <p:sp>
        <p:nvSpPr>
          <p:cNvPr id="3" name="Content Placeholder 2"/>
          <p:cNvSpPr>
            <a:spLocks noGrp="1"/>
          </p:cNvSpPr>
          <p:nvPr>
            <p:ph idx="1"/>
          </p:nvPr>
        </p:nvSpPr>
        <p:spPr/>
        <p:txBody>
          <a:bodyPr>
            <a:normAutofit fontScale="92500" lnSpcReduction="10000"/>
          </a:bodyPr>
          <a:lstStyle/>
          <a:p>
            <a:r>
              <a:rPr lang="en-US" altLang="en-US" dirty="0" smtClean="0"/>
              <a:t>The data rates supported by 802.11b standard</a:t>
            </a:r>
          </a:p>
          <a:p>
            <a:pPr>
              <a:buFontTx/>
              <a:buNone/>
            </a:pPr>
            <a:r>
              <a:rPr lang="en-US" altLang="en-US" dirty="0" smtClean="0"/>
              <a:t>		</a:t>
            </a:r>
            <a:r>
              <a:rPr lang="en-US" altLang="en-US" sz="2400" b="1" dirty="0" smtClean="0"/>
              <a:t>1, 2, 5.5 and 11Mbps</a:t>
            </a:r>
          </a:p>
          <a:p>
            <a:r>
              <a:rPr lang="en-US" altLang="en-US" dirty="0" smtClean="0"/>
              <a:t>The data rates supported by 802.11g standard</a:t>
            </a:r>
          </a:p>
          <a:p>
            <a:pPr>
              <a:buFontTx/>
              <a:buNone/>
            </a:pPr>
            <a:r>
              <a:rPr lang="en-US" altLang="en-US" dirty="0" smtClean="0"/>
              <a:t>		</a:t>
            </a:r>
            <a:r>
              <a:rPr lang="en-US" altLang="en-US" sz="2400" b="1" dirty="0" smtClean="0"/>
              <a:t>1, 2 ,5.5, 11, 6, 9, 12, 18, 24, 36, 48 and 54</a:t>
            </a:r>
          </a:p>
          <a:p>
            <a:r>
              <a:rPr lang="en-US" altLang="en-US" dirty="0" smtClean="0"/>
              <a:t>The data rates supported by 802.11a standard</a:t>
            </a:r>
          </a:p>
          <a:p>
            <a:pPr>
              <a:buFontTx/>
              <a:buNone/>
            </a:pPr>
            <a:r>
              <a:rPr lang="en-US" altLang="en-US" dirty="0" smtClean="0"/>
              <a:t>		</a:t>
            </a:r>
            <a:r>
              <a:rPr lang="en-US" altLang="en-US" sz="2400" b="1" dirty="0" smtClean="0"/>
              <a:t>6, 12 and 24Mbps are mandatory and</a:t>
            </a:r>
          </a:p>
          <a:p>
            <a:pPr>
              <a:buFontTx/>
              <a:buNone/>
            </a:pPr>
            <a:r>
              <a:rPr lang="en-US" altLang="en-US" sz="2400" b="1" dirty="0" smtClean="0"/>
              <a:t>		9, 18, 36, 48 and 54Mbps are optional</a:t>
            </a:r>
          </a:p>
          <a:p>
            <a:r>
              <a:rPr lang="en-US" altLang="en-US" dirty="0" smtClean="0"/>
              <a:t>AP and IBSS creators announce set of Basic rates and supported rates in the Beacons and Probe Response packets. Station announces supported rate information in Probe Request and (Re)Association packets </a:t>
            </a:r>
            <a:endParaRPr lang="en-US" altLang="en-US" sz="2400" b="1" dirty="0" smtClean="0"/>
          </a:p>
          <a:p>
            <a:pPr>
              <a:buFontTx/>
              <a:buNone/>
            </a:pPr>
            <a:endParaRPr lang="en-US" altLang="en-US" dirty="0" smtClean="0"/>
          </a:p>
          <a:p>
            <a:endParaRPr lang="en-IN" dirty="0"/>
          </a:p>
        </p:txBody>
      </p:sp>
    </p:spTree>
    <p:extLst>
      <p:ext uri="{BB962C8B-B14F-4D97-AF65-F5344CB8AC3E}">
        <p14:creationId xmlns:p14="http://schemas.microsoft.com/office/powerpoint/2010/main" val="8857239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IEEE 802.11 architectural services</a:t>
            </a:r>
            <a:endParaRPr lang="en-IN" dirty="0"/>
          </a:p>
        </p:txBody>
      </p:sp>
      <p:sp>
        <p:nvSpPr>
          <p:cNvPr id="3" name="Content Placeholder 2"/>
          <p:cNvSpPr>
            <a:spLocks noGrp="1"/>
          </p:cNvSpPr>
          <p:nvPr>
            <p:ph idx="1"/>
          </p:nvPr>
        </p:nvSpPr>
        <p:spPr/>
        <p:txBody>
          <a:bodyPr>
            <a:normAutofit fontScale="77500" lnSpcReduction="20000"/>
          </a:bodyPr>
          <a:lstStyle/>
          <a:p>
            <a:r>
              <a:rPr lang="en-US" altLang="en-US" b="1" dirty="0" smtClean="0"/>
              <a:t>The complete set of IEEE 802.11 architectural services are as follows:</a:t>
            </a:r>
          </a:p>
          <a:p>
            <a:pPr>
              <a:buFontTx/>
              <a:buNone/>
            </a:pPr>
            <a:r>
              <a:rPr lang="en-US" altLang="en-US" b="1" dirty="0" smtClean="0"/>
              <a:t>		a) Authentication</a:t>
            </a:r>
          </a:p>
          <a:p>
            <a:pPr>
              <a:buFontTx/>
              <a:buNone/>
            </a:pPr>
            <a:r>
              <a:rPr lang="en-US" altLang="en-US" b="1" dirty="0" smtClean="0"/>
              <a:t>		b) Association</a:t>
            </a:r>
          </a:p>
          <a:p>
            <a:pPr>
              <a:buFontTx/>
              <a:buNone/>
            </a:pPr>
            <a:r>
              <a:rPr lang="en-US" altLang="en-US" b="1" dirty="0" smtClean="0"/>
              <a:t>		c) </a:t>
            </a:r>
            <a:r>
              <a:rPr lang="en-US" altLang="en-US" b="1" dirty="0" err="1" smtClean="0"/>
              <a:t>Deauthentication</a:t>
            </a:r>
            <a:endParaRPr lang="en-US" altLang="en-US" b="1" dirty="0" smtClean="0"/>
          </a:p>
          <a:p>
            <a:pPr>
              <a:buFontTx/>
              <a:buNone/>
            </a:pPr>
            <a:r>
              <a:rPr lang="en-US" altLang="en-US" b="1" dirty="0" smtClean="0"/>
              <a:t>		d) Disassociation</a:t>
            </a:r>
          </a:p>
          <a:p>
            <a:pPr>
              <a:buFontTx/>
              <a:buNone/>
            </a:pPr>
            <a:r>
              <a:rPr lang="en-US" altLang="en-US" b="1" dirty="0" smtClean="0"/>
              <a:t>		e) Distribution</a:t>
            </a:r>
          </a:p>
          <a:p>
            <a:pPr>
              <a:buFontTx/>
              <a:buNone/>
            </a:pPr>
            <a:r>
              <a:rPr lang="en-US" altLang="en-US" b="1" dirty="0" smtClean="0"/>
              <a:t>		f) Integration</a:t>
            </a:r>
          </a:p>
          <a:p>
            <a:pPr>
              <a:buFontTx/>
              <a:buNone/>
            </a:pPr>
            <a:r>
              <a:rPr lang="en-US" altLang="en-US" b="1" dirty="0" smtClean="0"/>
              <a:t>		g) Privacy</a:t>
            </a:r>
          </a:p>
          <a:p>
            <a:pPr>
              <a:buFontTx/>
              <a:buNone/>
            </a:pPr>
            <a:r>
              <a:rPr lang="en-US" altLang="en-US" b="1" dirty="0" smtClean="0"/>
              <a:t>		h) </a:t>
            </a:r>
            <a:r>
              <a:rPr lang="en-US" altLang="en-US" b="1" dirty="0" err="1" smtClean="0"/>
              <a:t>Reassociation</a:t>
            </a:r>
            <a:endParaRPr lang="en-US" altLang="en-US" b="1" dirty="0" smtClean="0"/>
          </a:p>
          <a:p>
            <a:pPr>
              <a:buFontTx/>
              <a:buNone/>
            </a:pPr>
            <a:r>
              <a:rPr lang="en-US" altLang="en-US" b="1" dirty="0" smtClean="0"/>
              <a:t>		</a:t>
            </a:r>
            <a:r>
              <a:rPr lang="en-US" altLang="en-US" b="1" dirty="0" err="1" smtClean="0"/>
              <a:t>i</a:t>
            </a:r>
            <a:r>
              <a:rPr lang="en-US" altLang="en-US" b="1" dirty="0" smtClean="0"/>
              <a:t>) MSDU delivery</a:t>
            </a:r>
          </a:p>
          <a:p>
            <a:r>
              <a:rPr lang="en-US" altLang="en-US" b="1" dirty="0" smtClean="0"/>
              <a:t>These services are supported by using one or more MAC frame types (Management / Control / Data messages)</a:t>
            </a:r>
          </a:p>
          <a:p>
            <a:pPr>
              <a:buFontTx/>
              <a:buNone/>
            </a:pPr>
            <a:endParaRPr lang="en-US" altLang="en-US" dirty="0" smtClean="0"/>
          </a:p>
          <a:p>
            <a:endParaRPr lang="en-IN" dirty="0"/>
          </a:p>
        </p:txBody>
      </p:sp>
    </p:spTree>
    <p:extLst>
      <p:ext uri="{BB962C8B-B14F-4D97-AF65-F5344CB8AC3E}">
        <p14:creationId xmlns:p14="http://schemas.microsoft.com/office/powerpoint/2010/main" val="389328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IEEE 802.11 architectural services</a:t>
            </a:r>
            <a:endParaRPr lang="en-IN" dirty="0"/>
          </a:p>
        </p:txBody>
      </p:sp>
      <p:sp>
        <p:nvSpPr>
          <p:cNvPr id="3" name="Content Placeholder 2"/>
          <p:cNvSpPr>
            <a:spLocks noGrp="1"/>
          </p:cNvSpPr>
          <p:nvPr>
            <p:ph idx="1"/>
          </p:nvPr>
        </p:nvSpPr>
        <p:spPr/>
        <p:txBody>
          <a:bodyPr>
            <a:normAutofit lnSpcReduction="10000"/>
          </a:bodyPr>
          <a:lstStyle/>
          <a:p>
            <a:r>
              <a:rPr lang="en-US" altLang="en-US" b="1" dirty="0" smtClean="0"/>
              <a:t>This set of services is divided into two groups: those that are part of every STA, and those that are part of a DS.</a:t>
            </a:r>
          </a:p>
          <a:p>
            <a:r>
              <a:rPr lang="en-US" altLang="en-US" dirty="0" smtClean="0"/>
              <a:t>Station Services (SS):</a:t>
            </a:r>
          </a:p>
          <a:p>
            <a:pPr>
              <a:buFontTx/>
              <a:buNone/>
            </a:pPr>
            <a:r>
              <a:rPr lang="en-US" altLang="en-US" b="1" dirty="0" smtClean="0"/>
              <a:t>	The SS is present in every IEEE 802.11 station (including APs, as APs include station functionality). The </a:t>
            </a:r>
            <a:r>
              <a:rPr lang="en-US" altLang="en-US" b="1" dirty="0" err="1" smtClean="0"/>
              <a:t>SSis</a:t>
            </a:r>
            <a:r>
              <a:rPr lang="en-US" altLang="en-US" b="1" dirty="0" smtClean="0"/>
              <a:t> specified for use by MAC sublayer entities. All conformant stations provide SS.</a:t>
            </a:r>
          </a:p>
          <a:p>
            <a:pPr lvl="1"/>
            <a:r>
              <a:rPr lang="en-US" altLang="en-US" b="1" dirty="0" smtClean="0"/>
              <a:t>The SS is as follows:</a:t>
            </a:r>
          </a:p>
          <a:p>
            <a:pPr lvl="1"/>
            <a:r>
              <a:rPr lang="en-US" altLang="en-US" b="1" dirty="0" smtClean="0"/>
              <a:t>a) Authentication</a:t>
            </a:r>
          </a:p>
          <a:p>
            <a:pPr lvl="1"/>
            <a:r>
              <a:rPr lang="en-US" altLang="en-US" b="1" dirty="0" smtClean="0"/>
              <a:t>b) </a:t>
            </a:r>
            <a:r>
              <a:rPr lang="en-US" altLang="en-US" b="1" dirty="0" err="1" smtClean="0"/>
              <a:t>Deauthentication</a:t>
            </a:r>
            <a:endParaRPr lang="en-US" altLang="en-US" b="1" dirty="0" smtClean="0"/>
          </a:p>
          <a:p>
            <a:pPr lvl="1"/>
            <a:r>
              <a:rPr lang="en-US" altLang="en-US" b="1" dirty="0" smtClean="0"/>
              <a:t>c) Privacy</a:t>
            </a:r>
          </a:p>
          <a:p>
            <a:pPr lvl="1"/>
            <a:r>
              <a:rPr lang="en-US" altLang="en-US" b="1" dirty="0" smtClean="0"/>
              <a:t>d) MSDU delivery</a:t>
            </a:r>
          </a:p>
          <a:p>
            <a:pPr>
              <a:buFontTx/>
              <a:buNone/>
            </a:pPr>
            <a:endParaRPr lang="en-US" altLang="en-US" dirty="0" smtClean="0"/>
          </a:p>
          <a:p>
            <a:endParaRPr lang="en-US" altLang="en-US" dirty="0" smtClean="0"/>
          </a:p>
          <a:p>
            <a:endParaRPr lang="en-IN" dirty="0"/>
          </a:p>
        </p:txBody>
      </p:sp>
    </p:spTree>
    <p:extLst>
      <p:ext uri="{BB962C8B-B14F-4D97-AF65-F5344CB8AC3E}">
        <p14:creationId xmlns:p14="http://schemas.microsoft.com/office/powerpoint/2010/main" val="23694652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IEEE 802.11 architectural services</a:t>
            </a:r>
            <a:endParaRPr lang="en-IN" dirty="0"/>
          </a:p>
        </p:txBody>
      </p:sp>
      <p:sp>
        <p:nvSpPr>
          <p:cNvPr id="3" name="Content Placeholder 2"/>
          <p:cNvSpPr>
            <a:spLocks noGrp="1"/>
          </p:cNvSpPr>
          <p:nvPr>
            <p:ph idx="1"/>
          </p:nvPr>
        </p:nvSpPr>
        <p:spPr/>
        <p:txBody>
          <a:bodyPr/>
          <a:lstStyle/>
          <a:p>
            <a:r>
              <a:rPr lang="en-US" altLang="en-US" dirty="0" smtClean="0"/>
              <a:t>Distribution system service (DSS)</a:t>
            </a:r>
          </a:p>
          <a:p>
            <a:pPr>
              <a:buFontTx/>
              <a:buNone/>
            </a:pPr>
            <a:r>
              <a:rPr lang="en-US" altLang="en-US" b="1" dirty="0" smtClean="0"/>
              <a:t>	</a:t>
            </a:r>
            <a:r>
              <a:rPr lang="en-US" altLang="en-US" sz="2000" b="1" dirty="0" smtClean="0"/>
              <a:t>The service provided by the DS is known as the </a:t>
            </a:r>
            <a:r>
              <a:rPr lang="en-US" altLang="en-US" sz="2000" b="1" i="1" dirty="0" smtClean="0"/>
              <a:t>distribution system service</a:t>
            </a:r>
            <a:endParaRPr lang="en-US" altLang="en-US" sz="2000" b="1" dirty="0" smtClean="0"/>
          </a:p>
          <a:p>
            <a:pPr>
              <a:buFontTx/>
              <a:buNone/>
            </a:pPr>
            <a:r>
              <a:rPr lang="en-US" altLang="en-US" b="1" dirty="0" smtClean="0"/>
              <a:t>	</a:t>
            </a:r>
            <a:r>
              <a:rPr lang="en-US" altLang="en-US" sz="2000" b="1" dirty="0" smtClean="0"/>
              <a:t>The DSSs are as follows:</a:t>
            </a:r>
          </a:p>
          <a:p>
            <a:pPr lvl="1"/>
            <a:r>
              <a:rPr lang="en-US" altLang="en-US" b="1" dirty="0" smtClean="0"/>
              <a:t>a) Association</a:t>
            </a:r>
          </a:p>
          <a:p>
            <a:pPr lvl="1"/>
            <a:r>
              <a:rPr lang="en-US" altLang="en-US" b="1" dirty="0" smtClean="0"/>
              <a:t>b) Disassociation</a:t>
            </a:r>
          </a:p>
          <a:p>
            <a:pPr lvl="1"/>
            <a:r>
              <a:rPr lang="en-US" altLang="en-US" b="1" dirty="0" smtClean="0"/>
              <a:t>c) Distribution</a:t>
            </a:r>
          </a:p>
          <a:p>
            <a:pPr lvl="1"/>
            <a:r>
              <a:rPr lang="en-US" altLang="en-US" b="1" dirty="0" smtClean="0"/>
              <a:t>d) Integration</a:t>
            </a:r>
          </a:p>
          <a:p>
            <a:pPr lvl="1"/>
            <a:r>
              <a:rPr lang="en-US" altLang="en-US" b="1" dirty="0" smtClean="0"/>
              <a:t>e) </a:t>
            </a:r>
            <a:r>
              <a:rPr lang="en-US" altLang="en-US" b="1" dirty="0" err="1" smtClean="0"/>
              <a:t>Reassociation</a:t>
            </a:r>
            <a:endParaRPr lang="en-US" altLang="en-US" b="1" dirty="0" smtClean="0"/>
          </a:p>
          <a:p>
            <a:endParaRPr lang="en-IN" dirty="0"/>
          </a:p>
        </p:txBody>
      </p:sp>
    </p:spTree>
    <p:extLst>
      <p:ext uri="{BB962C8B-B14F-4D97-AF65-F5344CB8AC3E}">
        <p14:creationId xmlns:p14="http://schemas.microsoft.com/office/powerpoint/2010/main" val="15849721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Distribution system service (DSS)</a:t>
            </a:r>
            <a:endParaRPr lang="en-IN" dirty="0"/>
          </a:p>
        </p:txBody>
      </p:sp>
      <p:sp>
        <p:nvSpPr>
          <p:cNvPr id="3" name="Content Placeholder 2"/>
          <p:cNvSpPr>
            <a:spLocks noGrp="1"/>
          </p:cNvSpPr>
          <p:nvPr>
            <p:ph idx="1"/>
          </p:nvPr>
        </p:nvSpPr>
        <p:spPr/>
        <p:txBody>
          <a:bodyPr>
            <a:normAutofit lnSpcReduction="10000"/>
          </a:bodyPr>
          <a:lstStyle/>
          <a:p>
            <a:pPr>
              <a:lnSpc>
                <a:spcPct val="80000"/>
              </a:lnSpc>
            </a:pPr>
            <a:r>
              <a:rPr lang="en-US" altLang="en-US" dirty="0" smtClean="0"/>
              <a:t>Distribution Service (DS):</a:t>
            </a:r>
          </a:p>
          <a:p>
            <a:pPr>
              <a:lnSpc>
                <a:spcPct val="80000"/>
              </a:lnSpc>
              <a:buFontTx/>
              <a:buNone/>
            </a:pPr>
            <a:r>
              <a:rPr lang="en-US" altLang="en-US" dirty="0" smtClean="0"/>
              <a:t>	</a:t>
            </a:r>
            <a:r>
              <a:rPr lang="en-US" altLang="en-US" sz="2000" b="1" dirty="0" smtClean="0"/>
              <a:t>This service is invoked by the station whenever station wants to send or receive the data packet via distribution system media</a:t>
            </a:r>
            <a:endParaRPr lang="en-US" altLang="en-US" sz="2000" dirty="0" smtClean="0"/>
          </a:p>
          <a:p>
            <a:pPr>
              <a:lnSpc>
                <a:spcPct val="80000"/>
              </a:lnSpc>
            </a:pPr>
            <a:r>
              <a:rPr lang="en-US" altLang="en-US" dirty="0" smtClean="0"/>
              <a:t>Integration Service:</a:t>
            </a:r>
          </a:p>
          <a:p>
            <a:pPr lvl="1">
              <a:lnSpc>
                <a:spcPct val="80000"/>
              </a:lnSpc>
              <a:buFontTx/>
              <a:buNone/>
            </a:pPr>
            <a:r>
              <a:rPr lang="en-US" altLang="en-US" dirty="0" smtClean="0"/>
              <a:t>The integration service is invoked by the distribution system when MSDU</a:t>
            </a:r>
          </a:p>
          <a:p>
            <a:pPr lvl="1">
              <a:lnSpc>
                <a:spcPct val="80000"/>
              </a:lnSpc>
              <a:buFontTx/>
              <a:buNone/>
            </a:pPr>
            <a:r>
              <a:rPr lang="en-US" altLang="en-US" dirty="0" smtClean="0"/>
              <a:t>has to be delivered from DSM media to the integrated LAN portal and visa</a:t>
            </a:r>
          </a:p>
          <a:p>
            <a:pPr lvl="1">
              <a:lnSpc>
                <a:spcPct val="80000"/>
              </a:lnSpc>
              <a:buFontTx/>
              <a:buNone/>
            </a:pPr>
            <a:r>
              <a:rPr lang="en-US" altLang="en-US" dirty="0" smtClean="0"/>
              <a:t>Versa</a:t>
            </a:r>
          </a:p>
          <a:p>
            <a:pPr>
              <a:lnSpc>
                <a:spcPct val="80000"/>
              </a:lnSpc>
            </a:pPr>
            <a:r>
              <a:rPr lang="en-US" altLang="en-US" dirty="0" smtClean="0"/>
              <a:t>Association Service:</a:t>
            </a:r>
          </a:p>
          <a:p>
            <a:pPr>
              <a:lnSpc>
                <a:spcPct val="80000"/>
              </a:lnSpc>
              <a:buFontTx/>
              <a:buNone/>
            </a:pPr>
            <a:r>
              <a:rPr lang="en-US" altLang="en-US" dirty="0" smtClean="0"/>
              <a:t>	</a:t>
            </a:r>
            <a:r>
              <a:rPr lang="en-US" altLang="en-US" sz="2000" b="1" dirty="0" smtClean="0"/>
              <a:t>To deliver the message within a DS, the distribution service needs to know which AP to access for given 802.11station.The station is allowed to send the data message via an AP only if it is associated with the AP.  This act of becoming associated with the AP invokes association service. Association procedure provides AP to station mapping. The DS comes to know which AP it has to access for delivering MSDU to the station by this unique station to AP mapping</a:t>
            </a:r>
          </a:p>
          <a:p>
            <a:endParaRPr lang="en-IN" dirty="0"/>
          </a:p>
        </p:txBody>
      </p:sp>
    </p:spTree>
    <p:extLst>
      <p:ext uri="{BB962C8B-B14F-4D97-AF65-F5344CB8AC3E}">
        <p14:creationId xmlns:p14="http://schemas.microsoft.com/office/powerpoint/2010/main" val="89006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Wireless?</a:t>
            </a:r>
            <a:endParaRPr lang="en-IN" dirty="0"/>
          </a:p>
        </p:txBody>
      </p:sp>
      <p:sp>
        <p:nvSpPr>
          <p:cNvPr id="3" name="Content Placeholder 2"/>
          <p:cNvSpPr>
            <a:spLocks noGrp="1"/>
          </p:cNvSpPr>
          <p:nvPr>
            <p:ph idx="1"/>
          </p:nvPr>
        </p:nvSpPr>
        <p:spPr/>
        <p:txBody>
          <a:bodyPr/>
          <a:lstStyle/>
          <a:p>
            <a:r>
              <a:rPr lang="en-US" altLang="en-US" dirty="0" smtClean="0">
                <a:solidFill>
                  <a:srgbClr val="000000"/>
                </a:solidFill>
              </a:rPr>
              <a:t>A wireless LAN or WLAN is a wireless local area network that uses radio waves as its carrier.</a:t>
            </a:r>
          </a:p>
          <a:p>
            <a:r>
              <a:rPr lang="en-US" altLang="en-US" dirty="0" smtClean="0">
                <a:solidFill>
                  <a:srgbClr val="000000"/>
                </a:solidFill>
              </a:rPr>
              <a:t>The last link with the users is wireless, to give a network connection to all users in a building or campus. </a:t>
            </a:r>
          </a:p>
          <a:p>
            <a:r>
              <a:rPr lang="en-US" altLang="en-US" dirty="0" smtClean="0">
                <a:solidFill>
                  <a:srgbClr val="000000"/>
                </a:solidFill>
              </a:rPr>
              <a:t>The backbone network usually uses cables.</a:t>
            </a:r>
          </a:p>
          <a:p>
            <a:endParaRPr lang="en-IN" dirty="0"/>
          </a:p>
        </p:txBody>
      </p:sp>
    </p:spTree>
    <p:extLst>
      <p:ext uri="{BB962C8B-B14F-4D97-AF65-F5344CB8AC3E}">
        <p14:creationId xmlns:p14="http://schemas.microsoft.com/office/powerpoint/2010/main" val="20143180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altLang="en-US" dirty="0" err="1" smtClean="0"/>
              <a:t>Reassociation</a:t>
            </a:r>
            <a:r>
              <a:rPr lang="en-US" altLang="en-US" dirty="0" smtClean="0"/>
              <a:t> Service:</a:t>
            </a:r>
          </a:p>
          <a:p>
            <a:pPr>
              <a:buFontTx/>
              <a:buNone/>
            </a:pPr>
            <a:r>
              <a:rPr lang="en-US" altLang="en-US" dirty="0" smtClean="0"/>
              <a:t>	</a:t>
            </a:r>
            <a:r>
              <a:rPr lang="en-US" altLang="en-US" b="1" dirty="0" err="1" smtClean="0"/>
              <a:t>Reassociation</a:t>
            </a:r>
            <a:r>
              <a:rPr lang="en-US" altLang="en-US" b="1" dirty="0" smtClean="0"/>
              <a:t> service is invoked to move current association from one AP to another AP. This keeps the DS informed of the current mapping between the AP and station as station moves from one BSS area to another BSS area</a:t>
            </a:r>
          </a:p>
          <a:p>
            <a:pPr>
              <a:buFontTx/>
              <a:buNone/>
            </a:pPr>
            <a:r>
              <a:rPr lang="en-US" altLang="en-US" b="1" dirty="0" smtClean="0"/>
              <a:t>		Association and </a:t>
            </a:r>
            <a:r>
              <a:rPr lang="en-US" altLang="en-US" b="1" dirty="0" err="1" smtClean="0"/>
              <a:t>reassociation</a:t>
            </a:r>
            <a:r>
              <a:rPr lang="en-US" altLang="en-US" b="1" dirty="0" smtClean="0"/>
              <a:t> services are invoked by the mobile station</a:t>
            </a:r>
          </a:p>
          <a:p>
            <a:r>
              <a:rPr lang="en-US" altLang="en-US" dirty="0" smtClean="0"/>
              <a:t>Disassociation Service:</a:t>
            </a:r>
          </a:p>
          <a:p>
            <a:pPr>
              <a:buFontTx/>
              <a:buNone/>
            </a:pPr>
            <a:r>
              <a:rPr lang="en-US" altLang="en-US" b="1" dirty="0" smtClean="0"/>
              <a:t>	The disassociation service is invoked when existing association is to be terminated. The disassociation service can be invoked by either AP or mobile station. Disassociation is a notification, not a request. Disassociation cannot be refused by either party to the association. STAs shall attempt to disassociate whenever they leave a network.</a:t>
            </a:r>
          </a:p>
          <a:p>
            <a:pPr>
              <a:buFontTx/>
              <a:buNone/>
            </a:pPr>
            <a:endParaRPr lang="en-US" altLang="en-US" dirty="0" smtClean="0"/>
          </a:p>
          <a:p>
            <a:endParaRPr lang="en-IN" dirty="0"/>
          </a:p>
        </p:txBody>
      </p:sp>
    </p:spTree>
    <p:extLst>
      <p:ext uri="{BB962C8B-B14F-4D97-AF65-F5344CB8AC3E}">
        <p14:creationId xmlns:p14="http://schemas.microsoft.com/office/powerpoint/2010/main" val="13364119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Station Services</a:t>
            </a:r>
            <a:endParaRPr lang="en-IN" dirty="0"/>
          </a:p>
        </p:txBody>
      </p:sp>
      <p:sp>
        <p:nvSpPr>
          <p:cNvPr id="3" name="Content Placeholder 2"/>
          <p:cNvSpPr>
            <a:spLocks noGrp="1"/>
          </p:cNvSpPr>
          <p:nvPr>
            <p:ph idx="1"/>
          </p:nvPr>
        </p:nvSpPr>
        <p:spPr/>
        <p:txBody>
          <a:bodyPr/>
          <a:lstStyle/>
          <a:p>
            <a:r>
              <a:rPr lang="en-US" altLang="en-US" dirty="0" smtClean="0"/>
              <a:t>Authentication Service:</a:t>
            </a:r>
          </a:p>
          <a:p>
            <a:pPr>
              <a:buFontTx/>
              <a:buNone/>
            </a:pPr>
            <a:r>
              <a:rPr lang="en-US" altLang="en-US" dirty="0" smtClean="0"/>
              <a:t>	</a:t>
            </a:r>
            <a:r>
              <a:rPr lang="en-US" altLang="en-US" sz="2000" b="1" dirty="0" smtClean="0"/>
              <a:t>IEEE 802.11 provides the ability to control LAN access via the authentication service. This service is </a:t>
            </a:r>
            <a:r>
              <a:rPr lang="en-US" altLang="en-US" sz="2000" b="1" dirty="0" err="1" smtClean="0"/>
              <a:t>usedby</a:t>
            </a:r>
            <a:r>
              <a:rPr lang="en-US" altLang="en-US" sz="2000" b="1" dirty="0" smtClean="0"/>
              <a:t> all stations to establish their identity to stations with which they will communicate.</a:t>
            </a:r>
          </a:p>
          <a:p>
            <a:pPr>
              <a:buFontTx/>
              <a:buNone/>
            </a:pPr>
            <a:r>
              <a:rPr lang="en-US" altLang="en-US" sz="2000" b="1" dirty="0" smtClean="0"/>
              <a:t>		If a mutually acceptable level of authentication has not been established between two stations, an association shall not be established.</a:t>
            </a:r>
          </a:p>
          <a:p>
            <a:pPr>
              <a:buFontTx/>
              <a:buNone/>
            </a:pPr>
            <a:r>
              <a:rPr lang="en-US" altLang="en-US" sz="2000" b="1" dirty="0" smtClean="0"/>
              <a:t>		IEEE 802.11 provides link-level authentication between IEEE 802.11 STAs i.e. up to MAC level. This use of authentication is independent of any authentication process that may be used in higher levels of a network protocol stack.)</a:t>
            </a:r>
          </a:p>
          <a:p>
            <a:r>
              <a:rPr lang="en-US" altLang="en-US" sz="2000" b="1" dirty="0" smtClean="0"/>
              <a:t>IEEE 802.11 authentication are</a:t>
            </a:r>
          </a:p>
          <a:p>
            <a:pPr lvl="1"/>
            <a:r>
              <a:rPr lang="en-US" altLang="en-US" dirty="0" smtClean="0"/>
              <a:t>Open System Authentication</a:t>
            </a:r>
          </a:p>
          <a:p>
            <a:pPr lvl="1"/>
            <a:r>
              <a:rPr lang="en-US" altLang="en-US" dirty="0" smtClean="0"/>
              <a:t>Shared Key Authentication</a:t>
            </a:r>
          </a:p>
          <a:p>
            <a:pPr>
              <a:buFontTx/>
              <a:buNone/>
            </a:pPr>
            <a:endParaRPr lang="en-US" altLang="en-US" sz="2000" dirty="0" smtClean="0"/>
          </a:p>
          <a:p>
            <a:endParaRPr lang="en-IN" dirty="0"/>
          </a:p>
        </p:txBody>
      </p:sp>
    </p:spTree>
    <p:extLst>
      <p:ext uri="{BB962C8B-B14F-4D97-AF65-F5344CB8AC3E}">
        <p14:creationId xmlns:p14="http://schemas.microsoft.com/office/powerpoint/2010/main" val="5651106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Station Services</a:t>
            </a:r>
            <a:endParaRPr lang="en-IN" dirty="0"/>
          </a:p>
        </p:txBody>
      </p:sp>
      <p:sp>
        <p:nvSpPr>
          <p:cNvPr id="3" name="Content Placeholder 2"/>
          <p:cNvSpPr>
            <a:spLocks noGrp="1"/>
          </p:cNvSpPr>
          <p:nvPr>
            <p:ph idx="1"/>
          </p:nvPr>
        </p:nvSpPr>
        <p:spPr/>
        <p:txBody>
          <a:bodyPr>
            <a:normAutofit fontScale="85000" lnSpcReduction="20000"/>
          </a:bodyPr>
          <a:lstStyle/>
          <a:p>
            <a:r>
              <a:rPr lang="en-US" altLang="en-US" dirty="0" err="1" smtClean="0"/>
              <a:t>Deauthentication</a:t>
            </a:r>
            <a:r>
              <a:rPr lang="en-US" altLang="en-US" dirty="0" smtClean="0"/>
              <a:t> Service:</a:t>
            </a:r>
          </a:p>
          <a:p>
            <a:pPr>
              <a:buNone/>
            </a:pPr>
            <a:r>
              <a:rPr lang="en-US" altLang="en-US" sz="4000" b="1" dirty="0" smtClean="0"/>
              <a:t>	</a:t>
            </a:r>
            <a:r>
              <a:rPr lang="en-US" altLang="en-US" b="1" dirty="0" smtClean="0"/>
              <a:t>The </a:t>
            </a:r>
            <a:r>
              <a:rPr lang="en-US" altLang="en-US" b="1" dirty="0" err="1" smtClean="0"/>
              <a:t>deauthentication</a:t>
            </a:r>
            <a:r>
              <a:rPr lang="en-US" altLang="en-US" b="1" dirty="0" smtClean="0"/>
              <a:t> service is invoked whenever an existing authentication is to be terminated. In an ESS, since authentication is a prerequisite for association, the act of </a:t>
            </a:r>
            <a:r>
              <a:rPr lang="en-US" altLang="en-US" b="1" dirty="0" err="1" smtClean="0"/>
              <a:t>deauthentication</a:t>
            </a:r>
            <a:r>
              <a:rPr lang="en-US" altLang="en-US" b="1" dirty="0" smtClean="0"/>
              <a:t> shall cause the station to be disassociated. The </a:t>
            </a:r>
            <a:r>
              <a:rPr lang="en-US" altLang="en-US" b="1" dirty="0" err="1" smtClean="0"/>
              <a:t>deauthentication</a:t>
            </a:r>
            <a:r>
              <a:rPr lang="en-US" altLang="en-US" b="1" dirty="0" smtClean="0"/>
              <a:t> service may be invoked by either authenticated party (non-AP STA or AP). </a:t>
            </a:r>
            <a:r>
              <a:rPr lang="en-US" altLang="en-US" b="1" dirty="0" err="1" smtClean="0"/>
              <a:t>Deauthentication</a:t>
            </a:r>
            <a:r>
              <a:rPr lang="en-US" altLang="en-US" b="1" dirty="0" smtClean="0"/>
              <a:t> is not a request; it is a notification. </a:t>
            </a:r>
            <a:r>
              <a:rPr lang="en-US" altLang="en-US" b="1" dirty="0" err="1" smtClean="0"/>
              <a:t>Deauthentication</a:t>
            </a:r>
            <a:r>
              <a:rPr lang="en-US" altLang="en-US" b="1" dirty="0" smtClean="0"/>
              <a:t> shall not be refused by either party. When an AP sends a </a:t>
            </a:r>
            <a:r>
              <a:rPr lang="en-US" altLang="en-US" b="1" dirty="0" err="1" smtClean="0"/>
              <a:t>deauthentication</a:t>
            </a:r>
            <a:r>
              <a:rPr lang="en-US" altLang="en-US" b="1" dirty="0" smtClean="0"/>
              <a:t> notice to an associated STA, the association shall also be terminated.</a:t>
            </a:r>
          </a:p>
          <a:p>
            <a:r>
              <a:rPr lang="en-US" altLang="en-US" dirty="0" smtClean="0"/>
              <a:t>Privacy Service:</a:t>
            </a:r>
          </a:p>
          <a:p>
            <a:pPr>
              <a:buNone/>
            </a:pPr>
            <a:r>
              <a:rPr lang="en-US" altLang="en-US" sz="4000" b="1" dirty="0" smtClean="0"/>
              <a:t>	</a:t>
            </a:r>
            <a:r>
              <a:rPr lang="en-US" altLang="en-US" b="1" dirty="0" smtClean="0"/>
              <a:t>IEEE 802.11provides the ability to encrypt the contents of messages using optional WEP algorithm. This functionality is provided by the privacy service. Note that privacy may only be invoked for data frames and some Authentication Management frames.</a:t>
            </a:r>
            <a:r>
              <a:rPr lang="en-US" altLang="en-US" dirty="0" smtClean="0"/>
              <a:t>	</a:t>
            </a:r>
          </a:p>
          <a:p>
            <a:endParaRPr lang="en-US" altLang="en-US" dirty="0" smtClean="0"/>
          </a:p>
          <a:p>
            <a:endParaRPr lang="en-IN" dirty="0"/>
          </a:p>
        </p:txBody>
      </p:sp>
    </p:spTree>
    <p:extLst>
      <p:ext uri="{BB962C8B-B14F-4D97-AF65-F5344CB8AC3E}">
        <p14:creationId xmlns:p14="http://schemas.microsoft.com/office/powerpoint/2010/main" val="19561467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Relationships between services</a:t>
            </a:r>
            <a:r>
              <a:rPr lang="en-US" altLang="en-US" b="0" dirty="0" smtClean="0"/>
              <a:t/>
            </a:r>
            <a:br>
              <a:rPr lang="en-US" altLang="en-US" b="0" dirty="0" smtClean="0"/>
            </a:br>
            <a:endParaRPr lang="en-IN" dirty="0"/>
          </a:p>
        </p:txBody>
      </p:sp>
      <p:sp>
        <p:nvSpPr>
          <p:cNvPr id="3" name="Content Placeholder 2"/>
          <p:cNvSpPr>
            <a:spLocks noGrp="1"/>
          </p:cNvSpPr>
          <p:nvPr>
            <p:ph idx="1"/>
          </p:nvPr>
        </p:nvSpPr>
        <p:spPr/>
        <p:txBody>
          <a:bodyPr>
            <a:normAutofit fontScale="92500"/>
          </a:bodyPr>
          <a:lstStyle/>
          <a:p>
            <a:r>
              <a:rPr lang="en-US" altLang="en-US" sz="3200" b="1" dirty="0" smtClean="0"/>
              <a:t>A STA keeps two state variables for each STA with which direct communication via the WM is needed:</a:t>
            </a:r>
          </a:p>
          <a:p>
            <a:pPr>
              <a:buNone/>
            </a:pPr>
            <a:r>
              <a:rPr lang="en-US" altLang="en-US" b="1" i="1" dirty="0" smtClean="0"/>
              <a:t>	Authentication state: </a:t>
            </a:r>
            <a:r>
              <a:rPr lang="en-US" altLang="en-US" b="1" dirty="0" smtClean="0"/>
              <a:t>The values are unauthenticated and authenticated.</a:t>
            </a:r>
          </a:p>
          <a:p>
            <a:pPr>
              <a:buNone/>
            </a:pPr>
            <a:r>
              <a:rPr lang="en-US" altLang="en-US" sz="3200" b="1" i="1" dirty="0" smtClean="0"/>
              <a:t>	</a:t>
            </a:r>
            <a:r>
              <a:rPr lang="en-US" altLang="en-US" b="1" i="1" dirty="0" smtClean="0"/>
              <a:t>Association state: </a:t>
            </a:r>
            <a:r>
              <a:rPr lang="en-US" altLang="en-US" b="1" dirty="0" smtClean="0"/>
              <a:t>The values are unassociated and associated.</a:t>
            </a:r>
          </a:p>
          <a:p>
            <a:r>
              <a:rPr lang="en-US" altLang="en-US" sz="3200" b="1" dirty="0" smtClean="0"/>
              <a:t>These two variables create three local states for each remote STA:</a:t>
            </a:r>
          </a:p>
          <a:p>
            <a:pPr>
              <a:buNone/>
            </a:pPr>
            <a:r>
              <a:rPr lang="en-US" altLang="en-US" b="1" i="1" dirty="0" smtClean="0"/>
              <a:t>	State 1:</a:t>
            </a:r>
            <a:r>
              <a:rPr lang="en-US" altLang="en-US" b="1" dirty="0" smtClean="0"/>
              <a:t>unauthenticated, unassociated.</a:t>
            </a:r>
          </a:p>
          <a:p>
            <a:pPr>
              <a:buNone/>
            </a:pPr>
            <a:r>
              <a:rPr lang="en-US" altLang="en-US" b="1" i="1" dirty="0" smtClean="0"/>
              <a:t>	State 2:</a:t>
            </a:r>
            <a:r>
              <a:rPr lang="en-US" altLang="en-US" b="1" dirty="0" smtClean="0"/>
              <a:t>Authenticated, not associated.</a:t>
            </a:r>
          </a:p>
          <a:p>
            <a:pPr>
              <a:buNone/>
            </a:pPr>
            <a:r>
              <a:rPr lang="en-US" altLang="en-US" b="1" dirty="0" smtClean="0"/>
              <a:t>	</a:t>
            </a:r>
            <a:r>
              <a:rPr lang="en-US" altLang="en-US" b="1" i="1" dirty="0" smtClean="0"/>
              <a:t>State 3:</a:t>
            </a:r>
            <a:r>
              <a:rPr lang="en-US" altLang="en-US" b="1" dirty="0" smtClean="0"/>
              <a:t>Authenticated and associated.</a:t>
            </a:r>
          </a:p>
          <a:p>
            <a:endParaRPr lang="en-US" altLang="en-US" dirty="0" smtClean="0"/>
          </a:p>
          <a:p>
            <a:pPr>
              <a:buNone/>
            </a:pPr>
            <a:endParaRPr lang="en-US" altLang="en-US" dirty="0" smtClean="0"/>
          </a:p>
          <a:p>
            <a:endParaRPr lang="en-IN" dirty="0"/>
          </a:p>
        </p:txBody>
      </p:sp>
    </p:spTree>
    <p:extLst>
      <p:ext uri="{BB962C8B-B14F-4D97-AF65-F5344CB8AC3E}">
        <p14:creationId xmlns:p14="http://schemas.microsoft.com/office/powerpoint/2010/main" val="2387734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Frame Types</a:t>
            </a:r>
            <a:endParaRPr lang="en-IN" dirty="0"/>
          </a:p>
        </p:txBody>
      </p:sp>
      <p:sp>
        <p:nvSpPr>
          <p:cNvPr id="3" name="Content Placeholder 2"/>
          <p:cNvSpPr>
            <a:spLocks noGrp="1"/>
          </p:cNvSpPr>
          <p:nvPr>
            <p:ph idx="1"/>
          </p:nvPr>
        </p:nvSpPr>
        <p:spPr/>
        <p:txBody>
          <a:bodyPr>
            <a:normAutofit lnSpcReduction="10000"/>
          </a:bodyPr>
          <a:lstStyle/>
          <a:p>
            <a:pPr>
              <a:buFontTx/>
              <a:buNone/>
            </a:pPr>
            <a:r>
              <a:rPr lang="en-US" altLang="en-US" dirty="0" smtClean="0"/>
              <a:t>Frames are classified into 3 different categories</a:t>
            </a:r>
          </a:p>
          <a:p>
            <a:pPr lvl="3"/>
            <a:r>
              <a:rPr lang="en-US" altLang="en-US" dirty="0" smtClean="0"/>
              <a:t>Control Frames</a:t>
            </a:r>
          </a:p>
          <a:p>
            <a:pPr lvl="3"/>
            <a:r>
              <a:rPr lang="en-US" altLang="en-US" dirty="0" smtClean="0"/>
              <a:t>Management Frames</a:t>
            </a:r>
          </a:p>
          <a:p>
            <a:pPr lvl="3"/>
            <a:r>
              <a:rPr lang="en-US" altLang="en-US" dirty="0" smtClean="0"/>
              <a:t>Data Frames</a:t>
            </a:r>
          </a:p>
          <a:p>
            <a:r>
              <a:rPr lang="en-US" altLang="en-US" dirty="0" smtClean="0"/>
              <a:t>Control Frames:</a:t>
            </a:r>
          </a:p>
          <a:p>
            <a:pPr>
              <a:buFontTx/>
              <a:buNone/>
            </a:pPr>
            <a:r>
              <a:rPr lang="en-US" altLang="en-US" dirty="0" smtClean="0"/>
              <a:t>	</a:t>
            </a:r>
            <a:r>
              <a:rPr lang="en-US" altLang="en-US" sz="2000" b="1" dirty="0" smtClean="0"/>
              <a:t>Control frames assist in the delivery of IEEE 802.11 Data frames and Management frames. They administer access to the wireless medium like use of RTS/CTS frames</a:t>
            </a:r>
          </a:p>
          <a:p>
            <a:r>
              <a:rPr lang="en-US" altLang="en-US" dirty="0" smtClean="0"/>
              <a:t>Management Frames:</a:t>
            </a:r>
            <a:r>
              <a:rPr lang="en-US" altLang="en-US" sz="2000" b="1" dirty="0" smtClean="0"/>
              <a:t>  </a:t>
            </a:r>
          </a:p>
          <a:p>
            <a:pPr>
              <a:buFontTx/>
              <a:buNone/>
            </a:pPr>
            <a:r>
              <a:rPr lang="en-US" altLang="en-US" sz="2000" b="1" dirty="0" smtClean="0"/>
              <a:t>	Management frames helps in implementing 802.11 defined functions / services.</a:t>
            </a:r>
          </a:p>
          <a:p>
            <a:r>
              <a:rPr lang="en-US" altLang="en-US" dirty="0" smtClean="0"/>
              <a:t>Data Frames:</a:t>
            </a:r>
          </a:p>
          <a:p>
            <a:pPr>
              <a:buFontTx/>
              <a:buNone/>
            </a:pPr>
            <a:r>
              <a:rPr lang="en-US" altLang="en-US" sz="2000" b="1" dirty="0" smtClean="0"/>
              <a:t>	Data frames carry higher level / layer data in the frame body.  	</a:t>
            </a:r>
          </a:p>
          <a:p>
            <a:pPr>
              <a:buFontTx/>
              <a:buNone/>
            </a:pPr>
            <a:endParaRPr lang="en-US" altLang="en-US" sz="2000" dirty="0" smtClean="0"/>
          </a:p>
          <a:p>
            <a:endParaRPr lang="en-IN" dirty="0"/>
          </a:p>
        </p:txBody>
      </p:sp>
    </p:spTree>
    <p:extLst>
      <p:ext uri="{BB962C8B-B14F-4D97-AF65-F5344CB8AC3E}">
        <p14:creationId xmlns:p14="http://schemas.microsoft.com/office/powerpoint/2010/main" val="14417908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Relationships </a:t>
            </a:r>
            <a:endParaRPr lang="en-IN" dirty="0"/>
          </a:p>
        </p:txBody>
      </p:sp>
      <p:sp>
        <p:nvSpPr>
          <p:cNvPr id="3" name="Content Placeholder 2"/>
          <p:cNvSpPr>
            <a:spLocks noGrp="1"/>
          </p:cNvSpPr>
          <p:nvPr>
            <p:ph idx="1"/>
          </p:nvPr>
        </p:nvSpPr>
        <p:spPr/>
        <p:txBody>
          <a:bodyPr/>
          <a:lstStyle/>
          <a:p>
            <a:r>
              <a:rPr lang="en-US" altLang="en-US" b="1" dirty="0" smtClean="0"/>
              <a:t>The relationships between these station state variables and the services</a:t>
            </a:r>
          </a:p>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293" y="3142444"/>
            <a:ext cx="4443413" cy="270456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95475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Relationships between services</a:t>
            </a:r>
            <a:endParaRPr lang="en-IN" dirty="0"/>
          </a:p>
        </p:txBody>
      </p:sp>
      <p:sp>
        <p:nvSpPr>
          <p:cNvPr id="3" name="Content Placeholder 2"/>
          <p:cNvSpPr>
            <a:spLocks noGrp="1"/>
          </p:cNvSpPr>
          <p:nvPr>
            <p:ph idx="1"/>
          </p:nvPr>
        </p:nvSpPr>
        <p:spPr/>
        <p:txBody>
          <a:bodyPr>
            <a:normAutofit fontScale="92500" lnSpcReduction="10000"/>
          </a:bodyPr>
          <a:lstStyle/>
          <a:p>
            <a:pPr>
              <a:lnSpc>
                <a:spcPct val="80000"/>
              </a:lnSpc>
            </a:pPr>
            <a:r>
              <a:rPr lang="en-US" altLang="en-US" sz="2000" dirty="0" smtClean="0"/>
              <a:t>Class 1 frames (permitted from within States 1, 2, and 3):</a:t>
            </a:r>
          </a:p>
          <a:p>
            <a:pPr>
              <a:lnSpc>
                <a:spcPct val="80000"/>
              </a:lnSpc>
              <a:buFontTx/>
              <a:buNone/>
            </a:pPr>
            <a:r>
              <a:rPr lang="en-US" altLang="en-US" b="1" dirty="0"/>
              <a:t>	</a:t>
            </a:r>
            <a:r>
              <a:rPr lang="en-US" altLang="en-US" sz="1800" dirty="0" smtClean="0"/>
              <a:t>1) Control frames</a:t>
            </a:r>
          </a:p>
          <a:p>
            <a:pPr lvl="3">
              <a:lnSpc>
                <a:spcPct val="80000"/>
              </a:lnSpc>
            </a:pPr>
            <a:r>
              <a:rPr lang="en-US" altLang="en-US" sz="1600" b="1" dirty="0" smtClean="0"/>
              <a:t> Request to send (RTS)</a:t>
            </a:r>
          </a:p>
          <a:p>
            <a:pPr lvl="3">
              <a:lnSpc>
                <a:spcPct val="80000"/>
              </a:lnSpc>
            </a:pPr>
            <a:r>
              <a:rPr lang="en-US" altLang="en-US" sz="1600" b="1" dirty="0" smtClean="0"/>
              <a:t> Clear to send (CTS)</a:t>
            </a:r>
          </a:p>
          <a:p>
            <a:pPr lvl="3">
              <a:lnSpc>
                <a:spcPct val="80000"/>
              </a:lnSpc>
            </a:pPr>
            <a:r>
              <a:rPr lang="en-US" altLang="en-US" sz="1600" b="1" dirty="0" smtClean="0"/>
              <a:t>Acknowledgment (ACK)</a:t>
            </a:r>
          </a:p>
          <a:p>
            <a:pPr lvl="3">
              <a:lnSpc>
                <a:spcPct val="80000"/>
              </a:lnSpc>
            </a:pPr>
            <a:r>
              <a:rPr lang="en-US" altLang="en-US" sz="1600" b="1" dirty="0" smtClean="0"/>
              <a:t>Contention-Free (CF)-</a:t>
            </a:r>
            <a:r>
              <a:rPr lang="en-US" altLang="en-US" sz="1600" b="1" dirty="0" err="1" smtClean="0"/>
              <a:t>End+ACK</a:t>
            </a:r>
            <a:endParaRPr lang="en-US" altLang="en-US" sz="1600" b="1" dirty="0" smtClean="0"/>
          </a:p>
          <a:p>
            <a:pPr lvl="3">
              <a:lnSpc>
                <a:spcPct val="80000"/>
              </a:lnSpc>
            </a:pPr>
            <a:r>
              <a:rPr lang="en-US" altLang="en-US" sz="1600" b="1" dirty="0" smtClean="0"/>
              <a:t>CF-End</a:t>
            </a:r>
          </a:p>
          <a:p>
            <a:pPr>
              <a:lnSpc>
                <a:spcPct val="80000"/>
              </a:lnSpc>
              <a:buFontTx/>
              <a:buNone/>
            </a:pPr>
            <a:r>
              <a:rPr lang="en-US" altLang="en-US" sz="1800" b="1" dirty="0" smtClean="0"/>
              <a:t>	</a:t>
            </a:r>
            <a:r>
              <a:rPr lang="en-US" altLang="en-US" sz="1800" dirty="0" smtClean="0"/>
              <a:t>2) Management frames</a:t>
            </a:r>
          </a:p>
          <a:p>
            <a:pPr>
              <a:lnSpc>
                <a:spcPct val="80000"/>
              </a:lnSpc>
              <a:buFontTx/>
              <a:buNone/>
            </a:pPr>
            <a:r>
              <a:rPr lang="en-US" altLang="en-US" sz="1800" b="1" dirty="0" smtClean="0"/>
              <a:t>		</a:t>
            </a:r>
            <a:r>
              <a:rPr lang="en-US" altLang="en-US" sz="1600" dirty="0" smtClean="0"/>
              <a:t>Probe request/response</a:t>
            </a:r>
          </a:p>
          <a:p>
            <a:pPr>
              <a:lnSpc>
                <a:spcPct val="80000"/>
              </a:lnSpc>
              <a:buFontTx/>
              <a:buNone/>
            </a:pPr>
            <a:r>
              <a:rPr lang="en-US" altLang="en-US" sz="1600" b="1" dirty="0" smtClean="0"/>
              <a:t>		</a:t>
            </a:r>
            <a:r>
              <a:rPr lang="en-US" altLang="en-US" sz="1600" dirty="0" smtClean="0"/>
              <a:t>Beacon</a:t>
            </a:r>
          </a:p>
          <a:p>
            <a:pPr>
              <a:lnSpc>
                <a:spcPct val="80000"/>
              </a:lnSpc>
              <a:buFontTx/>
              <a:buNone/>
            </a:pPr>
            <a:r>
              <a:rPr lang="en-US" altLang="en-US" sz="1600" b="1" dirty="0" smtClean="0"/>
              <a:t>		</a:t>
            </a:r>
            <a:r>
              <a:rPr lang="en-US" altLang="en-US" sz="1600" dirty="0" smtClean="0"/>
              <a:t>Authentication:</a:t>
            </a:r>
            <a:r>
              <a:rPr lang="en-US" altLang="en-US" sz="1600" b="1" dirty="0" smtClean="0"/>
              <a:t> Successful authentication enables a station to exchange Class 2 frames. Unsuccessful authentication leaves the STA in State 1.Deauthentication: </a:t>
            </a:r>
            <a:r>
              <a:rPr lang="en-US" altLang="en-US" sz="1600" b="1" dirty="0" err="1" smtClean="0"/>
              <a:t>Deauthentication</a:t>
            </a:r>
            <a:r>
              <a:rPr lang="en-US" altLang="en-US" sz="1600" b="1" dirty="0" smtClean="0"/>
              <a:t> notification when in State 2 or State 3 changes 	the STA’s state to State 1. The STA shall become authenticated again prior to sending Class 2 	frames.</a:t>
            </a:r>
          </a:p>
          <a:p>
            <a:pPr>
              <a:lnSpc>
                <a:spcPct val="80000"/>
              </a:lnSpc>
              <a:buFontTx/>
              <a:buNone/>
            </a:pPr>
            <a:r>
              <a:rPr lang="en-US" altLang="en-US" sz="1600" b="1" dirty="0" smtClean="0"/>
              <a:t>		</a:t>
            </a:r>
            <a:r>
              <a:rPr lang="en-US" altLang="en-US" sz="1600" dirty="0" smtClean="0"/>
              <a:t>Announcement traffic indication message (ATIM)</a:t>
            </a:r>
          </a:p>
          <a:p>
            <a:pPr>
              <a:lnSpc>
                <a:spcPct val="80000"/>
              </a:lnSpc>
              <a:buFontTx/>
              <a:buNone/>
            </a:pPr>
            <a:r>
              <a:rPr lang="en-US" altLang="en-US" sz="1600" b="1" dirty="0" smtClean="0"/>
              <a:t>	</a:t>
            </a:r>
            <a:r>
              <a:rPr lang="en-US" altLang="en-US" sz="1800" dirty="0" smtClean="0"/>
              <a:t>3) Data frames</a:t>
            </a:r>
          </a:p>
          <a:p>
            <a:pPr>
              <a:lnSpc>
                <a:spcPct val="80000"/>
              </a:lnSpc>
              <a:buFontTx/>
              <a:buNone/>
            </a:pPr>
            <a:r>
              <a:rPr lang="en-US" altLang="en-US" sz="1600" b="1" dirty="0" smtClean="0"/>
              <a:t>		</a:t>
            </a:r>
            <a:r>
              <a:rPr lang="en-US" altLang="en-US" sz="1600" dirty="0" smtClean="0"/>
              <a:t>Data:</a:t>
            </a:r>
            <a:r>
              <a:rPr lang="en-US" altLang="en-US" sz="1600" b="1" dirty="0" smtClean="0"/>
              <a:t> Data frames with frame control (FC) bits “To DS” and “From DS” both false.</a:t>
            </a:r>
          </a:p>
          <a:p>
            <a:pPr>
              <a:lnSpc>
                <a:spcPct val="80000"/>
              </a:lnSpc>
              <a:buFontTx/>
              <a:buNone/>
            </a:pPr>
            <a:endParaRPr lang="en-US" altLang="en-US" sz="1600" dirty="0" smtClean="0"/>
          </a:p>
          <a:p>
            <a:endParaRPr lang="en-IN" dirty="0"/>
          </a:p>
        </p:txBody>
      </p:sp>
    </p:spTree>
    <p:extLst>
      <p:ext uri="{BB962C8B-B14F-4D97-AF65-F5344CB8AC3E}">
        <p14:creationId xmlns:p14="http://schemas.microsoft.com/office/powerpoint/2010/main" val="3749006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2</a:t>
            </a:r>
            <a:endParaRPr lang="en-IN" dirty="0"/>
          </a:p>
        </p:txBody>
      </p:sp>
      <p:sp>
        <p:nvSpPr>
          <p:cNvPr id="3" name="Content Placeholder 2"/>
          <p:cNvSpPr>
            <a:spLocks noGrp="1"/>
          </p:cNvSpPr>
          <p:nvPr>
            <p:ph idx="1"/>
          </p:nvPr>
        </p:nvSpPr>
        <p:spPr/>
        <p:txBody>
          <a:bodyPr>
            <a:normAutofit fontScale="62500" lnSpcReduction="20000"/>
          </a:bodyPr>
          <a:lstStyle/>
          <a:p>
            <a:pPr>
              <a:lnSpc>
                <a:spcPct val="80000"/>
              </a:lnSpc>
            </a:pPr>
            <a:r>
              <a:rPr lang="en-US" altLang="en-US" sz="3600" dirty="0" smtClean="0"/>
              <a:t>Class 2 frames (if and only if authenticated; allowed from within States 2 and 3 only):</a:t>
            </a:r>
          </a:p>
          <a:p>
            <a:pPr>
              <a:lnSpc>
                <a:spcPct val="80000"/>
              </a:lnSpc>
              <a:buFontTx/>
              <a:buNone/>
            </a:pPr>
            <a:r>
              <a:rPr lang="en-US" altLang="en-US" b="1" dirty="0" smtClean="0"/>
              <a:t>	</a:t>
            </a:r>
            <a:r>
              <a:rPr lang="en-US" altLang="en-US" sz="3600" dirty="0" smtClean="0"/>
              <a:t>1) Management frames:</a:t>
            </a:r>
          </a:p>
          <a:p>
            <a:pPr>
              <a:lnSpc>
                <a:spcPct val="80000"/>
              </a:lnSpc>
              <a:buFontTx/>
              <a:buNone/>
            </a:pPr>
            <a:r>
              <a:rPr lang="en-US" altLang="en-US" b="1" dirty="0" smtClean="0"/>
              <a:t>		 </a:t>
            </a:r>
            <a:r>
              <a:rPr lang="en-US" altLang="en-US" sz="3200" dirty="0" smtClean="0"/>
              <a:t>Association request/response</a:t>
            </a:r>
          </a:p>
          <a:p>
            <a:pPr>
              <a:lnSpc>
                <a:spcPct val="80000"/>
              </a:lnSpc>
              <a:buFontTx/>
              <a:buNone/>
            </a:pPr>
            <a:r>
              <a:rPr lang="en-US" altLang="en-US" b="1" dirty="0" smtClean="0"/>
              <a:t>			— Successful association enables Class 3 frames.</a:t>
            </a:r>
          </a:p>
          <a:p>
            <a:pPr>
              <a:lnSpc>
                <a:spcPct val="80000"/>
              </a:lnSpc>
              <a:buFontTx/>
              <a:buNone/>
            </a:pPr>
            <a:r>
              <a:rPr lang="en-US" altLang="en-US" b="1" dirty="0" smtClean="0"/>
              <a:t>			— Unsuccessful association leaves STA in State 2.</a:t>
            </a:r>
          </a:p>
          <a:p>
            <a:pPr>
              <a:lnSpc>
                <a:spcPct val="80000"/>
              </a:lnSpc>
              <a:buFontTx/>
              <a:buNone/>
            </a:pPr>
            <a:r>
              <a:rPr lang="en-US" altLang="en-US" b="1" dirty="0" smtClean="0"/>
              <a:t>		 </a:t>
            </a:r>
            <a:r>
              <a:rPr lang="en-US" altLang="en-US" sz="3200" dirty="0" err="1" smtClean="0"/>
              <a:t>Reassociation</a:t>
            </a:r>
            <a:r>
              <a:rPr lang="en-US" altLang="en-US" sz="3200" dirty="0" smtClean="0"/>
              <a:t> request/response</a:t>
            </a:r>
          </a:p>
          <a:p>
            <a:pPr>
              <a:lnSpc>
                <a:spcPct val="80000"/>
              </a:lnSpc>
              <a:buFontTx/>
              <a:buNone/>
            </a:pPr>
            <a:r>
              <a:rPr lang="en-US" altLang="en-US" b="1" dirty="0" smtClean="0"/>
              <a:t>			— Successful </a:t>
            </a:r>
            <a:r>
              <a:rPr lang="en-US" altLang="en-US" b="1" dirty="0" err="1" smtClean="0"/>
              <a:t>reassociation</a:t>
            </a:r>
            <a:r>
              <a:rPr lang="en-US" altLang="en-US" b="1" dirty="0" smtClean="0"/>
              <a:t> enables Class 3 frames.</a:t>
            </a:r>
          </a:p>
          <a:p>
            <a:pPr>
              <a:lnSpc>
                <a:spcPct val="80000"/>
              </a:lnSpc>
              <a:buFontTx/>
              <a:buNone/>
            </a:pPr>
            <a:r>
              <a:rPr lang="en-US" altLang="en-US" b="1" dirty="0" smtClean="0"/>
              <a:t>			— Unsuccessful </a:t>
            </a:r>
            <a:r>
              <a:rPr lang="en-US" altLang="en-US" b="1" dirty="0" err="1" smtClean="0"/>
              <a:t>reassociation</a:t>
            </a:r>
            <a:r>
              <a:rPr lang="en-US" altLang="en-US" b="1" dirty="0" smtClean="0"/>
              <a:t> leaves the STA in state 2 (with respect to the STA that was 		     sent the  </a:t>
            </a:r>
            <a:r>
              <a:rPr lang="en-US" altLang="en-US" b="1" dirty="0" err="1" smtClean="0"/>
              <a:t>reassociation</a:t>
            </a:r>
            <a:r>
              <a:rPr lang="en-US" altLang="en-US" b="1" dirty="0" smtClean="0"/>
              <a:t> message). </a:t>
            </a:r>
            <a:r>
              <a:rPr lang="en-US" altLang="en-US" b="1" dirty="0" err="1" smtClean="0"/>
              <a:t>Reassociation</a:t>
            </a:r>
            <a:r>
              <a:rPr lang="en-US" altLang="en-US" b="1" dirty="0" smtClean="0"/>
              <a:t> frames  shall only be sent if the</a:t>
            </a:r>
          </a:p>
          <a:p>
            <a:pPr>
              <a:lnSpc>
                <a:spcPct val="80000"/>
              </a:lnSpc>
              <a:buFontTx/>
              <a:buNone/>
            </a:pPr>
            <a:r>
              <a:rPr lang="en-US" altLang="en-US" b="1" dirty="0" smtClean="0"/>
              <a:t>			     sending STA is already associated in the same ESS.</a:t>
            </a:r>
          </a:p>
          <a:p>
            <a:pPr>
              <a:lnSpc>
                <a:spcPct val="80000"/>
              </a:lnSpc>
              <a:buFontTx/>
              <a:buNone/>
            </a:pPr>
            <a:r>
              <a:rPr lang="en-US" altLang="en-US" b="1" dirty="0" smtClean="0"/>
              <a:t>		</a:t>
            </a:r>
            <a:r>
              <a:rPr lang="en-US" altLang="en-US" sz="3200" dirty="0" smtClean="0"/>
              <a:t>Disassociation</a:t>
            </a:r>
          </a:p>
          <a:p>
            <a:pPr>
              <a:lnSpc>
                <a:spcPct val="80000"/>
              </a:lnSpc>
              <a:buFontTx/>
              <a:buNone/>
            </a:pPr>
            <a:r>
              <a:rPr lang="en-US" altLang="en-US" b="1" dirty="0" smtClean="0"/>
              <a:t>			— Disassociation notification when in State 3 changes a Station’s state to State</a:t>
            </a:r>
          </a:p>
          <a:p>
            <a:pPr>
              <a:lnSpc>
                <a:spcPct val="80000"/>
              </a:lnSpc>
              <a:buFontTx/>
              <a:buNone/>
            </a:pPr>
            <a:r>
              <a:rPr lang="en-US" altLang="en-US" b="1" dirty="0" smtClean="0"/>
              <a:t>2. This 	station shall become associated again if it wishes to utilize the DS. If STA A receives a Class 		2 frame with a unicast address in the Address 1 field from STA B that is not authenticated 		with STA A, STA A shall send a </a:t>
            </a:r>
            <a:r>
              <a:rPr lang="en-US" altLang="en-US" b="1" dirty="0" err="1" smtClean="0"/>
              <a:t>deauthentication</a:t>
            </a:r>
            <a:r>
              <a:rPr lang="en-US" altLang="en-US" b="1" dirty="0" smtClean="0"/>
              <a:t> frame to STA B.</a:t>
            </a:r>
          </a:p>
          <a:p>
            <a:pPr>
              <a:lnSpc>
                <a:spcPct val="80000"/>
              </a:lnSpc>
            </a:pPr>
            <a:endParaRPr lang="en-US" altLang="en-US" dirty="0" smtClean="0"/>
          </a:p>
          <a:p>
            <a:pPr>
              <a:lnSpc>
                <a:spcPct val="80000"/>
              </a:lnSpc>
            </a:pPr>
            <a:endParaRPr lang="en-US" altLang="en-US" dirty="0" smtClean="0"/>
          </a:p>
          <a:p>
            <a:endParaRPr lang="en-IN" dirty="0"/>
          </a:p>
        </p:txBody>
      </p:sp>
    </p:spTree>
    <p:extLst>
      <p:ext uri="{BB962C8B-B14F-4D97-AF65-F5344CB8AC3E}">
        <p14:creationId xmlns:p14="http://schemas.microsoft.com/office/powerpoint/2010/main" val="10717963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 3</a:t>
            </a:r>
            <a:endParaRPr lang="en-IN" dirty="0"/>
          </a:p>
        </p:txBody>
      </p:sp>
      <p:sp>
        <p:nvSpPr>
          <p:cNvPr id="3" name="Content Placeholder 2"/>
          <p:cNvSpPr>
            <a:spLocks noGrp="1"/>
          </p:cNvSpPr>
          <p:nvPr>
            <p:ph idx="1"/>
          </p:nvPr>
        </p:nvSpPr>
        <p:spPr/>
        <p:txBody>
          <a:bodyPr>
            <a:normAutofit fontScale="70000" lnSpcReduction="20000"/>
          </a:bodyPr>
          <a:lstStyle/>
          <a:p>
            <a:r>
              <a:rPr lang="en-US" altLang="en-US" dirty="0" smtClean="0"/>
              <a:t>Class 3 frames (if and only if associated; allowed only from within State 3):</a:t>
            </a:r>
          </a:p>
          <a:p>
            <a:pPr>
              <a:buNone/>
            </a:pPr>
            <a:r>
              <a:rPr lang="en-US" altLang="en-US" sz="4000" b="1" dirty="0" smtClean="0"/>
              <a:t>	</a:t>
            </a:r>
            <a:r>
              <a:rPr lang="en-US" altLang="en-US" sz="3200" dirty="0" smtClean="0"/>
              <a:t>1) Data frames</a:t>
            </a:r>
          </a:p>
          <a:p>
            <a:pPr>
              <a:buNone/>
            </a:pPr>
            <a:r>
              <a:rPr lang="en-US" altLang="en-US" sz="4000" b="1" dirty="0" smtClean="0"/>
              <a:t>		</a:t>
            </a:r>
            <a:r>
              <a:rPr lang="en-US" altLang="en-US" dirty="0" smtClean="0"/>
              <a:t>Data subtypes:</a:t>
            </a:r>
          </a:p>
          <a:p>
            <a:pPr>
              <a:buNone/>
            </a:pPr>
            <a:r>
              <a:rPr lang="en-US" altLang="en-US" dirty="0" smtClean="0"/>
              <a:t>		</a:t>
            </a:r>
            <a:r>
              <a:rPr lang="en-US" altLang="en-US" b="1" dirty="0" smtClean="0"/>
              <a:t> Data frames allowed. That is, either the “To DS” or “From DS” FC bits </a:t>
            </a:r>
            <a:r>
              <a:rPr lang="en-US" altLang="en-US" sz="2400" b="1" dirty="0" smtClean="0"/>
              <a:t>may be set to true to 	 utilize DSSs.</a:t>
            </a:r>
          </a:p>
          <a:p>
            <a:pPr>
              <a:buNone/>
            </a:pPr>
            <a:r>
              <a:rPr lang="en-US" altLang="en-US" sz="4000" b="1" dirty="0" smtClean="0"/>
              <a:t>	</a:t>
            </a:r>
            <a:r>
              <a:rPr lang="en-US" altLang="en-US" sz="3200" dirty="0" smtClean="0"/>
              <a:t>2) Management frames</a:t>
            </a:r>
          </a:p>
          <a:p>
            <a:pPr>
              <a:buNone/>
            </a:pPr>
            <a:r>
              <a:rPr lang="en-US" altLang="en-US" sz="4000" b="1" dirty="0" smtClean="0"/>
              <a:t>		</a:t>
            </a:r>
            <a:r>
              <a:rPr lang="en-US" altLang="en-US" dirty="0" err="1" smtClean="0"/>
              <a:t>Deauthentication</a:t>
            </a:r>
            <a:r>
              <a:rPr lang="en-US" altLang="en-US" dirty="0" smtClean="0"/>
              <a:t>:</a:t>
            </a:r>
            <a:r>
              <a:rPr lang="en-US" altLang="en-US" b="1" dirty="0" smtClean="0"/>
              <a:t> </a:t>
            </a:r>
          </a:p>
          <a:p>
            <a:pPr>
              <a:buNone/>
            </a:pPr>
            <a:r>
              <a:rPr lang="en-US" altLang="en-US" sz="2400" b="1" dirty="0" smtClean="0"/>
              <a:t>		</a:t>
            </a:r>
            <a:r>
              <a:rPr lang="en-US" altLang="en-US" b="1" dirty="0" err="1" smtClean="0"/>
              <a:t>Deauthentication</a:t>
            </a:r>
            <a:r>
              <a:rPr lang="en-US" altLang="en-US" b="1" dirty="0" smtClean="0"/>
              <a:t> notification when in State 3 implies disassociation as</a:t>
            </a:r>
          </a:p>
          <a:p>
            <a:pPr>
              <a:buNone/>
            </a:pPr>
            <a:r>
              <a:rPr lang="en-US" altLang="en-US" b="1" dirty="0" smtClean="0"/>
              <a:t>		well, changing the STA’s state from 3 to 1. The station shall become authenticated again prior 	to another association.</a:t>
            </a:r>
          </a:p>
          <a:p>
            <a:pPr>
              <a:buNone/>
            </a:pPr>
            <a:r>
              <a:rPr lang="en-US" altLang="en-US" sz="4000" b="1" dirty="0" smtClean="0"/>
              <a:t>	</a:t>
            </a:r>
            <a:r>
              <a:rPr lang="en-US" altLang="en-US" sz="3200" dirty="0" smtClean="0"/>
              <a:t>3) Control frames</a:t>
            </a:r>
          </a:p>
          <a:p>
            <a:pPr>
              <a:buNone/>
            </a:pPr>
            <a:r>
              <a:rPr lang="en-US" altLang="en-US" sz="4000" b="1" dirty="0" smtClean="0"/>
              <a:t>		</a:t>
            </a:r>
            <a:r>
              <a:rPr lang="en-US" altLang="en-US" dirty="0" smtClean="0"/>
              <a:t>PS-Poll</a:t>
            </a:r>
          </a:p>
          <a:p>
            <a:pPr>
              <a:buNone/>
            </a:pPr>
            <a:endParaRPr lang="en-US" altLang="en-US" dirty="0" smtClean="0"/>
          </a:p>
          <a:p>
            <a:endParaRPr lang="en-US" altLang="en-US" dirty="0" smtClean="0"/>
          </a:p>
          <a:p>
            <a:endParaRPr lang="en-IN" dirty="0"/>
          </a:p>
        </p:txBody>
      </p:sp>
    </p:spTree>
    <p:extLst>
      <p:ext uri="{BB962C8B-B14F-4D97-AF65-F5344CB8AC3E}">
        <p14:creationId xmlns:p14="http://schemas.microsoft.com/office/powerpoint/2010/main" val="2069561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 Frame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2190" y="3156849"/>
            <a:ext cx="7047619" cy="1688889"/>
          </a:xfrm>
        </p:spPr>
      </p:pic>
    </p:spTree>
    <p:extLst>
      <p:ext uri="{BB962C8B-B14F-4D97-AF65-F5344CB8AC3E}">
        <p14:creationId xmlns:p14="http://schemas.microsoft.com/office/powerpoint/2010/main" val="423091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MAC(Medium Access Control)</a:t>
            </a:r>
            <a:endParaRPr lang="en-IN" dirty="0"/>
          </a:p>
        </p:txBody>
      </p:sp>
      <p:sp>
        <p:nvSpPr>
          <p:cNvPr id="3" name="Content Placeholder 2"/>
          <p:cNvSpPr>
            <a:spLocks noGrp="1"/>
          </p:cNvSpPr>
          <p:nvPr>
            <p:ph idx="1"/>
          </p:nvPr>
        </p:nvSpPr>
        <p:spPr/>
        <p:txBody>
          <a:bodyPr/>
          <a:lstStyle/>
          <a:p>
            <a:pPr>
              <a:defRPr/>
            </a:pPr>
            <a:r>
              <a:rPr lang="en-US" sz="2600" dirty="0"/>
              <a:t>What is </a:t>
            </a:r>
            <a:r>
              <a:rPr lang="en-US" sz="2600" dirty="0" err="1"/>
              <a:t>WiFi</a:t>
            </a:r>
            <a:r>
              <a:rPr lang="en-US" sz="2600" dirty="0"/>
              <a:t> MAC Protocol?</a:t>
            </a:r>
          </a:p>
          <a:p>
            <a:pPr lvl="1">
              <a:defRPr/>
            </a:pPr>
            <a:r>
              <a:rPr lang="en-US" sz="2200" dirty="0"/>
              <a:t>It is the underlying technology of wireless local area networks (WLAN) based on the IEEE 802.11 specifications that provides the data link layer of the Ethernet LAN system.</a:t>
            </a:r>
          </a:p>
          <a:p>
            <a:pPr>
              <a:defRPr/>
            </a:pPr>
            <a:r>
              <a:rPr lang="en-US" sz="2600" dirty="0"/>
              <a:t>Who came up with </a:t>
            </a:r>
            <a:r>
              <a:rPr lang="en-US" sz="2600" dirty="0" err="1"/>
              <a:t>WiFi</a:t>
            </a:r>
            <a:r>
              <a:rPr lang="en-US" sz="2600" dirty="0"/>
              <a:t> MAC Protocol?</a:t>
            </a:r>
          </a:p>
          <a:p>
            <a:pPr lvl="1">
              <a:defRPr/>
            </a:pPr>
            <a:r>
              <a:rPr lang="en-US" sz="2200" dirty="0"/>
              <a:t>The IEEE Task Groups and created the IEEE 802.11 or IEEE 802.11x Committee, however IEEE only sets specifications.  </a:t>
            </a:r>
            <a:r>
              <a:rPr lang="en-US" sz="2200" dirty="0" err="1"/>
              <a:t>WiFi</a:t>
            </a:r>
            <a:r>
              <a:rPr lang="en-US" sz="2200" dirty="0"/>
              <a:t> Alliance runs the certification program</a:t>
            </a:r>
            <a:r>
              <a:rPr lang="en-US" sz="2200" dirty="0" smtClean="0"/>
              <a:t>.</a:t>
            </a:r>
            <a:endParaRPr lang="en-US" sz="2200" dirty="0"/>
          </a:p>
          <a:p>
            <a:endParaRPr lang="en-IN" dirty="0" smtClean="0"/>
          </a:p>
          <a:p>
            <a:endParaRPr lang="en-IN" dirty="0"/>
          </a:p>
        </p:txBody>
      </p:sp>
    </p:spTree>
    <p:extLst>
      <p:ext uri="{BB962C8B-B14F-4D97-AF65-F5344CB8AC3E}">
        <p14:creationId xmlns:p14="http://schemas.microsoft.com/office/powerpoint/2010/main" val="33482611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Scanning Procedure</a:t>
            </a:r>
            <a:endParaRPr lang="en-IN" dirty="0"/>
          </a:p>
        </p:txBody>
      </p:sp>
      <p:sp>
        <p:nvSpPr>
          <p:cNvPr id="3" name="Content Placeholder 2"/>
          <p:cNvSpPr>
            <a:spLocks noGrp="1"/>
          </p:cNvSpPr>
          <p:nvPr>
            <p:ph idx="1"/>
          </p:nvPr>
        </p:nvSpPr>
        <p:spPr/>
        <p:txBody>
          <a:bodyPr>
            <a:normAutofit fontScale="92500" lnSpcReduction="20000"/>
          </a:bodyPr>
          <a:lstStyle/>
          <a:p>
            <a:r>
              <a:rPr lang="en-US" altLang="en-US" dirty="0"/>
              <a:t>The station comes to existence of the surrounding WLAN networks by scanning procedure</a:t>
            </a:r>
          </a:p>
          <a:p>
            <a:r>
              <a:rPr lang="en-US" altLang="en-US" dirty="0"/>
              <a:t>Two types of scanning are there</a:t>
            </a:r>
          </a:p>
          <a:p>
            <a:pPr lvl="2"/>
            <a:r>
              <a:rPr lang="en-US" altLang="en-US" sz="2400" dirty="0" smtClean="0"/>
              <a:t>Active Scanning</a:t>
            </a:r>
          </a:p>
          <a:p>
            <a:pPr lvl="2"/>
            <a:r>
              <a:rPr lang="en-US" altLang="en-US" sz="2400" dirty="0" smtClean="0"/>
              <a:t>Passive Scanning</a:t>
            </a:r>
          </a:p>
          <a:p>
            <a:r>
              <a:rPr lang="en-US" altLang="en-US" dirty="0"/>
              <a:t>Active Scanning:</a:t>
            </a:r>
          </a:p>
          <a:p>
            <a:pPr>
              <a:buNone/>
            </a:pPr>
            <a:r>
              <a:rPr lang="en-US" altLang="en-US" dirty="0"/>
              <a:t>	</a:t>
            </a:r>
            <a:r>
              <a:rPr lang="en-US" altLang="en-US" b="1" dirty="0" smtClean="0"/>
              <a:t>The station sends probe request packet on each channel and collects information about the existing surrounding WLAN networks from the probe response packets.</a:t>
            </a:r>
          </a:p>
          <a:p>
            <a:r>
              <a:rPr lang="en-US" altLang="en-US" dirty="0"/>
              <a:t>Passive Scanning:</a:t>
            </a:r>
          </a:p>
          <a:p>
            <a:pPr>
              <a:buNone/>
            </a:pPr>
            <a:r>
              <a:rPr lang="en-US" altLang="en-US" dirty="0"/>
              <a:t>	</a:t>
            </a:r>
            <a:r>
              <a:rPr lang="en-US" altLang="en-US" b="1" dirty="0" smtClean="0"/>
              <a:t>The station collects information about the existing networks by listening beacons on all the channels.</a:t>
            </a:r>
          </a:p>
          <a:p>
            <a:pPr>
              <a:buNone/>
            </a:pPr>
            <a:endParaRPr lang="en-US" altLang="en-US" dirty="0" smtClean="0"/>
          </a:p>
          <a:p>
            <a:endParaRPr lang="en-IN" dirty="0"/>
          </a:p>
        </p:txBody>
      </p:sp>
    </p:spTree>
    <p:extLst>
      <p:ext uri="{BB962C8B-B14F-4D97-AF65-F5344CB8AC3E}">
        <p14:creationId xmlns:p14="http://schemas.microsoft.com/office/powerpoint/2010/main" val="28366850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Footer Placeholder 4"/>
          <p:cNvSpPr>
            <a:spLocks noGrp="1"/>
          </p:cNvSpPr>
          <p:nvPr>
            <p:ph type="ftr" sz="quarter" idx="11"/>
          </p:nvPr>
        </p:nvSpPr>
        <p:spPr/>
        <p:txBody>
          <a:bodyPr/>
          <a:lstStyle/>
          <a:p>
            <a:pPr>
              <a:defRPr/>
            </a:pPr>
            <a:r>
              <a:rPr lang="en-US"/>
              <a:t>6: Wireless and Mobile Networks</a:t>
            </a:r>
          </a:p>
        </p:txBody>
      </p:sp>
      <p:sp>
        <p:nvSpPr>
          <p:cNvPr id="143" name="Slide Number Placeholder 5"/>
          <p:cNvSpPr>
            <a:spLocks noGrp="1"/>
          </p:cNvSpPr>
          <p:nvPr>
            <p:ph type="sldNum" sz="quarter" idx="12"/>
          </p:nvPr>
        </p:nvSpPr>
        <p:spPr/>
        <p:txBody>
          <a:bodyPr wrap="square" numCol="1" anchorCtr="0" compatLnSpc="1">
            <a:prstTxWarp prst="textNoShape">
              <a:avLst/>
            </a:prstTxWarp>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solidFill>
                  <a:srgbClr val="898989"/>
                </a:solidFill>
              </a:rPr>
              <a:t>6-</a:t>
            </a:r>
            <a:fld id="{365CD2DB-E009-4668-A15B-16F1C08BC53A}" type="slidenum">
              <a:rPr lang="en-US" altLang="en-US" sz="1200">
                <a:solidFill>
                  <a:srgbClr val="898989"/>
                </a:solidFill>
              </a:rPr>
              <a:pPr/>
              <a:t>41</a:t>
            </a:fld>
            <a:endParaRPr lang="en-US" altLang="en-US" sz="1200">
              <a:solidFill>
                <a:srgbClr val="898989"/>
              </a:solidFill>
            </a:endParaRPr>
          </a:p>
        </p:txBody>
      </p:sp>
      <p:sp>
        <p:nvSpPr>
          <p:cNvPr id="3080" name="Rectangle 2"/>
          <p:cNvSpPr>
            <a:spLocks noGrp="1" noChangeArrowheads="1"/>
          </p:cNvSpPr>
          <p:nvPr>
            <p:ph type="title"/>
          </p:nvPr>
        </p:nvSpPr>
        <p:spPr>
          <a:xfrm>
            <a:off x="2057401" y="228600"/>
            <a:ext cx="8112125" cy="1143000"/>
          </a:xfrm>
        </p:spPr>
        <p:txBody>
          <a:bodyPr/>
          <a:lstStyle/>
          <a:p>
            <a:r>
              <a:rPr lang="en-US" altLang="en-US" smtClean="0"/>
              <a:t>802.11: passive/active scanning</a:t>
            </a:r>
          </a:p>
        </p:txBody>
      </p:sp>
      <p:sp>
        <p:nvSpPr>
          <p:cNvPr id="3081" name="Oval 6"/>
          <p:cNvSpPr>
            <a:spLocks noChangeArrowheads="1"/>
          </p:cNvSpPr>
          <p:nvPr/>
        </p:nvSpPr>
        <p:spPr bwMode="auto">
          <a:xfrm>
            <a:off x="8104188" y="1455739"/>
            <a:ext cx="2335212" cy="2224087"/>
          </a:xfrm>
          <a:prstGeom prst="ellipse">
            <a:avLst/>
          </a:prstGeom>
          <a:solidFill>
            <a:srgbClr val="00CCFF">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600"/>
          </a:p>
        </p:txBody>
      </p:sp>
      <p:sp>
        <p:nvSpPr>
          <p:cNvPr id="3082" name="Oval 7"/>
          <p:cNvSpPr>
            <a:spLocks noChangeArrowheads="1"/>
          </p:cNvSpPr>
          <p:nvPr/>
        </p:nvSpPr>
        <p:spPr bwMode="auto">
          <a:xfrm>
            <a:off x="6248401" y="1390650"/>
            <a:ext cx="2335213" cy="2224088"/>
          </a:xfrm>
          <a:prstGeom prst="ellipse">
            <a:avLst/>
          </a:prstGeom>
          <a:solidFill>
            <a:srgbClr val="00CCFF">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600">
              <a:latin typeface="Arial" panose="020B0604020202020204" pitchFamily="34" charset="0"/>
            </a:endParaRPr>
          </a:p>
        </p:txBody>
      </p:sp>
      <p:sp>
        <p:nvSpPr>
          <p:cNvPr id="3083" name="Text Box 8"/>
          <p:cNvSpPr txBox="1">
            <a:spLocks noChangeArrowheads="1"/>
          </p:cNvSpPr>
          <p:nvPr/>
        </p:nvSpPr>
        <p:spPr bwMode="auto">
          <a:xfrm>
            <a:off x="9444039" y="2325688"/>
            <a:ext cx="592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AP 2</a:t>
            </a:r>
          </a:p>
        </p:txBody>
      </p:sp>
      <p:sp>
        <p:nvSpPr>
          <p:cNvPr id="3084" name="Text Box 9"/>
          <p:cNvSpPr txBox="1">
            <a:spLocks noChangeArrowheads="1"/>
          </p:cNvSpPr>
          <p:nvPr/>
        </p:nvSpPr>
        <p:spPr bwMode="auto">
          <a:xfrm>
            <a:off x="7735888" y="216217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latin typeface="Arial" panose="020B0604020202020204" pitchFamily="34" charset="0"/>
            </a:endParaRPr>
          </a:p>
        </p:txBody>
      </p:sp>
      <p:sp>
        <p:nvSpPr>
          <p:cNvPr id="3085" name="Text Box 10"/>
          <p:cNvSpPr txBox="1">
            <a:spLocks noChangeArrowheads="1"/>
          </p:cNvSpPr>
          <p:nvPr/>
        </p:nvSpPr>
        <p:spPr bwMode="auto">
          <a:xfrm>
            <a:off x="6823075" y="2295525"/>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AP 1</a:t>
            </a:r>
          </a:p>
        </p:txBody>
      </p:sp>
      <p:sp>
        <p:nvSpPr>
          <p:cNvPr id="3086" name="Text Box 11"/>
          <p:cNvSpPr txBox="1">
            <a:spLocks noChangeArrowheads="1"/>
          </p:cNvSpPr>
          <p:nvPr/>
        </p:nvSpPr>
        <p:spPr bwMode="auto">
          <a:xfrm>
            <a:off x="8101013" y="3178175"/>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H1</a:t>
            </a:r>
          </a:p>
        </p:txBody>
      </p:sp>
      <p:sp>
        <p:nvSpPr>
          <p:cNvPr id="3087" name="Text Box 12"/>
          <p:cNvSpPr txBox="1">
            <a:spLocks noChangeArrowheads="1"/>
          </p:cNvSpPr>
          <p:nvPr/>
        </p:nvSpPr>
        <p:spPr bwMode="auto">
          <a:xfrm>
            <a:off x="9742488" y="2981325"/>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latin typeface="Arial" panose="020B0604020202020204" pitchFamily="34" charset="0"/>
            </a:endParaRPr>
          </a:p>
        </p:txBody>
      </p:sp>
      <p:sp>
        <p:nvSpPr>
          <p:cNvPr id="3088" name="Text Box 13"/>
          <p:cNvSpPr txBox="1">
            <a:spLocks noChangeArrowheads="1"/>
          </p:cNvSpPr>
          <p:nvPr/>
        </p:nvSpPr>
        <p:spPr bwMode="auto">
          <a:xfrm>
            <a:off x="8891588" y="1512888"/>
            <a:ext cx="724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BBS 2</a:t>
            </a:r>
          </a:p>
        </p:txBody>
      </p:sp>
      <p:sp>
        <p:nvSpPr>
          <p:cNvPr id="3089" name="Text Box 14"/>
          <p:cNvSpPr txBox="1">
            <a:spLocks noChangeArrowheads="1"/>
          </p:cNvSpPr>
          <p:nvPr/>
        </p:nvSpPr>
        <p:spPr bwMode="auto">
          <a:xfrm>
            <a:off x="7075488" y="1462088"/>
            <a:ext cx="735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BBS 1</a:t>
            </a:r>
          </a:p>
        </p:txBody>
      </p:sp>
      <p:grpSp>
        <p:nvGrpSpPr>
          <p:cNvPr id="3090" name="Group 15"/>
          <p:cNvGrpSpPr>
            <a:grpSpLocks/>
          </p:cNvGrpSpPr>
          <p:nvPr/>
        </p:nvGrpSpPr>
        <p:grpSpPr bwMode="auto">
          <a:xfrm>
            <a:off x="8950326" y="2011364"/>
            <a:ext cx="842963" cy="600075"/>
            <a:chOff x="1160" y="2192"/>
            <a:chExt cx="589" cy="440"/>
          </a:xfrm>
        </p:grpSpPr>
        <p:pic>
          <p:nvPicPr>
            <p:cNvPr id="3198" name="Picture 16" descr="31u_bnr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99" name="AutoShape 17"/>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200" name="Freeform 18"/>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1" name="Freeform 19"/>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2" name="Freeform 20"/>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3" name="Freeform 21"/>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4" name="Freeform 22"/>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5" name="Freeform 23"/>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6" name="Freeform 24"/>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7" name="Freeform 25"/>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8" name="Freeform 26"/>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09" name="Freeform 27"/>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0" name="Freeform 28"/>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1" name="Freeform 29"/>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2" name="Freeform 30"/>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3" name="Freeform 31"/>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4" name="Freeform 32"/>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215" name="Freeform 33"/>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091" name="Group 34"/>
          <p:cNvGrpSpPr>
            <a:grpSpLocks/>
          </p:cNvGrpSpPr>
          <p:nvPr/>
        </p:nvGrpSpPr>
        <p:grpSpPr bwMode="auto">
          <a:xfrm>
            <a:off x="7026275" y="2000251"/>
            <a:ext cx="844550" cy="600075"/>
            <a:chOff x="1160" y="2192"/>
            <a:chExt cx="589" cy="440"/>
          </a:xfrm>
        </p:grpSpPr>
        <p:pic>
          <p:nvPicPr>
            <p:cNvPr id="3180" name="Picture 35" descr="31u_bnr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81" name="AutoShape 36"/>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82" name="Freeform 37"/>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3" name="Freeform 38"/>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4" name="Freeform 39"/>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5" name="Freeform 40"/>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6" name="Freeform 41"/>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7" name="Freeform 42"/>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8" name="Freeform 43"/>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89" name="Freeform 44"/>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0" name="Freeform 45"/>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1" name="Freeform 46"/>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2" name="Freeform 47"/>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3" name="Freeform 48"/>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4" name="Freeform 49"/>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5" name="Freeform 50"/>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6" name="Freeform 51"/>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97" name="Freeform 52"/>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092" name="Group 53"/>
          <p:cNvGrpSpPr>
            <a:grpSpLocks/>
          </p:cNvGrpSpPr>
          <p:nvPr/>
        </p:nvGrpSpPr>
        <p:grpSpPr bwMode="auto">
          <a:xfrm>
            <a:off x="7966075" y="2627313"/>
            <a:ext cx="635000" cy="588962"/>
            <a:chOff x="2870" y="1518"/>
            <a:chExt cx="292" cy="320"/>
          </a:xfrm>
        </p:grpSpPr>
        <p:graphicFrame>
          <p:nvGraphicFramePr>
            <p:cNvPr id="3076" name="Object 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226" name="Clip" r:id="rId5" imgW="819000" imgH="847800" progId="MS_ClipArt_Gallery.2">
                    <p:embed/>
                  </p:oleObj>
                </mc:Choice>
                <mc:Fallback>
                  <p:oleObj name="Clip" r:id="rId5" imgW="819000" imgH="84780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227" name="Clip" r:id="rId7" imgW="1266840" imgH="1200240" progId="MS_ClipArt_Gallery.2">
                    <p:embed/>
                  </p:oleObj>
                </mc:Choice>
                <mc:Fallback>
                  <p:oleObj name="Clip" r:id="rId7" imgW="1266840" imgH="120024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093" name="Freeform 56"/>
          <p:cNvSpPr>
            <a:spLocks/>
          </p:cNvSpPr>
          <p:nvPr/>
        </p:nvSpPr>
        <p:spPr bwMode="auto">
          <a:xfrm>
            <a:off x="8361363" y="2466976"/>
            <a:ext cx="869950" cy="225425"/>
          </a:xfrm>
          <a:custGeom>
            <a:avLst/>
            <a:gdLst>
              <a:gd name="T0" fmla="*/ 0 w 548"/>
              <a:gd name="T1" fmla="*/ 357862133 h 142"/>
              <a:gd name="T2" fmla="*/ 0 w 548"/>
              <a:gd name="T3" fmla="*/ 0 h 142"/>
              <a:gd name="T4" fmla="*/ 1381045407 w 548"/>
              <a:gd name="T5" fmla="*/ 0 h 142"/>
              <a:gd name="T6" fmla="*/ 0 60000 65536"/>
              <a:gd name="T7" fmla="*/ 0 60000 65536"/>
              <a:gd name="T8" fmla="*/ 0 60000 65536"/>
              <a:gd name="T9" fmla="*/ 0 w 548"/>
              <a:gd name="T10" fmla="*/ 0 h 142"/>
              <a:gd name="T11" fmla="*/ 548 w 548"/>
              <a:gd name="T12" fmla="*/ 142 h 142"/>
            </a:gdLst>
            <a:ahLst/>
            <a:cxnLst>
              <a:cxn ang="T6">
                <a:pos x="T0" y="T1"/>
              </a:cxn>
              <a:cxn ang="T7">
                <a:pos x="T2" y="T3"/>
              </a:cxn>
              <a:cxn ang="T8">
                <a:pos x="T4" y="T5"/>
              </a:cxn>
            </a:cxnLst>
            <a:rect l="T9" t="T10" r="T11" b="T12"/>
            <a:pathLst>
              <a:path w="548" h="142">
                <a:moveTo>
                  <a:pt x="0" y="142"/>
                </a:moveTo>
                <a:lnTo>
                  <a:pt x="0" y="0"/>
                </a:lnTo>
                <a:lnTo>
                  <a:pt x="548" y="0"/>
                </a:lnTo>
              </a:path>
            </a:pathLst>
          </a:custGeom>
          <a:noFill/>
          <a:ln w="28575" cmpd="sng">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3094" name="Line 57"/>
          <p:cNvSpPr>
            <a:spLocks noChangeShapeType="1"/>
          </p:cNvSpPr>
          <p:nvPr/>
        </p:nvSpPr>
        <p:spPr bwMode="auto">
          <a:xfrm flipH="1">
            <a:off x="7535863" y="2466975"/>
            <a:ext cx="8239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95" name="Line 58"/>
          <p:cNvSpPr>
            <a:spLocks noChangeShapeType="1"/>
          </p:cNvSpPr>
          <p:nvPr/>
        </p:nvSpPr>
        <p:spPr bwMode="auto">
          <a:xfrm>
            <a:off x="7597776" y="2543176"/>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96" name="Line 59"/>
          <p:cNvSpPr>
            <a:spLocks noChangeShapeType="1"/>
          </p:cNvSpPr>
          <p:nvPr/>
        </p:nvSpPr>
        <p:spPr bwMode="auto">
          <a:xfrm flipH="1">
            <a:off x="8485189" y="2559051"/>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97" name="Line 60"/>
          <p:cNvSpPr>
            <a:spLocks noChangeShapeType="1"/>
          </p:cNvSpPr>
          <p:nvPr/>
        </p:nvSpPr>
        <p:spPr bwMode="auto">
          <a:xfrm flipH="1">
            <a:off x="8683626" y="2890839"/>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098" name="Line 61"/>
          <p:cNvSpPr>
            <a:spLocks noChangeShapeType="1"/>
          </p:cNvSpPr>
          <p:nvPr/>
        </p:nvSpPr>
        <p:spPr bwMode="auto">
          <a:xfrm flipV="1">
            <a:off x="8639176" y="2711451"/>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099" name="Group 62"/>
          <p:cNvGrpSpPr>
            <a:grpSpLocks/>
          </p:cNvGrpSpPr>
          <p:nvPr/>
        </p:nvGrpSpPr>
        <p:grpSpPr bwMode="auto">
          <a:xfrm>
            <a:off x="8210551" y="2295525"/>
            <a:ext cx="282575" cy="304800"/>
            <a:chOff x="1255" y="3461"/>
            <a:chExt cx="178" cy="192"/>
          </a:xfrm>
        </p:grpSpPr>
        <p:sp>
          <p:nvSpPr>
            <p:cNvPr id="3178"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9" name="Text Box 64"/>
            <p:cNvSpPr txBox="1">
              <a:spLocks noChangeArrowheads="1"/>
            </p:cNvSpPr>
            <p:nvPr/>
          </p:nvSpPr>
          <p:spPr bwMode="auto">
            <a:xfrm>
              <a:off x="1255" y="346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1</a:t>
              </a:r>
            </a:p>
          </p:txBody>
        </p:sp>
      </p:grpSp>
      <p:grpSp>
        <p:nvGrpSpPr>
          <p:cNvPr id="3100" name="Group 65"/>
          <p:cNvGrpSpPr>
            <a:grpSpLocks/>
          </p:cNvGrpSpPr>
          <p:nvPr/>
        </p:nvGrpSpPr>
        <p:grpSpPr bwMode="auto">
          <a:xfrm>
            <a:off x="8782051" y="2492375"/>
            <a:ext cx="282575" cy="304800"/>
            <a:chOff x="1851" y="2490"/>
            <a:chExt cx="178" cy="192"/>
          </a:xfrm>
        </p:grpSpPr>
        <p:sp>
          <p:nvSpPr>
            <p:cNvPr id="3176"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7" name="Text Box 67"/>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2</a:t>
              </a:r>
            </a:p>
          </p:txBody>
        </p:sp>
      </p:grpSp>
      <p:grpSp>
        <p:nvGrpSpPr>
          <p:cNvPr id="3101" name="Group 68"/>
          <p:cNvGrpSpPr>
            <a:grpSpLocks/>
          </p:cNvGrpSpPr>
          <p:nvPr/>
        </p:nvGrpSpPr>
        <p:grpSpPr bwMode="auto">
          <a:xfrm>
            <a:off x="7704139" y="2509838"/>
            <a:ext cx="282575" cy="304800"/>
            <a:chOff x="1851" y="2490"/>
            <a:chExt cx="178" cy="192"/>
          </a:xfrm>
        </p:grpSpPr>
        <p:sp>
          <p:nvSpPr>
            <p:cNvPr id="3174"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5" name="Text Box 70"/>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2</a:t>
              </a:r>
            </a:p>
          </p:txBody>
        </p:sp>
      </p:grpSp>
      <p:grpSp>
        <p:nvGrpSpPr>
          <p:cNvPr id="3102" name="Group 71"/>
          <p:cNvGrpSpPr>
            <a:grpSpLocks/>
          </p:cNvGrpSpPr>
          <p:nvPr/>
        </p:nvGrpSpPr>
        <p:grpSpPr bwMode="auto">
          <a:xfrm>
            <a:off x="8724901" y="2735263"/>
            <a:ext cx="282575" cy="304800"/>
            <a:chOff x="1851" y="2490"/>
            <a:chExt cx="178" cy="192"/>
          </a:xfrm>
        </p:grpSpPr>
        <p:sp>
          <p:nvSpPr>
            <p:cNvPr id="3172"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3" name="Text Box 73"/>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3</a:t>
              </a:r>
            </a:p>
          </p:txBody>
        </p:sp>
      </p:grpSp>
      <p:grpSp>
        <p:nvGrpSpPr>
          <p:cNvPr id="3103" name="Group 74"/>
          <p:cNvGrpSpPr>
            <a:grpSpLocks/>
          </p:cNvGrpSpPr>
          <p:nvPr/>
        </p:nvGrpSpPr>
        <p:grpSpPr bwMode="auto">
          <a:xfrm>
            <a:off x="9013826" y="2827338"/>
            <a:ext cx="282575" cy="304800"/>
            <a:chOff x="1851" y="2490"/>
            <a:chExt cx="178" cy="192"/>
          </a:xfrm>
        </p:grpSpPr>
        <p:sp>
          <p:nvSpPr>
            <p:cNvPr id="3170"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71" name="Text Box 76"/>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4</a:t>
              </a:r>
            </a:p>
          </p:txBody>
        </p:sp>
      </p:grpSp>
      <p:sp>
        <p:nvSpPr>
          <p:cNvPr id="3104" name="Text Box 77"/>
          <p:cNvSpPr txBox="1">
            <a:spLocks noChangeArrowheads="1"/>
          </p:cNvSpPr>
          <p:nvPr/>
        </p:nvSpPr>
        <p:spPr bwMode="auto">
          <a:xfrm>
            <a:off x="6142038" y="3689350"/>
            <a:ext cx="396240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i="1" u="sng">
                <a:solidFill>
                  <a:srgbClr val="FF3300"/>
                </a:solidFill>
                <a:latin typeface="Arial" panose="020B0604020202020204" pitchFamily="34" charset="0"/>
              </a:rPr>
              <a:t>Active Scanning</a:t>
            </a:r>
            <a:r>
              <a:rPr lang="en-US" altLang="en-US" sz="1400">
                <a:latin typeface="Arial" panose="020B0604020202020204" pitchFamily="34" charset="0"/>
              </a:rPr>
              <a:t>: </a:t>
            </a:r>
          </a:p>
          <a:p>
            <a:pPr eaLnBrk="1" hangingPunct="1">
              <a:buFontTx/>
              <a:buAutoNum type="arabicParenBoth"/>
            </a:pPr>
            <a:r>
              <a:rPr lang="en-US" altLang="en-US" sz="2000">
                <a:latin typeface="Arial" panose="020B0604020202020204" pitchFamily="34" charset="0"/>
              </a:rPr>
              <a:t>Probe Request frame broadcast from H1</a:t>
            </a:r>
          </a:p>
          <a:p>
            <a:pPr eaLnBrk="1" hangingPunct="1">
              <a:buFontTx/>
              <a:buAutoNum type="arabicParenBoth"/>
            </a:pPr>
            <a:r>
              <a:rPr lang="en-US" altLang="en-US" sz="2000">
                <a:latin typeface="Arial" panose="020B0604020202020204" pitchFamily="34" charset="0"/>
              </a:rPr>
              <a:t>Probes response frame sent from APs</a:t>
            </a:r>
          </a:p>
          <a:p>
            <a:pPr eaLnBrk="1" hangingPunct="1">
              <a:buFontTx/>
              <a:buAutoNum type="arabicParenBoth"/>
            </a:pPr>
            <a:r>
              <a:rPr lang="en-US" altLang="en-US" sz="2000">
                <a:latin typeface="Arial" panose="020B0604020202020204" pitchFamily="34" charset="0"/>
              </a:rPr>
              <a:t>Association Request frame sent: H1 to selected AP </a:t>
            </a:r>
          </a:p>
          <a:p>
            <a:pPr eaLnBrk="1" hangingPunct="1">
              <a:buFontTx/>
              <a:buAutoNum type="arabicParenBoth"/>
            </a:pPr>
            <a:r>
              <a:rPr lang="en-US" altLang="en-US" sz="2000">
                <a:latin typeface="Arial" panose="020B0604020202020204" pitchFamily="34" charset="0"/>
              </a:rPr>
              <a:t>Association Response frame sent: H1 to selected AP</a:t>
            </a:r>
          </a:p>
        </p:txBody>
      </p:sp>
      <p:sp>
        <p:nvSpPr>
          <p:cNvPr id="3105" name="Oval 80"/>
          <p:cNvSpPr>
            <a:spLocks noChangeArrowheads="1"/>
          </p:cNvSpPr>
          <p:nvPr/>
        </p:nvSpPr>
        <p:spPr bwMode="auto">
          <a:xfrm>
            <a:off x="3732213" y="1484314"/>
            <a:ext cx="2335212" cy="2224087"/>
          </a:xfrm>
          <a:prstGeom prst="ellipse">
            <a:avLst/>
          </a:prstGeom>
          <a:solidFill>
            <a:srgbClr val="00CCFF">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600"/>
          </a:p>
        </p:txBody>
      </p:sp>
      <p:sp>
        <p:nvSpPr>
          <p:cNvPr id="3106" name="Oval 81"/>
          <p:cNvSpPr>
            <a:spLocks noChangeArrowheads="1"/>
          </p:cNvSpPr>
          <p:nvPr/>
        </p:nvSpPr>
        <p:spPr bwMode="auto">
          <a:xfrm>
            <a:off x="1876426" y="1419225"/>
            <a:ext cx="2335213" cy="2224088"/>
          </a:xfrm>
          <a:prstGeom prst="ellipse">
            <a:avLst/>
          </a:prstGeom>
          <a:solidFill>
            <a:srgbClr val="00CCFF">
              <a:alpha val="49019"/>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endParaRPr lang="en-US" altLang="en-US" sz="1600">
              <a:latin typeface="Arial" panose="020B0604020202020204" pitchFamily="34" charset="0"/>
            </a:endParaRPr>
          </a:p>
        </p:txBody>
      </p:sp>
      <p:sp>
        <p:nvSpPr>
          <p:cNvPr id="3107" name="Text Box 82"/>
          <p:cNvSpPr txBox="1">
            <a:spLocks noChangeArrowheads="1"/>
          </p:cNvSpPr>
          <p:nvPr/>
        </p:nvSpPr>
        <p:spPr bwMode="auto">
          <a:xfrm>
            <a:off x="5072064" y="2354263"/>
            <a:ext cx="5922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AP 2</a:t>
            </a:r>
          </a:p>
        </p:txBody>
      </p:sp>
      <p:sp>
        <p:nvSpPr>
          <p:cNvPr id="3108" name="Text Box 83"/>
          <p:cNvSpPr txBox="1">
            <a:spLocks noChangeArrowheads="1"/>
          </p:cNvSpPr>
          <p:nvPr/>
        </p:nvSpPr>
        <p:spPr bwMode="auto">
          <a:xfrm>
            <a:off x="3363913" y="219075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latin typeface="Arial" panose="020B0604020202020204" pitchFamily="34" charset="0"/>
            </a:endParaRPr>
          </a:p>
        </p:txBody>
      </p:sp>
      <p:sp>
        <p:nvSpPr>
          <p:cNvPr id="3109" name="Text Box 84"/>
          <p:cNvSpPr txBox="1">
            <a:spLocks noChangeArrowheads="1"/>
          </p:cNvSpPr>
          <p:nvPr/>
        </p:nvSpPr>
        <p:spPr bwMode="auto">
          <a:xfrm>
            <a:off x="2451100" y="2324100"/>
            <a:ext cx="5921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AP 1</a:t>
            </a:r>
          </a:p>
        </p:txBody>
      </p:sp>
      <p:sp>
        <p:nvSpPr>
          <p:cNvPr id="3110" name="Text Box 85"/>
          <p:cNvSpPr txBox="1">
            <a:spLocks noChangeArrowheads="1"/>
          </p:cNvSpPr>
          <p:nvPr/>
        </p:nvSpPr>
        <p:spPr bwMode="auto">
          <a:xfrm>
            <a:off x="3729038" y="3206750"/>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H1</a:t>
            </a:r>
          </a:p>
        </p:txBody>
      </p:sp>
      <p:sp>
        <p:nvSpPr>
          <p:cNvPr id="3111" name="Text Box 86"/>
          <p:cNvSpPr txBox="1">
            <a:spLocks noChangeArrowheads="1"/>
          </p:cNvSpPr>
          <p:nvPr/>
        </p:nvSpPr>
        <p:spPr bwMode="auto">
          <a:xfrm>
            <a:off x="5370513" y="3009900"/>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sz="1600">
              <a:latin typeface="Arial" panose="020B0604020202020204" pitchFamily="34" charset="0"/>
            </a:endParaRPr>
          </a:p>
        </p:txBody>
      </p:sp>
      <p:sp>
        <p:nvSpPr>
          <p:cNvPr id="3112" name="Text Box 87"/>
          <p:cNvSpPr txBox="1">
            <a:spLocks noChangeArrowheads="1"/>
          </p:cNvSpPr>
          <p:nvPr/>
        </p:nvSpPr>
        <p:spPr bwMode="auto">
          <a:xfrm>
            <a:off x="4519613" y="1541463"/>
            <a:ext cx="72487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BBS 2</a:t>
            </a:r>
          </a:p>
        </p:txBody>
      </p:sp>
      <p:sp>
        <p:nvSpPr>
          <p:cNvPr id="3113" name="Text Box 88"/>
          <p:cNvSpPr txBox="1">
            <a:spLocks noChangeArrowheads="1"/>
          </p:cNvSpPr>
          <p:nvPr/>
        </p:nvSpPr>
        <p:spPr bwMode="auto">
          <a:xfrm>
            <a:off x="2703513" y="1490663"/>
            <a:ext cx="735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600"/>
              <a:t>BBS 1</a:t>
            </a:r>
          </a:p>
        </p:txBody>
      </p:sp>
      <p:grpSp>
        <p:nvGrpSpPr>
          <p:cNvPr id="3114" name="Group 89"/>
          <p:cNvGrpSpPr>
            <a:grpSpLocks/>
          </p:cNvGrpSpPr>
          <p:nvPr/>
        </p:nvGrpSpPr>
        <p:grpSpPr bwMode="auto">
          <a:xfrm>
            <a:off x="4578351" y="2039939"/>
            <a:ext cx="842963" cy="600075"/>
            <a:chOff x="1160" y="2192"/>
            <a:chExt cx="589" cy="440"/>
          </a:xfrm>
        </p:grpSpPr>
        <p:pic>
          <p:nvPicPr>
            <p:cNvPr id="3152" name="Picture 90" descr="31u_bnr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 name="AutoShape 91"/>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54" name="Freeform 92"/>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5" name="Freeform 93"/>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6" name="Freeform 94"/>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7" name="Freeform 95"/>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8" name="Freeform 96"/>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9" name="Freeform 97"/>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0" name="Freeform 98"/>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1" name="Freeform 99"/>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2" name="Freeform 100"/>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3" name="Freeform 101"/>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4" name="Freeform 102"/>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5" name="Freeform 103"/>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6" name="Freeform 104"/>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7" name="Freeform 105"/>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8" name="Freeform 106"/>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69" name="Freeform 107"/>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115" name="Group 108"/>
          <p:cNvGrpSpPr>
            <a:grpSpLocks/>
          </p:cNvGrpSpPr>
          <p:nvPr/>
        </p:nvGrpSpPr>
        <p:grpSpPr bwMode="auto">
          <a:xfrm>
            <a:off x="2654300" y="2028826"/>
            <a:ext cx="844550" cy="600075"/>
            <a:chOff x="1160" y="2192"/>
            <a:chExt cx="589" cy="440"/>
          </a:xfrm>
        </p:grpSpPr>
        <p:pic>
          <p:nvPicPr>
            <p:cNvPr id="3134" name="Picture 109" descr="31u_bnrz[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1349" y="2458"/>
              <a:ext cx="212"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35" name="AutoShape 110"/>
            <p:cNvSpPr>
              <a:spLocks noChangeAspect="1" noChangeArrowheads="1" noTextEdit="1"/>
            </p:cNvSpPr>
            <p:nvPr/>
          </p:nvSpPr>
          <p:spPr bwMode="auto">
            <a:xfrm>
              <a:off x="1160" y="2192"/>
              <a:ext cx="589"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3136" name="Freeform 111"/>
            <p:cNvSpPr>
              <a:spLocks/>
            </p:cNvSpPr>
            <p:nvPr/>
          </p:nvSpPr>
          <p:spPr bwMode="auto">
            <a:xfrm>
              <a:off x="1283" y="2231"/>
              <a:ext cx="83" cy="102"/>
            </a:xfrm>
            <a:custGeom>
              <a:avLst/>
              <a:gdLst>
                <a:gd name="T0" fmla="*/ 10 w 247"/>
                <a:gd name="T1" fmla="*/ 7 h 203"/>
                <a:gd name="T2" fmla="*/ 8 w 247"/>
                <a:gd name="T3" fmla="*/ 9 h 203"/>
                <a:gd name="T4" fmla="*/ 6 w 247"/>
                <a:gd name="T5" fmla="*/ 11 h 203"/>
                <a:gd name="T6" fmla="*/ 4 w 247"/>
                <a:gd name="T7" fmla="*/ 14 h 203"/>
                <a:gd name="T8" fmla="*/ 3 w 247"/>
                <a:gd name="T9" fmla="*/ 17 h 203"/>
                <a:gd name="T10" fmla="*/ 2 w 247"/>
                <a:gd name="T11" fmla="*/ 20 h 203"/>
                <a:gd name="T12" fmla="*/ 1 w 247"/>
                <a:gd name="T13" fmla="*/ 24 h 203"/>
                <a:gd name="T14" fmla="*/ 0 w 247"/>
                <a:gd name="T15" fmla="*/ 28 h 203"/>
                <a:gd name="T16" fmla="*/ 0 w 247"/>
                <a:gd name="T17" fmla="*/ 31 h 203"/>
                <a:gd name="T18" fmla="*/ 0 w 247"/>
                <a:gd name="T19" fmla="*/ 37 h 203"/>
                <a:gd name="T20" fmla="*/ 2 w 247"/>
                <a:gd name="T21" fmla="*/ 41 h 203"/>
                <a:gd name="T22" fmla="*/ 4 w 247"/>
                <a:gd name="T23" fmla="*/ 45 h 203"/>
                <a:gd name="T24" fmla="*/ 6 w 247"/>
                <a:gd name="T25" fmla="*/ 48 h 203"/>
                <a:gd name="T26" fmla="*/ 9 w 247"/>
                <a:gd name="T27" fmla="*/ 50 h 203"/>
                <a:gd name="T28" fmla="*/ 12 w 247"/>
                <a:gd name="T29" fmla="*/ 51 h 203"/>
                <a:gd name="T30" fmla="*/ 15 w 247"/>
                <a:gd name="T31" fmla="*/ 51 h 203"/>
                <a:gd name="T32" fmla="*/ 18 w 247"/>
                <a:gd name="T33" fmla="*/ 50 h 203"/>
                <a:gd name="T34" fmla="*/ 19 w 247"/>
                <a:gd name="T35" fmla="*/ 50 h 203"/>
                <a:gd name="T36" fmla="*/ 20 w 247"/>
                <a:gd name="T37" fmla="*/ 50 h 203"/>
                <a:gd name="T38" fmla="*/ 20 w 247"/>
                <a:gd name="T39" fmla="*/ 49 h 203"/>
                <a:gd name="T40" fmla="*/ 20 w 247"/>
                <a:gd name="T41" fmla="*/ 48 h 203"/>
                <a:gd name="T42" fmla="*/ 20 w 247"/>
                <a:gd name="T43" fmla="*/ 47 h 203"/>
                <a:gd name="T44" fmla="*/ 19 w 247"/>
                <a:gd name="T45" fmla="*/ 46 h 203"/>
                <a:gd name="T46" fmla="*/ 19 w 247"/>
                <a:gd name="T47" fmla="*/ 45 h 203"/>
                <a:gd name="T48" fmla="*/ 18 w 247"/>
                <a:gd name="T49" fmla="*/ 44 h 203"/>
                <a:gd name="T50" fmla="*/ 16 w 247"/>
                <a:gd name="T51" fmla="*/ 44 h 203"/>
                <a:gd name="T52" fmla="*/ 15 w 247"/>
                <a:gd name="T53" fmla="*/ 43 h 203"/>
                <a:gd name="T54" fmla="*/ 13 w 247"/>
                <a:gd name="T55" fmla="*/ 43 h 203"/>
                <a:gd name="T56" fmla="*/ 12 w 247"/>
                <a:gd name="T57" fmla="*/ 42 h 203"/>
                <a:gd name="T58" fmla="*/ 10 w 247"/>
                <a:gd name="T59" fmla="*/ 41 h 203"/>
                <a:gd name="T60" fmla="*/ 9 w 247"/>
                <a:gd name="T61" fmla="*/ 40 h 203"/>
                <a:gd name="T62" fmla="*/ 7 w 247"/>
                <a:gd name="T63" fmla="*/ 39 h 203"/>
                <a:gd name="T64" fmla="*/ 6 w 247"/>
                <a:gd name="T65" fmla="*/ 37 h 203"/>
                <a:gd name="T66" fmla="*/ 5 w 247"/>
                <a:gd name="T67" fmla="*/ 28 h 203"/>
                <a:gd name="T68" fmla="*/ 7 w 247"/>
                <a:gd name="T69" fmla="*/ 21 h 203"/>
                <a:gd name="T70" fmla="*/ 9 w 247"/>
                <a:gd name="T71" fmla="*/ 16 h 203"/>
                <a:gd name="T72" fmla="*/ 13 w 247"/>
                <a:gd name="T73" fmla="*/ 11 h 203"/>
                <a:gd name="T74" fmla="*/ 17 w 247"/>
                <a:gd name="T75" fmla="*/ 8 h 203"/>
                <a:gd name="T76" fmla="*/ 21 w 247"/>
                <a:gd name="T77" fmla="*/ 5 h 203"/>
                <a:gd name="T78" fmla="*/ 25 w 247"/>
                <a:gd name="T79" fmla="*/ 3 h 203"/>
                <a:gd name="T80" fmla="*/ 28 w 247"/>
                <a:gd name="T81" fmla="*/ 1 h 203"/>
                <a:gd name="T82" fmla="*/ 26 w 247"/>
                <a:gd name="T83" fmla="*/ 1 h 203"/>
                <a:gd name="T84" fmla="*/ 24 w 247"/>
                <a:gd name="T85" fmla="*/ 0 h 203"/>
                <a:gd name="T86" fmla="*/ 22 w 247"/>
                <a:gd name="T87" fmla="*/ 1 h 203"/>
                <a:gd name="T88" fmla="*/ 19 w 247"/>
                <a:gd name="T89" fmla="*/ 1 h 203"/>
                <a:gd name="T90" fmla="*/ 17 w 247"/>
                <a:gd name="T91" fmla="*/ 3 h 203"/>
                <a:gd name="T92" fmla="*/ 14 w 247"/>
                <a:gd name="T93" fmla="*/ 4 h 203"/>
                <a:gd name="T94" fmla="*/ 12 w 247"/>
                <a:gd name="T95" fmla="*/ 5 h 203"/>
                <a:gd name="T96" fmla="*/ 10 w 247"/>
                <a:gd name="T97" fmla="*/ 7 h 203"/>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247"/>
                <a:gd name="T148" fmla="*/ 0 h 203"/>
                <a:gd name="T149" fmla="*/ 247 w 247"/>
                <a:gd name="T150" fmla="*/ 203 h 203"/>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247" h="203">
                  <a:moveTo>
                    <a:pt x="87" y="26"/>
                  </a:moveTo>
                  <a:lnTo>
                    <a:pt x="68" y="34"/>
                  </a:lnTo>
                  <a:lnTo>
                    <a:pt x="52" y="44"/>
                  </a:lnTo>
                  <a:lnTo>
                    <a:pt x="38" y="55"/>
                  </a:lnTo>
                  <a:lnTo>
                    <a:pt x="25" y="67"/>
                  </a:lnTo>
                  <a:lnTo>
                    <a:pt x="14" y="80"/>
                  </a:lnTo>
                  <a:lnTo>
                    <a:pt x="7" y="94"/>
                  </a:lnTo>
                  <a:lnTo>
                    <a:pt x="3" y="109"/>
                  </a:lnTo>
                  <a:lnTo>
                    <a:pt x="0" y="124"/>
                  </a:lnTo>
                  <a:lnTo>
                    <a:pt x="3" y="145"/>
                  </a:lnTo>
                  <a:lnTo>
                    <a:pt x="14" y="163"/>
                  </a:lnTo>
                  <a:lnTo>
                    <a:pt x="32" y="178"/>
                  </a:lnTo>
                  <a:lnTo>
                    <a:pt x="55" y="189"/>
                  </a:lnTo>
                  <a:lnTo>
                    <a:pt x="81" y="198"/>
                  </a:lnTo>
                  <a:lnTo>
                    <a:pt x="109" y="202"/>
                  </a:lnTo>
                  <a:lnTo>
                    <a:pt x="138" y="203"/>
                  </a:lnTo>
                  <a:lnTo>
                    <a:pt x="165" y="200"/>
                  </a:lnTo>
                  <a:lnTo>
                    <a:pt x="171" y="200"/>
                  </a:lnTo>
                  <a:lnTo>
                    <a:pt x="177" y="198"/>
                  </a:lnTo>
                  <a:lnTo>
                    <a:pt x="181" y="195"/>
                  </a:lnTo>
                  <a:lnTo>
                    <a:pt x="183" y="191"/>
                  </a:lnTo>
                  <a:lnTo>
                    <a:pt x="180" y="186"/>
                  </a:lnTo>
                  <a:lnTo>
                    <a:pt x="174" y="182"/>
                  </a:lnTo>
                  <a:lnTo>
                    <a:pt x="167" y="178"/>
                  </a:lnTo>
                  <a:lnTo>
                    <a:pt x="160" y="176"/>
                  </a:lnTo>
                  <a:lnTo>
                    <a:pt x="145" y="173"/>
                  </a:lnTo>
                  <a:lnTo>
                    <a:pt x="131" y="171"/>
                  </a:lnTo>
                  <a:lnTo>
                    <a:pt x="116" y="169"/>
                  </a:lnTo>
                  <a:lnTo>
                    <a:pt x="103" y="167"/>
                  </a:lnTo>
                  <a:lnTo>
                    <a:pt x="90" y="164"/>
                  </a:lnTo>
                  <a:lnTo>
                    <a:pt x="77" y="160"/>
                  </a:lnTo>
                  <a:lnTo>
                    <a:pt x="65" y="154"/>
                  </a:lnTo>
                  <a:lnTo>
                    <a:pt x="54" y="146"/>
                  </a:lnTo>
                  <a:lnTo>
                    <a:pt x="49" y="112"/>
                  </a:lnTo>
                  <a:lnTo>
                    <a:pt x="61" y="84"/>
                  </a:lnTo>
                  <a:lnTo>
                    <a:pt x="84" y="62"/>
                  </a:lnTo>
                  <a:lnTo>
                    <a:pt x="116" y="44"/>
                  </a:lnTo>
                  <a:lnTo>
                    <a:pt x="151" y="30"/>
                  </a:lnTo>
                  <a:lnTo>
                    <a:pt x="187" y="19"/>
                  </a:lnTo>
                  <a:lnTo>
                    <a:pt x="220" y="11"/>
                  </a:lnTo>
                  <a:lnTo>
                    <a:pt x="247" y="4"/>
                  </a:lnTo>
                  <a:lnTo>
                    <a:pt x="231" y="1"/>
                  </a:lnTo>
                  <a:lnTo>
                    <a:pt x="213" y="0"/>
                  </a:lnTo>
                  <a:lnTo>
                    <a:pt x="193" y="2"/>
                  </a:lnTo>
                  <a:lnTo>
                    <a:pt x="171" y="4"/>
                  </a:lnTo>
                  <a:lnTo>
                    <a:pt x="149" y="9"/>
                  </a:lnTo>
                  <a:lnTo>
                    <a:pt x="128" y="14"/>
                  </a:lnTo>
                  <a:lnTo>
                    <a:pt x="106" y="20"/>
                  </a:lnTo>
                  <a:lnTo>
                    <a:pt x="87" y="26"/>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7" name="Freeform 112"/>
            <p:cNvSpPr>
              <a:spLocks/>
            </p:cNvSpPr>
            <p:nvPr/>
          </p:nvSpPr>
          <p:spPr bwMode="auto">
            <a:xfrm>
              <a:off x="1424" y="2230"/>
              <a:ext cx="52" cy="79"/>
            </a:xfrm>
            <a:custGeom>
              <a:avLst/>
              <a:gdLst>
                <a:gd name="T0" fmla="*/ 14 w 158"/>
                <a:gd name="T1" fmla="*/ 13 h 158"/>
                <a:gd name="T2" fmla="*/ 15 w 158"/>
                <a:gd name="T3" fmla="*/ 17 h 158"/>
                <a:gd name="T4" fmla="*/ 15 w 158"/>
                <a:gd name="T5" fmla="*/ 20 h 158"/>
                <a:gd name="T6" fmla="*/ 14 w 158"/>
                <a:gd name="T7" fmla="*/ 23 h 158"/>
                <a:gd name="T8" fmla="*/ 12 w 158"/>
                <a:gd name="T9" fmla="*/ 26 h 158"/>
                <a:gd name="T10" fmla="*/ 10 w 158"/>
                <a:gd name="T11" fmla="*/ 29 h 158"/>
                <a:gd name="T12" fmla="*/ 8 w 158"/>
                <a:gd name="T13" fmla="*/ 31 h 158"/>
                <a:gd name="T14" fmla="*/ 6 w 158"/>
                <a:gd name="T15" fmla="*/ 34 h 158"/>
                <a:gd name="T16" fmla="*/ 4 w 158"/>
                <a:gd name="T17" fmla="*/ 36 h 158"/>
                <a:gd name="T18" fmla="*/ 4 w 158"/>
                <a:gd name="T19" fmla="*/ 37 h 158"/>
                <a:gd name="T20" fmla="*/ 4 w 158"/>
                <a:gd name="T21" fmla="*/ 38 h 158"/>
                <a:gd name="T22" fmla="*/ 4 w 158"/>
                <a:gd name="T23" fmla="*/ 38 h 158"/>
                <a:gd name="T24" fmla="*/ 4 w 158"/>
                <a:gd name="T25" fmla="*/ 39 h 158"/>
                <a:gd name="T26" fmla="*/ 4 w 158"/>
                <a:gd name="T27" fmla="*/ 40 h 158"/>
                <a:gd name="T28" fmla="*/ 5 w 158"/>
                <a:gd name="T29" fmla="*/ 40 h 158"/>
                <a:gd name="T30" fmla="*/ 5 w 158"/>
                <a:gd name="T31" fmla="*/ 40 h 158"/>
                <a:gd name="T32" fmla="*/ 5 w 158"/>
                <a:gd name="T33" fmla="*/ 40 h 158"/>
                <a:gd name="T34" fmla="*/ 8 w 158"/>
                <a:gd name="T35" fmla="*/ 37 h 158"/>
                <a:gd name="T36" fmla="*/ 10 w 158"/>
                <a:gd name="T37" fmla="*/ 35 h 158"/>
                <a:gd name="T38" fmla="*/ 13 w 158"/>
                <a:gd name="T39" fmla="*/ 31 h 158"/>
                <a:gd name="T40" fmla="*/ 14 w 158"/>
                <a:gd name="T41" fmla="*/ 28 h 158"/>
                <a:gd name="T42" fmla="*/ 16 w 158"/>
                <a:gd name="T43" fmla="*/ 25 h 158"/>
                <a:gd name="T44" fmla="*/ 17 w 158"/>
                <a:gd name="T45" fmla="*/ 21 h 158"/>
                <a:gd name="T46" fmla="*/ 17 w 158"/>
                <a:gd name="T47" fmla="*/ 17 h 158"/>
                <a:gd name="T48" fmla="*/ 16 w 158"/>
                <a:gd name="T49" fmla="*/ 12 h 158"/>
                <a:gd name="T50" fmla="*/ 15 w 158"/>
                <a:gd name="T51" fmla="*/ 9 h 158"/>
                <a:gd name="T52" fmla="*/ 13 w 158"/>
                <a:gd name="T53" fmla="*/ 5 h 158"/>
                <a:gd name="T54" fmla="*/ 11 w 158"/>
                <a:gd name="T55" fmla="*/ 3 h 158"/>
                <a:gd name="T56" fmla="*/ 8 w 158"/>
                <a:gd name="T57" fmla="*/ 1 h 158"/>
                <a:gd name="T58" fmla="*/ 5 w 158"/>
                <a:gd name="T59" fmla="*/ 1 h 158"/>
                <a:gd name="T60" fmla="*/ 3 w 158"/>
                <a:gd name="T61" fmla="*/ 0 h 158"/>
                <a:gd name="T62" fmla="*/ 1 w 158"/>
                <a:gd name="T63" fmla="*/ 0 h 158"/>
                <a:gd name="T64" fmla="*/ 0 w 158"/>
                <a:gd name="T65" fmla="*/ 1 h 158"/>
                <a:gd name="T66" fmla="*/ 2 w 158"/>
                <a:gd name="T67" fmla="*/ 2 h 158"/>
                <a:gd name="T68" fmla="*/ 4 w 158"/>
                <a:gd name="T69" fmla="*/ 3 h 158"/>
                <a:gd name="T70" fmla="*/ 6 w 158"/>
                <a:gd name="T71" fmla="*/ 5 h 158"/>
                <a:gd name="T72" fmla="*/ 8 w 158"/>
                <a:gd name="T73" fmla="*/ 5 h 158"/>
                <a:gd name="T74" fmla="*/ 10 w 158"/>
                <a:gd name="T75" fmla="*/ 6 h 158"/>
                <a:gd name="T76" fmla="*/ 12 w 158"/>
                <a:gd name="T77" fmla="*/ 9 h 158"/>
                <a:gd name="T78" fmla="*/ 13 w 158"/>
                <a:gd name="T79" fmla="*/ 10 h 158"/>
                <a:gd name="T80" fmla="*/ 14 w 158"/>
                <a:gd name="T81" fmla="*/ 13 h 15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8"/>
                <a:gd name="T124" fmla="*/ 0 h 158"/>
                <a:gd name="T125" fmla="*/ 158 w 158"/>
                <a:gd name="T126" fmla="*/ 158 h 15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8" h="158">
                  <a:moveTo>
                    <a:pt x="133" y="52"/>
                  </a:moveTo>
                  <a:lnTo>
                    <a:pt x="139" y="68"/>
                  </a:lnTo>
                  <a:lnTo>
                    <a:pt x="137" y="83"/>
                  </a:lnTo>
                  <a:lnTo>
                    <a:pt x="127" y="95"/>
                  </a:lnTo>
                  <a:lnTo>
                    <a:pt x="113" y="106"/>
                  </a:lnTo>
                  <a:lnTo>
                    <a:pt x="95" y="116"/>
                  </a:lnTo>
                  <a:lnTo>
                    <a:pt x="75" y="126"/>
                  </a:lnTo>
                  <a:lnTo>
                    <a:pt x="55" y="135"/>
                  </a:lnTo>
                  <a:lnTo>
                    <a:pt x="37" y="144"/>
                  </a:lnTo>
                  <a:lnTo>
                    <a:pt x="34" y="147"/>
                  </a:lnTo>
                  <a:lnTo>
                    <a:pt x="33" y="149"/>
                  </a:lnTo>
                  <a:lnTo>
                    <a:pt x="33" y="152"/>
                  </a:lnTo>
                  <a:lnTo>
                    <a:pt x="34" y="155"/>
                  </a:lnTo>
                  <a:lnTo>
                    <a:pt x="39" y="157"/>
                  </a:lnTo>
                  <a:lnTo>
                    <a:pt x="43" y="158"/>
                  </a:lnTo>
                  <a:lnTo>
                    <a:pt x="46" y="158"/>
                  </a:lnTo>
                  <a:lnTo>
                    <a:pt x="50" y="157"/>
                  </a:lnTo>
                  <a:lnTo>
                    <a:pt x="74" y="148"/>
                  </a:lnTo>
                  <a:lnTo>
                    <a:pt x="95" y="138"/>
                  </a:lnTo>
                  <a:lnTo>
                    <a:pt x="116" y="127"/>
                  </a:lnTo>
                  <a:lnTo>
                    <a:pt x="135" y="114"/>
                  </a:lnTo>
                  <a:lnTo>
                    <a:pt x="148" y="100"/>
                  </a:lnTo>
                  <a:lnTo>
                    <a:pt x="156" y="84"/>
                  </a:lnTo>
                  <a:lnTo>
                    <a:pt x="158" y="67"/>
                  </a:lnTo>
                  <a:lnTo>
                    <a:pt x="152" y="49"/>
                  </a:lnTo>
                  <a:lnTo>
                    <a:pt x="139" y="35"/>
                  </a:lnTo>
                  <a:lnTo>
                    <a:pt x="120" y="23"/>
                  </a:lnTo>
                  <a:lnTo>
                    <a:pt x="97" y="14"/>
                  </a:lnTo>
                  <a:lnTo>
                    <a:pt x="71" y="7"/>
                  </a:lnTo>
                  <a:lnTo>
                    <a:pt x="45" y="2"/>
                  </a:lnTo>
                  <a:lnTo>
                    <a:pt x="23" y="0"/>
                  </a:lnTo>
                  <a:lnTo>
                    <a:pt x="7" y="0"/>
                  </a:lnTo>
                  <a:lnTo>
                    <a:pt x="0" y="4"/>
                  </a:lnTo>
                  <a:lnTo>
                    <a:pt x="17" y="9"/>
                  </a:lnTo>
                  <a:lnTo>
                    <a:pt x="36" y="13"/>
                  </a:lnTo>
                  <a:lnTo>
                    <a:pt x="56" y="17"/>
                  </a:lnTo>
                  <a:lnTo>
                    <a:pt x="75" y="21"/>
                  </a:lnTo>
                  <a:lnTo>
                    <a:pt x="94" y="26"/>
                  </a:lnTo>
                  <a:lnTo>
                    <a:pt x="110" y="33"/>
                  </a:lnTo>
                  <a:lnTo>
                    <a:pt x="123" y="41"/>
                  </a:lnTo>
                  <a:lnTo>
                    <a:pt x="133" y="5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8" name="Freeform 113"/>
            <p:cNvSpPr>
              <a:spLocks/>
            </p:cNvSpPr>
            <p:nvPr/>
          </p:nvSpPr>
          <p:spPr bwMode="auto">
            <a:xfrm>
              <a:off x="1232" y="2211"/>
              <a:ext cx="133" cy="166"/>
            </a:xfrm>
            <a:custGeom>
              <a:avLst/>
              <a:gdLst>
                <a:gd name="T0" fmla="*/ 14 w 399"/>
                <a:gd name="T1" fmla="*/ 16 h 331"/>
                <a:gd name="T2" fmla="*/ 7 w 399"/>
                <a:gd name="T3" fmla="*/ 26 h 331"/>
                <a:gd name="T4" fmla="*/ 2 w 399"/>
                <a:gd name="T5" fmla="*/ 37 h 331"/>
                <a:gd name="T6" fmla="*/ 0 w 399"/>
                <a:gd name="T7" fmla="*/ 50 h 331"/>
                <a:gd name="T8" fmla="*/ 0 w 399"/>
                <a:gd name="T9" fmla="*/ 59 h 331"/>
                <a:gd name="T10" fmla="*/ 1 w 399"/>
                <a:gd name="T11" fmla="*/ 62 h 331"/>
                <a:gd name="T12" fmla="*/ 3 w 399"/>
                <a:gd name="T13" fmla="*/ 66 h 331"/>
                <a:gd name="T14" fmla="*/ 4 w 399"/>
                <a:gd name="T15" fmla="*/ 68 h 331"/>
                <a:gd name="T16" fmla="*/ 8 w 399"/>
                <a:gd name="T17" fmla="*/ 71 h 331"/>
                <a:gd name="T18" fmla="*/ 12 w 399"/>
                <a:gd name="T19" fmla="*/ 75 h 331"/>
                <a:gd name="T20" fmla="*/ 16 w 399"/>
                <a:gd name="T21" fmla="*/ 77 h 331"/>
                <a:gd name="T22" fmla="*/ 21 w 399"/>
                <a:gd name="T23" fmla="*/ 79 h 331"/>
                <a:gd name="T24" fmla="*/ 26 w 399"/>
                <a:gd name="T25" fmla="*/ 81 h 331"/>
                <a:gd name="T26" fmla="*/ 30 w 399"/>
                <a:gd name="T27" fmla="*/ 82 h 331"/>
                <a:gd name="T28" fmla="*/ 35 w 399"/>
                <a:gd name="T29" fmla="*/ 82 h 331"/>
                <a:gd name="T30" fmla="*/ 40 w 399"/>
                <a:gd name="T31" fmla="*/ 83 h 331"/>
                <a:gd name="T32" fmla="*/ 43 w 399"/>
                <a:gd name="T33" fmla="*/ 83 h 331"/>
                <a:gd name="T34" fmla="*/ 44 w 399"/>
                <a:gd name="T35" fmla="*/ 82 h 331"/>
                <a:gd name="T36" fmla="*/ 44 w 399"/>
                <a:gd name="T37" fmla="*/ 79 h 331"/>
                <a:gd name="T38" fmla="*/ 43 w 399"/>
                <a:gd name="T39" fmla="*/ 78 h 331"/>
                <a:gd name="T40" fmla="*/ 40 w 399"/>
                <a:gd name="T41" fmla="*/ 76 h 331"/>
                <a:gd name="T42" fmla="*/ 36 w 399"/>
                <a:gd name="T43" fmla="*/ 75 h 331"/>
                <a:gd name="T44" fmla="*/ 32 w 399"/>
                <a:gd name="T45" fmla="*/ 74 h 331"/>
                <a:gd name="T46" fmla="*/ 28 w 399"/>
                <a:gd name="T47" fmla="*/ 73 h 331"/>
                <a:gd name="T48" fmla="*/ 23 w 399"/>
                <a:gd name="T49" fmla="*/ 72 h 331"/>
                <a:gd name="T50" fmla="*/ 19 w 399"/>
                <a:gd name="T51" fmla="*/ 70 h 331"/>
                <a:gd name="T52" fmla="*/ 15 w 399"/>
                <a:gd name="T53" fmla="*/ 68 h 331"/>
                <a:gd name="T54" fmla="*/ 11 w 399"/>
                <a:gd name="T55" fmla="*/ 66 h 331"/>
                <a:gd name="T56" fmla="*/ 8 w 399"/>
                <a:gd name="T57" fmla="*/ 62 h 331"/>
                <a:gd name="T58" fmla="*/ 5 w 399"/>
                <a:gd name="T59" fmla="*/ 57 h 331"/>
                <a:gd name="T60" fmla="*/ 5 w 399"/>
                <a:gd name="T61" fmla="*/ 51 h 331"/>
                <a:gd name="T62" fmla="*/ 5 w 399"/>
                <a:gd name="T63" fmla="*/ 44 h 331"/>
                <a:gd name="T64" fmla="*/ 7 w 399"/>
                <a:gd name="T65" fmla="*/ 38 h 331"/>
                <a:gd name="T66" fmla="*/ 10 w 399"/>
                <a:gd name="T67" fmla="*/ 31 h 331"/>
                <a:gd name="T68" fmla="*/ 13 w 399"/>
                <a:gd name="T69" fmla="*/ 25 h 331"/>
                <a:gd name="T70" fmla="*/ 17 w 399"/>
                <a:gd name="T71" fmla="*/ 19 h 331"/>
                <a:gd name="T72" fmla="*/ 21 w 399"/>
                <a:gd name="T73" fmla="*/ 13 h 331"/>
                <a:gd name="T74" fmla="*/ 27 w 399"/>
                <a:gd name="T75" fmla="*/ 9 h 331"/>
                <a:gd name="T76" fmla="*/ 33 w 399"/>
                <a:gd name="T77" fmla="*/ 5 h 331"/>
                <a:gd name="T78" fmla="*/ 36 w 399"/>
                <a:gd name="T79" fmla="*/ 2 h 331"/>
                <a:gd name="T80" fmla="*/ 35 w 399"/>
                <a:gd name="T81" fmla="*/ 0 h 331"/>
                <a:gd name="T82" fmla="*/ 30 w 399"/>
                <a:gd name="T83" fmla="*/ 1 h 331"/>
                <a:gd name="T84" fmla="*/ 25 w 399"/>
                <a:gd name="T85" fmla="*/ 4 h 331"/>
                <a:gd name="T86" fmla="*/ 19 w 399"/>
                <a:gd name="T87" fmla="*/ 9 h 33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1"/>
                <a:gd name="T134" fmla="*/ 399 w 399"/>
                <a:gd name="T135" fmla="*/ 331 h 331"/>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1">
                  <a:moveTo>
                    <a:pt x="155" y="44"/>
                  </a:moveTo>
                  <a:lnTo>
                    <a:pt x="124" y="62"/>
                  </a:lnTo>
                  <a:lnTo>
                    <a:pt x="94" y="80"/>
                  </a:lnTo>
                  <a:lnTo>
                    <a:pt x="66" y="101"/>
                  </a:lnTo>
                  <a:lnTo>
                    <a:pt x="42" y="123"/>
                  </a:lnTo>
                  <a:lnTo>
                    <a:pt x="21" y="146"/>
                  </a:lnTo>
                  <a:lnTo>
                    <a:pt x="7" y="171"/>
                  </a:lnTo>
                  <a:lnTo>
                    <a:pt x="0" y="199"/>
                  </a:lnTo>
                  <a:lnTo>
                    <a:pt x="1" y="227"/>
                  </a:lnTo>
                  <a:lnTo>
                    <a:pt x="4" y="234"/>
                  </a:lnTo>
                  <a:lnTo>
                    <a:pt x="7" y="242"/>
                  </a:lnTo>
                  <a:lnTo>
                    <a:pt x="11" y="248"/>
                  </a:lnTo>
                  <a:lnTo>
                    <a:pt x="17" y="255"/>
                  </a:lnTo>
                  <a:lnTo>
                    <a:pt x="24" y="261"/>
                  </a:lnTo>
                  <a:lnTo>
                    <a:pt x="33" y="267"/>
                  </a:lnTo>
                  <a:lnTo>
                    <a:pt x="40" y="272"/>
                  </a:lnTo>
                  <a:lnTo>
                    <a:pt x="50" y="276"/>
                  </a:lnTo>
                  <a:lnTo>
                    <a:pt x="69" y="284"/>
                  </a:lnTo>
                  <a:lnTo>
                    <a:pt x="88" y="291"/>
                  </a:lnTo>
                  <a:lnTo>
                    <a:pt x="107" y="297"/>
                  </a:lnTo>
                  <a:lnTo>
                    <a:pt x="127" y="302"/>
                  </a:lnTo>
                  <a:lnTo>
                    <a:pt x="148" y="307"/>
                  </a:lnTo>
                  <a:lnTo>
                    <a:pt x="168" y="311"/>
                  </a:lnTo>
                  <a:lnTo>
                    <a:pt x="188" y="315"/>
                  </a:lnTo>
                  <a:lnTo>
                    <a:pt x="209" y="318"/>
                  </a:lnTo>
                  <a:lnTo>
                    <a:pt x="230" y="321"/>
                  </a:lnTo>
                  <a:lnTo>
                    <a:pt x="251" y="323"/>
                  </a:lnTo>
                  <a:lnTo>
                    <a:pt x="272" y="325"/>
                  </a:lnTo>
                  <a:lnTo>
                    <a:pt x="294" y="327"/>
                  </a:lnTo>
                  <a:lnTo>
                    <a:pt x="315" y="328"/>
                  </a:lnTo>
                  <a:lnTo>
                    <a:pt x="336" y="329"/>
                  </a:lnTo>
                  <a:lnTo>
                    <a:pt x="358" y="330"/>
                  </a:lnTo>
                  <a:lnTo>
                    <a:pt x="378" y="331"/>
                  </a:lnTo>
                  <a:lnTo>
                    <a:pt x="386" y="331"/>
                  </a:lnTo>
                  <a:lnTo>
                    <a:pt x="391" y="329"/>
                  </a:lnTo>
                  <a:lnTo>
                    <a:pt x="396" y="325"/>
                  </a:lnTo>
                  <a:lnTo>
                    <a:pt x="399" y="321"/>
                  </a:lnTo>
                  <a:lnTo>
                    <a:pt x="399" y="316"/>
                  </a:lnTo>
                  <a:lnTo>
                    <a:pt x="396" y="312"/>
                  </a:lnTo>
                  <a:lnTo>
                    <a:pt x="390" y="309"/>
                  </a:lnTo>
                  <a:lnTo>
                    <a:pt x="383" y="307"/>
                  </a:lnTo>
                  <a:lnTo>
                    <a:pt x="364" y="304"/>
                  </a:lnTo>
                  <a:lnTo>
                    <a:pt x="345" y="302"/>
                  </a:lnTo>
                  <a:lnTo>
                    <a:pt x="326" y="299"/>
                  </a:lnTo>
                  <a:lnTo>
                    <a:pt x="306" y="297"/>
                  </a:lnTo>
                  <a:lnTo>
                    <a:pt x="287" y="295"/>
                  </a:lnTo>
                  <a:lnTo>
                    <a:pt x="268" y="293"/>
                  </a:lnTo>
                  <a:lnTo>
                    <a:pt x="248" y="291"/>
                  </a:lnTo>
                  <a:lnTo>
                    <a:pt x="229" y="288"/>
                  </a:lnTo>
                  <a:lnTo>
                    <a:pt x="210" y="286"/>
                  </a:lnTo>
                  <a:lnTo>
                    <a:pt x="191" y="283"/>
                  </a:lnTo>
                  <a:lnTo>
                    <a:pt x="172" y="279"/>
                  </a:lnTo>
                  <a:lnTo>
                    <a:pt x="153" y="276"/>
                  </a:lnTo>
                  <a:lnTo>
                    <a:pt x="136" y="271"/>
                  </a:lnTo>
                  <a:lnTo>
                    <a:pt x="117" y="266"/>
                  </a:lnTo>
                  <a:lnTo>
                    <a:pt x="100" y="261"/>
                  </a:lnTo>
                  <a:lnTo>
                    <a:pt x="82" y="254"/>
                  </a:lnTo>
                  <a:lnTo>
                    <a:pt x="68" y="247"/>
                  </a:lnTo>
                  <a:lnTo>
                    <a:pt x="56" y="238"/>
                  </a:lnTo>
                  <a:lnTo>
                    <a:pt x="48" y="228"/>
                  </a:lnTo>
                  <a:lnTo>
                    <a:pt x="43" y="216"/>
                  </a:lnTo>
                  <a:lnTo>
                    <a:pt x="42" y="204"/>
                  </a:lnTo>
                  <a:lnTo>
                    <a:pt x="43" y="189"/>
                  </a:lnTo>
                  <a:lnTo>
                    <a:pt x="48" y="175"/>
                  </a:lnTo>
                  <a:lnTo>
                    <a:pt x="53" y="164"/>
                  </a:lnTo>
                  <a:lnTo>
                    <a:pt x="64" y="149"/>
                  </a:lnTo>
                  <a:lnTo>
                    <a:pt x="75" y="134"/>
                  </a:lnTo>
                  <a:lnTo>
                    <a:pt x="88" y="121"/>
                  </a:lnTo>
                  <a:lnTo>
                    <a:pt x="103" y="109"/>
                  </a:lnTo>
                  <a:lnTo>
                    <a:pt x="117" y="97"/>
                  </a:lnTo>
                  <a:lnTo>
                    <a:pt x="133" y="85"/>
                  </a:lnTo>
                  <a:lnTo>
                    <a:pt x="152" y="73"/>
                  </a:lnTo>
                  <a:lnTo>
                    <a:pt x="171" y="61"/>
                  </a:lnTo>
                  <a:lnTo>
                    <a:pt x="190" y="51"/>
                  </a:lnTo>
                  <a:lnTo>
                    <a:pt x="214" y="42"/>
                  </a:lnTo>
                  <a:lnTo>
                    <a:pt x="242" y="33"/>
                  </a:lnTo>
                  <a:lnTo>
                    <a:pt x="270" y="25"/>
                  </a:lnTo>
                  <a:lnTo>
                    <a:pt x="294" y="18"/>
                  </a:lnTo>
                  <a:lnTo>
                    <a:pt x="315" y="12"/>
                  </a:lnTo>
                  <a:lnTo>
                    <a:pt x="328" y="6"/>
                  </a:lnTo>
                  <a:lnTo>
                    <a:pt x="332" y="2"/>
                  </a:lnTo>
                  <a:lnTo>
                    <a:pt x="317" y="0"/>
                  </a:lnTo>
                  <a:lnTo>
                    <a:pt x="297" y="1"/>
                  </a:lnTo>
                  <a:lnTo>
                    <a:pt x="274" y="4"/>
                  </a:lnTo>
                  <a:lnTo>
                    <a:pt x="249" y="9"/>
                  </a:lnTo>
                  <a:lnTo>
                    <a:pt x="223" y="16"/>
                  </a:lnTo>
                  <a:lnTo>
                    <a:pt x="198" y="24"/>
                  </a:lnTo>
                  <a:lnTo>
                    <a:pt x="175" y="33"/>
                  </a:lnTo>
                  <a:lnTo>
                    <a:pt x="155" y="4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39" name="Freeform 114"/>
            <p:cNvSpPr>
              <a:spLocks/>
            </p:cNvSpPr>
            <p:nvPr/>
          </p:nvSpPr>
          <p:spPr bwMode="auto">
            <a:xfrm>
              <a:off x="1419" y="2206"/>
              <a:ext cx="116" cy="110"/>
            </a:xfrm>
            <a:custGeom>
              <a:avLst/>
              <a:gdLst>
                <a:gd name="T0" fmla="*/ 32 w 350"/>
                <a:gd name="T1" fmla="*/ 17 h 221"/>
                <a:gd name="T2" fmla="*/ 33 w 350"/>
                <a:gd name="T3" fmla="*/ 20 h 221"/>
                <a:gd name="T4" fmla="*/ 35 w 350"/>
                <a:gd name="T5" fmla="*/ 23 h 221"/>
                <a:gd name="T6" fmla="*/ 35 w 350"/>
                <a:gd name="T7" fmla="*/ 27 h 221"/>
                <a:gd name="T8" fmla="*/ 35 w 350"/>
                <a:gd name="T9" fmla="*/ 31 h 221"/>
                <a:gd name="T10" fmla="*/ 35 w 350"/>
                <a:gd name="T11" fmla="*/ 34 h 221"/>
                <a:gd name="T12" fmla="*/ 34 w 350"/>
                <a:gd name="T13" fmla="*/ 37 h 221"/>
                <a:gd name="T14" fmla="*/ 33 w 350"/>
                <a:gd name="T15" fmla="*/ 40 h 221"/>
                <a:gd name="T16" fmla="*/ 32 w 350"/>
                <a:gd name="T17" fmla="*/ 42 h 221"/>
                <a:gd name="T18" fmla="*/ 30 w 350"/>
                <a:gd name="T19" fmla="*/ 44 h 221"/>
                <a:gd name="T20" fmla="*/ 29 w 350"/>
                <a:gd name="T21" fmla="*/ 46 h 221"/>
                <a:gd name="T22" fmla="*/ 28 w 350"/>
                <a:gd name="T23" fmla="*/ 49 h 221"/>
                <a:gd name="T24" fmla="*/ 27 w 350"/>
                <a:gd name="T25" fmla="*/ 51 h 221"/>
                <a:gd name="T26" fmla="*/ 26 w 350"/>
                <a:gd name="T27" fmla="*/ 52 h 221"/>
                <a:gd name="T28" fmla="*/ 26 w 350"/>
                <a:gd name="T29" fmla="*/ 53 h 221"/>
                <a:gd name="T30" fmla="*/ 26 w 350"/>
                <a:gd name="T31" fmla="*/ 53 h 221"/>
                <a:gd name="T32" fmla="*/ 27 w 350"/>
                <a:gd name="T33" fmla="*/ 54 h 221"/>
                <a:gd name="T34" fmla="*/ 27 w 350"/>
                <a:gd name="T35" fmla="*/ 55 h 221"/>
                <a:gd name="T36" fmla="*/ 28 w 350"/>
                <a:gd name="T37" fmla="*/ 55 h 221"/>
                <a:gd name="T38" fmla="*/ 28 w 350"/>
                <a:gd name="T39" fmla="*/ 55 h 221"/>
                <a:gd name="T40" fmla="*/ 29 w 350"/>
                <a:gd name="T41" fmla="*/ 54 h 221"/>
                <a:gd name="T42" fmla="*/ 31 w 350"/>
                <a:gd name="T43" fmla="*/ 51 h 221"/>
                <a:gd name="T44" fmla="*/ 34 w 350"/>
                <a:gd name="T45" fmla="*/ 46 h 221"/>
                <a:gd name="T46" fmla="*/ 36 w 350"/>
                <a:gd name="T47" fmla="*/ 42 h 221"/>
                <a:gd name="T48" fmla="*/ 38 w 350"/>
                <a:gd name="T49" fmla="*/ 36 h 221"/>
                <a:gd name="T50" fmla="*/ 38 w 350"/>
                <a:gd name="T51" fmla="*/ 31 h 221"/>
                <a:gd name="T52" fmla="*/ 38 w 350"/>
                <a:gd name="T53" fmla="*/ 25 h 221"/>
                <a:gd name="T54" fmla="*/ 37 w 350"/>
                <a:gd name="T55" fmla="*/ 20 h 221"/>
                <a:gd name="T56" fmla="*/ 34 w 350"/>
                <a:gd name="T57" fmla="*/ 15 h 221"/>
                <a:gd name="T58" fmla="*/ 32 w 350"/>
                <a:gd name="T59" fmla="*/ 12 h 221"/>
                <a:gd name="T60" fmla="*/ 30 w 350"/>
                <a:gd name="T61" fmla="*/ 10 h 221"/>
                <a:gd name="T62" fmla="*/ 28 w 350"/>
                <a:gd name="T63" fmla="*/ 8 h 221"/>
                <a:gd name="T64" fmla="*/ 25 w 350"/>
                <a:gd name="T65" fmla="*/ 6 h 221"/>
                <a:gd name="T66" fmla="*/ 22 w 350"/>
                <a:gd name="T67" fmla="*/ 5 h 221"/>
                <a:gd name="T68" fmla="*/ 20 w 350"/>
                <a:gd name="T69" fmla="*/ 3 h 221"/>
                <a:gd name="T70" fmla="*/ 17 w 350"/>
                <a:gd name="T71" fmla="*/ 2 h 221"/>
                <a:gd name="T72" fmla="*/ 14 w 350"/>
                <a:gd name="T73" fmla="*/ 1 h 221"/>
                <a:gd name="T74" fmla="*/ 11 w 350"/>
                <a:gd name="T75" fmla="*/ 1 h 221"/>
                <a:gd name="T76" fmla="*/ 9 w 350"/>
                <a:gd name="T77" fmla="*/ 0 h 221"/>
                <a:gd name="T78" fmla="*/ 7 w 350"/>
                <a:gd name="T79" fmla="*/ 0 h 221"/>
                <a:gd name="T80" fmla="*/ 5 w 350"/>
                <a:gd name="T81" fmla="*/ 0 h 221"/>
                <a:gd name="T82" fmla="*/ 3 w 350"/>
                <a:gd name="T83" fmla="*/ 0 h 221"/>
                <a:gd name="T84" fmla="*/ 1 w 350"/>
                <a:gd name="T85" fmla="*/ 0 h 221"/>
                <a:gd name="T86" fmla="*/ 0 w 350"/>
                <a:gd name="T87" fmla="*/ 0 h 221"/>
                <a:gd name="T88" fmla="*/ 0 w 350"/>
                <a:gd name="T89" fmla="*/ 1 h 221"/>
                <a:gd name="T90" fmla="*/ 2 w 350"/>
                <a:gd name="T91" fmla="*/ 1 h 221"/>
                <a:gd name="T92" fmla="*/ 3 w 350"/>
                <a:gd name="T93" fmla="*/ 1 h 221"/>
                <a:gd name="T94" fmla="*/ 5 w 350"/>
                <a:gd name="T95" fmla="*/ 2 h 221"/>
                <a:gd name="T96" fmla="*/ 7 w 350"/>
                <a:gd name="T97" fmla="*/ 2 h 221"/>
                <a:gd name="T98" fmla="*/ 9 w 350"/>
                <a:gd name="T99" fmla="*/ 3 h 221"/>
                <a:gd name="T100" fmla="*/ 11 w 350"/>
                <a:gd name="T101" fmla="*/ 4 h 221"/>
                <a:gd name="T102" fmla="*/ 13 w 350"/>
                <a:gd name="T103" fmla="*/ 4 h 221"/>
                <a:gd name="T104" fmla="*/ 16 w 350"/>
                <a:gd name="T105" fmla="*/ 5 h 221"/>
                <a:gd name="T106" fmla="*/ 18 w 350"/>
                <a:gd name="T107" fmla="*/ 6 h 221"/>
                <a:gd name="T108" fmla="*/ 20 w 350"/>
                <a:gd name="T109" fmla="*/ 7 h 221"/>
                <a:gd name="T110" fmla="*/ 22 w 350"/>
                <a:gd name="T111" fmla="*/ 8 h 221"/>
                <a:gd name="T112" fmla="*/ 24 w 350"/>
                <a:gd name="T113" fmla="*/ 9 h 221"/>
                <a:gd name="T114" fmla="*/ 26 w 350"/>
                <a:gd name="T115" fmla="*/ 11 h 221"/>
                <a:gd name="T116" fmla="*/ 28 w 350"/>
                <a:gd name="T117" fmla="*/ 13 h 221"/>
                <a:gd name="T118" fmla="*/ 30 w 350"/>
                <a:gd name="T119" fmla="*/ 15 h 221"/>
                <a:gd name="T120" fmla="*/ 32 w 350"/>
                <a:gd name="T121" fmla="*/ 17 h 221"/>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50"/>
                <a:gd name="T184" fmla="*/ 0 h 221"/>
                <a:gd name="T185" fmla="*/ 350 w 350"/>
                <a:gd name="T186" fmla="*/ 221 h 221"/>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50" h="221">
                  <a:moveTo>
                    <a:pt x="290" y="68"/>
                  </a:moveTo>
                  <a:lnTo>
                    <a:pt x="306" y="80"/>
                  </a:lnTo>
                  <a:lnTo>
                    <a:pt x="316" y="94"/>
                  </a:lnTo>
                  <a:lnTo>
                    <a:pt x="321" y="109"/>
                  </a:lnTo>
                  <a:lnTo>
                    <a:pt x="321" y="125"/>
                  </a:lnTo>
                  <a:lnTo>
                    <a:pt x="318" y="138"/>
                  </a:lnTo>
                  <a:lnTo>
                    <a:pt x="312" y="149"/>
                  </a:lnTo>
                  <a:lnTo>
                    <a:pt x="302" y="160"/>
                  </a:lnTo>
                  <a:lnTo>
                    <a:pt x="292" y="169"/>
                  </a:lnTo>
                  <a:lnTo>
                    <a:pt x="279" y="179"/>
                  </a:lnTo>
                  <a:lnTo>
                    <a:pt x="266" y="187"/>
                  </a:lnTo>
                  <a:lnTo>
                    <a:pt x="253" y="196"/>
                  </a:lnTo>
                  <a:lnTo>
                    <a:pt x="240" y="205"/>
                  </a:lnTo>
                  <a:lnTo>
                    <a:pt x="237" y="209"/>
                  </a:lnTo>
                  <a:lnTo>
                    <a:pt x="237" y="212"/>
                  </a:lnTo>
                  <a:lnTo>
                    <a:pt x="237" y="215"/>
                  </a:lnTo>
                  <a:lnTo>
                    <a:pt x="240" y="218"/>
                  </a:lnTo>
                  <a:lnTo>
                    <a:pt x="244" y="220"/>
                  </a:lnTo>
                  <a:lnTo>
                    <a:pt x="250" y="221"/>
                  </a:lnTo>
                  <a:lnTo>
                    <a:pt x="254" y="220"/>
                  </a:lnTo>
                  <a:lnTo>
                    <a:pt x="258" y="218"/>
                  </a:lnTo>
                  <a:lnTo>
                    <a:pt x="287" y="204"/>
                  </a:lnTo>
                  <a:lnTo>
                    <a:pt x="312" y="187"/>
                  </a:lnTo>
                  <a:lnTo>
                    <a:pt x="331" y="168"/>
                  </a:lnTo>
                  <a:lnTo>
                    <a:pt x="344" y="146"/>
                  </a:lnTo>
                  <a:lnTo>
                    <a:pt x="350" y="124"/>
                  </a:lnTo>
                  <a:lnTo>
                    <a:pt x="347" y="101"/>
                  </a:lnTo>
                  <a:lnTo>
                    <a:pt x="335" y="80"/>
                  </a:lnTo>
                  <a:lnTo>
                    <a:pt x="312" y="61"/>
                  </a:lnTo>
                  <a:lnTo>
                    <a:pt x="295" y="50"/>
                  </a:lnTo>
                  <a:lnTo>
                    <a:pt x="274" y="42"/>
                  </a:lnTo>
                  <a:lnTo>
                    <a:pt x="253" y="34"/>
                  </a:lnTo>
                  <a:lnTo>
                    <a:pt x="228" y="27"/>
                  </a:lnTo>
                  <a:lnTo>
                    <a:pt x="203" y="20"/>
                  </a:lnTo>
                  <a:lnTo>
                    <a:pt x="179" y="15"/>
                  </a:lnTo>
                  <a:lnTo>
                    <a:pt x="152" y="11"/>
                  </a:lnTo>
                  <a:lnTo>
                    <a:pt x="128" y="7"/>
                  </a:lnTo>
                  <a:lnTo>
                    <a:pt x="103" y="4"/>
                  </a:lnTo>
                  <a:lnTo>
                    <a:pt x="81" y="2"/>
                  </a:lnTo>
                  <a:lnTo>
                    <a:pt x="60" y="0"/>
                  </a:lnTo>
                  <a:lnTo>
                    <a:pt x="42" y="0"/>
                  </a:lnTo>
                  <a:lnTo>
                    <a:pt x="26" y="0"/>
                  </a:lnTo>
                  <a:lnTo>
                    <a:pt x="13" y="0"/>
                  </a:lnTo>
                  <a:lnTo>
                    <a:pt x="4" y="2"/>
                  </a:lnTo>
                  <a:lnTo>
                    <a:pt x="0" y="4"/>
                  </a:lnTo>
                  <a:lnTo>
                    <a:pt x="15" y="6"/>
                  </a:lnTo>
                  <a:lnTo>
                    <a:pt x="29" y="7"/>
                  </a:lnTo>
                  <a:lnTo>
                    <a:pt x="47" y="9"/>
                  </a:lnTo>
                  <a:lnTo>
                    <a:pt x="64" y="11"/>
                  </a:lnTo>
                  <a:lnTo>
                    <a:pt x="81" y="14"/>
                  </a:lnTo>
                  <a:lnTo>
                    <a:pt x="102" y="16"/>
                  </a:lnTo>
                  <a:lnTo>
                    <a:pt x="121" y="19"/>
                  </a:lnTo>
                  <a:lnTo>
                    <a:pt x="141" y="22"/>
                  </a:lnTo>
                  <a:lnTo>
                    <a:pt x="160" y="26"/>
                  </a:lnTo>
                  <a:lnTo>
                    <a:pt x="180" y="30"/>
                  </a:lnTo>
                  <a:lnTo>
                    <a:pt x="200" y="34"/>
                  </a:lnTo>
                  <a:lnTo>
                    <a:pt x="219" y="39"/>
                  </a:lnTo>
                  <a:lnTo>
                    <a:pt x="238" y="45"/>
                  </a:lnTo>
                  <a:lnTo>
                    <a:pt x="257" y="53"/>
                  </a:lnTo>
                  <a:lnTo>
                    <a:pt x="274" y="60"/>
                  </a:lnTo>
                  <a:lnTo>
                    <a:pt x="290" y="68"/>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0" name="Freeform 115"/>
            <p:cNvSpPr>
              <a:spLocks/>
            </p:cNvSpPr>
            <p:nvPr/>
          </p:nvSpPr>
          <p:spPr bwMode="auto">
            <a:xfrm>
              <a:off x="1181" y="2256"/>
              <a:ext cx="48" cy="105"/>
            </a:xfrm>
            <a:custGeom>
              <a:avLst/>
              <a:gdLst>
                <a:gd name="T0" fmla="*/ 0 w 142"/>
                <a:gd name="T1" fmla="*/ 29 h 208"/>
                <a:gd name="T2" fmla="*/ 0 w 142"/>
                <a:gd name="T3" fmla="*/ 33 h 208"/>
                <a:gd name="T4" fmla="*/ 1 w 142"/>
                <a:gd name="T5" fmla="*/ 37 h 208"/>
                <a:gd name="T6" fmla="*/ 2 w 142"/>
                <a:gd name="T7" fmla="*/ 41 h 208"/>
                <a:gd name="T8" fmla="*/ 3 w 142"/>
                <a:gd name="T9" fmla="*/ 44 h 208"/>
                <a:gd name="T10" fmla="*/ 5 w 142"/>
                <a:gd name="T11" fmla="*/ 47 h 208"/>
                <a:gd name="T12" fmla="*/ 8 w 142"/>
                <a:gd name="T13" fmla="*/ 50 h 208"/>
                <a:gd name="T14" fmla="*/ 10 w 142"/>
                <a:gd name="T15" fmla="*/ 51 h 208"/>
                <a:gd name="T16" fmla="*/ 13 w 142"/>
                <a:gd name="T17" fmla="*/ 53 h 208"/>
                <a:gd name="T18" fmla="*/ 14 w 142"/>
                <a:gd name="T19" fmla="*/ 53 h 208"/>
                <a:gd name="T20" fmla="*/ 15 w 142"/>
                <a:gd name="T21" fmla="*/ 53 h 208"/>
                <a:gd name="T22" fmla="*/ 16 w 142"/>
                <a:gd name="T23" fmla="*/ 51 h 208"/>
                <a:gd name="T24" fmla="*/ 16 w 142"/>
                <a:gd name="T25" fmla="*/ 50 h 208"/>
                <a:gd name="T26" fmla="*/ 16 w 142"/>
                <a:gd name="T27" fmla="*/ 49 h 208"/>
                <a:gd name="T28" fmla="*/ 16 w 142"/>
                <a:gd name="T29" fmla="*/ 48 h 208"/>
                <a:gd name="T30" fmla="*/ 15 w 142"/>
                <a:gd name="T31" fmla="*/ 47 h 208"/>
                <a:gd name="T32" fmla="*/ 14 w 142"/>
                <a:gd name="T33" fmla="*/ 46 h 208"/>
                <a:gd name="T34" fmla="*/ 11 w 142"/>
                <a:gd name="T35" fmla="*/ 45 h 208"/>
                <a:gd name="T36" fmla="*/ 9 w 142"/>
                <a:gd name="T37" fmla="*/ 43 h 208"/>
                <a:gd name="T38" fmla="*/ 7 w 142"/>
                <a:gd name="T39" fmla="*/ 40 h 208"/>
                <a:gd name="T40" fmla="*/ 6 w 142"/>
                <a:gd name="T41" fmla="*/ 37 h 208"/>
                <a:gd name="T42" fmla="*/ 5 w 142"/>
                <a:gd name="T43" fmla="*/ 33 h 208"/>
                <a:gd name="T44" fmla="*/ 4 w 142"/>
                <a:gd name="T45" fmla="*/ 29 h 208"/>
                <a:gd name="T46" fmla="*/ 4 w 142"/>
                <a:gd name="T47" fmla="*/ 25 h 208"/>
                <a:gd name="T48" fmla="*/ 5 w 142"/>
                <a:gd name="T49" fmla="*/ 20 h 208"/>
                <a:gd name="T50" fmla="*/ 6 w 142"/>
                <a:gd name="T51" fmla="*/ 17 h 208"/>
                <a:gd name="T52" fmla="*/ 7 w 142"/>
                <a:gd name="T53" fmla="*/ 14 h 208"/>
                <a:gd name="T54" fmla="*/ 9 w 142"/>
                <a:gd name="T55" fmla="*/ 11 h 208"/>
                <a:gd name="T56" fmla="*/ 10 w 142"/>
                <a:gd name="T57" fmla="*/ 9 h 208"/>
                <a:gd name="T58" fmla="*/ 12 w 142"/>
                <a:gd name="T59" fmla="*/ 6 h 208"/>
                <a:gd name="T60" fmla="*/ 14 w 142"/>
                <a:gd name="T61" fmla="*/ 4 h 208"/>
                <a:gd name="T62" fmla="*/ 15 w 142"/>
                <a:gd name="T63" fmla="*/ 2 h 208"/>
                <a:gd name="T64" fmla="*/ 16 w 142"/>
                <a:gd name="T65" fmla="*/ 1 h 208"/>
                <a:gd name="T66" fmla="*/ 15 w 142"/>
                <a:gd name="T67" fmla="*/ 0 h 208"/>
                <a:gd name="T68" fmla="*/ 13 w 142"/>
                <a:gd name="T69" fmla="*/ 2 h 208"/>
                <a:gd name="T70" fmla="*/ 11 w 142"/>
                <a:gd name="T71" fmla="*/ 4 h 208"/>
                <a:gd name="T72" fmla="*/ 8 w 142"/>
                <a:gd name="T73" fmla="*/ 8 h 208"/>
                <a:gd name="T74" fmla="*/ 5 w 142"/>
                <a:gd name="T75" fmla="*/ 13 h 208"/>
                <a:gd name="T76" fmla="*/ 3 w 142"/>
                <a:gd name="T77" fmla="*/ 18 h 208"/>
                <a:gd name="T78" fmla="*/ 1 w 142"/>
                <a:gd name="T79" fmla="*/ 23 h 208"/>
                <a:gd name="T80" fmla="*/ 0 w 142"/>
                <a:gd name="T81" fmla="*/ 29 h 20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8"/>
                <a:gd name="T125" fmla="*/ 142 w 142"/>
                <a:gd name="T126" fmla="*/ 208 h 20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8">
                  <a:moveTo>
                    <a:pt x="0" y="114"/>
                  </a:moveTo>
                  <a:lnTo>
                    <a:pt x="0" y="131"/>
                  </a:lnTo>
                  <a:lnTo>
                    <a:pt x="6" y="147"/>
                  </a:lnTo>
                  <a:lnTo>
                    <a:pt x="16" y="162"/>
                  </a:lnTo>
                  <a:lnTo>
                    <a:pt x="30" y="175"/>
                  </a:lnTo>
                  <a:lnTo>
                    <a:pt x="48" y="186"/>
                  </a:lnTo>
                  <a:lnTo>
                    <a:pt x="68" y="196"/>
                  </a:lnTo>
                  <a:lnTo>
                    <a:pt x="91" y="203"/>
                  </a:lnTo>
                  <a:lnTo>
                    <a:pt x="114" y="207"/>
                  </a:lnTo>
                  <a:lnTo>
                    <a:pt x="122" y="208"/>
                  </a:lnTo>
                  <a:lnTo>
                    <a:pt x="129" y="206"/>
                  </a:lnTo>
                  <a:lnTo>
                    <a:pt x="135" y="203"/>
                  </a:lnTo>
                  <a:lnTo>
                    <a:pt x="138" y="199"/>
                  </a:lnTo>
                  <a:lnTo>
                    <a:pt x="138" y="194"/>
                  </a:lnTo>
                  <a:lnTo>
                    <a:pt x="136" y="189"/>
                  </a:lnTo>
                  <a:lnTo>
                    <a:pt x="132" y="185"/>
                  </a:lnTo>
                  <a:lnTo>
                    <a:pt x="125" y="183"/>
                  </a:lnTo>
                  <a:lnTo>
                    <a:pt x="101" y="177"/>
                  </a:lnTo>
                  <a:lnTo>
                    <a:pt x="80" y="169"/>
                  </a:lnTo>
                  <a:lnTo>
                    <a:pt x="62" y="158"/>
                  </a:lnTo>
                  <a:lnTo>
                    <a:pt x="49" y="146"/>
                  </a:lnTo>
                  <a:lnTo>
                    <a:pt x="40" y="131"/>
                  </a:lnTo>
                  <a:lnTo>
                    <a:pt x="36" y="115"/>
                  </a:lnTo>
                  <a:lnTo>
                    <a:pt x="36" y="97"/>
                  </a:lnTo>
                  <a:lnTo>
                    <a:pt x="43" y="79"/>
                  </a:lnTo>
                  <a:lnTo>
                    <a:pt x="52" y="66"/>
                  </a:lnTo>
                  <a:lnTo>
                    <a:pt x="64" y="54"/>
                  </a:lnTo>
                  <a:lnTo>
                    <a:pt x="77" y="43"/>
                  </a:lnTo>
                  <a:lnTo>
                    <a:pt x="91" y="33"/>
                  </a:lnTo>
                  <a:lnTo>
                    <a:pt x="104" y="24"/>
                  </a:lnTo>
                  <a:lnTo>
                    <a:pt x="119" y="16"/>
                  </a:lnTo>
                  <a:lnTo>
                    <a:pt x="132" y="8"/>
                  </a:lnTo>
                  <a:lnTo>
                    <a:pt x="142" y="1"/>
                  </a:lnTo>
                  <a:lnTo>
                    <a:pt x="132" y="0"/>
                  </a:lnTo>
                  <a:lnTo>
                    <a:pt x="116" y="5"/>
                  </a:lnTo>
                  <a:lnTo>
                    <a:pt x="94" y="16"/>
                  </a:lnTo>
                  <a:lnTo>
                    <a:pt x="69" y="31"/>
                  </a:lnTo>
                  <a:lnTo>
                    <a:pt x="46" y="50"/>
                  </a:lnTo>
                  <a:lnTo>
                    <a:pt x="24" y="70"/>
                  </a:lnTo>
                  <a:lnTo>
                    <a:pt x="9" y="92"/>
                  </a:lnTo>
                  <a:lnTo>
                    <a:pt x="0" y="114"/>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1" name="Freeform 116"/>
            <p:cNvSpPr>
              <a:spLocks/>
            </p:cNvSpPr>
            <p:nvPr/>
          </p:nvSpPr>
          <p:spPr bwMode="auto">
            <a:xfrm>
              <a:off x="1515" y="2198"/>
              <a:ext cx="101" cy="136"/>
            </a:xfrm>
            <a:custGeom>
              <a:avLst/>
              <a:gdLst>
                <a:gd name="T0" fmla="*/ 28 w 304"/>
                <a:gd name="T1" fmla="*/ 27 h 272"/>
                <a:gd name="T2" fmla="*/ 30 w 304"/>
                <a:gd name="T3" fmla="*/ 31 h 272"/>
                <a:gd name="T4" fmla="*/ 31 w 304"/>
                <a:gd name="T5" fmla="*/ 36 h 272"/>
                <a:gd name="T6" fmla="*/ 30 w 304"/>
                <a:gd name="T7" fmla="*/ 41 h 272"/>
                <a:gd name="T8" fmla="*/ 29 w 304"/>
                <a:gd name="T9" fmla="*/ 45 h 272"/>
                <a:gd name="T10" fmla="*/ 26 w 304"/>
                <a:gd name="T11" fmla="*/ 50 h 272"/>
                <a:gd name="T12" fmla="*/ 23 w 304"/>
                <a:gd name="T13" fmla="*/ 53 h 272"/>
                <a:gd name="T14" fmla="*/ 20 w 304"/>
                <a:gd name="T15" fmla="*/ 58 h 272"/>
                <a:gd name="T16" fmla="*/ 18 w 304"/>
                <a:gd name="T17" fmla="*/ 61 h 272"/>
                <a:gd name="T18" fmla="*/ 17 w 304"/>
                <a:gd name="T19" fmla="*/ 63 h 272"/>
                <a:gd name="T20" fmla="*/ 17 w 304"/>
                <a:gd name="T21" fmla="*/ 65 h 272"/>
                <a:gd name="T22" fmla="*/ 17 w 304"/>
                <a:gd name="T23" fmla="*/ 67 h 272"/>
                <a:gd name="T24" fmla="*/ 18 w 304"/>
                <a:gd name="T25" fmla="*/ 68 h 272"/>
                <a:gd name="T26" fmla="*/ 19 w 304"/>
                <a:gd name="T27" fmla="*/ 68 h 272"/>
                <a:gd name="T28" fmla="*/ 21 w 304"/>
                <a:gd name="T29" fmla="*/ 65 h 272"/>
                <a:gd name="T30" fmla="*/ 25 w 304"/>
                <a:gd name="T31" fmla="*/ 59 h 272"/>
                <a:gd name="T32" fmla="*/ 28 w 304"/>
                <a:gd name="T33" fmla="*/ 53 h 272"/>
                <a:gd name="T34" fmla="*/ 32 w 304"/>
                <a:gd name="T35" fmla="*/ 48 h 272"/>
                <a:gd name="T36" fmla="*/ 34 w 304"/>
                <a:gd name="T37" fmla="*/ 41 h 272"/>
                <a:gd name="T38" fmla="*/ 33 w 304"/>
                <a:gd name="T39" fmla="*/ 34 h 272"/>
                <a:gd name="T40" fmla="*/ 31 w 304"/>
                <a:gd name="T41" fmla="*/ 26 h 272"/>
                <a:gd name="T42" fmla="*/ 28 w 304"/>
                <a:gd name="T43" fmla="*/ 20 h 272"/>
                <a:gd name="T44" fmla="*/ 24 w 304"/>
                <a:gd name="T45" fmla="*/ 17 h 272"/>
                <a:gd name="T46" fmla="*/ 21 w 304"/>
                <a:gd name="T47" fmla="*/ 13 h 272"/>
                <a:gd name="T48" fmla="*/ 17 w 304"/>
                <a:gd name="T49" fmla="*/ 9 h 272"/>
                <a:gd name="T50" fmla="*/ 14 w 304"/>
                <a:gd name="T51" fmla="*/ 6 h 272"/>
                <a:gd name="T52" fmla="*/ 10 w 304"/>
                <a:gd name="T53" fmla="*/ 3 h 272"/>
                <a:gd name="T54" fmla="*/ 6 w 304"/>
                <a:gd name="T55" fmla="*/ 1 h 272"/>
                <a:gd name="T56" fmla="*/ 3 w 304"/>
                <a:gd name="T57" fmla="*/ 1 h 272"/>
                <a:gd name="T58" fmla="*/ 1 w 304"/>
                <a:gd name="T59" fmla="*/ 1 h 272"/>
                <a:gd name="T60" fmla="*/ 1 w 304"/>
                <a:gd name="T61" fmla="*/ 1 h 272"/>
                <a:gd name="T62" fmla="*/ 4 w 304"/>
                <a:gd name="T63" fmla="*/ 3 h 272"/>
                <a:gd name="T64" fmla="*/ 7 w 304"/>
                <a:gd name="T65" fmla="*/ 5 h 272"/>
                <a:gd name="T66" fmla="*/ 11 w 304"/>
                <a:gd name="T67" fmla="*/ 8 h 272"/>
                <a:gd name="T68" fmla="*/ 15 w 304"/>
                <a:gd name="T69" fmla="*/ 11 h 272"/>
                <a:gd name="T70" fmla="*/ 18 w 304"/>
                <a:gd name="T71" fmla="*/ 15 h 272"/>
                <a:gd name="T72" fmla="*/ 22 w 304"/>
                <a:gd name="T73" fmla="*/ 19 h 272"/>
                <a:gd name="T74" fmla="*/ 26 w 304"/>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4"/>
                <a:gd name="T115" fmla="*/ 0 h 272"/>
                <a:gd name="T116" fmla="*/ 304 w 304"/>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4" h="272">
                  <a:moveTo>
                    <a:pt x="246" y="102"/>
                  </a:moveTo>
                  <a:lnTo>
                    <a:pt x="257" y="109"/>
                  </a:lnTo>
                  <a:lnTo>
                    <a:pt x="265" y="117"/>
                  </a:lnTo>
                  <a:lnTo>
                    <a:pt x="271" y="126"/>
                  </a:lnTo>
                  <a:lnTo>
                    <a:pt x="277" y="135"/>
                  </a:lnTo>
                  <a:lnTo>
                    <a:pt x="278" y="144"/>
                  </a:lnTo>
                  <a:lnTo>
                    <a:pt x="278" y="154"/>
                  </a:lnTo>
                  <a:lnTo>
                    <a:pt x="274" y="164"/>
                  </a:lnTo>
                  <a:lnTo>
                    <a:pt x="268" y="173"/>
                  </a:lnTo>
                  <a:lnTo>
                    <a:pt x="258" y="183"/>
                  </a:lnTo>
                  <a:lnTo>
                    <a:pt x="246" y="192"/>
                  </a:lnTo>
                  <a:lnTo>
                    <a:pt x="233" y="200"/>
                  </a:lnTo>
                  <a:lnTo>
                    <a:pt x="219" y="208"/>
                  </a:lnTo>
                  <a:lnTo>
                    <a:pt x="206" y="215"/>
                  </a:lnTo>
                  <a:lnTo>
                    <a:pt x="191" y="224"/>
                  </a:lnTo>
                  <a:lnTo>
                    <a:pt x="177" y="232"/>
                  </a:lnTo>
                  <a:lnTo>
                    <a:pt x="164" y="241"/>
                  </a:lnTo>
                  <a:lnTo>
                    <a:pt x="159" y="244"/>
                  </a:lnTo>
                  <a:lnTo>
                    <a:pt x="157" y="248"/>
                  </a:lnTo>
                  <a:lnTo>
                    <a:pt x="154" y="252"/>
                  </a:lnTo>
                  <a:lnTo>
                    <a:pt x="151" y="256"/>
                  </a:lnTo>
                  <a:lnTo>
                    <a:pt x="149" y="260"/>
                  </a:lnTo>
                  <a:lnTo>
                    <a:pt x="149" y="264"/>
                  </a:lnTo>
                  <a:lnTo>
                    <a:pt x="151" y="268"/>
                  </a:lnTo>
                  <a:lnTo>
                    <a:pt x="155" y="271"/>
                  </a:lnTo>
                  <a:lnTo>
                    <a:pt x="161" y="272"/>
                  </a:lnTo>
                  <a:lnTo>
                    <a:pt x="167" y="272"/>
                  </a:lnTo>
                  <a:lnTo>
                    <a:pt x="172" y="271"/>
                  </a:lnTo>
                  <a:lnTo>
                    <a:pt x="177" y="268"/>
                  </a:lnTo>
                  <a:lnTo>
                    <a:pt x="191" y="257"/>
                  </a:lnTo>
                  <a:lnTo>
                    <a:pt x="207" y="246"/>
                  </a:lnTo>
                  <a:lnTo>
                    <a:pt x="223" y="236"/>
                  </a:lnTo>
                  <a:lnTo>
                    <a:pt x="241" y="226"/>
                  </a:lnTo>
                  <a:lnTo>
                    <a:pt x="257" y="215"/>
                  </a:lnTo>
                  <a:lnTo>
                    <a:pt x="271" y="204"/>
                  </a:lnTo>
                  <a:lnTo>
                    <a:pt x="286" y="192"/>
                  </a:lnTo>
                  <a:lnTo>
                    <a:pt x="296" y="179"/>
                  </a:lnTo>
                  <a:lnTo>
                    <a:pt x="303" y="164"/>
                  </a:lnTo>
                  <a:lnTo>
                    <a:pt x="304" y="149"/>
                  </a:lnTo>
                  <a:lnTo>
                    <a:pt x="300" y="134"/>
                  </a:lnTo>
                  <a:lnTo>
                    <a:pt x="293" y="120"/>
                  </a:lnTo>
                  <a:lnTo>
                    <a:pt x="281" y="106"/>
                  </a:lnTo>
                  <a:lnTo>
                    <a:pt x="267" y="94"/>
                  </a:lnTo>
                  <a:lnTo>
                    <a:pt x="249" y="83"/>
                  </a:lnTo>
                  <a:lnTo>
                    <a:pt x="232" y="73"/>
                  </a:lnTo>
                  <a:lnTo>
                    <a:pt x="219" y="65"/>
                  </a:lnTo>
                  <a:lnTo>
                    <a:pt x="204" y="59"/>
                  </a:lnTo>
                  <a:lnTo>
                    <a:pt x="188" y="52"/>
                  </a:lnTo>
                  <a:lnTo>
                    <a:pt x="172" y="45"/>
                  </a:lnTo>
                  <a:lnTo>
                    <a:pt x="157" y="38"/>
                  </a:lnTo>
                  <a:lnTo>
                    <a:pt x="139" y="31"/>
                  </a:lnTo>
                  <a:lnTo>
                    <a:pt x="122" y="25"/>
                  </a:lnTo>
                  <a:lnTo>
                    <a:pt x="106" y="19"/>
                  </a:lnTo>
                  <a:lnTo>
                    <a:pt x="90" y="14"/>
                  </a:lnTo>
                  <a:lnTo>
                    <a:pt x="74" y="9"/>
                  </a:lnTo>
                  <a:lnTo>
                    <a:pt x="58" y="6"/>
                  </a:lnTo>
                  <a:lnTo>
                    <a:pt x="43" y="3"/>
                  </a:lnTo>
                  <a:lnTo>
                    <a:pt x="30" y="1"/>
                  </a:lnTo>
                  <a:lnTo>
                    <a:pt x="19" y="0"/>
                  </a:lnTo>
                  <a:lnTo>
                    <a:pt x="9" y="1"/>
                  </a:lnTo>
                  <a:lnTo>
                    <a:pt x="0" y="3"/>
                  </a:lnTo>
                  <a:lnTo>
                    <a:pt x="10" y="5"/>
                  </a:lnTo>
                  <a:lnTo>
                    <a:pt x="22" y="8"/>
                  </a:lnTo>
                  <a:lnTo>
                    <a:pt x="35" y="12"/>
                  </a:lnTo>
                  <a:lnTo>
                    <a:pt x="48" y="16"/>
                  </a:lnTo>
                  <a:lnTo>
                    <a:pt x="64" y="21"/>
                  </a:lnTo>
                  <a:lnTo>
                    <a:pt x="80" y="26"/>
                  </a:lnTo>
                  <a:lnTo>
                    <a:pt x="97" y="32"/>
                  </a:lnTo>
                  <a:lnTo>
                    <a:pt x="114" y="38"/>
                  </a:lnTo>
                  <a:lnTo>
                    <a:pt x="132" y="45"/>
                  </a:lnTo>
                  <a:lnTo>
                    <a:pt x="149" y="52"/>
                  </a:lnTo>
                  <a:lnTo>
                    <a:pt x="167" y="60"/>
                  </a:lnTo>
                  <a:lnTo>
                    <a:pt x="184" y="69"/>
                  </a:lnTo>
                  <a:lnTo>
                    <a:pt x="201" y="77"/>
                  </a:lnTo>
                  <a:lnTo>
                    <a:pt x="217" y="85"/>
                  </a:lnTo>
                  <a:lnTo>
                    <a:pt x="232" y="93"/>
                  </a:lnTo>
                  <a:lnTo>
                    <a:pt x="246" y="102"/>
                  </a:lnTo>
                  <a:close/>
                </a:path>
              </a:pathLst>
            </a:custGeom>
            <a:solidFill>
              <a:srgbClr val="C9E8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2" name="Freeform 117"/>
            <p:cNvSpPr>
              <a:spLocks/>
            </p:cNvSpPr>
            <p:nvPr/>
          </p:nvSpPr>
          <p:spPr bwMode="auto">
            <a:xfrm>
              <a:off x="1403" y="2357"/>
              <a:ext cx="34" cy="82"/>
            </a:xfrm>
            <a:custGeom>
              <a:avLst/>
              <a:gdLst>
                <a:gd name="T0" fmla="*/ 4 w 103"/>
                <a:gd name="T1" fmla="*/ 3 h 164"/>
                <a:gd name="T2" fmla="*/ 4 w 103"/>
                <a:gd name="T3" fmla="*/ 1 h 164"/>
                <a:gd name="T4" fmla="*/ 4 w 103"/>
                <a:gd name="T5" fmla="*/ 1 h 164"/>
                <a:gd name="T6" fmla="*/ 3 w 103"/>
                <a:gd name="T7" fmla="*/ 1 h 164"/>
                <a:gd name="T8" fmla="*/ 2 w 103"/>
                <a:gd name="T9" fmla="*/ 0 h 164"/>
                <a:gd name="T10" fmla="*/ 1 w 103"/>
                <a:gd name="T11" fmla="*/ 1 h 164"/>
                <a:gd name="T12" fmla="*/ 1 w 103"/>
                <a:gd name="T13" fmla="*/ 1 h 164"/>
                <a:gd name="T14" fmla="*/ 0 w 103"/>
                <a:gd name="T15" fmla="*/ 3 h 164"/>
                <a:gd name="T16" fmla="*/ 0 w 103"/>
                <a:gd name="T17" fmla="*/ 3 h 164"/>
                <a:gd name="T18" fmla="*/ 1 w 103"/>
                <a:gd name="T19" fmla="*/ 10 h 164"/>
                <a:gd name="T20" fmla="*/ 2 w 103"/>
                <a:gd name="T21" fmla="*/ 15 h 164"/>
                <a:gd name="T22" fmla="*/ 4 w 103"/>
                <a:gd name="T23" fmla="*/ 22 h 164"/>
                <a:gd name="T24" fmla="*/ 6 w 103"/>
                <a:gd name="T25" fmla="*/ 28 h 164"/>
                <a:gd name="T26" fmla="*/ 7 w 103"/>
                <a:gd name="T27" fmla="*/ 34 h 164"/>
                <a:gd name="T28" fmla="*/ 9 w 103"/>
                <a:gd name="T29" fmla="*/ 38 h 164"/>
                <a:gd name="T30" fmla="*/ 11 w 103"/>
                <a:gd name="T31" fmla="*/ 41 h 164"/>
                <a:gd name="T32" fmla="*/ 11 w 103"/>
                <a:gd name="T33" fmla="*/ 41 h 164"/>
                <a:gd name="T34" fmla="*/ 11 w 103"/>
                <a:gd name="T35" fmla="*/ 39 h 164"/>
                <a:gd name="T36" fmla="*/ 10 w 103"/>
                <a:gd name="T37" fmla="*/ 35 h 164"/>
                <a:gd name="T38" fmla="*/ 9 w 103"/>
                <a:gd name="T39" fmla="*/ 30 h 164"/>
                <a:gd name="T40" fmla="*/ 8 w 103"/>
                <a:gd name="T41" fmla="*/ 25 h 164"/>
                <a:gd name="T42" fmla="*/ 7 w 103"/>
                <a:gd name="T43" fmla="*/ 20 h 164"/>
                <a:gd name="T44" fmla="*/ 6 w 103"/>
                <a:gd name="T45" fmla="*/ 13 h 164"/>
                <a:gd name="T46" fmla="*/ 5 w 103"/>
                <a:gd name="T47" fmla="*/ 9 h 164"/>
                <a:gd name="T48" fmla="*/ 4 w 103"/>
                <a:gd name="T49" fmla="*/ 3 h 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03"/>
                <a:gd name="T76" fmla="*/ 0 h 164"/>
                <a:gd name="T77" fmla="*/ 103 w 103"/>
                <a:gd name="T78" fmla="*/ 164 h 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03" h="164">
                  <a:moveTo>
                    <a:pt x="39" y="12"/>
                  </a:moveTo>
                  <a:lnTo>
                    <a:pt x="37" y="7"/>
                  </a:lnTo>
                  <a:lnTo>
                    <a:pt x="32" y="3"/>
                  </a:lnTo>
                  <a:lnTo>
                    <a:pt x="25" y="1"/>
                  </a:lnTo>
                  <a:lnTo>
                    <a:pt x="18" y="0"/>
                  </a:lnTo>
                  <a:lnTo>
                    <a:pt x="10" y="2"/>
                  </a:lnTo>
                  <a:lnTo>
                    <a:pt x="5" y="5"/>
                  </a:lnTo>
                  <a:lnTo>
                    <a:pt x="0" y="10"/>
                  </a:lnTo>
                  <a:lnTo>
                    <a:pt x="0" y="15"/>
                  </a:lnTo>
                  <a:lnTo>
                    <a:pt x="8" y="37"/>
                  </a:lnTo>
                  <a:lnTo>
                    <a:pt x="19" y="63"/>
                  </a:lnTo>
                  <a:lnTo>
                    <a:pt x="34" y="88"/>
                  </a:lnTo>
                  <a:lnTo>
                    <a:pt x="51" y="112"/>
                  </a:lnTo>
                  <a:lnTo>
                    <a:pt x="68" y="133"/>
                  </a:lnTo>
                  <a:lnTo>
                    <a:pt x="84" y="150"/>
                  </a:lnTo>
                  <a:lnTo>
                    <a:pt x="96" y="161"/>
                  </a:lnTo>
                  <a:lnTo>
                    <a:pt x="103" y="164"/>
                  </a:lnTo>
                  <a:lnTo>
                    <a:pt x="100" y="153"/>
                  </a:lnTo>
                  <a:lnTo>
                    <a:pt x="93" y="139"/>
                  </a:lnTo>
                  <a:lnTo>
                    <a:pt x="84" y="121"/>
                  </a:lnTo>
                  <a:lnTo>
                    <a:pt x="74" y="100"/>
                  </a:lnTo>
                  <a:lnTo>
                    <a:pt x="64" y="78"/>
                  </a:lnTo>
                  <a:lnTo>
                    <a:pt x="54" y="55"/>
                  </a:lnTo>
                  <a:lnTo>
                    <a:pt x="45" y="33"/>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3" name="Freeform 118"/>
            <p:cNvSpPr>
              <a:spLocks/>
            </p:cNvSpPr>
            <p:nvPr/>
          </p:nvSpPr>
          <p:spPr bwMode="auto">
            <a:xfrm>
              <a:off x="1388" y="2313"/>
              <a:ext cx="18" cy="42"/>
            </a:xfrm>
            <a:custGeom>
              <a:avLst/>
              <a:gdLst>
                <a:gd name="T0" fmla="*/ 3 w 54"/>
                <a:gd name="T1" fmla="*/ 3 h 82"/>
                <a:gd name="T2" fmla="*/ 3 w 54"/>
                <a:gd name="T3" fmla="*/ 2 h 82"/>
                <a:gd name="T4" fmla="*/ 2 w 54"/>
                <a:gd name="T5" fmla="*/ 1 h 82"/>
                <a:gd name="T6" fmla="*/ 2 w 54"/>
                <a:gd name="T7" fmla="*/ 0 h 82"/>
                <a:gd name="T8" fmla="*/ 1 w 54"/>
                <a:gd name="T9" fmla="*/ 0 h 82"/>
                <a:gd name="T10" fmla="*/ 1 w 54"/>
                <a:gd name="T11" fmla="*/ 1 h 82"/>
                <a:gd name="T12" fmla="*/ 0 w 54"/>
                <a:gd name="T13" fmla="*/ 1 h 82"/>
                <a:gd name="T14" fmla="*/ 0 w 54"/>
                <a:gd name="T15" fmla="*/ 2 h 82"/>
                <a:gd name="T16" fmla="*/ 0 w 54"/>
                <a:gd name="T17" fmla="*/ 3 h 82"/>
                <a:gd name="T18" fmla="*/ 0 w 54"/>
                <a:gd name="T19" fmla="*/ 6 h 82"/>
                <a:gd name="T20" fmla="*/ 1 w 54"/>
                <a:gd name="T21" fmla="*/ 9 h 82"/>
                <a:gd name="T22" fmla="*/ 1 w 54"/>
                <a:gd name="T23" fmla="*/ 12 h 82"/>
                <a:gd name="T24" fmla="*/ 2 w 54"/>
                <a:gd name="T25" fmla="*/ 15 h 82"/>
                <a:gd name="T26" fmla="*/ 3 w 54"/>
                <a:gd name="T27" fmla="*/ 18 h 82"/>
                <a:gd name="T28" fmla="*/ 4 w 54"/>
                <a:gd name="T29" fmla="*/ 20 h 82"/>
                <a:gd name="T30" fmla="*/ 5 w 54"/>
                <a:gd name="T31" fmla="*/ 21 h 82"/>
                <a:gd name="T32" fmla="*/ 6 w 54"/>
                <a:gd name="T33" fmla="*/ 22 h 82"/>
                <a:gd name="T34" fmla="*/ 6 w 54"/>
                <a:gd name="T35" fmla="*/ 17 h 82"/>
                <a:gd name="T36" fmla="*/ 5 w 54"/>
                <a:gd name="T37" fmla="*/ 12 h 82"/>
                <a:gd name="T38" fmla="*/ 4 w 54"/>
                <a:gd name="T39" fmla="*/ 7 h 82"/>
                <a:gd name="T40" fmla="*/ 3 w 54"/>
                <a:gd name="T41" fmla="*/ 3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4"/>
                <a:gd name="T64" fmla="*/ 0 h 82"/>
                <a:gd name="T65" fmla="*/ 54 w 54"/>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4" h="82">
                  <a:moveTo>
                    <a:pt x="28" y="9"/>
                  </a:moveTo>
                  <a:lnTo>
                    <a:pt x="26" y="5"/>
                  </a:lnTo>
                  <a:lnTo>
                    <a:pt x="22" y="2"/>
                  </a:lnTo>
                  <a:lnTo>
                    <a:pt x="18" y="0"/>
                  </a:lnTo>
                  <a:lnTo>
                    <a:pt x="12" y="0"/>
                  </a:lnTo>
                  <a:lnTo>
                    <a:pt x="8" y="1"/>
                  </a:lnTo>
                  <a:lnTo>
                    <a:pt x="3" y="3"/>
                  </a:lnTo>
                  <a:lnTo>
                    <a:pt x="0" y="6"/>
                  </a:lnTo>
                  <a:lnTo>
                    <a:pt x="0" y="10"/>
                  </a:lnTo>
                  <a:lnTo>
                    <a:pt x="0" y="21"/>
                  </a:lnTo>
                  <a:lnTo>
                    <a:pt x="5" y="33"/>
                  </a:lnTo>
                  <a:lnTo>
                    <a:pt x="10" y="45"/>
                  </a:lnTo>
                  <a:lnTo>
                    <a:pt x="18" y="57"/>
                  </a:lnTo>
                  <a:lnTo>
                    <a:pt x="26" y="68"/>
                  </a:lnTo>
                  <a:lnTo>
                    <a:pt x="35" y="76"/>
                  </a:lnTo>
                  <a:lnTo>
                    <a:pt x="45" y="81"/>
                  </a:lnTo>
                  <a:lnTo>
                    <a:pt x="53" y="82"/>
                  </a:lnTo>
                  <a:lnTo>
                    <a:pt x="54" y="66"/>
                  </a:lnTo>
                  <a:lnTo>
                    <a:pt x="47" y="47"/>
                  </a:lnTo>
                  <a:lnTo>
                    <a:pt x="38" y="28"/>
                  </a:lnTo>
                  <a:lnTo>
                    <a:pt x="2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4" name="Freeform 119"/>
            <p:cNvSpPr>
              <a:spLocks/>
            </p:cNvSpPr>
            <p:nvPr/>
          </p:nvSpPr>
          <p:spPr bwMode="auto">
            <a:xfrm>
              <a:off x="1373" y="2283"/>
              <a:ext cx="16" cy="24"/>
            </a:xfrm>
            <a:custGeom>
              <a:avLst/>
              <a:gdLst>
                <a:gd name="T0" fmla="*/ 3 w 46"/>
                <a:gd name="T1" fmla="*/ 2 h 47"/>
                <a:gd name="T2" fmla="*/ 3 w 46"/>
                <a:gd name="T3" fmla="*/ 2 h 47"/>
                <a:gd name="T4" fmla="*/ 3 w 46"/>
                <a:gd name="T5" fmla="*/ 2 h 47"/>
                <a:gd name="T6" fmla="*/ 3 w 46"/>
                <a:gd name="T7" fmla="*/ 2 h 47"/>
                <a:gd name="T8" fmla="*/ 3 w 46"/>
                <a:gd name="T9" fmla="*/ 2 h 47"/>
                <a:gd name="T10" fmla="*/ 3 w 46"/>
                <a:gd name="T11" fmla="*/ 1 h 47"/>
                <a:gd name="T12" fmla="*/ 2 w 46"/>
                <a:gd name="T13" fmla="*/ 1 h 47"/>
                <a:gd name="T14" fmla="*/ 2 w 46"/>
                <a:gd name="T15" fmla="*/ 0 h 47"/>
                <a:gd name="T16" fmla="*/ 1 w 46"/>
                <a:gd name="T17" fmla="*/ 0 h 47"/>
                <a:gd name="T18" fmla="*/ 0 w 46"/>
                <a:gd name="T19" fmla="*/ 1 h 47"/>
                <a:gd name="T20" fmla="*/ 0 w 46"/>
                <a:gd name="T21" fmla="*/ 1 h 47"/>
                <a:gd name="T22" fmla="*/ 0 w 46"/>
                <a:gd name="T23" fmla="*/ 2 h 47"/>
                <a:gd name="T24" fmla="*/ 0 w 46"/>
                <a:gd name="T25" fmla="*/ 3 h 47"/>
                <a:gd name="T26" fmla="*/ 0 w 46"/>
                <a:gd name="T27" fmla="*/ 4 h 47"/>
                <a:gd name="T28" fmla="*/ 0 w 46"/>
                <a:gd name="T29" fmla="*/ 6 h 47"/>
                <a:gd name="T30" fmla="*/ 1 w 46"/>
                <a:gd name="T31" fmla="*/ 7 h 47"/>
                <a:gd name="T32" fmla="*/ 2 w 46"/>
                <a:gd name="T33" fmla="*/ 9 h 47"/>
                <a:gd name="T34" fmla="*/ 3 w 46"/>
                <a:gd name="T35" fmla="*/ 10 h 47"/>
                <a:gd name="T36" fmla="*/ 4 w 46"/>
                <a:gd name="T37" fmla="*/ 11 h 47"/>
                <a:gd name="T38" fmla="*/ 5 w 46"/>
                <a:gd name="T39" fmla="*/ 12 h 47"/>
                <a:gd name="T40" fmla="*/ 6 w 46"/>
                <a:gd name="T41" fmla="*/ 12 h 47"/>
                <a:gd name="T42" fmla="*/ 6 w 46"/>
                <a:gd name="T43" fmla="*/ 10 h 47"/>
                <a:gd name="T44" fmla="*/ 5 w 46"/>
                <a:gd name="T45" fmla="*/ 7 h 47"/>
                <a:gd name="T46" fmla="*/ 3 w 46"/>
                <a:gd name="T47" fmla="*/ 4 h 47"/>
                <a:gd name="T48" fmla="*/ 3 w 46"/>
                <a:gd name="T49" fmla="*/ 2 h 4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46"/>
                <a:gd name="T76" fmla="*/ 0 h 47"/>
                <a:gd name="T77" fmla="*/ 46 w 46"/>
                <a:gd name="T78" fmla="*/ 47 h 4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46" h="47">
                  <a:moveTo>
                    <a:pt x="24" y="6"/>
                  </a:moveTo>
                  <a:lnTo>
                    <a:pt x="24" y="7"/>
                  </a:lnTo>
                  <a:lnTo>
                    <a:pt x="23" y="4"/>
                  </a:lnTo>
                  <a:lnTo>
                    <a:pt x="19" y="1"/>
                  </a:lnTo>
                  <a:lnTo>
                    <a:pt x="14" y="0"/>
                  </a:lnTo>
                  <a:lnTo>
                    <a:pt x="8" y="0"/>
                  </a:lnTo>
                  <a:lnTo>
                    <a:pt x="4" y="1"/>
                  </a:lnTo>
                  <a:lnTo>
                    <a:pt x="1" y="4"/>
                  </a:lnTo>
                  <a:lnTo>
                    <a:pt x="0" y="7"/>
                  </a:lnTo>
                  <a:lnTo>
                    <a:pt x="0" y="10"/>
                  </a:lnTo>
                  <a:lnTo>
                    <a:pt x="1" y="15"/>
                  </a:lnTo>
                  <a:lnTo>
                    <a:pt x="4" y="21"/>
                  </a:lnTo>
                  <a:lnTo>
                    <a:pt x="10" y="28"/>
                  </a:lnTo>
                  <a:lnTo>
                    <a:pt x="17" y="34"/>
                  </a:lnTo>
                  <a:lnTo>
                    <a:pt x="24" y="40"/>
                  </a:lnTo>
                  <a:lnTo>
                    <a:pt x="33" y="44"/>
                  </a:lnTo>
                  <a:lnTo>
                    <a:pt x="40" y="47"/>
                  </a:lnTo>
                  <a:lnTo>
                    <a:pt x="46" y="47"/>
                  </a:lnTo>
                  <a:lnTo>
                    <a:pt x="45" y="37"/>
                  </a:lnTo>
                  <a:lnTo>
                    <a:pt x="39" y="25"/>
                  </a:lnTo>
                  <a:lnTo>
                    <a:pt x="30" y="14"/>
                  </a:lnTo>
                  <a:lnTo>
                    <a:pt x="24"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5" name="Freeform 120"/>
            <p:cNvSpPr>
              <a:spLocks/>
            </p:cNvSpPr>
            <p:nvPr/>
          </p:nvSpPr>
          <p:spPr bwMode="auto">
            <a:xfrm>
              <a:off x="1360" y="2263"/>
              <a:ext cx="21" cy="16"/>
            </a:xfrm>
            <a:custGeom>
              <a:avLst/>
              <a:gdLst>
                <a:gd name="T0" fmla="*/ 6 w 63"/>
                <a:gd name="T1" fmla="*/ 6 h 31"/>
                <a:gd name="T2" fmla="*/ 6 w 63"/>
                <a:gd name="T3" fmla="*/ 6 h 31"/>
                <a:gd name="T4" fmla="*/ 7 w 63"/>
                <a:gd name="T5" fmla="*/ 5 h 31"/>
                <a:gd name="T6" fmla="*/ 7 w 63"/>
                <a:gd name="T7" fmla="*/ 4 h 31"/>
                <a:gd name="T8" fmla="*/ 7 w 63"/>
                <a:gd name="T9" fmla="*/ 3 h 31"/>
                <a:gd name="T10" fmla="*/ 7 w 63"/>
                <a:gd name="T11" fmla="*/ 2 h 31"/>
                <a:gd name="T12" fmla="*/ 6 w 63"/>
                <a:gd name="T13" fmla="*/ 1 h 31"/>
                <a:gd name="T14" fmla="*/ 6 w 63"/>
                <a:gd name="T15" fmla="*/ 0 h 31"/>
                <a:gd name="T16" fmla="*/ 5 w 63"/>
                <a:gd name="T17" fmla="*/ 0 h 31"/>
                <a:gd name="T18" fmla="*/ 4 w 63"/>
                <a:gd name="T19" fmla="*/ 0 h 31"/>
                <a:gd name="T20" fmla="*/ 4 w 63"/>
                <a:gd name="T21" fmla="*/ 1 h 31"/>
                <a:gd name="T22" fmla="*/ 3 w 63"/>
                <a:gd name="T23" fmla="*/ 1 h 31"/>
                <a:gd name="T24" fmla="*/ 2 w 63"/>
                <a:gd name="T25" fmla="*/ 2 h 31"/>
                <a:gd name="T26" fmla="*/ 1 w 63"/>
                <a:gd name="T27" fmla="*/ 4 h 31"/>
                <a:gd name="T28" fmla="*/ 0 w 63"/>
                <a:gd name="T29" fmla="*/ 5 h 31"/>
                <a:gd name="T30" fmla="*/ 0 w 63"/>
                <a:gd name="T31" fmla="*/ 7 h 31"/>
                <a:gd name="T32" fmla="*/ 0 w 63"/>
                <a:gd name="T33" fmla="*/ 7 h 31"/>
                <a:gd name="T34" fmla="*/ 0 w 63"/>
                <a:gd name="T35" fmla="*/ 8 h 31"/>
                <a:gd name="T36" fmla="*/ 1 w 63"/>
                <a:gd name="T37" fmla="*/ 8 h 31"/>
                <a:gd name="T38" fmla="*/ 2 w 63"/>
                <a:gd name="T39" fmla="*/ 8 h 31"/>
                <a:gd name="T40" fmla="*/ 2 w 63"/>
                <a:gd name="T41" fmla="*/ 8 h 31"/>
                <a:gd name="T42" fmla="*/ 3 w 63"/>
                <a:gd name="T43" fmla="*/ 8 h 31"/>
                <a:gd name="T44" fmla="*/ 4 w 63"/>
                <a:gd name="T45" fmla="*/ 7 h 31"/>
                <a:gd name="T46" fmla="*/ 5 w 63"/>
                <a:gd name="T47" fmla="*/ 7 h 31"/>
                <a:gd name="T48" fmla="*/ 6 w 63"/>
                <a:gd name="T49" fmla="*/ 6 h 3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3"/>
                <a:gd name="T76" fmla="*/ 0 h 31"/>
                <a:gd name="T77" fmla="*/ 63 w 63"/>
                <a:gd name="T78" fmla="*/ 31 h 3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3" h="31">
                  <a:moveTo>
                    <a:pt x="50" y="23"/>
                  </a:moveTo>
                  <a:lnTo>
                    <a:pt x="56" y="21"/>
                  </a:lnTo>
                  <a:lnTo>
                    <a:pt x="62" y="18"/>
                  </a:lnTo>
                  <a:lnTo>
                    <a:pt x="63" y="14"/>
                  </a:lnTo>
                  <a:lnTo>
                    <a:pt x="63" y="10"/>
                  </a:lnTo>
                  <a:lnTo>
                    <a:pt x="61" y="5"/>
                  </a:lnTo>
                  <a:lnTo>
                    <a:pt x="56" y="2"/>
                  </a:lnTo>
                  <a:lnTo>
                    <a:pt x="50" y="0"/>
                  </a:lnTo>
                  <a:lnTo>
                    <a:pt x="43" y="0"/>
                  </a:lnTo>
                  <a:lnTo>
                    <a:pt x="40" y="0"/>
                  </a:lnTo>
                  <a:lnTo>
                    <a:pt x="34" y="1"/>
                  </a:lnTo>
                  <a:lnTo>
                    <a:pt x="26" y="3"/>
                  </a:lnTo>
                  <a:lnTo>
                    <a:pt x="16" y="7"/>
                  </a:lnTo>
                  <a:lnTo>
                    <a:pt x="7" y="13"/>
                  </a:lnTo>
                  <a:lnTo>
                    <a:pt x="3" y="19"/>
                  </a:lnTo>
                  <a:lnTo>
                    <a:pt x="0" y="25"/>
                  </a:lnTo>
                  <a:lnTo>
                    <a:pt x="0" y="27"/>
                  </a:lnTo>
                  <a:lnTo>
                    <a:pt x="4" y="29"/>
                  </a:lnTo>
                  <a:lnTo>
                    <a:pt x="10" y="31"/>
                  </a:lnTo>
                  <a:lnTo>
                    <a:pt x="16" y="31"/>
                  </a:lnTo>
                  <a:lnTo>
                    <a:pt x="21" y="31"/>
                  </a:lnTo>
                  <a:lnTo>
                    <a:pt x="29" y="29"/>
                  </a:lnTo>
                  <a:lnTo>
                    <a:pt x="36" y="28"/>
                  </a:lnTo>
                  <a:lnTo>
                    <a:pt x="43" y="26"/>
                  </a:lnTo>
                  <a:lnTo>
                    <a:pt x="50"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6" name="Freeform 121"/>
            <p:cNvSpPr>
              <a:spLocks/>
            </p:cNvSpPr>
            <p:nvPr/>
          </p:nvSpPr>
          <p:spPr bwMode="auto">
            <a:xfrm>
              <a:off x="1261" y="2237"/>
              <a:ext cx="81" cy="103"/>
            </a:xfrm>
            <a:custGeom>
              <a:avLst/>
              <a:gdLst>
                <a:gd name="T0" fmla="*/ 10 w 245"/>
                <a:gd name="T1" fmla="*/ 7 h 206"/>
                <a:gd name="T2" fmla="*/ 8 w 245"/>
                <a:gd name="T3" fmla="*/ 10 h 206"/>
                <a:gd name="T4" fmla="*/ 6 w 245"/>
                <a:gd name="T5" fmla="*/ 13 h 206"/>
                <a:gd name="T6" fmla="*/ 4 w 245"/>
                <a:gd name="T7" fmla="*/ 15 h 206"/>
                <a:gd name="T8" fmla="*/ 3 w 245"/>
                <a:gd name="T9" fmla="*/ 19 h 206"/>
                <a:gd name="T10" fmla="*/ 2 w 245"/>
                <a:gd name="T11" fmla="*/ 22 h 206"/>
                <a:gd name="T12" fmla="*/ 1 w 245"/>
                <a:gd name="T13" fmla="*/ 25 h 206"/>
                <a:gd name="T14" fmla="*/ 0 w 245"/>
                <a:gd name="T15" fmla="*/ 28 h 206"/>
                <a:gd name="T16" fmla="*/ 0 w 245"/>
                <a:gd name="T17" fmla="*/ 31 h 206"/>
                <a:gd name="T18" fmla="*/ 0 w 245"/>
                <a:gd name="T19" fmla="*/ 38 h 206"/>
                <a:gd name="T20" fmla="*/ 2 w 245"/>
                <a:gd name="T21" fmla="*/ 42 h 206"/>
                <a:gd name="T22" fmla="*/ 4 w 245"/>
                <a:gd name="T23" fmla="*/ 46 h 206"/>
                <a:gd name="T24" fmla="*/ 6 w 245"/>
                <a:gd name="T25" fmla="*/ 48 h 206"/>
                <a:gd name="T26" fmla="*/ 9 w 245"/>
                <a:gd name="T27" fmla="*/ 50 h 206"/>
                <a:gd name="T28" fmla="*/ 12 w 245"/>
                <a:gd name="T29" fmla="*/ 52 h 206"/>
                <a:gd name="T30" fmla="*/ 15 w 245"/>
                <a:gd name="T31" fmla="*/ 52 h 206"/>
                <a:gd name="T32" fmla="*/ 18 w 245"/>
                <a:gd name="T33" fmla="*/ 51 h 206"/>
                <a:gd name="T34" fmla="*/ 19 w 245"/>
                <a:gd name="T35" fmla="*/ 51 h 206"/>
                <a:gd name="T36" fmla="*/ 19 w 245"/>
                <a:gd name="T37" fmla="*/ 51 h 206"/>
                <a:gd name="T38" fmla="*/ 20 w 245"/>
                <a:gd name="T39" fmla="*/ 50 h 206"/>
                <a:gd name="T40" fmla="*/ 20 w 245"/>
                <a:gd name="T41" fmla="*/ 49 h 206"/>
                <a:gd name="T42" fmla="*/ 20 w 245"/>
                <a:gd name="T43" fmla="*/ 48 h 206"/>
                <a:gd name="T44" fmla="*/ 19 w 245"/>
                <a:gd name="T45" fmla="*/ 48 h 206"/>
                <a:gd name="T46" fmla="*/ 19 w 245"/>
                <a:gd name="T47" fmla="*/ 48 h 206"/>
                <a:gd name="T48" fmla="*/ 18 w 245"/>
                <a:gd name="T49" fmla="*/ 48 h 206"/>
                <a:gd name="T50" fmla="*/ 17 w 245"/>
                <a:gd name="T51" fmla="*/ 48 h 206"/>
                <a:gd name="T52" fmla="*/ 16 w 245"/>
                <a:gd name="T53" fmla="*/ 48 h 206"/>
                <a:gd name="T54" fmla="*/ 15 w 245"/>
                <a:gd name="T55" fmla="*/ 48 h 206"/>
                <a:gd name="T56" fmla="*/ 15 w 245"/>
                <a:gd name="T57" fmla="*/ 48 h 206"/>
                <a:gd name="T58" fmla="*/ 13 w 245"/>
                <a:gd name="T59" fmla="*/ 48 h 206"/>
                <a:gd name="T60" fmla="*/ 12 w 245"/>
                <a:gd name="T61" fmla="*/ 47 h 206"/>
                <a:gd name="T62" fmla="*/ 10 w 245"/>
                <a:gd name="T63" fmla="*/ 47 h 206"/>
                <a:gd name="T64" fmla="*/ 9 w 245"/>
                <a:gd name="T65" fmla="*/ 46 h 206"/>
                <a:gd name="T66" fmla="*/ 7 w 245"/>
                <a:gd name="T67" fmla="*/ 46 h 206"/>
                <a:gd name="T68" fmla="*/ 5 w 245"/>
                <a:gd name="T69" fmla="*/ 44 h 206"/>
                <a:gd name="T70" fmla="*/ 4 w 245"/>
                <a:gd name="T71" fmla="*/ 42 h 206"/>
                <a:gd name="T72" fmla="*/ 2 w 245"/>
                <a:gd name="T73" fmla="*/ 38 h 206"/>
                <a:gd name="T74" fmla="*/ 2 w 245"/>
                <a:gd name="T75" fmla="*/ 34 h 206"/>
                <a:gd name="T76" fmla="*/ 2 w 245"/>
                <a:gd name="T77" fmla="*/ 30 h 206"/>
                <a:gd name="T78" fmla="*/ 3 w 245"/>
                <a:gd name="T79" fmla="*/ 27 h 206"/>
                <a:gd name="T80" fmla="*/ 4 w 245"/>
                <a:gd name="T81" fmla="*/ 24 h 206"/>
                <a:gd name="T82" fmla="*/ 5 w 245"/>
                <a:gd name="T83" fmla="*/ 21 h 206"/>
                <a:gd name="T84" fmla="*/ 7 w 245"/>
                <a:gd name="T85" fmla="*/ 18 h 206"/>
                <a:gd name="T86" fmla="*/ 9 w 245"/>
                <a:gd name="T87" fmla="*/ 15 h 206"/>
                <a:gd name="T88" fmla="*/ 11 w 245"/>
                <a:gd name="T89" fmla="*/ 13 h 206"/>
                <a:gd name="T90" fmla="*/ 13 w 245"/>
                <a:gd name="T91" fmla="*/ 11 h 206"/>
                <a:gd name="T92" fmla="*/ 15 w 245"/>
                <a:gd name="T93" fmla="*/ 9 h 206"/>
                <a:gd name="T94" fmla="*/ 17 w 245"/>
                <a:gd name="T95" fmla="*/ 6 h 206"/>
                <a:gd name="T96" fmla="*/ 19 w 245"/>
                <a:gd name="T97" fmla="*/ 6 h 206"/>
                <a:gd name="T98" fmla="*/ 21 w 245"/>
                <a:gd name="T99" fmla="*/ 4 h 206"/>
                <a:gd name="T100" fmla="*/ 23 w 245"/>
                <a:gd name="T101" fmla="*/ 3 h 206"/>
                <a:gd name="T102" fmla="*/ 25 w 245"/>
                <a:gd name="T103" fmla="*/ 2 h 206"/>
                <a:gd name="T104" fmla="*/ 27 w 245"/>
                <a:gd name="T105" fmla="*/ 2 h 206"/>
                <a:gd name="T106" fmla="*/ 26 w 245"/>
                <a:gd name="T107" fmla="*/ 1 h 206"/>
                <a:gd name="T108" fmla="*/ 24 w 245"/>
                <a:gd name="T109" fmla="*/ 0 h 206"/>
                <a:gd name="T110" fmla="*/ 22 w 245"/>
                <a:gd name="T111" fmla="*/ 1 h 206"/>
                <a:gd name="T112" fmla="*/ 20 w 245"/>
                <a:gd name="T113" fmla="*/ 2 h 206"/>
                <a:gd name="T114" fmla="*/ 17 w 245"/>
                <a:gd name="T115" fmla="*/ 3 h 206"/>
                <a:gd name="T116" fmla="*/ 14 w 245"/>
                <a:gd name="T117" fmla="*/ 4 h 206"/>
                <a:gd name="T118" fmla="*/ 12 w 245"/>
                <a:gd name="T119" fmla="*/ 6 h 206"/>
                <a:gd name="T120" fmla="*/ 10 w 245"/>
                <a:gd name="T121" fmla="*/ 7 h 20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45"/>
                <a:gd name="T184" fmla="*/ 0 h 206"/>
                <a:gd name="T185" fmla="*/ 245 w 245"/>
                <a:gd name="T186" fmla="*/ 206 h 20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45" h="206">
                  <a:moveTo>
                    <a:pt x="90" y="31"/>
                  </a:moveTo>
                  <a:lnTo>
                    <a:pt x="72" y="40"/>
                  </a:lnTo>
                  <a:lnTo>
                    <a:pt x="56" y="50"/>
                  </a:lnTo>
                  <a:lnTo>
                    <a:pt x="40" y="62"/>
                  </a:lnTo>
                  <a:lnTo>
                    <a:pt x="27" y="74"/>
                  </a:lnTo>
                  <a:lnTo>
                    <a:pt x="17" y="87"/>
                  </a:lnTo>
                  <a:lnTo>
                    <a:pt x="8" y="100"/>
                  </a:lnTo>
                  <a:lnTo>
                    <a:pt x="3" y="113"/>
                  </a:lnTo>
                  <a:lnTo>
                    <a:pt x="0" y="127"/>
                  </a:lnTo>
                  <a:lnTo>
                    <a:pt x="3" y="149"/>
                  </a:lnTo>
                  <a:lnTo>
                    <a:pt x="14" y="166"/>
                  </a:lnTo>
                  <a:lnTo>
                    <a:pt x="32" y="181"/>
                  </a:lnTo>
                  <a:lnTo>
                    <a:pt x="53" y="192"/>
                  </a:lnTo>
                  <a:lnTo>
                    <a:pt x="80" y="200"/>
                  </a:lnTo>
                  <a:lnTo>
                    <a:pt x="109" y="205"/>
                  </a:lnTo>
                  <a:lnTo>
                    <a:pt x="136" y="206"/>
                  </a:lnTo>
                  <a:lnTo>
                    <a:pt x="164" y="203"/>
                  </a:lnTo>
                  <a:lnTo>
                    <a:pt x="169" y="203"/>
                  </a:lnTo>
                  <a:lnTo>
                    <a:pt x="175" y="201"/>
                  </a:lnTo>
                  <a:lnTo>
                    <a:pt x="180" y="197"/>
                  </a:lnTo>
                  <a:lnTo>
                    <a:pt x="181" y="193"/>
                  </a:lnTo>
                  <a:lnTo>
                    <a:pt x="180" y="191"/>
                  </a:lnTo>
                  <a:lnTo>
                    <a:pt x="175" y="191"/>
                  </a:lnTo>
                  <a:lnTo>
                    <a:pt x="169" y="190"/>
                  </a:lnTo>
                  <a:lnTo>
                    <a:pt x="162" y="190"/>
                  </a:lnTo>
                  <a:lnTo>
                    <a:pt x="154" y="190"/>
                  </a:lnTo>
                  <a:lnTo>
                    <a:pt x="146" y="190"/>
                  </a:lnTo>
                  <a:lnTo>
                    <a:pt x="139" y="190"/>
                  </a:lnTo>
                  <a:lnTo>
                    <a:pt x="135" y="190"/>
                  </a:lnTo>
                  <a:lnTo>
                    <a:pt x="120" y="189"/>
                  </a:lnTo>
                  <a:lnTo>
                    <a:pt x="107" y="188"/>
                  </a:lnTo>
                  <a:lnTo>
                    <a:pt x="93" y="187"/>
                  </a:lnTo>
                  <a:lnTo>
                    <a:pt x="78" y="184"/>
                  </a:lnTo>
                  <a:lnTo>
                    <a:pt x="64" y="181"/>
                  </a:lnTo>
                  <a:lnTo>
                    <a:pt x="49" y="174"/>
                  </a:lnTo>
                  <a:lnTo>
                    <a:pt x="36" y="165"/>
                  </a:lnTo>
                  <a:lnTo>
                    <a:pt x="22" y="152"/>
                  </a:lnTo>
                  <a:lnTo>
                    <a:pt x="19" y="136"/>
                  </a:lnTo>
                  <a:lnTo>
                    <a:pt x="20" y="122"/>
                  </a:lnTo>
                  <a:lnTo>
                    <a:pt x="26" y="108"/>
                  </a:lnTo>
                  <a:lnTo>
                    <a:pt x="35" y="95"/>
                  </a:lnTo>
                  <a:lnTo>
                    <a:pt x="48" y="83"/>
                  </a:lnTo>
                  <a:lnTo>
                    <a:pt x="62" y="71"/>
                  </a:lnTo>
                  <a:lnTo>
                    <a:pt x="78" y="61"/>
                  </a:lnTo>
                  <a:lnTo>
                    <a:pt x="97" y="51"/>
                  </a:lnTo>
                  <a:lnTo>
                    <a:pt x="116" y="42"/>
                  </a:lnTo>
                  <a:lnTo>
                    <a:pt x="136" y="34"/>
                  </a:lnTo>
                  <a:lnTo>
                    <a:pt x="156" y="27"/>
                  </a:lnTo>
                  <a:lnTo>
                    <a:pt x="175" y="21"/>
                  </a:lnTo>
                  <a:lnTo>
                    <a:pt x="196" y="16"/>
                  </a:lnTo>
                  <a:lnTo>
                    <a:pt x="213" y="11"/>
                  </a:lnTo>
                  <a:lnTo>
                    <a:pt x="230" y="8"/>
                  </a:lnTo>
                  <a:lnTo>
                    <a:pt x="245" y="6"/>
                  </a:lnTo>
                  <a:lnTo>
                    <a:pt x="235" y="2"/>
                  </a:lnTo>
                  <a:lnTo>
                    <a:pt x="219" y="0"/>
                  </a:lnTo>
                  <a:lnTo>
                    <a:pt x="200" y="2"/>
                  </a:lnTo>
                  <a:lnTo>
                    <a:pt x="178" y="5"/>
                  </a:lnTo>
                  <a:lnTo>
                    <a:pt x="154" y="10"/>
                  </a:lnTo>
                  <a:lnTo>
                    <a:pt x="130" y="16"/>
                  </a:lnTo>
                  <a:lnTo>
                    <a:pt x="109" y="24"/>
                  </a:lnTo>
                  <a:lnTo>
                    <a:pt x="90"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7" name="Freeform 122"/>
            <p:cNvSpPr>
              <a:spLocks/>
            </p:cNvSpPr>
            <p:nvPr/>
          </p:nvSpPr>
          <p:spPr bwMode="auto">
            <a:xfrm>
              <a:off x="1401" y="2236"/>
              <a:ext cx="53" cy="80"/>
            </a:xfrm>
            <a:custGeom>
              <a:avLst/>
              <a:gdLst>
                <a:gd name="T0" fmla="*/ 15 w 159"/>
                <a:gd name="T1" fmla="*/ 13 h 160"/>
                <a:gd name="T2" fmla="*/ 15 w 159"/>
                <a:gd name="T3" fmla="*/ 18 h 160"/>
                <a:gd name="T4" fmla="*/ 15 w 159"/>
                <a:gd name="T5" fmla="*/ 21 h 160"/>
                <a:gd name="T6" fmla="*/ 14 w 159"/>
                <a:gd name="T7" fmla="*/ 24 h 160"/>
                <a:gd name="T8" fmla="*/ 12 w 159"/>
                <a:gd name="T9" fmla="*/ 26 h 160"/>
                <a:gd name="T10" fmla="*/ 10 w 159"/>
                <a:gd name="T11" fmla="*/ 29 h 160"/>
                <a:gd name="T12" fmla="*/ 8 w 159"/>
                <a:gd name="T13" fmla="*/ 31 h 160"/>
                <a:gd name="T14" fmla="*/ 6 w 159"/>
                <a:gd name="T15" fmla="*/ 34 h 160"/>
                <a:gd name="T16" fmla="*/ 4 w 159"/>
                <a:gd name="T17" fmla="*/ 37 h 160"/>
                <a:gd name="T18" fmla="*/ 4 w 159"/>
                <a:gd name="T19" fmla="*/ 38 h 160"/>
                <a:gd name="T20" fmla="*/ 4 w 159"/>
                <a:gd name="T21" fmla="*/ 38 h 160"/>
                <a:gd name="T22" fmla="*/ 4 w 159"/>
                <a:gd name="T23" fmla="*/ 39 h 160"/>
                <a:gd name="T24" fmla="*/ 4 w 159"/>
                <a:gd name="T25" fmla="*/ 40 h 160"/>
                <a:gd name="T26" fmla="*/ 4 w 159"/>
                <a:gd name="T27" fmla="*/ 40 h 160"/>
                <a:gd name="T28" fmla="*/ 5 w 159"/>
                <a:gd name="T29" fmla="*/ 40 h 160"/>
                <a:gd name="T30" fmla="*/ 5 w 159"/>
                <a:gd name="T31" fmla="*/ 40 h 160"/>
                <a:gd name="T32" fmla="*/ 6 w 159"/>
                <a:gd name="T33" fmla="*/ 40 h 160"/>
                <a:gd name="T34" fmla="*/ 8 w 159"/>
                <a:gd name="T35" fmla="*/ 38 h 160"/>
                <a:gd name="T36" fmla="*/ 11 w 159"/>
                <a:gd name="T37" fmla="*/ 35 h 160"/>
                <a:gd name="T38" fmla="*/ 13 w 159"/>
                <a:gd name="T39" fmla="*/ 32 h 160"/>
                <a:gd name="T40" fmla="*/ 15 w 159"/>
                <a:gd name="T41" fmla="*/ 28 h 160"/>
                <a:gd name="T42" fmla="*/ 16 w 159"/>
                <a:gd name="T43" fmla="*/ 25 h 160"/>
                <a:gd name="T44" fmla="*/ 17 w 159"/>
                <a:gd name="T45" fmla="*/ 21 h 160"/>
                <a:gd name="T46" fmla="*/ 18 w 159"/>
                <a:gd name="T47" fmla="*/ 17 h 160"/>
                <a:gd name="T48" fmla="*/ 17 w 159"/>
                <a:gd name="T49" fmla="*/ 12 h 160"/>
                <a:gd name="T50" fmla="*/ 16 w 159"/>
                <a:gd name="T51" fmla="*/ 9 h 160"/>
                <a:gd name="T52" fmla="*/ 14 w 159"/>
                <a:gd name="T53" fmla="*/ 6 h 160"/>
                <a:gd name="T54" fmla="*/ 11 w 159"/>
                <a:gd name="T55" fmla="*/ 3 h 160"/>
                <a:gd name="T56" fmla="*/ 8 w 159"/>
                <a:gd name="T57" fmla="*/ 1 h 160"/>
                <a:gd name="T58" fmla="*/ 6 w 159"/>
                <a:gd name="T59" fmla="*/ 1 h 160"/>
                <a:gd name="T60" fmla="*/ 3 w 159"/>
                <a:gd name="T61" fmla="*/ 0 h 160"/>
                <a:gd name="T62" fmla="*/ 1 w 159"/>
                <a:gd name="T63" fmla="*/ 1 h 160"/>
                <a:gd name="T64" fmla="*/ 0 w 159"/>
                <a:gd name="T65" fmla="*/ 1 h 160"/>
                <a:gd name="T66" fmla="*/ 2 w 159"/>
                <a:gd name="T67" fmla="*/ 3 h 160"/>
                <a:gd name="T68" fmla="*/ 5 w 159"/>
                <a:gd name="T69" fmla="*/ 3 h 160"/>
                <a:gd name="T70" fmla="*/ 7 w 159"/>
                <a:gd name="T71" fmla="*/ 3 h 160"/>
                <a:gd name="T72" fmla="*/ 9 w 159"/>
                <a:gd name="T73" fmla="*/ 5 h 160"/>
                <a:gd name="T74" fmla="*/ 11 w 159"/>
                <a:gd name="T75" fmla="*/ 6 h 160"/>
                <a:gd name="T76" fmla="*/ 12 w 159"/>
                <a:gd name="T77" fmla="*/ 7 h 160"/>
                <a:gd name="T78" fmla="*/ 14 w 159"/>
                <a:gd name="T79" fmla="*/ 10 h 160"/>
                <a:gd name="T80" fmla="*/ 15 w 159"/>
                <a:gd name="T81" fmla="*/ 13 h 1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59"/>
                <a:gd name="T124" fmla="*/ 0 h 160"/>
                <a:gd name="T125" fmla="*/ 159 w 159"/>
                <a:gd name="T126" fmla="*/ 160 h 1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59" h="160">
                  <a:moveTo>
                    <a:pt x="134" y="53"/>
                  </a:moveTo>
                  <a:lnTo>
                    <a:pt x="138" y="70"/>
                  </a:lnTo>
                  <a:lnTo>
                    <a:pt x="135" y="84"/>
                  </a:lnTo>
                  <a:lnTo>
                    <a:pt x="125" y="96"/>
                  </a:lnTo>
                  <a:lnTo>
                    <a:pt x="111" y="107"/>
                  </a:lnTo>
                  <a:lnTo>
                    <a:pt x="93" y="117"/>
                  </a:lnTo>
                  <a:lnTo>
                    <a:pt x="74" y="126"/>
                  </a:lnTo>
                  <a:lnTo>
                    <a:pt x="54" y="136"/>
                  </a:lnTo>
                  <a:lnTo>
                    <a:pt x="37" y="146"/>
                  </a:lnTo>
                  <a:lnTo>
                    <a:pt x="34" y="149"/>
                  </a:lnTo>
                  <a:lnTo>
                    <a:pt x="32" y="151"/>
                  </a:lnTo>
                  <a:lnTo>
                    <a:pt x="32" y="154"/>
                  </a:lnTo>
                  <a:lnTo>
                    <a:pt x="35" y="157"/>
                  </a:lnTo>
                  <a:lnTo>
                    <a:pt x="38" y="159"/>
                  </a:lnTo>
                  <a:lnTo>
                    <a:pt x="43" y="160"/>
                  </a:lnTo>
                  <a:lnTo>
                    <a:pt x="47" y="160"/>
                  </a:lnTo>
                  <a:lnTo>
                    <a:pt x="51" y="159"/>
                  </a:lnTo>
                  <a:lnTo>
                    <a:pt x="73" y="150"/>
                  </a:lnTo>
                  <a:lnTo>
                    <a:pt x="95" y="139"/>
                  </a:lnTo>
                  <a:lnTo>
                    <a:pt x="115" y="128"/>
                  </a:lnTo>
                  <a:lnTo>
                    <a:pt x="134" y="115"/>
                  </a:lnTo>
                  <a:lnTo>
                    <a:pt x="147" y="101"/>
                  </a:lnTo>
                  <a:lnTo>
                    <a:pt x="156" y="85"/>
                  </a:lnTo>
                  <a:lnTo>
                    <a:pt x="159" y="68"/>
                  </a:lnTo>
                  <a:lnTo>
                    <a:pt x="153" y="50"/>
                  </a:lnTo>
                  <a:lnTo>
                    <a:pt x="140" y="36"/>
                  </a:lnTo>
                  <a:lnTo>
                    <a:pt x="122" y="24"/>
                  </a:lnTo>
                  <a:lnTo>
                    <a:pt x="99" y="14"/>
                  </a:lnTo>
                  <a:lnTo>
                    <a:pt x="76" y="7"/>
                  </a:lnTo>
                  <a:lnTo>
                    <a:pt x="51" y="2"/>
                  </a:lnTo>
                  <a:lnTo>
                    <a:pt x="29" y="0"/>
                  </a:lnTo>
                  <a:lnTo>
                    <a:pt x="12" y="1"/>
                  </a:lnTo>
                  <a:lnTo>
                    <a:pt x="0" y="5"/>
                  </a:lnTo>
                  <a:lnTo>
                    <a:pt x="21" y="9"/>
                  </a:lnTo>
                  <a:lnTo>
                    <a:pt x="41" y="12"/>
                  </a:lnTo>
                  <a:lnTo>
                    <a:pt x="60" y="15"/>
                  </a:lnTo>
                  <a:lnTo>
                    <a:pt x="79" y="19"/>
                  </a:lnTo>
                  <a:lnTo>
                    <a:pt x="96" y="24"/>
                  </a:lnTo>
                  <a:lnTo>
                    <a:pt x="112" y="31"/>
                  </a:lnTo>
                  <a:lnTo>
                    <a:pt x="125" y="40"/>
                  </a:lnTo>
                  <a:lnTo>
                    <a:pt x="134" y="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8" name="Freeform 123"/>
            <p:cNvSpPr>
              <a:spLocks/>
            </p:cNvSpPr>
            <p:nvPr/>
          </p:nvSpPr>
          <p:spPr bwMode="auto">
            <a:xfrm>
              <a:off x="1208" y="2218"/>
              <a:ext cx="133" cy="166"/>
            </a:xfrm>
            <a:custGeom>
              <a:avLst/>
              <a:gdLst>
                <a:gd name="T0" fmla="*/ 14 w 399"/>
                <a:gd name="T1" fmla="*/ 15 h 332"/>
                <a:gd name="T2" fmla="*/ 7 w 399"/>
                <a:gd name="T3" fmla="*/ 25 h 332"/>
                <a:gd name="T4" fmla="*/ 2 w 399"/>
                <a:gd name="T5" fmla="*/ 37 h 332"/>
                <a:gd name="T6" fmla="*/ 0 w 399"/>
                <a:gd name="T7" fmla="*/ 50 h 332"/>
                <a:gd name="T8" fmla="*/ 0 w 399"/>
                <a:gd name="T9" fmla="*/ 58 h 332"/>
                <a:gd name="T10" fmla="*/ 1 w 399"/>
                <a:gd name="T11" fmla="*/ 62 h 332"/>
                <a:gd name="T12" fmla="*/ 3 w 399"/>
                <a:gd name="T13" fmla="*/ 66 h 332"/>
                <a:gd name="T14" fmla="*/ 5 w 399"/>
                <a:gd name="T15" fmla="*/ 69 h 332"/>
                <a:gd name="T16" fmla="*/ 8 w 399"/>
                <a:gd name="T17" fmla="*/ 72 h 332"/>
                <a:gd name="T18" fmla="*/ 12 w 399"/>
                <a:gd name="T19" fmla="*/ 75 h 332"/>
                <a:gd name="T20" fmla="*/ 16 w 399"/>
                <a:gd name="T21" fmla="*/ 77 h 332"/>
                <a:gd name="T22" fmla="*/ 21 w 399"/>
                <a:gd name="T23" fmla="*/ 79 h 332"/>
                <a:gd name="T24" fmla="*/ 26 w 399"/>
                <a:gd name="T25" fmla="*/ 81 h 332"/>
                <a:gd name="T26" fmla="*/ 30 w 399"/>
                <a:gd name="T27" fmla="*/ 82 h 332"/>
                <a:gd name="T28" fmla="*/ 35 w 399"/>
                <a:gd name="T29" fmla="*/ 83 h 332"/>
                <a:gd name="T30" fmla="*/ 40 w 399"/>
                <a:gd name="T31" fmla="*/ 83 h 332"/>
                <a:gd name="T32" fmla="*/ 43 w 399"/>
                <a:gd name="T33" fmla="*/ 83 h 332"/>
                <a:gd name="T34" fmla="*/ 44 w 399"/>
                <a:gd name="T35" fmla="*/ 82 h 332"/>
                <a:gd name="T36" fmla="*/ 44 w 399"/>
                <a:gd name="T37" fmla="*/ 79 h 332"/>
                <a:gd name="T38" fmla="*/ 43 w 399"/>
                <a:gd name="T39" fmla="*/ 78 h 332"/>
                <a:gd name="T40" fmla="*/ 40 w 399"/>
                <a:gd name="T41" fmla="*/ 77 h 332"/>
                <a:gd name="T42" fmla="*/ 36 w 399"/>
                <a:gd name="T43" fmla="*/ 77 h 332"/>
                <a:gd name="T44" fmla="*/ 32 w 399"/>
                <a:gd name="T45" fmla="*/ 77 h 332"/>
                <a:gd name="T46" fmla="*/ 27 w 399"/>
                <a:gd name="T47" fmla="*/ 76 h 332"/>
                <a:gd name="T48" fmla="*/ 23 w 399"/>
                <a:gd name="T49" fmla="*/ 74 h 332"/>
                <a:gd name="T50" fmla="*/ 19 w 399"/>
                <a:gd name="T51" fmla="*/ 73 h 332"/>
                <a:gd name="T52" fmla="*/ 15 w 399"/>
                <a:gd name="T53" fmla="*/ 71 h 332"/>
                <a:gd name="T54" fmla="*/ 10 w 399"/>
                <a:gd name="T55" fmla="*/ 68 h 332"/>
                <a:gd name="T56" fmla="*/ 7 w 399"/>
                <a:gd name="T57" fmla="*/ 64 h 332"/>
                <a:gd name="T58" fmla="*/ 5 w 399"/>
                <a:gd name="T59" fmla="*/ 59 h 332"/>
                <a:gd name="T60" fmla="*/ 4 w 399"/>
                <a:gd name="T61" fmla="*/ 52 h 332"/>
                <a:gd name="T62" fmla="*/ 5 w 399"/>
                <a:gd name="T63" fmla="*/ 43 h 332"/>
                <a:gd name="T64" fmla="*/ 7 w 399"/>
                <a:gd name="T65" fmla="*/ 37 h 332"/>
                <a:gd name="T66" fmla="*/ 9 w 399"/>
                <a:gd name="T67" fmla="*/ 30 h 332"/>
                <a:gd name="T68" fmla="*/ 12 w 399"/>
                <a:gd name="T69" fmla="*/ 24 h 332"/>
                <a:gd name="T70" fmla="*/ 16 w 399"/>
                <a:gd name="T71" fmla="*/ 20 h 332"/>
                <a:gd name="T72" fmla="*/ 20 w 399"/>
                <a:gd name="T73" fmla="*/ 14 h 332"/>
                <a:gd name="T74" fmla="*/ 25 w 399"/>
                <a:gd name="T75" fmla="*/ 10 h 332"/>
                <a:gd name="T76" fmla="*/ 30 w 399"/>
                <a:gd name="T77" fmla="*/ 5 h 332"/>
                <a:gd name="T78" fmla="*/ 35 w 399"/>
                <a:gd name="T79" fmla="*/ 1 h 332"/>
                <a:gd name="T80" fmla="*/ 35 w 399"/>
                <a:gd name="T81" fmla="*/ 0 h 332"/>
                <a:gd name="T82" fmla="*/ 30 w 399"/>
                <a:gd name="T83" fmla="*/ 1 h 332"/>
                <a:gd name="T84" fmla="*/ 25 w 399"/>
                <a:gd name="T85" fmla="*/ 5 h 332"/>
                <a:gd name="T86" fmla="*/ 20 w 399"/>
                <a:gd name="T87" fmla="*/ 9 h 3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99"/>
                <a:gd name="T133" fmla="*/ 0 h 332"/>
                <a:gd name="T134" fmla="*/ 399 w 399"/>
                <a:gd name="T135" fmla="*/ 332 h 3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99" h="332">
                  <a:moveTo>
                    <a:pt x="155" y="45"/>
                  </a:moveTo>
                  <a:lnTo>
                    <a:pt x="125" y="62"/>
                  </a:lnTo>
                  <a:lnTo>
                    <a:pt x="94" y="81"/>
                  </a:lnTo>
                  <a:lnTo>
                    <a:pt x="67" y="101"/>
                  </a:lnTo>
                  <a:lnTo>
                    <a:pt x="42" y="123"/>
                  </a:lnTo>
                  <a:lnTo>
                    <a:pt x="22" y="147"/>
                  </a:lnTo>
                  <a:lnTo>
                    <a:pt x="7" y="172"/>
                  </a:lnTo>
                  <a:lnTo>
                    <a:pt x="0" y="200"/>
                  </a:lnTo>
                  <a:lnTo>
                    <a:pt x="2" y="228"/>
                  </a:lnTo>
                  <a:lnTo>
                    <a:pt x="4" y="235"/>
                  </a:lnTo>
                  <a:lnTo>
                    <a:pt x="9" y="243"/>
                  </a:lnTo>
                  <a:lnTo>
                    <a:pt x="13" y="249"/>
                  </a:lnTo>
                  <a:lnTo>
                    <a:pt x="19" y="256"/>
                  </a:lnTo>
                  <a:lnTo>
                    <a:pt x="26" y="262"/>
                  </a:lnTo>
                  <a:lnTo>
                    <a:pt x="33" y="268"/>
                  </a:lnTo>
                  <a:lnTo>
                    <a:pt x="42" y="273"/>
                  </a:lnTo>
                  <a:lnTo>
                    <a:pt x="51" y="277"/>
                  </a:lnTo>
                  <a:lnTo>
                    <a:pt x="70" y="285"/>
                  </a:lnTo>
                  <a:lnTo>
                    <a:pt x="89" y="292"/>
                  </a:lnTo>
                  <a:lnTo>
                    <a:pt x="107" y="298"/>
                  </a:lnTo>
                  <a:lnTo>
                    <a:pt x="128" y="303"/>
                  </a:lnTo>
                  <a:lnTo>
                    <a:pt x="148" y="308"/>
                  </a:lnTo>
                  <a:lnTo>
                    <a:pt x="168" y="312"/>
                  </a:lnTo>
                  <a:lnTo>
                    <a:pt x="189" y="316"/>
                  </a:lnTo>
                  <a:lnTo>
                    <a:pt x="209" y="319"/>
                  </a:lnTo>
                  <a:lnTo>
                    <a:pt x="231" y="322"/>
                  </a:lnTo>
                  <a:lnTo>
                    <a:pt x="253" y="324"/>
                  </a:lnTo>
                  <a:lnTo>
                    <a:pt x="273" y="326"/>
                  </a:lnTo>
                  <a:lnTo>
                    <a:pt x="295" y="328"/>
                  </a:lnTo>
                  <a:lnTo>
                    <a:pt x="316" y="329"/>
                  </a:lnTo>
                  <a:lnTo>
                    <a:pt x="338" y="330"/>
                  </a:lnTo>
                  <a:lnTo>
                    <a:pt x="358" y="331"/>
                  </a:lnTo>
                  <a:lnTo>
                    <a:pt x="380" y="332"/>
                  </a:lnTo>
                  <a:lnTo>
                    <a:pt x="386" y="332"/>
                  </a:lnTo>
                  <a:lnTo>
                    <a:pt x="392" y="329"/>
                  </a:lnTo>
                  <a:lnTo>
                    <a:pt x="396" y="326"/>
                  </a:lnTo>
                  <a:lnTo>
                    <a:pt x="399" y="321"/>
                  </a:lnTo>
                  <a:lnTo>
                    <a:pt x="399" y="316"/>
                  </a:lnTo>
                  <a:lnTo>
                    <a:pt x="396" y="312"/>
                  </a:lnTo>
                  <a:lnTo>
                    <a:pt x="390" y="309"/>
                  </a:lnTo>
                  <a:lnTo>
                    <a:pt x="385" y="308"/>
                  </a:lnTo>
                  <a:lnTo>
                    <a:pt x="364" y="308"/>
                  </a:lnTo>
                  <a:lnTo>
                    <a:pt x="345" y="308"/>
                  </a:lnTo>
                  <a:lnTo>
                    <a:pt x="325" y="307"/>
                  </a:lnTo>
                  <a:lnTo>
                    <a:pt x="306" y="306"/>
                  </a:lnTo>
                  <a:lnTo>
                    <a:pt x="286" y="305"/>
                  </a:lnTo>
                  <a:lnTo>
                    <a:pt x="266" y="303"/>
                  </a:lnTo>
                  <a:lnTo>
                    <a:pt x="247" y="301"/>
                  </a:lnTo>
                  <a:lnTo>
                    <a:pt x="226" y="299"/>
                  </a:lnTo>
                  <a:lnTo>
                    <a:pt x="208" y="296"/>
                  </a:lnTo>
                  <a:lnTo>
                    <a:pt x="187" y="293"/>
                  </a:lnTo>
                  <a:lnTo>
                    <a:pt x="168" y="289"/>
                  </a:lnTo>
                  <a:lnTo>
                    <a:pt x="150" y="285"/>
                  </a:lnTo>
                  <a:lnTo>
                    <a:pt x="131" y="281"/>
                  </a:lnTo>
                  <a:lnTo>
                    <a:pt x="113" y="275"/>
                  </a:lnTo>
                  <a:lnTo>
                    <a:pt x="94" y="269"/>
                  </a:lnTo>
                  <a:lnTo>
                    <a:pt x="77" y="263"/>
                  </a:lnTo>
                  <a:lnTo>
                    <a:pt x="62" y="256"/>
                  </a:lnTo>
                  <a:lnTo>
                    <a:pt x="51" y="246"/>
                  </a:lnTo>
                  <a:lnTo>
                    <a:pt x="44" y="236"/>
                  </a:lnTo>
                  <a:lnTo>
                    <a:pt x="38" y="224"/>
                  </a:lnTo>
                  <a:lnTo>
                    <a:pt x="38" y="210"/>
                  </a:lnTo>
                  <a:lnTo>
                    <a:pt x="41" y="192"/>
                  </a:lnTo>
                  <a:lnTo>
                    <a:pt x="46" y="173"/>
                  </a:lnTo>
                  <a:lnTo>
                    <a:pt x="52" y="160"/>
                  </a:lnTo>
                  <a:lnTo>
                    <a:pt x="62" y="145"/>
                  </a:lnTo>
                  <a:lnTo>
                    <a:pt x="74" y="132"/>
                  </a:lnTo>
                  <a:lnTo>
                    <a:pt x="84" y="120"/>
                  </a:lnTo>
                  <a:lnTo>
                    <a:pt x="97" y="109"/>
                  </a:lnTo>
                  <a:lnTo>
                    <a:pt x="110" y="98"/>
                  </a:lnTo>
                  <a:lnTo>
                    <a:pt x="125" y="88"/>
                  </a:lnTo>
                  <a:lnTo>
                    <a:pt x="141" y="78"/>
                  </a:lnTo>
                  <a:lnTo>
                    <a:pt x="160" y="67"/>
                  </a:lnTo>
                  <a:lnTo>
                    <a:pt x="179" y="57"/>
                  </a:lnTo>
                  <a:lnTo>
                    <a:pt x="200" y="47"/>
                  </a:lnTo>
                  <a:lnTo>
                    <a:pt x="223" y="37"/>
                  </a:lnTo>
                  <a:lnTo>
                    <a:pt x="248" y="28"/>
                  </a:lnTo>
                  <a:lnTo>
                    <a:pt x="271" y="19"/>
                  </a:lnTo>
                  <a:lnTo>
                    <a:pt x="293" y="12"/>
                  </a:lnTo>
                  <a:lnTo>
                    <a:pt x="313" y="6"/>
                  </a:lnTo>
                  <a:lnTo>
                    <a:pt x="331" y="1"/>
                  </a:lnTo>
                  <a:lnTo>
                    <a:pt x="315" y="0"/>
                  </a:lnTo>
                  <a:lnTo>
                    <a:pt x="295" y="1"/>
                  </a:lnTo>
                  <a:lnTo>
                    <a:pt x="273" y="5"/>
                  </a:lnTo>
                  <a:lnTo>
                    <a:pt x="248" y="10"/>
                  </a:lnTo>
                  <a:lnTo>
                    <a:pt x="223" y="17"/>
                  </a:lnTo>
                  <a:lnTo>
                    <a:pt x="199" y="25"/>
                  </a:lnTo>
                  <a:lnTo>
                    <a:pt x="176" y="35"/>
                  </a:lnTo>
                  <a:lnTo>
                    <a:pt x="155"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49" name="Freeform 124"/>
            <p:cNvSpPr>
              <a:spLocks/>
            </p:cNvSpPr>
            <p:nvPr/>
          </p:nvSpPr>
          <p:spPr bwMode="auto">
            <a:xfrm>
              <a:off x="1396" y="2213"/>
              <a:ext cx="116" cy="110"/>
            </a:xfrm>
            <a:custGeom>
              <a:avLst/>
              <a:gdLst>
                <a:gd name="T0" fmla="*/ 32 w 348"/>
                <a:gd name="T1" fmla="*/ 17 h 222"/>
                <a:gd name="T2" fmla="*/ 34 w 348"/>
                <a:gd name="T3" fmla="*/ 20 h 222"/>
                <a:gd name="T4" fmla="*/ 35 w 348"/>
                <a:gd name="T5" fmla="*/ 23 h 222"/>
                <a:gd name="T6" fmla="*/ 36 w 348"/>
                <a:gd name="T7" fmla="*/ 27 h 222"/>
                <a:gd name="T8" fmla="*/ 36 w 348"/>
                <a:gd name="T9" fmla="*/ 31 h 222"/>
                <a:gd name="T10" fmla="*/ 35 w 348"/>
                <a:gd name="T11" fmla="*/ 34 h 222"/>
                <a:gd name="T12" fmla="*/ 35 w 348"/>
                <a:gd name="T13" fmla="*/ 37 h 222"/>
                <a:gd name="T14" fmla="*/ 34 w 348"/>
                <a:gd name="T15" fmla="*/ 40 h 222"/>
                <a:gd name="T16" fmla="*/ 32 w 348"/>
                <a:gd name="T17" fmla="*/ 42 h 222"/>
                <a:gd name="T18" fmla="*/ 31 w 348"/>
                <a:gd name="T19" fmla="*/ 44 h 222"/>
                <a:gd name="T20" fmla="*/ 29 w 348"/>
                <a:gd name="T21" fmla="*/ 46 h 222"/>
                <a:gd name="T22" fmla="*/ 28 w 348"/>
                <a:gd name="T23" fmla="*/ 49 h 222"/>
                <a:gd name="T24" fmla="*/ 27 w 348"/>
                <a:gd name="T25" fmla="*/ 51 h 222"/>
                <a:gd name="T26" fmla="*/ 26 w 348"/>
                <a:gd name="T27" fmla="*/ 52 h 222"/>
                <a:gd name="T28" fmla="*/ 26 w 348"/>
                <a:gd name="T29" fmla="*/ 53 h 222"/>
                <a:gd name="T30" fmla="*/ 26 w 348"/>
                <a:gd name="T31" fmla="*/ 53 h 222"/>
                <a:gd name="T32" fmla="*/ 27 w 348"/>
                <a:gd name="T33" fmla="*/ 54 h 222"/>
                <a:gd name="T34" fmla="*/ 27 w 348"/>
                <a:gd name="T35" fmla="*/ 55 h 222"/>
                <a:gd name="T36" fmla="*/ 28 w 348"/>
                <a:gd name="T37" fmla="*/ 55 h 222"/>
                <a:gd name="T38" fmla="*/ 28 w 348"/>
                <a:gd name="T39" fmla="*/ 55 h 222"/>
                <a:gd name="T40" fmla="*/ 29 w 348"/>
                <a:gd name="T41" fmla="*/ 54 h 222"/>
                <a:gd name="T42" fmla="*/ 32 w 348"/>
                <a:gd name="T43" fmla="*/ 51 h 222"/>
                <a:gd name="T44" fmla="*/ 34 w 348"/>
                <a:gd name="T45" fmla="*/ 46 h 222"/>
                <a:gd name="T46" fmla="*/ 37 w 348"/>
                <a:gd name="T47" fmla="*/ 41 h 222"/>
                <a:gd name="T48" fmla="*/ 38 w 348"/>
                <a:gd name="T49" fmla="*/ 36 h 222"/>
                <a:gd name="T50" fmla="*/ 39 w 348"/>
                <a:gd name="T51" fmla="*/ 30 h 222"/>
                <a:gd name="T52" fmla="*/ 38 w 348"/>
                <a:gd name="T53" fmla="*/ 25 h 222"/>
                <a:gd name="T54" fmla="*/ 37 w 348"/>
                <a:gd name="T55" fmla="*/ 20 h 222"/>
                <a:gd name="T56" fmla="*/ 34 w 348"/>
                <a:gd name="T57" fmla="*/ 15 h 222"/>
                <a:gd name="T58" fmla="*/ 33 w 348"/>
                <a:gd name="T59" fmla="*/ 13 h 222"/>
                <a:gd name="T60" fmla="*/ 30 w 348"/>
                <a:gd name="T61" fmla="*/ 10 h 222"/>
                <a:gd name="T62" fmla="*/ 28 w 348"/>
                <a:gd name="T63" fmla="*/ 8 h 222"/>
                <a:gd name="T64" fmla="*/ 25 w 348"/>
                <a:gd name="T65" fmla="*/ 6 h 222"/>
                <a:gd name="T66" fmla="*/ 22 w 348"/>
                <a:gd name="T67" fmla="*/ 5 h 222"/>
                <a:gd name="T68" fmla="*/ 20 w 348"/>
                <a:gd name="T69" fmla="*/ 4 h 222"/>
                <a:gd name="T70" fmla="*/ 17 w 348"/>
                <a:gd name="T71" fmla="*/ 2 h 222"/>
                <a:gd name="T72" fmla="*/ 14 w 348"/>
                <a:gd name="T73" fmla="*/ 1 h 222"/>
                <a:gd name="T74" fmla="*/ 11 w 348"/>
                <a:gd name="T75" fmla="*/ 1 h 222"/>
                <a:gd name="T76" fmla="*/ 9 w 348"/>
                <a:gd name="T77" fmla="*/ 0 h 222"/>
                <a:gd name="T78" fmla="*/ 6 w 348"/>
                <a:gd name="T79" fmla="*/ 0 h 222"/>
                <a:gd name="T80" fmla="*/ 4 w 348"/>
                <a:gd name="T81" fmla="*/ 0 h 222"/>
                <a:gd name="T82" fmla="*/ 3 w 348"/>
                <a:gd name="T83" fmla="*/ 0 h 222"/>
                <a:gd name="T84" fmla="*/ 1 w 348"/>
                <a:gd name="T85" fmla="*/ 0 h 222"/>
                <a:gd name="T86" fmla="*/ 0 w 348"/>
                <a:gd name="T87" fmla="*/ 0 h 222"/>
                <a:gd name="T88" fmla="*/ 0 w 348"/>
                <a:gd name="T89" fmla="*/ 1 h 222"/>
                <a:gd name="T90" fmla="*/ 2 w 348"/>
                <a:gd name="T91" fmla="*/ 1 h 222"/>
                <a:gd name="T92" fmla="*/ 3 w 348"/>
                <a:gd name="T93" fmla="*/ 2 h 222"/>
                <a:gd name="T94" fmla="*/ 5 w 348"/>
                <a:gd name="T95" fmla="*/ 2 h 222"/>
                <a:gd name="T96" fmla="*/ 7 w 348"/>
                <a:gd name="T97" fmla="*/ 3 h 222"/>
                <a:gd name="T98" fmla="*/ 9 w 348"/>
                <a:gd name="T99" fmla="*/ 3 h 222"/>
                <a:gd name="T100" fmla="*/ 11 w 348"/>
                <a:gd name="T101" fmla="*/ 4 h 222"/>
                <a:gd name="T102" fmla="*/ 13 w 348"/>
                <a:gd name="T103" fmla="*/ 4 h 222"/>
                <a:gd name="T104" fmla="*/ 16 w 348"/>
                <a:gd name="T105" fmla="*/ 5 h 222"/>
                <a:gd name="T106" fmla="*/ 18 w 348"/>
                <a:gd name="T107" fmla="*/ 6 h 222"/>
                <a:gd name="T108" fmla="*/ 20 w 348"/>
                <a:gd name="T109" fmla="*/ 7 h 222"/>
                <a:gd name="T110" fmla="*/ 22 w 348"/>
                <a:gd name="T111" fmla="*/ 8 h 222"/>
                <a:gd name="T112" fmla="*/ 24 w 348"/>
                <a:gd name="T113" fmla="*/ 10 h 222"/>
                <a:gd name="T114" fmla="*/ 26 w 348"/>
                <a:gd name="T115" fmla="*/ 11 h 222"/>
                <a:gd name="T116" fmla="*/ 29 w 348"/>
                <a:gd name="T117" fmla="*/ 13 h 222"/>
                <a:gd name="T118" fmla="*/ 30 w 348"/>
                <a:gd name="T119" fmla="*/ 15 h 222"/>
                <a:gd name="T120" fmla="*/ 32 w 348"/>
                <a:gd name="T121" fmla="*/ 17 h 22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48"/>
                <a:gd name="T184" fmla="*/ 0 h 222"/>
                <a:gd name="T185" fmla="*/ 348 w 348"/>
                <a:gd name="T186" fmla="*/ 222 h 22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48" h="222">
                  <a:moveTo>
                    <a:pt x="290" y="69"/>
                  </a:moveTo>
                  <a:lnTo>
                    <a:pt x="306" y="81"/>
                  </a:lnTo>
                  <a:lnTo>
                    <a:pt x="315" y="95"/>
                  </a:lnTo>
                  <a:lnTo>
                    <a:pt x="321" y="110"/>
                  </a:lnTo>
                  <a:lnTo>
                    <a:pt x="321" y="126"/>
                  </a:lnTo>
                  <a:lnTo>
                    <a:pt x="318" y="139"/>
                  </a:lnTo>
                  <a:lnTo>
                    <a:pt x="312" y="150"/>
                  </a:lnTo>
                  <a:lnTo>
                    <a:pt x="302" y="161"/>
                  </a:lnTo>
                  <a:lnTo>
                    <a:pt x="292" y="170"/>
                  </a:lnTo>
                  <a:lnTo>
                    <a:pt x="279" y="180"/>
                  </a:lnTo>
                  <a:lnTo>
                    <a:pt x="265" y="188"/>
                  </a:lnTo>
                  <a:lnTo>
                    <a:pt x="252" y="198"/>
                  </a:lnTo>
                  <a:lnTo>
                    <a:pt x="239" y="207"/>
                  </a:lnTo>
                  <a:lnTo>
                    <a:pt x="236" y="210"/>
                  </a:lnTo>
                  <a:lnTo>
                    <a:pt x="235" y="213"/>
                  </a:lnTo>
                  <a:lnTo>
                    <a:pt x="236" y="216"/>
                  </a:lnTo>
                  <a:lnTo>
                    <a:pt x="239" y="219"/>
                  </a:lnTo>
                  <a:lnTo>
                    <a:pt x="244" y="221"/>
                  </a:lnTo>
                  <a:lnTo>
                    <a:pt x="248" y="222"/>
                  </a:lnTo>
                  <a:lnTo>
                    <a:pt x="254" y="221"/>
                  </a:lnTo>
                  <a:lnTo>
                    <a:pt x="258" y="219"/>
                  </a:lnTo>
                  <a:lnTo>
                    <a:pt x="287" y="206"/>
                  </a:lnTo>
                  <a:lnTo>
                    <a:pt x="310" y="188"/>
                  </a:lnTo>
                  <a:lnTo>
                    <a:pt x="331" y="168"/>
                  </a:lnTo>
                  <a:lnTo>
                    <a:pt x="344" y="147"/>
                  </a:lnTo>
                  <a:lnTo>
                    <a:pt x="348" y="124"/>
                  </a:lnTo>
                  <a:lnTo>
                    <a:pt x="345" y="102"/>
                  </a:lnTo>
                  <a:lnTo>
                    <a:pt x="334" y="81"/>
                  </a:lnTo>
                  <a:lnTo>
                    <a:pt x="310" y="62"/>
                  </a:lnTo>
                  <a:lnTo>
                    <a:pt x="293" y="52"/>
                  </a:lnTo>
                  <a:lnTo>
                    <a:pt x="273" y="43"/>
                  </a:lnTo>
                  <a:lnTo>
                    <a:pt x="249" y="34"/>
                  </a:lnTo>
                  <a:lnTo>
                    <a:pt x="226" y="27"/>
                  </a:lnTo>
                  <a:lnTo>
                    <a:pt x="202" y="21"/>
                  </a:lnTo>
                  <a:lnTo>
                    <a:pt x="176" y="16"/>
                  </a:lnTo>
                  <a:lnTo>
                    <a:pt x="151" y="11"/>
                  </a:lnTo>
                  <a:lnTo>
                    <a:pt x="125" y="7"/>
                  </a:lnTo>
                  <a:lnTo>
                    <a:pt x="102" y="4"/>
                  </a:lnTo>
                  <a:lnTo>
                    <a:pt x="78" y="2"/>
                  </a:lnTo>
                  <a:lnTo>
                    <a:pt x="58" y="0"/>
                  </a:lnTo>
                  <a:lnTo>
                    <a:pt x="39" y="0"/>
                  </a:lnTo>
                  <a:lnTo>
                    <a:pt x="23" y="0"/>
                  </a:lnTo>
                  <a:lnTo>
                    <a:pt x="12" y="1"/>
                  </a:lnTo>
                  <a:lnTo>
                    <a:pt x="4" y="3"/>
                  </a:lnTo>
                  <a:lnTo>
                    <a:pt x="0" y="5"/>
                  </a:lnTo>
                  <a:lnTo>
                    <a:pt x="14" y="7"/>
                  </a:lnTo>
                  <a:lnTo>
                    <a:pt x="30" y="8"/>
                  </a:lnTo>
                  <a:lnTo>
                    <a:pt x="46" y="10"/>
                  </a:lnTo>
                  <a:lnTo>
                    <a:pt x="64" y="12"/>
                  </a:lnTo>
                  <a:lnTo>
                    <a:pt x="83" y="14"/>
                  </a:lnTo>
                  <a:lnTo>
                    <a:pt x="102" y="16"/>
                  </a:lnTo>
                  <a:lnTo>
                    <a:pt x="120" y="19"/>
                  </a:lnTo>
                  <a:lnTo>
                    <a:pt x="141" y="22"/>
                  </a:lnTo>
                  <a:lnTo>
                    <a:pt x="160" y="26"/>
                  </a:lnTo>
                  <a:lnTo>
                    <a:pt x="180" y="30"/>
                  </a:lnTo>
                  <a:lnTo>
                    <a:pt x="200" y="35"/>
                  </a:lnTo>
                  <a:lnTo>
                    <a:pt x="219" y="41"/>
                  </a:lnTo>
                  <a:lnTo>
                    <a:pt x="238" y="47"/>
                  </a:lnTo>
                  <a:lnTo>
                    <a:pt x="257" y="53"/>
                  </a:lnTo>
                  <a:lnTo>
                    <a:pt x="274" y="61"/>
                  </a:lnTo>
                  <a:lnTo>
                    <a:pt x="29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0" name="Freeform 125"/>
            <p:cNvSpPr>
              <a:spLocks/>
            </p:cNvSpPr>
            <p:nvPr/>
          </p:nvSpPr>
          <p:spPr bwMode="auto">
            <a:xfrm>
              <a:off x="1162" y="2273"/>
              <a:ext cx="48" cy="103"/>
            </a:xfrm>
            <a:custGeom>
              <a:avLst/>
              <a:gdLst>
                <a:gd name="T0" fmla="*/ 0 w 142"/>
                <a:gd name="T1" fmla="*/ 28 h 207"/>
                <a:gd name="T2" fmla="*/ 0 w 142"/>
                <a:gd name="T3" fmla="*/ 32 h 207"/>
                <a:gd name="T4" fmla="*/ 1 w 142"/>
                <a:gd name="T5" fmla="*/ 36 h 207"/>
                <a:gd name="T6" fmla="*/ 2 w 142"/>
                <a:gd name="T7" fmla="*/ 40 h 207"/>
                <a:gd name="T8" fmla="*/ 3 w 142"/>
                <a:gd name="T9" fmla="*/ 43 h 207"/>
                <a:gd name="T10" fmla="*/ 5 w 142"/>
                <a:gd name="T11" fmla="*/ 46 h 207"/>
                <a:gd name="T12" fmla="*/ 8 w 142"/>
                <a:gd name="T13" fmla="*/ 48 h 207"/>
                <a:gd name="T14" fmla="*/ 10 w 142"/>
                <a:gd name="T15" fmla="*/ 50 h 207"/>
                <a:gd name="T16" fmla="*/ 13 w 142"/>
                <a:gd name="T17" fmla="*/ 51 h 207"/>
                <a:gd name="T18" fmla="*/ 14 w 142"/>
                <a:gd name="T19" fmla="*/ 51 h 207"/>
                <a:gd name="T20" fmla="*/ 15 w 142"/>
                <a:gd name="T21" fmla="*/ 51 h 207"/>
                <a:gd name="T22" fmla="*/ 16 w 142"/>
                <a:gd name="T23" fmla="*/ 50 h 207"/>
                <a:gd name="T24" fmla="*/ 16 w 142"/>
                <a:gd name="T25" fmla="*/ 49 h 207"/>
                <a:gd name="T26" fmla="*/ 16 w 142"/>
                <a:gd name="T27" fmla="*/ 48 h 207"/>
                <a:gd name="T28" fmla="*/ 16 w 142"/>
                <a:gd name="T29" fmla="*/ 47 h 207"/>
                <a:gd name="T30" fmla="*/ 15 w 142"/>
                <a:gd name="T31" fmla="*/ 46 h 207"/>
                <a:gd name="T32" fmla="*/ 14 w 142"/>
                <a:gd name="T33" fmla="*/ 45 h 207"/>
                <a:gd name="T34" fmla="*/ 11 w 142"/>
                <a:gd name="T35" fmla="*/ 44 h 207"/>
                <a:gd name="T36" fmla="*/ 9 w 142"/>
                <a:gd name="T37" fmla="*/ 42 h 207"/>
                <a:gd name="T38" fmla="*/ 7 w 142"/>
                <a:gd name="T39" fmla="*/ 39 h 207"/>
                <a:gd name="T40" fmla="*/ 6 w 142"/>
                <a:gd name="T41" fmla="*/ 36 h 207"/>
                <a:gd name="T42" fmla="*/ 5 w 142"/>
                <a:gd name="T43" fmla="*/ 32 h 207"/>
                <a:gd name="T44" fmla="*/ 4 w 142"/>
                <a:gd name="T45" fmla="*/ 28 h 207"/>
                <a:gd name="T46" fmla="*/ 4 w 142"/>
                <a:gd name="T47" fmla="*/ 24 h 207"/>
                <a:gd name="T48" fmla="*/ 5 w 142"/>
                <a:gd name="T49" fmla="*/ 19 h 207"/>
                <a:gd name="T50" fmla="*/ 6 w 142"/>
                <a:gd name="T51" fmla="*/ 16 h 207"/>
                <a:gd name="T52" fmla="*/ 8 w 142"/>
                <a:gd name="T53" fmla="*/ 13 h 207"/>
                <a:gd name="T54" fmla="*/ 10 w 142"/>
                <a:gd name="T55" fmla="*/ 10 h 207"/>
                <a:gd name="T56" fmla="*/ 12 w 142"/>
                <a:gd name="T57" fmla="*/ 7 h 207"/>
                <a:gd name="T58" fmla="*/ 14 w 142"/>
                <a:gd name="T59" fmla="*/ 5 h 207"/>
                <a:gd name="T60" fmla="*/ 16 w 142"/>
                <a:gd name="T61" fmla="*/ 2 h 207"/>
                <a:gd name="T62" fmla="*/ 16 w 142"/>
                <a:gd name="T63" fmla="*/ 1 h 207"/>
                <a:gd name="T64" fmla="*/ 16 w 142"/>
                <a:gd name="T65" fmla="*/ 0 h 207"/>
                <a:gd name="T66" fmla="*/ 15 w 142"/>
                <a:gd name="T67" fmla="*/ 1 h 207"/>
                <a:gd name="T68" fmla="*/ 12 w 142"/>
                <a:gd name="T69" fmla="*/ 2 h 207"/>
                <a:gd name="T70" fmla="*/ 9 w 142"/>
                <a:gd name="T71" fmla="*/ 5 h 207"/>
                <a:gd name="T72" fmla="*/ 7 w 142"/>
                <a:gd name="T73" fmla="*/ 9 h 207"/>
                <a:gd name="T74" fmla="*/ 4 w 142"/>
                <a:gd name="T75" fmla="*/ 13 h 207"/>
                <a:gd name="T76" fmla="*/ 2 w 142"/>
                <a:gd name="T77" fmla="*/ 18 h 207"/>
                <a:gd name="T78" fmla="*/ 1 w 142"/>
                <a:gd name="T79" fmla="*/ 23 h 207"/>
                <a:gd name="T80" fmla="*/ 0 w 142"/>
                <a:gd name="T81" fmla="*/ 28 h 20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42"/>
                <a:gd name="T124" fmla="*/ 0 h 207"/>
                <a:gd name="T125" fmla="*/ 142 w 142"/>
                <a:gd name="T126" fmla="*/ 207 h 20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42" h="207">
                  <a:moveTo>
                    <a:pt x="0" y="113"/>
                  </a:moveTo>
                  <a:lnTo>
                    <a:pt x="0" y="130"/>
                  </a:lnTo>
                  <a:lnTo>
                    <a:pt x="6" y="146"/>
                  </a:lnTo>
                  <a:lnTo>
                    <a:pt x="16" y="161"/>
                  </a:lnTo>
                  <a:lnTo>
                    <a:pt x="31" y="174"/>
                  </a:lnTo>
                  <a:lnTo>
                    <a:pt x="48" y="185"/>
                  </a:lnTo>
                  <a:lnTo>
                    <a:pt x="68" y="195"/>
                  </a:lnTo>
                  <a:lnTo>
                    <a:pt x="92" y="202"/>
                  </a:lnTo>
                  <a:lnTo>
                    <a:pt x="115" y="206"/>
                  </a:lnTo>
                  <a:lnTo>
                    <a:pt x="122" y="207"/>
                  </a:lnTo>
                  <a:lnTo>
                    <a:pt x="129" y="205"/>
                  </a:lnTo>
                  <a:lnTo>
                    <a:pt x="135" y="202"/>
                  </a:lnTo>
                  <a:lnTo>
                    <a:pt x="138" y="198"/>
                  </a:lnTo>
                  <a:lnTo>
                    <a:pt x="138" y="193"/>
                  </a:lnTo>
                  <a:lnTo>
                    <a:pt x="137" y="188"/>
                  </a:lnTo>
                  <a:lnTo>
                    <a:pt x="132" y="184"/>
                  </a:lnTo>
                  <a:lnTo>
                    <a:pt x="125" y="182"/>
                  </a:lnTo>
                  <a:lnTo>
                    <a:pt x="102" y="176"/>
                  </a:lnTo>
                  <a:lnTo>
                    <a:pt x="80" y="168"/>
                  </a:lnTo>
                  <a:lnTo>
                    <a:pt x="63" y="157"/>
                  </a:lnTo>
                  <a:lnTo>
                    <a:pt x="50" y="145"/>
                  </a:lnTo>
                  <a:lnTo>
                    <a:pt x="41" y="130"/>
                  </a:lnTo>
                  <a:lnTo>
                    <a:pt x="37" y="114"/>
                  </a:lnTo>
                  <a:lnTo>
                    <a:pt x="37" y="97"/>
                  </a:lnTo>
                  <a:lnTo>
                    <a:pt x="44" y="79"/>
                  </a:lnTo>
                  <a:lnTo>
                    <a:pt x="54" y="65"/>
                  </a:lnTo>
                  <a:lnTo>
                    <a:pt x="70" y="52"/>
                  </a:lnTo>
                  <a:lnTo>
                    <a:pt x="87" y="40"/>
                  </a:lnTo>
                  <a:lnTo>
                    <a:pt x="106" y="29"/>
                  </a:lnTo>
                  <a:lnTo>
                    <a:pt x="122" y="20"/>
                  </a:lnTo>
                  <a:lnTo>
                    <a:pt x="135" y="11"/>
                  </a:lnTo>
                  <a:lnTo>
                    <a:pt x="142" y="5"/>
                  </a:lnTo>
                  <a:lnTo>
                    <a:pt x="142" y="0"/>
                  </a:lnTo>
                  <a:lnTo>
                    <a:pt x="126" y="4"/>
                  </a:lnTo>
                  <a:lnTo>
                    <a:pt x="106" y="11"/>
                  </a:lnTo>
                  <a:lnTo>
                    <a:pt x="84" y="23"/>
                  </a:lnTo>
                  <a:lnTo>
                    <a:pt x="61" y="37"/>
                  </a:lnTo>
                  <a:lnTo>
                    <a:pt x="39" y="53"/>
                  </a:lnTo>
                  <a:lnTo>
                    <a:pt x="22" y="72"/>
                  </a:lnTo>
                  <a:lnTo>
                    <a:pt x="8" y="93"/>
                  </a:lnTo>
                  <a:lnTo>
                    <a:pt x="0"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3151" name="Freeform 126"/>
            <p:cNvSpPr>
              <a:spLocks/>
            </p:cNvSpPr>
            <p:nvPr/>
          </p:nvSpPr>
          <p:spPr bwMode="auto">
            <a:xfrm>
              <a:off x="1492" y="2206"/>
              <a:ext cx="101" cy="135"/>
            </a:xfrm>
            <a:custGeom>
              <a:avLst/>
              <a:gdLst>
                <a:gd name="T0" fmla="*/ 28 w 303"/>
                <a:gd name="T1" fmla="*/ 27 h 272"/>
                <a:gd name="T2" fmla="*/ 30 w 303"/>
                <a:gd name="T3" fmla="*/ 31 h 272"/>
                <a:gd name="T4" fmla="*/ 31 w 303"/>
                <a:gd name="T5" fmla="*/ 35 h 272"/>
                <a:gd name="T6" fmla="*/ 30 w 303"/>
                <a:gd name="T7" fmla="*/ 40 h 272"/>
                <a:gd name="T8" fmla="*/ 28 w 303"/>
                <a:gd name="T9" fmla="*/ 45 h 272"/>
                <a:gd name="T10" fmla="*/ 26 w 303"/>
                <a:gd name="T11" fmla="*/ 49 h 272"/>
                <a:gd name="T12" fmla="*/ 23 w 303"/>
                <a:gd name="T13" fmla="*/ 53 h 272"/>
                <a:gd name="T14" fmla="*/ 19 w 303"/>
                <a:gd name="T15" fmla="*/ 57 h 272"/>
                <a:gd name="T16" fmla="*/ 18 w 303"/>
                <a:gd name="T17" fmla="*/ 60 h 272"/>
                <a:gd name="T18" fmla="*/ 17 w 303"/>
                <a:gd name="T19" fmla="*/ 62 h 272"/>
                <a:gd name="T20" fmla="*/ 16 w 303"/>
                <a:gd name="T21" fmla="*/ 64 h 272"/>
                <a:gd name="T22" fmla="*/ 17 w 303"/>
                <a:gd name="T23" fmla="*/ 66 h 272"/>
                <a:gd name="T24" fmla="*/ 18 w 303"/>
                <a:gd name="T25" fmla="*/ 67 h 272"/>
                <a:gd name="T26" fmla="*/ 19 w 303"/>
                <a:gd name="T27" fmla="*/ 67 h 272"/>
                <a:gd name="T28" fmla="*/ 21 w 303"/>
                <a:gd name="T29" fmla="*/ 63 h 272"/>
                <a:gd name="T30" fmla="*/ 25 w 303"/>
                <a:gd name="T31" fmla="*/ 58 h 272"/>
                <a:gd name="T32" fmla="*/ 28 w 303"/>
                <a:gd name="T33" fmla="*/ 53 h 272"/>
                <a:gd name="T34" fmla="*/ 32 w 303"/>
                <a:gd name="T35" fmla="*/ 47 h 272"/>
                <a:gd name="T36" fmla="*/ 33 w 303"/>
                <a:gd name="T37" fmla="*/ 40 h 272"/>
                <a:gd name="T38" fmla="*/ 33 w 303"/>
                <a:gd name="T39" fmla="*/ 33 h 272"/>
                <a:gd name="T40" fmla="*/ 31 w 303"/>
                <a:gd name="T41" fmla="*/ 26 h 272"/>
                <a:gd name="T42" fmla="*/ 28 w 303"/>
                <a:gd name="T43" fmla="*/ 20 h 272"/>
                <a:gd name="T44" fmla="*/ 24 w 303"/>
                <a:gd name="T45" fmla="*/ 16 h 272"/>
                <a:gd name="T46" fmla="*/ 21 w 303"/>
                <a:gd name="T47" fmla="*/ 13 h 272"/>
                <a:gd name="T48" fmla="*/ 17 w 303"/>
                <a:gd name="T49" fmla="*/ 10 h 272"/>
                <a:gd name="T50" fmla="*/ 13 w 303"/>
                <a:gd name="T51" fmla="*/ 6 h 272"/>
                <a:gd name="T52" fmla="*/ 9 w 303"/>
                <a:gd name="T53" fmla="*/ 4 h 272"/>
                <a:gd name="T54" fmla="*/ 5 w 303"/>
                <a:gd name="T55" fmla="*/ 1 h 272"/>
                <a:gd name="T56" fmla="*/ 3 w 303"/>
                <a:gd name="T57" fmla="*/ 0 h 272"/>
                <a:gd name="T58" fmla="*/ 1 w 303"/>
                <a:gd name="T59" fmla="*/ 0 h 272"/>
                <a:gd name="T60" fmla="*/ 1 w 303"/>
                <a:gd name="T61" fmla="*/ 1 h 272"/>
                <a:gd name="T62" fmla="*/ 5 w 303"/>
                <a:gd name="T63" fmla="*/ 4 h 272"/>
                <a:gd name="T64" fmla="*/ 8 w 303"/>
                <a:gd name="T65" fmla="*/ 6 h 272"/>
                <a:gd name="T66" fmla="*/ 12 w 303"/>
                <a:gd name="T67" fmla="*/ 9 h 272"/>
                <a:gd name="T68" fmla="*/ 15 w 303"/>
                <a:gd name="T69" fmla="*/ 12 h 272"/>
                <a:gd name="T70" fmla="*/ 19 w 303"/>
                <a:gd name="T71" fmla="*/ 15 h 272"/>
                <a:gd name="T72" fmla="*/ 23 w 303"/>
                <a:gd name="T73" fmla="*/ 19 h 272"/>
                <a:gd name="T74" fmla="*/ 26 w 303"/>
                <a:gd name="T75" fmla="*/ 23 h 27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303"/>
                <a:gd name="T115" fmla="*/ 0 h 272"/>
                <a:gd name="T116" fmla="*/ 303 w 303"/>
                <a:gd name="T117" fmla="*/ 272 h 272"/>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303" h="272">
                  <a:moveTo>
                    <a:pt x="246" y="102"/>
                  </a:moveTo>
                  <a:lnTo>
                    <a:pt x="256" y="109"/>
                  </a:lnTo>
                  <a:lnTo>
                    <a:pt x="264" y="117"/>
                  </a:lnTo>
                  <a:lnTo>
                    <a:pt x="271" y="126"/>
                  </a:lnTo>
                  <a:lnTo>
                    <a:pt x="275" y="135"/>
                  </a:lnTo>
                  <a:lnTo>
                    <a:pt x="278" y="144"/>
                  </a:lnTo>
                  <a:lnTo>
                    <a:pt x="277" y="154"/>
                  </a:lnTo>
                  <a:lnTo>
                    <a:pt x="274" y="164"/>
                  </a:lnTo>
                  <a:lnTo>
                    <a:pt x="267" y="173"/>
                  </a:lnTo>
                  <a:lnTo>
                    <a:pt x="256" y="183"/>
                  </a:lnTo>
                  <a:lnTo>
                    <a:pt x="245" y="192"/>
                  </a:lnTo>
                  <a:lnTo>
                    <a:pt x="232" y="200"/>
                  </a:lnTo>
                  <a:lnTo>
                    <a:pt x="219" y="209"/>
                  </a:lnTo>
                  <a:lnTo>
                    <a:pt x="204" y="216"/>
                  </a:lnTo>
                  <a:lnTo>
                    <a:pt x="190" y="224"/>
                  </a:lnTo>
                  <a:lnTo>
                    <a:pt x="175" y="232"/>
                  </a:lnTo>
                  <a:lnTo>
                    <a:pt x="162" y="241"/>
                  </a:lnTo>
                  <a:lnTo>
                    <a:pt x="158" y="244"/>
                  </a:lnTo>
                  <a:lnTo>
                    <a:pt x="155" y="248"/>
                  </a:lnTo>
                  <a:lnTo>
                    <a:pt x="152" y="252"/>
                  </a:lnTo>
                  <a:lnTo>
                    <a:pt x="149" y="256"/>
                  </a:lnTo>
                  <a:lnTo>
                    <a:pt x="148" y="260"/>
                  </a:lnTo>
                  <a:lnTo>
                    <a:pt x="148" y="264"/>
                  </a:lnTo>
                  <a:lnTo>
                    <a:pt x="151" y="268"/>
                  </a:lnTo>
                  <a:lnTo>
                    <a:pt x="155" y="271"/>
                  </a:lnTo>
                  <a:lnTo>
                    <a:pt x="161" y="272"/>
                  </a:lnTo>
                  <a:lnTo>
                    <a:pt x="166" y="272"/>
                  </a:lnTo>
                  <a:lnTo>
                    <a:pt x="171" y="271"/>
                  </a:lnTo>
                  <a:lnTo>
                    <a:pt x="175" y="268"/>
                  </a:lnTo>
                  <a:lnTo>
                    <a:pt x="190" y="256"/>
                  </a:lnTo>
                  <a:lnTo>
                    <a:pt x="206" y="246"/>
                  </a:lnTo>
                  <a:lnTo>
                    <a:pt x="222" y="236"/>
                  </a:lnTo>
                  <a:lnTo>
                    <a:pt x="239" y="226"/>
                  </a:lnTo>
                  <a:lnTo>
                    <a:pt x="255" y="216"/>
                  </a:lnTo>
                  <a:lnTo>
                    <a:pt x="271" y="204"/>
                  </a:lnTo>
                  <a:lnTo>
                    <a:pt x="284" y="192"/>
                  </a:lnTo>
                  <a:lnTo>
                    <a:pt x="294" y="179"/>
                  </a:lnTo>
                  <a:lnTo>
                    <a:pt x="301" y="163"/>
                  </a:lnTo>
                  <a:lnTo>
                    <a:pt x="303" y="148"/>
                  </a:lnTo>
                  <a:lnTo>
                    <a:pt x="300" y="133"/>
                  </a:lnTo>
                  <a:lnTo>
                    <a:pt x="293" y="118"/>
                  </a:lnTo>
                  <a:lnTo>
                    <a:pt x="281" y="105"/>
                  </a:lnTo>
                  <a:lnTo>
                    <a:pt x="268" y="92"/>
                  </a:lnTo>
                  <a:lnTo>
                    <a:pt x="251" y="82"/>
                  </a:lnTo>
                  <a:lnTo>
                    <a:pt x="232" y="73"/>
                  </a:lnTo>
                  <a:lnTo>
                    <a:pt x="217" y="67"/>
                  </a:lnTo>
                  <a:lnTo>
                    <a:pt x="201" y="61"/>
                  </a:lnTo>
                  <a:lnTo>
                    <a:pt x="185" y="54"/>
                  </a:lnTo>
                  <a:lnTo>
                    <a:pt x="168" y="47"/>
                  </a:lnTo>
                  <a:lnTo>
                    <a:pt x="151" y="40"/>
                  </a:lnTo>
                  <a:lnTo>
                    <a:pt x="132" y="34"/>
                  </a:lnTo>
                  <a:lnTo>
                    <a:pt x="114" y="27"/>
                  </a:lnTo>
                  <a:lnTo>
                    <a:pt x="97" y="21"/>
                  </a:lnTo>
                  <a:lnTo>
                    <a:pt x="81" y="16"/>
                  </a:lnTo>
                  <a:lnTo>
                    <a:pt x="65" y="11"/>
                  </a:lnTo>
                  <a:lnTo>
                    <a:pt x="49" y="7"/>
                  </a:lnTo>
                  <a:lnTo>
                    <a:pt x="36" y="4"/>
                  </a:lnTo>
                  <a:lnTo>
                    <a:pt x="24" y="1"/>
                  </a:lnTo>
                  <a:lnTo>
                    <a:pt x="14" y="0"/>
                  </a:lnTo>
                  <a:lnTo>
                    <a:pt x="5" y="0"/>
                  </a:lnTo>
                  <a:lnTo>
                    <a:pt x="0" y="2"/>
                  </a:lnTo>
                  <a:lnTo>
                    <a:pt x="13" y="7"/>
                  </a:lnTo>
                  <a:lnTo>
                    <a:pt x="27" y="12"/>
                  </a:lnTo>
                  <a:lnTo>
                    <a:pt x="43" y="17"/>
                  </a:lnTo>
                  <a:lnTo>
                    <a:pt x="58" y="22"/>
                  </a:lnTo>
                  <a:lnTo>
                    <a:pt x="74" y="27"/>
                  </a:lnTo>
                  <a:lnTo>
                    <a:pt x="90" y="32"/>
                  </a:lnTo>
                  <a:lnTo>
                    <a:pt x="106" y="38"/>
                  </a:lnTo>
                  <a:lnTo>
                    <a:pt x="122" y="44"/>
                  </a:lnTo>
                  <a:lnTo>
                    <a:pt x="139" y="50"/>
                  </a:lnTo>
                  <a:lnTo>
                    <a:pt x="155" y="57"/>
                  </a:lnTo>
                  <a:lnTo>
                    <a:pt x="171" y="63"/>
                  </a:lnTo>
                  <a:lnTo>
                    <a:pt x="187" y="70"/>
                  </a:lnTo>
                  <a:lnTo>
                    <a:pt x="203" y="78"/>
                  </a:lnTo>
                  <a:lnTo>
                    <a:pt x="217" y="85"/>
                  </a:lnTo>
                  <a:lnTo>
                    <a:pt x="232" y="93"/>
                  </a:lnTo>
                  <a:lnTo>
                    <a:pt x="246" y="1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grpSp>
        <p:nvGrpSpPr>
          <p:cNvPr id="3116" name="Group 127"/>
          <p:cNvGrpSpPr>
            <a:grpSpLocks/>
          </p:cNvGrpSpPr>
          <p:nvPr/>
        </p:nvGrpSpPr>
        <p:grpSpPr bwMode="auto">
          <a:xfrm>
            <a:off x="3594100" y="2655888"/>
            <a:ext cx="635000" cy="588962"/>
            <a:chOff x="2870" y="1518"/>
            <a:chExt cx="292" cy="320"/>
          </a:xfrm>
        </p:grpSpPr>
        <p:graphicFrame>
          <p:nvGraphicFramePr>
            <p:cNvPr id="3074" name="Object 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3228" name="Clip" r:id="rId9" imgW="819000" imgH="847800" progId="MS_ClipArt_Gallery.2">
                    <p:embed/>
                  </p:oleObj>
                </mc:Choice>
                <mc:Fallback>
                  <p:oleObj name="Clip" r:id="rId9" imgW="819000" imgH="84780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3229" name="Clip" r:id="rId10" imgW="1266840" imgH="1200240" progId="MS_ClipArt_Gallery.2">
                    <p:embed/>
                  </p:oleObj>
                </mc:Choice>
                <mc:Fallback>
                  <p:oleObj name="Clip" r:id="rId10" imgW="1266840" imgH="1200240" progId="MS_ClipArt_Gallery.2">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117" name="Line 130"/>
          <p:cNvSpPr>
            <a:spLocks noChangeShapeType="1"/>
          </p:cNvSpPr>
          <p:nvPr/>
        </p:nvSpPr>
        <p:spPr bwMode="auto">
          <a:xfrm>
            <a:off x="3225801" y="2571751"/>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18" name="Line 131"/>
          <p:cNvSpPr>
            <a:spLocks noChangeShapeType="1"/>
          </p:cNvSpPr>
          <p:nvPr/>
        </p:nvSpPr>
        <p:spPr bwMode="auto">
          <a:xfrm flipH="1">
            <a:off x="4113214" y="2587626"/>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19" name="Line 132"/>
          <p:cNvSpPr>
            <a:spLocks noChangeShapeType="1"/>
          </p:cNvSpPr>
          <p:nvPr/>
        </p:nvSpPr>
        <p:spPr bwMode="auto">
          <a:xfrm flipH="1">
            <a:off x="4311651" y="2919414"/>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120" name="Line 133"/>
          <p:cNvSpPr>
            <a:spLocks noChangeShapeType="1"/>
          </p:cNvSpPr>
          <p:nvPr/>
        </p:nvSpPr>
        <p:spPr bwMode="auto">
          <a:xfrm flipV="1">
            <a:off x="4267201" y="2740026"/>
            <a:ext cx="644525" cy="225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nvGrpSpPr>
          <p:cNvPr id="3121" name="Group 134"/>
          <p:cNvGrpSpPr>
            <a:grpSpLocks/>
          </p:cNvGrpSpPr>
          <p:nvPr/>
        </p:nvGrpSpPr>
        <p:grpSpPr bwMode="auto">
          <a:xfrm>
            <a:off x="4422776" y="2489200"/>
            <a:ext cx="282575" cy="304800"/>
            <a:chOff x="1255" y="3461"/>
            <a:chExt cx="178" cy="192"/>
          </a:xfrm>
        </p:grpSpPr>
        <p:sp>
          <p:nvSpPr>
            <p:cNvPr id="3132"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33" name="Text Box 136"/>
            <p:cNvSpPr txBox="1">
              <a:spLocks noChangeArrowheads="1"/>
            </p:cNvSpPr>
            <p:nvPr/>
          </p:nvSpPr>
          <p:spPr bwMode="auto">
            <a:xfrm>
              <a:off x="1255" y="346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1</a:t>
              </a:r>
            </a:p>
          </p:txBody>
        </p:sp>
      </p:grpSp>
      <p:grpSp>
        <p:nvGrpSpPr>
          <p:cNvPr id="3122" name="Group 137"/>
          <p:cNvGrpSpPr>
            <a:grpSpLocks/>
          </p:cNvGrpSpPr>
          <p:nvPr/>
        </p:nvGrpSpPr>
        <p:grpSpPr bwMode="auto">
          <a:xfrm>
            <a:off x="4335464" y="2746375"/>
            <a:ext cx="282575" cy="304800"/>
            <a:chOff x="1851" y="2490"/>
            <a:chExt cx="178" cy="192"/>
          </a:xfrm>
        </p:grpSpPr>
        <p:sp>
          <p:nvSpPr>
            <p:cNvPr id="3130"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31" name="Text Box 139"/>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2</a:t>
              </a:r>
            </a:p>
          </p:txBody>
        </p:sp>
      </p:grpSp>
      <p:grpSp>
        <p:nvGrpSpPr>
          <p:cNvPr id="3123" name="Group 140"/>
          <p:cNvGrpSpPr>
            <a:grpSpLocks/>
          </p:cNvGrpSpPr>
          <p:nvPr/>
        </p:nvGrpSpPr>
        <p:grpSpPr bwMode="auto">
          <a:xfrm>
            <a:off x="4621214" y="2852738"/>
            <a:ext cx="282575" cy="304800"/>
            <a:chOff x="1851" y="2490"/>
            <a:chExt cx="178" cy="192"/>
          </a:xfrm>
        </p:grpSpPr>
        <p:sp>
          <p:nvSpPr>
            <p:cNvPr id="3128"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9" name="Text Box 142"/>
            <p:cNvSpPr txBox="1">
              <a:spLocks noChangeArrowheads="1"/>
            </p:cNvSpPr>
            <p:nvPr/>
          </p:nvSpPr>
          <p:spPr bwMode="auto">
            <a:xfrm>
              <a:off x="1851" y="2490"/>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3</a:t>
              </a:r>
            </a:p>
          </p:txBody>
        </p:sp>
      </p:grpSp>
      <p:grpSp>
        <p:nvGrpSpPr>
          <p:cNvPr id="3124" name="Group 143"/>
          <p:cNvGrpSpPr>
            <a:grpSpLocks/>
          </p:cNvGrpSpPr>
          <p:nvPr/>
        </p:nvGrpSpPr>
        <p:grpSpPr bwMode="auto">
          <a:xfrm>
            <a:off x="3255964" y="2462213"/>
            <a:ext cx="282575" cy="304800"/>
            <a:chOff x="1255" y="3461"/>
            <a:chExt cx="178" cy="192"/>
          </a:xfrm>
        </p:grpSpPr>
        <p:sp>
          <p:nvSpPr>
            <p:cNvPr id="3126"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127" name="Text Box 145"/>
            <p:cNvSpPr txBox="1">
              <a:spLocks noChangeArrowheads="1"/>
            </p:cNvSpPr>
            <p:nvPr/>
          </p:nvSpPr>
          <p:spPr bwMode="auto">
            <a:xfrm>
              <a:off x="1255" y="3461"/>
              <a:ext cx="17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400" b="1">
                  <a:latin typeface="Arial" panose="020B0604020202020204" pitchFamily="34" charset="0"/>
                </a:rPr>
                <a:t>1</a:t>
              </a:r>
            </a:p>
          </p:txBody>
        </p:sp>
      </p:grpSp>
      <p:sp>
        <p:nvSpPr>
          <p:cNvPr id="3125" name="Text Box 146"/>
          <p:cNvSpPr txBox="1">
            <a:spLocks noChangeArrowheads="1"/>
          </p:cNvSpPr>
          <p:nvPr/>
        </p:nvSpPr>
        <p:spPr bwMode="auto">
          <a:xfrm>
            <a:off x="1789114" y="3703639"/>
            <a:ext cx="411638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800" i="1" u="sng">
                <a:solidFill>
                  <a:srgbClr val="FF3300"/>
                </a:solidFill>
                <a:latin typeface="Arial" panose="020B0604020202020204" pitchFamily="34" charset="0"/>
              </a:rPr>
              <a:t>Passive Scanning:</a:t>
            </a:r>
            <a:r>
              <a:rPr lang="en-US" altLang="en-US" sz="1400" u="sng">
                <a:latin typeface="Arial" panose="020B0604020202020204" pitchFamily="34" charset="0"/>
              </a:rPr>
              <a:t> </a:t>
            </a:r>
          </a:p>
          <a:p>
            <a:pPr eaLnBrk="1" hangingPunct="1">
              <a:buFontTx/>
              <a:buAutoNum type="arabicParenBoth"/>
            </a:pPr>
            <a:r>
              <a:rPr lang="en-US" altLang="en-US" sz="2000">
                <a:latin typeface="Arial" panose="020B0604020202020204" pitchFamily="34" charset="0"/>
              </a:rPr>
              <a:t>beacon frames sent from APs</a:t>
            </a:r>
          </a:p>
          <a:p>
            <a:pPr eaLnBrk="1" hangingPunct="1">
              <a:buFontTx/>
              <a:buAutoNum type="arabicParenBoth"/>
            </a:pPr>
            <a:r>
              <a:rPr lang="en-US" altLang="en-US" sz="2000">
                <a:latin typeface="Arial" panose="020B0604020202020204" pitchFamily="34" charset="0"/>
              </a:rPr>
              <a:t>association Request frame sent: H1 to selected AP </a:t>
            </a:r>
          </a:p>
          <a:p>
            <a:pPr eaLnBrk="1" hangingPunct="1">
              <a:buFontTx/>
              <a:buAutoNum type="arabicParenBoth"/>
            </a:pPr>
            <a:r>
              <a:rPr lang="en-US" altLang="en-US" sz="2000">
                <a:latin typeface="Arial" panose="020B0604020202020204" pitchFamily="34" charset="0"/>
              </a:rPr>
              <a:t>association Response frame sent: H1 to selected AP</a:t>
            </a:r>
          </a:p>
        </p:txBody>
      </p:sp>
    </p:spTree>
    <p:extLst>
      <p:ext uri="{BB962C8B-B14F-4D97-AF65-F5344CB8AC3E}">
        <p14:creationId xmlns:p14="http://schemas.microsoft.com/office/powerpoint/2010/main" val="26085568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Authentication Process</a:t>
            </a:r>
            <a:endParaRPr lang="en-IN" dirty="0"/>
          </a:p>
        </p:txBody>
      </p:sp>
      <p:sp>
        <p:nvSpPr>
          <p:cNvPr id="3" name="Content Placeholder 2"/>
          <p:cNvSpPr>
            <a:spLocks noGrp="1"/>
          </p:cNvSpPr>
          <p:nvPr>
            <p:ph idx="1"/>
          </p:nvPr>
        </p:nvSpPr>
        <p:spPr/>
        <p:txBody>
          <a:bodyPr/>
          <a:lstStyle/>
          <a:p>
            <a:r>
              <a:rPr lang="en-US" altLang="en-US" dirty="0" smtClean="0"/>
              <a:t>IEEE 802.11 defines two different MAC layer authentication </a:t>
            </a:r>
          </a:p>
          <a:p>
            <a:pPr lvl="3"/>
            <a:r>
              <a:rPr lang="en-US" altLang="en-US" dirty="0" smtClean="0"/>
              <a:t>Open System Authentication</a:t>
            </a:r>
          </a:p>
          <a:p>
            <a:pPr lvl="3"/>
            <a:r>
              <a:rPr lang="en-US" altLang="en-US" dirty="0" smtClean="0"/>
              <a:t>Shared Key Authentication</a:t>
            </a:r>
          </a:p>
          <a:p>
            <a:pPr lvl="1">
              <a:buFontTx/>
              <a:buNone/>
            </a:pPr>
            <a:r>
              <a:rPr lang="en-US" altLang="en-US" sz="2000" dirty="0" smtClean="0"/>
              <a:t>	These authentication mechanisms are defined with respect to infrastructure network only.</a:t>
            </a:r>
            <a:r>
              <a:rPr lang="en-US" altLang="en-US" dirty="0" smtClean="0"/>
              <a:t>		 </a:t>
            </a:r>
          </a:p>
          <a:p>
            <a:r>
              <a:rPr lang="en-US" altLang="en-US" dirty="0" err="1" smtClean="0"/>
              <a:t>Preauthentication</a:t>
            </a:r>
            <a:r>
              <a:rPr lang="en-US" altLang="en-US" dirty="0" smtClean="0"/>
              <a:t>:</a:t>
            </a:r>
          </a:p>
          <a:p>
            <a:r>
              <a:rPr lang="en-US" altLang="en-US" sz="2000" b="1" dirty="0" err="1" smtClean="0"/>
              <a:t>Preauthentication</a:t>
            </a:r>
            <a:r>
              <a:rPr lang="en-US" altLang="en-US" sz="2000" b="1" dirty="0" smtClean="0"/>
              <a:t> is typically done by a STA while it is already associated with an AP. If the authentication is left until </a:t>
            </a:r>
            <a:r>
              <a:rPr lang="en-US" altLang="en-US" sz="2000" b="1" dirty="0" err="1" smtClean="0"/>
              <a:t>reassociation</a:t>
            </a:r>
            <a:r>
              <a:rPr lang="en-US" altLang="en-US" sz="2000" b="1" dirty="0" smtClean="0"/>
              <a:t> time, this may impact the speed with which a STA can </a:t>
            </a:r>
            <a:r>
              <a:rPr lang="en-US" altLang="en-US" sz="2000" b="1" dirty="0" err="1" smtClean="0"/>
              <a:t>reassociate</a:t>
            </a:r>
            <a:r>
              <a:rPr lang="en-US" altLang="en-US" sz="2000" b="1" dirty="0" smtClean="0"/>
              <a:t> between APs, limiting BSS-transition mobility performance.</a:t>
            </a:r>
          </a:p>
          <a:p>
            <a:endParaRPr lang="en-US" altLang="en-US" dirty="0" smtClean="0"/>
          </a:p>
          <a:p>
            <a:endParaRPr lang="en-IN" dirty="0"/>
          </a:p>
        </p:txBody>
      </p:sp>
    </p:spTree>
    <p:extLst>
      <p:ext uri="{BB962C8B-B14F-4D97-AF65-F5344CB8AC3E}">
        <p14:creationId xmlns:p14="http://schemas.microsoft.com/office/powerpoint/2010/main" val="18270610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Authentication Process</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27866" y="1867694"/>
            <a:ext cx="6536267" cy="426720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5488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smtClean="0"/>
              <a:t/>
            </a:r>
            <a:br>
              <a:rPr lang="en-US" altLang="en-US" dirty="0" smtClean="0"/>
            </a:br>
            <a:r>
              <a:rPr lang="en-US" altLang="en-US" dirty="0" smtClean="0"/>
              <a:t/>
            </a:r>
            <a:br>
              <a:rPr lang="en-US" altLang="en-US" dirty="0" smtClean="0"/>
            </a:br>
            <a:r>
              <a:rPr lang="en-US" altLang="en-US" dirty="0" smtClean="0"/>
              <a:t>Authentication Process</a:t>
            </a:r>
            <a:br>
              <a:rPr lang="en-US" altLang="en-US" dirty="0" smtClean="0"/>
            </a:br>
            <a:r>
              <a:rPr lang="en-US" altLang="en-US" dirty="0" smtClean="0"/>
              <a:t/>
            </a:r>
            <a:br>
              <a:rPr lang="en-US" altLang="en-US" dirty="0" smtClean="0"/>
            </a:br>
            <a:endParaRPr lang="en-IN" dirty="0"/>
          </a:p>
        </p:txBody>
      </p:sp>
      <p:sp>
        <p:nvSpPr>
          <p:cNvPr id="4" name="Content Placeholder 3"/>
          <p:cNvSpPr>
            <a:spLocks noGrp="1" noChangeArrowheads="1"/>
          </p:cNvSpPr>
          <p:nvPr>
            <p:ph idx="1"/>
          </p:nvPr>
        </p:nvSpPr>
        <p:spPr bwMode="auto">
          <a:xfrm>
            <a:off x="3302158" y="1825625"/>
            <a:ext cx="558768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defPPr>
              <a:defRPr lang="en-US"/>
            </a:defPPr>
            <a:lvl1pPr algn="ctr" rtl="0" eaLnBrk="0" fontAlgn="base" hangingPunct="0">
              <a:spcBef>
                <a:spcPct val="0"/>
              </a:spcBef>
              <a:spcAft>
                <a:spcPct val="0"/>
              </a:spcAft>
              <a:buClr>
                <a:srgbClr val="808080"/>
              </a:buClr>
              <a:buSzPct val="100000"/>
              <a:buFont typeface="Arial" panose="020B0604020202020204" pitchFamily="34" charset="0"/>
              <a:defRPr b="1" kern="1200">
                <a:solidFill>
                  <a:schemeClr val="tx1"/>
                </a:solidFill>
                <a:latin typeface="Times New Roman" panose="02020603050405020304" pitchFamily="18" charset="0"/>
                <a:ea typeface="+mn-ea"/>
                <a:cs typeface="Arial" panose="020B0604020202020204" pitchFamily="34" charset="0"/>
              </a:defRPr>
            </a:lvl1pPr>
            <a:lvl2pPr marL="457200" algn="ctr" rtl="0" eaLnBrk="0" fontAlgn="base" hangingPunct="0">
              <a:spcBef>
                <a:spcPct val="0"/>
              </a:spcBef>
              <a:spcAft>
                <a:spcPct val="0"/>
              </a:spcAft>
              <a:buClr>
                <a:srgbClr val="808080"/>
              </a:buClr>
              <a:buSzPct val="100000"/>
              <a:buFont typeface="Arial" panose="020B0604020202020204" pitchFamily="34" charset="0"/>
              <a:defRPr b="1" kern="1200">
                <a:solidFill>
                  <a:schemeClr val="tx1"/>
                </a:solidFill>
                <a:latin typeface="Times New Roman" panose="02020603050405020304" pitchFamily="18" charset="0"/>
                <a:ea typeface="+mn-ea"/>
                <a:cs typeface="Arial" panose="020B0604020202020204" pitchFamily="34" charset="0"/>
              </a:defRPr>
            </a:lvl2pPr>
            <a:lvl3pPr marL="914400" algn="ctr" rtl="0" eaLnBrk="0" fontAlgn="base" hangingPunct="0">
              <a:spcBef>
                <a:spcPct val="0"/>
              </a:spcBef>
              <a:spcAft>
                <a:spcPct val="0"/>
              </a:spcAft>
              <a:buClr>
                <a:srgbClr val="808080"/>
              </a:buClr>
              <a:buSzPct val="100000"/>
              <a:buFont typeface="Arial" panose="020B0604020202020204" pitchFamily="34" charset="0"/>
              <a:defRPr b="1" kern="1200">
                <a:solidFill>
                  <a:schemeClr val="tx1"/>
                </a:solidFill>
                <a:latin typeface="Times New Roman" panose="02020603050405020304" pitchFamily="18" charset="0"/>
                <a:ea typeface="+mn-ea"/>
                <a:cs typeface="Arial" panose="020B0604020202020204" pitchFamily="34" charset="0"/>
              </a:defRPr>
            </a:lvl3pPr>
            <a:lvl4pPr marL="1371600" algn="ctr" rtl="0" eaLnBrk="0" fontAlgn="base" hangingPunct="0">
              <a:spcBef>
                <a:spcPct val="0"/>
              </a:spcBef>
              <a:spcAft>
                <a:spcPct val="0"/>
              </a:spcAft>
              <a:buClr>
                <a:srgbClr val="808080"/>
              </a:buClr>
              <a:buSzPct val="100000"/>
              <a:buFont typeface="Arial" panose="020B0604020202020204" pitchFamily="34" charset="0"/>
              <a:defRPr b="1" kern="1200">
                <a:solidFill>
                  <a:schemeClr val="tx1"/>
                </a:solidFill>
                <a:latin typeface="Times New Roman" panose="02020603050405020304" pitchFamily="18" charset="0"/>
                <a:ea typeface="+mn-ea"/>
                <a:cs typeface="Arial" panose="020B0604020202020204" pitchFamily="34" charset="0"/>
              </a:defRPr>
            </a:lvl4pPr>
            <a:lvl5pPr marL="1828800" algn="ctr" rtl="0" eaLnBrk="0" fontAlgn="base" hangingPunct="0">
              <a:spcBef>
                <a:spcPct val="0"/>
              </a:spcBef>
              <a:spcAft>
                <a:spcPct val="0"/>
              </a:spcAft>
              <a:buClr>
                <a:srgbClr val="808080"/>
              </a:buClr>
              <a:buSzPct val="100000"/>
              <a:buFont typeface="Arial" panose="020B0604020202020204" pitchFamily="34" charset="0"/>
              <a:defRPr b="1"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b="1"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b="1"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b="1"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b="1" kern="1200">
                <a:solidFill>
                  <a:schemeClr val="tx1"/>
                </a:solidFill>
                <a:latin typeface="Times New Roman" panose="02020603050405020304" pitchFamily="18" charset="0"/>
                <a:ea typeface="+mn-ea"/>
                <a:cs typeface="Arial" panose="020B0604020202020204" pitchFamily="34" charset="0"/>
              </a:defRPr>
            </a:lvl9pPr>
          </a:lstStyle>
          <a:p>
            <a:pPr>
              <a:spcBef>
                <a:spcPct val="20000"/>
              </a:spcBef>
              <a:buClr>
                <a:schemeClr val="tx1"/>
              </a:buClr>
              <a:buSzTx/>
              <a:buFont typeface="Arial Narrow" panose="020B0606020202030204" pitchFamily="34" charset="0"/>
              <a:buNone/>
            </a:pPr>
            <a:r>
              <a:rPr kumimoji="1" lang="en-US" altLang="en-US" dirty="0">
                <a:latin typeface="Times New Roman" panose="02020603050405020304" pitchFamily="18" charset="0"/>
              </a:rPr>
              <a:t>Shared Key Authentication </a:t>
            </a:r>
            <a:r>
              <a:rPr kumimoji="1" lang="en-US" altLang="en-US" dirty="0" smtClean="0">
                <a:latin typeface="Times New Roman" panose="02020603050405020304" pitchFamily="18" charset="0"/>
              </a:rPr>
              <a:t>Process</a:t>
            </a:r>
          </a:p>
          <a:p>
            <a:pPr>
              <a:spcBef>
                <a:spcPct val="20000"/>
              </a:spcBef>
              <a:buClr>
                <a:schemeClr val="tx1"/>
              </a:buClr>
              <a:buSzTx/>
              <a:buFont typeface="Arial Narrow" panose="020B0606020202030204" pitchFamily="34" charset="0"/>
              <a:buNone/>
            </a:pPr>
            <a:endParaRPr kumimoji="1" lang="en-US" altLang="en-US" dirty="0">
              <a:latin typeface="Times New Roman" panose="02020603050405020304" pitchFamily="18"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3818" y="2393950"/>
            <a:ext cx="6964363" cy="2070100"/>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884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Authentication Process</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72844" y="2228938"/>
            <a:ext cx="3646311" cy="3544711"/>
          </a:xfrm>
          <a:prstGeom prst="rect">
            <a:avLst/>
          </a:prstGeom>
          <a:noFill/>
          <a:ln>
            <a:noFill/>
          </a:ln>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68641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Association / Re-association Procedure</a:t>
            </a:r>
            <a:endParaRPr lang="en-IN" dirty="0"/>
          </a:p>
        </p:txBody>
      </p:sp>
      <p:sp>
        <p:nvSpPr>
          <p:cNvPr id="3" name="Content Placeholder 2"/>
          <p:cNvSpPr>
            <a:spLocks noGrp="1"/>
          </p:cNvSpPr>
          <p:nvPr>
            <p:ph idx="1"/>
          </p:nvPr>
        </p:nvSpPr>
        <p:spPr/>
        <p:txBody>
          <a:bodyPr/>
          <a:lstStyle/>
          <a:p>
            <a:r>
              <a:rPr lang="en-US" altLang="en-US" dirty="0" smtClean="0"/>
              <a:t>The association / re-association process involves</a:t>
            </a:r>
          </a:p>
          <a:p>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614410"/>
            <a:ext cx="6858000" cy="297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7658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Association / Re-</a:t>
            </a:r>
            <a:r>
              <a:rPr lang="en-US" altLang="en-US" dirty="0" err="1" smtClean="0"/>
              <a:t>assocaition</a:t>
            </a:r>
            <a:r>
              <a:rPr lang="en-US" altLang="en-US" dirty="0" smtClean="0"/>
              <a:t> Procedure</a:t>
            </a:r>
            <a:endParaRPr lang="en-IN" dirty="0"/>
          </a:p>
        </p:txBody>
      </p:sp>
      <p:sp>
        <p:nvSpPr>
          <p:cNvPr id="3" name="Content Placeholder 2"/>
          <p:cNvSpPr>
            <a:spLocks noGrp="1"/>
          </p:cNvSpPr>
          <p:nvPr>
            <p:ph idx="1"/>
          </p:nvPr>
        </p:nvSpPr>
        <p:spPr/>
        <p:txBody>
          <a:bodyPr/>
          <a:lstStyle/>
          <a:p>
            <a:r>
              <a:rPr lang="en-US" altLang="en-US" dirty="0" smtClean="0"/>
              <a:t>Association / Re-</a:t>
            </a:r>
            <a:r>
              <a:rPr lang="en-US" altLang="en-US" dirty="0" err="1" smtClean="0"/>
              <a:t>assocaition</a:t>
            </a:r>
            <a:r>
              <a:rPr lang="en-US" altLang="en-US" dirty="0" smtClean="0"/>
              <a:t> Procedure</a:t>
            </a:r>
          </a:p>
          <a:p>
            <a:endParaRPr lang="en-IN"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2700" y="2121693"/>
            <a:ext cx="7086600" cy="2614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696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Association / Re-</a:t>
            </a:r>
            <a:r>
              <a:rPr lang="en-US" altLang="en-US" dirty="0" err="1" smtClean="0"/>
              <a:t>assocaition</a:t>
            </a:r>
            <a:r>
              <a:rPr lang="en-US" altLang="en-US" dirty="0" smtClean="0"/>
              <a:t> Procedure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4666" y="3171560"/>
            <a:ext cx="6942667" cy="165946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911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Power Management In Infrastructure Networks</a:t>
            </a:r>
            <a:endParaRPr lang="en-IN" dirty="0"/>
          </a:p>
        </p:txBody>
      </p:sp>
      <p:sp>
        <p:nvSpPr>
          <p:cNvPr id="3" name="Content Placeholder 2"/>
          <p:cNvSpPr>
            <a:spLocks noGrp="1"/>
          </p:cNvSpPr>
          <p:nvPr>
            <p:ph idx="1"/>
          </p:nvPr>
        </p:nvSpPr>
        <p:spPr/>
        <p:txBody>
          <a:bodyPr/>
          <a:lstStyle/>
          <a:p>
            <a:r>
              <a:rPr lang="en-US" altLang="en-US" dirty="0" smtClean="0"/>
              <a:t>A station can remain in one the following two modes</a:t>
            </a:r>
          </a:p>
          <a:p>
            <a:pPr lvl="1"/>
            <a:r>
              <a:rPr lang="en-US" altLang="en-US" dirty="0" smtClean="0"/>
              <a:t>Active mode</a:t>
            </a:r>
          </a:p>
          <a:p>
            <a:pPr lvl="1"/>
            <a:r>
              <a:rPr lang="en-US" altLang="en-US" dirty="0" smtClean="0"/>
              <a:t>Doze mode / Sleep mode</a:t>
            </a:r>
          </a:p>
          <a:p>
            <a:pPr lvl="1">
              <a:buFontTx/>
              <a:buNone/>
            </a:pPr>
            <a:r>
              <a:rPr lang="en-US" altLang="en-US" dirty="0" smtClean="0"/>
              <a:t>	It is the responsibility of the station to indicate to the AP about it’s power state i.e. stations has to inform to the AP if it is changing it’s power state from active state to doze state or visa-versa.</a:t>
            </a:r>
          </a:p>
          <a:p>
            <a:pPr lvl="1">
              <a:buFontTx/>
              <a:buNone/>
            </a:pPr>
            <a:r>
              <a:rPr lang="en-US" altLang="en-US" dirty="0" smtClean="0"/>
              <a:t>	</a:t>
            </a:r>
          </a:p>
          <a:p>
            <a:pPr lvl="1">
              <a:buFontTx/>
              <a:buNone/>
            </a:pPr>
            <a:r>
              <a:rPr lang="en-US" altLang="en-US" dirty="0" smtClean="0"/>
              <a:t>	Station make use of power bit in control flag of PS-Poll / 802.11 Null data frame to indicate it’s power status to the AP.</a:t>
            </a:r>
          </a:p>
          <a:p>
            <a:pPr lvl="1">
              <a:buFontTx/>
              <a:buNone/>
            </a:pPr>
            <a:r>
              <a:rPr lang="en-US" altLang="en-US" dirty="0" smtClean="0"/>
              <a:t>	PM bit = 0 station is in active mode</a:t>
            </a:r>
          </a:p>
          <a:p>
            <a:pPr lvl="1">
              <a:buFontTx/>
              <a:buNone/>
            </a:pPr>
            <a:r>
              <a:rPr lang="en-US" altLang="en-US" dirty="0" smtClean="0"/>
              <a:t>	PM bit = 1 station is in sleep mode</a:t>
            </a:r>
          </a:p>
          <a:p>
            <a:endParaRPr lang="en-US" altLang="en-US" dirty="0" smtClean="0"/>
          </a:p>
          <a:p>
            <a:endParaRPr lang="en-IN" dirty="0"/>
          </a:p>
        </p:txBody>
      </p:sp>
    </p:spTree>
    <p:extLst>
      <p:ext uri="{BB962C8B-B14F-4D97-AF65-F5344CB8AC3E}">
        <p14:creationId xmlns:p14="http://schemas.microsoft.com/office/powerpoint/2010/main" val="24366104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smtClean="0"/>
              <a:t>Common Topologies</a:t>
            </a:r>
            <a:endParaRPr lang="en-IN" dirty="0"/>
          </a:p>
        </p:txBody>
      </p:sp>
      <p:sp>
        <p:nvSpPr>
          <p:cNvPr id="3" name="Content Placeholder 2"/>
          <p:cNvSpPr>
            <a:spLocks noGrp="1"/>
          </p:cNvSpPr>
          <p:nvPr>
            <p:ph idx="1"/>
          </p:nvPr>
        </p:nvSpPr>
        <p:spPr/>
        <p:txBody>
          <a:bodyPr/>
          <a:lstStyle/>
          <a:p>
            <a:r>
              <a:rPr lang="en-US" altLang="en-US" b="1" dirty="0" smtClean="0">
                <a:solidFill>
                  <a:srgbClr val="000000"/>
                </a:solidFill>
              </a:rPr>
              <a:t>The wireless LAN connects to a wired LAN</a:t>
            </a:r>
          </a:p>
          <a:p>
            <a:pPr>
              <a:lnSpc>
                <a:spcPct val="80000"/>
              </a:lnSpc>
            </a:pPr>
            <a:r>
              <a:rPr lang="en-US" altLang="en-US" dirty="0" smtClean="0">
                <a:solidFill>
                  <a:srgbClr val="000000"/>
                </a:solidFill>
              </a:rPr>
              <a:t>There is a need of an access point that bridges wireless LAN traffic into the wired LAN.</a:t>
            </a:r>
          </a:p>
          <a:p>
            <a:pPr>
              <a:lnSpc>
                <a:spcPct val="80000"/>
              </a:lnSpc>
            </a:pPr>
            <a:r>
              <a:rPr lang="en-US" altLang="en-US" dirty="0" smtClean="0">
                <a:solidFill>
                  <a:srgbClr val="000000"/>
                </a:solidFill>
              </a:rPr>
              <a:t>The access point (AP) can also act as a repeater for wireless nodes, effectively doubling the maximum possible distance between nodes. </a:t>
            </a:r>
          </a:p>
          <a:p>
            <a:endParaRPr lang="en-IN" dirty="0"/>
          </a:p>
        </p:txBody>
      </p:sp>
      <p:pic>
        <p:nvPicPr>
          <p:cNvPr id="4" name="Picture 3" descr="wlan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37087" y="4056844"/>
            <a:ext cx="2917825" cy="2255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67654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Power Management In Infrastructure Networks</a:t>
            </a:r>
            <a:endParaRPr lang="en-IN" dirty="0"/>
          </a:p>
        </p:txBody>
      </p:sp>
      <p:sp>
        <p:nvSpPr>
          <p:cNvPr id="3" name="Content Placeholder 2"/>
          <p:cNvSpPr>
            <a:spLocks noGrp="1"/>
          </p:cNvSpPr>
          <p:nvPr>
            <p:ph idx="1"/>
          </p:nvPr>
        </p:nvSpPr>
        <p:spPr/>
        <p:txBody>
          <a:bodyPr/>
          <a:lstStyle/>
          <a:p>
            <a:r>
              <a:rPr lang="en-US" altLang="en-US" dirty="0" smtClean="0"/>
              <a:t>AP has two different mechanisms for delivering buffered Unicast, Multicast and Broadcast packets</a:t>
            </a:r>
          </a:p>
          <a:p>
            <a:pPr lvl="1"/>
            <a:r>
              <a:rPr lang="en-US" altLang="en-US" dirty="0" smtClean="0"/>
              <a:t>Unicast frame buffering and delivery using TIM</a:t>
            </a:r>
          </a:p>
          <a:p>
            <a:pPr lvl="1">
              <a:buFontTx/>
              <a:buNone/>
            </a:pPr>
            <a:r>
              <a:rPr lang="en-US" altLang="en-US" dirty="0" smtClean="0"/>
              <a:t>		</a:t>
            </a:r>
            <a:r>
              <a:rPr lang="en-US" altLang="en-US" sz="2000" dirty="0" smtClean="0"/>
              <a:t>Beacons coming from the AP contains TIM information. The TIM gives the buffered packets information to the stations</a:t>
            </a:r>
            <a:r>
              <a:rPr lang="en-US" altLang="en-US" dirty="0" smtClean="0"/>
              <a:t>. It is the responsibility of the station to wake up on every listen interval to hear the buffered frames information from the AP.</a:t>
            </a:r>
          </a:p>
          <a:p>
            <a:pPr lvl="1">
              <a:buFontTx/>
              <a:buNone/>
            </a:pPr>
            <a:r>
              <a:rPr lang="en-US" altLang="en-US" dirty="0" smtClean="0"/>
              <a:t>-- Delivering multicast and broadcast frames using DTIM</a:t>
            </a:r>
          </a:p>
          <a:p>
            <a:pPr lvl="1">
              <a:buFontTx/>
              <a:buNone/>
            </a:pPr>
            <a:r>
              <a:rPr lang="en-US" altLang="en-US" dirty="0" smtClean="0"/>
              <a:t>	It is the responsibility of the station to wake up on every DTIM frame to receive broadcast and multicast frames. The beacon with DTIM count = 0 forms a DTIM frame.   </a:t>
            </a:r>
          </a:p>
          <a:p>
            <a:endParaRPr lang="en-US" altLang="en-US" dirty="0" smtClean="0"/>
          </a:p>
          <a:p>
            <a:endParaRPr lang="en-IN" dirty="0"/>
          </a:p>
        </p:txBody>
      </p:sp>
    </p:spTree>
    <p:extLst>
      <p:ext uri="{BB962C8B-B14F-4D97-AF65-F5344CB8AC3E}">
        <p14:creationId xmlns:p14="http://schemas.microsoft.com/office/powerpoint/2010/main" val="14226218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t>
            </a:r>
            <a:r>
              <a:rPr lang="en-IN" dirty="0" smtClean="0"/>
              <a:t>ridging between wire and wireless</a:t>
            </a:r>
            <a:endParaRPr lang="en-IN" dirty="0"/>
          </a:p>
        </p:txBody>
      </p:sp>
      <p:sp>
        <p:nvSpPr>
          <p:cNvPr id="3" name="Content Placeholder 2"/>
          <p:cNvSpPr>
            <a:spLocks noGrp="1"/>
          </p:cNvSpPr>
          <p:nvPr>
            <p:ph idx="1"/>
          </p:nvPr>
        </p:nvSpPr>
        <p:spPr/>
        <p:txBody>
          <a:bodyPr/>
          <a:lstStyle/>
          <a:p>
            <a:r>
              <a:rPr lang="en-IN" dirty="0" err="1" smtClean="0"/>
              <a:t>brctl</a:t>
            </a:r>
            <a:r>
              <a:rPr lang="en-IN" dirty="0" smtClean="0"/>
              <a:t> </a:t>
            </a:r>
            <a:r>
              <a:rPr lang="en-IN" dirty="0" err="1" smtClean="0"/>
              <a:t>addbr</a:t>
            </a:r>
            <a:r>
              <a:rPr lang="en-IN" dirty="0" smtClean="0"/>
              <a:t> br0</a:t>
            </a:r>
          </a:p>
          <a:p>
            <a:r>
              <a:rPr lang="en-IN" dirty="0" err="1" smtClean="0"/>
              <a:t>brctl</a:t>
            </a:r>
            <a:r>
              <a:rPr lang="en-IN" dirty="0" smtClean="0"/>
              <a:t> </a:t>
            </a:r>
            <a:r>
              <a:rPr lang="en-IN" dirty="0" err="1" smtClean="0"/>
              <a:t>addif</a:t>
            </a:r>
            <a:r>
              <a:rPr lang="en-IN" dirty="0" smtClean="0"/>
              <a:t> br0 eth0</a:t>
            </a:r>
          </a:p>
          <a:p>
            <a:r>
              <a:rPr lang="en-IN" dirty="0" err="1"/>
              <a:t>b</a:t>
            </a:r>
            <a:r>
              <a:rPr lang="en-IN" dirty="0" err="1" smtClean="0"/>
              <a:t>rctl</a:t>
            </a:r>
            <a:r>
              <a:rPr lang="en-IN" dirty="0" smtClean="0"/>
              <a:t> </a:t>
            </a:r>
            <a:r>
              <a:rPr lang="en-IN" dirty="0" err="1" smtClean="0"/>
              <a:t>addif</a:t>
            </a:r>
            <a:r>
              <a:rPr lang="en-IN" dirty="0" smtClean="0"/>
              <a:t> wireless interface name</a:t>
            </a:r>
          </a:p>
          <a:p>
            <a:r>
              <a:rPr lang="en-IN" dirty="0" smtClean="0"/>
              <a:t> </a:t>
            </a:r>
            <a:r>
              <a:rPr lang="en-IN" dirty="0" err="1" smtClean="0"/>
              <a:t>ifconfig</a:t>
            </a:r>
            <a:r>
              <a:rPr lang="en-IN" dirty="0" smtClean="0"/>
              <a:t> wireless interface name up</a:t>
            </a:r>
          </a:p>
          <a:p>
            <a:r>
              <a:rPr lang="en-IN" dirty="0" err="1" smtClean="0"/>
              <a:t>Ifconfig</a:t>
            </a:r>
            <a:r>
              <a:rPr lang="en-IN" dirty="0" smtClean="0"/>
              <a:t> Ethernet interface name up</a:t>
            </a:r>
            <a:endParaRPr lang="en-IN" dirty="0"/>
          </a:p>
        </p:txBody>
      </p:sp>
    </p:spTree>
    <p:extLst>
      <p:ext uri="{BB962C8B-B14F-4D97-AF65-F5344CB8AC3E}">
        <p14:creationId xmlns:p14="http://schemas.microsoft.com/office/powerpoint/2010/main" val="683840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How are WLANs Different?</a:t>
            </a:r>
            <a:endParaRPr lang="en-IN" dirty="0"/>
          </a:p>
        </p:txBody>
      </p:sp>
      <p:sp>
        <p:nvSpPr>
          <p:cNvPr id="3" name="Content Placeholder 2"/>
          <p:cNvSpPr>
            <a:spLocks noGrp="1"/>
          </p:cNvSpPr>
          <p:nvPr>
            <p:ph idx="1"/>
          </p:nvPr>
        </p:nvSpPr>
        <p:spPr/>
        <p:txBody>
          <a:bodyPr/>
          <a:lstStyle/>
          <a:p>
            <a:pPr>
              <a:lnSpc>
                <a:spcPct val="80000"/>
              </a:lnSpc>
            </a:pPr>
            <a:r>
              <a:rPr lang="en-US" altLang="en-US" dirty="0">
                <a:solidFill>
                  <a:srgbClr val="000000"/>
                </a:solidFill>
              </a:rPr>
              <a:t>They use specialized </a:t>
            </a:r>
            <a:r>
              <a:rPr lang="en-US" altLang="en-US" b="1" dirty="0">
                <a:solidFill>
                  <a:srgbClr val="000000"/>
                </a:solidFill>
              </a:rPr>
              <a:t>physical and data link</a:t>
            </a:r>
            <a:r>
              <a:rPr lang="en-US" altLang="en-US" dirty="0">
                <a:solidFill>
                  <a:srgbClr val="000000"/>
                </a:solidFill>
              </a:rPr>
              <a:t> protocols</a:t>
            </a:r>
          </a:p>
          <a:p>
            <a:pPr>
              <a:lnSpc>
                <a:spcPct val="80000"/>
              </a:lnSpc>
            </a:pPr>
            <a:r>
              <a:rPr lang="en-US" altLang="en-US" dirty="0">
                <a:solidFill>
                  <a:srgbClr val="000000"/>
                </a:solidFill>
              </a:rPr>
              <a:t>They integrate into existing networks through </a:t>
            </a:r>
            <a:r>
              <a:rPr lang="en-US" altLang="en-US" b="1" dirty="0">
                <a:solidFill>
                  <a:srgbClr val="000000"/>
                </a:solidFill>
              </a:rPr>
              <a:t>access points</a:t>
            </a:r>
            <a:r>
              <a:rPr lang="en-US" altLang="en-US" dirty="0">
                <a:solidFill>
                  <a:srgbClr val="000000"/>
                </a:solidFill>
              </a:rPr>
              <a:t> which provide a bridging function</a:t>
            </a:r>
          </a:p>
          <a:p>
            <a:pPr>
              <a:lnSpc>
                <a:spcPct val="80000"/>
              </a:lnSpc>
            </a:pPr>
            <a:r>
              <a:rPr lang="en-US" altLang="en-US" dirty="0">
                <a:solidFill>
                  <a:srgbClr val="000000"/>
                </a:solidFill>
              </a:rPr>
              <a:t>They let you stay connected as you </a:t>
            </a:r>
            <a:r>
              <a:rPr lang="en-US" altLang="en-US" b="1" dirty="0">
                <a:solidFill>
                  <a:srgbClr val="000000"/>
                </a:solidFill>
              </a:rPr>
              <a:t>roam</a:t>
            </a:r>
            <a:r>
              <a:rPr lang="en-US" altLang="en-US" dirty="0">
                <a:solidFill>
                  <a:srgbClr val="000000"/>
                </a:solidFill>
              </a:rPr>
              <a:t> from one coverage area to another</a:t>
            </a:r>
          </a:p>
          <a:p>
            <a:pPr>
              <a:lnSpc>
                <a:spcPct val="80000"/>
              </a:lnSpc>
            </a:pPr>
            <a:r>
              <a:rPr lang="en-US" altLang="en-US" dirty="0">
                <a:solidFill>
                  <a:srgbClr val="000000"/>
                </a:solidFill>
              </a:rPr>
              <a:t>They have unique </a:t>
            </a:r>
            <a:r>
              <a:rPr lang="en-US" altLang="en-US" b="1" dirty="0">
                <a:solidFill>
                  <a:srgbClr val="000000"/>
                </a:solidFill>
              </a:rPr>
              <a:t>security</a:t>
            </a:r>
            <a:r>
              <a:rPr lang="en-US" altLang="en-US" dirty="0">
                <a:solidFill>
                  <a:srgbClr val="000000"/>
                </a:solidFill>
              </a:rPr>
              <a:t> considerations </a:t>
            </a:r>
          </a:p>
          <a:p>
            <a:pPr>
              <a:lnSpc>
                <a:spcPct val="80000"/>
              </a:lnSpc>
            </a:pPr>
            <a:r>
              <a:rPr lang="en-US" altLang="en-US" dirty="0">
                <a:solidFill>
                  <a:srgbClr val="000000"/>
                </a:solidFill>
              </a:rPr>
              <a:t>They have specific </a:t>
            </a:r>
            <a:r>
              <a:rPr lang="en-US" altLang="en-US" b="1" dirty="0">
                <a:solidFill>
                  <a:srgbClr val="000000"/>
                </a:solidFill>
              </a:rPr>
              <a:t>interoperability</a:t>
            </a:r>
            <a:r>
              <a:rPr lang="en-US" altLang="en-US" dirty="0">
                <a:solidFill>
                  <a:srgbClr val="000000"/>
                </a:solidFill>
              </a:rPr>
              <a:t> requirements </a:t>
            </a:r>
          </a:p>
          <a:p>
            <a:pPr>
              <a:lnSpc>
                <a:spcPct val="80000"/>
              </a:lnSpc>
            </a:pPr>
            <a:r>
              <a:rPr lang="en-US" altLang="en-US" dirty="0">
                <a:solidFill>
                  <a:srgbClr val="000000"/>
                </a:solidFill>
              </a:rPr>
              <a:t>They require </a:t>
            </a:r>
            <a:r>
              <a:rPr lang="en-US" altLang="en-US" b="1" dirty="0">
                <a:solidFill>
                  <a:srgbClr val="000000"/>
                </a:solidFill>
              </a:rPr>
              <a:t>different hardware</a:t>
            </a:r>
            <a:r>
              <a:rPr lang="en-US" altLang="en-US" dirty="0">
                <a:solidFill>
                  <a:srgbClr val="000000"/>
                </a:solidFill>
              </a:rPr>
              <a:t> </a:t>
            </a:r>
          </a:p>
          <a:p>
            <a:pPr>
              <a:lnSpc>
                <a:spcPct val="80000"/>
              </a:lnSpc>
            </a:pPr>
            <a:r>
              <a:rPr lang="en-US" altLang="en-US" dirty="0">
                <a:solidFill>
                  <a:srgbClr val="000000"/>
                </a:solidFill>
              </a:rPr>
              <a:t>They offer </a:t>
            </a:r>
            <a:r>
              <a:rPr lang="en-US" altLang="en-US" b="1" dirty="0">
                <a:solidFill>
                  <a:srgbClr val="000000"/>
                </a:solidFill>
              </a:rPr>
              <a:t>performance</a:t>
            </a:r>
            <a:r>
              <a:rPr lang="en-US" altLang="en-US" dirty="0">
                <a:solidFill>
                  <a:srgbClr val="000000"/>
                </a:solidFill>
              </a:rPr>
              <a:t> that differs from wired LANs. </a:t>
            </a:r>
          </a:p>
          <a:p>
            <a:pPr>
              <a:lnSpc>
                <a:spcPct val="80000"/>
              </a:lnSpc>
            </a:pPr>
            <a:endParaRPr lang="en-US" altLang="en-US" dirty="0">
              <a:solidFill>
                <a:srgbClr val="000000"/>
              </a:solidFill>
            </a:endParaRPr>
          </a:p>
          <a:p>
            <a:endParaRPr lang="en-IN" dirty="0"/>
          </a:p>
        </p:txBody>
      </p:sp>
    </p:spTree>
    <p:extLst>
      <p:ext uri="{BB962C8B-B14F-4D97-AF65-F5344CB8AC3E}">
        <p14:creationId xmlns:p14="http://schemas.microsoft.com/office/powerpoint/2010/main" val="1829375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Physical and Data Link Layers</a:t>
            </a:r>
            <a:endParaRPr lang="en-IN" dirty="0"/>
          </a:p>
        </p:txBody>
      </p:sp>
      <p:sp>
        <p:nvSpPr>
          <p:cNvPr id="3" name="Content Placeholder 2"/>
          <p:cNvSpPr>
            <a:spLocks noGrp="1"/>
          </p:cNvSpPr>
          <p:nvPr>
            <p:ph idx="1"/>
          </p:nvPr>
        </p:nvSpPr>
        <p:spPr/>
        <p:txBody>
          <a:bodyPr/>
          <a:lstStyle/>
          <a:p>
            <a:pPr>
              <a:buNone/>
            </a:pPr>
            <a:r>
              <a:rPr lang="en-US" altLang="en-US" b="1" dirty="0" smtClean="0">
                <a:solidFill>
                  <a:srgbClr val="000000"/>
                </a:solidFill>
              </a:rPr>
              <a:t>Physical Layer:</a:t>
            </a:r>
          </a:p>
          <a:p>
            <a:r>
              <a:rPr lang="en-US" altLang="en-US" dirty="0" smtClean="0">
                <a:solidFill>
                  <a:srgbClr val="000000"/>
                </a:solidFill>
              </a:rPr>
              <a:t>The wireless </a:t>
            </a:r>
            <a:r>
              <a:rPr lang="en-US" altLang="en-US" b="1" dirty="0" smtClean="0">
                <a:solidFill>
                  <a:srgbClr val="000000"/>
                </a:solidFill>
              </a:rPr>
              <a:t>NIC</a:t>
            </a:r>
            <a:r>
              <a:rPr lang="en-US" altLang="en-US" dirty="0" smtClean="0">
                <a:solidFill>
                  <a:srgbClr val="000000"/>
                </a:solidFill>
              </a:rPr>
              <a:t> takes </a:t>
            </a:r>
            <a:r>
              <a:rPr lang="en-US" altLang="en-US" b="1" dirty="0" smtClean="0">
                <a:solidFill>
                  <a:srgbClr val="000000"/>
                </a:solidFill>
              </a:rPr>
              <a:t>frames</a:t>
            </a:r>
            <a:r>
              <a:rPr lang="en-US" altLang="en-US" dirty="0" smtClean="0">
                <a:solidFill>
                  <a:srgbClr val="000000"/>
                </a:solidFill>
              </a:rPr>
              <a:t> of data from the link layer, scrambles the data in a predetermined way, then uses the modified data stream to modulate a </a:t>
            </a:r>
            <a:r>
              <a:rPr lang="en-US" altLang="en-US" b="1" dirty="0" smtClean="0">
                <a:solidFill>
                  <a:srgbClr val="000000"/>
                </a:solidFill>
              </a:rPr>
              <a:t>radio carrier signal</a:t>
            </a:r>
            <a:r>
              <a:rPr lang="en-US" altLang="en-US" dirty="0" smtClean="0">
                <a:solidFill>
                  <a:srgbClr val="000000"/>
                </a:solidFill>
              </a:rPr>
              <a:t>. </a:t>
            </a:r>
          </a:p>
          <a:p>
            <a:pPr>
              <a:buNone/>
            </a:pPr>
            <a:r>
              <a:rPr lang="en-US" altLang="en-US" b="1" dirty="0" smtClean="0">
                <a:solidFill>
                  <a:srgbClr val="000000"/>
                </a:solidFill>
              </a:rPr>
              <a:t>Data Link Layer:</a:t>
            </a:r>
          </a:p>
          <a:p>
            <a:r>
              <a:rPr lang="en-US" altLang="en-US" dirty="0" smtClean="0">
                <a:solidFill>
                  <a:srgbClr val="000000"/>
                </a:solidFill>
              </a:rPr>
              <a:t>Uses </a:t>
            </a:r>
            <a:r>
              <a:rPr lang="en-US" altLang="en-US" b="1" dirty="0" smtClean="0">
                <a:solidFill>
                  <a:srgbClr val="000000"/>
                </a:solidFill>
              </a:rPr>
              <a:t>C</a:t>
            </a:r>
            <a:r>
              <a:rPr lang="en-US" altLang="en-US" dirty="0" smtClean="0">
                <a:solidFill>
                  <a:srgbClr val="000000"/>
                </a:solidFill>
              </a:rPr>
              <a:t>arriers-</a:t>
            </a:r>
            <a:r>
              <a:rPr lang="en-US" altLang="en-US" b="1" dirty="0" smtClean="0">
                <a:solidFill>
                  <a:srgbClr val="000000"/>
                </a:solidFill>
              </a:rPr>
              <a:t>S</a:t>
            </a:r>
            <a:r>
              <a:rPr lang="en-US" altLang="en-US" dirty="0" smtClean="0">
                <a:solidFill>
                  <a:srgbClr val="000000"/>
                </a:solidFill>
              </a:rPr>
              <a:t>ense-</a:t>
            </a:r>
            <a:r>
              <a:rPr lang="en-US" altLang="en-US" b="1" dirty="0" smtClean="0">
                <a:solidFill>
                  <a:srgbClr val="000000"/>
                </a:solidFill>
              </a:rPr>
              <a:t>M</a:t>
            </a:r>
            <a:r>
              <a:rPr lang="en-US" altLang="en-US" dirty="0" smtClean="0">
                <a:solidFill>
                  <a:srgbClr val="000000"/>
                </a:solidFill>
              </a:rPr>
              <a:t>ultiple-</a:t>
            </a:r>
            <a:r>
              <a:rPr lang="en-US" altLang="en-US" b="1" dirty="0" smtClean="0">
                <a:solidFill>
                  <a:srgbClr val="000000"/>
                </a:solidFill>
              </a:rPr>
              <a:t>A</a:t>
            </a:r>
            <a:r>
              <a:rPr lang="en-US" altLang="en-US" dirty="0" smtClean="0">
                <a:solidFill>
                  <a:srgbClr val="000000"/>
                </a:solidFill>
              </a:rPr>
              <a:t>ccess with </a:t>
            </a:r>
            <a:r>
              <a:rPr lang="en-US" altLang="en-US" b="1" dirty="0" smtClean="0">
                <a:solidFill>
                  <a:srgbClr val="000000"/>
                </a:solidFill>
              </a:rPr>
              <a:t>C</a:t>
            </a:r>
            <a:r>
              <a:rPr lang="en-US" altLang="en-US" dirty="0" smtClean="0">
                <a:solidFill>
                  <a:srgbClr val="000000"/>
                </a:solidFill>
              </a:rPr>
              <a:t>ollision </a:t>
            </a:r>
            <a:r>
              <a:rPr lang="en-US" altLang="en-US" b="1" dirty="0" smtClean="0">
                <a:solidFill>
                  <a:srgbClr val="000000"/>
                </a:solidFill>
              </a:rPr>
              <a:t>A</a:t>
            </a:r>
            <a:r>
              <a:rPr lang="en-US" altLang="en-US" dirty="0" smtClean="0">
                <a:solidFill>
                  <a:srgbClr val="000000"/>
                </a:solidFill>
              </a:rPr>
              <a:t>voidance (CSMA/CA).</a:t>
            </a:r>
            <a:r>
              <a:rPr lang="en-US" altLang="en-US" dirty="0" smtClean="0"/>
              <a:t> </a:t>
            </a:r>
          </a:p>
          <a:p>
            <a:pPr marL="0" indent="0">
              <a:buNone/>
            </a:pPr>
            <a:endParaRPr lang="en-IN" dirty="0"/>
          </a:p>
        </p:txBody>
      </p:sp>
    </p:spTree>
    <p:extLst>
      <p:ext uri="{BB962C8B-B14F-4D97-AF65-F5344CB8AC3E}">
        <p14:creationId xmlns:p14="http://schemas.microsoft.com/office/powerpoint/2010/main" val="1441602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solidFill>
                  <a:schemeClr val="tx2"/>
                </a:solidFill>
                <a:latin typeface="Tahoma" panose="020B0604030504040204" pitchFamily="34" charset="0"/>
              </a:rPr>
              <a:t>A TCP/IP packet in 802.11</a:t>
            </a:r>
            <a:br>
              <a:rPr lang="en-US" altLang="en-US" dirty="0" smtClean="0">
                <a:solidFill>
                  <a:schemeClr val="tx2"/>
                </a:solidFill>
                <a:latin typeface="Tahoma" panose="020B0604030504040204" pitchFamily="34" charset="0"/>
              </a:rPr>
            </a:br>
            <a:endParaRPr lang="en-IN" dirty="0"/>
          </a:p>
        </p:txBody>
      </p:sp>
      <p:pic>
        <p:nvPicPr>
          <p:cNvPr id="4" name="Content Placeholder 3" descr="H:\423\802.11 lecture images jim geier\wlan connects to mac and phy p 3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375" t="3622" r="6250" b="9433"/>
          <a:stretch>
            <a:fillRect/>
          </a:stretch>
        </p:blipFill>
        <p:spPr bwMode="auto">
          <a:xfrm>
            <a:off x="3867150" y="2019252"/>
            <a:ext cx="4457700" cy="396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448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6019801" y="2057400"/>
            <a:ext cx="3186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TPC/IP send data packet</a:t>
            </a:r>
          </a:p>
        </p:txBody>
      </p:sp>
      <p:sp>
        <p:nvSpPr>
          <p:cNvPr id="63491" name="Rectangle 3"/>
          <p:cNvSpPr>
            <a:spLocks noChangeArrowheads="1"/>
          </p:cNvSpPr>
          <p:nvPr/>
        </p:nvSpPr>
        <p:spPr bwMode="auto">
          <a:xfrm>
            <a:off x="4191000" y="2667000"/>
            <a:ext cx="1752600" cy="838200"/>
          </a:xfrm>
          <a:prstGeom prst="rect">
            <a:avLst/>
          </a:prstGeom>
          <a:noFill/>
          <a:ln w="19050">
            <a:solidFill>
              <a:srgbClr val="339966"/>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2" name="Text Box 4"/>
          <p:cNvSpPr txBox="1">
            <a:spLocks noChangeArrowheads="1"/>
          </p:cNvSpPr>
          <p:nvPr/>
        </p:nvSpPr>
        <p:spPr bwMode="auto">
          <a:xfrm>
            <a:off x="6019801" y="2667001"/>
            <a:ext cx="32447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LLC constructs PDU by </a:t>
            </a:r>
            <a:br>
              <a:rPr lang="en-US" altLang="en-US"/>
            </a:br>
            <a:r>
              <a:rPr lang="en-US" altLang="en-US"/>
              <a:t>adding a control header</a:t>
            </a:r>
          </a:p>
        </p:txBody>
      </p:sp>
      <p:sp>
        <p:nvSpPr>
          <p:cNvPr id="63493" name="Rectangle 5" descr="Solid diamond"/>
          <p:cNvSpPr>
            <a:spLocks noChangeArrowheads="1"/>
          </p:cNvSpPr>
          <p:nvPr/>
        </p:nvSpPr>
        <p:spPr bwMode="auto">
          <a:xfrm>
            <a:off x="4800600" y="1981200"/>
            <a:ext cx="685800" cy="457200"/>
          </a:xfrm>
          <a:prstGeom prst="rect">
            <a:avLst/>
          </a:prstGeom>
          <a:pattFill prst="solidDmnd">
            <a:fgClr>
              <a:schemeClr val="accent1"/>
            </a:fgClr>
            <a:bgClr>
              <a:schemeClr val="bg1"/>
            </a:bgClr>
          </a:pattFill>
          <a:ln w="9525">
            <a:solidFill>
              <a:srgbClr val="FF99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4" name="AutoShape 6"/>
          <p:cNvSpPr>
            <a:spLocks noChangeArrowheads="1"/>
          </p:cNvSpPr>
          <p:nvPr/>
        </p:nvSpPr>
        <p:spPr bwMode="auto">
          <a:xfrm>
            <a:off x="5562600" y="2362200"/>
            <a:ext cx="304800" cy="533400"/>
          </a:xfrm>
          <a:prstGeom prst="downArrow">
            <a:avLst>
              <a:gd name="adj1" fmla="val 50000"/>
              <a:gd name="adj2" fmla="val 437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5" name="Rectangle 7"/>
          <p:cNvSpPr>
            <a:spLocks noChangeArrowheads="1"/>
          </p:cNvSpPr>
          <p:nvPr/>
        </p:nvSpPr>
        <p:spPr bwMode="auto">
          <a:xfrm>
            <a:off x="4191000" y="1752600"/>
            <a:ext cx="1752600" cy="838200"/>
          </a:xfrm>
          <a:prstGeom prst="rect">
            <a:avLst/>
          </a:prstGeom>
          <a:noFill/>
          <a:ln w="19050">
            <a:solidFill>
              <a:srgbClr val="339966"/>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6" name="Rectangle 8" descr="Solid diamond"/>
          <p:cNvSpPr>
            <a:spLocks noChangeArrowheads="1"/>
          </p:cNvSpPr>
          <p:nvPr/>
        </p:nvSpPr>
        <p:spPr bwMode="auto">
          <a:xfrm>
            <a:off x="4800600" y="2819400"/>
            <a:ext cx="685800" cy="457200"/>
          </a:xfrm>
          <a:prstGeom prst="rect">
            <a:avLst/>
          </a:prstGeom>
          <a:pattFill prst="solidDmnd">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7" name="Rectangle 9" descr="Horizontal brick"/>
          <p:cNvSpPr>
            <a:spLocks noChangeArrowheads="1"/>
          </p:cNvSpPr>
          <p:nvPr/>
        </p:nvSpPr>
        <p:spPr bwMode="auto">
          <a:xfrm>
            <a:off x="4800600" y="3276600"/>
            <a:ext cx="685800" cy="152400"/>
          </a:xfrm>
          <a:prstGeom prst="rect">
            <a:avLst/>
          </a:prstGeom>
          <a:pattFill prst="horzBrick">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498" name="AutoShape 10"/>
          <p:cNvSpPr>
            <a:spLocks/>
          </p:cNvSpPr>
          <p:nvPr/>
        </p:nvSpPr>
        <p:spPr bwMode="auto">
          <a:xfrm>
            <a:off x="2589214" y="2524125"/>
            <a:ext cx="809625" cy="558800"/>
          </a:xfrm>
          <a:prstGeom prst="borderCallout2">
            <a:avLst>
              <a:gd name="adj1" fmla="val 20454"/>
              <a:gd name="adj2" fmla="val 109412"/>
              <a:gd name="adj3" fmla="val 20454"/>
              <a:gd name="adj4" fmla="val 109412"/>
              <a:gd name="adj5" fmla="val 145171"/>
              <a:gd name="adj6" fmla="val 28215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a:latin typeface="Arial" panose="020B0604020202020204" pitchFamily="34" charset="0"/>
              </a:rPr>
              <a:t>Control</a:t>
            </a:r>
          </a:p>
          <a:p>
            <a:r>
              <a:rPr lang="en-US" altLang="en-US" sz="1500">
                <a:latin typeface="Arial" panose="020B0604020202020204" pitchFamily="34" charset="0"/>
              </a:rPr>
              <a:t>header</a:t>
            </a:r>
            <a:endParaRPr lang="en-US" altLang="en-US"/>
          </a:p>
        </p:txBody>
      </p:sp>
      <p:sp>
        <p:nvSpPr>
          <p:cNvPr id="63499" name="Rectangle 11"/>
          <p:cNvSpPr>
            <a:spLocks noChangeArrowheads="1"/>
          </p:cNvSpPr>
          <p:nvPr/>
        </p:nvSpPr>
        <p:spPr bwMode="auto">
          <a:xfrm>
            <a:off x="4191000" y="3581400"/>
            <a:ext cx="1752600" cy="1371600"/>
          </a:xfrm>
          <a:prstGeom prst="rect">
            <a:avLst/>
          </a:prstGeom>
          <a:noFill/>
          <a:ln w="19050">
            <a:solidFill>
              <a:srgbClr val="339966"/>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0" name="Text Box 12"/>
          <p:cNvSpPr txBox="1">
            <a:spLocks noChangeArrowheads="1"/>
          </p:cNvSpPr>
          <p:nvPr/>
        </p:nvSpPr>
        <p:spPr bwMode="auto">
          <a:xfrm>
            <a:off x="6019801" y="3962401"/>
            <a:ext cx="454964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MAC lines up packets using carrier</a:t>
            </a:r>
            <a:br>
              <a:rPr lang="en-US" altLang="en-US"/>
            </a:br>
            <a:r>
              <a:rPr lang="en-US" altLang="en-US"/>
              <a:t>sense multiple access (CSMA)</a:t>
            </a:r>
          </a:p>
        </p:txBody>
      </p:sp>
      <p:sp>
        <p:nvSpPr>
          <p:cNvPr id="63501" name="Rectangle 14"/>
          <p:cNvSpPr>
            <a:spLocks noChangeArrowheads="1"/>
          </p:cNvSpPr>
          <p:nvPr/>
        </p:nvSpPr>
        <p:spPr bwMode="auto">
          <a:xfrm>
            <a:off x="4191000" y="3581400"/>
            <a:ext cx="1752600" cy="152400"/>
          </a:xfrm>
          <a:prstGeom prst="rect">
            <a:avLst/>
          </a:prstGeom>
          <a:solidFill>
            <a:srgbClr val="CCFFCC"/>
          </a:solidFill>
          <a:ln w="19050">
            <a:solidFill>
              <a:srgbClr val="339966"/>
            </a:solidFill>
            <a:prstDash val="lgDash"/>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2" name="Text Box 15"/>
          <p:cNvSpPr txBox="1">
            <a:spLocks noChangeArrowheads="1"/>
          </p:cNvSpPr>
          <p:nvPr/>
        </p:nvSpPr>
        <p:spPr bwMode="auto">
          <a:xfrm>
            <a:off x="5911850" y="3451226"/>
            <a:ext cx="2628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SAP (service access point)</a:t>
            </a:r>
            <a:endParaRPr lang="en-US" altLang="en-US"/>
          </a:p>
        </p:txBody>
      </p:sp>
      <p:sp>
        <p:nvSpPr>
          <p:cNvPr id="63503" name="Rectangle 16" descr="Solid diamond"/>
          <p:cNvSpPr>
            <a:spLocks noChangeArrowheads="1"/>
          </p:cNvSpPr>
          <p:nvPr/>
        </p:nvSpPr>
        <p:spPr bwMode="auto">
          <a:xfrm>
            <a:off x="4800600" y="4038600"/>
            <a:ext cx="685800" cy="457200"/>
          </a:xfrm>
          <a:prstGeom prst="rect">
            <a:avLst/>
          </a:prstGeom>
          <a:pattFill prst="solidDmnd">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4" name="Rectangle 17" descr="Horizontal brick"/>
          <p:cNvSpPr>
            <a:spLocks noChangeArrowheads="1"/>
          </p:cNvSpPr>
          <p:nvPr/>
        </p:nvSpPr>
        <p:spPr bwMode="auto">
          <a:xfrm>
            <a:off x="4800600" y="4495800"/>
            <a:ext cx="685800" cy="152400"/>
          </a:xfrm>
          <a:prstGeom prst="rect">
            <a:avLst/>
          </a:prstGeom>
          <a:pattFill prst="horzBrick">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5" name="Rectangle 19" descr="Divot"/>
          <p:cNvSpPr>
            <a:spLocks noChangeArrowheads="1"/>
          </p:cNvSpPr>
          <p:nvPr/>
        </p:nvSpPr>
        <p:spPr bwMode="auto">
          <a:xfrm>
            <a:off x="4800600" y="3886200"/>
            <a:ext cx="685800" cy="152400"/>
          </a:xfrm>
          <a:prstGeom prst="rect">
            <a:avLst/>
          </a:prstGeom>
          <a:pattFill prst="divot">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6" name="Rectangle 20" descr="Divot"/>
          <p:cNvSpPr>
            <a:spLocks noChangeArrowheads="1"/>
          </p:cNvSpPr>
          <p:nvPr/>
        </p:nvSpPr>
        <p:spPr bwMode="auto">
          <a:xfrm>
            <a:off x="4800600" y="4648200"/>
            <a:ext cx="685800" cy="152400"/>
          </a:xfrm>
          <a:prstGeom prst="rect">
            <a:avLst/>
          </a:prstGeom>
          <a:pattFill prst="divot">
            <a:fgClr>
              <a:schemeClr val="accent1"/>
            </a:fgClr>
            <a:bgClr>
              <a:schemeClr val="bg1"/>
            </a:bgClr>
          </a:pattFill>
          <a:ln w="9525">
            <a:solidFill>
              <a:srgbClr val="FF6600"/>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07" name="AutoShape 21"/>
          <p:cNvSpPr>
            <a:spLocks/>
          </p:cNvSpPr>
          <p:nvPr/>
        </p:nvSpPr>
        <p:spPr bwMode="auto">
          <a:xfrm>
            <a:off x="2070101" y="3989388"/>
            <a:ext cx="1668463" cy="558800"/>
          </a:xfrm>
          <a:prstGeom prst="borderCallout2">
            <a:avLst>
              <a:gd name="adj1" fmla="val 20454"/>
              <a:gd name="adj2" fmla="val 104565"/>
              <a:gd name="adj3" fmla="val 20454"/>
              <a:gd name="adj4" fmla="val 104565"/>
              <a:gd name="adj5" fmla="val 133241"/>
              <a:gd name="adj6" fmla="val 16907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500">
                <a:latin typeface="Arial" panose="020B0604020202020204" pitchFamily="34" charset="0"/>
              </a:rPr>
              <a:t>MAC frame with</a:t>
            </a:r>
            <a:br>
              <a:rPr lang="en-US" altLang="en-US" sz="1500">
                <a:latin typeface="Arial" panose="020B0604020202020204" pitchFamily="34" charset="0"/>
              </a:rPr>
            </a:br>
            <a:r>
              <a:rPr lang="en-US" altLang="en-US" sz="1500">
                <a:latin typeface="Arial" panose="020B0604020202020204" pitchFamily="34" charset="0"/>
              </a:rPr>
              <a:t>new control fields</a:t>
            </a:r>
            <a:endParaRPr lang="en-US" altLang="en-US"/>
          </a:p>
        </p:txBody>
      </p:sp>
      <p:sp>
        <p:nvSpPr>
          <p:cNvPr id="63508" name="Line 22"/>
          <p:cNvSpPr>
            <a:spLocks noChangeShapeType="1"/>
          </p:cNvSpPr>
          <p:nvPr/>
        </p:nvSpPr>
        <p:spPr bwMode="auto">
          <a:xfrm flipV="1">
            <a:off x="3810000" y="3962400"/>
            <a:ext cx="1066800" cy="76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63509" name="AutoShape 23"/>
          <p:cNvSpPr>
            <a:spLocks noChangeArrowheads="1"/>
          </p:cNvSpPr>
          <p:nvPr/>
        </p:nvSpPr>
        <p:spPr bwMode="auto">
          <a:xfrm>
            <a:off x="5562600" y="3124200"/>
            <a:ext cx="304800" cy="533400"/>
          </a:xfrm>
          <a:prstGeom prst="downArrow">
            <a:avLst>
              <a:gd name="adj1" fmla="val 50000"/>
              <a:gd name="adj2" fmla="val 437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0" name="Rectangle 24"/>
          <p:cNvSpPr>
            <a:spLocks noChangeArrowheads="1"/>
          </p:cNvSpPr>
          <p:nvPr/>
        </p:nvSpPr>
        <p:spPr bwMode="auto">
          <a:xfrm>
            <a:off x="4191000" y="5029200"/>
            <a:ext cx="1752600" cy="1219200"/>
          </a:xfrm>
          <a:prstGeom prst="rect">
            <a:avLst/>
          </a:prstGeom>
          <a:noFill/>
          <a:ln w="19050">
            <a:solidFill>
              <a:srgbClr val="339966"/>
            </a:solidFill>
            <a:prstDash val="lg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1" name="AutoShape 25"/>
          <p:cNvSpPr>
            <a:spLocks noChangeArrowheads="1"/>
          </p:cNvSpPr>
          <p:nvPr/>
        </p:nvSpPr>
        <p:spPr bwMode="auto">
          <a:xfrm>
            <a:off x="5562600" y="4724400"/>
            <a:ext cx="304800" cy="533400"/>
          </a:xfrm>
          <a:prstGeom prst="downArrow">
            <a:avLst>
              <a:gd name="adj1" fmla="val 50000"/>
              <a:gd name="adj2" fmla="val 437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2" name="Text Box 26"/>
          <p:cNvSpPr txBox="1">
            <a:spLocks noChangeArrowheads="1"/>
          </p:cNvSpPr>
          <p:nvPr/>
        </p:nvSpPr>
        <p:spPr bwMode="auto">
          <a:xfrm>
            <a:off x="6096000" y="5029201"/>
            <a:ext cx="356360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PHY layer transmits packet</a:t>
            </a:r>
          </a:p>
          <a:p>
            <a:r>
              <a:rPr lang="en-US" altLang="en-US"/>
              <a:t>using a modulation method</a:t>
            </a:r>
          </a:p>
          <a:p>
            <a:r>
              <a:rPr lang="en-US" altLang="en-US"/>
              <a:t>(DSSS, OFDM, IR, FHSS)</a:t>
            </a:r>
          </a:p>
        </p:txBody>
      </p:sp>
      <p:sp>
        <p:nvSpPr>
          <p:cNvPr id="63513" name="Rectangle 27"/>
          <p:cNvSpPr>
            <a:spLocks noChangeArrowheads="1"/>
          </p:cNvSpPr>
          <p:nvPr/>
        </p:nvSpPr>
        <p:spPr bwMode="auto">
          <a:xfrm>
            <a:off x="2667000" y="152400"/>
            <a:ext cx="7793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3300">
                <a:solidFill>
                  <a:schemeClr val="tx2"/>
                </a:solidFill>
                <a:latin typeface="Tahoma" panose="020B0604030504040204" pitchFamily="34" charset="0"/>
              </a:rPr>
              <a:t>A TCP/IP packet in 802.11</a:t>
            </a:r>
          </a:p>
        </p:txBody>
      </p:sp>
      <p:sp>
        <p:nvSpPr>
          <p:cNvPr id="63514" name="AutoShape 28"/>
          <p:cNvSpPr>
            <a:spLocks noChangeArrowheads="1"/>
          </p:cNvSpPr>
          <p:nvPr/>
        </p:nvSpPr>
        <p:spPr bwMode="auto">
          <a:xfrm rot="5400000">
            <a:off x="4076700" y="5448300"/>
            <a:ext cx="304800" cy="533400"/>
          </a:xfrm>
          <a:prstGeom prst="downArrow">
            <a:avLst>
              <a:gd name="adj1" fmla="val 50000"/>
              <a:gd name="adj2" fmla="val 43750"/>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3515" name="Text Box 29"/>
          <p:cNvSpPr txBox="1">
            <a:spLocks noChangeArrowheads="1"/>
          </p:cNvSpPr>
          <p:nvPr/>
        </p:nvSpPr>
        <p:spPr bwMode="auto">
          <a:xfrm>
            <a:off x="1981201" y="5410200"/>
            <a:ext cx="18462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700">
                <a:latin typeface="Arial" panose="020B0604020202020204" pitchFamily="34" charset="0"/>
              </a:rPr>
              <a:t>Traffic to the</a:t>
            </a:r>
          </a:p>
          <a:p>
            <a:r>
              <a:rPr lang="en-US" altLang="en-US" sz="1700">
                <a:latin typeface="Arial" panose="020B0604020202020204" pitchFamily="34" charset="0"/>
              </a:rPr>
              <a:t>target BSS / ESS</a:t>
            </a:r>
            <a:endParaRPr lang="en-US" altLang="en-US"/>
          </a:p>
        </p:txBody>
      </p:sp>
      <p:pic>
        <p:nvPicPr>
          <p:cNvPr id="63516" name="Picture 30" descr="H:\423\802.11 lecture images jim geier\wlan connects to mac and phy p 35.jpg"/>
          <p:cNvPicPr>
            <a:picLocks noChangeAspect="1" noChangeArrowheads="1"/>
          </p:cNvPicPr>
          <p:nvPr/>
        </p:nvPicPr>
        <p:blipFill>
          <a:blip r:embed="rId2">
            <a:extLst>
              <a:ext uri="{28A0092B-C50C-407E-A947-70E740481C1C}">
                <a14:useLocalDpi xmlns:a14="http://schemas.microsoft.com/office/drawing/2010/main" val="0"/>
              </a:ext>
            </a:extLst>
          </a:blip>
          <a:srcRect l="9375" t="3622" r="6250" b="9433"/>
          <a:stretch>
            <a:fillRect/>
          </a:stretch>
        </p:blipFill>
        <p:spPr bwMode="auto">
          <a:xfrm>
            <a:off x="8305800" y="76200"/>
            <a:ext cx="22860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17" name="Line 31"/>
          <p:cNvSpPr>
            <a:spLocks noChangeShapeType="1"/>
          </p:cNvSpPr>
          <p:nvPr/>
        </p:nvSpPr>
        <p:spPr bwMode="auto">
          <a:xfrm flipH="1">
            <a:off x="6248400" y="1524000"/>
            <a:ext cx="2057400" cy="381000"/>
          </a:xfrm>
          <a:prstGeom prst="line">
            <a:avLst/>
          </a:prstGeom>
          <a:noFill/>
          <a:ln w="28575">
            <a:solidFill>
              <a:srgbClr val="33CCCC"/>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63518" name="Text Box 32"/>
          <p:cNvSpPr txBox="1">
            <a:spLocks noChangeArrowheads="1"/>
          </p:cNvSpPr>
          <p:nvPr/>
        </p:nvSpPr>
        <p:spPr bwMode="auto">
          <a:xfrm>
            <a:off x="2209801" y="6324600"/>
            <a:ext cx="250666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700" i="1">
                <a:latin typeface="Arial" panose="020B0604020202020204" pitchFamily="34" charset="0"/>
              </a:rPr>
              <a:t>*BDU: protocol data unit</a:t>
            </a:r>
            <a:endParaRPr lang="en-US" altLang="en-US"/>
          </a:p>
        </p:txBody>
      </p:sp>
    </p:spTree>
    <p:extLst>
      <p:ext uri="{BB962C8B-B14F-4D97-AF65-F5344CB8AC3E}">
        <p14:creationId xmlns:p14="http://schemas.microsoft.com/office/powerpoint/2010/main" val="36340711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TotalTime>
  <Words>1128</Words>
  <Application>Microsoft Office PowerPoint</Application>
  <PresentationFormat>Widescreen</PresentationFormat>
  <Paragraphs>372</Paragraphs>
  <Slides>51</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1" baseType="lpstr">
      <vt:lpstr>Arial</vt:lpstr>
      <vt:lpstr>Arial Narrow</vt:lpstr>
      <vt:lpstr>Calibri</vt:lpstr>
      <vt:lpstr>Calibri Light</vt:lpstr>
      <vt:lpstr>Tahoma</vt:lpstr>
      <vt:lpstr>Times New Roman</vt:lpstr>
      <vt:lpstr>Wingdings</vt:lpstr>
      <vt:lpstr>ZapfDingbats</vt:lpstr>
      <vt:lpstr>Office Theme</vt:lpstr>
      <vt:lpstr>Clip</vt:lpstr>
      <vt:lpstr>Agenda</vt:lpstr>
      <vt:lpstr>                 History</vt:lpstr>
      <vt:lpstr>Wireless?</vt:lpstr>
      <vt:lpstr>MAC(Medium Access Control)</vt:lpstr>
      <vt:lpstr>Common Topologies</vt:lpstr>
      <vt:lpstr>How are WLANs Different?</vt:lpstr>
      <vt:lpstr>Physical and Data Link Layers</vt:lpstr>
      <vt:lpstr>A TCP/IP packet in 802.11 </vt:lpstr>
      <vt:lpstr>PowerPoint Presentation</vt:lpstr>
      <vt:lpstr>IEEE 802.11 Standard</vt:lpstr>
      <vt:lpstr>Protocols</vt:lpstr>
      <vt:lpstr>802.11 Protocol Entities</vt:lpstr>
      <vt:lpstr>Basic Terminology</vt:lpstr>
      <vt:lpstr>Basic Terminology</vt:lpstr>
      <vt:lpstr>Basic Terminology</vt:lpstr>
      <vt:lpstr>Basic Terminology</vt:lpstr>
      <vt:lpstr>Basic Terminology</vt:lpstr>
      <vt:lpstr>Basic Terminology</vt:lpstr>
      <vt:lpstr>Basic Terminology</vt:lpstr>
      <vt:lpstr>Basic Terminology</vt:lpstr>
      <vt:lpstr>IEEE 802.11 architecture</vt:lpstr>
      <vt:lpstr>802.11 LAN architecture</vt:lpstr>
      <vt:lpstr>Different Types WLAN Networks</vt:lpstr>
      <vt:lpstr>Different Types WLAN Networks</vt:lpstr>
      <vt:lpstr>Data Rates</vt:lpstr>
      <vt:lpstr>IEEE 802.11 architectural services</vt:lpstr>
      <vt:lpstr>IEEE 802.11 architectural services</vt:lpstr>
      <vt:lpstr>IEEE 802.11 architectural services</vt:lpstr>
      <vt:lpstr>Distribution system service (DSS)</vt:lpstr>
      <vt:lpstr>PowerPoint Presentation</vt:lpstr>
      <vt:lpstr>Station Services</vt:lpstr>
      <vt:lpstr>Station Services</vt:lpstr>
      <vt:lpstr>Relationships between services </vt:lpstr>
      <vt:lpstr>Frame Types</vt:lpstr>
      <vt:lpstr>Relationships </vt:lpstr>
      <vt:lpstr>Relationships between services</vt:lpstr>
      <vt:lpstr>Class 2</vt:lpstr>
      <vt:lpstr>Class 3</vt:lpstr>
      <vt:lpstr>MAC Frame</vt:lpstr>
      <vt:lpstr>Scanning Procedure</vt:lpstr>
      <vt:lpstr>802.11: passive/active scanning</vt:lpstr>
      <vt:lpstr>Authentication Process</vt:lpstr>
      <vt:lpstr>Authentication Process</vt:lpstr>
      <vt:lpstr>  Authentication Process  </vt:lpstr>
      <vt:lpstr>Authentication Process</vt:lpstr>
      <vt:lpstr>Association / Re-association Procedure</vt:lpstr>
      <vt:lpstr>Association / Re-assocaition Procedure</vt:lpstr>
      <vt:lpstr>Association / Re-assocaition Procedure</vt:lpstr>
      <vt:lpstr>Power Management In Infrastructure Networks</vt:lpstr>
      <vt:lpstr>Power Management In Infrastructure Networks</vt:lpstr>
      <vt:lpstr>Bridging between wire and wireless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dc:creator>
  <cp:lastModifiedBy>Kunal</cp:lastModifiedBy>
  <cp:revision>43</cp:revision>
  <dcterms:created xsi:type="dcterms:W3CDTF">2015-06-09T17:18:55Z</dcterms:created>
  <dcterms:modified xsi:type="dcterms:W3CDTF">2015-06-11T19:11:09Z</dcterms:modified>
</cp:coreProperties>
</file>