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B915CA-6EAC-6146-B496-B976C0861C56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C575A"/>
    <a:srgbClr val="273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3893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E2D-4846-8FC0-24A920FB694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E2D-4846-8FC0-24A920FB694A}"/>
              </c:ext>
            </c:extLst>
          </c:dPt>
          <c:dLbls>
            <c:dLbl>
              <c:idx val="0"/>
              <c:layout>
                <c:manualLayout>
                  <c:x val="-0.23195324724620042"/>
                  <c:y val="-0.194441632774274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907907969908811"/>
                      <c:h val="0.2888117871951635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2E2D-4846-8FC0-24A920FB69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Ensembl</c:v>
                </c:pt>
                <c:pt idx="1">
                  <c:v>de novo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2804</c:v>
                </c:pt>
                <c:pt idx="1">
                  <c:v>512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2D-4846-8FC0-24A920FB694A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69F-3E46-AFF2-E58B233A27F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69F-3E46-AFF2-E58B233A27F5}"/>
              </c:ext>
            </c:extLst>
          </c:dPt>
          <c:dLbls>
            <c:dLbl>
              <c:idx val="0"/>
              <c:layout>
                <c:manualLayout>
                  <c:x val="-0.16339224348374154"/>
                  <c:y val="0.1981815426704244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907907969908811"/>
                      <c:h val="0.2888117871951635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669F-3E46-AFF2-E58B233A27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Ensembl</c:v>
                </c:pt>
                <c:pt idx="1">
                  <c:v>de novo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2054</c:v>
                </c:pt>
                <c:pt idx="1">
                  <c:v>7957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9F-3E46-AFF2-E58B233A27F5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64B9D-8C9F-7641-8443-9A635B03D821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05B6C-B57D-2949-95F5-D835A2B9C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59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05B6C-B57D-2949-95F5-D835A2B9C9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25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0686-619B-F34B-B56B-FD84C8E5C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0821D-3CCA-E546-B23C-260AD500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C2B2B-16EC-C241-B0AA-C24B5BD4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0AB2-94EE-3E45-8C03-071396F6D97E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5F361-0D6E-6A4C-9298-D0177FF8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D949D-D1F0-C64B-A3BF-B75E91140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57E9-F734-5E4C-AA26-3B7DFFF2E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3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E05E-B880-0449-B60D-C396EF21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43BBF-945C-DD48-82B9-1141397B8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89D6B-1CB7-BE4B-9524-905BA054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0AB2-94EE-3E45-8C03-071396F6D97E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8B421-F921-8841-93CD-06FAA87ED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3DA9B-F900-3C4D-AB31-01B16A43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57E9-F734-5E4C-AA26-3B7DFFF2E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3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488E33-E234-5C41-A7F5-1C87F5A83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65414-7B7D-2F47-A022-58510789D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27253-7815-E64E-AD6D-60A59E50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0AB2-94EE-3E45-8C03-071396F6D97E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31644-D96E-7F49-9E50-6809482D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87C27-A1A6-884F-B226-7605F606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57E9-F734-5E4C-AA26-3B7DFFF2E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8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43CA-7FDF-0942-9554-02A87140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50747-8BCE-874F-B32B-68ABE8556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0C41C-CA4B-E943-9619-18966E84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0AB2-94EE-3E45-8C03-071396F6D97E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00CF-F92E-DC42-B5D5-1432B768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C7A29-F142-734D-8757-5C3C433C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57E9-F734-5E4C-AA26-3B7DFFF2E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FF0D-DD55-FE4D-BFAA-CBC8E0553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0584A-D93A-0743-A30B-3869E89B6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901B9-9621-2D47-B078-99DD4C5B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0AB2-94EE-3E45-8C03-071396F6D97E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08E87-253E-1B48-96EC-72111275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BEB2-F237-B84F-8020-62B9A7B1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57E9-F734-5E4C-AA26-3B7DFFF2E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7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8465-F98F-DC4C-A37C-B71C0A87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35A72-C34B-C947-91FD-87B6F6E3B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C214F-560E-7B45-A3A0-D078916A8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CA79E-70B9-CE4F-9335-967AABD0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0AB2-94EE-3E45-8C03-071396F6D97E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DC478-183A-2A4C-9B07-A28C10A2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04DC8-9B2A-3540-AEA9-D363A5F3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57E9-F734-5E4C-AA26-3B7DFFF2E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1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0249-4298-9943-8C73-8DB6CE83C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002AC-7C87-E045-9B0E-428AFBDE4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07109-EF33-C644-BF96-0D4756434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B016C-F270-A54D-949D-BDF919880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D92FA-F041-0E43-B26D-12BCA3233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68AF4-AB13-7146-BBFD-9C7FE64C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0AB2-94EE-3E45-8C03-071396F6D97E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20F336-30E2-F142-815A-39CC7D0A0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143BA-79C7-174F-A945-6FBD130C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57E9-F734-5E4C-AA26-3B7DFFF2E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4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3691-CD85-8743-B65D-F0150D1E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5ED89-8E6E-BA40-9829-E0573F26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0AB2-94EE-3E45-8C03-071396F6D97E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4FF0A-1604-4348-83CC-34A7F1CAB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04408-7671-F64A-9169-8C715B98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57E9-F734-5E4C-AA26-3B7DFFF2E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1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71343-751A-DB47-BD66-9A611FEE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0AB2-94EE-3E45-8C03-071396F6D97E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73FE8-CBA6-A747-B83B-BC7C48AB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AB0F0-1851-1B40-9BC8-1D6183CB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57E9-F734-5E4C-AA26-3B7DFFF2E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0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1374-0E4D-F440-BF44-10FCD17DE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187F9-F494-8247-AB9A-F5C7369D6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773B3-6FF7-6F45-92AC-E713F9327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ABBF5-6ECD-F648-B642-CC515818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0AB2-94EE-3E45-8C03-071396F6D97E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C2A3B-05E3-7248-B069-1F15CAFC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3404A-4C19-D448-8135-907D0C6C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57E9-F734-5E4C-AA26-3B7DFFF2E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3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A68D-D8DB-724A-9E84-94805BC1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EC2F3-04D2-9D43-B51D-EA93B431F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6AD54-6A06-4A44-B7D2-55B04923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BD936-BFD3-EA42-B4D8-A3E950BF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0AB2-94EE-3E45-8C03-071396F6D97E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F9728-6BFD-D84D-9DA4-8081BA5A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158C5-A8C4-AE49-94FB-B95EF9021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57E9-F734-5E4C-AA26-3B7DFFF2E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0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E7C34-2381-1C4F-8268-B2E83CA54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31E83-570D-5A49-BD8F-87202FC57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6661F-7026-8F41-B16E-284079A7A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40AB2-94EE-3E45-8C03-071396F6D97E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67F52-20AC-414D-8AB8-57CF7A91D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7FDFA-A6F0-F14E-92AC-2DC06074E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C57E9-F734-5E4C-AA26-3B7DFFF2E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5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DF7271-EAEB-444F-B0CF-B7225A84A6FB}"/>
              </a:ext>
            </a:extLst>
          </p:cNvPr>
          <p:cNvSpPr txBox="1"/>
          <p:nvPr/>
        </p:nvSpPr>
        <p:spPr>
          <a:xfrm>
            <a:off x="2755784" y="193455"/>
            <a:ext cx="6295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zh-CN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novo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lncRNA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0AEF8-AC52-164F-AE73-67F8137C1DC9}"/>
              </a:ext>
            </a:extLst>
          </p:cNvPr>
          <p:cNvSpPr txBox="1"/>
          <p:nvPr/>
        </p:nvSpPr>
        <p:spPr>
          <a:xfrm>
            <a:off x="1098908" y="1138028"/>
            <a:ext cx="18167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Ctrl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~80M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F79DB8-F692-504A-BDB4-495E198B7F47}"/>
              </a:ext>
            </a:extLst>
          </p:cNvPr>
          <p:cNvSpPr txBox="1"/>
          <p:nvPr/>
        </p:nvSpPr>
        <p:spPr>
          <a:xfrm>
            <a:off x="2133624" y="2235522"/>
            <a:ext cx="19557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Cufflinks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zh-CN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initio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476B50-37CB-154B-97E8-F93D99166E51}"/>
              </a:ext>
            </a:extLst>
          </p:cNvPr>
          <p:cNvSpPr txBox="1"/>
          <p:nvPr/>
        </p:nvSpPr>
        <p:spPr>
          <a:xfrm>
            <a:off x="914188" y="3225800"/>
            <a:ext cx="21973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475996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transcripts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8A3E6C-D92E-194B-97C8-D6C73D011A6A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007293" y="1507360"/>
            <a:ext cx="1104219" cy="72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907BC1-4682-004A-9A04-A6621DFEA9D4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012850" y="2604854"/>
            <a:ext cx="1098664" cy="62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3D1D8DD-0BA0-CB44-81E4-7053BC823E13}"/>
              </a:ext>
            </a:extLst>
          </p:cNvPr>
          <p:cNvSpPr txBox="1"/>
          <p:nvPr/>
        </p:nvSpPr>
        <p:spPr>
          <a:xfrm>
            <a:off x="3418987" y="1138028"/>
            <a:ext cx="2115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siTCF21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~75M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4E880E-1B76-ED41-B870-E49F048CF478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 flipH="1">
            <a:off x="3111512" y="1507360"/>
            <a:ext cx="1365245" cy="72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8C873B1-443C-0340-8BC1-6BC8C5E24683}"/>
              </a:ext>
            </a:extLst>
          </p:cNvPr>
          <p:cNvSpPr txBox="1"/>
          <p:nvPr/>
        </p:nvSpPr>
        <p:spPr>
          <a:xfrm>
            <a:off x="3403049" y="3219966"/>
            <a:ext cx="21973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412150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transcripts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9000FE-03C8-3C44-A2D6-0648068BE3D5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3111512" y="2604854"/>
            <a:ext cx="1390199" cy="615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62B271-1EBC-0143-BF4E-1F7852CEF708}"/>
              </a:ext>
            </a:extLst>
          </p:cNvPr>
          <p:cNvCxnSpPr>
            <a:cxnSpLocks/>
            <a:stCxn id="10" idx="2"/>
            <a:endCxn id="36" idx="0"/>
          </p:cNvCxnSpPr>
          <p:nvPr/>
        </p:nvCxnSpPr>
        <p:spPr>
          <a:xfrm>
            <a:off x="2012850" y="3595132"/>
            <a:ext cx="1219436" cy="73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C661A2-B9C1-D441-8972-4594687D57C0}"/>
              </a:ext>
            </a:extLst>
          </p:cNvPr>
          <p:cNvCxnSpPr>
            <a:cxnSpLocks/>
            <a:stCxn id="23" idx="2"/>
            <a:endCxn id="36" idx="0"/>
          </p:cNvCxnSpPr>
          <p:nvPr/>
        </p:nvCxnSpPr>
        <p:spPr>
          <a:xfrm flipH="1">
            <a:off x="3232286" y="3589298"/>
            <a:ext cx="1269425" cy="73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C13F7E-EE96-D649-B53B-DAFA7E4E7935}"/>
              </a:ext>
            </a:extLst>
          </p:cNvPr>
          <p:cNvSpPr txBox="1"/>
          <p:nvPr/>
        </p:nvSpPr>
        <p:spPr>
          <a:xfrm>
            <a:off x="2784833" y="4329128"/>
            <a:ext cx="894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Sebnif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B73EA1E-3782-FD45-8D86-5CE19827A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314" y="1212899"/>
            <a:ext cx="3223740" cy="4014134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46C1885-B1C8-F74E-BAAF-EF700095B684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3679739" y="1383282"/>
            <a:ext cx="3573575" cy="3130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054685E-32C4-EE4A-B5DA-0A1E73633849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3679739" y="4513794"/>
            <a:ext cx="3548621" cy="615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AFBB516-AC5D-2742-8D3E-23796453C5FA}"/>
              </a:ext>
            </a:extLst>
          </p:cNvPr>
          <p:cNvSpPr txBox="1"/>
          <p:nvPr/>
        </p:nvSpPr>
        <p:spPr>
          <a:xfrm>
            <a:off x="8242884" y="3066077"/>
            <a:ext cx="622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&gt;200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A5333C-0A20-EE48-96AF-CEED40014207}"/>
              </a:ext>
            </a:extLst>
          </p:cNvPr>
          <p:cNvSpPr txBox="1"/>
          <p:nvPr/>
        </p:nvSpPr>
        <p:spPr>
          <a:xfrm>
            <a:off x="9934062" y="2968103"/>
            <a:ext cx="1191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200,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10000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DB47E8-8ABD-EF41-AD38-74FECE8656AA}"/>
              </a:ext>
            </a:extLst>
          </p:cNvPr>
          <p:cNvSpPr txBox="1"/>
          <p:nvPr/>
        </p:nvSpPr>
        <p:spPr>
          <a:xfrm>
            <a:off x="10149962" y="3514203"/>
            <a:ext cx="1191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0.05,0.95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636E80-EEE4-324C-AC7E-DAFF24987C86}"/>
              </a:ext>
            </a:extLst>
          </p:cNvPr>
          <p:cNvSpPr txBox="1"/>
          <p:nvPr/>
        </p:nvSpPr>
        <p:spPr>
          <a:xfrm>
            <a:off x="9946761" y="3991478"/>
            <a:ext cx="1191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&lt;0.05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10E33D5-360A-9447-930E-D95D878E899C}"/>
              </a:ext>
            </a:extLst>
          </p:cNvPr>
          <p:cNvSpPr txBox="1"/>
          <p:nvPr/>
        </p:nvSpPr>
        <p:spPr>
          <a:xfrm>
            <a:off x="8448161" y="3737478"/>
            <a:ext cx="1191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&gt;=0.5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76F01CD-FAD0-7D40-9770-6730DF08CA8E}"/>
              </a:ext>
            </a:extLst>
          </p:cNvPr>
          <p:cNvSpPr txBox="1"/>
          <p:nvPr/>
        </p:nvSpPr>
        <p:spPr>
          <a:xfrm>
            <a:off x="9554393" y="4449145"/>
            <a:ext cx="1191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&gt;=0.9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1FCFC23-03A2-B240-905B-AD1EE0CFD607}"/>
              </a:ext>
            </a:extLst>
          </p:cNvPr>
          <p:cNvSpPr txBox="1"/>
          <p:nvPr/>
        </p:nvSpPr>
        <p:spPr>
          <a:xfrm>
            <a:off x="1422400" y="5319405"/>
            <a:ext cx="1689112" cy="372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15862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lncRNA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5F4162-9C0E-4A4F-9FF0-3643AECD3D35}"/>
              </a:ext>
            </a:extLst>
          </p:cNvPr>
          <p:cNvCxnSpPr>
            <a:cxnSpLocks/>
            <a:stCxn id="36" idx="2"/>
            <a:endCxn id="61" idx="0"/>
          </p:cNvCxnSpPr>
          <p:nvPr/>
        </p:nvCxnSpPr>
        <p:spPr>
          <a:xfrm flipH="1">
            <a:off x="2266956" y="4698460"/>
            <a:ext cx="965330" cy="62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238821F-758E-184A-AA9C-940CD9044F2C}"/>
              </a:ext>
            </a:extLst>
          </p:cNvPr>
          <p:cNvSpPr txBox="1"/>
          <p:nvPr/>
        </p:nvSpPr>
        <p:spPr>
          <a:xfrm>
            <a:off x="3679739" y="5316489"/>
            <a:ext cx="1692361" cy="375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14759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lncRNA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D25889C-C5DF-7B44-8912-78B2281AE4B7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3232286" y="4698460"/>
            <a:ext cx="1293634" cy="618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328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DC6F82-64A9-B840-A2B8-3E68973C0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11836"/>
              </p:ext>
            </p:extLst>
          </p:nvPr>
        </p:nvGraphicFramePr>
        <p:xfrm>
          <a:off x="1945105" y="779823"/>
          <a:ext cx="8301789" cy="2046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7263">
                  <a:extLst>
                    <a:ext uri="{9D8B030D-6E8A-4147-A177-3AD203B41FA5}">
                      <a16:colId xmlns:a16="http://schemas.microsoft.com/office/drawing/2014/main" val="4235551461"/>
                    </a:ext>
                  </a:extLst>
                </a:gridCol>
                <a:gridCol w="2767263">
                  <a:extLst>
                    <a:ext uri="{9D8B030D-6E8A-4147-A177-3AD203B41FA5}">
                      <a16:colId xmlns:a16="http://schemas.microsoft.com/office/drawing/2014/main" val="2307502307"/>
                    </a:ext>
                  </a:extLst>
                </a:gridCol>
                <a:gridCol w="2767263">
                  <a:extLst>
                    <a:ext uri="{9D8B030D-6E8A-4147-A177-3AD203B41FA5}">
                      <a16:colId xmlns:a16="http://schemas.microsoft.com/office/drawing/2014/main" val="2344938392"/>
                    </a:ext>
                  </a:extLst>
                </a:gridCol>
              </a:tblGrid>
              <a:tr h="51171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Merge GTFs(3 reps)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Merge BAMs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4758103"/>
                  </a:ext>
                </a:extLst>
              </a:tr>
              <a:tr h="5117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11646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926264"/>
                  </a:ext>
                </a:extLst>
              </a:tr>
              <a:tr h="5117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968912"/>
                  </a:ext>
                </a:extLst>
              </a:tr>
              <a:tr h="5117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Single-exon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487779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0F0397E-E390-7C45-AC94-EEC466DEE07D}"/>
              </a:ext>
            </a:extLst>
          </p:cNvPr>
          <p:cNvSpPr/>
          <p:nvPr/>
        </p:nvSpPr>
        <p:spPr>
          <a:xfrm>
            <a:off x="3042758" y="4387773"/>
            <a:ext cx="1473487" cy="1322251"/>
          </a:xfrm>
          <a:prstGeom prst="ellipse">
            <a:avLst/>
          </a:prstGeom>
          <a:solidFill>
            <a:schemeClr val="accent2">
              <a:lumMod val="60000"/>
              <a:lumOff val="40000"/>
              <a:alpha val="4117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0D1B3C-8F1D-374C-8B7E-5E8E12EAA073}"/>
              </a:ext>
            </a:extLst>
          </p:cNvPr>
          <p:cNvSpPr/>
          <p:nvPr/>
        </p:nvSpPr>
        <p:spPr>
          <a:xfrm>
            <a:off x="3762220" y="4359416"/>
            <a:ext cx="1473353" cy="1350607"/>
          </a:xfrm>
          <a:prstGeom prst="ellipse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1814F-7FF4-4742-9C90-4D2C08C5F577}"/>
              </a:ext>
            </a:extLst>
          </p:cNvPr>
          <p:cNvSpPr txBox="1"/>
          <p:nvPr/>
        </p:nvSpPr>
        <p:spPr>
          <a:xfrm>
            <a:off x="4318775" y="4044124"/>
            <a:ext cx="1440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HelveticaNeue LT 55 Roman" charset="0"/>
                <a:cs typeface="Arial" panose="020B0604020202020204" pitchFamily="34" charset="0"/>
              </a:rPr>
              <a:t>Merge BAM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0FE4C-E90A-864A-BD0B-0A02D49499F9}"/>
              </a:ext>
            </a:extLst>
          </p:cNvPr>
          <p:cNvSpPr txBox="1"/>
          <p:nvPr/>
        </p:nvSpPr>
        <p:spPr>
          <a:xfrm>
            <a:off x="2519496" y="4049948"/>
            <a:ext cx="1511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HelveticaNeue LT 55 Roman" charset="0"/>
                <a:cs typeface="Arial" panose="020B0604020202020204" pitchFamily="34" charset="0"/>
              </a:rPr>
              <a:t>Merge GTF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F4F11F-DC2D-E14C-9F96-9B2BA34C703F}"/>
              </a:ext>
            </a:extLst>
          </p:cNvPr>
          <p:cNvSpPr txBox="1"/>
          <p:nvPr/>
        </p:nvSpPr>
        <p:spPr>
          <a:xfrm>
            <a:off x="3042758" y="4864232"/>
            <a:ext cx="85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HelveticaNeue LT 55 Roman" charset="0"/>
                <a:cs typeface="Arial" panose="020B0604020202020204" pitchFamily="34" charset="0"/>
              </a:rPr>
              <a:t>4072</a:t>
            </a:r>
            <a:endParaRPr lang="en-US" dirty="0">
              <a:latin typeface="Arial" panose="020B0604020202020204" pitchFamily="34" charset="0"/>
              <a:ea typeface="HelveticaNeue LT 55 Roman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91F293-AFFD-724D-A9F7-DA73A0815F61}"/>
              </a:ext>
            </a:extLst>
          </p:cNvPr>
          <p:cNvSpPr txBox="1"/>
          <p:nvPr/>
        </p:nvSpPr>
        <p:spPr>
          <a:xfrm>
            <a:off x="3714063" y="4697377"/>
            <a:ext cx="834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ea typeface="HelveticaNeue LT 55 Roman" charset="0"/>
                <a:cs typeface="Arial" panose="020B0604020202020204" pitchFamily="34" charset="0"/>
              </a:rPr>
              <a:t>6995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ea typeface="HelveticaNeue LT 55 Roman" charset="0"/>
                <a:cs typeface="Arial" panose="020B0604020202020204" pitchFamily="34" charset="0"/>
              </a:rPr>
              <a:t>(5739)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28A50F-3A22-F940-9F2E-EADDF3F78658}"/>
              </a:ext>
            </a:extLst>
          </p:cNvPr>
          <p:cNvSpPr txBox="1"/>
          <p:nvPr/>
        </p:nvSpPr>
        <p:spPr>
          <a:xfrm>
            <a:off x="4556421" y="4864232"/>
            <a:ext cx="96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HelveticaNeue LT 55 Roman" charset="0"/>
                <a:cs typeface="Arial" panose="020B0604020202020204" pitchFamily="34" charset="0"/>
              </a:rPr>
              <a:t>5907</a:t>
            </a:r>
            <a:endParaRPr lang="en-US" dirty="0">
              <a:latin typeface="Arial" panose="020B0604020202020204" pitchFamily="34" charset="0"/>
              <a:ea typeface="HelveticaNeue LT 55 Roman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BDCBAD-43E9-F34A-B633-07FF793329EA}"/>
              </a:ext>
            </a:extLst>
          </p:cNvPr>
          <p:cNvSpPr txBox="1"/>
          <p:nvPr/>
        </p:nvSpPr>
        <p:spPr>
          <a:xfrm>
            <a:off x="3027170" y="3371990"/>
            <a:ext cx="2260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ea typeface="HelveticaNeue LT 55 Roman" charset="0"/>
                <a:cs typeface="Arial" panose="020B0604020202020204" pitchFamily="34" charset="0"/>
              </a:rPr>
              <a:t>Total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ea typeface="HelveticaNeue LT 55 Roman" charset="0"/>
                <a:cs typeface="Arial" panose="020B0604020202020204" pitchFamily="34" charset="0"/>
              </a:rPr>
              <a:t>&gt;80% Overlap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6D5113-348E-4741-B6E5-5CB90FAD8377}"/>
              </a:ext>
            </a:extLst>
          </p:cNvPr>
          <p:cNvSpPr/>
          <p:nvPr/>
        </p:nvSpPr>
        <p:spPr>
          <a:xfrm>
            <a:off x="6927499" y="4387773"/>
            <a:ext cx="1473487" cy="1322251"/>
          </a:xfrm>
          <a:prstGeom prst="ellipse">
            <a:avLst/>
          </a:prstGeom>
          <a:solidFill>
            <a:schemeClr val="accent2">
              <a:lumMod val="60000"/>
              <a:lumOff val="40000"/>
              <a:alpha val="4117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55F193A-4E3F-C446-9692-DAC0FADB1CB8}"/>
              </a:ext>
            </a:extLst>
          </p:cNvPr>
          <p:cNvSpPr/>
          <p:nvPr/>
        </p:nvSpPr>
        <p:spPr>
          <a:xfrm>
            <a:off x="7646961" y="4359416"/>
            <a:ext cx="1473353" cy="1350607"/>
          </a:xfrm>
          <a:prstGeom prst="ellipse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5B1DC4-FB2B-F640-8BFE-328BC8588572}"/>
              </a:ext>
            </a:extLst>
          </p:cNvPr>
          <p:cNvSpPr txBox="1"/>
          <p:nvPr/>
        </p:nvSpPr>
        <p:spPr>
          <a:xfrm>
            <a:off x="8203516" y="4044124"/>
            <a:ext cx="1440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HelveticaNeue LT 55 Roman" charset="0"/>
                <a:cs typeface="Arial" panose="020B0604020202020204" pitchFamily="34" charset="0"/>
              </a:rPr>
              <a:t>Merge BAM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B85F52-EC44-5241-9B25-F3E50FF1809E}"/>
              </a:ext>
            </a:extLst>
          </p:cNvPr>
          <p:cNvSpPr txBox="1"/>
          <p:nvPr/>
        </p:nvSpPr>
        <p:spPr>
          <a:xfrm>
            <a:off x="6404237" y="4049948"/>
            <a:ext cx="1511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HelveticaNeue LT 55 Roman" charset="0"/>
                <a:cs typeface="Arial" panose="020B0604020202020204" pitchFamily="34" charset="0"/>
              </a:rPr>
              <a:t>Merge GTF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1A1DAD-00D3-D145-ABB9-ADD5DDCFAEC2}"/>
              </a:ext>
            </a:extLst>
          </p:cNvPr>
          <p:cNvSpPr txBox="1"/>
          <p:nvPr/>
        </p:nvSpPr>
        <p:spPr>
          <a:xfrm>
            <a:off x="6927499" y="4864232"/>
            <a:ext cx="85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HelveticaNeue LT 55 Roman" charset="0"/>
                <a:cs typeface="Arial" panose="020B0604020202020204" pitchFamily="34" charset="0"/>
              </a:rPr>
              <a:t>306</a:t>
            </a:r>
            <a:endParaRPr lang="en-US" dirty="0">
              <a:latin typeface="Arial" panose="020B0604020202020204" pitchFamily="34" charset="0"/>
              <a:ea typeface="HelveticaNeue LT 55 Roman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474C1-9537-7444-AA6C-908ED0545CA4}"/>
              </a:ext>
            </a:extLst>
          </p:cNvPr>
          <p:cNvSpPr txBox="1"/>
          <p:nvPr/>
        </p:nvSpPr>
        <p:spPr>
          <a:xfrm>
            <a:off x="7598804" y="4697377"/>
            <a:ext cx="834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ea typeface="HelveticaNeue LT 55 Roman" charset="0"/>
                <a:cs typeface="Arial" panose="020B0604020202020204" pitchFamily="34" charset="0"/>
              </a:rPr>
              <a:t>1071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ea typeface="HelveticaNeue LT 55 Roman" charset="0"/>
                <a:cs typeface="Arial" panose="020B0604020202020204" pitchFamily="34" charset="0"/>
              </a:rPr>
              <a:t>(1070)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1416D1-F986-0141-9B5D-D2163CC43152}"/>
              </a:ext>
            </a:extLst>
          </p:cNvPr>
          <p:cNvSpPr txBox="1"/>
          <p:nvPr/>
        </p:nvSpPr>
        <p:spPr>
          <a:xfrm>
            <a:off x="8441162" y="4864232"/>
            <a:ext cx="96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HelveticaNeue LT 55 Roman" charset="0"/>
                <a:cs typeface="Arial" panose="020B0604020202020204" pitchFamily="34" charset="0"/>
              </a:rPr>
              <a:t>297</a:t>
            </a:r>
            <a:endParaRPr lang="en-US" dirty="0">
              <a:latin typeface="Arial" panose="020B0604020202020204" pitchFamily="34" charset="0"/>
              <a:ea typeface="HelveticaNeue LT 55 Roman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FE7321-9206-8E4E-8E01-A0A4F686563A}"/>
              </a:ext>
            </a:extLst>
          </p:cNvPr>
          <p:cNvSpPr txBox="1"/>
          <p:nvPr/>
        </p:nvSpPr>
        <p:spPr>
          <a:xfrm>
            <a:off x="6911911" y="3371990"/>
            <a:ext cx="2260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ea typeface="HelveticaNeue LT 55 Roman" charset="0"/>
                <a:cs typeface="Arial" panose="020B0604020202020204" pitchFamily="34" charset="0"/>
              </a:rPr>
              <a:t>Known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ea typeface="HelveticaNeue LT 55 Roman" charset="0"/>
                <a:cs typeface="Arial" panose="020B0604020202020204" pitchFamily="34" charset="0"/>
              </a:rPr>
              <a:t>&gt;80% Overlap</a:t>
            </a:r>
          </a:p>
        </p:txBody>
      </p:sp>
    </p:spTree>
    <p:extLst>
      <p:ext uri="{BB962C8B-B14F-4D97-AF65-F5344CB8AC3E}">
        <p14:creationId xmlns:p14="http://schemas.microsoft.com/office/powerpoint/2010/main" val="1381552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268E68-7C13-AA42-9408-E5A310B75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13" y="1078707"/>
            <a:ext cx="11819225" cy="433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52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58A7F8-853D-AE46-BA14-83BC1C945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10" y="800100"/>
            <a:ext cx="11774580" cy="4818856"/>
          </a:xfrm>
        </p:spPr>
      </p:pic>
    </p:spTree>
    <p:extLst>
      <p:ext uri="{BB962C8B-B14F-4D97-AF65-F5344CB8AC3E}">
        <p14:creationId xmlns:p14="http://schemas.microsoft.com/office/powerpoint/2010/main" val="156346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61FCFC23-03A2-B240-905B-AD1EE0CFD607}"/>
              </a:ext>
            </a:extLst>
          </p:cNvPr>
          <p:cNvSpPr txBox="1"/>
          <p:nvPr/>
        </p:nvSpPr>
        <p:spPr>
          <a:xfrm>
            <a:off x="1339448" y="841980"/>
            <a:ext cx="1689112" cy="372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15862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lncRNA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5F4162-9C0E-4A4F-9FF0-3643AECD3D35}"/>
              </a:ext>
            </a:extLst>
          </p:cNvPr>
          <p:cNvCxnSpPr>
            <a:cxnSpLocks/>
            <a:stCxn id="61" idx="2"/>
            <a:endCxn id="37" idx="0"/>
          </p:cNvCxnSpPr>
          <p:nvPr/>
        </p:nvCxnSpPr>
        <p:spPr>
          <a:xfrm>
            <a:off x="2184004" y="1214229"/>
            <a:ext cx="910765" cy="88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238821F-758E-184A-AA9C-940CD9044F2C}"/>
              </a:ext>
            </a:extLst>
          </p:cNvPr>
          <p:cNvSpPr txBox="1"/>
          <p:nvPr/>
        </p:nvSpPr>
        <p:spPr>
          <a:xfrm>
            <a:off x="3482487" y="839064"/>
            <a:ext cx="1692361" cy="375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14759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lncRNA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D25889C-C5DF-7B44-8912-78B2281AE4B7}"/>
              </a:ext>
            </a:extLst>
          </p:cNvPr>
          <p:cNvCxnSpPr>
            <a:cxnSpLocks/>
            <a:stCxn id="63" idx="2"/>
            <a:endCxn id="37" idx="0"/>
          </p:cNvCxnSpPr>
          <p:nvPr/>
        </p:nvCxnSpPr>
        <p:spPr>
          <a:xfrm flipH="1">
            <a:off x="3094769" y="1214229"/>
            <a:ext cx="1233899" cy="88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6056496-31E0-1B4B-95B4-50985FBAD5A4}"/>
              </a:ext>
            </a:extLst>
          </p:cNvPr>
          <p:cNvSpPr txBox="1"/>
          <p:nvPr/>
        </p:nvSpPr>
        <p:spPr>
          <a:xfrm>
            <a:off x="2445527" y="2098417"/>
            <a:ext cx="12984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Cuffmerge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D53DB9-9BE9-834A-8046-C2143908CED0}"/>
              </a:ext>
            </a:extLst>
          </p:cNvPr>
          <p:cNvCxnSpPr>
            <a:cxnSpLocks/>
          </p:cNvCxnSpPr>
          <p:nvPr/>
        </p:nvCxnSpPr>
        <p:spPr>
          <a:xfrm flipH="1">
            <a:off x="3094768" y="2467749"/>
            <a:ext cx="1" cy="66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4CFCE80-D430-5046-8FB1-C8517913EF08}"/>
              </a:ext>
            </a:extLst>
          </p:cNvPr>
          <p:cNvSpPr txBox="1"/>
          <p:nvPr/>
        </p:nvSpPr>
        <p:spPr>
          <a:xfrm>
            <a:off x="1735868" y="3136900"/>
            <a:ext cx="2717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24384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merged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transcript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A2429A-7B25-7E47-879F-F74001283824}"/>
              </a:ext>
            </a:extLst>
          </p:cNvPr>
          <p:cNvSpPr txBox="1"/>
          <p:nvPr/>
        </p:nvSpPr>
        <p:spPr>
          <a:xfrm>
            <a:off x="2576288" y="4021088"/>
            <a:ext cx="1036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Cuffdiff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23A64BC-A09D-9545-81D4-FEDB09235E03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>
            <a:off x="3094768" y="3506232"/>
            <a:ext cx="0" cy="51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A56814FD-F8EE-6A4D-8A08-467BCB0A1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567" y="1026646"/>
            <a:ext cx="5039943" cy="483834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AA0619A-0579-8F44-B853-AB3F84CC45CA}"/>
              </a:ext>
            </a:extLst>
          </p:cNvPr>
          <p:cNvSpPr txBox="1"/>
          <p:nvPr/>
        </p:nvSpPr>
        <p:spPr>
          <a:xfrm>
            <a:off x="1243578" y="5059571"/>
            <a:ext cx="17523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2457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AD5C3D-2A55-2043-9D97-43FBB092C45E}"/>
              </a:ext>
            </a:extLst>
          </p:cNvPr>
          <p:cNvSpPr txBox="1"/>
          <p:nvPr/>
        </p:nvSpPr>
        <p:spPr>
          <a:xfrm>
            <a:off x="3532045" y="5059571"/>
            <a:ext cx="19135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14074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&gt;2 fold change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301413F-B48B-5F47-8CDF-AE149CEFEBD6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>
            <a:off x="3094768" y="4390420"/>
            <a:ext cx="1394060" cy="66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F3C8CDD-E5AB-2F4D-9819-12485C609CF8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 flipH="1">
            <a:off x="2119769" y="4390420"/>
            <a:ext cx="974999" cy="66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43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6A5A82-7A9C-2044-BA4D-27BC4E980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547" y="1834815"/>
            <a:ext cx="3801979" cy="28514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D15B2B-81AC-6942-87BE-677D1D7BF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609" y="1834815"/>
            <a:ext cx="3801979" cy="2851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288572-C82A-8C43-AA9C-8EA9E358C196}"/>
              </a:ext>
            </a:extLst>
          </p:cNvPr>
          <p:cNvSpPr txBox="1"/>
          <p:nvPr/>
        </p:nvSpPr>
        <p:spPr>
          <a:xfrm>
            <a:off x="2755784" y="193455"/>
            <a:ext cx="6295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Switch to </a:t>
            </a:r>
            <a:r>
              <a:rPr lang="en-US" altLang="zh-CN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gmm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312D0D-E3D7-DD40-9450-9CC8F392BED5}"/>
              </a:ext>
            </a:extLst>
          </p:cNvPr>
          <p:cNvSpPr txBox="1"/>
          <p:nvPr/>
        </p:nvSpPr>
        <p:spPr>
          <a:xfrm>
            <a:off x="3751263" y="5219663"/>
            <a:ext cx="16891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Ctrl: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8513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lncRNA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C9091-C0A0-2247-9391-80FDABE9CA01}"/>
              </a:ext>
            </a:extLst>
          </p:cNvPr>
          <p:cNvSpPr txBox="1"/>
          <p:nvPr/>
        </p:nvSpPr>
        <p:spPr>
          <a:xfrm>
            <a:off x="6494377" y="5216747"/>
            <a:ext cx="16923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siTCF21: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6545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lncRNA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C8C44-6363-A041-902F-2FF42555C960}"/>
              </a:ext>
            </a:extLst>
          </p:cNvPr>
          <p:cNvSpPr txBox="1"/>
          <p:nvPr/>
        </p:nvSpPr>
        <p:spPr>
          <a:xfrm>
            <a:off x="4749715" y="6208860"/>
            <a:ext cx="2717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13627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merged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transcript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31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1B198AF-3726-734A-871A-25CF210CF141}"/>
              </a:ext>
            </a:extLst>
          </p:cNvPr>
          <p:cNvGrpSpPr/>
          <p:nvPr/>
        </p:nvGrpSpPr>
        <p:grpSpPr>
          <a:xfrm>
            <a:off x="1845867" y="655120"/>
            <a:ext cx="3647658" cy="5166483"/>
            <a:chOff x="2941007" y="617628"/>
            <a:chExt cx="3647658" cy="516648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94E9A28-D690-424E-BF25-85A76C7D9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0327" y="808074"/>
              <a:ext cx="3348699" cy="497603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E9D1C08-1640-6A44-8A37-F1866DDDA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81149" y="861236"/>
              <a:ext cx="1296733" cy="108437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9F3C28A-F42A-A04A-98F7-98762FFD4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41007" y="617628"/>
              <a:ext cx="455483" cy="38089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3602B06-102F-4A40-811F-15F649ADD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33182" y="4214977"/>
              <a:ext cx="455483" cy="846121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BEBD341-303E-CF42-9223-FFA78729E59A}"/>
              </a:ext>
            </a:extLst>
          </p:cNvPr>
          <p:cNvSpPr txBox="1"/>
          <p:nvPr/>
        </p:nvSpPr>
        <p:spPr>
          <a:xfrm>
            <a:off x="2755784" y="193455"/>
            <a:ext cx="6295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PLAR pipeline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897A0-5EF6-EF46-9F72-E87555F381EC}"/>
              </a:ext>
            </a:extLst>
          </p:cNvPr>
          <p:cNvSpPr txBox="1"/>
          <p:nvPr/>
        </p:nvSpPr>
        <p:spPr>
          <a:xfrm>
            <a:off x="3320641" y="5821603"/>
            <a:ext cx="19557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Hezroni</a:t>
            </a:r>
            <a:r>
              <a:rPr lang="en-US" altLang="zh-CN" sz="1100" i="1" dirty="0">
                <a:latin typeface="Arial" panose="020B0604020202020204" pitchFamily="34" charset="0"/>
                <a:cs typeface="Arial" panose="020B0604020202020204" pitchFamily="34" charset="0"/>
              </a:rPr>
              <a:t>, Cell reports 2015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79B7F9-2F06-7141-8C78-CF6CE4F10955}"/>
              </a:ext>
            </a:extLst>
          </p:cNvPr>
          <p:cNvSpPr txBox="1"/>
          <p:nvPr/>
        </p:nvSpPr>
        <p:spPr>
          <a:xfrm>
            <a:off x="6830540" y="1609691"/>
            <a:ext cx="19557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HISAT2 ~1-2h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4DF82-382A-6C40-BB55-AD5CABE2CEE0}"/>
              </a:ext>
            </a:extLst>
          </p:cNvPr>
          <p:cNvSpPr/>
          <p:nvPr/>
        </p:nvSpPr>
        <p:spPr>
          <a:xfrm>
            <a:off x="7208745" y="1036011"/>
            <a:ext cx="11993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160M Reads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0C5A6A-4BB9-D142-9601-29BA9B25C19A}"/>
              </a:ext>
            </a:extLst>
          </p:cNvPr>
          <p:cNvSpPr txBox="1"/>
          <p:nvPr/>
        </p:nvSpPr>
        <p:spPr>
          <a:xfrm>
            <a:off x="6801177" y="2250702"/>
            <a:ext cx="19557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Stringtie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 ~1h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779D35-C6F0-1A41-8486-E3897D1C77FB}"/>
              </a:ext>
            </a:extLst>
          </p:cNvPr>
          <p:cNvSpPr txBox="1"/>
          <p:nvPr/>
        </p:nvSpPr>
        <p:spPr>
          <a:xfrm>
            <a:off x="6801177" y="3132268"/>
            <a:ext cx="19557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Filter1 ~10min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3AF663-569C-5A41-8FA1-BB725DE575CC}"/>
              </a:ext>
            </a:extLst>
          </p:cNvPr>
          <p:cNvSpPr txBox="1"/>
          <p:nvPr/>
        </p:nvSpPr>
        <p:spPr>
          <a:xfrm>
            <a:off x="6801177" y="3813924"/>
            <a:ext cx="1955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Filter2 (CPC/HMMER) ~3h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F6E3DB-6FF1-9941-B8B5-7C6A131E36FC}"/>
              </a:ext>
            </a:extLst>
          </p:cNvPr>
          <p:cNvSpPr txBox="1"/>
          <p:nvPr/>
        </p:nvSpPr>
        <p:spPr>
          <a:xfrm>
            <a:off x="6801177" y="2578401"/>
            <a:ext cx="19557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cuffdiff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 ~3h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DC6EE3-80EF-AC4E-90FF-1E18DD6B0833}"/>
              </a:ext>
            </a:extLst>
          </p:cNvPr>
          <p:cNvSpPr txBox="1"/>
          <p:nvPr/>
        </p:nvSpPr>
        <p:spPr>
          <a:xfrm>
            <a:off x="6830540" y="4538043"/>
            <a:ext cx="19557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Filter3 ~10min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D5FB4B-CAF5-9B4B-9E3D-22D3BBC3D35B}"/>
              </a:ext>
            </a:extLst>
          </p:cNvPr>
          <p:cNvSpPr txBox="1"/>
          <p:nvPr/>
        </p:nvSpPr>
        <p:spPr>
          <a:xfrm>
            <a:off x="4836774" y="3132267"/>
            <a:ext cx="1517715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i="1" dirty="0">
                <a:latin typeface="Arial" panose="020B0604020202020204" pitchFamily="34" charset="0"/>
                <a:cs typeface="Arial" panose="020B0604020202020204" pitchFamily="34" charset="0"/>
              </a:rPr>
              <a:t>FPKM&gt;5, &gt;2kb single-exon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FCF8D3-B90B-2647-9B21-C205E03E1E3A}"/>
              </a:ext>
            </a:extLst>
          </p:cNvPr>
          <p:cNvSpPr txBox="1"/>
          <p:nvPr/>
        </p:nvSpPr>
        <p:spPr>
          <a:xfrm>
            <a:off x="6830540" y="5309109"/>
            <a:ext cx="19557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Total&lt;10h 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7C99D3-F820-004F-99D8-FD3561A54197}"/>
              </a:ext>
            </a:extLst>
          </p:cNvPr>
          <p:cNvSpPr txBox="1"/>
          <p:nvPr/>
        </p:nvSpPr>
        <p:spPr>
          <a:xfrm>
            <a:off x="1126329" y="2916824"/>
            <a:ext cx="1517715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i="1" dirty="0">
                <a:latin typeface="Arial" panose="020B0604020202020204" pitchFamily="34" charset="0"/>
                <a:cs typeface="Arial" panose="020B0604020202020204" pitchFamily="34" charset="0"/>
              </a:rPr>
              <a:t>FPKM&gt;0.1, &gt;200bp multi-exon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45F7F1-6003-3A47-8506-2BF66FAB9923}"/>
              </a:ext>
            </a:extLst>
          </p:cNvPr>
          <p:cNvSpPr txBox="1"/>
          <p:nvPr/>
        </p:nvSpPr>
        <p:spPr>
          <a:xfrm>
            <a:off x="4970454" y="3860054"/>
            <a:ext cx="93284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i="1" dirty="0">
                <a:latin typeface="Arial" panose="020B0604020202020204" pitchFamily="34" charset="0"/>
                <a:cs typeface="Arial" panose="020B0604020202020204" pitchFamily="34" charset="0"/>
              </a:rPr>
              <a:t>E&lt;0.001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C8F9FC-8F65-294B-898D-13B97EAB684D}"/>
              </a:ext>
            </a:extLst>
          </p:cNvPr>
          <p:cNvSpPr txBox="1"/>
          <p:nvPr/>
        </p:nvSpPr>
        <p:spPr>
          <a:xfrm>
            <a:off x="1369465" y="3885427"/>
            <a:ext cx="103144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i="1" dirty="0">
                <a:latin typeface="Arial" panose="020B0604020202020204" pitchFamily="34" charset="0"/>
                <a:cs typeface="Arial" panose="020B0604020202020204" pitchFamily="34" charset="0"/>
              </a:rPr>
              <a:t>&gt;500bp/50% overlap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0C0ABB0-CC37-AC47-AC3F-A31B2ACAD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4600" y="1609691"/>
            <a:ext cx="3981746" cy="369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9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E8DA00-EF12-7E4F-BF67-A9613D6916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523"/>
          <a:stretch/>
        </p:blipFill>
        <p:spPr>
          <a:xfrm>
            <a:off x="1007436" y="141957"/>
            <a:ext cx="9848407" cy="657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8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C5CE2C-A464-5E4D-85D2-0EDF0B8C2E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054"/>
          <a:stretch/>
        </p:blipFill>
        <p:spPr>
          <a:xfrm>
            <a:off x="775497" y="116959"/>
            <a:ext cx="9580615" cy="64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2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5CD944-0007-C542-8131-B082EF6A9B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744703"/>
              </p:ext>
            </p:extLst>
          </p:nvPr>
        </p:nvGraphicFramePr>
        <p:xfrm>
          <a:off x="2115809" y="993859"/>
          <a:ext cx="2963779" cy="2435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62133A0-1944-344F-9940-D7E746F0B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297" y="2021304"/>
            <a:ext cx="3885198" cy="3729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965CC9-AE22-EB47-B3D3-2E624676DCDF}"/>
              </a:ext>
            </a:extLst>
          </p:cNvPr>
          <p:cNvSpPr/>
          <p:nvPr/>
        </p:nvSpPr>
        <p:spPr>
          <a:xfrm>
            <a:off x="7851352" y="2211429"/>
            <a:ext cx="13420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54 DE lncRNA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50AD6-3C2B-3C4A-9306-8DDF6AB86646}"/>
              </a:ext>
            </a:extLst>
          </p:cNvPr>
          <p:cNvSpPr txBox="1"/>
          <p:nvPr/>
        </p:nvSpPr>
        <p:spPr>
          <a:xfrm>
            <a:off x="2755784" y="193455"/>
            <a:ext cx="6295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de novo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lncRNAs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12F89B-F1A4-8E4F-9B8A-72DBA594A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308" y="3429000"/>
            <a:ext cx="3629528" cy="14518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A3E96C-8626-FA43-A039-E7E60560F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2257" y="4953000"/>
            <a:ext cx="3077331" cy="123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42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5709A0-CAA2-8B4F-9D39-3B7F804CF5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688377"/>
              </p:ext>
            </p:extLst>
          </p:nvPr>
        </p:nvGraphicFramePr>
        <p:xfrm>
          <a:off x="4114605" y="1416468"/>
          <a:ext cx="3577384" cy="3126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357F54-5318-8146-AB6A-FC0EF84B4300}"/>
              </a:ext>
            </a:extLst>
          </p:cNvPr>
          <p:cNvSpPr txBox="1"/>
          <p:nvPr/>
        </p:nvSpPr>
        <p:spPr>
          <a:xfrm>
            <a:off x="2755784" y="193455"/>
            <a:ext cx="6295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Strand specific sequencing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41B893-6448-3541-A7AC-35E3794FCFED}"/>
              </a:ext>
            </a:extLst>
          </p:cNvPr>
          <p:cNvSpPr txBox="1"/>
          <p:nvPr/>
        </p:nvSpPr>
        <p:spPr>
          <a:xfrm>
            <a:off x="6756814" y="2979946"/>
            <a:ext cx="4587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secondstrand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TCF21 KD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RNAseq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010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6A63F9-D565-2D41-B490-8E675386B18E}"/>
              </a:ext>
            </a:extLst>
          </p:cNvPr>
          <p:cNvSpPr/>
          <p:nvPr/>
        </p:nvSpPr>
        <p:spPr>
          <a:xfrm>
            <a:off x="6096000" y="1489942"/>
            <a:ext cx="35317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Control_Cytokine_1	191.4</a:t>
            </a: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Control_Cytokine_2	203.1</a:t>
            </a: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Control_Cytokine_3	195.5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46CA95-D6CF-434A-8827-8B05B3E08338}"/>
              </a:ext>
            </a:extLst>
          </p:cNvPr>
          <p:cNvSpPr/>
          <p:nvPr/>
        </p:nvSpPr>
        <p:spPr>
          <a:xfrm>
            <a:off x="1635572" y="1489942"/>
            <a:ext cx="35317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Control_SiRNA_1		276.9</a:t>
            </a: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Control_SiRNA_2		176.5</a:t>
            </a:r>
            <a:endParaRPr lang="en-US" dirty="0"/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Control_SiRNA_3		210.4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241212-46CE-EE46-85A6-38001AAD6FA1}"/>
              </a:ext>
            </a:extLst>
          </p:cNvPr>
          <p:cNvSpPr/>
          <p:nvPr/>
        </p:nvSpPr>
        <p:spPr>
          <a:xfrm>
            <a:off x="6096000" y="2406126"/>
            <a:ext cx="35317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PDGF_DD_1		217.8</a:t>
            </a: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PDGF_DD_2		200.7</a:t>
            </a: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PDGF_DD_3		178.5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2CBBB2-B54D-764D-BEC5-C1D49B05FF14}"/>
              </a:ext>
            </a:extLst>
          </p:cNvPr>
          <p:cNvSpPr/>
          <p:nvPr/>
        </p:nvSpPr>
        <p:spPr>
          <a:xfrm>
            <a:off x="6096000" y="4252786"/>
            <a:ext cx="35317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TGF_B_1		153.3</a:t>
            </a: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TGF_B_2		197.6</a:t>
            </a:r>
            <a:endParaRPr lang="en-US" dirty="0"/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TGF_B_3		176.9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6C5E21-BAF2-8449-85B7-FFE14BFA51A4}"/>
              </a:ext>
            </a:extLst>
          </p:cNvPr>
          <p:cNvSpPr/>
          <p:nvPr/>
        </p:nvSpPr>
        <p:spPr>
          <a:xfrm>
            <a:off x="6096000" y="3329456"/>
            <a:ext cx="35317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TNF_Alpha_1		176.2</a:t>
            </a: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TNF_Alpha_2		186.5</a:t>
            </a:r>
            <a:endParaRPr lang="en-US" dirty="0"/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TNF_Alpha_3		170.3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7592A0-F779-B644-9F30-E23E0D7EAAB2}"/>
              </a:ext>
            </a:extLst>
          </p:cNvPr>
          <p:cNvSpPr/>
          <p:nvPr/>
        </p:nvSpPr>
        <p:spPr>
          <a:xfrm>
            <a:off x="1635572" y="4256359"/>
            <a:ext cx="35317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Serum_1			199.8</a:t>
            </a: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Serum_2			180.4</a:t>
            </a:r>
            <a:endParaRPr lang="en-US" dirty="0"/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Serum_3			190.4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DABD4C-6945-304D-BB7D-8CA4EF7A4528}"/>
              </a:ext>
            </a:extLst>
          </p:cNvPr>
          <p:cNvSpPr/>
          <p:nvPr/>
        </p:nvSpPr>
        <p:spPr>
          <a:xfrm>
            <a:off x="1635572" y="2413272"/>
            <a:ext cx="35317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SMAD3_KD_1		227.6</a:t>
            </a: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SMAD3_KD_2		223.0</a:t>
            </a:r>
            <a:endParaRPr lang="en-US" dirty="0"/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SMAD3_KD_3		183.3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5DFFF2-9B5A-964B-BA99-2AEBF7930429}"/>
              </a:ext>
            </a:extLst>
          </p:cNvPr>
          <p:cNvSpPr/>
          <p:nvPr/>
        </p:nvSpPr>
        <p:spPr>
          <a:xfrm>
            <a:off x="1635572" y="3336602"/>
            <a:ext cx="35317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TCF21_KD_1		210.9</a:t>
            </a: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TCF21_KD_2		218.1</a:t>
            </a:r>
            <a:endParaRPr lang="en-US" dirty="0"/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TCF21_KD_3		183.1</a:t>
            </a:r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DF1EC43-9B8B-A347-A08E-A029E03B128C}"/>
              </a:ext>
            </a:extLst>
          </p:cNvPr>
          <p:cNvSpPr txBox="1"/>
          <p:nvPr/>
        </p:nvSpPr>
        <p:spPr>
          <a:xfrm>
            <a:off x="2499111" y="335779"/>
            <a:ext cx="701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Summary of lncRNA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RAW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reads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945E92-509B-7446-80C0-CF9DADE944A9}"/>
              </a:ext>
            </a:extLst>
          </p:cNvPr>
          <p:cNvSpPr/>
          <p:nvPr/>
        </p:nvSpPr>
        <p:spPr>
          <a:xfrm>
            <a:off x="9512969" y="1489942"/>
            <a:ext cx="6335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 Neue" panose="02000503000000020004" pitchFamily="2" charset="0"/>
              </a:rPr>
              <a:t>88.3</a:t>
            </a:r>
          </a:p>
          <a:p>
            <a:r>
              <a:rPr lang="en-US" dirty="0">
                <a:solidFill>
                  <a:srgbClr val="FF0000"/>
                </a:solidFill>
                <a:latin typeface="Helvetica Neue" panose="02000503000000020004" pitchFamily="2" charset="0"/>
              </a:rPr>
              <a:t>78.1</a:t>
            </a:r>
          </a:p>
          <a:p>
            <a:r>
              <a:rPr lang="en-US" dirty="0">
                <a:solidFill>
                  <a:srgbClr val="FF0000"/>
                </a:solidFill>
                <a:latin typeface="Helvetica Neue" panose="02000503000000020004" pitchFamily="2" charset="0"/>
              </a:rPr>
              <a:t>56.8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A537D2-0A1D-EA45-AE6B-B4FCFC29C995}"/>
              </a:ext>
            </a:extLst>
          </p:cNvPr>
          <p:cNvSpPr/>
          <p:nvPr/>
        </p:nvSpPr>
        <p:spPr>
          <a:xfrm>
            <a:off x="5052541" y="1489942"/>
            <a:ext cx="7617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 Neue" panose="02000503000000020004" pitchFamily="2" charset="0"/>
              </a:rPr>
              <a:t>129</a:t>
            </a:r>
          </a:p>
          <a:p>
            <a:r>
              <a:rPr lang="en-US" dirty="0">
                <a:solidFill>
                  <a:srgbClr val="FF0000"/>
                </a:solidFill>
                <a:latin typeface="Helvetica Neue" panose="02000503000000020004" pitchFamily="2" charset="0"/>
              </a:rPr>
              <a:t>86.5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  <a:latin typeface="Helvetica Neue" panose="02000503000000020004" pitchFamily="2" charset="0"/>
              </a:rPr>
              <a:t>107.2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0153DE-3583-BE49-B494-9167BA0EAFDE}"/>
              </a:ext>
            </a:extLst>
          </p:cNvPr>
          <p:cNvSpPr/>
          <p:nvPr/>
        </p:nvSpPr>
        <p:spPr>
          <a:xfrm>
            <a:off x="9512970" y="2406126"/>
            <a:ext cx="9905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 Neue" panose="02000503000000020004" pitchFamily="2" charset="0"/>
              </a:rPr>
              <a:t>85.3</a:t>
            </a:r>
          </a:p>
          <a:p>
            <a:r>
              <a:rPr lang="en-US" dirty="0">
                <a:solidFill>
                  <a:srgbClr val="FF0000"/>
                </a:solidFill>
                <a:latin typeface="Helvetica Neue" panose="02000503000000020004" pitchFamily="2" charset="0"/>
              </a:rPr>
              <a:t>108</a:t>
            </a:r>
          </a:p>
          <a:p>
            <a:r>
              <a:rPr lang="en-US" dirty="0">
                <a:solidFill>
                  <a:srgbClr val="FF0000"/>
                </a:solidFill>
                <a:latin typeface="Helvetica Neue" panose="02000503000000020004" pitchFamily="2" charset="0"/>
              </a:rPr>
              <a:t>98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EF2AE0-6FE6-8F43-91E3-86E9ACA0C3B0}"/>
              </a:ext>
            </a:extLst>
          </p:cNvPr>
          <p:cNvSpPr/>
          <p:nvPr/>
        </p:nvSpPr>
        <p:spPr>
          <a:xfrm>
            <a:off x="9512969" y="4252786"/>
            <a:ext cx="7617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Helvetica Neue" panose="02000503000000020004" pitchFamily="2" charset="0"/>
              </a:rPr>
              <a:t>77.1</a:t>
            </a:r>
            <a:endParaRPr lang="en-US" dirty="0">
              <a:solidFill>
                <a:srgbClr val="FF0000"/>
              </a:solidFill>
              <a:latin typeface="Helvetica Neue" panose="02000503000000020004" pitchFamily="2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Helvetica Neue" panose="02000503000000020004" pitchFamily="2" charset="0"/>
              </a:rPr>
              <a:t>106.3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Helvetica Neue" panose="02000503000000020004" pitchFamily="2" charset="0"/>
              </a:rPr>
              <a:t>122.6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3A372A-ACB5-2548-B935-608C485EDCB2}"/>
              </a:ext>
            </a:extLst>
          </p:cNvPr>
          <p:cNvSpPr/>
          <p:nvPr/>
        </p:nvSpPr>
        <p:spPr>
          <a:xfrm>
            <a:off x="9512969" y="3329456"/>
            <a:ext cx="7617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Helvetica Neue" panose="02000503000000020004" pitchFamily="2" charset="0"/>
              </a:rPr>
              <a:t>69</a:t>
            </a:r>
            <a:endParaRPr lang="en-US" dirty="0">
              <a:solidFill>
                <a:srgbClr val="FF0000"/>
              </a:solidFill>
              <a:latin typeface="Helvetica Neue" panose="02000503000000020004" pitchFamily="2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Helvetica Neue" panose="02000503000000020004" pitchFamily="2" charset="0"/>
              </a:rPr>
              <a:t>132.8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Helvetica Neue" panose="02000503000000020004" pitchFamily="2" charset="0"/>
              </a:rPr>
              <a:t>126.5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53316B-5A6D-7C44-B612-9539532E2516}"/>
              </a:ext>
            </a:extLst>
          </p:cNvPr>
          <p:cNvSpPr/>
          <p:nvPr/>
        </p:nvSpPr>
        <p:spPr>
          <a:xfrm>
            <a:off x="5052541" y="4256359"/>
            <a:ext cx="7617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 Neue" panose="02000503000000020004" pitchFamily="2" charset="0"/>
              </a:rPr>
              <a:t>97.5</a:t>
            </a:r>
          </a:p>
          <a:p>
            <a:r>
              <a:rPr lang="en-US" dirty="0">
                <a:solidFill>
                  <a:srgbClr val="FF0000"/>
                </a:solidFill>
                <a:latin typeface="Helvetica Neue" panose="02000503000000020004" pitchFamily="2" charset="0"/>
              </a:rPr>
              <a:t>91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Helvetica Neue" panose="02000503000000020004" pitchFamily="2" charset="0"/>
              </a:rPr>
              <a:t>154.5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B2CB30-3860-1047-BCD9-E8224AEC4EEA}"/>
              </a:ext>
            </a:extLst>
          </p:cNvPr>
          <p:cNvSpPr/>
          <p:nvPr/>
        </p:nvSpPr>
        <p:spPr>
          <a:xfrm>
            <a:off x="5052541" y="2413272"/>
            <a:ext cx="7617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Helvetica Neue" panose="02000503000000020004" pitchFamily="2" charset="0"/>
              </a:rPr>
              <a:t>122.7</a:t>
            </a:r>
            <a:endParaRPr lang="en-US" dirty="0">
              <a:solidFill>
                <a:srgbClr val="FF0000"/>
              </a:solidFill>
              <a:latin typeface="Helvetica Neue" panose="02000503000000020004" pitchFamily="2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Helvetica Neue" panose="02000503000000020004" pitchFamily="2" charset="0"/>
              </a:rPr>
              <a:t>118.1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Helvetica Neue" panose="02000503000000020004" pitchFamily="2" charset="0"/>
              </a:rPr>
              <a:t>75.2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04E78C-B844-9446-A1E3-BC908CFA09A3}"/>
              </a:ext>
            </a:extLst>
          </p:cNvPr>
          <p:cNvSpPr/>
          <p:nvPr/>
        </p:nvSpPr>
        <p:spPr>
          <a:xfrm>
            <a:off x="5052541" y="3336602"/>
            <a:ext cx="7617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Helvetica Neue" panose="02000503000000020004" pitchFamily="2" charset="0"/>
              </a:rPr>
              <a:t>124.5</a:t>
            </a:r>
            <a:endParaRPr lang="en-US" dirty="0">
              <a:solidFill>
                <a:srgbClr val="FF0000"/>
              </a:solidFill>
              <a:latin typeface="Helvetica Neue" panose="02000503000000020004" pitchFamily="2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Helvetica Neue" panose="02000503000000020004" pitchFamily="2" charset="0"/>
              </a:rPr>
              <a:t>118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Helvetica Neue" panose="02000503000000020004" pitchFamily="2" charset="0"/>
              </a:rPr>
              <a:t>84.7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525FD5-1C12-124D-B94C-27929066D95E}"/>
              </a:ext>
            </a:extLst>
          </p:cNvPr>
          <p:cNvSpPr/>
          <p:nvPr/>
        </p:nvSpPr>
        <p:spPr>
          <a:xfrm>
            <a:off x="4827351" y="974418"/>
            <a:ext cx="2357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Helvetica Neue" panose="02000503000000020004" pitchFamily="2" charset="0"/>
              </a:rPr>
              <a:t>Paired-End,</a:t>
            </a:r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Helvetica Neue" panose="02000503000000020004" pitchFamily="2" charset="0"/>
              </a:rPr>
              <a:t>in</a:t>
            </a:r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Helvetica Neue" panose="02000503000000020004" pitchFamily="2" charset="0"/>
              </a:rPr>
              <a:t>Million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53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265</Words>
  <Application>Microsoft Macintosh PowerPoint</Application>
  <PresentationFormat>Widescreen</PresentationFormat>
  <Paragraphs>129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zhaoshuoxp</dc:creator>
  <cp:lastModifiedBy>zhaoshuoxp</cp:lastModifiedBy>
  <cp:revision>94</cp:revision>
  <dcterms:created xsi:type="dcterms:W3CDTF">2018-05-09T23:30:14Z</dcterms:created>
  <dcterms:modified xsi:type="dcterms:W3CDTF">2018-11-26T18:07:28Z</dcterms:modified>
</cp:coreProperties>
</file>