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306" r:id="rId2"/>
    <p:sldId id="296" r:id="rId3"/>
    <p:sldId id="307" r:id="rId4"/>
    <p:sldId id="298" r:id="rId5"/>
    <p:sldId id="300" r:id="rId6"/>
    <p:sldId id="308" r:id="rId7"/>
    <p:sldId id="302" r:id="rId8"/>
    <p:sldId id="304" r:id="rId9"/>
    <p:sldId id="309" r:id="rId10"/>
    <p:sldId id="294" r:id="rId11"/>
    <p:sldId id="314" r:id="rId12"/>
    <p:sldId id="315" r:id="rId13"/>
  </p:sldIdLst>
  <p:sldSz cx="9144000" cy="5143500" type="screen16x9"/>
  <p:notesSz cx="6858000" cy="9144000"/>
  <p:embeddedFontLst>
    <p:embeddedFont>
      <p:font typeface="Aptos" panose="020B0004020202020204" pitchFamily="34" charset="0"/>
      <p:regular r:id="rId15"/>
      <p:bold r:id="rId16"/>
      <p:italic r:id="rId17"/>
      <p:boldItalic r:id="rId18"/>
    </p:embeddedFon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81F"/>
    <a:srgbClr val="666666"/>
    <a:srgbClr val="516176"/>
    <a:srgbClr val="F3F3F3"/>
    <a:srgbClr val="EDC948"/>
    <a:srgbClr val="83D3BC"/>
    <a:srgbClr val="DDFFEE"/>
    <a:srgbClr val="8AD2DE"/>
    <a:srgbClr val="7FAFD7"/>
    <a:srgbClr val="76B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4FCFD-BF40-4B0B-9CAB-F0498F0C3542}" v="1" dt="2023-12-17T16:42:25.397"/>
  </p1510:revLst>
</p1510:revInfo>
</file>

<file path=ppt/tableStyles.xml><?xml version="1.0" encoding="utf-8"?>
<a:tblStyleLst xmlns:a="http://schemas.openxmlformats.org/drawingml/2006/main" def="{78540812-B3FB-4614-98C5-683ACCD79A0E}">
  <a:tblStyle styleId="{78540812-B3FB-4614-98C5-683ACCD79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ssica Castelo" userId="c971051db9bc3cbd" providerId="LiveId" clId="{B464FCFD-BF40-4B0B-9CAB-F0498F0C3542}"/>
    <pc:docChg chg="custSel modSld">
      <pc:chgData name="Jéssica Castelo" userId="c971051db9bc3cbd" providerId="LiveId" clId="{B464FCFD-BF40-4B0B-9CAB-F0498F0C3542}" dt="2023-12-17T16:46:50.837" v="100" actId="1076"/>
      <pc:docMkLst>
        <pc:docMk/>
      </pc:docMkLst>
      <pc:sldChg chg="addSp modSp mod">
        <pc:chgData name="Jéssica Castelo" userId="c971051db9bc3cbd" providerId="LiveId" clId="{B464FCFD-BF40-4B0B-9CAB-F0498F0C3542}" dt="2023-12-17T16:46:50.837" v="100" actId="1076"/>
        <pc:sldMkLst>
          <pc:docMk/>
          <pc:sldMk cId="1271200716" sldId="306"/>
        </pc:sldMkLst>
        <pc:spChg chg="add mod">
          <ac:chgData name="Jéssica Castelo" userId="c971051db9bc3cbd" providerId="LiveId" clId="{B464FCFD-BF40-4B0B-9CAB-F0498F0C3542}" dt="2023-12-17T16:46:38.596" v="99" actId="403"/>
          <ac:spMkLst>
            <pc:docMk/>
            <pc:sldMk cId="1271200716" sldId="306"/>
            <ac:spMk id="2" creationId="{84AF8E40-ED48-BD64-B064-6E79BE726490}"/>
          </ac:spMkLst>
        </pc:spChg>
        <pc:spChg chg="mod">
          <ac:chgData name="Jéssica Castelo" userId="c971051db9bc3cbd" providerId="LiveId" clId="{B464FCFD-BF40-4B0B-9CAB-F0498F0C3542}" dt="2023-12-17T16:41:59.221" v="0" actId="1076"/>
          <ac:spMkLst>
            <pc:docMk/>
            <pc:sldMk cId="1271200716" sldId="306"/>
            <ac:spMk id="58" creationId="{00000000-0000-0000-0000-000000000000}"/>
          </ac:spMkLst>
        </pc:spChg>
        <pc:spChg chg="mod">
          <ac:chgData name="Jéssica Castelo" userId="c971051db9bc3cbd" providerId="LiveId" clId="{B464FCFD-BF40-4B0B-9CAB-F0498F0C3542}" dt="2023-12-17T16:46:50.837" v="100" actId="1076"/>
          <ac:spMkLst>
            <pc:docMk/>
            <pc:sldMk cId="1271200716" sldId="306"/>
            <ac:spMk id="98" creationId="{08CCE8F5-EF2E-CFE9-CBD3-E70D21FD111D}"/>
          </ac:spMkLst>
        </pc:spChg>
        <pc:picChg chg="mod">
          <ac:chgData name="Jéssica Castelo" userId="c971051db9bc3cbd" providerId="LiveId" clId="{B464FCFD-BF40-4B0B-9CAB-F0498F0C3542}" dt="2023-12-17T16:46:00.792" v="94" actId="1076"/>
          <ac:picMkLst>
            <pc:docMk/>
            <pc:sldMk cId="1271200716" sldId="306"/>
            <ac:picMk id="97" creationId="{89270ED3-C47A-3E0C-C721-A710A8E118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52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alpha val="52941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012620" y="-311512"/>
            <a:ext cx="4862955" cy="2499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Natural</a:t>
            </a:r>
            <a:r>
              <a:rPr lang="en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" sz="6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Disasters</a:t>
            </a:r>
            <a:endParaRPr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7" name="Imagem 96" descr="Uma imagem com texto, design gráfico, Gráficos, captura de ecrã&#10;&#10;Descrição gerada automaticamente">
            <a:extLst>
              <a:ext uri="{FF2B5EF4-FFF2-40B4-BE49-F238E27FC236}">
                <a16:creationId xmlns:a16="http://schemas.microsoft.com/office/drawing/2014/main" id="{89270ED3-C47A-3E0C-C721-A710A8E11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80"/>
          <a:stretch/>
        </p:blipFill>
        <p:spPr>
          <a:xfrm>
            <a:off x="-744648" y="2188028"/>
            <a:ext cx="11170441" cy="3504132"/>
          </a:xfrm>
          <a:prstGeom prst="rect">
            <a:avLst/>
          </a:prstGeom>
        </p:spPr>
      </p:pic>
      <p:sp>
        <p:nvSpPr>
          <p:cNvPr id="98" name="Retângulo 97">
            <a:extLst>
              <a:ext uri="{FF2B5EF4-FFF2-40B4-BE49-F238E27FC236}">
                <a16:creationId xmlns:a16="http://schemas.microsoft.com/office/drawing/2014/main" id="{08CCE8F5-EF2E-CFE9-CBD3-E70D21FD111D}"/>
              </a:ext>
            </a:extLst>
          </p:cNvPr>
          <p:cNvSpPr/>
          <p:nvPr/>
        </p:nvSpPr>
        <p:spPr>
          <a:xfrm>
            <a:off x="3984171" y="2130878"/>
            <a:ext cx="734786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4AF8E40-ED48-BD64-B064-6E79BE726490}"/>
              </a:ext>
            </a:extLst>
          </p:cNvPr>
          <p:cNvSpPr txBox="1"/>
          <p:nvPr/>
        </p:nvSpPr>
        <p:spPr>
          <a:xfrm>
            <a:off x="6361675" y="4486186"/>
            <a:ext cx="32738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b="1" dirty="0" err="1"/>
              <a:t>Iron</a:t>
            </a:r>
            <a:r>
              <a:rPr lang="pt-PT" sz="1050" b="1" dirty="0"/>
              <a:t> </a:t>
            </a:r>
            <a:r>
              <a:rPr lang="pt-PT" sz="1050" b="1" dirty="0" err="1"/>
              <a:t>Hack</a:t>
            </a:r>
            <a:r>
              <a:rPr lang="pt-PT" sz="1050" b="1" dirty="0"/>
              <a:t> Final Project</a:t>
            </a:r>
          </a:p>
          <a:p>
            <a:pPr algn="ctr"/>
            <a:r>
              <a:rPr lang="pt-PT" sz="1050" b="1" dirty="0" err="1"/>
              <a:t>Oct</a:t>
            </a:r>
            <a:r>
              <a:rPr lang="pt-PT" sz="1050" b="1" dirty="0"/>
              <a:t> - 2023</a:t>
            </a:r>
          </a:p>
          <a:p>
            <a:pPr algn="ctr"/>
            <a:r>
              <a:rPr lang="pt-PT" sz="1050" b="1" dirty="0"/>
              <a:t>Jéssica Castelo</a:t>
            </a:r>
          </a:p>
        </p:txBody>
      </p:sp>
    </p:spTree>
    <p:extLst>
      <p:ext uri="{BB962C8B-B14F-4D97-AF65-F5344CB8AC3E}">
        <p14:creationId xmlns:p14="http://schemas.microsoft.com/office/powerpoint/2010/main" val="127120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9563C2-77D9-2104-1DEB-3DDDC8C6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5" y="890899"/>
            <a:ext cx="4225365" cy="41392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41BD17C-09CE-5E17-5FAA-9BDB3E3E1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7"/>
          <a:stretch/>
        </p:blipFill>
        <p:spPr>
          <a:xfrm>
            <a:off x="4371984" y="890899"/>
            <a:ext cx="4337428" cy="4139293"/>
          </a:xfrm>
          <a:prstGeom prst="rect">
            <a:avLst/>
          </a:prstGeom>
        </p:spPr>
      </p:pic>
      <p:sp>
        <p:nvSpPr>
          <p:cNvPr id="3157" name="Título 1">
            <a:extLst>
              <a:ext uri="{FF2B5EF4-FFF2-40B4-BE49-F238E27FC236}">
                <a16:creationId xmlns:a16="http://schemas.microsoft.com/office/drawing/2014/main" id="{501ADE6D-782B-C22B-ACE2-825C3C274FD8}"/>
              </a:ext>
            </a:extLst>
          </p:cNvPr>
          <p:cNvSpPr txBox="1">
            <a:spLocks/>
          </p:cNvSpPr>
          <p:nvPr/>
        </p:nvSpPr>
        <p:spPr>
          <a:xfrm>
            <a:off x="573134" y="13427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3200" dirty="0" err="1"/>
              <a:t>Disaster</a:t>
            </a:r>
            <a:r>
              <a:rPr lang="pt-PT" sz="3200" dirty="0"/>
              <a:t> </a:t>
            </a:r>
            <a:r>
              <a:rPr lang="pt-PT" sz="3200" dirty="0" err="1"/>
              <a:t>Type</a:t>
            </a:r>
            <a:r>
              <a:rPr lang="pt-PT" sz="3200" dirty="0"/>
              <a:t> - </a:t>
            </a:r>
            <a:r>
              <a:rPr lang="pt-PT" sz="3200" dirty="0" err="1"/>
              <a:t>Floods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89046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144B0E-8FEA-0435-6907-468DD947C5D1}"/>
              </a:ext>
            </a:extLst>
          </p:cNvPr>
          <p:cNvSpPr/>
          <p:nvPr/>
        </p:nvSpPr>
        <p:spPr>
          <a:xfrm>
            <a:off x="280495" y="1292394"/>
            <a:ext cx="8414465" cy="277341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02F70-62D8-C20C-6F5A-323691FE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16" y="221308"/>
            <a:ext cx="8520600" cy="841800"/>
          </a:xfrm>
        </p:spPr>
        <p:txBody>
          <a:bodyPr/>
          <a:lstStyle/>
          <a:p>
            <a:r>
              <a:rPr lang="pt-PT" dirty="0" err="1"/>
              <a:t>Contributing</a:t>
            </a:r>
            <a:r>
              <a:rPr lang="pt-PT" dirty="0"/>
              <a:t> </a:t>
            </a:r>
            <a:r>
              <a:rPr lang="pt-PT" dirty="0" err="1"/>
              <a:t>Factors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DF0342-B4B8-C431-C90F-22F9406742C0}"/>
              </a:ext>
            </a:extLst>
          </p:cNvPr>
          <p:cNvSpPr txBox="1"/>
          <p:nvPr/>
        </p:nvSpPr>
        <p:spPr>
          <a:xfrm>
            <a:off x="604161" y="1493424"/>
            <a:ext cx="8850085" cy="232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1. Population Density in Flood-Prone Areas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 Infrastructure and Urban Planning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 Warning Systems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4. Response Operations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5. Economic Factors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6. Terrain and Environmental Factors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7. Healthcare and Post-Disaster Support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Picture 2" descr="How You Can Use Crowdfunding for Natural Disasters">
            <a:extLst>
              <a:ext uri="{FF2B5EF4-FFF2-40B4-BE49-F238E27FC236}">
                <a16:creationId xmlns:a16="http://schemas.microsoft.com/office/drawing/2014/main" id="{359EF602-DC8B-36D7-3939-015E0C1D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44" y="1782430"/>
            <a:ext cx="2619375" cy="17430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6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144B0E-8FEA-0435-6907-468DD947C5D1}"/>
              </a:ext>
            </a:extLst>
          </p:cNvPr>
          <p:cNvSpPr/>
          <p:nvPr/>
        </p:nvSpPr>
        <p:spPr>
          <a:xfrm>
            <a:off x="280495" y="1292394"/>
            <a:ext cx="8414465" cy="277341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02F70-62D8-C20C-6F5A-323691FE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95" y="2150850"/>
            <a:ext cx="8520600" cy="841800"/>
          </a:xfrm>
        </p:spPr>
        <p:txBody>
          <a:bodyPr/>
          <a:lstStyle/>
          <a:p>
            <a:r>
              <a:rPr lang="pt-PT" dirty="0" err="1"/>
              <a:t>Thank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1216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5D0776-63EE-E3D1-B30A-AD468FF6AA4E}"/>
              </a:ext>
            </a:extLst>
          </p:cNvPr>
          <p:cNvSpPr/>
          <p:nvPr/>
        </p:nvSpPr>
        <p:spPr>
          <a:xfrm>
            <a:off x="280495" y="1135716"/>
            <a:ext cx="8414465" cy="288927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085177-C5A3-0C5B-580D-11F013FA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28" y="224078"/>
            <a:ext cx="8520600" cy="841800"/>
          </a:xfrm>
        </p:spPr>
        <p:txBody>
          <a:bodyPr/>
          <a:lstStyle/>
          <a:p>
            <a:r>
              <a:rPr lang="pt-PT" dirty="0"/>
              <a:t>Natural </a:t>
            </a:r>
            <a:r>
              <a:rPr lang="pt-PT" dirty="0" err="1"/>
              <a:t>Disasters</a:t>
            </a:r>
            <a:r>
              <a:rPr lang="pt-PT" dirty="0"/>
              <a:t> -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81083A-E136-A318-0D73-7907E45F5B59}"/>
              </a:ext>
            </a:extLst>
          </p:cNvPr>
          <p:cNvSpPr txBox="1"/>
          <p:nvPr/>
        </p:nvSpPr>
        <p:spPr>
          <a:xfrm>
            <a:off x="449041" y="1373534"/>
            <a:ext cx="5037360" cy="199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Inter"/>
              </a:rPr>
              <a:t>In 1988, the Centre for Research on the Epidemiology of Disasters (CRED) launched the Emergency Events Database (EM-DAT).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Inter"/>
              </a:rPr>
              <a:t>EM-DAT was created with the initial support of the World Health </a:t>
            </a:r>
            <a:r>
              <a:rPr lang="en-US" b="0" i="0" dirty="0" err="1">
                <a:effectLst/>
                <a:latin typeface="Inter"/>
              </a:rPr>
              <a:t>Organisation</a:t>
            </a:r>
            <a:r>
              <a:rPr lang="en-US" b="0" i="0" dirty="0">
                <a:effectLst/>
                <a:latin typeface="Inter"/>
              </a:rPr>
              <a:t> (WHO) and the Belgian Government.</a:t>
            </a:r>
            <a:endParaRPr lang="en-US" dirty="0">
              <a:latin typeface="Inter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Inter"/>
              </a:rPr>
              <a:t>The dataset is from 1900 – 2021.</a:t>
            </a:r>
          </a:p>
        </p:txBody>
      </p:sp>
      <p:pic>
        <p:nvPicPr>
          <p:cNvPr id="1030" name="Picture 6" descr="Natural disaster recovery costs set to spiral, study shows — Harvard Gazette">
            <a:extLst>
              <a:ext uri="{FF2B5EF4-FFF2-40B4-BE49-F238E27FC236}">
                <a16:creationId xmlns:a16="http://schemas.microsoft.com/office/drawing/2014/main" id="{22C97931-76AE-DA70-DD32-8FA2C9A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993" y="1716981"/>
            <a:ext cx="2619375" cy="17430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4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1D7D0EB-7D27-B589-D6E5-899D1F2C3A9E}"/>
              </a:ext>
            </a:extLst>
          </p:cNvPr>
          <p:cNvSpPr/>
          <p:nvPr/>
        </p:nvSpPr>
        <p:spPr>
          <a:xfrm>
            <a:off x="304993" y="1016893"/>
            <a:ext cx="8414465" cy="3783707"/>
          </a:xfrm>
          <a:prstGeom prst="roundRect">
            <a:avLst/>
          </a:prstGeom>
          <a:solidFill>
            <a:srgbClr val="92D050">
              <a:alpha val="56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0AA45E-DE44-7480-A04A-6F4B3699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93" y="305722"/>
            <a:ext cx="8520600" cy="841800"/>
          </a:xfrm>
        </p:spPr>
        <p:txBody>
          <a:bodyPr/>
          <a:lstStyle/>
          <a:p>
            <a:r>
              <a:rPr lang="pt-PT" dirty="0"/>
              <a:t>Natural </a:t>
            </a:r>
            <a:r>
              <a:rPr lang="pt-PT" dirty="0" err="1"/>
              <a:t>Disasters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30B8A5-5B1B-CFF4-1379-A99EB0E92095}"/>
              </a:ext>
            </a:extLst>
          </p:cNvPr>
          <p:cNvSpPr txBox="1"/>
          <p:nvPr/>
        </p:nvSpPr>
        <p:spPr>
          <a:xfrm>
            <a:off x="542924" y="1147522"/>
            <a:ext cx="8058151" cy="3200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252525"/>
                </a:solidFill>
                <a:latin typeface="Montserrat" panose="00000500000000000000" pitchFamily="2" charset="0"/>
              </a:rPr>
              <a:t>D</a:t>
            </a:r>
            <a:r>
              <a:rPr lang="en-US" b="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isasters:  “situations or events which overwhelm local capacity, necessitating a request for external assistance at the national or international level. Disasters are unforeseen and often sudden events that cause significant damage, destruction, and human suffering.” - </a:t>
            </a:r>
            <a:r>
              <a:rPr lang="pt-PT" b="0" i="0" dirty="0">
                <a:solidFill>
                  <a:srgbClr val="252525"/>
                </a:solidFill>
                <a:effectLst/>
                <a:latin typeface="Montserrat" panose="00000500000000000000" pitchFamily="2" charset="0"/>
              </a:rPr>
              <a:t>EM-DAT</a:t>
            </a:r>
            <a:endParaRPr lang="en-US" b="0" i="0" dirty="0">
              <a:solidFill>
                <a:srgbClr val="252525"/>
              </a:solidFill>
              <a:effectLst/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Inter"/>
            </a:endParaRPr>
          </a:p>
          <a:p>
            <a:pPr algn="just"/>
            <a:endParaRPr lang="en-US" sz="900" b="1" dirty="0">
              <a:latin typeface="Inter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>
                <a:solidFill>
                  <a:srgbClr val="252525"/>
                </a:solidFill>
                <a:latin typeface="Montserrat" panose="00000500000000000000" pitchFamily="2" charset="0"/>
              </a:rPr>
              <a:t>EM-DAT focuses on major disasters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252525"/>
                </a:solidFill>
                <a:latin typeface="Montserrat" panose="00000500000000000000" pitchFamily="2" charset="0"/>
              </a:rPr>
              <a:t>10 fatalities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252525"/>
                </a:solidFill>
                <a:latin typeface="Montserrat" panose="00000500000000000000" pitchFamily="2" charset="0"/>
              </a:rPr>
              <a:t>100 affected people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252525"/>
                </a:solidFill>
                <a:latin typeface="Montserrat" panose="00000500000000000000" pitchFamily="2" charset="0"/>
              </a:rPr>
              <a:t>a declaration of state of emergency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252525"/>
                </a:solidFill>
                <a:latin typeface="Montserrat" panose="00000500000000000000" pitchFamily="2" charset="0"/>
              </a:rPr>
              <a:t>a call for international assistance</a:t>
            </a:r>
          </a:p>
        </p:txBody>
      </p:sp>
    </p:spTree>
    <p:extLst>
      <p:ext uri="{BB962C8B-B14F-4D97-AF65-F5344CB8AC3E}">
        <p14:creationId xmlns:p14="http://schemas.microsoft.com/office/powerpoint/2010/main" val="417283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34BB1-A85C-52E0-54BE-D4504268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57" y="-61671"/>
            <a:ext cx="8520600" cy="841800"/>
          </a:xfrm>
        </p:spPr>
        <p:txBody>
          <a:bodyPr/>
          <a:lstStyle/>
          <a:p>
            <a:r>
              <a:rPr lang="pt-PT" dirty="0"/>
              <a:t>Natural </a:t>
            </a:r>
            <a:r>
              <a:rPr lang="pt-PT" dirty="0" err="1"/>
              <a:t>Disasters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ADD78-5CDB-F3DA-937E-A3465E7CA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" t="5706" r="11929" b="451"/>
          <a:stretch/>
        </p:blipFill>
        <p:spPr>
          <a:xfrm>
            <a:off x="458657" y="780129"/>
            <a:ext cx="5819679" cy="40821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EC8364A-2C9E-0AC4-0A35-61CF41DC7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72" y="1621929"/>
            <a:ext cx="2550800" cy="24747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BF2BDF-14B6-9CAB-0E5C-C476B282583B}"/>
              </a:ext>
            </a:extLst>
          </p:cNvPr>
          <p:cNvSpPr txBox="1"/>
          <p:nvPr/>
        </p:nvSpPr>
        <p:spPr>
          <a:xfrm rot="16200000">
            <a:off x="-603037" y="2534232"/>
            <a:ext cx="227663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050" dirty="0" err="1">
                <a:solidFill>
                  <a:srgbClr val="516176"/>
                </a:solidFill>
              </a:rPr>
              <a:t>Count</a:t>
            </a:r>
            <a:r>
              <a:rPr lang="pt-PT" sz="1050" dirty="0">
                <a:solidFill>
                  <a:srgbClr val="516176"/>
                </a:solidFill>
              </a:rPr>
              <a:t> </a:t>
            </a:r>
            <a:r>
              <a:rPr lang="pt-PT" sz="1050" dirty="0" err="1">
                <a:solidFill>
                  <a:srgbClr val="516176"/>
                </a:solidFill>
              </a:rPr>
              <a:t>of</a:t>
            </a:r>
            <a:r>
              <a:rPr lang="pt-PT" sz="1050" dirty="0">
                <a:solidFill>
                  <a:srgbClr val="516176"/>
                </a:solidFill>
              </a:rPr>
              <a:t> </a:t>
            </a:r>
            <a:r>
              <a:rPr lang="pt-PT" sz="1050" dirty="0" err="1">
                <a:solidFill>
                  <a:srgbClr val="516176"/>
                </a:solidFill>
              </a:rPr>
              <a:t>Disaster</a:t>
            </a:r>
            <a:r>
              <a:rPr lang="pt-PT" sz="1050" dirty="0">
                <a:solidFill>
                  <a:srgbClr val="516176"/>
                </a:solidFill>
              </a:rPr>
              <a:t> </a:t>
            </a:r>
            <a:r>
              <a:rPr lang="pt-PT" sz="1050" dirty="0" err="1">
                <a:solidFill>
                  <a:srgbClr val="516176"/>
                </a:solidFill>
              </a:rPr>
              <a:t>Type</a:t>
            </a:r>
            <a:endParaRPr lang="pt-PT" sz="1050" dirty="0">
              <a:solidFill>
                <a:srgbClr val="516176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3268D0-A22C-520B-C4E7-57818435DFE9}"/>
              </a:ext>
            </a:extLst>
          </p:cNvPr>
          <p:cNvSpPr txBox="1"/>
          <p:nvPr/>
        </p:nvSpPr>
        <p:spPr>
          <a:xfrm>
            <a:off x="4465865" y="780479"/>
            <a:ext cx="1134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Aptos" panose="020B0004020202020204" pitchFamily="34" charset="0"/>
              </a:rPr>
              <a:t>(1900-2021)</a:t>
            </a:r>
          </a:p>
        </p:txBody>
      </p:sp>
    </p:spTree>
    <p:extLst>
      <p:ext uri="{BB962C8B-B14F-4D97-AF65-F5344CB8AC3E}">
        <p14:creationId xmlns:p14="http://schemas.microsoft.com/office/powerpoint/2010/main" val="25691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8CED-2F21-9236-4264-7E80A01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DB4A0C-B84D-5788-13F0-AE82FE980A40}"/>
              </a:ext>
            </a:extLst>
          </p:cNvPr>
          <p:cNvSpPr txBox="1">
            <a:spLocks/>
          </p:cNvSpPr>
          <p:nvPr/>
        </p:nvSpPr>
        <p:spPr>
          <a:xfrm>
            <a:off x="310162" y="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dirty="0" err="1"/>
              <a:t>Disaster</a:t>
            </a:r>
            <a:r>
              <a:rPr lang="pt-PT" sz="2800" dirty="0"/>
              <a:t> </a:t>
            </a:r>
            <a:r>
              <a:rPr lang="pt-PT" sz="2800" dirty="0" err="1"/>
              <a:t>type</a:t>
            </a:r>
            <a:r>
              <a:rPr lang="pt-PT" sz="2800" dirty="0"/>
              <a:t> </a:t>
            </a:r>
            <a:r>
              <a:rPr lang="pt-PT" sz="2800" dirty="0" err="1"/>
              <a:t>over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years</a:t>
            </a:r>
            <a:endParaRPr lang="pt-PT" sz="2800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0939467B-8408-8ED9-782D-491F77C9075C}"/>
              </a:ext>
            </a:extLst>
          </p:cNvPr>
          <p:cNvCxnSpPr>
            <a:cxnSpLocks/>
          </p:cNvCxnSpPr>
          <p:nvPr/>
        </p:nvCxnSpPr>
        <p:spPr>
          <a:xfrm>
            <a:off x="179614" y="775607"/>
            <a:ext cx="0" cy="415575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5901C8BF-A284-9798-EFD4-B9F6AAF8C6F4}"/>
              </a:ext>
            </a:extLst>
          </p:cNvPr>
          <p:cNvCxnSpPr>
            <a:cxnSpLocks/>
          </p:cNvCxnSpPr>
          <p:nvPr/>
        </p:nvCxnSpPr>
        <p:spPr>
          <a:xfrm>
            <a:off x="8803547" y="775607"/>
            <a:ext cx="0" cy="415575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02BA3493-6077-4B85-C471-7EA79AD7F56A}"/>
              </a:ext>
            </a:extLst>
          </p:cNvPr>
          <p:cNvCxnSpPr>
            <a:cxnSpLocks/>
          </p:cNvCxnSpPr>
          <p:nvPr/>
        </p:nvCxnSpPr>
        <p:spPr>
          <a:xfrm flipH="1">
            <a:off x="178076" y="775607"/>
            <a:ext cx="865268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3F39990C-6C40-9D73-C1E5-029C488CA98A}"/>
              </a:ext>
            </a:extLst>
          </p:cNvPr>
          <p:cNvCxnSpPr>
            <a:cxnSpLocks/>
          </p:cNvCxnSpPr>
          <p:nvPr/>
        </p:nvCxnSpPr>
        <p:spPr>
          <a:xfrm>
            <a:off x="176538" y="4931360"/>
            <a:ext cx="865422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27A111CB-3632-506E-72A8-1666D39DE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8"/>
          <a:stretch/>
        </p:blipFill>
        <p:spPr>
          <a:xfrm>
            <a:off x="198760" y="879042"/>
            <a:ext cx="8585641" cy="398612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15DDFB5A-9B75-A6FB-4339-CA39BFDA7B34}"/>
              </a:ext>
            </a:extLst>
          </p:cNvPr>
          <p:cNvSpPr txBox="1"/>
          <p:nvPr/>
        </p:nvSpPr>
        <p:spPr>
          <a:xfrm rot="16200000">
            <a:off x="-778715" y="2591208"/>
            <a:ext cx="22766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pt-P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pt-P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Disaster</a:t>
            </a:r>
            <a:r>
              <a:rPr lang="pt-P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endParaRPr lang="pt-PT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7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20ECC49-99D7-9903-BF9B-080333046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82" r="559" b="65332"/>
          <a:stretch/>
        </p:blipFill>
        <p:spPr>
          <a:xfrm>
            <a:off x="7708543" y="979303"/>
            <a:ext cx="1435457" cy="153227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5AEC9FC-6555-24B8-F828-D8AFE6D9FBCB}"/>
              </a:ext>
            </a:extLst>
          </p:cNvPr>
          <p:cNvSpPr txBox="1">
            <a:spLocks/>
          </p:cNvSpPr>
          <p:nvPr/>
        </p:nvSpPr>
        <p:spPr>
          <a:xfrm>
            <a:off x="310162" y="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dirty="0" err="1"/>
              <a:t>Disaster</a:t>
            </a:r>
            <a:r>
              <a:rPr lang="pt-PT" sz="2800" dirty="0"/>
              <a:t> </a:t>
            </a:r>
            <a:r>
              <a:rPr lang="pt-PT" sz="2800" dirty="0" err="1"/>
              <a:t>type</a:t>
            </a:r>
            <a:r>
              <a:rPr lang="pt-PT" sz="2800" dirty="0"/>
              <a:t> </a:t>
            </a:r>
            <a:r>
              <a:rPr lang="pt-PT" sz="2800" dirty="0" err="1"/>
              <a:t>over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years</a:t>
            </a:r>
            <a:endParaRPr lang="pt-PT" sz="2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83B9D1E-B49F-CF37-37D8-4BAF85D91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23" r="1147"/>
          <a:stretch/>
        </p:blipFill>
        <p:spPr>
          <a:xfrm>
            <a:off x="727998" y="841800"/>
            <a:ext cx="6980545" cy="3990508"/>
          </a:xfrm>
          <a:prstGeom prst="rect">
            <a:avLst/>
          </a:prstGeom>
        </p:spPr>
      </p:pic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04C3C93B-4998-A2DA-361A-3C0A9E3A4B07}"/>
              </a:ext>
            </a:extLst>
          </p:cNvPr>
          <p:cNvCxnSpPr>
            <a:cxnSpLocks/>
          </p:cNvCxnSpPr>
          <p:nvPr/>
        </p:nvCxnSpPr>
        <p:spPr>
          <a:xfrm>
            <a:off x="179614" y="775607"/>
            <a:ext cx="0" cy="415575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9B3F8468-255A-37E1-C97F-0C71BAB79C9D}"/>
              </a:ext>
            </a:extLst>
          </p:cNvPr>
          <p:cNvCxnSpPr>
            <a:cxnSpLocks/>
          </p:cNvCxnSpPr>
          <p:nvPr/>
        </p:nvCxnSpPr>
        <p:spPr>
          <a:xfrm flipH="1">
            <a:off x="178076" y="775607"/>
            <a:ext cx="865268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31377A31-4A5C-CD0B-5A4F-7E7D7C123A9C}"/>
              </a:ext>
            </a:extLst>
          </p:cNvPr>
          <p:cNvCxnSpPr>
            <a:cxnSpLocks/>
          </p:cNvCxnSpPr>
          <p:nvPr/>
        </p:nvCxnSpPr>
        <p:spPr>
          <a:xfrm>
            <a:off x="176538" y="4931360"/>
            <a:ext cx="865422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5661251B-7400-C90E-E31D-2F4F7CAB4FE0}"/>
              </a:ext>
            </a:extLst>
          </p:cNvPr>
          <p:cNvCxnSpPr>
            <a:cxnSpLocks/>
          </p:cNvCxnSpPr>
          <p:nvPr/>
        </p:nvCxnSpPr>
        <p:spPr>
          <a:xfrm>
            <a:off x="8803547" y="775607"/>
            <a:ext cx="0" cy="415575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B655B4-CFE3-D141-B3CB-45D665820CCC}"/>
              </a:ext>
            </a:extLst>
          </p:cNvPr>
          <p:cNvSpPr txBox="1"/>
          <p:nvPr/>
        </p:nvSpPr>
        <p:spPr>
          <a:xfrm rot="16200000">
            <a:off x="-262711" y="2517432"/>
            <a:ext cx="22766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Disaster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endParaRPr lang="pt-PT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1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C19AF-CBBB-664F-E636-0DEA22C6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34" y="52628"/>
            <a:ext cx="8520600" cy="841800"/>
          </a:xfrm>
        </p:spPr>
        <p:txBody>
          <a:bodyPr/>
          <a:lstStyle/>
          <a:p>
            <a:r>
              <a:rPr lang="pt-PT" sz="3200" dirty="0"/>
              <a:t>Total </a:t>
            </a:r>
            <a:r>
              <a:rPr lang="pt-PT" sz="3200" dirty="0" err="1"/>
              <a:t>Deaths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</a:t>
            </a:r>
            <a:r>
              <a:rPr lang="pt-PT" sz="3200" dirty="0" err="1"/>
              <a:t>Disaster</a:t>
            </a:r>
            <a:r>
              <a:rPr lang="pt-PT" sz="3200" dirty="0"/>
              <a:t> </a:t>
            </a:r>
            <a:r>
              <a:rPr lang="pt-PT" sz="3200" dirty="0" err="1"/>
              <a:t>Type</a:t>
            </a:r>
            <a:endParaRPr lang="pt-PT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657FC9-6A0C-CF21-6C02-B2785599D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12" b="2734"/>
          <a:stretch/>
        </p:blipFill>
        <p:spPr>
          <a:xfrm>
            <a:off x="447421" y="847264"/>
            <a:ext cx="8239375" cy="4061426"/>
          </a:xfrm>
          <a:prstGeom prst="rect">
            <a:avLst/>
          </a:prstGeom>
        </p:spPr>
      </p:pic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92BD8C8-E6DD-5119-B0E7-0C4095E5E3CC}"/>
              </a:ext>
            </a:extLst>
          </p:cNvPr>
          <p:cNvCxnSpPr>
            <a:cxnSpLocks/>
          </p:cNvCxnSpPr>
          <p:nvPr/>
        </p:nvCxnSpPr>
        <p:spPr>
          <a:xfrm>
            <a:off x="318326" y="800100"/>
            <a:ext cx="0" cy="419623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3CA7F2CA-B7C2-61DF-1042-890F35E3C480}"/>
              </a:ext>
            </a:extLst>
          </p:cNvPr>
          <p:cNvCxnSpPr>
            <a:cxnSpLocks/>
          </p:cNvCxnSpPr>
          <p:nvPr/>
        </p:nvCxnSpPr>
        <p:spPr>
          <a:xfrm flipV="1">
            <a:off x="305487" y="4971838"/>
            <a:ext cx="8520600" cy="244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8AA7432-0DA0-3503-A85F-B96A6B586C8D}"/>
              </a:ext>
            </a:extLst>
          </p:cNvPr>
          <p:cNvCxnSpPr>
            <a:cxnSpLocks/>
          </p:cNvCxnSpPr>
          <p:nvPr/>
        </p:nvCxnSpPr>
        <p:spPr>
          <a:xfrm flipH="1">
            <a:off x="318326" y="800100"/>
            <a:ext cx="849492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663B6717-019D-C0EB-C4DE-021EAE7F972B}"/>
              </a:ext>
            </a:extLst>
          </p:cNvPr>
          <p:cNvCxnSpPr>
            <a:cxnSpLocks/>
          </p:cNvCxnSpPr>
          <p:nvPr/>
        </p:nvCxnSpPr>
        <p:spPr>
          <a:xfrm>
            <a:off x="8803547" y="775607"/>
            <a:ext cx="0" cy="415575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DBFB84A0-63AC-D581-26A2-D6C929B92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24" y="957576"/>
            <a:ext cx="2425825" cy="47627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7136AF7-0191-CE79-59F4-5D601FC578A3}"/>
              </a:ext>
            </a:extLst>
          </p:cNvPr>
          <p:cNvSpPr/>
          <p:nvPr/>
        </p:nvSpPr>
        <p:spPr>
          <a:xfrm>
            <a:off x="3084030" y="957576"/>
            <a:ext cx="98474" cy="79288"/>
          </a:xfrm>
          <a:prstGeom prst="ellipse">
            <a:avLst/>
          </a:prstGeom>
          <a:solidFill>
            <a:srgbClr val="F1881F"/>
          </a:solidFill>
          <a:ln>
            <a:solidFill>
              <a:srgbClr val="F188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F2C42F-EA4C-CEC0-31A9-0ECBEE8D6C62}"/>
              </a:ext>
            </a:extLst>
          </p:cNvPr>
          <p:cNvSpPr txBox="1"/>
          <p:nvPr/>
        </p:nvSpPr>
        <p:spPr>
          <a:xfrm rot="16200000">
            <a:off x="-449765" y="2456749"/>
            <a:ext cx="22766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Disaster</a:t>
            </a:r>
            <a:r>
              <a:rPr lang="pt-PT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endParaRPr lang="pt-PT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0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Oval 2138">
            <a:extLst>
              <a:ext uri="{FF2B5EF4-FFF2-40B4-BE49-F238E27FC236}">
                <a16:creationId xmlns:a16="http://schemas.microsoft.com/office/drawing/2014/main" id="{DA1B8465-A177-475C-DC62-583F5BEA3137}"/>
              </a:ext>
            </a:extLst>
          </p:cNvPr>
          <p:cNvSpPr/>
          <p:nvPr/>
        </p:nvSpPr>
        <p:spPr>
          <a:xfrm>
            <a:off x="3486605" y="938496"/>
            <a:ext cx="558853" cy="542868"/>
          </a:xfrm>
          <a:prstGeom prst="ellipse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2129" name="Imagem 2128">
            <a:extLst>
              <a:ext uri="{FF2B5EF4-FFF2-40B4-BE49-F238E27FC236}">
                <a16:creationId xmlns:a16="http://schemas.microsoft.com/office/drawing/2014/main" id="{5ED49817-A722-D8D3-6278-4B116CB3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4" y="1759082"/>
            <a:ext cx="1245102" cy="28546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137C32-6FCF-A1B3-CFAB-FDBEC4042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8" t="21431" r="13924"/>
          <a:stretch/>
        </p:blipFill>
        <p:spPr>
          <a:xfrm>
            <a:off x="2091850" y="1759082"/>
            <a:ext cx="6115040" cy="3002074"/>
          </a:xfrm>
          <a:prstGeom prst="rect">
            <a:avLst/>
          </a:prstGeom>
        </p:spPr>
      </p:pic>
      <p:cxnSp>
        <p:nvCxnSpPr>
          <p:cNvPr id="2110" name="Conexão reta 2109">
            <a:extLst>
              <a:ext uri="{FF2B5EF4-FFF2-40B4-BE49-F238E27FC236}">
                <a16:creationId xmlns:a16="http://schemas.microsoft.com/office/drawing/2014/main" id="{312BE091-8570-001D-FD59-B979036A5619}"/>
              </a:ext>
            </a:extLst>
          </p:cNvPr>
          <p:cNvCxnSpPr/>
          <p:nvPr/>
        </p:nvCxnSpPr>
        <p:spPr>
          <a:xfrm>
            <a:off x="363849" y="2979965"/>
            <a:ext cx="8450036" cy="0"/>
          </a:xfrm>
          <a:prstGeom prst="line">
            <a:avLst/>
          </a:prstGeom>
          <a:ln w="19050" cap="flat" cmpd="sng" algn="ctr">
            <a:solidFill>
              <a:srgbClr val="B9761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B6D13512-CBB8-34A8-FCF5-953849674195}"/>
              </a:ext>
            </a:extLst>
          </p:cNvPr>
          <p:cNvSpPr txBox="1"/>
          <p:nvPr/>
        </p:nvSpPr>
        <p:spPr>
          <a:xfrm>
            <a:off x="1991119" y="1468514"/>
            <a:ext cx="707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Earthquake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Epidemic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Landslide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Storm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Volcanic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Wildfire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</p:txBody>
      </p:sp>
      <p:sp>
        <p:nvSpPr>
          <p:cNvPr id="2112" name="CaixaDeTexto 2111">
            <a:extLst>
              <a:ext uri="{FF2B5EF4-FFF2-40B4-BE49-F238E27FC236}">
                <a16:creationId xmlns:a16="http://schemas.microsoft.com/office/drawing/2014/main" id="{C627F285-E427-87E8-A7AC-9D4404CA804C}"/>
              </a:ext>
            </a:extLst>
          </p:cNvPr>
          <p:cNvSpPr txBox="1"/>
          <p:nvPr/>
        </p:nvSpPr>
        <p:spPr>
          <a:xfrm>
            <a:off x="2120321" y="2189831"/>
            <a:ext cx="46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412</a:t>
            </a:r>
          </a:p>
        </p:txBody>
      </p:sp>
      <p:sp>
        <p:nvSpPr>
          <p:cNvPr id="2113" name="CaixaDeTexto 2112">
            <a:extLst>
              <a:ext uri="{FF2B5EF4-FFF2-40B4-BE49-F238E27FC236}">
                <a16:creationId xmlns:a16="http://schemas.microsoft.com/office/drawing/2014/main" id="{68C78702-B1F6-98FD-DF78-1BF66813A1F7}"/>
              </a:ext>
            </a:extLst>
          </p:cNvPr>
          <p:cNvSpPr txBox="1"/>
          <p:nvPr/>
        </p:nvSpPr>
        <p:spPr>
          <a:xfrm>
            <a:off x="2772494" y="2194351"/>
            <a:ext cx="46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957</a:t>
            </a:r>
          </a:p>
        </p:txBody>
      </p:sp>
      <p:sp>
        <p:nvSpPr>
          <p:cNvPr id="2114" name="CaixaDeTexto 2113">
            <a:extLst>
              <a:ext uri="{FF2B5EF4-FFF2-40B4-BE49-F238E27FC236}">
                <a16:creationId xmlns:a16="http://schemas.microsoft.com/office/drawing/2014/main" id="{128B2E39-25AF-C7C3-69AE-84298C5F7248}"/>
              </a:ext>
            </a:extLst>
          </p:cNvPr>
          <p:cNvSpPr txBox="1"/>
          <p:nvPr/>
        </p:nvSpPr>
        <p:spPr>
          <a:xfrm>
            <a:off x="3489920" y="2197876"/>
            <a:ext cx="46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633</a:t>
            </a:r>
          </a:p>
        </p:txBody>
      </p:sp>
      <p:sp>
        <p:nvSpPr>
          <p:cNvPr id="2115" name="CaixaDeTexto 2114">
            <a:extLst>
              <a:ext uri="{FF2B5EF4-FFF2-40B4-BE49-F238E27FC236}">
                <a16:creationId xmlns:a16="http://schemas.microsoft.com/office/drawing/2014/main" id="{48408612-2506-C956-CAA5-6CEE30A329E5}"/>
              </a:ext>
            </a:extLst>
          </p:cNvPr>
          <p:cNvSpPr txBox="1"/>
          <p:nvPr/>
        </p:nvSpPr>
        <p:spPr>
          <a:xfrm>
            <a:off x="4292093" y="2187519"/>
            <a:ext cx="52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1932</a:t>
            </a:r>
          </a:p>
        </p:txBody>
      </p:sp>
      <p:sp>
        <p:nvSpPr>
          <p:cNvPr id="2116" name="CaixaDeTexto 2115">
            <a:extLst>
              <a:ext uri="{FF2B5EF4-FFF2-40B4-BE49-F238E27FC236}">
                <a16:creationId xmlns:a16="http://schemas.microsoft.com/office/drawing/2014/main" id="{8A14C1BA-61F5-FBFF-7C4C-48A7EE069706}"/>
              </a:ext>
            </a:extLst>
          </p:cNvPr>
          <p:cNvSpPr txBox="1"/>
          <p:nvPr/>
        </p:nvSpPr>
        <p:spPr>
          <a:xfrm>
            <a:off x="5135669" y="2194351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371</a:t>
            </a:r>
          </a:p>
        </p:txBody>
      </p:sp>
      <p:sp>
        <p:nvSpPr>
          <p:cNvPr id="2117" name="CaixaDeTexto 2116">
            <a:extLst>
              <a:ext uri="{FF2B5EF4-FFF2-40B4-BE49-F238E27FC236}">
                <a16:creationId xmlns:a16="http://schemas.microsoft.com/office/drawing/2014/main" id="{2BDC43E8-E69E-5EC0-4252-3F29BFD2BD30}"/>
              </a:ext>
            </a:extLst>
          </p:cNvPr>
          <p:cNvSpPr txBox="1"/>
          <p:nvPr/>
        </p:nvSpPr>
        <p:spPr>
          <a:xfrm>
            <a:off x="5915789" y="2208850"/>
            <a:ext cx="683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2239</a:t>
            </a:r>
          </a:p>
        </p:txBody>
      </p:sp>
      <p:sp>
        <p:nvSpPr>
          <p:cNvPr id="2118" name="CaixaDeTexto 2117">
            <a:extLst>
              <a:ext uri="{FF2B5EF4-FFF2-40B4-BE49-F238E27FC236}">
                <a16:creationId xmlns:a16="http://schemas.microsoft.com/office/drawing/2014/main" id="{7835A969-8357-1220-F640-63A5052FF8D8}"/>
              </a:ext>
            </a:extLst>
          </p:cNvPr>
          <p:cNvSpPr txBox="1"/>
          <p:nvPr/>
        </p:nvSpPr>
        <p:spPr>
          <a:xfrm>
            <a:off x="6720762" y="2187519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150</a:t>
            </a:r>
          </a:p>
        </p:txBody>
      </p:sp>
      <p:sp>
        <p:nvSpPr>
          <p:cNvPr id="2119" name="CaixaDeTexto 2118">
            <a:extLst>
              <a:ext uri="{FF2B5EF4-FFF2-40B4-BE49-F238E27FC236}">
                <a16:creationId xmlns:a16="http://schemas.microsoft.com/office/drawing/2014/main" id="{E44942E0-0CFC-A93B-3FD9-65A42B5B4C59}"/>
              </a:ext>
            </a:extLst>
          </p:cNvPr>
          <p:cNvSpPr txBox="1"/>
          <p:nvPr/>
        </p:nvSpPr>
        <p:spPr>
          <a:xfrm>
            <a:off x="7095331" y="2194351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208</a:t>
            </a:r>
          </a:p>
        </p:txBody>
      </p:sp>
      <p:sp>
        <p:nvSpPr>
          <p:cNvPr id="2120" name="CaixaDeTexto 2119">
            <a:extLst>
              <a:ext uri="{FF2B5EF4-FFF2-40B4-BE49-F238E27FC236}">
                <a16:creationId xmlns:a16="http://schemas.microsoft.com/office/drawing/2014/main" id="{7ED6E481-64ED-0D3C-9E75-117D61FFE22A}"/>
              </a:ext>
            </a:extLst>
          </p:cNvPr>
          <p:cNvSpPr txBox="1"/>
          <p:nvPr/>
        </p:nvSpPr>
        <p:spPr>
          <a:xfrm>
            <a:off x="2107497" y="3921567"/>
            <a:ext cx="46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358</a:t>
            </a:r>
          </a:p>
        </p:txBody>
      </p:sp>
      <p:sp>
        <p:nvSpPr>
          <p:cNvPr id="2121" name="CaixaDeTexto 2120">
            <a:extLst>
              <a:ext uri="{FF2B5EF4-FFF2-40B4-BE49-F238E27FC236}">
                <a16:creationId xmlns:a16="http://schemas.microsoft.com/office/drawing/2014/main" id="{DAE68023-DC47-3FFF-7676-1234D286B1B3}"/>
              </a:ext>
            </a:extLst>
          </p:cNvPr>
          <p:cNvSpPr txBox="1"/>
          <p:nvPr/>
        </p:nvSpPr>
        <p:spPr>
          <a:xfrm>
            <a:off x="2682629" y="3909242"/>
            <a:ext cx="46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587</a:t>
            </a:r>
          </a:p>
        </p:txBody>
      </p:sp>
      <p:sp>
        <p:nvSpPr>
          <p:cNvPr id="2122" name="CaixaDeTexto 2121">
            <a:extLst>
              <a:ext uri="{FF2B5EF4-FFF2-40B4-BE49-F238E27FC236}">
                <a16:creationId xmlns:a16="http://schemas.microsoft.com/office/drawing/2014/main" id="{3277698C-5C62-BF7B-57FE-12E80CE16BD1}"/>
              </a:ext>
            </a:extLst>
          </p:cNvPr>
          <p:cNvSpPr txBox="1"/>
          <p:nvPr/>
        </p:nvSpPr>
        <p:spPr>
          <a:xfrm>
            <a:off x="3345238" y="3930662"/>
            <a:ext cx="46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868</a:t>
            </a:r>
          </a:p>
        </p:txBody>
      </p:sp>
      <p:sp>
        <p:nvSpPr>
          <p:cNvPr id="2123" name="CaixaDeTexto 2122">
            <a:extLst>
              <a:ext uri="{FF2B5EF4-FFF2-40B4-BE49-F238E27FC236}">
                <a16:creationId xmlns:a16="http://schemas.microsoft.com/office/drawing/2014/main" id="{6872DF6D-D5E2-1603-4E48-0A8846F040C1}"/>
              </a:ext>
            </a:extLst>
          </p:cNvPr>
          <p:cNvSpPr txBox="1"/>
          <p:nvPr/>
        </p:nvSpPr>
        <p:spPr>
          <a:xfrm>
            <a:off x="4409562" y="3962460"/>
            <a:ext cx="67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3619</a:t>
            </a:r>
          </a:p>
        </p:txBody>
      </p:sp>
      <p:sp>
        <p:nvSpPr>
          <p:cNvPr id="2124" name="CaixaDeTexto 2123">
            <a:extLst>
              <a:ext uri="{FF2B5EF4-FFF2-40B4-BE49-F238E27FC236}">
                <a16:creationId xmlns:a16="http://schemas.microsoft.com/office/drawing/2014/main" id="{4B90B572-BB06-07C0-15B8-3974B596A1D0}"/>
              </a:ext>
            </a:extLst>
          </p:cNvPr>
          <p:cNvSpPr txBox="1"/>
          <p:nvPr/>
        </p:nvSpPr>
        <p:spPr>
          <a:xfrm>
            <a:off x="5429371" y="3921566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405</a:t>
            </a:r>
          </a:p>
        </p:txBody>
      </p:sp>
      <p:sp>
        <p:nvSpPr>
          <p:cNvPr id="2125" name="CaixaDeTexto 2124">
            <a:extLst>
              <a:ext uri="{FF2B5EF4-FFF2-40B4-BE49-F238E27FC236}">
                <a16:creationId xmlns:a16="http://schemas.microsoft.com/office/drawing/2014/main" id="{9C358BC8-7E85-7D23-B711-5D63447D5E43}"/>
              </a:ext>
            </a:extLst>
          </p:cNvPr>
          <p:cNvSpPr txBox="1"/>
          <p:nvPr/>
        </p:nvSpPr>
        <p:spPr>
          <a:xfrm>
            <a:off x="6250195" y="3931925"/>
            <a:ext cx="637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2257</a:t>
            </a:r>
          </a:p>
        </p:txBody>
      </p:sp>
      <p:sp>
        <p:nvSpPr>
          <p:cNvPr id="2126" name="CaixaDeTexto 2125">
            <a:extLst>
              <a:ext uri="{FF2B5EF4-FFF2-40B4-BE49-F238E27FC236}">
                <a16:creationId xmlns:a16="http://schemas.microsoft.com/office/drawing/2014/main" id="{D493D386-185E-E00E-68EC-D71F495DCEFD}"/>
              </a:ext>
            </a:extLst>
          </p:cNvPr>
          <p:cNvSpPr txBox="1"/>
          <p:nvPr/>
        </p:nvSpPr>
        <p:spPr>
          <a:xfrm>
            <a:off x="7025095" y="3928776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115</a:t>
            </a:r>
          </a:p>
        </p:txBody>
      </p:sp>
      <p:sp>
        <p:nvSpPr>
          <p:cNvPr id="2127" name="CaixaDeTexto 2126">
            <a:extLst>
              <a:ext uri="{FF2B5EF4-FFF2-40B4-BE49-F238E27FC236}">
                <a16:creationId xmlns:a16="http://schemas.microsoft.com/office/drawing/2014/main" id="{66029AB7-F987-2C9D-6608-AB286C5D3447}"/>
              </a:ext>
            </a:extLst>
          </p:cNvPr>
          <p:cNvSpPr txBox="1"/>
          <p:nvPr/>
        </p:nvSpPr>
        <p:spPr>
          <a:xfrm>
            <a:off x="7383310" y="3936954"/>
            <a:ext cx="465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263</a:t>
            </a:r>
          </a:p>
        </p:txBody>
      </p:sp>
      <p:pic>
        <p:nvPicPr>
          <p:cNvPr id="2128" name="Imagem 2127">
            <a:extLst>
              <a:ext uri="{FF2B5EF4-FFF2-40B4-BE49-F238E27FC236}">
                <a16:creationId xmlns:a16="http://schemas.microsoft.com/office/drawing/2014/main" id="{4EA6FCEB-4B4E-40E7-F0D3-DF546EDFB6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90" t="17452" r="81261"/>
          <a:stretch/>
        </p:blipFill>
        <p:spPr>
          <a:xfrm>
            <a:off x="4169383" y="797918"/>
            <a:ext cx="764201" cy="717900"/>
          </a:xfrm>
          <a:prstGeom prst="rect">
            <a:avLst/>
          </a:prstGeom>
        </p:spPr>
      </p:pic>
      <p:pic>
        <p:nvPicPr>
          <p:cNvPr id="2133" name="Imagem 2132">
            <a:extLst>
              <a:ext uri="{FF2B5EF4-FFF2-40B4-BE49-F238E27FC236}">
                <a16:creationId xmlns:a16="http://schemas.microsoft.com/office/drawing/2014/main" id="{86E40150-D440-D757-CFBF-14253D750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816" t="26790" r="4745" b="966"/>
          <a:stretch/>
        </p:blipFill>
        <p:spPr>
          <a:xfrm>
            <a:off x="5705815" y="886417"/>
            <a:ext cx="671937" cy="648196"/>
          </a:xfrm>
          <a:prstGeom prst="rect">
            <a:avLst/>
          </a:prstGeom>
        </p:spPr>
      </p:pic>
      <p:pic>
        <p:nvPicPr>
          <p:cNvPr id="2135" name="Imagem 2134">
            <a:extLst>
              <a:ext uri="{FF2B5EF4-FFF2-40B4-BE49-F238E27FC236}">
                <a16:creationId xmlns:a16="http://schemas.microsoft.com/office/drawing/2014/main" id="{7B7F768E-5C4D-84EF-4173-5BD1634D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544" t="26305" r="43319" b="609"/>
          <a:stretch/>
        </p:blipFill>
        <p:spPr>
          <a:xfrm>
            <a:off x="5010785" y="904041"/>
            <a:ext cx="608802" cy="6118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E43E6A5-7DEB-CBDE-E48E-1B823BD279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95" t="9929" r="71544" b="5993"/>
          <a:stretch/>
        </p:blipFill>
        <p:spPr>
          <a:xfrm>
            <a:off x="6481130" y="866146"/>
            <a:ext cx="710520" cy="638970"/>
          </a:xfrm>
          <a:prstGeom prst="rect">
            <a:avLst/>
          </a:prstGeom>
        </p:spPr>
      </p:pic>
      <p:pic>
        <p:nvPicPr>
          <p:cNvPr id="2130" name="Imagem 2129">
            <a:extLst>
              <a:ext uri="{FF2B5EF4-FFF2-40B4-BE49-F238E27FC236}">
                <a16:creationId xmlns:a16="http://schemas.microsoft.com/office/drawing/2014/main" id="{411768FE-61D8-FF4A-0630-31432D914F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497" t="12154" r="6360"/>
          <a:stretch/>
        </p:blipFill>
        <p:spPr>
          <a:xfrm>
            <a:off x="7134115" y="872536"/>
            <a:ext cx="714865" cy="664978"/>
          </a:xfrm>
          <a:prstGeom prst="rect">
            <a:avLst/>
          </a:prstGeom>
        </p:spPr>
      </p:pic>
      <p:pic>
        <p:nvPicPr>
          <p:cNvPr id="2132" name="Imagem 2131">
            <a:extLst>
              <a:ext uri="{FF2B5EF4-FFF2-40B4-BE49-F238E27FC236}">
                <a16:creationId xmlns:a16="http://schemas.microsoft.com/office/drawing/2014/main" id="{5B176DC3-8C47-3E22-716D-D7F93B18B8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81" t="20640" r="79642"/>
          <a:stretch/>
        </p:blipFill>
        <p:spPr>
          <a:xfrm>
            <a:off x="1961877" y="884661"/>
            <a:ext cx="610986" cy="637813"/>
          </a:xfrm>
          <a:prstGeom prst="rect">
            <a:avLst/>
          </a:prstGeom>
        </p:spPr>
      </p:pic>
      <p:pic>
        <p:nvPicPr>
          <p:cNvPr id="2136" name="Imagem 2135">
            <a:extLst>
              <a:ext uri="{FF2B5EF4-FFF2-40B4-BE49-F238E27FC236}">
                <a16:creationId xmlns:a16="http://schemas.microsoft.com/office/drawing/2014/main" id="{601E6BA4-D260-2E46-4BF6-B7E85921D0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598" t="20341" r="13950"/>
          <a:stretch/>
        </p:blipFill>
        <p:spPr>
          <a:xfrm>
            <a:off x="2656969" y="851497"/>
            <a:ext cx="714865" cy="676978"/>
          </a:xfrm>
          <a:prstGeom prst="rect">
            <a:avLst/>
          </a:prstGeom>
        </p:spPr>
      </p:pic>
      <p:pic>
        <p:nvPicPr>
          <p:cNvPr id="2138" name="Gráfico 2137" descr="Globo terrestre: Américas com preenchimento sólido">
            <a:extLst>
              <a:ext uri="{FF2B5EF4-FFF2-40B4-BE49-F238E27FC236}">
                <a16:creationId xmlns:a16="http://schemas.microsoft.com/office/drawing/2014/main" id="{A7F24C22-F6A6-1FB4-C210-A8D7129ED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5336" y="1034687"/>
            <a:ext cx="361389" cy="361389"/>
          </a:xfrm>
          <a:prstGeom prst="rect">
            <a:avLst/>
          </a:prstGeom>
        </p:spPr>
      </p:pic>
      <p:sp>
        <p:nvSpPr>
          <p:cNvPr id="2140" name="Título 1">
            <a:extLst>
              <a:ext uri="{FF2B5EF4-FFF2-40B4-BE49-F238E27FC236}">
                <a16:creationId xmlns:a16="http://schemas.microsoft.com/office/drawing/2014/main" id="{69655D7D-34D6-DA0F-DFD9-8D5CF4B1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49" y="-94840"/>
            <a:ext cx="8520600" cy="841800"/>
          </a:xfrm>
        </p:spPr>
        <p:txBody>
          <a:bodyPr/>
          <a:lstStyle/>
          <a:p>
            <a:r>
              <a:rPr lang="pt-PT" sz="3200" dirty="0" err="1"/>
              <a:t>Disaster</a:t>
            </a:r>
            <a:r>
              <a:rPr lang="pt-PT" sz="3200" dirty="0"/>
              <a:t> </a:t>
            </a:r>
            <a:r>
              <a:rPr lang="pt-PT" sz="3200" dirty="0" err="1"/>
              <a:t>Type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912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479CC1-BDCA-88D7-9DFF-79D011380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" t="2673" r="2819" b="7050"/>
          <a:stretch/>
        </p:blipFill>
        <p:spPr>
          <a:xfrm>
            <a:off x="481693" y="1456032"/>
            <a:ext cx="7527472" cy="291007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9B6CF69-EFF8-F4FE-98AE-1AE0E12EEF89}"/>
              </a:ext>
            </a:extLst>
          </p:cNvPr>
          <p:cNvSpPr txBox="1">
            <a:spLocks/>
          </p:cNvSpPr>
          <p:nvPr/>
        </p:nvSpPr>
        <p:spPr>
          <a:xfrm>
            <a:off x="573134" y="13427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3200" dirty="0" err="1"/>
              <a:t>Disaster</a:t>
            </a:r>
            <a:r>
              <a:rPr lang="pt-PT" sz="3200" dirty="0"/>
              <a:t> </a:t>
            </a:r>
            <a:r>
              <a:rPr lang="pt-PT" sz="3200" dirty="0" err="1"/>
              <a:t>Type</a:t>
            </a:r>
            <a:r>
              <a:rPr lang="pt-PT" sz="3200" dirty="0"/>
              <a:t> </a:t>
            </a:r>
            <a:r>
              <a:rPr lang="pt-PT" sz="2400" dirty="0"/>
              <a:t>(2000-presente)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35DC49A7-7908-649A-F299-3F7572B92F2B}"/>
              </a:ext>
            </a:extLst>
          </p:cNvPr>
          <p:cNvCxnSpPr>
            <a:cxnSpLocks/>
          </p:cNvCxnSpPr>
          <p:nvPr/>
        </p:nvCxnSpPr>
        <p:spPr>
          <a:xfrm>
            <a:off x="644898" y="1061358"/>
            <a:ext cx="0" cy="338817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34730E4-2E3D-A338-E6B6-B5B5B64B9503}"/>
              </a:ext>
            </a:extLst>
          </p:cNvPr>
          <p:cNvCxnSpPr>
            <a:cxnSpLocks/>
          </p:cNvCxnSpPr>
          <p:nvPr/>
        </p:nvCxnSpPr>
        <p:spPr>
          <a:xfrm flipH="1">
            <a:off x="644898" y="1061358"/>
            <a:ext cx="793576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D69F0DF-84AC-99AA-3F98-E88B445FF800}"/>
              </a:ext>
            </a:extLst>
          </p:cNvPr>
          <p:cNvCxnSpPr>
            <a:cxnSpLocks/>
          </p:cNvCxnSpPr>
          <p:nvPr/>
        </p:nvCxnSpPr>
        <p:spPr>
          <a:xfrm flipV="1">
            <a:off x="644898" y="4437290"/>
            <a:ext cx="7935766" cy="1224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04C223E5-E9B7-D51B-54A7-0C3F2E6DE5A6}"/>
              </a:ext>
            </a:extLst>
          </p:cNvPr>
          <p:cNvCxnSpPr>
            <a:cxnSpLocks/>
          </p:cNvCxnSpPr>
          <p:nvPr/>
        </p:nvCxnSpPr>
        <p:spPr>
          <a:xfrm>
            <a:off x="8580664" y="1061358"/>
            <a:ext cx="0" cy="337593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675466"/>
      </p:ext>
    </p:extLst>
  </p:cSld>
  <p:clrMapOvr>
    <a:masterClrMapping/>
  </p:clrMapOvr>
</p:sld>
</file>

<file path=ppt/theme/theme1.xml><?xml version="1.0" encoding="utf-8"?>
<a:theme xmlns:a="http://schemas.openxmlformats.org/drawingml/2006/main" name="Disaster Preparednes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3CA26"/>
      </a:accent1>
      <a:accent2>
        <a:srgbClr val="EF812F"/>
      </a:accent2>
      <a:accent3>
        <a:srgbClr val="DF4849"/>
      </a:accent3>
      <a:accent4>
        <a:srgbClr val="A2D0FF"/>
      </a:accent4>
      <a:accent5>
        <a:srgbClr val="5FA0D8"/>
      </a:accent5>
      <a:accent6>
        <a:srgbClr val="355F7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246</Words>
  <Application>Microsoft Office PowerPoint</Application>
  <PresentationFormat>Apresentação no Ecrã (16:9)</PresentationFormat>
  <Paragraphs>55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21" baseType="lpstr">
      <vt:lpstr>Söhne</vt:lpstr>
      <vt:lpstr>Roboto</vt:lpstr>
      <vt:lpstr>Arial</vt:lpstr>
      <vt:lpstr>Wingdings</vt:lpstr>
      <vt:lpstr>Aptos</vt:lpstr>
      <vt:lpstr>Fira Sans Extra Condensed</vt:lpstr>
      <vt:lpstr>Montserrat</vt:lpstr>
      <vt:lpstr>Inter</vt:lpstr>
      <vt:lpstr>Disaster Preparedness Infographics by Slidesgo</vt:lpstr>
      <vt:lpstr>Natural Disasters</vt:lpstr>
      <vt:lpstr>Natural Disasters - Dataset</vt:lpstr>
      <vt:lpstr>Natural Disasters</vt:lpstr>
      <vt:lpstr>Natural Disasters</vt:lpstr>
      <vt:lpstr>Apresentação do PowerPoint</vt:lpstr>
      <vt:lpstr>Apresentação do PowerPoint</vt:lpstr>
      <vt:lpstr>Total Deaths and Disaster Type</vt:lpstr>
      <vt:lpstr>Disaster Type</vt:lpstr>
      <vt:lpstr>Apresentação do PowerPoint</vt:lpstr>
      <vt:lpstr>Apresentação do PowerPoint</vt:lpstr>
      <vt:lpstr>Contributing Factors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Preparedness Infographics</dc:title>
  <dc:creator>Jéssica Castelo</dc:creator>
  <cp:lastModifiedBy>Jéssica Castelo</cp:lastModifiedBy>
  <cp:revision>4</cp:revision>
  <dcterms:modified xsi:type="dcterms:W3CDTF">2023-12-17T16:50:11Z</dcterms:modified>
</cp:coreProperties>
</file>