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57" r:id="rId3"/>
    <p:sldId id="259" r:id="rId4"/>
    <p:sldId id="270" r:id="rId5"/>
    <p:sldId id="261" r:id="rId6"/>
    <p:sldId id="262" r:id="rId7"/>
    <p:sldId id="272" r:id="rId8"/>
    <p:sldId id="260" r:id="rId9"/>
    <p:sldId id="263" r:id="rId10"/>
    <p:sldId id="264" r:id="rId11"/>
    <p:sldId id="265" r:id="rId12"/>
    <p:sldId id="271" r:id="rId13"/>
    <p:sldId id="266" r:id="rId14"/>
    <p:sldId id="268" r:id="rId15"/>
    <p:sldId id="267"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57" autoAdjust="0"/>
  </p:normalViewPr>
  <p:slideViewPr>
    <p:cSldViewPr snapToGrid="0">
      <p:cViewPr varScale="1">
        <p:scale>
          <a:sx n="106" d="100"/>
          <a:sy n="106" d="100"/>
        </p:scale>
        <p:origin x="65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senti percent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78D-4B2D-99D3-DD5D02164C8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78D-4B2D-99D3-DD5D02164C8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78D-4B2D-99D3-DD5D02164C84}"/>
              </c:ext>
            </c:extLst>
          </c:dPt>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bg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neutral</c:v>
                </c:pt>
                <c:pt idx="1">
                  <c:v>negative</c:v>
                </c:pt>
                <c:pt idx="2">
                  <c:v>positive</c:v>
                </c:pt>
              </c:strCache>
            </c:strRef>
          </c:cat>
          <c:val>
            <c:numRef>
              <c:f>Sheet1!$B$2:$B$4</c:f>
              <c:numCache>
                <c:formatCode>General</c:formatCode>
                <c:ptCount val="3"/>
                <c:pt idx="0">
                  <c:v>0.44085999999999997</c:v>
                </c:pt>
                <c:pt idx="1">
                  <c:v>0.29716500000000001</c:v>
                </c:pt>
                <c:pt idx="2">
                  <c:v>0.26197500000000001</c:v>
                </c:pt>
              </c:numCache>
            </c:numRef>
          </c:val>
          <c:extLst>
            <c:ext xmlns:c16="http://schemas.microsoft.com/office/drawing/2014/chart" uri="{C3380CC4-5D6E-409C-BE32-E72D297353CC}">
              <c16:uniqueId val="{00000000-AFB0-4240-B0F6-1952540EA456}"/>
            </c:ext>
          </c:extLst>
        </c:ser>
        <c:dLbls>
          <c:showLegendKey val="0"/>
          <c:showVal val="1"/>
          <c:showCatName val="0"/>
          <c:showSerName val="0"/>
          <c:showPercent val="0"/>
          <c:showBubbleSize val="0"/>
          <c:showLeaderLines val="1"/>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48A87A34-81AB-432B-8DAE-1953F412C126}" type="datetimeFigureOut">
              <a:rPr lang="en-US" smtClean="0"/>
              <a:t>3/19/2020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490368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63959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48A87A34-81AB-432B-8DAE-1953F412C126}" type="datetimeFigureOut">
              <a:rPr lang="en-US" smtClean="0"/>
              <a:pPr/>
              <a:t>3/19/2020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752731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21810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48A87A34-81AB-432B-8DAE-1953F412C126}" type="datetimeFigureOut">
              <a:rPr lang="en-US" smtClean="0"/>
              <a:pPr/>
              <a:t>3/19/2020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3718212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88916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59868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69983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42509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48A87A34-81AB-432B-8DAE-1953F412C126}" type="datetimeFigureOut">
              <a:rPr lang="en-US" smtClean="0"/>
              <a:t>3/19/2020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2584895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55673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48A87A34-81AB-432B-8DAE-1953F412C126}" type="datetimeFigureOut">
              <a:rPr lang="en-US" smtClean="0"/>
              <a:pPr/>
              <a:t>3/19/2020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6D22F896-40B5-4ADD-8801-0D06FADFA09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84593931"/>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public.tableau.com/profile/binqian.gao#!/vizhome/ins_map_15846587614580/Dashboard1?publish=yes" TargetMode="External"/><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7">
            <a:extLst>
              <a:ext uri="{FF2B5EF4-FFF2-40B4-BE49-F238E27FC236}">
                <a16:creationId xmlns:a16="http://schemas.microsoft.com/office/drawing/2014/main" id="{328C565D-A991-4381-AC37-76A58A4A1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B99F20-FACF-4E52-8EFA-544A2733E35A}"/>
              </a:ext>
            </a:extLst>
          </p:cNvPr>
          <p:cNvSpPr>
            <a:spLocks noGrp="1"/>
          </p:cNvSpPr>
          <p:nvPr>
            <p:ph type="ctrTitle"/>
          </p:nvPr>
        </p:nvSpPr>
        <p:spPr>
          <a:xfrm>
            <a:off x="4449960" y="1507414"/>
            <a:ext cx="7295507" cy="3703320"/>
          </a:xfrm>
        </p:spPr>
        <p:txBody>
          <a:bodyPr anchor="ctr">
            <a:normAutofit/>
          </a:bodyPr>
          <a:lstStyle/>
          <a:p>
            <a:r>
              <a:rPr lang="en-US" sz="4400" dirty="0"/>
              <a:t>Public sentiment to coronavirus in the U.S.</a:t>
            </a:r>
          </a:p>
        </p:txBody>
      </p:sp>
      <p:sp>
        <p:nvSpPr>
          <p:cNvPr id="3" name="Subtitle 2">
            <a:extLst>
              <a:ext uri="{FF2B5EF4-FFF2-40B4-BE49-F238E27FC236}">
                <a16:creationId xmlns:a16="http://schemas.microsoft.com/office/drawing/2014/main" id="{BA1037CE-3EF6-48BF-BAC6-5CBB606F562F}"/>
              </a:ext>
            </a:extLst>
          </p:cNvPr>
          <p:cNvSpPr>
            <a:spLocks noGrp="1"/>
          </p:cNvSpPr>
          <p:nvPr>
            <p:ph type="subTitle" idx="1"/>
          </p:nvPr>
        </p:nvSpPr>
        <p:spPr>
          <a:xfrm>
            <a:off x="444342" y="1507414"/>
            <a:ext cx="3330781" cy="3703320"/>
          </a:xfrm>
          <a:ln w="57150">
            <a:noFill/>
          </a:ln>
        </p:spPr>
        <p:txBody>
          <a:bodyPr anchor="ctr">
            <a:normAutofit/>
          </a:bodyPr>
          <a:lstStyle/>
          <a:p>
            <a:pPr algn="r"/>
            <a:r>
              <a:rPr lang="en-US" sz="2000"/>
              <a:t>Jessica Gao</a:t>
            </a:r>
          </a:p>
        </p:txBody>
      </p:sp>
      <p:sp>
        <p:nvSpPr>
          <p:cNvPr id="17" name="Rectangle 9">
            <a:extLst>
              <a:ext uri="{FF2B5EF4-FFF2-40B4-BE49-F238E27FC236}">
                <a16:creationId xmlns:a16="http://schemas.microsoft.com/office/drawing/2014/main" id="{B7180431-F4DE-415D-BCBB-9316423C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3642"/>
            <a:ext cx="11298933"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1">
            <a:extLst>
              <a:ext uri="{FF2B5EF4-FFF2-40B4-BE49-F238E27FC236}">
                <a16:creationId xmlns:a16="http://schemas.microsoft.com/office/drawing/2014/main" id="{EEABD997-5EF9-4E9B-AFBB-F6DFAAF3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2209064" y="3329711"/>
            <a:ext cx="3703320" cy="5872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3">
            <a:extLst>
              <a:ext uri="{FF2B5EF4-FFF2-40B4-BE49-F238E27FC236}">
                <a16:creationId xmlns:a16="http://schemas.microsoft.com/office/drawing/2014/main" id="{E9AB5EE6-A047-4B18-B998-D46DF3CC3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878019"/>
            <a:ext cx="11298933"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974951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636F6DB7-CF8D-494A-82F6-13B58DCA9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0B7E5194-6E82-4A44-99C3-FE7D87F34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54" name="Group 53">
            <a:extLst>
              <a:ext uri="{FF2B5EF4-FFF2-40B4-BE49-F238E27FC236}">
                <a16:creationId xmlns:a16="http://schemas.microsoft.com/office/drawing/2014/main" id="{49FCC1E1-84D3-494D-A0A0-286AFA1C30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55" name="Rectangle 54">
              <a:extLst>
                <a:ext uri="{FF2B5EF4-FFF2-40B4-BE49-F238E27FC236}">
                  <a16:creationId xmlns:a16="http://schemas.microsoft.com/office/drawing/2014/main" id="{96E09E90-FF79-402E-AF01-97A279BEA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3" name="Rectangle 55">
              <a:extLst>
                <a:ext uri="{FF2B5EF4-FFF2-40B4-BE49-F238E27FC236}">
                  <a16:creationId xmlns:a16="http://schemas.microsoft.com/office/drawing/2014/main" id="{EC6946F8-4B9B-4C51-9F51-2DB377392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56">
              <a:extLst>
                <a:ext uri="{FF2B5EF4-FFF2-40B4-BE49-F238E27FC236}">
                  <a16:creationId xmlns:a16="http://schemas.microsoft.com/office/drawing/2014/main" id="{7B3D2B3D-A285-438C-A344-AED3E46A0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45" name="Content Placeholder 27">
            <a:extLst>
              <a:ext uri="{FF2B5EF4-FFF2-40B4-BE49-F238E27FC236}">
                <a16:creationId xmlns:a16="http://schemas.microsoft.com/office/drawing/2014/main" id="{FAE97FAC-FC2E-4BFB-9EC6-6E12934F2A85}"/>
              </a:ext>
            </a:extLst>
          </p:cNvPr>
          <p:cNvSpPr>
            <a:spLocks noGrp="1"/>
          </p:cNvSpPr>
          <p:nvPr>
            <p:ph idx="1"/>
          </p:nvPr>
        </p:nvSpPr>
        <p:spPr>
          <a:xfrm>
            <a:off x="764110" y="2052084"/>
            <a:ext cx="3033249" cy="3856229"/>
          </a:xfrm>
        </p:spPr>
        <p:txBody>
          <a:bodyPr anchor="t">
            <a:normAutofit/>
          </a:bodyPr>
          <a:lstStyle/>
          <a:p>
            <a:pPr marL="0" indent="0">
              <a:buNone/>
            </a:pPr>
            <a:r>
              <a:rPr lang="en-US" sz="2400" b="1" dirty="0">
                <a:solidFill>
                  <a:srgbClr val="FFFFFF"/>
                </a:solidFill>
              </a:rPr>
              <a:t>High </a:t>
            </a:r>
          </a:p>
          <a:p>
            <a:pPr marL="0" indent="0">
              <a:buNone/>
            </a:pPr>
            <a:r>
              <a:rPr lang="en-US" sz="2400" b="1" dirty="0">
                <a:solidFill>
                  <a:srgbClr val="FFFFFF"/>
                </a:solidFill>
              </a:rPr>
              <a:t>Word </a:t>
            </a:r>
          </a:p>
          <a:p>
            <a:pPr marL="0" indent="0">
              <a:buNone/>
            </a:pPr>
            <a:r>
              <a:rPr lang="en-US" sz="2400" b="1" dirty="0">
                <a:solidFill>
                  <a:srgbClr val="FFFFFF"/>
                </a:solidFill>
              </a:rPr>
              <a:t>Frequency</a:t>
            </a:r>
          </a:p>
          <a:p>
            <a:pPr marL="0" indent="0">
              <a:buNone/>
            </a:pPr>
            <a:r>
              <a:rPr lang="en-US" sz="2400" b="1" dirty="0">
                <a:solidFill>
                  <a:srgbClr val="FFFFFF"/>
                </a:solidFill>
              </a:rPr>
              <a:t>In All</a:t>
            </a:r>
          </a:p>
          <a:p>
            <a:pPr marL="0" indent="0">
              <a:buNone/>
            </a:pPr>
            <a:r>
              <a:rPr lang="en-US" sz="2400" b="1" dirty="0">
                <a:solidFill>
                  <a:srgbClr val="FFFFFF"/>
                </a:solidFill>
              </a:rPr>
              <a:t>Tweets</a:t>
            </a:r>
          </a:p>
        </p:txBody>
      </p:sp>
      <p:pic>
        <p:nvPicPr>
          <p:cNvPr id="5" name="Content Placeholder 4" descr="A picture containing text, map&#10;&#10;Description automatically generated">
            <a:extLst>
              <a:ext uri="{FF2B5EF4-FFF2-40B4-BE49-F238E27FC236}">
                <a16:creationId xmlns:a16="http://schemas.microsoft.com/office/drawing/2014/main" id="{77954859-675E-4ACA-B5EA-72554EB54172}"/>
              </a:ext>
            </a:extLst>
          </p:cNvPr>
          <p:cNvPicPr>
            <a:picLocks noChangeAspect="1"/>
          </p:cNvPicPr>
          <p:nvPr/>
        </p:nvPicPr>
        <p:blipFill>
          <a:blip r:embed="rId2"/>
          <a:stretch>
            <a:fillRect/>
          </a:stretch>
        </p:blipFill>
        <p:spPr>
          <a:xfrm>
            <a:off x="2552699" y="610849"/>
            <a:ext cx="8982075" cy="6062899"/>
          </a:xfrm>
          <a:prstGeom prst="rect">
            <a:avLst/>
          </a:prstGeom>
        </p:spPr>
      </p:pic>
    </p:spTree>
    <p:extLst>
      <p:ext uri="{BB962C8B-B14F-4D97-AF65-F5344CB8AC3E}">
        <p14:creationId xmlns:p14="http://schemas.microsoft.com/office/powerpoint/2010/main" val="1977836579"/>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0CEF4-CB3A-402C-A3F1-3C1CA7503A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978DD45-96BC-42AB-9834-A1CEA55C3B2E}"/>
              </a:ext>
            </a:extLst>
          </p:cNvPr>
          <p:cNvSpPr>
            <a:spLocks noGrp="1"/>
          </p:cNvSpPr>
          <p:nvPr>
            <p:ph idx="1"/>
          </p:nvPr>
        </p:nvSpPr>
        <p:spPr/>
        <p:txBody>
          <a:bodyPr/>
          <a:lstStyle/>
          <a:p>
            <a:endParaRPr lang="en-US"/>
          </a:p>
        </p:txBody>
      </p:sp>
      <p:pic>
        <p:nvPicPr>
          <p:cNvPr id="4" name="Picture 3" descr="A close up of a map&#10;&#10;Description automatically generated">
            <a:extLst>
              <a:ext uri="{FF2B5EF4-FFF2-40B4-BE49-F238E27FC236}">
                <a16:creationId xmlns:a16="http://schemas.microsoft.com/office/drawing/2014/main" id="{254B0A83-6FF3-46CF-BBFF-17F7C19F16CE}"/>
              </a:ext>
            </a:extLst>
          </p:cNvPr>
          <p:cNvPicPr>
            <a:picLocks noChangeAspect="1"/>
          </p:cNvPicPr>
          <p:nvPr/>
        </p:nvPicPr>
        <p:blipFill rotWithShape="1">
          <a:blip r:embed="rId2"/>
          <a:srcRect t="5202" b="6152"/>
          <a:stretch/>
        </p:blipFill>
        <p:spPr>
          <a:xfrm>
            <a:off x="138693" y="63374"/>
            <a:ext cx="11909593" cy="6902639"/>
          </a:xfrm>
          <a:prstGeom prst="rect">
            <a:avLst/>
          </a:prstGeom>
        </p:spPr>
      </p:pic>
      <p:sp>
        <p:nvSpPr>
          <p:cNvPr id="6" name="Oval 5">
            <a:extLst>
              <a:ext uri="{FF2B5EF4-FFF2-40B4-BE49-F238E27FC236}">
                <a16:creationId xmlns:a16="http://schemas.microsoft.com/office/drawing/2014/main" id="{35BE0134-E7FF-48CB-A9D8-D811BF5659DB}"/>
              </a:ext>
            </a:extLst>
          </p:cNvPr>
          <p:cNvSpPr/>
          <p:nvPr/>
        </p:nvSpPr>
        <p:spPr>
          <a:xfrm>
            <a:off x="1002254" y="531257"/>
            <a:ext cx="1023490" cy="3962400"/>
          </a:xfrm>
          <a:prstGeom prst="ellipse">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7" name="Oval 6">
            <a:extLst>
              <a:ext uri="{FF2B5EF4-FFF2-40B4-BE49-F238E27FC236}">
                <a16:creationId xmlns:a16="http://schemas.microsoft.com/office/drawing/2014/main" id="{21DEBB0A-0827-4489-9110-E7B5F6AE2F86}"/>
              </a:ext>
            </a:extLst>
          </p:cNvPr>
          <p:cNvSpPr/>
          <p:nvPr/>
        </p:nvSpPr>
        <p:spPr>
          <a:xfrm rot="5400000">
            <a:off x="4755968" y="4029060"/>
            <a:ext cx="1206282" cy="2877036"/>
          </a:xfrm>
          <a:prstGeom prst="ellipse">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8" name="Oval 7">
            <a:extLst>
              <a:ext uri="{FF2B5EF4-FFF2-40B4-BE49-F238E27FC236}">
                <a16:creationId xmlns:a16="http://schemas.microsoft.com/office/drawing/2014/main" id="{B6D34CFA-B456-41E4-8ABA-92710249AF0A}"/>
              </a:ext>
            </a:extLst>
          </p:cNvPr>
          <p:cNvSpPr/>
          <p:nvPr/>
        </p:nvSpPr>
        <p:spPr>
          <a:xfrm>
            <a:off x="9099874" y="1964591"/>
            <a:ext cx="1231271" cy="3114392"/>
          </a:xfrm>
          <a:prstGeom prst="ellipse">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9" name="Oval 8">
            <a:extLst>
              <a:ext uri="{FF2B5EF4-FFF2-40B4-BE49-F238E27FC236}">
                <a16:creationId xmlns:a16="http://schemas.microsoft.com/office/drawing/2014/main" id="{85CED65E-33B0-483F-A902-0AAFDC2B4FBF}"/>
              </a:ext>
            </a:extLst>
          </p:cNvPr>
          <p:cNvSpPr/>
          <p:nvPr/>
        </p:nvSpPr>
        <p:spPr>
          <a:xfrm rot="16200000">
            <a:off x="3712356" y="3027583"/>
            <a:ext cx="1231271" cy="3114392"/>
          </a:xfrm>
          <a:prstGeom prst="ellipse">
            <a:avLst/>
          </a:prstGeom>
          <a:noFill/>
          <a:ln w="5715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10" name="Flowchart: Decision 9">
            <a:extLst>
              <a:ext uri="{FF2B5EF4-FFF2-40B4-BE49-F238E27FC236}">
                <a16:creationId xmlns:a16="http://schemas.microsoft.com/office/drawing/2014/main" id="{53DF0056-9013-4CD5-9612-8473FA6D1852}"/>
              </a:ext>
            </a:extLst>
          </p:cNvPr>
          <p:cNvSpPr/>
          <p:nvPr/>
        </p:nvSpPr>
        <p:spPr>
          <a:xfrm>
            <a:off x="7658100" y="2305050"/>
            <a:ext cx="1943100" cy="962025"/>
          </a:xfrm>
          <a:prstGeom prst="flowChartDecision">
            <a:avLst/>
          </a:prstGeom>
          <a:noFill/>
          <a:ln w="57150" cap="flat" cmpd="sng" algn="ctr">
            <a:solidFill>
              <a:srgbClr val="FFFF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spTree>
    <p:extLst>
      <p:ext uri="{BB962C8B-B14F-4D97-AF65-F5344CB8AC3E}">
        <p14:creationId xmlns:p14="http://schemas.microsoft.com/office/powerpoint/2010/main" val="999006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C266B9D-DC87-430A-8D3A-2E83639A1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9282F36-261B-49B3-8CA9-FB857C475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B87215C3-3B83-4BE7-9213-26E084BD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13A105D4-2907-419E-8223-4C266BA1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396975AB-90A1-4563-9D24-84962A9AA0D5}"/>
              </a:ext>
            </a:extLst>
          </p:cNvPr>
          <p:cNvPicPr>
            <a:picLocks noChangeAspect="1"/>
          </p:cNvPicPr>
          <p:nvPr/>
        </p:nvPicPr>
        <p:blipFill>
          <a:blip r:embed="rId2"/>
          <a:stretch>
            <a:fillRect/>
          </a:stretch>
        </p:blipFill>
        <p:spPr>
          <a:xfrm>
            <a:off x="3804462" y="599724"/>
            <a:ext cx="4576282" cy="5200321"/>
          </a:xfrm>
          <a:prstGeom prst="rect">
            <a:avLst/>
          </a:prstGeom>
        </p:spPr>
      </p:pic>
      <p:sp>
        <p:nvSpPr>
          <p:cNvPr id="17" name="Rectangle 16">
            <a:extLst>
              <a:ext uri="{FF2B5EF4-FFF2-40B4-BE49-F238E27FC236}">
                <a16:creationId xmlns:a16="http://schemas.microsoft.com/office/drawing/2014/main" id="{1EEE7F17-8E08-4C69-8E22-661908E6D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873675"/>
            <a:ext cx="11296733" cy="51689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013023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75C1B30C-9CF2-4A94-98DE-78EB3E31A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62A78910-3783-4F13-AB69-E0AE41E316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A2BC4FA5-B0FE-4EFB-8490-3F736533CC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useBgFill="1">
        <p:nvSpPr>
          <p:cNvPr id="28" name="Rectangle 27">
            <a:extLst>
              <a:ext uri="{FF2B5EF4-FFF2-40B4-BE49-F238E27FC236}">
                <a16:creationId xmlns:a16="http://schemas.microsoft.com/office/drawing/2014/main" id="{A4308965-434A-4011-8316-8ABEFFED04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C910B0D-8E24-46E7-93D7-329948C60D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5609383" cy="952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FF215A71-CFAF-4964-A613-D07F75FC1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9035" y="453825"/>
            <a:ext cx="5596432" cy="9837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17" name="Picture 16" descr="A close up of a map&#10;&#10;Description automatically generated">
            <a:extLst>
              <a:ext uri="{FF2B5EF4-FFF2-40B4-BE49-F238E27FC236}">
                <a16:creationId xmlns:a16="http://schemas.microsoft.com/office/drawing/2014/main" id="{BFCB57F0-9141-4A8A-8740-EF6C694D6E5E}"/>
              </a:ext>
            </a:extLst>
          </p:cNvPr>
          <p:cNvPicPr>
            <a:picLocks noChangeAspect="1"/>
          </p:cNvPicPr>
          <p:nvPr/>
        </p:nvPicPr>
        <p:blipFill rotWithShape="1">
          <a:blip r:embed="rId2"/>
          <a:srcRect t="5202" b="6152"/>
          <a:stretch/>
        </p:blipFill>
        <p:spPr>
          <a:xfrm>
            <a:off x="446533" y="1750784"/>
            <a:ext cx="5609384" cy="3356432"/>
          </a:xfrm>
          <a:prstGeom prst="rect">
            <a:avLst/>
          </a:prstGeom>
        </p:spPr>
      </p:pic>
      <p:pic>
        <p:nvPicPr>
          <p:cNvPr id="15" name="Picture 14" descr="A close up of a map&#10;&#10;Description automatically generated">
            <a:extLst>
              <a:ext uri="{FF2B5EF4-FFF2-40B4-BE49-F238E27FC236}">
                <a16:creationId xmlns:a16="http://schemas.microsoft.com/office/drawing/2014/main" id="{33C1446F-2A3B-421A-BD3C-02EDD8A78DB8}"/>
              </a:ext>
            </a:extLst>
          </p:cNvPr>
          <p:cNvPicPr>
            <a:picLocks noChangeAspect="1"/>
          </p:cNvPicPr>
          <p:nvPr/>
        </p:nvPicPr>
        <p:blipFill>
          <a:blip r:embed="rId3"/>
          <a:stretch>
            <a:fillRect/>
          </a:stretch>
        </p:blipFill>
        <p:spPr>
          <a:xfrm>
            <a:off x="6149035" y="1540205"/>
            <a:ext cx="5596432" cy="3777591"/>
          </a:xfrm>
          <a:prstGeom prst="rect">
            <a:avLst/>
          </a:prstGeom>
        </p:spPr>
      </p:pic>
      <p:sp>
        <p:nvSpPr>
          <p:cNvPr id="16" name="Rectangle 15">
            <a:extLst>
              <a:ext uri="{FF2B5EF4-FFF2-40B4-BE49-F238E27FC236}">
                <a16:creationId xmlns:a16="http://schemas.microsoft.com/office/drawing/2014/main" id="{095B4A81-D04E-4D57-821C-F77424C3BB84}"/>
              </a:ext>
            </a:extLst>
          </p:cNvPr>
          <p:cNvSpPr/>
          <p:nvPr/>
        </p:nvSpPr>
        <p:spPr>
          <a:xfrm>
            <a:off x="1047467" y="5514841"/>
            <a:ext cx="4048408" cy="369332"/>
          </a:xfrm>
          <a:prstGeom prst="rect">
            <a:avLst/>
          </a:prstGeom>
        </p:spPr>
        <p:txBody>
          <a:bodyPr wrap="square">
            <a:spAutoFit/>
          </a:bodyPr>
          <a:lstStyle/>
          <a:p>
            <a:pPr>
              <a:spcAft>
                <a:spcPts val="600"/>
              </a:spcAft>
            </a:pPr>
            <a:r>
              <a:rPr lang="en-US" b="1" dirty="0"/>
              <a:t>High Word Frequency in All Tweets</a:t>
            </a:r>
          </a:p>
        </p:txBody>
      </p:sp>
      <p:sp>
        <p:nvSpPr>
          <p:cNvPr id="25" name="Rectangle 24">
            <a:extLst>
              <a:ext uri="{FF2B5EF4-FFF2-40B4-BE49-F238E27FC236}">
                <a16:creationId xmlns:a16="http://schemas.microsoft.com/office/drawing/2014/main" id="{C7AC7574-F8FD-4CB2-AF0A-8912BB6A564E}"/>
              </a:ext>
            </a:extLst>
          </p:cNvPr>
          <p:cNvSpPr/>
          <p:nvPr/>
        </p:nvSpPr>
        <p:spPr>
          <a:xfrm>
            <a:off x="6923047" y="5514841"/>
            <a:ext cx="4048408" cy="369332"/>
          </a:xfrm>
          <a:prstGeom prst="rect">
            <a:avLst/>
          </a:prstGeom>
        </p:spPr>
        <p:txBody>
          <a:bodyPr wrap="square">
            <a:spAutoFit/>
          </a:bodyPr>
          <a:lstStyle/>
          <a:p>
            <a:pPr>
              <a:spcAft>
                <a:spcPts val="600"/>
              </a:spcAft>
            </a:pPr>
            <a:r>
              <a:rPr lang="en-US" b="1" dirty="0"/>
              <a:t>High Word Frequency in Hot Tweets</a:t>
            </a:r>
          </a:p>
        </p:txBody>
      </p:sp>
      <p:sp>
        <p:nvSpPr>
          <p:cNvPr id="18" name="Rectangle: Rounded Corners 17">
            <a:extLst>
              <a:ext uri="{FF2B5EF4-FFF2-40B4-BE49-F238E27FC236}">
                <a16:creationId xmlns:a16="http://schemas.microsoft.com/office/drawing/2014/main" id="{356F5EFD-EAAE-4D39-BA1A-B6E5973885BF}"/>
              </a:ext>
            </a:extLst>
          </p:cNvPr>
          <p:cNvSpPr/>
          <p:nvPr/>
        </p:nvSpPr>
        <p:spPr>
          <a:xfrm>
            <a:off x="561315" y="733425"/>
            <a:ext cx="10999959" cy="6847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Most ordinary people are easier to be resonated with ‘PEOPLE’</a:t>
            </a:r>
          </a:p>
        </p:txBody>
      </p:sp>
    </p:spTree>
    <p:extLst>
      <p:ext uri="{BB962C8B-B14F-4D97-AF65-F5344CB8AC3E}">
        <p14:creationId xmlns:p14="http://schemas.microsoft.com/office/powerpoint/2010/main" val="3862795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72973F5F-1C7B-444D-A512-48331303AF13}"/>
              </a:ext>
            </a:extLst>
          </p:cNvPr>
          <p:cNvGraphicFramePr>
            <a:graphicFrameLocks noGrp="1"/>
          </p:cNvGraphicFramePr>
          <p:nvPr>
            <p:extLst>
              <p:ext uri="{D42A27DB-BD31-4B8C-83A1-F6EECF244321}">
                <p14:modId xmlns:p14="http://schemas.microsoft.com/office/powerpoint/2010/main" val="3280548848"/>
              </p:ext>
            </p:extLst>
          </p:nvPr>
        </p:nvGraphicFramePr>
        <p:xfrm>
          <a:off x="667891" y="786695"/>
          <a:ext cx="4709868" cy="5818130"/>
        </p:xfrm>
        <a:graphic>
          <a:graphicData uri="http://schemas.openxmlformats.org/drawingml/2006/table">
            <a:tbl>
              <a:tblPr firstRow="1" bandRow="1">
                <a:tableStyleId>{284E427A-3D55-4303-BF80-6455036E1DE7}</a:tableStyleId>
              </a:tblPr>
              <a:tblGrid>
                <a:gridCol w="2354934">
                  <a:extLst>
                    <a:ext uri="{9D8B030D-6E8A-4147-A177-3AD203B41FA5}">
                      <a16:colId xmlns:a16="http://schemas.microsoft.com/office/drawing/2014/main" val="303422002"/>
                    </a:ext>
                  </a:extLst>
                </a:gridCol>
                <a:gridCol w="2354934">
                  <a:extLst>
                    <a:ext uri="{9D8B030D-6E8A-4147-A177-3AD203B41FA5}">
                      <a16:colId xmlns:a16="http://schemas.microsoft.com/office/drawing/2014/main" val="3982384311"/>
                    </a:ext>
                  </a:extLst>
                </a:gridCol>
              </a:tblGrid>
              <a:tr h="256333">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600" b="1" dirty="0" err="1">
                          <a:solidFill>
                            <a:schemeClr val="bg1"/>
                          </a:solidFill>
                          <a:effectLst/>
                        </a:rPr>
                        <a:t>at_mentions</a:t>
                      </a:r>
                      <a:endParaRPr lang="en-US" sz="1600" b="1" dirty="0">
                        <a:solidFill>
                          <a:schemeClr val="bg1"/>
                        </a:solidFill>
                        <a:effectLst/>
                      </a:endParaRPr>
                    </a:p>
                  </a:txBody>
                  <a:tcPr marL="36711" marR="36711" marT="18355" marB="18355" anchor="ctr"/>
                </a:tc>
                <a:tc>
                  <a:txBody>
                    <a:bodyPr/>
                    <a:lstStyle/>
                    <a:p>
                      <a:pPr algn="ctr" fontAlgn="ctr"/>
                      <a:r>
                        <a:rPr lang="en-US" sz="1600" b="1" dirty="0" err="1">
                          <a:solidFill>
                            <a:schemeClr val="bg1"/>
                          </a:solidFill>
                          <a:effectLst/>
                        </a:rPr>
                        <a:t>user_id</a:t>
                      </a:r>
                      <a:endParaRPr lang="en-US" sz="1600" b="1" dirty="0">
                        <a:solidFill>
                          <a:schemeClr val="bg1"/>
                        </a:solidFill>
                        <a:effectLst/>
                      </a:endParaRPr>
                    </a:p>
                  </a:txBody>
                  <a:tcPr marL="36711" marR="36711" marT="18355" marB="18355" anchor="ctr"/>
                </a:tc>
                <a:extLst>
                  <a:ext uri="{0D108BD9-81ED-4DB2-BD59-A6C34878D82A}">
                    <a16:rowId xmlns:a16="http://schemas.microsoft.com/office/drawing/2014/main" val="3728435287"/>
                  </a:ext>
                </a:extLst>
              </a:tr>
              <a:tr h="256333">
                <a:tc>
                  <a:txBody>
                    <a:bodyPr/>
                    <a:lstStyle/>
                    <a:p>
                      <a:pPr algn="ctr" fontAlgn="ctr"/>
                      <a:r>
                        <a:rPr lang="en-US" sz="1600" dirty="0">
                          <a:solidFill>
                            <a:schemeClr val="bg1"/>
                          </a:solidFill>
                          <a:effectLst/>
                        </a:rPr>
                        <a:t>Donald J. Trump</a:t>
                      </a:r>
                    </a:p>
                  </a:txBody>
                  <a:tcPr marL="36711" marR="36711" marT="18355" marB="18355" anchor="ctr"/>
                </a:tc>
                <a:tc>
                  <a:txBody>
                    <a:bodyPr/>
                    <a:lstStyle/>
                    <a:p>
                      <a:pPr algn="ctr" fontAlgn="ctr"/>
                      <a:r>
                        <a:rPr lang="en-US" sz="1600" dirty="0">
                          <a:solidFill>
                            <a:schemeClr val="bg1"/>
                          </a:solidFill>
                          <a:effectLst/>
                        </a:rPr>
                        <a:t>1023</a:t>
                      </a:r>
                    </a:p>
                  </a:txBody>
                  <a:tcPr marL="36711" marR="36711" marT="18355" marB="18355" anchor="ctr"/>
                </a:tc>
                <a:extLst>
                  <a:ext uri="{0D108BD9-81ED-4DB2-BD59-A6C34878D82A}">
                    <a16:rowId xmlns:a16="http://schemas.microsoft.com/office/drawing/2014/main" val="3162073152"/>
                  </a:ext>
                </a:extLst>
              </a:tr>
              <a:tr h="256333">
                <a:tc>
                  <a:txBody>
                    <a:bodyPr/>
                    <a:lstStyle/>
                    <a:p>
                      <a:pPr algn="ctr" fontAlgn="ctr"/>
                      <a:r>
                        <a:rPr lang="en-US" sz="1600">
                          <a:solidFill>
                            <a:schemeClr val="bg1"/>
                          </a:solidFill>
                          <a:effectLst/>
                        </a:rPr>
                        <a:t>CDC</a:t>
                      </a:r>
                    </a:p>
                  </a:txBody>
                  <a:tcPr marL="36711" marR="36711" marT="18355" marB="18355" anchor="ctr"/>
                </a:tc>
                <a:tc>
                  <a:txBody>
                    <a:bodyPr/>
                    <a:lstStyle/>
                    <a:p>
                      <a:pPr algn="ctr" fontAlgn="ctr"/>
                      <a:r>
                        <a:rPr lang="en-US" sz="1600" dirty="0">
                          <a:solidFill>
                            <a:schemeClr val="bg1"/>
                          </a:solidFill>
                          <a:effectLst/>
                        </a:rPr>
                        <a:t>58</a:t>
                      </a:r>
                    </a:p>
                  </a:txBody>
                  <a:tcPr marL="36711" marR="36711" marT="18355" marB="18355" anchor="ctr"/>
                </a:tc>
                <a:extLst>
                  <a:ext uri="{0D108BD9-81ED-4DB2-BD59-A6C34878D82A}">
                    <a16:rowId xmlns:a16="http://schemas.microsoft.com/office/drawing/2014/main" val="3221689378"/>
                  </a:ext>
                </a:extLst>
              </a:tr>
              <a:tr h="256333">
                <a:tc>
                  <a:txBody>
                    <a:bodyPr/>
                    <a:lstStyle/>
                    <a:p>
                      <a:pPr algn="ctr" fontAlgn="ctr"/>
                      <a:r>
                        <a:rPr lang="en-US" sz="1600">
                          <a:solidFill>
                            <a:schemeClr val="bg1"/>
                          </a:solidFill>
                          <a:effectLst/>
                        </a:rPr>
                        <a:t>Vice President Mike Pence</a:t>
                      </a:r>
                    </a:p>
                  </a:txBody>
                  <a:tcPr marL="36711" marR="36711" marT="18355" marB="18355" anchor="ctr"/>
                </a:tc>
                <a:tc>
                  <a:txBody>
                    <a:bodyPr/>
                    <a:lstStyle/>
                    <a:p>
                      <a:pPr algn="ctr" fontAlgn="ctr"/>
                      <a:r>
                        <a:rPr lang="en-US" sz="1600">
                          <a:solidFill>
                            <a:schemeClr val="bg1"/>
                          </a:solidFill>
                          <a:effectLst/>
                        </a:rPr>
                        <a:t>53</a:t>
                      </a:r>
                    </a:p>
                  </a:txBody>
                  <a:tcPr marL="36711" marR="36711" marT="18355" marB="18355" anchor="ctr"/>
                </a:tc>
                <a:extLst>
                  <a:ext uri="{0D108BD9-81ED-4DB2-BD59-A6C34878D82A}">
                    <a16:rowId xmlns:a16="http://schemas.microsoft.com/office/drawing/2014/main" val="718675877"/>
                  </a:ext>
                </a:extLst>
              </a:tr>
              <a:tr h="479124">
                <a:tc>
                  <a:txBody>
                    <a:bodyPr/>
                    <a:lstStyle/>
                    <a:p>
                      <a:pPr algn="ctr" fontAlgn="ctr"/>
                      <a:r>
                        <a:rPr lang="en-US" sz="1600">
                          <a:solidFill>
                            <a:schemeClr val="bg1"/>
                          </a:solidFill>
                          <a:effectLst/>
                        </a:rPr>
                        <a:t>Joe Biden (Text Join to 30330)</a:t>
                      </a:r>
                    </a:p>
                  </a:txBody>
                  <a:tcPr marL="36711" marR="36711" marT="18355" marB="18355" anchor="ctr"/>
                </a:tc>
                <a:tc>
                  <a:txBody>
                    <a:bodyPr/>
                    <a:lstStyle/>
                    <a:p>
                      <a:pPr algn="ctr" fontAlgn="ctr"/>
                      <a:r>
                        <a:rPr lang="en-US" sz="1600">
                          <a:solidFill>
                            <a:schemeClr val="bg1"/>
                          </a:solidFill>
                          <a:effectLst/>
                        </a:rPr>
                        <a:t>37</a:t>
                      </a:r>
                    </a:p>
                  </a:txBody>
                  <a:tcPr marL="36711" marR="36711" marT="18355" marB="18355" anchor="ctr"/>
                </a:tc>
                <a:extLst>
                  <a:ext uri="{0D108BD9-81ED-4DB2-BD59-A6C34878D82A}">
                    <a16:rowId xmlns:a16="http://schemas.microsoft.com/office/drawing/2014/main" val="3980827468"/>
                  </a:ext>
                </a:extLst>
              </a:tr>
              <a:tr h="256333">
                <a:tc>
                  <a:txBody>
                    <a:bodyPr/>
                    <a:lstStyle/>
                    <a:p>
                      <a:pPr algn="ctr" fontAlgn="ctr"/>
                      <a:r>
                        <a:rPr lang="en-US" sz="1600">
                          <a:solidFill>
                            <a:schemeClr val="bg1"/>
                          </a:solidFill>
                          <a:effectLst/>
                        </a:rPr>
                        <a:t>GOP</a:t>
                      </a:r>
                    </a:p>
                  </a:txBody>
                  <a:tcPr marL="36711" marR="36711" marT="18355" marB="18355" anchor="ctr"/>
                </a:tc>
                <a:tc>
                  <a:txBody>
                    <a:bodyPr/>
                    <a:lstStyle/>
                    <a:p>
                      <a:pPr algn="ctr" fontAlgn="ctr"/>
                      <a:r>
                        <a:rPr lang="en-US" sz="1600">
                          <a:solidFill>
                            <a:schemeClr val="bg1"/>
                          </a:solidFill>
                          <a:effectLst/>
                        </a:rPr>
                        <a:t>36</a:t>
                      </a:r>
                    </a:p>
                  </a:txBody>
                  <a:tcPr marL="36711" marR="36711" marT="18355" marB="18355" anchor="ctr"/>
                </a:tc>
                <a:extLst>
                  <a:ext uri="{0D108BD9-81ED-4DB2-BD59-A6C34878D82A}">
                    <a16:rowId xmlns:a16="http://schemas.microsoft.com/office/drawing/2014/main" val="2059273079"/>
                  </a:ext>
                </a:extLst>
              </a:tr>
              <a:tr h="256333">
                <a:tc>
                  <a:txBody>
                    <a:bodyPr/>
                    <a:lstStyle/>
                    <a:p>
                      <a:pPr algn="ctr" fontAlgn="ctr"/>
                      <a:r>
                        <a:rPr lang="en-US" sz="1600">
                          <a:solidFill>
                            <a:schemeClr val="bg1"/>
                          </a:solidFill>
                          <a:effectLst/>
                        </a:rPr>
                        <a:t>The White House</a:t>
                      </a:r>
                    </a:p>
                  </a:txBody>
                  <a:tcPr marL="36711" marR="36711" marT="18355" marB="18355" anchor="ctr"/>
                </a:tc>
                <a:tc>
                  <a:txBody>
                    <a:bodyPr/>
                    <a:lstStyle/>
                    <a:p>
                      <a:pPr algn="ctr" fontAlgn="ctr"/>
                      <a:r>
                        <a:rPr lang="en-US" sz="1600">
                          <a:solidFill>
                            <a:schemeClr val="bg1"/>
                          </a:solidFill>
                          <a:effectLst/>
                        </a:rPr>
                        <a:t>35</a:t>
                      </a:r>
                    </a:p>
                  </a:txBody>
                  <a:tcPr marL="36711" marR="36711" marT="18355" marB="18355" anchor="ctr"/>
                </a:tc>
                <a:extLst>
                  <a:ext uri="{0D108BD9-81ED-4DB2-BD59-A6C34878D82A}">
                    <a16:rowId xmlns:a16="http://schemas.microsoft.com/office/drawing/2014/main" val="3425702592"/>
                  </a:ext>
                </a:extLst>
              </a:tr>
              <a:tr h="256333">
                <a:tc>
                  <a:txBody>
                    <a:bodyPr/>
                    <a:lstStyle/>
                    <a:p>
                      <a:pPr algn="ctr" fontAlgn="ctr"/>
                      <a:r>
                        <a:rPr lang="en-US" sz="1600" dirty="0">
                          <a:solidFill>
                            <a:schemeClr val="bg1"/>
                          </a:solidFill>
                          <a:effectLst/>
                        </a:rPr>
                        <a:t>CNN</a:t>
                      </a:r>
                    </a:p>
                  </a:txBody>
                  <a:tcPr marL="36711" marR="36711" marT="18355" marB="18355" anchor="ctr"/>
                </a:tc>
                <a:tc>
                  <a:txBody>
                    <a:bodyPr/>
                    <a:lstStyle/>
                    <a:p>
                      <a:pPr algn="ctr" fontAlgn="ctr"/>
                      <a:r>
                        <a:rPr lang="en-US" sz="1600" dirty="0">
                          <a:solidFill>
                            <a:schemeClr val="bg1"/>
                          </a:solidFill>
                          <a:effectLst/>
                        </a:rPr>
                        <a:t>29</a:t>
                      </a:r>
                    </a:p>
                  </a:txBody>
                  <a:tcPr marL="36711" marR="36711" marT="18355" marB="18355" anchor="ctr"/>
                </a:tc>
                <a:extLst>
                  <a:ext uri="{0D108BD9-81ED-4DB2-BD59-A6C34878D82A}">
                    <a16:rowId xmlns:a16="http://schemas.microsoft.com/office/drawing/2014/main" val="2786226386"/>
                  </a:ext>
                </a:extLst>
              </a:tr>
              <a:tr h="256333">
                <a:tc>
                  <a:txBody>
                    <a:bodyPr/>
                    <a:lstStyle/>
                    <a:p>
                      <a:pPr algn="ctr" fontAlgn="ctr"/>
                      <a:r>
                        <a:rPr lang="en-US" sz="1600">
                          <a:solidFill>
                            <a:schemeClr val="bg1"/>
                          </a:solidFill>
                          <a:effectLst/>
                        </a:rPr>
                        <a:t>Bernie Sanders</a:t>
                      </a:r>
                    </a:p>
                  </a:txBody>
                  <a:tcPr marL="36711" marR="36711" marT="18355" marB="18355" anchor="ctr"/>
                </a:tc>
                <a:tc>
                  <a:txBody>
                    <a:bodyPr/>
                    <a:lstStyle/>
                    <a:p>
                      <a:pPr algn="ctr" fontAlgn="ctr"/>
                      <a:r>
                        <a:rPr lang="en-US" sz="1600">
                          <a:solidFill>
                            <a:schemeClr val="bg1"/>
                          </a:solidFill>
                          <a:effectLst/>
                        </a:rPr>
                        <a:t>28</a:t>
                      </a:r>
                    </a:p>
                  </a:txBody>
                  <a:tcPr marL="36711" marR="36711" marT="18355" marB="18355" anchor="ctr"/>
                </a:tc>
                <a:extLst>
                  <a:ext uri="{0D108BD9-81ED-4DB2-BD59-A6C34878D82A}">
                    <a16:rowId xmlns:a16="http://schemas.microsoft.com/office/drawing/2014/main" val="3329031391"/>
                  </a:ext>
                </a:extLst>
              </a:tr>
              <a:tr h="256333">
                <a:tc>
                  <a:txBody>
                    <a:bodyPr/>
                    <a:lstStyle/>
                    <a:p>
                      <a:pPr algn="ctr" fontAlgn="ctr"/>
                      <a:r>
                        <a:rPr lang="en-US" sz="1600">
                          <a:solidFill>
                            <a:schemeClr val="bg1"/>
                          </a:solidFill>
                          <a:effectLst/>
                        </a:rPr>
                        <a:t>Mayor Bill de Blasio</a:t>
                      </a:r>
                    </a:p>
                  </a:txBody>
                  <a:tcPr marL="36711" marR="36711" marT="18355" marB="18355" anchor="ctr"/>
                </a:tc>
                <a:tc>
                  <a:txBody>
                    <a:bodyPr/>
                    <a:lstStyle/>
                    <a:p>
                      <a:pPr algn="ctr" fontAlgn="ctr"/>
                      <a:r>
                        <a:rPr lang="en-US" sz="1600">
                          <a:solidFill>
                            <a:schemeClr val="bg1"/>
                          </a:solidFill>
                          <a:effectLst/>
                        </a:rPr>
                        <a:t>17</a:t>
                      </a:r>
                    </a:p>
                  </a:txBody>
                  <a:tcPr marL="36711" marR="36711" marT="18355" marB="18355" anchor="ctr"/>
                </a:tc>
                <a:extLst>
                  <a:ext uri="{0D108BD9-81ED-4DB2-BD59-A6C34878D82A}">
                    <a16:rowId xmlns:a16="http://schemas.microsoft.com/office/drawing/2014/main" val="763541276"/>
                  </a:ext>
                </a:extLst>
              </a:tr>
              <a:tr h="256333">
                <a:tc>
                  <a:txBody>
                    <a:bodyPr/>
                    <a:lstStyle/>
                    <a:p>
                      <a:pPr algn="ctr" fontAlgn="ctr"/>
                      <a:r>
                        <a:rPr lang="en-US" sz="1600">
                          <a:solidFill>
                            <a:schemeClr val="bg1"/>
                          </a:solidFill>
                          <a:effectLst/>
                        </a:rPr>
                        <a:t>Andrew Cuomo</a:t>
                      </a:r>
                    </a:p>
                  </a:txBody>
                  <a:tcPr marL="36711" marR="36711" marT="18355" marB="18355" anchor="ctr"/>
                </a:tc>
                <a:tc>
                  <a:txBody>
                    <a:bodyPr/>
                    <a:lstStyle/>
                    <a:p>
                      <a:pPr algn="ctr" fontAlgn="ctr"/>
                      <a:r>
                        <a:rPr lang="en-US" sz="1600">
                          <a:solidFill>
                            <a:schemeClr val="bg1"/>
                          </a:solidFill>
                          <a:effectLst/>
                        </a:rPr>
                        <a:t>17</a:t>
                      </a:r>
                    </a:p>
                  </a:txBody>
                  <a:tcPr marL="36711" marR="36711" marT="18355" marB="18355" anchor="ctr"/>
                </a:tc>
                <a:extLst>
                  <a:ext uri="{0D108BD9-81ED-4DB2-BD59-A6C34878D82A}">
                    <a16:rowId xmlns:a16="http://schemas.microsoft.com/office/drawing/2014/main" val="1749833894"/>
                  </a:ext>
                </a:extLst>
              </a:tr>
              <a:tr h="256333">
                <a:tc>
                  <a:txBody>
                    <a:bodyPr/>
                    <a:lstStyle/>
                    <a:p>
                      <a:pPr algn="ctr" fontAlgn="ctr"/>
                      <a:r>
                        <a:rPr lang="en-US" sz="1600">
                          <a:solidFill>
                            <a:schemeClr val="bg1"/>
                          </a:solidFill>
                          <a:effectLst/>
                        </a:rPr>
                        <a:t>Mike Pence</a:t>
                      </a:r>
                    </a:p>
                  </a:txBody>
                  <a:tcPr marL="36711" marR="36711" marT="18355" marB="18355" anchor="ctr"/>
                </a:tc>
                <a:tc>
                  <a:txBody>
                    <a:bodyPr/>
                    <a:lstStyle/>
                    <a:p>
                      <a:pPr algn="ctr" fontAlgn="ctr"/>
                      <a:r>
                        <a:rPr lang="en-US" sz="1600">
                          <a:solidFill>
                            <a:schemeClr val="bg1"/>
                          </a:solidFill>
                          <a:effectLst/>
                        </a:rPr>
                        <a:t>16</a:t>
                      </a:r>
                    </a:p>
                  </a:txBody>
                  <a:tcPr marL="36711" marR="36711" marT="18355" marB="18355" anchor="ctr"/>
                </a:tc>
                <a:extLst>
                  <a:ext uri="{0D108BD9-81ED-4DB2-BD59-A6C34878D82A}">
                    <a16:rowId xmlns:a16="http://schemas.microsoft.com/office/drawing/2014/main" val="3080794902"/>
                  </a:ext>
                </a:extLst>
              </a:tr>
              <a:tr h="256333">
                <a:tc>
                  <a:txBody>
                    <a:bodyPr/>
                    <a:lstStyle/>
                    <a:p>
                      <a:pPr algn="ctr" fontAlgn="ctr"/>
                      <a:r>
                        <a:rPr lang="en-US" sz="1600">
                          <a:solidFill>
                            <a:schemeClr val="bg1"/>
                          </a:solidFill>
                          <a:effectLst/>
                        </a:rPr>
                        <a:t>David</a:t>
                      </a:r>
                    </a:p>
                  </a:txBody>
                  <a:tcPr marL="36711" marR="36711" marT="18355" marB="18355" anchor="ctr"/>
                </a:tc>
                <a:tc>
                  <a:txBody>
                    <a:bodyPr/>
                    <a:lstStyle/>
                    <a:p>
                      <a:pPr algn="ctr" fontAlgn="ctr"/>
                      <a:r>
                        <a:rPr lang="en-US" sz="1600">
                          <a:solidFill>
                            <a:schemeClr val="bg1"/>
                          </a:solidFill>
                          <a:effectLst/>
                        </a:rPr>
                        <a:t>15</a:t>
                      </a:r>
                    </a:p>
                  </a:txBody>
                  <a:tcPr marL="36711" marR="36711" marT="18355" marB="18355" anchor="ctr"/>
                </a:tc>
                <a:extLst>
                  <a:ext uri="{0D108BD9-81ED-4DB2-BD59-A6C34878D82A}">
                    <a16:rowId xmlns:a16="http://schemas.microsoft.com/office/drawing/2014/main" val="625104847"/>
                  </a:ext>
                </a:extLst>
              </a:tr>
              <a:tr h="256333">
                <a:tc>
                  <a:txBody>
                    <a:bodyPr/>
                    <a:lstStyle/>
                    <a:p>
                      <a:pPr algn="ctr" fontAlgn="ctr"/>
                      <a:r>
                        <a:rPr lang="en-US" sz="1600">
                          <a:solidFill>
                            <a:schemeClr val="bg1"/>
                          </a:solidFill>
                          <a:effectLst/>
                        </a:rPr>
                        <a:t>Nancy Pelosi</a:t>
                      </a:r>
                    </a:p>
                  </a:txBody>
                  <a:tcPr marL="36711" marR="36711" marT="18355" marB="18355" anchor="ctr"/>
                </a:tc>
                <a:tc>
                  <a:txBody>
                    <a:bodyPr/>
                    <a:lstStyle/>
                    <a:p>
                      <a:pPr algn="ctr" fontAlgn="ctr"/>
                      <a:r>
                        <a:rPr lang="en-US" sz="1600">
                          <a:solidFill>
                            <a:schemeClr val="bg1"/>
                          </a:solidFill>
                          <a:effectLst/>
                        </a:rPr>
                        <a:t>15</a:t>
                      </a:r>
                    </a:p>
                  </a:txBody>
                  <a:tcPr marL="36711" marR="36711" marT="18355" marB="18355" anchor="ctr"/>
                </a:tc>
                <a:extLst>
                  <a:ext uri="{0D108BD9-81ED-4DB2-BD59-A6C34878D82A}">
                    <a16:rowId xmlns:a16="http://schemas.microsoft.com/office/drawing/2014/main" val="3640273978"/>
                  </a:ext>
                </a:extLst>
              </a:tr>
              <a:tr h="256333">
                <a:tc>
                  <a:txBody>
                    <a:bodyPr/>
                    <a:lstStyle/>
                    <a:p>
                      <a:pPr algn="ctr" fontAlgn="ctr"/>
                      <a:r>
                        <a:rPr lang="en-US" sz="1600">
                          <a:solidFill>
                            <a:schemeClr val="bg1"/>
                          </a:solidFill>
                          <a:effectLst/>
                        </a:rPr>
                        <a:t>Walmart</a:t>
                      </a:r>
                    </a:p>
                  </a:txBody>
                  <a:tcPr marL="36711" marR="36711" marT="18355" marB="18355" anchor="ctr"/>
                </a:tc>
                <a:tc>
                  <a:txBody>
                    <a:bodyPr/>
                    <a:lstStyle/>
                    <a:p>
                      <a:pPr algn="ctr" fontAlgn="ctr"/>
                      <a:r>
                        <a:rPr lang="en-US" sz="1600">
                          <a:solidFill>
                            <a:schemeClr val="bg1"/>
                          </a:solidFill>
                          <a:effectLst/>
                        </a:rPr>
                        <a:t>13</a:t>
                      </a:r>
                    </a:p>
                  </a:txBody>
                  <a:tcPr marL="36711" marR="36711" marT="18355" marB="18355" anchor="ctr"/>
                </a:tc>
                <a:extLst>
                  <a:ext uri="{0D108BD9-81ED-4DB2-BD59-A6C34878D82A}">
                    <a16:rowId xmlns:a16="http://schemas.microsoft.com/office/drawing/2014/main" val="2126273738"/>
                  </a:ext>
                </a:extLst>
              </a:tr>
              <a:tr h="479124">
                <a:tc>
                  <a:txBody>
                    <a:bodyPr/>
                    <a:lstStyle/>
                    <a:p>
                      <a:pPr algn="ctr" fontAlgn="ctr"/>
                      <a:r>
                        <a:rPr lang="en-US" sz="1600">
                          <a:solidFill>
                            <a:schemeClr val="bg1"/>
                          </a:solidFill>
                          <a:effectLst/>
                        </a:rPr>
                        <a:t>World Health Organization (WHO)</a:t>
                      </a:r>
                    </a:p>
                  </a:txBody>
                  <a:tcPr marL="36711" marR="36711" marT="18355" marB="18355" anchor="ctr"/>
                </a:tc>
                <a:tc>
                  <a:txBody>
                    <a:bodyPr/>
                    <a:lstStyle/>
                    <a:p>
                      <a:pPr algn="ctr" fontAlgn="ctr"/>
                      <a:r>
                        <a:rPr lang="en-US" sz="1600" dirty="0">
                          <a:solidFill>
                            <a:schemeClr val="bg1"/>
                          </a:solidFill>
                          <a:effectLst/>
                        </a:rPr>
                        <a:t>12</a:t>
                      </a:r>
                    </a:p>
                  </a:txBody>
                  <a:tcPr marL="36711" marR="36711" marT="18355" marB="18355" anchor="ctr"/>
                </a:tc>
                <a:extLst>
                  <a:ext uri="{0D108BD9-81ED-4DB2-BD59-A6C34878D82A}">
                    <a16:rowId xmlns:a16="http://schemas.microsoft.com/office/drawing/2014/main" val="574651640"/>
                  </a:ext>
                </a:extLst>
              </a:tr>
              <a:tr h="256333">
                <a:tc>
                  <a:txBody>
                    <a:bodyPr/>
                    <a:lstStyle/>
                    <a:p>
                      <a:pPr algn="ctr" fontAlgn="ctr"/>
                      <a:r>
                        <a:rPr lang="en-US" sz="1600">
                          <a:solidFill>
                            <a:schemeClr val="bg1"/>
                          </a:solidFill>
                          <a:effectLst/>
                        </a:rPr>
                        <a:t>YouTube</a:t>
                      </a:r>
                    </a:p>
                  </a:txBody>
                  <a:tcPr marL="36711" marR="36711" marT="18355" marB="18355" anchor="ctr"/>
                </a:tc>
                <a:tc>
                  <a:txBody>
                    <a:bodyPr/>
                    <a:lstStyle/>
                    <a:p>
                      <a:pPr algn="ctr" fontAlgn="ctr"/>
                      <a:r>
                        <a:rPr lang="en-US" sz="1600" dirty="0">
                          <a:solidFill>
                            <a:schemeClr val="bg1"/>
                          </a:solidFill>
                          <a:effectLst/>
                        </a:rPr>
                        <a:t>12</a:t>
                      </a:r>
                    </a:p>
                  </a:txBody>
                  <a:tcPr marL="36711" marR="36711" marT="18355" marB="18355" anchor="ctr"/>
                </a:tc>
                <a:extLst>
                  <a:ext uri="{0D108BD9-81ED-4DB2-BD59-A6C34878D82A}">
                    <a16:rowId xmlns:a16="http://schemas.microsoft.com/office/drawing/2014/main" val="2619943714"/>
                  </a:ext>
                </a:extLst>
              </a:tr>
              <a:tr h="256333">
                <a:tc>
                  <a:txBody>
                    <a:bodyPr/>
                    <a:lstStyle/>
                    <a:p>
                      <a:pPr algn="ctr" fontAlgn="ctr"/>
                      <a:r>
                        <a:rPr lang="en-US" sz="1600" dirty="0">
                          <a:solidFill>
                            <a:schemeClr val="bg1"/>
                          </a:solidFill>
                          <a:effectLst/>
                        </a:rPr>
                        <a:t>NBC News</a:t>
                      </a:r>
                    </a:p>
                  </a:txBody>
                  <a:tcPr marL="36711" marR="36711" marT="18355" marB="18355" anchor="ctr"/>
                </a:tc>
                <a:tc>
                  <a:txBody>
                    <a:bodyPr/>
                    <a:lstStyle/>
                    <a:p>
                      <a:pPr algn="ctr" fontAlgn="ctr"/>
                      <a:r>
                        <a:rPr lang="en-US" sz="1600" dirty="0">
                          <a:solidFill>
                            <a:schemeClr val="bg1"/>
                          </a:solidFill>
                          <a:effectLst/>
                        </a:rPr>
                        <a:t>11</a:t>
                      </a:r>
                    </a:p>
                  </a:txBody>
                  <a:tcPr marL="36711" marR="36711" marT="18355" marB="18355" anchor="ctr"/>
                </a:tc>
                <a:extLst>
                  <a:ext uri="{0D108BD9-81ED-4DB2-BD59-A6C34878D82A}">
                    <a16:rowId xmlns:a16="http://schemas.microsoft.com/office/drawing/2014/main" val="2997069171"/>
                  </a:ext>
                </a:extLst>
              </a:tr>
              <a:tr h="256333">
                <a:tc>
                  <a:txBody>
                    <a:bodyPr/>
                    <a:lstStyle/>
                    <a:p>
                      <a:pPr algn="ctr" fontAlgn="ctr"/>
                      <a:r>
                        <a:rPr lang="en-US" sz="1600" dirty="0">
                          <a:solidFill>
                            <a:schemeClr val="bg1"/>
                          </a:solidFill>
                          <a:effectLst/>
                        </a:rPr>
                        <a:t>Fox News</a:t>
                      </a:r>
                    </a:p>
                  </a:txBody>
                  <a:tcPr marL="36711" marR="36711" marT="18355" marB="18355" anchor="ctr"/>
                </a:tc>
                <a:tc>
                  <a:txBody>
                    <a:bodyPr/>
                    <a:lstStyle/>
                    <a:p>
                      <a:pPr algn="ctr" fontAlgn="ctr"/>
                      <a:r>
                        <a:rPr lang="en-US" sz="1600" dirty="0">
                          <a:solidFill>
                            <a:schemeClr val="bg1"/>
                          </a:solidFill>
                          <a:effectLst/>
                        </a:rPr>
                        <a:t>11</a:t>
                      </a:r>
                    </a:p>
                  </a:txBody>
                  <a:tcPr marL="36711" marR="36711" marT="18355" marB="18355" anchor="ctr"/>
                </a:tc>
                <a:extLst>
                  <a:ext uri="{0D108BD9-81ED-4DB2-BD59-A6C34878D82A}">
                    <a16:rowId xmlns:a16="http://schemas.microsoft.com/office/drawing/2014/main" val="3150585576"/>
                  </a:ext>
                </a:extLst>
              </a:tr>
            </a:tbl>
          </a:graphicData>
        </a:graphic>
      </p:graphicFrame>
      <p:graphicFrame>
        <p:nvGraphicFramePr>
          <p:cNvPr id="7" name="Chart 6">
            <a:extLst>
              <a:ext uri="{FF2B5EF4-FFF2-40B4-BE49-F238E27FC236}">
                <a16:creationId xmlns:a16="http://schemas.microsoft.com/office/drawing/2014/main" id="{961F1EF1-72CD-4F99-BC50-C07EE56DE3A8}"/>
              </a:ext>
            </a:extLst>
          </p:cNvPr>
          <p:cNvGraphicFramePr/>
          <p:nvPr>
            <p:extLst>
              <p:ext uri="{D42A27DB-BD31-4B8C-83A1-F6EECF244321}">
                <p14:modId xmlns:p14="http://schemas.microsoft.com/office/powerpoint/2010/main" val="1816701363"/>
              </p:ext>
            </p:extLst>
          </p:nvPr>
        </p:nvGraphicFramePr>
        <p:xfrm>
          <a:off x="4692650" y="986426"/>
          <a:ext cx="81280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F56A82D1-2795-420B-9DBE-71B7EE53052B}"/>
              </a:ext>
            </a:extLst>
          </p:cNvPr>
          <p:cNvSpPr txBox="1"/>
          <p:nvPr/>
        </p:nvSpPr>
        <p:spPr>
          <a:xfrm>
            <a:off x="6096000" y="663260"/>
            <a:ext cx="5123309" cy="646331"/>
          </a:xfrm>
          <a:prstGeom prst="rect">
            <a:avLst/>
          </a:prstGeom>
          <a:noFill/>
        </p:spPr>
        <p:txBody>
          <a:bodyPr wrap="square" rtlCol="0">
            <a:spAutoFit/>
          </a:bodyPr>
          <a:lstStyle/>
          <a:p>
            <a:pPr algn="ctr"/>
            <a:r>
              <a:rPr lang="en-US" dirty="0"/>
              <a:t>Sentiment Situation relevant to Donald Trump</a:t>
            </a:r>
          </a:p>
          <a:p>
            <a:pPr algn="ctr"/>
            <a:r>
              <a:rPr lang="en-US" dirty="0"/>
              <a:t>(accumulative)</a:t>
            </a:r>
          </a:p>
        </p:txBody>
      </p:sp>
    </p:spTree>
    <p:extLst>
      <p:ext uri="{BB962C8B-B14F-4D97-AF65-F5344CB8AC3E}">
        <p14:creationId xmlns:p14="http://schemas.microsoft.com/office/powerpoint/2010/main" val="3129300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27279-84B2-41DC-8E0D-A9751DD69EC3}"/>
              </a:ext>
            </a:extLst>
          </p:cNvPr>
          <p:cNvSpPr>
            <a:spLocks noGrp="1"/>
          </p:cNvSpPr>
          <p:nvPr>
            <p:ph type="title" idx="4294967295"/>
          </p:nvPr>
        </p:nvSpPr>
        <p:spPr>
          <a:xfrm>
            <a:off x="271604" y="638300"/>
            <a:ext cx="11029950" cy="719719"/>
          </a:xfrm>
        </p:spPr>
        <p:txBody>
          <a:bodyPr>
            <a:normAutofit fontScale="90000"/>
          </a:bodyPr>
          <a:lstStyle/>
          <a:p>
            <a:pPr algn="ctr"/>
            <a:r>
              <a:rPr lang="en-US" dirty="0">
                <a:solidFill>
                  <a:schemeClr val="tx1"/>
                </a:solidFill>
              </a:rPr>
              <a:t>Los Angeles &amp; New York AREAS </a:t>
            </a:r>
            <a:br>
              <a:rPr lang="en-US" dirty="0">
                <a:solidFill>
                  <a:schemeClr val="tx1"/>
                </a:solidFill>
              </a:rPr>
            </a:br>
            <a:r>
              <a:rPr lang="en-US" dirty="0">
                <a:solidFill>
                  <a:schemeClr val="tx1"/>
                </a:solidFill>
              </a:rPr>
              <a:t>PAY MORE ATTENTION FOR CORONAVIRUS MORE </a:t>
            </a:r>
          </a:p>
        </p:txBody>
      </p:sp>
      <p:pic>
        <p:nvPicPr>
          <p:cNvPr id="6" name="Picture 5">
            <a:extLst>
              <a:ext uri="{FF2B5EF4-FFF2-40B4-BE49-F238E27FC236}">
                <a16:creationId xmlns:a16="http://schemas.microsoft.com/office/drawing/2014/main" id="{D61CC131-29D0-4BB4-909E-FA5BD9720CA9}"/>
              </a:ext>
            </a:extLst>
          </p:cNvPr>
          <p:cNvPicPr>
            <a:picLocks noChangeAspect="1"/>
          </p:cNvPicPr>
          <p:nvPr/>
        </p:nvPicPr>
        <p:blipFill>
          <a:blip r:embed="rId2"/>
          <a:stretch>
            <a:fillRect/>
          </a:stretch>
        </p:blipFill>
        <p:spPr>
          <a:xfrm>
            <a:off x="1252537" y="1452938"/>
            <a:ext cx="9686925" cy="4481466"/>
          </a:xfrm>
          <a:prstGeom prst="rect">
            <a:avLst/>
          </a:prstGeom>
        </p:spPr>
      </p:pic>
      <p:sp>
        <p:nvSpPr>
          <p:cNvPr id="3" name="Rectangle 2">
            <a:extLst>
              <a:ext uri="{FF2B5EF4-FFF2-40B4-BE49-F238E27FC236}">
                <a16:creationId xmlns:a16="http://schemas.microsoft.com/office/drawing/2014/main" id="{36DB577C-F7BB-4B6B-8CA6-5EC5C6377717}"/>
              </a:ext>
            </a:extLst>
          </p:cNvPr>
          <p:cNvSpPr/>
          <p:nvPr/>
        </p:nvSpPr>
        <p:spPr>
          <a:xfrm>
            <a:off x="2930305" y="6029324"/>
            <a:ext cx="6096000" cy="646331"/>
          </a:xfrm>
          <a:prstGeom prst="rect">
            <a:avLst/>
          </a:prstGeom>
        </p:spPr>
        <p:txBody>
          <a:bodyPr>
            <a:spAutoFit/>
          </a:bodyPr>
          <a:lstStyle/>
          <a:p>
            <a:r>
              <a:rPr lang="en-US" dirty="0">
                <a:hlinkClick r:id="rId3"/>
              </a:rPr>
              <a:t>https://public.tableau.com/profile/binqian.gao#!/vizhome/ins_map_15846587614580/Dashboard1?publish=yes</a:t>
            </a:r>
            <a:endParaRPr lang="en-US" dirty="0"/>
          </a:p>
        </p:txBody>
      </p:sp>
    </p:spTree>
    <p:extLst>
      <p:ext uri="{BB962C8B-B14F-4D97-AF65-F5344CB8AC3E}">
        <p14:creationId xmlns:p14="http://schemas.microsoft.com/office/powerpoint/2010/main" val="1270675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7CB87-F5AB-469F-8F98-EC80E173FC6E}"/>
              </a:ext>
            </a:extLst>
          </p:cNvPr>
          <p:cNvSpPr>
            <a:spLocks noGrp="1"/>
          </p:cNvSpPr>
          <p:nvPr>
            <p:ph type="title"/>
          </p:nvPr>
        </p:nvSpPr>
        <p:spPr/>
        <p:txBody>
          <a:bodyPr/>
          <a:lstStyle/>
          <a:p>
            <a:r>
              <a:rPr lang="en-US" dirty="0"/>
              <a:t>NEXT STEP</a:t>
            </a:r>
          </a:p>
        </p:txBody>
      </p:sp>
      <p:sp>
        <p:nvSpPr>
          <p:cNvPr id="4" name="Rectangle: Rounded Corners 3">
            <a:extLst>
              <a:ext uri="{FF2B5EF4-FFF2-40B4-BE49-F238E27FC236}">
                <a16:creationId xmlns:a16="http://schemas.microsoft.com/office/drawing/2014/main" id="{3D4C518C-47D2-471E-8AEF-D1456EC1615B}"/>
              </a:ext>
            </a:extLst>
          </p:cNvPr>
          <p:cNvSpPr/>
          <p:nvPr/>
        </p:nvSpPr>
        <p:spPr>
          <a:xfrm>
            <a:off x="504825" y="2200275"/>
            <a:ext cx="11105983" cy="3955569"/>
          </a:xfrm>
          <a:prstGeom prst="roundRect">
            <a:avLst>
              <a:gd name="adj" fmla="val 6596"/>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r>
              <a:rPr lang="en-US" sz="2800" dirty="0">
                <a:solidFill>
                  <a:schemeClr val="accent2"/>
                </a:solidFill>
                <a:latin typeface="Abadi" panose="020B0604020104020204" pitchFamily="34" charset="0"/>
              </a:rPr>
              <a:t>Beside advanced purely text analytics models which improve the interpretation through content context, we maybe need to include the features of the person who post this tweets, since people’s language senses vary. </a:t>
            </a:r>
          </a:p>
          <a:p>
            <a:endParaRPr lang="en-US" sz="2800" dirty="0">
              <a:solidFill>
                <a:schemeClr val="accent2"/>
              </a:solidFill>
              <a:latin typeface="Abadi" panose="020B0604020104020204" pitchFamily="34" charset="0"/>
            </a:endParaRPr>
          </a:p>
          <a:p>
            <a:r>
              <a:rPr lang="en-US" sz="2800" dirty="0">
                <a:solidFill>
                  <a:schemeClr val="accent2"/>
                </a:solidFill>
                <a:latin typeface="Abadi" panose="020B0604020104020204" pitchFamily="34" charset="0"/>
              </a:rPr>
              <a:t>User Classification-- Know him/her better, Understand him/her words better</a:t>
            </a:r>
          </a:p>
        </p:txBody>
      </p:sp>
    </p:spTree>
    <p:extLst>
      <p:ext uri="{BB962C8B-B14F-4D97-AF65-F5344CB8AC3E}">
        <p14:creationId xmlns:p14="http://schemas.microsoft.com/office/powerpoint/2010/main" val="1378211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21CCB4B-42A2-49E5-B28A-C88DB989F662}"/>
              </a:ext>
            </a:extLst>
          </p:cNvPr>
          <p:cNvPicPr>
            <a:picLocks noChangeAspect="1"/>
          </p:cNvPicPr>
          <p:nvPr/>
        </p:nvPicPr>
        <p:blipFill>
          <a:blip r:embed="rId2"/>
          <a:stretch>
            <a:fillRect/>
          </a:stretch>
        </p:blipFill>
        <p:spPr>
          <a:xfrm>
            <a:off x="3125679" y="1934322"/>
            <a:ext cx="8596332" cy="2989355"/>
          </a:xfrm>
          <a:prstGeom prst="rect">
            <a:avLst/>
          </a:prstGeom>
        </p:spPr>
      </p:pic>
      <p:sp>
        <p:nvSpPr>
          <p:cNvPr id="2" name="Title 1">
            <a:extLst>
              <a:ext uri="{FF2B5EF4-FFF2-40B4-BE49-F238E27FC236}">
                <a16:creationId xmlns:a16="http://schemas.microsoft.com/office/drawing/2014/main" id="{79C988D0-E731-4168-9F94-D0D723E61543}"/>
              </a:ext>
            </a:extLst>
          </p:cNvPr>
          <p:cNvSpPr>
            <a:spLocks noGrp="1"/>
          </p:cNvSpPr>
          <p:nvPr>
            <p:ph type="title"/>
          </p:nvPr>
        </p:nvSpPr>
        <p:spPr/>
        <p:txBody>
          <a:bodyPr/>
          <a:lstStyle/>
          <a:p>
            <a:r>
              <a:rPr lang="en-US" dirty="0"/>
              <a:t>Process </a:t>
            </a:r>
          </a:p>
        </p:txBody>
      </p:sp>
      <p:sp>
        <p:nvSpPr>
          <p:cNvPr id="4" name="Rectangle: Rounded Corners 3">
            <a:extLst>
              <a:ext uri="{FF2B5EF4-FFF2-40B4-BE49-F238E27FC236}">
                <a16:creationId xmlns:a16="http://schemas.microsoft.com/office/drawing/2014/main" id="{F10A4A42-B171-408E-B2C3-D9E8FD848C61}"/>
              </a:ext>
            </a:extLst>
          </p:cNvPr>
          <p:cNvSpPr/>
          <p:nvPr/>
        </p:nvSpPr>
        <p:spPr>
          <a:xfrm>
            <a:off x="581192" y="2164830"/>
            <a:ext cx="2693231" cy="1013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Get Data</a:t>
            </a:r>
          </a:p>
          <a:p>
            <a:pPr algn="ctr"/>
            <a:r>
              <a:rPr lang="en-US" dirty="0"/>
              <a:t>Twitter Search API</a:t>
            </a:r>
          </a:p>
          <a:p>
            <a:pPr algn="ctr"/>
            <a:r>
              <a:rPr lang="zh-CN" altLang="en-US" sz="1400" dirty="0"/>
              <a:t>（</a:t>
            </a:r>
            <a:r>
              <a:rPr lang="en-US" altLang="zh-CN" sz="1400" dirty="0"/>
              <a:t>about 7000 Tweets</a:t>
            </a:r>
            <a:r>
              <a:rPr lang="zh-CN" altLang="en-US" sz="1400" dirty="0"/>
              <a:t>）</a:t>
            </a:r>
            <a:endParaRPr lang="en-US" sz="1400" dirty="0"/>
          </a:p>
        </p:txBody>
      </p:sp>
      <p:sp>
        <p:nvSpPr>
          <p:cNvPr id="6" name="Rectangle: Rounded Corners 5">
            <a:extLst>
              <a:ext uri="{FF2B5EF4-FFF2-40B4-BE49-F238E27FC236}">
                <a16:creationId xmlns:a16="http://schemas.microsoft.com/office/drawing/2014/main" id="{6A6E02F5-BF1F-4C33-875D-59B01018B3CC}"/>
              </a:ext>
            </a:extLst>
          </p:cNvPr>
          <p:cNvSpPr/>
          <p:nvPr/>
        </p:nvSpPr>
        <p:spPr>
          <a:xfrm>
            <a:off x="581191" y="3324496"/>
            <a:ext cx="2693231" cy="1352007"/>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Not available to specifically collect one tweet’s all replies in a required period</a:t>
            </a:r>
          </a:p>
        </p:txBody>
      </p:sp>
      <p:sp>
        <p:nvSpPr>
          <p:cNvPr id="9" name="Rectangle: Rounded Corners 8">
            <a:extLst>
              <a:ext uri="{FF2B5EF4-FFF2-40B4-BE49-F238E27FC236}">
                <a16:creationId xmlns:a16="http://schemas.microsoft.com/office/drawing/2014/main" id="{025D39BD-F8E2-4181-8706-0B4914B5AF8A}"/>
              </a:ext>
            </a:extLst>
          </p:cNvPr>
          <p:cNvSpPr/>
          <p:nvPr/>
        </p:nvSpPr>
        <p:spPr>
          <a:xfrm>
            <a:off x="3866606" y="5142042"/>
            <a:ext cx="2438400" cy="101380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Duplicated tweets</a:t>
            </a:r>
          </a:p>
          <a:p>
            <a:pPr algn="ctr"/>
            <a:r>
              <a:rPr lang="en-US" dirty="0"/>
              <a:t>(filter by </a:t>
            </a:r>
            <a:r>
              <a:rPr lang="en-US" dirty="0" err="1"/>
              <a:t>tweet_id</a:t>
            </a:r>
            <a:r>
              <a:rPr lang="en-US" dirty="0"/>
              <a:t>)</a:t>
            </a:r>
          </a:p>
        </p:txBody>
      </p:sp>
      <p:sp>
        <p:nvSpPr>
          <p:cNvPr id="10" name="Rectangle: Rounded Corners 9">
            <a:extLst>
              <a:ext uri="{FF2B5EF4-FFF2-40B4-BE49-F238E27FC236}">
                <a16:creationId xmlns:a16="http://schemas.microsoft.com/office/drawing/2014/main" id="{19EB148F-8111-4A26-8388-9034AFD61C23}"/>
              </a:ext>
            </a:extLst>
          </p:cNvPr>
          <p:cNvSpPr/>
          <p:nvPr/>
        </p:nvSpPr>
        <p:spPr>
          <a:xfrm>
            <a:off x="6509657" y="5142043"/>
            <a:ext cx="2438400" cy="10138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Date</a:t>
            </a:r>
          </a:p>
        </p:txBody>
      </p:sp>
      <p:sp>
        <p:nvSpPr>
          <p:cNvPr id="12" name="Rectangle 11">
            <a:extLst>
              <a:ext uri="{FF2B5EF4-FFF2-40B4-BE49-F238E27FC236}">
                <a16:creationId xmlns:a16="http://schemas.microsoft.com/office/drawing/2014/main" id="{1352AAA3-CED0-4264-8F46-EA20F61C9027}"/>
              </a:ext>
            </a:extLst>
          </p:cNvPr>
          <p:cNvSpPr/>
          <p:nvPr/>
        </p:nvSpPr>
        <p:spPr>
          <a:xfrm>
            <a:off x="7423845" y="4000499"/>
            <a:ext cx="2822311" cy="369332"/>
          </a:xfrm>
          <a:prstGeom prst="rect">
            <a:avLst/>
          </a:prstGeom>
        </p:spPr>
        <p:txBody>
          <a:bodyPr wrap="none">
            <a:spAutoFit/>
          </a:bodyPr>
          <a:lstStyle/>
          <a:p>
            <a:r>
              <a:rPr lang="en-US" dirty="0">
                <a:solidFill>
                  <a:srgbClr val="5F6368"/>
                </a:solidFill>
                <a:latin typeface="Roboto" pitchFamily="2" charset="0"/>
              </a:rPr>
              <a:t>15 calls </a:t>
            </a:r>
            <a:r>
              <a:rPr lang="en-US" b="1" dirty="0">
                <a:solidFill>
                  <a:srgbClr val="70757A"/>
                </a:solidFill>
                <a:latin typeface="Roboto" pitchFamily="2" charset="0"/>
              </a:rPr>
              <a:t>every 15 minutes</a:t>
            </a:r>
            <a:endParaRPr lang="en-US" dirty="0"/>
          </a:p>
        </p:txBody>
      </p:sp>
    </p:spTree>
    <p:extLst>
      <p:ext uri="{BB962C8B-B14F-4D97-AF65-F5344CB8AC3E}">
        <p14:creationId xmlns:p14="http://schemas.microsoft.com/office/powerpoint/2010/main" val="2905420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14AA8CF-F532-4A5C-AD82-2366A9C1B6AA}"/>
              </a:ext>
            </a:extLst>
          </p:cNvPr>
          <p:cNvPicPr>
            <a:picLocks noChangeAspect="1"/>
          </p:cNvPicPr>
          <p:nvPr/>
        </p:nvPicPr>
        <p:blipFill>
          <a:blip r:embed="rId2"/>
          <a:stretch>
            <a:fillRect/>
          </a:stretch>
        </p:blipFill>
        <p:spPr>
          <a:xfrm>
            <a:off x="6531538" y="458609"/>
            <a:ext cx="5368043" cy="2514694"/>
          </a:xfrm>
          <a:prstGeom prst="rect">
            <a:avLst/>
          </a:prstGeom>
        </p:spPr>
      </p:pic>
      <p:sp>
        <p:nvSpPr>
          <p:cNvPr id="2" name="Title 1">
            <a:extLst>
              <a:ext uri="{FF2B5EF4-FFF2-40B4-BE49-F238E27FC236}">
                <a16:creationId xmlns:a16="http://schemas.microsoft.com/office/drawing/2014/main" id="{79C988D0-E731-4168-9F94-D0D723E61543}"/>
              </a:ext>
            </a:extLst>
          </p:cNvPr>
          <p:cNvSpPr>
            <a:spLocks noGrp="1"/>
          </p:cNvSpPr>
          <p:nvPr>
            <p:ph type="title"/>
          </p:nvPr>
        </p:nvSpPr>
        <p:spPr/>
        <p:txBody>
          <a:bodyPr/>
          <a:lstStyle/>
          <a:p>
            <a:r>
              <a:rPr lang="en-US" dirty="0"/>
              <a:t>Process</a:t>
            </a:r>
          </a:p>
        </p:txBody>
      </p:sp>
      <p:sp>
        <p:nvSpPr>
          <p:cNvPr id="4" name="Rectangle: Rounded Corners 3">
            <a:extLst>
              <a:ext uri="{FF2B5EF4-FFF2-40B4-BE49-F238E27FC236}">
                <a16:creationId xmlns:a16="http://schemas.microsoft.com/office/drawing/2014/main" id="{F10A4A42-B171-408E-B2C3-D9E8FD848C61}"/>
              </a:ext>
            </a:extLst>
          </p:cNvPr>
          <p:cNvSpPr/>
          <p:nvPr/>
        </p:nvSpPr>
        <p:spPr>
          <a:xfrm>
            <a:off x="581192" y="2353220"/>
            <a:ext cx="2693231" cy="825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Get Data</a:t>
            </a:r>
          </a:p>
          <a:p>
            <a:pPr algn="ctr"/>
            <a:r>
              <a:rPr lang="en-US" dirty="0"/>
              <a:t>Twitter Search API</a:t>
            </a:r>
          </a:p>
        </p:txBody>
      </p:sp>
      <p:sp>
        <p:nvSpPr>
          <p:cNvPr id="5" name="Rectangle: Rounded Corners 4">
            <a:extLst>
              <a:ext uri="{FF2B5EF4-FFF2-40B4-BE49-F238E27FC236}">
                <a16:creationId xmlns:a16="http://schemas.microsoft.com/office/drawing/2014/main" id="{02F38ED3-AACC-432C-A57C-6A30CBC027A7}"/>
              </a:ext>
            </a:extLst>
          </p:cNvPr>
          <p:cNvSpPr/>
          <p:nvPr/>
        </p:nvSpPr>
        <p:spPr>
          <a:xfrm>
            <a:off x="3616129" y="2353220"/>
            <a:ext cx="2693231" cy="825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Label Tweet Data</a:t>
            </a:r>
          </a:p>
          <a:p>
            <a:pPr algn="ctr"/>
            <a:r>
              <a:rPr lang="zh-CN" altLang="en-US" dirty="0"/>
              <a:t>（</a:t>
            </a:r>
            <a:r>
              <a:rPr lang="en-US" altLang="zh-CN" dirty="0"/>
              <a:t>4001</a:t>
            </a:r>
            <a:r>
              <a:rPr lang="zh-CN" altLang="en-US" dirty="0"/>
              <a:t>）</a:t>
            </a:r>
            <a:endParaRPr lang="en-US" dirty="0"/>
          </a:p>
        </p:txBody>
      </p:sp>
      <p:sp>
        <p:nvSpPr>
          <p:cNvPr id="7" name="Rectangle: Rounded Corners 6">
            <a:extLst>
              <a:ext uri="{FF2B5EF4-FFF2-40B4-BE49-F238E27FC236}">
                <a16:creationId xmlns:a16="http://schemas.microsoft.com/office/drawing/2014/main" id="{C9A1393C-30B9-4B99-A08E-96526955E590}"/>
              </a:ext>
            </a:extLst>
          </p:cNvPr>
          <p:cNvSpPr/>
          <p:nvPr/>
        </p:nvSpPr>
        <p:spPr>
          <a:xfrm>
            <a:off x="3616129" y="3336469"/>
            <a:ext cx="2693231" cy="152291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To label data for sentiment analytics is the most difficult work.</a:t>
            </a:r>
          </a:p>
          <a:p>
            <a:pPr algn="ctr"/>
            <a:r>
              <a:rPr lang="en-US" dirty="0" err="1"/>
              <a:t>TextBlob</a:t>
            </a:r>
            <a:r>
              <a:rPr lang="en-US" dirty="0"/>
              <a:t>() helps a little but a tedious work</a:t>
            </a:r>
          </a:p>
        </p:txBody>
      </p:sp>
      <p:pic>
        <p:nvPicPr>
          <p:cNvPr id="10" name="Picture 9">
            <a:extLst>
              <a:ext uri="{FF2B5EF4-FFF2-40B4-BE49-F238E27FC236}">
                <a16:creationId xmlns:a16="http://schemas.microsoft.com/office/drawing/2014/main" id="{808F8F7E-D90C-47C5-A409-595441522DA3}"/>
              </a:ext>
            </a:extLst>
          </p:cNvPr>
          <p:cNvPicPr>
            <a:picLocks noChangeAspect="1"/>
          </p:cNvPicPr>
          <p:nvPr/>
        </p:nvPicPr>
        <p:blipFill>
          <a:blip r:embed="rId3"/>
          <a:stretch>
            <a:fillRect/>
          </a:stretch>
        </p:blipFill>
        <p:spPr>
          <a:xfrm>
            <a:off x="6531537" y="2206571"/>
            <a:ext cx="5368042" cy="2235850"/>
          </a:xfrm>
          <a:prstGeom prst="rect">
            <a:avLst/>
          </a:prstGeom>
        </p:spPr>
      </p:pic>
      <p:sp>
        <p:nvSpPr>
          <p:cNvPr id="3" name="TextBox 2">
            <a:extLst>
              <a:ext uri="{FF2B5EF4-FFF2-40B4-BE49-F238E27FC236}">
                <a16:creationId xmlns:a16="http://schemas.microsoft.com/office/drawing/2014/main" id="{816325D7-3E95-4BCD-B298-A6ABD18CAAB6}"/>
              </a:ext>
            </a:extLst>
          </p:cNvPr>
          <p:cNvSpPr txBox="1"/>
          <p:nvPr/>
        </p:nvSpPr>
        <p:spPr>
          <a:xfrm>
            <a:off x="502911" y="5093781"/>
            <a:ext cx="5902340" cy="1200329"/>
          </a:xfrm>
          <a:prstGeom prst="rect">
            <a:avLst/>
          </a:prstGeom>
          <a:noFill/>
        </p:spPr>
        <p:txBody>
          <a:bodyPr wrap="square" rtlCol="0">
            <a:spAutoFit/>
          </a:bodyPr>
          <a:lstStyle/>
          <a:p>
            <a:r>
              <a:rPr lang="en-US" dirty="0"/>
              <a:t>Principle: Due to social media’s entertaining feature, some tweets are more like jokes which may not be a real negative emotion. Yet, since this is basically a social study, the standpoint is set at the U.S. government.</a:t>
            </a:r>
          </a:p>
        </p:txBody>
      </p:sp>
      <p:pic>
        <p:nvPicPr>
          <p:cNvPr id="12" name="Picture 11">
            <a:extLst>
              <a:ext uri="{FF2B5EF4-FFF2-40B4-BE49-F238E27FC236}">
                <a16:creationId xmlns:a16="http://schemas.microsoft.com/office/drawing/2014/main" id="{AB959E88-E33E-4072-AD5D-A12CF2A2F221}"/>
              </a:ext>
            </a:extLst>
          </p:cNvPr>
          <p:cNvPicPr>
            <a:picLocks noChangeAspect="1"/>
          </p:cNvPicPr>
          <p:nvPr/>
        </p:nvPicPr>
        <p:blipFill>
          <a:blip r:embed="rId4"/>
          <a:stretch>
            <a:fillRect/>
          </a:stretch>
        </p:blipFill>
        <p:spPr>
          <a:xfrm>
            <a:off x="6531535" y="4441383"/>
            <a:ext cx="5157554" cy="1913854"/>
          </a:xfrm>
          <a:prstGeom prst="rect">
            <a:avLst/>
          </a:prstGeom>
        </p:spPr>
      </p:pic>
      <p:pic>
        <p:nvPicPr>
          <p:cNvPr id="15" name="Picture 14">
            <a:extLst>
              <a:ext uri="{FF2B5EF4-FFF2-40B4-BE49-F238E27FC236}">
                <a16:creationId xmlns:a16="http://schemas.microsoft.com/office/drawing/2014/main" id="{D01721AE-B400-4412-947F-A755636B4260}"/>
              </a:ext>
            </a:extLst>
          </p:cNvPr>
          <p:cNvPicPr>
            <a:picLocks noChangeAspect="1"/>
          </p:cNvPicPr>
          <p:nvPr/>
        </p:nvPicPr>
        <p:blipFill>
          <a:blip r:embed="rId5"/>
          <a:stretch>
            <a:fillRect/>
          </a:stretch>
        </p:blipFill>
        <p:spPr>
          <a:xfrm>
            <a:off x="6455290" y="593269"/>
            <a:ext cx="5520535" cy="5486400"/>
          </a:xfrm>
          <a:prstGeom prst="rect">
            <a:avLst/>
          </a:prstGeom>
        </p:spPr>
      </p:pic>
    </p:spTree>
    <p:extLst>
      <p:ext uri="{BB962C8B-B14F-4D97-AF65-F5344CB8AC3E}">
        <p14:creationId xmlns:p14="http://schemas.microsoft.com/office/powerpoint/2010/main" val="144207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053DEB-0138-4FC1-8E6C-83828C235CF2}"/>
              </a:ext>
            </a:extLst>
          </p:cNvPr>
          <p:cNvPicPr>
            <a:picLocks noChangeAspect="1"/>
          </p:cNvPicPr>
          <p:nvPr/>
        </p:nvPicPr>
        <p:blipFill>
          <a:blip r:embed="rId2"/>
          <a:stretch>
            <a:fillRect/>
          </a:stretch>
        </p:blipFill>
        <p:spPr>
          <a:xfrm>
            <a:off x="-114077" y="0"/>
            <a:ext cx="7188398" cy="6858000"/>
          </a:xfrm>
          <a:prstGeom prst="rect">
            <a:avLst/>
          </a:prstGeom>
        </p:spPr>
      </p:pic>
      <p:pic>
        <p:nvPicPr>
          <p:cNvPr id="6" name="Picture 5">
            <a:extLst>
              <a:ext uri="{FF2B5EF4-FFF2-40B4-BE49-F238E27FC236}">
                <a16:creationId xmlns:a16="http://schemas.microsoft.com/office/drawing/2014/main" id="{58C61CC4-B4AA-453C-8908-83F4A641FF77}"/>
              </a:ext>
            </a:extLst>
          </p:cNvPr>
          <p:cNvPicPr>
            <a:picLocks noChangeAspect="1"/>
          </p:cNvPicPr>
          <p:nvPr/>
        </p:nvPicPr>
        <p:blipFill>
          <a:blip r:embed="rId3"/>
          <a:stretch>
            <a:fillRect/>
          </a:stretch>
        </p:blipFill>
        <p:spPr>
          <a:xfrm>
            <a:off x="5003602" y="0"/>
            <a:ext cx="7188398" cy="6858000"/>
          </a:xfrm>
          <a:prstGeom prst="rect">
            <a:avLst/>
          </a:prstGeom>
        </p:spPr>
      </p:pic>
    </p:spTree>
    <p:extLst>
      <p:ext uri="{BB962C8B-B14F-4D97-AF65-F5344CB8AC3E}">
        <p14:creationId xmlns:p14="http://schemas.microsoft.com/office/powerpoint/2010/main" val="2293155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988D0-E731-4168-9F94-D0D723E61543}"/>
              </a:ext>
            </a:extLst>
          </p:cNvPr>
          <p:cNvSpPr>
            <a:spLocks noGrp="1"/>
          </p:cNvSpPr>
          <p:nvPr>
            <p:ph type="title"/>
          </p:nvPr>
        </p:nvSpPr>
        <p:spPr/>
        <p:txBody>
          <a:bodyPr/>
          <a:lstStyle/>
          <a:p>
            <a:r>
              <a:rPr lang="en-US" dirty="0"/>
              <a:t>Process</a:t>
            </a:r>
          </a:p>
        </p:txBody>
      </p:sp>
      <p:sp>
        <p:nvSpPr>
          <p:cNvPr id="4" name="Rectangle: Rounded Corners 3">
            <a:extLst>
              <a:ext uri="{FF2B5EF4-FFF2-40B4-BE49-F238E27FC236}">
                <a16:creationId xmlns:a16="http://schemas.microsoft.com/office/drawing/2014/main" id="{F10A4A42-B171-408E-B2C3-D9E8FD848C61}"/>
              </a:ext>
            </a:extLst>
          </p:cNvPr>
          <p:cNvSpPr/>
          <p:nvPr/>
        </p:nvSpPr>
        <p:spPr>
          <a:xfrm>
            <a:off x="581192" y="2353220"/>
            <a:ext cx="2693231" cy="825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Get Data</a:t>
            </a:r>
          </a:p>
          <a:p>
            <a:pPr algn="ctr"/>
            <a:r>
              <a:rPr lang="en-US" dirty="0"/>
              <a:t>Twitter Search API</a:t>
            </a:r>
          </a:p>
        </p:txBody>
      </p:sp>
      <p:sp>
        <p:nvSpPr>
          <p:cNvPr id="5" name="Rectangle: Rounded Corners 4">
            <a:extLst>
              <a:ext uri="{FF2B5EF4-FFF2-40B4-BE49-F238E27FC236}">
                <a16:creationId xmlns:a16="http://schemas.microsoft.com/office/drawing/2014/main" id="{02F38ED3-AACC-432C-A57C-6A30CBC027A7}"/>
              </a:ext>
            </a:extLst>
          </p:cNvPr>
          <p:cNvSpPr/>
          <p:nvPr/>
        </p:nvSpPr>
        <p:spPr>
          <a:xfrm>
            <a:off x="3655317" y="2353220"/>
            <a:ext cx="2693231" cy="825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Label Tweet Data</a:t>
            </a:r>
          </a:p>
          <a:p>
            <a:pPr algn="ctr"/>
            <a:r>
              <a:rPr lang="zh-CN" altLang="en-US" dirty="0"/>
              <a:t>（</a:t>
            </a:r>
            <a:r>
              <a:rPr lang="en-US" altLang="zh-CN" dirty="0"/>
              <a:t>4001 Tweets</a:t>
            </a:r>
            <a:r>
              <a:rPr lang="zh-CN" altLang="en-US" dirty="0"/>
              <a:t>）</a:t>
            </a:r>
            <a:endParaRPr lang="en-US" dirty="0"/>
          </a:p>
        </p:txBody>
      </p:sp>
      <p:sp>
        <p:nvSpPr>
          <p:cNvPr id="13" name="Rectangle: Rounded Corners 12">
            <a:extLst>
              <a:ext uri="{FF2B5EF4-FFF2-40B4-BE49-F238E27FC236}">
                <a16:creationId xmlns:a16="http://schemas.microsoft.com/office/drawing/2014/main" id="{A4376DA4-4C8C-43E7-98C6-473E0B9297CC}"/>
              </a:ext>
            </a:extLst>
          </p:cNvPr>
          <p:cNvSpPr/>
          <p:nvPr/>
        </p:nvSpPr>
        <p:spPr>
          <a:xfrm>
            <a:off x="6807820" y="2353220"/>
            <a:ext cx="2693231" cy="825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Cleaning</a:t>
            </a:r>
          </a:p>
        </p:txBody>
      </p:sp>
      <p:pic>
        <p:nvPicPr>
          <p:cNvPr id="9" name="Picture 8">
            <a:extLst>
              <a:ext uri="{FF2B5EF4-FFF2-40B4-BE49-F238E27FC236}">
                <a16:creationId xmlns:a16="http://schemas.microsoft.com/office/drawing/2014/main" id="{04AF4931-1AC9-4716-BD6E-FE07FB15B5ED}"/>
              </a:ext>
            </a:extLst>
          </p:cNvPr>
          <p:cNvPicPr>
            <a:picLocks noChangeAspect="1"/>
          </p:cNvPicPr>
          <p:nvPr/>
        </p:nvPicPr>
        <p:blipFill>
          <a:blip r:embed="rId2"/>
          <a:stretch>
            <a:fillRect/>
          </a:stretch>
        </p:blipFill>
        <p:spPr>
          <a:xfrm>
            <a:off x="6429208" y="3368040"/>
            <a:ext cx="5181600" cy="3248025"/>
          </a:xfrm>
          <a:prstGeom prst="rect">
            <a:avLst/>
          </a:prstGeom>
        </p:spPr>
      </p:pic>
      <p:sp>
        <p:nvSpPr>
          <p:cNvPr id="16" name="Rectangle: Rounded Corners 15">
            <a:extLst>
              <a:ext uri="{FF2B5EF4-FFF2-40B4-BE49-F238E27FC236}">
                <a16:creationId xmlns:a16="http://schemas.microsoft.com/office/drawing/2014/main" id="{F3B903E1-8AB5-475B-8E30-0242ECE2B111}"/>
              </a:ext>
            </a:extLst>
          </p:cNvPr>
          <p:cNvSpPr/>
          <p:nvPr/>
        </p:nvSpPr>
        <p:spPr>
          <a:xfrm>
            <a:off x="1236511" y="4487225"/>
            <a:ext cx="1382591" cy="504827"/>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a:t>Problem</a:t>
            </a:r>
            <a:endParaRPr lang="en-US" dirty="0"/>
          </a:p>
        </p:txBody>
      </p:sp>
      <p:sp>
        <p:nvSpPr>
          <p:cNvPr id="11" name="TextBox 10">
            <a:extLst>
              <a:ext uri="{FF2B5EF4-FFF2-40B4-BE49-F238E27FC236}">
                <a16:creationId xmlns:a16="http://schemas.microsoft.com/office/drawing/2014/main" id="{9D1AD08D-84C0-4FDA-B0ED-E9866A3F44BF}"/>
              </a:ext>
            </a:extLst>
          </p:cNvPr>
          <p:cNvSpPr txBox="1"/>
          <p:nvPr/>
        </p:nvSpPr>
        <p:spPr>
          <a:xfrm>
            <a:off x="3807927" y="3475059"/>
            <a:ext cx="2288073" cy="408623"/>
          </a:xfrm>
          <a:prstGeom prst="round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a:t>I’m, It’s, We’re </a:t>
            </a:r>
          </a:p>
        </p:txBody>
      </p:sp>
      <p:sp>
        <p:nvSpPr>
          <p:cNvPr id="17" name="TextBox 16">
            <a:extLst>
              <a:ext uri="{FF2B5EF4-FFF2-40B4-BE49-F238E27FC236}">
                <a16:creationId xmlns:a16="http://schemas.microsoft.com/office/drawing/2014/main" id="{B42E7C97-E964-4428-A370-E0E01BE44998}"/>
              </a:ext>
            </a:extLst>
          </p:cNvPr>
          <p:cNvSpPr txBox="1"/>
          <p:nvPr/>
        </p:nvSpPr>
        <p:spPr>
          <a:xfrm>
            <a:off x="3807926" y="4206852"/>
            <a:ext cx="2288073" cy="408623"/>
          </a:xfrm>
          <a:prstGeom prst="round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a:t>I m, It s, We re </a:t>
            </a:r>
          </a:p>
        </p:txBody>
      </p:sp>
      <p:cxnSp>
        <p:nvCxnSpPr>
          <p:cNvPr id="19" name="Straight Arrow Connector 18">
            <a:extLst>
              <a:ext uri="{FF2B5EF4-FFF2-40B4-BE49-F238E27FC236}">
                <a16:creationId xmlns:a16="http://schemas.microsoft.com/office/drawing/2014/main" id="{420B6AC8-BB7C-4BD0-A7E5-6CEDF63E7177}"/>
              </a:ext>
            </a:extLst>
          </p:cNvPr>
          <p:cNvCxnSpPr>
            <a:stCxn id="11" idx="2"/>
            <a:endCxn id="17" idx="0"/>
          </p:cNvCxnSpPr>
          <p:nvPr/>
        </p:nvCxnSpPr>
        <p:spPr>
          <a:xfrm flipH="1">
            <a:off x="4951963" y="3883682"/>
            <a:ext cx="1" cy="32317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5E644756-E82E-4FEE-9180-E8FA79D8F072}"/>
              </a:ext>
            </a:extLst>
          </p:cNvPr>
          <p:cNvGrpSpPr/>
          <p:nvPr/>
        </p:nvGrpSpPr>
        <p:grpSpPr>
          <a:xfrm>
            <a:off x="3807926" y="5475649"/>
            <a:ext cx="2294708" cy="1140416"/>
            <a:chOff x="3807925" y="4992052"/>
            <a:chExt cx="2294708" cy="1140416"/>
          </a:xfrm>
        </p:grpSpPr>
        <p:sp>
          <p:nvSpPr>
            <p:cNvPr id="20" name="TextBox 19">
              <a:extLst>
                <a:ext uri="{FF2B5EF4-FFF2-40B4-BE49-F238E27FC236}">
                  <a16:creationId xmlns:a16="http://schemas.microsoft.com/office/drawing/2014/main" id="{6A63906A-81F5-421C-9FEC-D9F04B270E92}"/>
                </a:ext>
              </a:extLst>
            </p:cNvPr>
            <p:cNvSpPr txBox="1"/>
            <p:nvPr/>
          </p:nvSpPr>
          <p:spPr>
            <a:xfrm>
              <a:off x="3807925" y="4992052"/>
              <a:ext cx="2288073" cy="408623"/>
            </a:xfrm>
            <a:prstGeom prst="round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a:t>#</a:t>
              </a:r>
              <a:r>
                <a:rPr lang="en-US" dirty="0" err="1"/>
                <a:t>ThisIsTime</a:t>
              </a:r>
              <a:endParaRPr lang="en-US" dirty="0"/>
            </a:p>
          </p:txBody>
        </p:sp>
        <p:cxnSp>
          <p:nvCxnSpPr>
            <p:cNvPr id="21" name="Straight Arrow Connector 20">
              <a:extLst>
                <a:ext uri="{FF2B5EF4-FFF2-40B4-BE49-F238E27FC236}">
                  <a16:creationId xmlns:a16="http://schemas.microsoft.com/office/drawing/2014/main" id="{AD9EEE91-F6CE-4B98-9413-0BD78983A20E}"/>
                </a:ext>
              </a:extLst>
            </p:cNvPr>
            <p:cNvCxnSpPr/>
            <p:nvPr/>
          </p:nvCxnSpPr>
          <p:spPr>
            <a:xfrm flipH="1">
              <a:off x="4958597" y="5401287"/>
              <a:ext cx="1" cy="32317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5623622-A224-429F-9E5A-AA4DEF53F297}"/>
                </a:ext>
              </a:extLst>
            </p:cNvPr>
            <p:cNvSpPr txBox="1"/>
            <p:nvPr/>
          </p:nvSpPr>
          <p:spPr>
            <a:xfrm>
              <a:off x="3814560" y="5723845"/>
              <a:ext cx="2288073" cy="408623"/>
            </a:xfrm>
            <a:prstGeom prst="round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err="1"/>
                <a:t>ThisIsTime</a:t>
              </a:r>
              <a:endParaRPr lang="en-US" dirty="0"/>
            </a:p>
          </p:txBody>
        </p:sp>
      </p:grpSp>
      <p:sp>
        <p:nvSpPr>
          <p:cNvPr id="25" name="TextBox 24">
            <a:extLst>
              <a:ext uri="{FF2B5EF4-FFF2-40B4-BE49-F238E27FC236}">
                <a16:creationId xmlns:a16="http://schemas.microsoft.com/office/drawing/2014/main" id="{C54CE9C4-820C-4680-AC60-010C90091396}"/>
              </a:ext>
            </a:extLst>
          </p:cNvPr>
          <p:cNvSpPr txBox="1"/>
          <p:nvPr/>
        </p:nvSpPr>
        <p:spPr>
          <a:xfrm>
            <a:off x="3021979" y="4882360"/>
            <a:ext cx="3631370" cy="369332"/>
          </a:xfrm>
          <a:prstGeom prst="rect">
            <a:avLst/>
          </a:prstGeom>
          <a:noFill/>
        </p:spPr>
        <p:txBody>
          <a:bodyPr wrap="square" rtlCol="0">
            <a:spAutoFit/>
          </a:bodyPr>
          <a:lstStyle/>
          <a:p>
            <a:r>
              <a:rPr lang="en-US" dirty="0"/>
              <a:t>Whether to keep cleaned hashtags?</a:t>
            </a:r>
          </a:p>
        </p:txBody>
      </p:sp>
      <p:pic>
        <p:nvPicPr>
          <p:cNvPr id="26" name="Picture 25">
            <a:extLst>
              <a:ext uri="{FF2B5EF4-FFF2-40B4-BE49-F238E27FC236}">
                <a16:creationId xmlns:a16="http://schemas.microsoft.com/office/drawing/2014/main" id="{9F2FC157-9FEB-42D4-9226-1CB56FC7D36B}"/>
              </a:ext>
            </a:extLst>
          </p:cNvPr>
          <p:cNvPicPr>
            <a:picLocks noChangeAspect="1"/>
          </p:cNvPicPr>
          <p:nvPr/>
        </p:nvPicPr>
        <p:blipFill rotWithShape="1">
          <a:blip r:embed="rId3"/>
          <a:srcRect b="31370"/>
          <a:stretch/>
        </p:blipFill>
        <p:spPr>
          <a:xfrm>
            <a:off x="6708391" y="2495279"/>
            <a:ext cx="4623233" cy="3388993"/>
          </a:xfrm>
          <a:prstGeom prst="rect">
            <a:avLst/>
          </a:prstGeom>
        </p:spPr>
      </p:pic>
    </p:spTree>
    <p:extLst>
      <p:ext uri="{BB962C8B-B14F-4D97-AF65-F5344CB8AC3E}">
        <p14:creationId xmlns:p14="http://schemas.microsoft.com/office/powerpoint/2010/main" val="218558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Straight Arrow Connector 32">
            <a:extLst>
              <a:ext uri="{FF2B5EF4-FFF2-40B4-BE49-F238E27FC236}">
                <a16:creationId xmlns:a16="http://schemas.microsoft.com/office/drawing/2014/main" id="{7689C2B9-5220-4C07-BC9C-B7B3CDC54F5F}"/>
              </a:ext>
            </a:extLst>
          </p:cNvPr>
          <p:cNvCxnSpPr/>
          <p:nvPr/>
        </p:nvCxnSpPr>
        <p:spPr>
          <a:xfrm>
            <a:off x="5561561" y="3652975"/>
            <a:ext cx="353339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9C988D0-E731-4168-9F94-D0D723E61543}"/>
              </a:ext>
            </a:extLst>
          </p:cNvPr>
          <p:cNvSpPr>
            <a:spLocks noGrp="1"/>
          </p:cNvSpPr>
          <p:nvPr>
            <p:ph type="title"/>
          </p:nvPr>
        </p:nvSpPr>
        <p:spPr/>
        <p:txBody>
          <a:bodyPr/>
          <a:lstStyle/>
          <a:p>
            <a:r>
              <a:rPr lang="en-US" dirty="0"/>
              <a:t>Process</a:t>
            </a:r>
          </a:p>
        </p:txBody>
      </p:sp>
      <p:grpSp>
        <p:nvGrpSpPr>
          <p:cNvPr id="3" name="Group 2">
            <a:extLst>
              <a:ext uri="{FF2B5EF4-FFF2-40B4-BE49-F238E27FC236}">
                <a16:creationId xmlns:a16="http://schemas.microsoft.com/office/drawing/2014/main" id="{1CCCCB35-943D-457E-9F8B-831AEB45BD5F}"/>
              </a:ext>
            </a:extLst>
          </p:cNvPr>
          <p:cNvGrpSpPr/>
          <p:nvPr/>
        </p:nvGrpSpPr>
        <p:grpSpPr>
          <a:xfrm>
            <a:off x="2828004" y="2008007"/>
            <a:ext cx="8919859" cy="825410"/>
            <a:chOff x="581192" y="2353220"/>
            <a:chExt cx="8919859" cy="825410"/>
          </a:xfrm>
        </p:grpSpPr>
        <p:sp>
          <p:nvSpPr>
            <p:cNvPr id="4" name="Rectangle: Rounded Corners 3">
              <a:extLst>
                <a:ext uri="{FF2B5EF4-FFF2-40B4-BE49-F238E27FC236}">
                  <a16:creationId xmlns:a16="http://schemas.microsoft.com/office/drawing/2014/main" id="{F10A4A42-B171-408E-B2C3-D9E8FD848C61}"/>
                </a:ext>
              </a:extLst>
            </p:cNvPr>
            <p:cNvSpPr/>
            <p:nvPr/>
          </p:nvSpPr>
          <p:spPr>
            <a:xfrm>
              <a:off x="581192" y="2353220"/>
              <a:ext cx="2693231" cy="825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Get Data</a:t>
              </a:r>
            </a:p>
            <a:p>
              <a:pPr algn="ctr"/>
              <a:r>
                <a:rPr lang="en-US" dirty="0"/>
                <a:t>Twitter Search API</a:t>
              </a:r>
            </a:p>
          </p:txBody>
        </p:sp>
        <p:sp>
          <p:nvSpPr>
            <p:cNvPr id="5" name="Rectangle: Rounded Corners 4">
              <a:extLst>
                <a:ext uri="{FF2B5EF4-FFF2-40B4-BE49-F238E27FC236}">
                  <a16:creationId xmlns:a16="http://schemas.microsoft.com/office/drawing/2014/main" id="{02F38ED3-AACC-432C-A57C-6A30CBC027A7}"/>
                </a:ext>
              </a:extLst>
            </p:cNvPr>
            <p:cNvSpPr/>
            <p:nvPr/>
          </p:nvSpPr>
          <p:spPr>
            <a:xfrm>
              <a:off x="3592076" y="2353220"/>
              <a:ext cx="2930643" cy="825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Label Tweet Data</a:t>
              </a:r>
            </a:p>
            <a:p>
              <a:pPr algn="ctr"/>
              <a:r>
                <a:rPr lang="zh-CN" altLang="en-US" dirty="0"/>
                <a:t>（</a:t>
              </a:r>
              <a:r>
                <a:rPr lang="en-US" altLang="zh-CN" dirty="0"/>
                <a:t>4001 Tweets</a:t>
              </a:r>
              <a:r>
                <a:rPr lang="zh-CN" altLang="en-US" dirty="0"/>
                <a:t>）</a:t>
              </a:r>
              <a:endParaRPr lang="en-US" dirty="0"/>
            </a:p>
          </p:txBody>
        </p:sp>
        <p:sp>
          <p:nvSpPr>
            <p:cNvPr id="13" name="Rectangle: Rounded Corners 12">
              <a:extLst>
                <a:ext uri="{FF2B5EF4-FFF2-40B4-BE49-F238E27FC236}">
                  <a16:creationId xmlns:a16="http://schemas.microsoft.com/office/drawing/2014/main" id="{A4376DA4-4C8C-43E7-98C6-473E0B9297CC}"/>
                </a:ext>
              </a:extLst>
            </p:cNvPr>
            <p:cNvSpPr/>
            <p:nvPr/>
          </p:nvSpPr>
          <p:spPr>
            <a:xfrm>
              <a:off x="6807820" y="2353220"/>
              <a:ext cx="2693231" cy="825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Cleaning</a:t>
              </a:r>
            </a:p>
          </p:txBody>
        </p:sp>
      </p:grpSp>
      <p:sp>
        <p:nvSpPr>
          <p:cNvPr id="6" name="Rectangle: Rounded Corners 5">
            <a:extLst>
              <a:ext uri="{FF2B5EF4-FFF2-40B4-BE49-F238E27FC236}">
                <a16:creationId xmlns:a16="http://schemas.microsoft.com/office/drawing/2014/main" id="{285D50B2-8DC1-469E-B1E6-66840A33AE2D}"/>
              </a:ext>
            </a:extLst>
          </p:cNvPr>
          <p:cNvSpPr/>
          <p:nvPr/>
        </p:nvSpPr>
        <p:spPr>
          <a:xfrm>
            <a:off x="528941" y="2032820"/>
            <a:ext cx="2013962" cy="82541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Preparation</a:t>
            </a:r>
          </a:p>
        </p:txBody>
      </p:sp>
      <p:sp>
        <p:nvSpPr>
          <p:cNvPr id="11" name="Rectangle: Rounded Corners 10">
            <a:extLst>
              <a:ext uri="{FF2B5EF4-FFF2-40B4-BE49-F238E27FC236}">
                <a16:creationId xmlns:a16="http://schemas.microsoft.com/office/drawing/2014/main" id="{7675AADD-8D6B-49AD-B643-2DB93E7161B5}"/>
              </a:ext>
            </a:extLst>
          </p:cNvPr>
          <p:cNvSpPr/>
          <p:nvPr/>
        </p:nvSpPr>
        <p:spPr>
          <a:xfrm>
            <a:off x="496389" y="3293382"/>
            <a:ext cx="2013962" cy="74904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Operation</a:t>
            </a:r>
          </a:p>
        </p:txBody>
      </p:sp>
      <p:sp>
        <p:nvSpPr>
          <p:cNvPr id="12" name="Rectangle: Rounded Corners 11">
            <a:extLst>
              <a:ext uri="{FF2B5EF4-FFF2-40B4-BE49-F238E27FC236}">
                <a16:creationId xmlns:a16="http://schemas.microsoft.com/office/drawing/2014/main" id="{50C14ECE-C51A-4A4F-9419-B4BD951FDE88}"/>
              </a:ext>
            </a:extLst>
          </p:cNvPr>
          <p:cNvSpPr/>
          <p:nvPr/>
        </p:nvSpPr>
        <p:spPr>
          <a:xfrm>
            <a:off x="2828004" y="3293382"/>
            <a:ext cx="2693231" cy="7490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Word Frequency </a:t>
            </a:r>
          </a:p>
          <a:p>
            <a:pPr algn="ctr"/>
            <a:r>
              <a:rPr lang="en-US" dirty="0"/>
              <a:t>From every perspective</a:t>
            </a:r>
          </a:p>
        </p:txBody>
      </p:sp>
      <p:sp>
        <p:nvSpPr>
          <p:cNvPr id="14" name="Rectangle: Rounded Corners 13">
            <a:extLst>
              <a:ext uri="{FF2B5EF4-FFF2-40B4-BE49-F238E27FC236}">
                <a16:creationId xmlns:a16="http://schemas.microsoft.com/office/drawing/2014/main" id="{E85E5165-454A-4E07-8C4D-DBB2106268BA}"/>
              </a:ext>
            </a:extLst>
          </p:cNvPr>
          <p:cNvSpPr/>
          <p:nvPr/>
        </p:nvSpPr>
        <p:spPr>
          <a:xfrm>
            <a:off x="5838888" y="3293383"/>
            <a:ext cx="3061272" cy="7490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 Building and Prediction</a:t>
            </a:r>
          </a:p>
        </p:txBody>
      </p:sp>
      <p:sp>
        <p:nvSpPr>
          <p:cNvPr id="15" name="Rectangle: Rounded Corners 14">
            <a:extLst>
              <a:ext uri="{FF2B5EF4-FFF2-40B4-BE49-F238E27FC236}">
                <a16:creationId xmlns:a16="http://schemas.microsoft.com/office/drawing/2014/main" id="{E70FBCBC-073C-451F-A1B5-374F9D724189}"/>
              </a:ext>
            </a:extLst>
          </p:cNvPr>
          <p:cNvSpPr/>
          <p:nvPr/>
        </p:nvSpPr>
        <p:spPr>
          <a:xfrm>
            <a:off x="9094959" y="3293382"/>
            <a:ext cx="2652901" cy="7490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Further Text Analysis</a:t>
            </a:r>
          </a:p>
        </p:txBody>
      </p:sp>
      <p:sp>
        <p:nvSpPr>
          <p:cNvPr id="7" name="Rectangle: Rounded Corners 6">
            <a:extLst>
              <a:ext uri="{FF2B5EF4-FFF2-40B4-BE49-F238E27FC236}">
                <a16:creationId xmlns:a16="http://schemas.microsoft.com/office/drawing/2014/main" id="{F08EA12F-2DD0-4D04-868E-B069E66E221F}"/>
              </a:ext>
            </a:extLst>
          </p:cNvPr>
          <p:cNvSpPr/>
          <p:nvPr/>
        </p:nvSpPr>
        <p:spPr>
          <a:xfrm>
            <a:off x="5839817" y="4214609"/>
            <a:ext cx="3060343" cy="447538"/>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Logistic Regression + doc2vec</a:t>
            </a:r>
          </a:p>
        </p:txBody>
      </p:sp>
      <p:sp>
        <p:nvSpPr>
          <p:cNvPr id="17" name="Rectangle 1">
            <a:extLst>
              <a:ext uri="{FF2B5EF4-FFF2-40B4-BE49-F238E27FC236}">
                <a16:creationId xmlns:a16="http://schemas.microsoft.com/office/drawing/2014/main" id="{A9ACBA76-45D4-438E-9A22-5851FD0F437A}"/>
              </a:ext>
            </a:extLst>
          </p:cNvPr>
          <p:cNvSpPr>
            <a:spLocks noChangeArrowheads="1"/>
          </p:cNvSpPr>
          <p:nvPr/>
        </p:nvSpPr>
        <p:spPr bwMode="auto">
          <a:xfrm>
            <a:off x="5960269" y="4702212"/>
            <a:ext cx="2939892" cy="430887"/>
          </a:xfrm>
          <a:prstGeom prst="rect">
            <a:avLst/>
          </a:prstGeom>
          <a:noFill/>
          <a:ln>
            <a:noFill/>
          </a:ln>
        </p:spPr>
        <p:style>
          <a:lnRef idx="0">
            <a:scrgbClr r="0" g="0" b="0"/>
          </a:lnRef>
          <a:fillRef idx="0">
            <a:scrgbClr r="0" g="0" b="0"/>
          </a:fillRef>
          <a:effectRef idx="0">
            <a:scrgbClr r="0" g="0" b="0"/>
          </a:effectRef>
          <a:fontRef idx="minor">
            <a:schemeClr val="accent1"/>
          </a:fontRef>
        </p:style>
        <p:txBody>
          <a:bodyPr vert="horz" wrap="squar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ea typeface="Courier New" panose="02070309020205020404" pitchFamily="49" charset="0"/>
              </a:rPr>
              <a:t>MSE: 0.232, R2: 0.768, F1_score:0.8687782805429864</a:t>
            </a:r>
            <a:r>
              <a:rPr kumimoji="0" lang="en-US" altLang="en-US" sz="1400" b="0" i="0" u="none" strike="noStrike" cap="none" normalizeH="0" baseline="0" dirty="0">
                <a:ln>
                  <a:noFill/>
                </a:ln>
                <a:solidFill>
                  <a:schemeClr val="tx1"/>
                </a:solidFill>
                <a:effectLst/>
              </a:rPr>
              <a:t> </a:t>
            </a:r>
          </a:p>
        </p:txBody>
      </p:sp>
      <p:sp>
        <p:nvSpPr>
          <p:cNvPr id="18" name="Rectangle: Rounded Corners 17">
            <a:extLst>
              <a:ext uri="{FF2B5EF4-FFF2-40B4-BE49-F238E27FC236}">
                <a16:creationId xmlns:a16="http://schemas.microsoft.com/office/drawing/2014/main" id="{1AD41747-510D-4181-88F0-7D71822E8724}"/>
              </a:ext>
            </a:extLst>
          </p:cNvPr>
          <p:cNvSpPr/>
          <p:nvPr/>
        </p:nvSpPr>
        <p:spPr>
          <a:xfrm>
            <a:off x="5839817" y="6120733"/>
            <a:ext cx="3060343" cy="447538"/>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CNN+LSTM </a:t>
            </a:r>
            <a:r>
              <a:rPr lang="en-US" altLang="zh-CN" dirty="0"/>
              <a:t>model</a:t>
            </a:r>
            <a:endParaRPr lang="en-US" dirty="0"/>
          </a:p>
        </p:txBody>
      </p:sp>
      <p:sp>
        <p:nvSpPr>
          <p:cNvPr id="19" name="Rectangle: Rounded Corners 18">
            <a:extLst>
              <a:ext uri="{FF2B5EF4-FFF2-40B4-BE49-F238E27FC236}">
                <a16:creationId xmlns:a16="http://schemas.microsoft.com/office/drawing/2014/main" id="{C14517F7-F3B5-4E9E-9E8D-E00A92081E35}"/>
              </a:ext>
            </a:extLst>
          </p:cNvPr>
          <p:cNvSpPr/>
          <p:nvPr/>
        </p:nvSpPr>
        <p:spPr>
          <a:xfrm>
            <a:off x="5840746" y="5213229"/>
            <a:ext cx="3060343" cy="447538"/>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LSTM </a:t>
            </a:r>
            <a:r>
              <a:rPr lang="en-US" altLang="zh-CN" dirty="0"/>
              <a:t>model</a:t>
            </a:r>
            <a:endParaRPr lang="en-US" dirty="0"/>
          </a:p>
        </p:txBody>
      </p:sp>
      <p:sp>
        <p:nvSpPr>
          <p:cNvPr id="20" name="Rectangle: Rounded Corners 19">
            <a:extLst>
              <a:ext uri="{FF2B5EF4-FFF2-40B4-BE49-F238E27FC236}">
                <a16:creationId xmlns:a16="http://schemas.microsoft.com/office/drawing/2014/main" id="{E307CBE7-F580-47D6-A391-1F4344EC041F}"/>
              </a:ext>
            </a:extLst>
          </p:cNvPr>
          <p:cNvSpPr/>
          <p:nvPr/>
        </p:nvSpPr>
        <p:spPr>
          <a:xfrm>
            <a:off x="9094959" y="4214609"/>
            <a:ext cx="2652901" cy="430887"/>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Geographic Distribution</a:t>
            </a:r>
          </a:p>
        </p:txBody>
      </p:sp>
      <p:sp>
        <p:nvSpPr>
          <p:cNvPr id="21" name="Rectangle: Rounded Corners 20">
            <a:extLst>
              <a:ext uri="{FF2B5EF4-FFF2-40B4-BE49-F238E27FC236}">
                <a16:creationId xmlns:a16="http://schemas.microsoft.com/office/drawing/2014/main" id="{3A9B8E88-78FE-463A-BD83-329251A673EE}"/>
              </a:ext>
            </a:extLst>
          </p:cNvPr>
          <p:cNvSpPr/>
          <p:nvPr/>
        </p:nvSpPr>
        <p:spPr>
          <a:xfrm>
            <a:off x="9094958" y="5213229"/>
            <a:ext cx="2652901" cy="447538"/>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hot topic or </a:t>
            </a:r>
            <a:r>
              <a:rPr lang="en-US" dirty="0" err="1"/>
              <a:t>tweet_id</a:t>
            </a:r>
            <a:endParaRPr lang="en-US" dirty="0"/>
          </a:p>
        </p:txBody>
      </p:sp>
      <p:sp>
        <p:nvSpPr>
          <p:cNvPr id="22" name="Rectangle: Rounded Corners 21">
            <a:extLst>
              <a:ext uri="{FF2B5EF4-FFF2-40B4-BE49-F238E27FC236}">
                <a16:creationId xmlns:a16="http://schemas.microsoft.com/office/drawing/2014/main" id="{94586883-8A1C-4898-B572-79B1A608B3AD}"/>
              </a:ext>
            </a:extLst>
          </p:cNvPr>
          <p:cNvSpPr/>
          <p:nvPr/>
        </p:nvSpPr>
        <p:spPr>
          <a:xfrm>
            <a:off x="9094958" y="6129058"/>
            <a:ext cx="2652901" cy="430887"/>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Timeseries Trend</a:t>
            </a:r>
          </a:p>
        </p:txBody>
      </p:sp>
      <p:sp>
        <p:nvSpPr>
          <p:cNvPr id="27" name="Rectangle 26">
            <a:extLst>
              <a:ext uri="{FF2B5EF4-FFF2-40B4-BE49-F238E27FC236}">
                <a16:creationId xmlns:a16="http://schemas.microsoft.com/office/drawing/2014/main" id="{60EA5326-C990-414D-AAA3-9D3909BF41DD}"/>
              </a:ext>
            </a:extLst>
          </p:cNvPr>
          <p:cNvSpPr/>
          <p:nvPr/>
        </p:nvSpPr>
        <p:spPr>
          <a:xfrm>
            <a:off x="5812455" y="5733684"/>
            <a:ext cx="3087705" cy="307777"/>
          </a:xfrm>
          <a:prstGeom prst="rect">
            <a:avLst/>
          </a:prstGeom>
        </p:spPr>
        <p:txBody>
          <a:bodyPr wrap="none">
            <a:spAutoFit/>
          </a:bodyPr>
          <a:lstStyle/>
          <a:p>
            <a:pPr lvl="0" defTabSz="914400" eaLnBrk="0" fontAlgn="base" hangingPunct="0">
              <a:spcBef>
                <a:spcPct val="0"/>
              </a:spcBef>
              <a:spcAft>
                <a:spcPct val="0"/>
              </a:spcAft>
            </a:pPr>
            <a:r>
              <a:rPr lang="en-US" altLang="en-US" sz="1400" dirty="0">
                <a:solidFill>
                  <a:srgbClr val="000000"/>
                </a:solidFill>
                <a:latin typeface="Arial Unicode MS" panose="020B0604020202020204" pitchFamily="34" charset="-128"/>
                <a:ea typeface="Courier New" panose="02070309020205020404" pitchFamily="49" charset="0"/>
              </a:rPr>
              <a:t>Test accuracy: 0.674437940120697</a:t>
            </a:r>
            <a:r>
              <a:rPr lang="en-US" altLang="en-US" sz="1400" dirty="0"/>
              <a:t> </a:t>
            </a:r>
            <a:endParaRPr lang="en-US" altLang="en-US" sz="1400" dirty="0">
              <a:latin typeface="Arial" panose="020B0604020202020204" pitchFamily="34" charset="0"/>
            </a:endParaRPr>
          </a:p>
        </p:txBody>
      </p:sp>
      <p:sp>
        <p:nvSpPr>
          <p:cNvPr id="29" name="Rectangle: Rounded Corners 28">
            <a:extLst>
              <a:ext uri="{FF2B5EF4-FFF2-40B4-BE49-F238E27FC236}">
                <a16:creationId xmlns:a16="http://schemas.microsoft.com/office/drawing/2014/main" id="{9B35C93E-405A-4F69-8B10-1DB915712E4C}"/>
              </a:ext>
            </a:extLst>
          </p:cNvPr>
          <p:cNvSpPr/>
          <p:nvPr/>
        </p:nvSpPr>
        <p:spPr>
          <a:xfrm>
            <a:off x="2935629" y="4463197"/>
            <a:ext cx="2926311" cy="1271849"/>
          </a:xfrm>
          <a:prstGeom prst="round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r>
              <a:rPr lang="en-US" dirty="0"/>
              <a:t>Tool: Python, Tableau</a:t>
            </a:r>
          </a:p>
          <a:p>
            <a:r>
              <a:rPr lang="en-US" dirty="0"/>
              <a:t>Library: </a:t>
            </a:r>
            <a:r>
              <a:rPr lang="en-US" dirty="0" err="1"/>
              <a:t>nltk</a:t>
            </a:r>
            <a:r>
              <a:rPr lang="en-US" dirty="0"/>
              <a:t>, </a:t>
            </a:r>
            <a:r>
              <a:rPr lang="en-US" dirty="0" err="1"/>
              <a:t>sklearn</a:t>
            </a:r>
            <a:r>
              <a:rPr lang="en-US" dirty="0"/>
              <a:t>, </a:t>
            </a:r>
            <a:r>
              <a:rPr lang="en-US" dirty="0" err="1"/>
              <a:t>wordcloud</a:t>
            </a:r>
            <a:r>
              <a:rPr lang="en-US" dirty="0"/>
              <a:t>, </a:t>
            </a:r>
            <a:r>
              <a:rPr lang="en-US" dirty="0" err="1"/>
              <a:t>tensorflow</a:t>
            </a:r>
            <a:r>
              <a:rPr lang="en-US" dirty="0"/>
              <a:t>, pandas, </a:t>
            </a:r>
            <a:r>
              <a:rPr lang="en-US" dirty="0" err="1"/>
              <a:t>numpy</a:t>
            </a:r>
            <a:r>
              <a:rPr lang="en-US" dirty="0"/>
              <a:t> </a:t>
            </a:r>
          </a:p>
        </p:txBody>
      </p:sp>
      <p:cxnSp>
        <p:nvCxnSpPr>
          <p:cNvPr id="32" name="Straight Arrow Connector 31">
            <a:extLst>
              <a:ext uri="{FF2B5EF4-FFF2-40B4-BE49-F238E27FC236}">
                <a16:creationId xmlns:a16="http://schemas.microsoft.com/office/drawing/2014/main" id="{398CC373-985D-4611-AFB4-DE5E5FBEAAFE}"/>
              </a:ext>
            </a:extLst>
          </p:cNvPr>
          <p:cNvCxnSpPr>
            <a:stCxn id="4" idx="3"/>
            <a:endCxn id="13" idx="1"/>
          </p:cNvCxnSpPr>
          <p:nvPr/>
        </p:nvCxnSpPr>
        <p:spPr>
          <a:xfrm>
            <a:off x="5521235" y="2420712"/>
            <a:ext cx="353339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2139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4">
            <a:extLst>
              <a:ext uri="{FF2B5EF4-FFF2-40B4-BE49-F238E27FC236}">
                <a16:creationId xmlns:a16="http://schemas.microsoft.com/office/drawing/2014/main" id="{A4308965-434A-4011-8316-8ABEFFED04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6">
            <a:extLst>
              <a:ext uri="{FF2B5EF4-FFF2-40B4-BE49-F238E27FC236}">
                <a16:creationId xmlns:a16="http://schemas.microsoft.com/office/drawing/2014/main" id="{1C910B0D-8E24-46E7-93D7-329948C60D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5609383" cy="952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8">
            <a:extLst>
              <a:ext uri="{FF2B5EF4-FFF2-40B4-BE49-F238E27FC236}">
                <a16:creationId xmlns:a16="http://schemas.microsoft.com/office/drawing/2014/main" id="{FF215A71-CFAF-4964-A613-D07F75FC1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9035" y="453825"/>
            <a:ext cx="5596432" cy="9837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15" name="Picture 14" descr="A screenshot of a cell phone&#10;&#10;Description automatically generated">
            <a:extLst>
              <a:ext uri="{FF2B5EF4-FFF2-40B4-BE49-F238E27FC236}">
                <a16:creationId xmlns:a16="http://schemas.microsoft.com/office/drawing/2014/main" id="{62FD6F69-0DDA-4495-988C-DAFDBE784A7A}"/>
              </a:ext>
            </a:extLst>
          </p:cNvPr>
          <p:cNvPicPr>
            <a:picLocks noChangeAspect="1"/>
          </p:cNvPicPr>
          <p:nvPr/>
        </p:nvPicPr>
        <p:blipFill>
          <a:blip r:embed="rId2"/>
          <a:stretch>
            <a:fillRect/>
          </a:stretch>
        </p:blipFill>
        <p:spPr>
          <a:xfrm>
            <a:off x="446533" y="1559206"/>
            <a:ext cx="5609384" cy="3739588"/>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A2A86061-AB72-4E7E-9152-8FFAAE6E3800}"/>
              </a:ext>
            </a:extLst>
          </p:cNvPr>
          <p:cNvPicPr>
            <a:picLocks noChangeAspect="1"/>
          </p:cNvPicPr>
          <p:nvPr/>
        </p:nvPicPr>
        <p:blipFill>
          <a:blip r:embed="rId3"/>
          <a:stretch>
            <a:fillRect/>
          </a:stretch>
        </p:blipFill>
        <p:spPr>
          <a:xfrm>
            <a:off x="6149035" y="1563523"/>
            <a:ext cx="5596432" cy="3730954"/>
          </a:xfrm>
          <a:prstGeom prst="rect">
            <a:avLst/>
          </a:prstGeom>
        </p:spPr>
      </p:pic>
    </p:spTree>
    <p:extLst>
      <p:ext uri="{BB962C8B-B14F-4D97-AF65-F5344CB8AC3E}">
        <p14:creationId xmlns:p14="http://schemas.microsoft.com/office/powerpoint/2010/main" val="183542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90D8D371-08D7-4872-B601-46D3D0C76C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44">
            <a:extLst>
              <a:ext uri="{FF2B5EF4-FFF2-40B4-BE49-F238E27FC236}">
                <a16:creationId xmlns:a16="http://schemas.microsoft.com/office/drawing/2014/main" id="{0B6172F1-16E5-41C0-A1C5-E27BA6D199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46">
            <a:extLst>
              <a:ext uri="{FF2B5EF4-FFF2-40B4-BE49-F238E27FC236}">
                <a16:creationId xmlns:a16="http://schemas.microsoft.com/office/drawing/2014/main" id="{2E77FE2D-6DE2-45E3-B032-A13CCCEDD4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48">
            <a:extLst>
              <a:ext uri="{FF2B5EF4-FFF2-40B4-BE49-F238E27FC236}">
                <a16:creationId xmlns:a16="http://schemas.microsoft.com/office/drawing/2014/main" id="{29AE0C48-CD45-4EBE-B06B-10AD14F07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51" name="Rectangle 50">
            <a:extLst>
              <a:ext uri="{FF2B5EF4-FFF2-40B4-BE49-F238E27FC236}">
                <a16:creationId xmlns:a16="http://schemas.microsoft.com/office/drawing/2014/main" id="{97198BC5-0524-403A-B4A3-38C750B6C4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F5B7B7F8-8803-411C-AC48-8690313B5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911" y="638175"/>
            <a:ext cx="3682784" cy="575239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5B4CEF4-77F3-487A-93BB-18DF5D574B7B}"/>
              </a:ext>
            </a:extLst>
          </p:cNvPr>
          <p:cNvSpPr>
            <a:spLocks noGrp="1"/>
          </p:cNvSpPr>
          <p:nvPr>
            <p:ph type="title"/>
          </p:nvPr>
        </p:nvSpPr>
        <p:spPr>
          <a:xfrm>
            <a:off x="700218" y="1656292"/>
            <a:ext cx="3150659" cy="2085869"/>
          </a:xfrm>
        </p:spPr>
        <p:txBody>
          <a:bodyPr vert="horz" lIns="91440" tIns="45720" rIns="91440" bIns="45720" rtlCol="0" anchor="b">
            <a:normAutofit/>
          </a:bodyPr>
          <a:lstStyle/>
          <a:p>
            <a:r>
              <a:rPr lang="en-US" sz="3600">
                <a:solidFill>
                  <a:srgbClr val="FFFFFF"/>
                </a:solidFill>
              </a:rPr>
              <a:t>LSTM MODEL rESULT</a:t>
            </a:r>
          </a:p>
        </p:txBody>
      </p:sp>
      <p:sp>
        <p:nvSpPr>
          <p:cNvPr id="55" name="Rectangle 54">
            <a:extLst>
              <a:ext uri="{FF2B5EF4-FFF2-40B4-BE49-F238E27FC236}">
                <a16:creationId xmlns:a16="http://schemas.microsoft.com/office/drawing/2014/main" id="{DC4BEF43-535B-46CC-B76D-83EFE8520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2242" y="627940"/>
            <a:ext cx="3704425" cy="2837094"/>
          </a:xfrm>
          <a:prstGeom prst="rect">
            <a:avLst/>
          </a:prstGeom>
          <a:solidFill>
            <a:srgbClr val="FFFFFF"/>
          </a:solidFill>
          <a:ln w="19050">
            <a:solidFill>
              <a:schemeClr val="accent4">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creenshot of a cell phone&#10;&#10;Description automatically generated">
            <a:extLst>
              <a:ext uri="{FF2B5EF4-FFF2-40B4-BE49-F238E27FC236}">
                <a16:creationId xmlns:a16="http://schemas.microsoft.com/office/drawing/2014/main" id="{A0C12415-6180-4BA5-8034-DB228DEEC193}"/>
              </a:ext>
            </a:extLst>
          </p:cNvPr>
          <p:cNvPicPr>
            <a:picLocks noChangeAspect="1"/>
          </p:cNvPicPr>
          <p:nvPr/>
        </p:nvPicPr>
        <p:blipFill>
          <a:blip r:embed="rId2"/>
          <a:stretch>
            <a:fillRect/>
          </a:stretch>
        </p:blipFill>
        <p:spPr>
          <a:xfrm>
            <a:off x="4992841" y="799041"/>
            <a:ext cx="2195235" cy="2487519"/>
          </a:xfrm>
          <a:prstGeom prst="rect">
            <a:avLst/>
          </a:prstGeom>
        </p:spPr>
      </p:pic>
      <p:sp>
        <p:nvSpPr>
          <p:cNvPr id="57" name="Rectangle 56">
            <a:extLst>
              <a:ext uri="{FF2B5EF4-FFF2-40B4-BE49-F238E27FC236}">
                <a16:creationId xmlns:a16="http://schemas.microsoft.com/office/drawing/2014/main" id="{4F67C0B5-AF8B-420C-9F7E-33C1FA38D1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2736" y="627940"/>
            <a:ext cx="3704425" cy="2847329"/>
          </a:xfrm>
          <a:prstGeom prst="rect">
            <a:avLst/>
          </a:prstGeom>
          <a:solidFill>
            <a:srgbClr val="FFFFFF"/>
          </a:solidFill>
          <a:ln w="19050">
            <a:solidFill>
              <a:schemeClr val="accent4">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D11BFC4-418B-4EBA-81A3-A73C0CBC7C8A}"/>
              </a:ext>
            </a:extLst>
          </p:cNvPr>
          <p:cNvPicPr>
            <a:picLocks noChangeAspect="1"/>
          </p:cNvPicPr>
          <p:nvPr/>
        </p:nvPicPr>
        <p:blipFill rotWithShape="1">
          <a:blip r:embed="rId3"/>
          <a:srcRect r="23456"/>
          <a:stretch/>
        </p:blipFill>
        <p:spPr>
          <a:xfrm>
            <a:off x="8223232" y="1117535"/>
            <a:ext cx="3372551" cy="1850532"/>
          </a:xfrm>
          <a:prstGeom prst="rect">
            <a:avLst/>
          </a:prstGeom>
        </p:spPr>
      </p:pic>
      <p:sp>
        <p:nvSpPr>
          <p:cNvPr id="59" name="Rectangle 58">
            <a:extLst>
              <a:ext uri="{FF2B5EF4-FFF2-40B4-BE49-F238E27FC236}">
                <a16:creationId xmlns:a16="http://schemas.microsoft.com/office/drawing/2014/main" id="{FB41FAC8-B04A-439F-B634-1CB0944CF5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0762" y="3572039"/>
            <a:ext cx="3704425" cy="2818526"/>
          </a:xfrm>
          <a:prstGeom prst="rect">
            <a:avLst/>
          </a:prstGeom>
          <a:solidFill>
            <a:srgbClr val="FFFFFF"/>
          </a:solidFill>
          <a:ln w="19050">
            <a:solidFill>
              <a:schemeClr val="accent4">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E9F81DE3-06E0-49C7-AE8D-F2C6DB626D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3247" y="3572038"/>
            <a:ext cx="3704425" cy="2818526"/>
          </a:xfrm>
          <a:prstGeom prst="rect">
            <a:avLst/>
          </a:prstGeom>
          <a:solidFill>
            <a:srgbClr val="FFFFFF"/>
          </a:solidFill>
          <a:ln w="19050">
            <a:solidFill>
              <a:schemeClr val="accent4">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CD4316F-C627-4229-BFAC-B5E1CD82EC49}"/>
              </a:ext>
            </a:extLst>
          </p:cNvPr>
          <p:cNvPicPr>
            <a:picLocks noChangeAspect="1"/>
          </p:cNvPicPr>
          <p:nvPr/>
        </p:nvPicPr>
        <p:blipFill>
          <a:blip r:embed="rId4"/>
          <a:stretch>
            <a:fillRect/>
          </a:stretch>
        </p:blipFill>
        <p:spPr>
          <a:xfrm>
            <a:off x="4332599" y="3810225"/>
            <a:ext cx="3372551" cy="2394511"/>
          </a:xfrm>
          <a:prstGeom prst="rect">
            <a:avLst/>
          </a:prstGeom>
        </p:spPr>
      </p:pic>
      <p:sp>
        <p:nvSpPr>
          <p:cNvPr id="6" name="Rectangle 5">
            <a:extLst>
              <a:ext uri="{FF2B5EF4-FFF2-40B4-BE49-F238E27FC236}">
                <a16:creationId xmlns:a16="http://schemas.microsoft.com/office/drawing/2014/main" id="{C330CDBC-1FF0-4710-8306-0D306B68D4D1}"/>
              </a:ext>
            </a:extLst>
          </p:cNvPr>
          <p:cNvSpPr/>
          <p:nvPr/>
        </p:nvSpPr>
        <p:spPr>
          <a:xfrm>
            <a:off x="8409110" y="4919917"/>
            <a:ext cx="2952193" cy="646331"/>
          </a:xfrm>
          <a:prstGeom prst="rect">
            <a:avLst/>
          </a:prstGeom>
        </p:spPr>
        <p:txBody>
          <a:bodyPr wrap="square">
            <a:spAutoFit/>
          </a:bodyPr>
          <a:lstStyle/>
          <a:p>
            <a:pPr lvl="0" defTabSz="914400" eaLnBrk="0" fontAlgn="base" hangingPunct="0">
              <a:spcBef>
                <a:spcPct val="0"/>
              </a:spcBef>
              <a:spcAft>
                <a:spcPts val="600"/>
              </a:spcAft>
            </a:pPr>
            <a:r>
              <a:rPr lang="en-US" altLang="en-US" dirty="0">
                <a:solidFill>
                  <a:schemeClr val="bg1"/>
                </a:solidFill>
                <a:latin typeface="Arial Unicode MS" panose="020B0604020202020204" pitchFamily="34" charset="-128"/>
                <a:ea typeface="Courier New" panose="02070309020205020404" pitchFamily="49" charset="0"/>
              </a:rPr>
              <a:t>Test accuracy: 0.674437940120697</a:t>
            </a:r>
            <a:r>
              <a:rPr lang="en-US" altLang="en-US" dirty="0">
                <a:solidFill>
                  <a:schemeClr val="bg1"/>
                </a:solidFill>
              </a:rPr>
              <a:t> </a:t>
            </a:r>
            <a:endParaRPr lang="en-US" altLang="en-US">
              <a:solidFill>
                <a:schemeClr val="bg1"/>
              </a:solidFill>
              <a:latin typeface="Arial" panose="020B0604020202020204" pitchFamily="34" charset="0"/>
            </a:endParaRPr>
          </a:p>
        </p:txBody>
      </p:sp>
      <p:pic>
        <p:nvPicPr>
          <p:cNvPr id="25" name="Picture 24">
            <a:extLst>
              <a:ext uri="{FF2B5EF4-FFF2-40B4-BE49-F238E27FC236}">
                <a16:creationId xmlns:a16="http://schemas.microsoft.com/office/drawing/2014/main" id="{F8705830-E53A-4C6C-91D3-F2EA3E8F2DB0}"/>
              </a:ext>
            </a:extLst>
          </p:cNvPr>
          <p:cNvPicPr>
            <a:picLocks noChangeAspect="1"/>
          </p:cNvPicPr>
          <p:nvPr/>
        </p:nvPicPr>
        <p:blipFill>
          <a:blip r:embed="rId5"/>
          <a:stretch>
            <a:fillRect/>
          </a:stretch>
        </p:blipFill>
        <p:spPr>
          <a:xfrm>
            <a:off x="8273282" y="3815582"/>
            <a:ext cx="3356919" cy="2419040"/>
          </a:xfrm>
          <a:prstGeom prst="rect">
            <a:avLst/>
          </a:prstGeom>
        </p:spPr>
      </p:pic>
    </p:spTree>
    <p:extLst>
      <p:ext uri="{BB962C8B-B14F-4D97-AF65-F5344CB8AC3E}">
        <p14:creationId xmlns:p14="http://schemas.microsoft.com/office/powerpoint/2010/main" val="1225896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928117C-9446-4E7F-AE62-95E0F6DB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84D30AFB-4D71-48B0-AA00-28EE92363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96A0B76F-8010-4C62-B4B6-C5FC438C0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9FC936C0-4624-438D-BDD0-6B296BD6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33" name="Rectangle 32">
            <a:extLst>
              <a:ext uri="{FF2B5EF4-FFF2-40B4-BE49-F238E27FC236}">
                <a16:creationId xmlns:a16="http://schemas.microsoft.com/office/drawing/2014/main" id="{683F1FFD-1AA8-4EC2-97B9-FEC7564F48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 up of a newspaper&#10;&#10;Description automatically generated">
            <a:extLst>
              <a:ext uri="{FF2B5EF4-FFF2-40B4-BE49-F238E27FC236}">
                <a16:creationId xmlns:a16="http://schemas.microsoft.com/office/drawing/2014/main" id="{54735158-3F21-4D2B-AE2A-00EF2EB349D7}"/>
              </a:ext>
            </a:extLst>
          </p:cNvPr>
          <p:cNvPicPr>
            <a:picLocks noChangeAspect="1"/>
          </p:cNvPicPr>
          <p:nvPr/>
        </p:nvPicPr>
        <p:blipFill rotWithShape="1">
          <a:blip r:embed="rId2"/>
          <a:srcRect r="7205" b="-2"/>
          <a:stretch/>
        </p:blipFill>
        <p:spPr>
          <a:xfrm>
            <a:off x="446534" y="723899"/>
            <a:ext cx="7498616" cy="5676901"/>
          </a:xfrm>
          <a:prstGeom prst="rect">
            <a:avLst/>
          </a:prstGeom>
        </p:spPr>
      </p:pic>
      <p:sp>
        <p:nvSpPr>
          <p:cNvPr id="35" name="Rectangle 34">
            <a:extLst>
              <a:ext uri="{FF2B5EF4-FFF2-40B4-BE49-F238E27FC236}">
                <a16:creationId xmlns:a16="http://schemas.microsoft.com/office/drawing/2014/main" id="{8FF0F8A7-C9E3-49D9-A67E-09FF582C78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19C348C-D40D-4CEB-8965-6B99B0287F7B}"/>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dirty="0">
                <a:solidFill>
                  <a:srgbClr val="FFFFFF"/>
                </a:solidFill>
              </a:rPr>
              <a:t>Who</a:t>
            </a:r>
            <a:r>
              <a:rPr lang="en-US" altLang="zh-CN" sz="3600">
                <a:solidFill>
                  <a:srgbClr val="FFFFFF"/>
                </a:solidFill>
              </a:rPr>
              <a:t> </a:t>
            </a:r>
            <a:r>
              <a:rPr lang="en-US" altLang="zh-CN" sz="3600" dirty="0">
                <a:solidFill>
                  <a:srgbClr val="FFFFFF"/>
                </a:solidFill>
              </a:rPr>
              <a:t>is</a:t>
            </a:r>
            <a:r>
              <a:rPr lang="en-US" altLang="zh-CN" sz="3600">
                <a:solidFill>
                  <a:srgbClr val="FFFFFF"/>
                </a:solidFill>
              </a:rPr>
              <a:t> </a:t>
            </a:r>
            <a:r>
              <a:rPr lang="en-US" altLang="zh-CN" sz="3600" dirty="0">
                <a:solidFill>
                  <a:srgbClr val="FFFFFF"/>
                </a:solidFill>
              </a:rPr>
              <a:t>@</a:t>
            </a:r>
            <a:r>
              <a:rPr lang="en-US" altLang="zh-CN" sz="3600">
                <a:solidFill>
                  <a:srgbClr val="FFFFFF"/>
                </a:solidFill>
              </a:rPr>
              <a:t> </a:t>
            </a:r>
            <a:r>
              <a:rPr lang="en-US" altLang="zh-CN" sz="3600" dirty="0">
                <a:solidFill>
                  <a:srgbClr val="FFFFFF"/>
                </a:solidFill>
              </a:rPr>
              <a:t>most</a:t>
            </a:r>
            <a:r>
              <a:rPr lang="en-US" altLang="zh-CN" sz="3600">
                <a:solidFill>
                  <a:srgbClr val="FFFFFF"/>
                </a:solidFill>
              </a:rPr>
              <a:t> </a:t>
            </a:r>
            <a:r>
              <a:rPr lang="en-US" altLang="zh-CN" sz="3600" dirty="0">
                <a:solidFill>
                  <a:srgbClr val="FFFFFF"/>
                </a:solidFill>
              </a:rPr>
              <a:t>on</a:t>
            </a:r>
            <a:r>
              <a:rPr lang="en-US" altLang="zh-CN" sz="3600">
                <a:solidFill>
                  <a:srgbClr val="FFFFFF"/>
                </a:solidFill>
              </a:rPr>
              <a:t> </a:t>
            </a:r>
            <a:r>
              <a:rPr lang="en-US" altLang="zh-CN" sz="3600" dirty="0">
                <a:solidFill>
                  <a:srgbClr val="FFFFFF"/>
                </a:solidFill>
              </a:rPr>
              <a:t>twitter?</a:t>
            </a:r>
            <a:endParaRPr lang="en-US" sz="3600" dirty="0">
              <a:solidFill>
                <a:srgbClr val="FFFFFF"/>
              </a:solidFill>
            </a:endParaRPr>
          </a:p>
        </p:txBody>
      </p:sp>
      <p:grpSp>
        <p:nvGrpSpPr>
          <p:cNvPr id="37" name="Group 36">
            <a:extLst>
              <a:ext uri="{FF2B5EF4-FFF2-40B4-BE49-F238E27FC236}">
                <a16:creationId xmlns:a16="http://schemas.microsoft.com/office/drawing/2014/main" id="{A4274C20-A98B-4AC3-B16A-B7F41CB582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38" name="Rectangle 37">
              <a:extLst>
                <a:ext uri="{FF2B5EF4-FFF2-40B4-BE49-F238E27FC236}">
                  <a16:creationId xmlns:a16="http://schemas.microsoft.com/office/drawing/2014/main" id="{43ECC69B-2243-424A-8237-CF490F8B06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6D2EA3B9-3D17-4510-8464-E74F67267C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39">
              <a:extLst>
                <a:ext uri="{FF2B5EF4-FFF2-40B4-BE49-F238E27FC236}">
                  <a16:creationId xmlns:a16="http://schemas.microsoft.com/office/drawing/2014/main" id="{AA5DFA43-F31D-4C31-8826-6B40A21C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140661177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otalTime>141</TotalTime>
  <Words>468</Words>
  <Application>Microsoft Office PowerPoint</Application>
  <PresentationFormat>Widescreen</PresentationFormat>
  <Paragraphs>110</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 Unicode MS</vt:lpstr>
      <vt:lpstr>Abadi</vt:lpstr>
      <vt:lpstr>Arial</vt:lpstr>
      <vt:lpstr>Gill Sans MT</vt:lpstr>
      <vt:lpstr>Roboto</vt:lpstr>
      <vt:lpstr>Wingdings 2</vt:lpstr>
      <vt:lpstr>Dividend</vt:lpstr>
      <vt:lpstr>Public sentiment to coronavirus in the U.S.</vt:lpstr>
      <vt:lpstr>Process </vt:lpstr>
      <vt:lpstr>Process</vt:lpstr>
      <vt:lpstr>PowerPoint Presentation</vt:lpstr>
      <vt:lpstr>Process</vt:lpstr>
      <vt:lpstr>Process</vt:lpstr>
      <vt:lpstr>PowerPoint Presentation</vt:lpstr>
      <vt:lpstr>LSTM MODEL rESULT</vt:lpstr>
      <vt:lpstr>Who is @ most on twitter?</vt:lpstr>
      <vt:lpstr>PowerPoint Presentation</vt:lpstr>
      <vt:lpstr>PowerPoint Presentation</vt:lpstr>
      <vt:lpstr>PowerPoint Presentation</vt:lpstr>
      <vt:lpstr>PowerPoint Presentation</vt:lpstr>
      <vt:lpstr>PowerPoint Presentation</vt:lpstr>
      <vt:lpstr>Los Angeles &amp; New York AREAS  PAY MORE ATTENTION FOR CORONAVIRUS MORE </vt:lpstr>
      <vt:lpstr>NEXT STEP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sentiment to coronavirus in US</dc:title>
  <dc:creator>Gao CN Jessica</dc:creator>
  <cp:lastModifiedBy>Gao CN Jessica</cp:lastModifiedBy>
  <cp:revision>6</cp:revision>
  <dcterms:created xsi:type="dcterms:W3CDTF">2020-03-20T02:34:49Z</dcterms:created>
  <dcterms:modified xsi:type="dcterms:W3CDTF">2020-03-20T05:15:33Z</dcterms:modified>
</cp:coreProperties>
</file>