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hgB69C2tmriuS5fB1NWAW18D/R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7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6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Gothic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d6634bdb0_3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d6634bdb0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d6634bdb0_3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d6634bdb0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d6634bdb0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d6634bdb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d6634bdb0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d6634bdb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d6634bdb0_1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d6634bdb0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d6634bdb0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d6634bdb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d6634bdb0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d6634bdb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d6634bdb0_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d6634bdb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d6634bdb0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d6634bdb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d6634bdb0_1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d6634bdb0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ec650b4fd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ec650b4f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d6634bdb0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d6634bdb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d6634bdb0_3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d6634bdb0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751012" y="609601"/>
            <a:ext cx="8676222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751012" y="3886200"/>
            <a:ext cx="8676222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1141413" y="4732865"/>
            <a:ext cx="99060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/>
          <p:nvPr>
            <p:ph idx="2" type="pic"/>
          </p:nvPr>
        </p:nvSpPr>
        <p:spPr>
          <a:xfrm>
            <a:off x="19796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1" type="body"/>
          </p:nvPr>
        </p:nvSpPr>
        <p:spPr>
          <a:xfrm>
            <a:off x="1141413" y="5299603"/>
            <a:ext cx="9906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12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1141412" y="609601"/>
            <a:ext cx="9905999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83" name="Google Shape;83;p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  <p:sp>
        <p:nvSpPr>
          <p:cNvPr id="84" name="Google Shape;84;p14"/>
          <p:cNvSpPr txBox="1"/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1674812" y="3352800"/>
            <a:ext cx="8839202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Font typeface="Century Gothic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2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1141412" y="3308581"/>
            <a:ext cx="99060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1141410" y="4777381"/>
            <a:ext cx="990600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  <p:sp>
        <p:nvSpPr>
          <p:cNvPr id="99" name="Google Shape;99;p16"/>
          <p:cNvSpPr txBox="1"/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1141412" y="3886200"/>
            <a:ext cx="99060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2" type="body"/>
          </p:nvPr>
        </p:nvSpPr>
        <p:spPr>
          <a:xfrm>
            <a:off x="1141411" y="4775200"/>
            <a:ext cx="9906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1141412" y="609601"/>
            <a:ext cx="99059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1141412" y="3505200"/>
            <a:ext cx="9906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2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 rot="5400000">
            <a:off x="4532311" y="-723900"/>
            <a:ext cx="3124201" cy="9905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 rot="5400000">
            <a:off x="7351354" y="2095143"/>
            <a:ext cx="5181601" cy="2210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 rot="5400000">
            <a:off x="2322512" y="-571500"/>
            <a:ext cx="51816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1751013" y="3308581"/>
            <a:ext cx="86868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1751011" y="4777381"/>
            <a:ext cx="868680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141412" y="2666999"/>
            <a:ext cx="4876800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0612" y="2667000"/>
            <a:ext cx="4876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1429280" y="2658533"/>
            <a:ext cx="458893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1141412" y="3243262"/>
            <a:ext cx="4876800" cy="2547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443133" y="2667000"/>
            <a:ext cx="460428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0612" y="3243262"/>
            <a:ext cx="4876801" cy="2547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1141411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03812" y="609601"/>
            <a:ext cx="5943601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1141411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141411" y="1600200"/>
            <a:ext cx="533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7433733" y="-18288"/>
            <a:ext cx="3276599" cy="690372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141411" y="2971800"/>
            <a:ext cx="533400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6399212" y="5883275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1141412" y="5883275"/>
            <a:ext cx="5105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10742612" y="5883275"/>
            <a:ext cx="3225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1751012" y="609601"/>
            <a:ext cx="8676222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en-US"/>
              <a:t>2019-NCOV PRESENTATION</a:t>
            </a:r>
            <a:endParaRPr/>
          </a:p>
        </p:txBody>
      </p:sp>
      <p:sp>
        <p:nvSpPr>
          <p:cNvPr id="129" name="Google Shape;129;p1"/>
          <p:cNvSpPr txBox="1"/>
          <p:nvPr>
            <p:ph idx="1" type="subTitle"/>
          </p:nvPr>
        </p:nvSpPr>
        <p:spPr>
          <a:xfrm>
            <a:off x="1751012" y="3886200"/>
            <a:ext cx="8676222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Binqian Gao, Mohan Xing, Peirang Xu, Vicky Zhang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g7d6634bdb0_3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875" y="3742688"/>
            <a:ext cx="9791700" cy="22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7d6634bdb0_3_23"/>
          <p:cNvSpPr/>
          <p:nvPr/>
        </p:nvSpPr>
        <p:spPr>
          <a:xfrm>
            <a:off x="5443425" y="4457575"/>
            <a:ext cx="3737700" cy="180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7d6634bdb0_3_23"/>
          <p:cNvSpPr txBox="1"/>
          <p:nvPr/>
        </p:nvSpPr>
        <p:spPr>
          <a:xfrm>
            <a:off x="9830375" y="590900"/>
            <a:ext cx="20055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Top 1</a:t>
            </a:r>
            <a:endParaRPr b="1"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“M</a:t>
            </a:r>
            <a:r>
              <a:rPr b="1"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igration-into”</a:t>
            </a:r>
            <a:endParaRPr b="1"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Province</a:t>
            </a:r>
            <a:endParaRPr b="1"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g7d6634bdb0_3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724" y="590900"/>
            <a:ext cx="8887549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d6634bdb0_3_32"/>
          <p:cNvSpPr txBox="1"/>
          <p:nvPr>
            <p:ph type="title"/>
          </p:nvPr>
        </p:nvSpPr>
        <p:spPr>
          <a:xfrm>
            <a:off x="1447788" y="1290526"/>
            <a:ext cx="9296400" cy="2743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do risk p</a:t>
            </a:r>
            <a:r>
              <a:rPr lang="en-US"/>
              <a:t>rediction, t</a:t>
            </a:r>
            <a:r>
              <a:rPr lang="en-US"/>
              <a:t>he significance of migration varies in provinces or cities  </a:t>
            </a:r>
            <a:endParaRPr/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Migration may not be the main factor for high risk provinces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d6634bdb0_0_5"/>
          <p:cNvSpPr txBox="1"/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Forecasting</a:t>
            </a:r>
            <a:endParaRPr/>
          </a:p>
        </p:txBody>
      </p:sp>
      <p:sp>
        <p:nvSpPr>
          <p:cNvPr id="206" name="Google Shape;206;g7d6634bdb0_0_5"/>
          <p:cNvSpPr txBox="1"/>
          <p:nvPr>
            <p:ph idx="1" type="body"/>
          </p:nvPr>
        </p:nvSpPr>
        <p:spPr>
          <a:xfrm>
            <a:off x="1141412" y="2666999"/>
            <a:ext cx="4876800" cy="31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7d6634bdb0_0_5"/>
          <p:cNvSpPr txBox="1"/>
          <p:nvPr>
            <p:ph idx="2" type="body"/>
          </p:nvPr>
        </p:nvSpPr>
        <p:spPr>
          <a:xfrm>
            <a:off x="6170612" y="2667000"/>
            <a:ext cx="4876800" cy="31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g7d6634bdb0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5725" y="530575"/>
            <a:ext cx="6016101" cy="163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7d6634bdb0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8100" y="2514600"/>
            <a:ext cx="5593199" cy="326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7d6634bdb0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750" y="2511950"/>
            <a:ext cx="5410449" cy="326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d6634bdb0_0_14"/>
          <p:cNvSpPr txBox="1"/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Forecasting</a:t>
            </a:r>
            <a:endParaRPr/>
          </a:p>
        </p:txBody>
      </p:sp>
      <p:sp>
        <p:nvSpPr>
          <p:cNvPr id="216" name="Google Shape;216;g7d6634bdb0_0_14"/>
          <p:cNvSpPr txBox="1"/>
          <p:nvPr>
            <p:ph idx="1" type="body"/>
          </p:nvPr>
        </p:nvSpPr>
        <p:spPr>
          <a:xfrm>
            <a:off x="1141412" y="2666999"/>
            <a:ext cx="4876800" cy="31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7d6634bdb0_0_14"/>
          <p:cNvSpPr txBox="1"/>
          <p:nvPr>
            <p:ph idx="2" type="body"/>
          </p:nvPr>
        </p:nvSpPr>
        <p:spPr>
          <a:xfrm>
            <a:off x="6170612" y="2667000"/>
            <a:ext cx="4876800" cy="31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g7d6634bdb0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200" y="2613525"/>
            <a:ext cx="5250000" cy="334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7d6634bdb0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0600" y="2613525"/>
            <a:ext cx="5470773" cy="33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d6634bdb0_1_34"/>
          <p:cNvSpPr txBox="1"/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End</a:t>
            </a:r>
            <a:endParaRPr/>
          </a:p>
        </p:txBody>
      </p:sp>
      <p:sp>
        <p:nvSpPr>
          <p:cNvPr id="225" name="Google Shape;225;g7d6634bdb0_1_34"/>
          <p:cNvSpPr txBox="1"/>
          <p:nvPr>
            <p:ph idx="1" type="body"/>
          </p:nvPr>
        </p:nvSpPr>
        <p:spPr>
          <a:xfrm>
            <a:off x="1141413" y="3047999"/>
            <a:ext cx="9906000" cy="31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“ If anything is going to kill tens of millions of people in a short time, it will probably be a global epidemic. And the disease would most likely be a form of the flu, because the flu virus spreads easily through the air”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“ I had hoped that hitting the 100th anniversary of this epidemic would spark a lot of </a:t>
            </a:r>
            <a:r>
              <a:rPr lang="en-US"/>
              <a:t>discussion</a:t>
            </a:r>
            <a:r>
              <a:rPr lang="en-US"/>
              <a:t> about </a:t>
            </a:r>
            <a:r>
              <a:rPr lang="en-US"/>
              <a:t>whether</a:t>
            </a:r>
            <a:r>
              <a:rPr lang="en-US"/>
              <a:t> we`re ready for the next global epidemic”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“Unfortunately, it didn`t, and we still are not ready.”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                         ----------Bill Gates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d6634bdb0_1_0"/>
          <p:cNvSpPr txBox="1"/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35" name="Google Shape;135;g7d6634bdb0_1_0"/>
          <p:cNvSpPr txBox="1"/>
          <p:nvPr>
            <p:ph idx="1" type="body"/>
          </p:nvPr>
        </p:nvSpPr>
        <p:spPr>
          <a:xfrm>
            <a:off x="1141413" y="2666999"/>
            <a:ext cx="9906000" cy="31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Chinese health officials have reported tens of thousand of infections with 2019-nCoV in China,with the virus reportedly  from person-to-person in parts of the country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Infections with 2019-nCoV, most of them </a:t>
            </a:r>
            <a:r>
              <a:rPr lang="en-US"/>
              <a:t>associated</a:t>
            </a:r>
            <a:r>
              <a:rPr lang="en-US"/>
              <a:t> with travel from Wuhan, China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It is being reported in a growing number of international locations, including the United States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d6634bdb0_1_7"/>
          <p:cNvSpPr txBox="1"/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141" name="Google Shape;141;g7d6634bdb0_1_7"/>
          <p:cNvSpPr txBox="1"/>
          <p:nvPr>
            <p:ph idx="1" type="body"/>
          </p:nvPr>
        </p:nvSpPr>
        <p:spPr>
          <a:xfrm>
            <a:off x="1141413" y="2666999"/>
            <a:ext cx="9906000" cy="31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new </a:t>
            </a:r>
            <a:r>
              <a:rPr lang="en-US"/>
              <a:t>coronavirus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Transfer: flu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Symptom: pneumonia, body temperature normal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Incubation period: 14 days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</a:t>
            </a:r>
            <a:r>
              <a:rPr lang="en-US"/>
              <a:t>mmune system</a:t>
            </a:r>
            <a:r>
              <a:rPr lang="en-US"/>
              <a:t> kill lung cells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Death rate : &gt;3%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d6634bdb0_1_12"/>
          <p:cNvSpPr txBox="1"/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147" name="Google Shape;147;g7d6634bdb0_1_12"/>
          <p:cNvSpPr txBox="1"/>
          <p:nvPr>
            <p:ph idx="1" type="body"/>
          </p:nvPr>
        </p:nvSpPr>
        <p:spPr>
          <a:xfrm>
            <a:off x="1429280" y="2658533"/>
            <a:ext cx="4588800" cy="576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600"/>
              </a:spcAft>
              <a:buNone/>
            </a:pPr>
            <a:r>
              <a:rPr lang="en-US"/>
              <a:t>American Website</a:t>
            </a:r>
            <a:endParaRPr/>
          </a:p>
        </p:txBody>
      </p:sp>
      <p:sp>
        <p:nvSpPr>
          <p:cNvPr id="148" name="Google Shape;148;g7d6634bdb0_1_12"/>
          <p:cNvSpPr txBox="1"/>
          <p:nvPr>
            <p:ph idx="2" type="body"/>
          </p:nvPr>
        </p:nvSpPr>
        <p:spPr>
          <a:xfrm>
            <a:off x="1141412" y="3243262"/>
            <a:ext cx="4876800" cy="254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Pros:  Clean design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Cons: 1. Update slow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          2. No analysis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	   3. No historical data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	  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7d6634bdb0_1_12"/>
          <p:cNvSpPr txBox="1"/>
          <p:nvPr>
            <p:ph idx="3" type="body"/>
          </p:nvPr>
        </p:nvSpPr>
        <p:spPr>
          <a:xfrm>
            <a:off x="6443133" y="2667000"/>
            <a:ext cx="4604400" cy="576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600"/>
              </a:spcAft>
              <a:buNone/>
            </a:pPr>
            <a:r>
              <a:rPr lang="en-US"/>
              <a:t>Chinese Website</a:t>
            </a:r>
            <a:endParaRPr/>
          </a:p>
        </p:txBody>
      </p:sp>
      <p:sp>
        <p:nvSpPr>
          <p:cNvPr id="150" name="Google Shape;150;g7d6634bdb0_1_12"/>
          <p:cNvSpPr txBox="1"/>
          <p:nvPr>
            <p:ph idx="4" type="body"/>
          </p:nvPr>
        </p:nvSpPr>
        <p:spPr>
          <a:xfrm>
            <a:off x="6170612" y="3243262"/>
            <a:ext cx="4876800" cy="254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Pros:  Update fast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Cons: 1. No design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   2. Language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-US"/>
              <a:t>   3. User </a:t>
            </a:r>
            <a:r>
              <a:rPr lang="en-US"/>
              <a:t>interaction</a:t>
            </a:r>
            <a:r>
              <a:rPr lang="en-US"/>
              <a:t> is poor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d6634bdb0_1_20"/>
          <p:cNvSpPr txBox="1"/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</a:t>
            </a:r>
            <a:r>
              <a:rPr lang="en-US"/>
              <a:t>visualization</a:t>
            </a:r>
            <a:r>
              <a:rPr lang="en-US"/>
              <a:t> </a:t>
            </a:r>
            <a:endParaRPr/>
          </a:p>
        </p:txBody>
      </p:sp>
      <p:sp>
        <p:nvSpPr>
          <p:cNvPr id="156" name="Google Shape;156;g7d6634bdb0_1_20"/>
          <p:cNvSpPr txBox="1"/>
          <p:nvPr>
            <p:ph idx="1" type="body"/>
          </p:nvPr>
        </p:nvSpPr>
        <p:spPr>
          <a:xfrm>
            <a:off x="1141413" y="2666999"/>
            <a:ext cx="9906000" cy="31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Update fast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Nice </a:t>
            </a:r>
            <a:r>
              <a:rPr lang="en-US"/>
              <a:t>Visualization</a:t>
            </a:r>
            <a:r>
              <a:rPr lang="en-US"/>
              <a:t> + User </a:t>
            </a:r>
            <a:r>
              <a:rPr lang="en-US"/>
              <a:t>interaction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Detail Analysis +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Provide historical data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d6634bdb0_1_29"/>
          <p:cNvSpPr txBox="1"/>
          <p:nvPr>
            <p:ph type="title"/>
          </p:nvPr>
        </p:nvSpPr>
        <p:spPr>
          <a:xfrm>
            <a:off x="1142988" y="589850"/>
            <a:ext cx="9906000" cy="190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Logic</a:t>
            </a:r>
            <a:endParaRPr/>
          </a:p>
        </p:txBody>
      </p:sp>
      <p:sp>
        <p:nvSpPr>
          <p:cNvPr id="162" name="Google Shape;162;g7d6634bdb0_1_29"/>
          <p:cNvSpPr txBox="1"/>
          <p:nvPr>
            <p:ph idx="1" type="body"/>
          </p:nvPr>
        </p:nvSpPr>
        <p:spPr>
          <a:xfrm>
            <a:off x="760426" y="1981200"/>
            <a:ext cx="10699800" cy="31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                Extract Data   -&gt;    Database    -&gt;   Webframe   -&gt;     HTML + Javascript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-US"/>
              <a:t>                 (web scraping)          (Sqlite)            (Flask)           (Bootstrap)(D3.js, Leaflet, Jquery)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ec650b4fd_1_0"/>
          <p:cNvSpPr txBox="1"/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6ec650b4fd_1_0"/>
          <p:cNvSpPr txBox="1"/>
          <p:nvPr>
            <p:ph idx="1" type="body"/>
          </p:nvPr>
        </p:nvSpPr>
        <p:spPr>
          <a:xfrm>
            <a:off x="1141413" y="2666999"/>
            <a:ext cx="9906000" cy="31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g6ec650b4fd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75" y="440200"/>
            <a:ext cx="12192000" cy="597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g7d6634bdb0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223098"/>
            <a:ext cx="11887199" cy="327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7d6634bdb0_3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9000"/>
            <a:ext cx="10088876" cy="279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g7d6634bdb0_3_0"/>
          <p:cNvCxnSpPr/>
          <p:nvPr/>
        </p:nvCxnSpPr>
        <p:spPr>
          <a:xfrm>
            <a:off x="-2112900" y="2095000"/>
            <a:ext cx="1719000" cy="17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g7d6634bdb0_3_0"/>
          <p:cNvSpPr txBox="1"/>
          <p:nvPr/>
        </p:nvSpPr>
        <p:spPr>
          <a:xfrm>
            <a:off x="7502625" y="501375"/>
            <a:ext cx="340200" cy="59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7d6634bdb0_3_0"/>
          <p:cNvSpPr/>
          <p:nvPr/>
        </p:nvSpPr>
        <p:spPr>
          <a:xfrm>
            <a:off x="4082575" y="4637650"/>
            <a:ext cx="3760200" cy="1861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79" name="Google Shape;179;g7d6634bdb0_3_0"/>
          <p:cNvSpPr txBox="1"/>
          <p:nvPr/>
        </p:nvSpPr>
        <p:spPr>
          <a:xfrm>
            <a:off x="10409350" y="590900"/>
            <a:ext cx="13728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Top 2</a:t>
            </a:r>
            <a:endParaRPr b="1"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Risky</a:t>
            </a:r>
            <a:endParaRPr b="1"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City</a:t>
            </a:r>
            <a:endParaRPr b="1"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g7d6634bdb0_3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225" y="245150"/>
            <a:ext cx="9600474" cy="31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7d6634bdb0_3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552" y="3531652"/>
            <a:ext cx="10524925" cy="287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7d6634bdb0_3_10"/>
          <p:cNvSpPr/>
          <p:nvPr/>
        </p:nvSpPr>
        <p:spPr>
          <a:xfrm>
            <a:off x="5300175" y="4816725"/>
            <a:ext cx="4566000" cy="1826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7d6634bdb0_3_10"/>
          <p:cNvSpPr txBox="1"/>
          <p:nvPr/>
        </p:nvSpPr>
        <p:spPr>
          <a:xfrm>
            <a:off x="10409350" y="590900"/>
            <a:ext cx="13728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Top 3</a:t>
            </a:r>
            <a:endParaRPr b="1"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Risky</a:t>
            </a:r>
            <a:endParaRPr b="1"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City</a:t>
            </a:r>
            <a:endParaRPr b="1"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sh">
  <a:themeElements>
    <a:clrScheme name="Mesh">
      <a:dk1>
        <a:srgbClr val="000000"/>
      </a:dk1>
      <a:lt1>
        <a:srgbClr val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2020-02-08T06:07:15Z</dcterms:created>
  <dc:creator>Peirang Xu</dc:creator>
</cp:coreProperties>
</file>