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9" r:id="rId2"/>
    <p:sldId id="260" r:id="rId3"/>
  </p:sldIdLst>
  <p:sldSz cx="25199975" cy="17584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1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877874"/>
            <a:ext cx="21419979" cy="6122094"/>
          </a:xfrm>
        </p:spPr>
        <p:txBody>
          <a:bodyPr anchor="b"/>
          <a:lstStyle>
            <a:lvl1pPr algn="ctr">
              <a:defRPr sz="153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236059"/>
            <a:ext cx="18899981" cy="4245573"/>
          </a:xfrm>
        </p:spPr>
        <p:txBody>
          <a:bodyPr/>
          <a:lstStyle>
            <a:lvl1pPr marL="0" indent="0" algn="ctr">
              <a:buNone/>
              <a:defRPr sz="6154"/>
            </a:lvl1pPr>
            <a:lvl2pPr marL="1172307" indent="0" algn="ctr">
              <a:buNone/>
              <a:defRPr sz="5128"/>
            </a:lvl2pPr>
            <a:lvl3pPr marL="2344613" indent="0" algn="ctr">
              <a:buNone/>
              <a:defRPr sz="4615"/>
            </a:lvl3pPr>
            <a:lvl4pPr marL="3516920" indent="0" algn="ctr">
              <a:buNone/>
              <a:defRPr sz="4103"/>
            </a:lvl4pPr>
            <a:lvl5pPr marL="4689226" indent="0" algn="ctr">
              <a:buNone/>
              <a:defRPr sz="4103"/>
            </a:lvl5pPr>
            <a:lvl6pPr marL="5861533" indent="0" algn="ctr">
              <a:buNone/>
              <a:defRPr sz="4103"/>
            </a:lvl6pPr>
            <a:lvl7pPr marL="7033839" indent="0" algn="ctr">
              <a:buNone/>
              <a:defRPr sz="4103"/>
            </a:lvl7pPr>
            <a:lvl8pPr marL="8206146" indent="0" algn="ctr">
              <a:buNone/>
              <a:defRPr sz="4103"/>
            </a:lvl8pPr>
            <a:lvl9pPr marL="9378452" indent="0" algn="ctr">
              <a:buNone/>
              <a:defRPr sz="41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36224"/>
            <a:ext cx="5433745" cy="149022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36224"/>
            <a:ext cx="15986234" cy="149022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383978"/>
            <a:ext cx="21734978" cy="7314761"/>
          </a:xfrm>
        </p:spPr>
        <p:txBody>
          <a:bodyPr anchor="b"/>
          <a:lstStyle>
            <a:lvl1pPr>
              <a:defRPr sz="153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1767940"/>
            <a:ext cx="21734978" cy="3846660"/>
          </a:xfrm>
        </p:spPr>
        <p:txBody>
          <a:bodyPr/>
          <a:lstStyle>
            <a:lvl1pPr marL="0" indent="0">
              <a:buNone/>
              <a:defRPr sz="6154">
                <a:solidFill>
                  <a:schemeClr val="tx1"/>
                </a:solidFill>
              </a:defRPr>
            </a:lvl1pPr>
            <a:lvl2pPr marL="1172307" indent="0">
              <a:buNone/>
              <a:defRPr sz="5128">
                <a:solidFill>
                  <a:schemeClr val="tx1">
                    <a:tint val="75000"/>
                  </a:schemeClr>
                </a:solidFill>
              </a:defRPr>
            </a:lvl2pPr>
            <a:lvl3pPr marL="2344613" indent="0">
              <a:buNone/>
              <a:defRPr sz="4615">
                <a:solidFill>
                  <a:schemeClr val="tx1">
                    <a:tint val="75000"/>
                  </a:schemeClr>
                </a:solidFill>
              </a:defRPr>
            </a:lvl3pPr>
            <a:lvl4pPr marL="3516920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4pPr>
            <a:lvl5pPr marL="4689226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5pPr>
            <a:lvl6pPr marL="5861533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6pPr>
            <a:lvl7pPr marL="7033839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7pPr>
            <a:lvl8pPr marL="8206146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8pPr>
            <a:lvl9pPr marL="9378452" indent="0">
              <a:buNone/>
              <a:defRPr sz="4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681122"/>
            <a:ext cx="10709989" cy="11157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681122"/>
            <a:ext cx="10709989" cy="11157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36228"/>
            <a:ext cx="21734978" cy="33989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310704"/>
            <a:ext cx="10660769" cy="2112610"/>
          </a:xfrm>
        </p:spPr>
        <p:txBody>
          <a:bodyPr anchor="b"/>
          <a:lstStyle>
            <a:lvl1pPr marL="0" indent="0">
              <a:buNone/>
              <a:defRPr sz="6154" b="1"/>
            </a:lvl1pPr>
            <a:lvl2pPr marL="1172307" indent="0">
              <a:buNone/>
              <a:defRPr sz="5128" b="1"/>
            </a:lvl2pPr>
            <a:lvl3pPr marL="2344613" indent="0">
              <a:buNone/>
              <a:defRPr sz="4615" b="1"/>
            </a:lvl3pPr>
            <a:lvl4pPr marL="3516920" indent="0">
              <a:buNone/>
              <a:defRPr sz="4103" b="1"/>
            </a:lvl4pPr>
            <a:lvl5pPr marL="4689226" indent="0">
              <a:buNone/>
              <a:defRPr sz="4103" b="1"/>
            </a:lvl5pPr>
            <a:lvl6pPr marL="5861533" indent="0">
              <a:buNone/>
              <a:defRPr sz="4103" b="1"/>
            </a:lvl6pPr>
            <a:lvl7pPr marL="7033839" indent="0">
              <a:buNone/>
              <a:defRPr sz="4103" b="1"/>
            </a:lvl7pPr>
            <a:lvl8pPr marL="8206146" indent="0">
              <a:buNone/>
              <a:defRPr sz="4103" b="1"/>
            </a:lvl8pPr>
            <a:lvl9pPr marL="9378452" indent="0">
              <a:buNone/>
              <a:defRPr sz="41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423314"/>
            <a:ext cx="10660769" cy="94477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310704"/>
            <a:ext cx="10713272" cy="2112610"/>
          </a:xfrm>
        </p:spPr>
        <p:txBody>
          <a:bodyPr anchor="b"/>
          <a:lstStyle>
            <a:lvl1pPr marL="0" indent="0">
              <a:buNone/>
              <a:defRPr sz="6154" b="1"/>
            </a:lvl1pPr>
            <a:lvl2pPr marL="1172307" indent="0">
              <a:buNone/>
              <a:defRPr sz="5128" b="1"/>
            </a:lvl2pPr>
            <a:lvl3pPr marL="2344613" indent="0">
              <a:buNone/>
              <a:defRPr sz="4615" b="1"/>
            </a:lvl3pPr>
            <a:lvl4pPr marL="3516920" indent="0">
              <a:buNone/>
              <a:defRPr sz="4103" b="1"/>
            </a:lvl4pPr>
            <a:lvl5pPr marL="4689226" indent="0">
              <a:buNone/>
              <a:defRPr sz="4103" b="1"/>
            </a:lvl5pPr>
            <a:lvl6pPr marL="5861533" indent="0">
              <a:buNone/>
              <a:defRPr sz="4103" b="1"/>
            </a:lvl6pPr>
            <a:lvl7pPr marL="7033839" indent="0">
              <a:buNone/>
              <a:defRPr sz="4103" b="1"/>
            </a:lvl7pPr>
            <a:lvl8pPr marL="8206146" indent="0">
              <a:buNone/>
              <a:defRPr sz="4103" b="1"/>
            </a:lvl8pPr>
            <a:lvl9pPr marL="9378452" indent="0">
              <a:buNone/>
              <a:defRPr sz="41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423314"/>
            <a:ext cx="10713272" cy="94477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172316"/>
            <a:ext cx="8127648" cy="4103106"/>
          </a:xfrm>
        </p:spPr>
        <p:txBody>
          <a:bodyPr anchor="b"/>
          <a:lstStyle>
            <a:lvl1pPr>
              <a:defRPr sz="82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31881"/>
            <a:ext cx="12757487" cy="12496561"/>
          </a:xfrm>
        </p:spPr>
        <p:txBody>
          <a:bodyPr/>
          <a:lstStyle>
            <a:lvl1pPr>
              <a:defRPr sz="8205"/>
            </a:lvl1pPr>
            <a:lvl2pPr>
              <a:defRPr sz="7179"/>
            </a:lvl2pPr>
            <a:lvl3pPr>
              <a:defRPr sz="6154"/>
            </a:lvl3pPr>
            <a:lvl4pPr>
              <a:defRPr sz="5128"/>
            </a:lvl4pPr>
            <a:lvl5pPr>
              <a:defRPr sz="5128"/>
            </a:lvl5pPr>
            <a:lvl6pPr>
              <a:defRPr sz="5128"/>
            </a:lvl6pPr>
            <a:lvl7pPr>
              <a:defRPr sz="5128"/>
            </a:lvl7pPr>
            <a:lvl8pPr>
              <a:defRPr sz="5128"/>
            </a:lvl8pPr>
            <a:lvl9pPr>
              <a:defRPr sz="51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275421"/>
            <a:ext cx="8127648" cy="9773371"/>
          </a:xfrm>
        </p:spPr>
        <p:txBody>
          <a:bodyPr/>
          <a:lstStyle>
            <a:lvl1pPr marL="0" indent="0">
              <a:buNone/>
              <a:defRPr sz="4103"/>
            </a:lvl1pPr>
            <a:lvl2pPr marL="1172307" indent="0">
              <a:buNone/>
              <a:defRPr sz="3590"/>
            </a:lvl2pPr>
            <a:lvl3pPr marL="2344613" indent="0">
              <a:buNone/>
              <a:defRPr sz="3077"/>
            </a:lvl3pPr>
            <a:lvl4pPr marL="3516920" indent="0">
              <a:buNone/>
              <a:defRPr sz="2564"/>
            </a:lvl4pPr>
            <a:lvl5pPr marL="4689226" indent="0">
              <a:buNone/>
              <a:defRPr sz="2564"/>
            </a:lvl5pPr>
            <a:lvl6pPr marL="5861533" indent="0">
              <a:buNone/>
              <a:defRPr sz="2564"/>
            </a:lvl6pPr>
            <a:lvl7pPr marL="7033839" indent="0">
              <a:buNone/>
              <a:defRPr sz="2564"/>
            </a:lvl7pPr>
            <a:lvl8pPr marL="8206146" indent="0">
              <a:buNone/>
              <a:defRPr sz="2564"/>
            </a:lvl8pPr>
            <a:lvl9pPr marL="9378452" indent="0">
              <a:buNone/>
              <a:defRPr sz="25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172316"/>
            <a:ext cx="8127648" cy="4103106"/>
          </a:xfrm>
        </p:spPr>
        <p:txBody>
          <a:bodyPr anchor="b"/>
          <a:lstStyle>
            <a:lvl1pPr>
              <a:defRPr sz="82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31881"/>
            <a:ext cx="12757487" cy="12496561"/>
          </a:xfrm>
        </p:spPr>
        <p:txBody>
          <a:bodyPr anchor="t"/>
          <a:lstStyle>
            <a:lvl1pPr marL="0" indent="0">
              <a:buNone/>
              <a:defRPr sz="8205"/>
            </a:lvl1pPr>
            <a:lvl2pPr marL="1172307" indent="0">
              <a:buNone/>
              <a:defRPr sz="7179"/>
            </a:lvl2pPr>
            <a:lvl3pPr marL="2344613" indent="0">
              <a:buNone/>
              <a:defRPr sz="6154"/>
            </a:lvl3pPr>
            <a:lvl4pPr marL="3516920" indent="0">
              <a:buNone/>
              <a:defRPr sz="5128"/>
            </a:lvl4pPr>
            <a:lvl5pPr marL="4689226" indent="0">
              <a:buNone/>
              <a:defRPr sz="5128"/>
            </a:lvl5pPr>
            <a:lvl6pPr marL="5861533" indent="0">
              <a:buNone/>
              <a:defRPr sz="5128"/>
            </a:lvl6pPr>
            <a:lvl7pPr marL="7033839" indent="0">
              <a:buNone/>
              <a:defRPr sz="5128"/>
            </a:lvl7pPr>
            <a:lvl8pPr marL="8206146" indent="0">
              <a:buNone/>
              <a:defRPr sz="5128"/>
            </a:lvl8pPr>
            <a:lvl9pPr marL="9378452" indent="0">
              <a:buNone/>
              <a:defRPr sz="512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275421"/>
            <a:ext cx="8127648" cy="9773371"/>
          </a:xfrm>
        </p:spPr>
        <p:txBody>
          <a:bodyPr/>
          <a:lstStyle>
            <a:lvl1pPr marL="0" indent="0">
              <a:buNone/>
              <a:defRPr sz="4103"/>
            </a:lvl1pPr>
            <a:lvl2pPr marL="1172307" indent="0">
              <a:buNone/>
              <a:defRPr sz="3590"/>
            </a:lvl2pPr>
            <a:lvl3pPr marL="2344613" indent="0">
              <a:buNone/>
              <a:defRPr sz="3077"/>
            </a:lvl3pPr>
            <a:lvl4pPr marL="3516920" indent="0">
              <a:buNone/>
              <a:defRPr sz="2564"/>
            </a:lvl4pPr>
            <a:lvl5pPr marL="4689226" indent="0">
              <a:buNone/>
              <a:defRPr sz="2564"/>
            </a:lvl5pPr>
            <a:lvl6pPr marL="5861533" indent="0">
              <a:buNone/>
              <a:defRPr sz="2564"/>
            </a:lvl6pPr>
            <a:lvl7pPr marL="7033839" indent="0">
              <a:buNone/>
              <a:defRPr sz="2564"/>
            </a:lvl7pPr>
            <a:lvl8pPr marL="8206146" indent="0">
              <a:buNone/>
              <a:defRPr sz="2564"/>
            </a:lvl8pPr>
            <a:lvl9pPr marL="9378452" indent="0">
              <a:buNone/>
              <a:defRPr sz="25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9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36228"/>
            <a:ext cx="21734978" cy="33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681122"/>
            <a:ext cx="21734978" cy="1115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298451"/>
            <a:ext cx="5669994" cy="93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A426-80F6-4FC1-86F6-48F7CBCC50A6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298451"/>
            <a:ext cx="8504992" cy="93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298451"/>
            <a:ext cx="5669994" cy="936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9287B-9A65-4F58-BE31-91C7DA6FD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6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44613" rtl="0" eaLnBrk="1" latinLnBrk="0" hangingPunct="1">
        <a:lnSpc>
          <a:spcPct val="90000"/>
        </a:lnSpc>
        <a:spcBef>
          <a:spcPct val="0"/>
        </a:spcBef>
        <a:buNone/>
        <a:defRPr sz="112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6153" indent="-586153" algn="l" defTabSz="2344613" rtl="0" eaLnBrk="1" latinLnBrk="0" hangingPunct="1">
        <a:lnSpc>
          <a:spcPct val="90000"/>
        </a:lnSpc>
        <a:spcBef>
          <a:spcPts val="2564"/>
        </a:spcBef>
        <a:buFont typeface="Arial" panose="020B0604020202020204" pitchFamily="34" charset="0"/>
        <a:buChar char="•"/>
        <a:defRPr sz="7179" kern="1200">
          <a:solidFill>
            <a:schemeClr val="tx1"/>
          </a:solidFill>
          <a:latin typeface="+mn-lt"/>
          <a:ea typeface="+mn-ea"/>
          <a:cs typeface="+mn-cs"/>
        </a:defRPr>
      </a:lvl1pPr>
      <a:lvl2pPr marL="1758460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6154" kern="1200">
          <a:solidFill>
            <a:schemeClr val="tx1"/>
          </a:solidFill>
          <a:latin typeface="+mn-lt"/>
          <a:ea typeface="+mn-ea"/>
          <a:cs typeface="+mn-cs"/>
        </a:defRPr>
      </a:lvl2pPr>
      <a:lvl3pPr marL="2930766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5128" kern="1200">
          <a:solidFill>
            <a:schemeClr val="tx1"/>
          </a:solidFill>
          <a:latin typeface="+mn-lt"/>
          <a:ea typeface="+mn-ea"/>
          <a:cs typeface="+mn-cs"/>
        </a:defRPr>
      </a:lvl3pPr>
      <a:lvl4pPr marL="4103073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4pPr>
      <a:lvl5pPr marL="5275379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5pPr>
      <a:lvl6pPr marL="6447686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6pPr>
      <a:lvl7pPr marL="7619992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7pPr>
      <a:lvl8pPr marL="8792299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8pPr>
      <a:lvl9pPr marL="9964605" indent="-586153" algn="l" defTabSz="2344613" rtl="0" eaLnBrk="1" latinLnBrk="0" hangingPunct="1">
        <a:lnSpc>
          <a:spcPct val="90000"/>
        </a:lnSpc>
        <a:spcBef>
          <a:spcPts val="1282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1pPr>
      <a:lvl2pPr marL="1172307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2pPr>
      <a:lvl3pPr marL="2344613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3pPr>
      <a:lvl4pPr marL="3516920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4pPr>
      <a:lvl5pPr marL="4689226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5pPr>
      <a:lvl6pPr marL="5861533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6pPr>
      <a:lvl7pPr marL="7033839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7pPr>
      <a:lvl8pPr marL="8206146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8pPr>
      <a:lvl9pPr marL="9378452" algn="l" defTabSz="2344613" rtl="0" eaLnBrk="1" latinLnBrk="0" hangingPunct="1">
        <a:defRPr sz="4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10731398" y="7379043"/>
            <a:ext cx="1799708" cy="199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38"/>
              </a:spcAft>
            </a:pPr>
            <a:r>
              <a:rPr lang="zh-CN" altLang="en-US" sz="900" b="1" dirty="0">
                <a:solidFill>
                  <a:srgbClr val="002060"/>
                </a:solidFill>
              </a:rPr>
              <a:t>创新</a:t>
            </a:r>
            <a:r>
              <a:rPr lang="en-US" altLang="zh-CN" sz="900" b="1" dirty="0">
                <a:solidFill>
                  <a:srgbClr val="002060"/>
                </a:solidFill>
              </a:rPr>
              <a:t>1</a:t>
            </a:r>
            <a:r>
              <a:rPr lang="zh-CN" altLang="en-US" sz="900" b="1" dirty="0">
                <a:solidFill>
                  <a:srgbClr val="002060"/>
                </a:solidFill>
              </a:rPr>
              <a:t>：深度度量学习算法</a:t>
            </a:r>
            <a:endParaRPr lang="en-US" altLang="zh-CN" sz="900" b="1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78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已有病人相似性计算均基于基本的距离函数，无法反映医疗领域特征，无法结合医生反馈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338"/>
              </a:spcBef>
              <a:spcAft>
                <a:spcPts val="338"/>
              </a:spcAft>
            </a:pPr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技术：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本项目通过深度学习获得病人表示模型，通过基于四元组的优化目标获得病人度量模型，通过领域专家反馈，不断优化已有模型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医院全集数据测试，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ICD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编码预测准确率可达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以上，传统方法仅为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0731398" y="9750742"/>
            <a:ext cx="1824888" cy="175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38"/>
              </a:spcBef>
              <a:spcAft>
                <a:spcPts val="338"/>
              </a:spcAft>
            </a:pPr>
            <a:r>
              <a:rPr lang="zh-CN" altLang="en-US" sz="900" b="1" dirty="0">
                <a:solidFill>
                  <a:srgbClr val="002060"/>
                </a:solidFill>
              </a:rPr>
              <a:t>创新</a:t>
            </a:r>
            <a:r>
              <a:rPr lang="en-US" altLang="zh-CN" sz="900" b="1" dirty="0">
                <a:solidFill>
                  <a:srgbClr val="002060"/>
                </a:solidFill>
              </a:rPr>
              <a:t>2</a:t>
            </a:r>
            <a:r>
              <a:rPr lang="zh-CN" altLang="en-US" sz="900" b="1" dirty="0">
                <a:solidFill>
                  <a:srgbClr val="002060"/>
                </a:solidFill>
              </a:rPr>
              <a:t>：迁移学习算法</a:t>
            </a:r>
            <a:endParaRPr lang="en-US" altLang="zh-CN" sz="900" b="1" dirty="0">
              <a:solidFill>
                <a:srgbClr val="002060"/>
              </a:solidFill>
            </a:endParaRPr>
          </a:p>
          <a:p>
            <a:endParaRPr lang="en-US" altLang="zh-CN" sz="900" b="1" dirty="0"/>
          </a:p>
          <a:p>
            <a:pPr>
              <a:lnSpc>
                <a:spcPct val="125000"/>
              </a:lnSpc>
            </a:pPr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特定的疾病领域中病人样本的数量有限无法利用传统方式训练，监督信息获取困难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338"/>
              </a:spcBef>
              <a:spcAft>
                <a:spcPts val="338"/>
              </a:spcAft>
            </a:pPr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技术：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基于模型和参数的迁移学习，将源领域相似度模型迁移到目标领域，将宝贵的专家监督信息重复利用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效果：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脑血管疾病向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I6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缺血性心脏病领域迁移，提升目标领域相似度准确度</a:t>
            </a:r>
            <a:r>
              <a:rPr lang="en-US" altLang="zh-CN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12960211" y="10313244"/>
            <a:ext cx="230380" cy="232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15"/>
              </a:lnSpc>
            </a:pPr>
            <a:r>
              <a:rPr lang="en-US" altLang="zh-CN" sz="1013" b="1" dirty="0"/>
              <a:t>.</a:t>
            </a:r>
          </a:p>
          <a:p>
            <a:pPr>
              <a:lnSpc>
                <a:spcPts val="315"/>
              </a:lnSpc>
            </a:pPr>
            <a:r>
              <a:rPr lang="en-US" altLang="zh-CN" sz="1013" b="1" dirty="0"/>
              <a:t>.</a:t>
            </a:r>
          </a:p>
          <a:p>
            <a:pPr>
              <a:lnSpc>
                <a:spcPts val="315"/>
              </a:lnSpc>
            </a:pPr>
            <a:r>
              <a:rPr lang="en-US" altLang="zh-CN" sz="1013" b="1" dirty="0"/>
              <a:t>.</a:t>
            </a:r>
          </a:p>
        </p:txBody>
      </p:sp>
      <p:grpSp>
        <p:nvGrpSpPr>
          <p:cNvPr id="316" name="组合 315"/>
          <p:cNvGrpSpPr/>
          <p:nvPr/>
        </p:nvGrpSpPr>
        <p:grpSpPr>
          <a:xfrm>
            <a:off x="12873670" y="9812565"/>
            <a:ext cx="1157100" cy="253586"/>
            <a:chOff x="2037879" y="2266370"/>
            <a:chExt cx="2485353" cy="642738"/>
          </a:xfrm>
        </p:grpSpPr>
        <p:sp>
          <p:nvSpPr>
            <p:cNvPr id="348" name="圆柱形 347"/>
            <p:cNvSpPr/>
            <p:nvPr/>
          </p:nvSpPr>
          <p:spPr>
            <a:xfrm>
              <a:off x="2037879" y="2266370"/>
              <a:ext cx="699224" cy="64273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63" b="1" dirty="0">
                  <a:solidFill>
                    <a:schemeClr val="tx1"/>
                  </a:solidFill>
                </a:rPr>
                <a:t>S1</a:t>
              </a:r>
              <a:endParaRPr lang="zh-CN" altLang="en-US" sz="563" b="1" dirty="0">
                <a:solidFill>
                  <a:schemeClr val="tx1"/>
                </a:solidFill>
              </a:endParaRPr>
            </a:p>
          </p:txBody>
        </p:sp>
        <p:cxnSp>
          <p:nvCxnSpPr>
            <p:cNvPr id="349" name="直接箭头连接符 46"/>
            <p:cNvCxnSpPr/>
            <p:nvPr/>
          </p:nvCxnSpPr>
          <p:spPr>
            <a:xfrm flipV="1">
              <a:off x="3072384" y="2602842"/>
              <a:ext cx="501404" cy="62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圆角矩形 349"/>
            <p:cNvSpPr/>
            <p:nvPr/>
          </p:nvSpPr>
          <p:spPr>
            <a:xfrm>
              <a:off x="3706368" y="2358704"/>
              <a:ext cx="816864" cy="408362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矩形 316"/>
              <p:cNvSpPr/>
              <p:nvPr/>
            </p:nvSpPr>
            <p:spPr>
              <a:xfrm>
                <a:off x="13673734" y="9847748"/>
                <a:ext cx="310751" cy="178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563" b="1"/>
                      <m:t>∑</m:t>
                    </m:r>
                  </m:oMath>
                </a14:m>
                <a:r>
                  <a:rPr lang="en-US" altLang="zh-CN" sz="563" b="1" dirty="0"/>
                  <a:t>1</a:t>
                </a:r>
                <a:endParaRPr lang="zh-CN" altLang="en-US" sz="563" b="1" dirty="0"/>
              </a:p>
            </p:txBody>
          </p:sp>
        </mc:Choice>
        <mc:Fallback>
          <p:sp>
            <p:nvSpPr>
              <p:cNvPr id="317" name="矩形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734" y="9847748"/>
                <a:ext cx="310751" cy="178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组合 317"/>
          <p:cNvGrpSpPr/>
          <p:nvPr/>
        </p:nvGrpSpPr>
        <p:grpSpPr>
          <a:xfrm>
            <a:off x="12882500" y="10099022"/>
            <a:ext cx="1157100" cy="237677"/>
            <a:chOff x="2037879" y="3555461"/>
            <a:chExt cx="2485353" cy="648561"/>
          </a:xfrm>
        </p:grpSpPr>
        <p:grpSp>
          <p:nvGrpSpPr>
            <p:cNvPr id="343" name="组合 342"/>
            <p:cNvGrpSpPr/>
            <p:nvPr/>
          </p:nvGrpSpPr>
          <p:grpSpPr>
            <a:xfrm>
              <a:off x="2037879" y="3555461"/>
              <a:ext cx="2485353" cy="648561"/>
              <a:chOff x="2037879" y="2266370"/>
              <a:chExt cx="2485353" cy="648561"/>
            </a:xfrm>
          </p:grpSpPr>
          <p:sp>
            <p:nvSpPr>
              <p:cNvPr id="345" name="圆柱形 344"/>
              <p:cNvSpPr/>
              <p:nvPr/>
            </p:nvSpPr>
            <p:spPr>
              <a:xfrm>
                <a:off x="2037879" y="2266370"/>
                <a:ext cx="699225" cy="648561"/>
              </a:xfrm>
              <a:prstGeom prst="can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63" b="1" dirty="0">
                    <a:solidFill>
                      <a:schemeClr val="tx1"/>
                    </a:solidFill>
                  </a:rPr>
                  <a:t>S2</a:t>
                </a:r>
                <a:endParaRPr lang="zh-CN" altLang="en-US" sz="563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6" name="直接箭头连接符 46"/>
              <p:cNvCxnSpPr/>
              <p:nvPr/>
            </p:nvCxnSpPr>
            <p:spPr>
              <a:xfrm flipV="1">
                <a:off x="3072384" y="2602842"/>
                <a:ext cx="501404" cy="6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圆角矩形 346"/>
              <p:cNvSpPr/>
              <p:nvPr/>
            </p:nvSpPr>
            <p:spPr>
              <a:xfrm>
                <a:off x="3706368" y="2358702"/>
                <a:ext cx="816864" cy="463895"/>
              </a:xfrm>
              <a:prstGeom prst="round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矩形 343"/>
                <p:cNvSpPr/>
                <p:nvPr/>
              </p:nvSpPr>
              <p:spPr>
                <a:xfrm>
                  <a:off x="3793261" y="3713044"/>
                  <a:ext cx="561916" cy="48833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563" b="1"/>
                        <m:t>∑</m:t>
                      </m:r>
                    </m:oMath>
                  </a14:m>
                  <a:r>
                    <a:rPr lang="en-US" altLang="zh-CN" sz="563" b="1" dirty="0"/>
                    <a:t>2</a:t>
                  </a:r>
                  <a:endParaRPr lang="zh-CN" altLang="en-US" sz="563" b="1" dirty="0"/>
                </a:p>
              </p:txBody>
            </p:sp>
          </mc:Choice>
          <mc:Fallback xmlns="">
            <p:sp>
              <p:nvSpPr>
                <p:cNvPr id="344" name="矩形 3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261" y="3713044"/>
                  <a:ext cx="561916" cy="4883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组合 318"/>
          <p:cNvGrpSpPr/>
          <p:nvPr/>
        </p:nvGrpSpPr>
        <p:grpSpPr>
          <a:xfrm>
            <a:off x="12873669" y="10443968"/>
            <a:ext cx="1175468" cy="228773"/>
            <a:chOff x="2037879" y="3555461"/>
            <a:chExt cx="2524805" cy="651428"/>
          </a:xfrm>
        </p:grpSpPr>
        <p:grpSp>
          <p:nvGrpSpPr>
            <p:cNvPr id="338" name="组合 337"/>
            <p:cNvGrpSpPr/>
            <p:nvPr/>
          </p:nvGrpSpPr>
          <p:grpSpPr>
            <a:xfrm>
              <a:off x="2037879" y="3555461"/>
              <a:ext cx="2485353" cy="648561"/>
              <a:chOff x="2037879" y="2266370"/>
              <a:chExt cx="2485353" cy="648561"/>
            </a:xfrm>
          </p:grpSpPr>
          <p:sp>
            <p:nvSpPr>
              <p:cNvPr id="340" name="圆柱形 339"/>
              <p:cNvSpPr/>
              <p:nvPr/>
            </p:nvSpPr>
            <p:spPr>
              <a:xfrm>
                <a:off x="2037879" y="2266370"/>
                <a:ext cx="699224" cy="648561"/>
              </a:xfrm>
              <a:prstGeom prst="can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63" b="1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sz="563" b="1" baseline="-25000" dirty="0">
                    <a:solidFill>
                      <a:schemeClr val="tx1"/>
                    </a:solidFill>
                  </a:rPr>
                  <a:t>m-1</a:t>
                </a:r>
                <a:endParaRPr lang="zh-CN" altLang="en-US" sz="563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1" name="直接箭头连接符 46"/>
              <p:cNvCxnSpPr/>
              <p:nvPr/>
            </p:nvCxnSpPr>
            <p:spPr>
              <a:xfrm flipV="1">
                <a:off x="3072384" y="2602842"/>
                <a:ext cx="501404" cy="62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圆角矩形 341"/>
              <p:cNvSpPr/>
              <p:nvPr/>
            </p:nvSpPr>
            <p:spPr>
              <a:xfrm>
                <a:off x="3706368" y="2358702"/>
                <a:ext cx="816864" cy="463895"/>
              </a:xfrm>
              <a:prstGeom prst="round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矩形 338"/>
                <p:cNvSpPr/>
                <p:nvPr/>
              </p:nvSpPr>
              <p:spPr>
                <a:xfrm>
                  <a:off x="3706368" y="3697303"/>
                  <a:ext cx="856316" cy="50958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563" b="1"/>
                        <m:t>∑</m:t>
                      </m:r>
                    </m:oMath>
                  </a14:m>
                  <a:r>
                    <a:rPr lang="en-US" altLang="zh-CN" sz="563" b="1" dirty="0"/>
                    <a:t>m-1</a:t>
                  </a:r>
                  <a:endParaRPr lang="zh-CN" altLang="en-US" sz="563" b="1" dirty="0"/>
                </a:p>
              </p:txBody>
            </p:sp>
          </mc:Choice>
          <mc:Fallback xmlns="">
            <p:sp>
              <p:nvSpPr>
                <p:cNvPr id="339" name="矩形 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368" y="3697303"/>
                  <a:ext cx="856316" cy="5095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0" name="直接连接符 319"/>
          <p:cNvCxnSpPr/>
          <p:nvPr/>
        </p:nvCxnSpPr>
        <p:spPr>
          <a:xfrm flipH="1" flipV="1">
            <a:off x="13065905" y="10978869"/>
            <a:ext cx="1169121" cy="122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组合 323"/>
          <p:cNvGrpSpPr/>
          <p:nvPr/>
        </p:nvGrpSpPr>
        <p:grpSpPr>
          <a:xfrm>
            <a:off x="12836887" y="11028839"/>
            <a:ext cx="1349485" cy="497931"/>
            <a:chOff x="5472951" y="2583153"/>
            <a:chExt cx="2205848" cy="1709853"/>
          </a:xfrm>
        </p:grpSpPr>
        <p:sp>
          <p:nvSpPr>
            <p:cNvPr id="330" name="圆角矩形 329"/>
            <p:cNvSpPr/>
            <p:nvPr/>
          </p:nvSpPr>
          <p:spPr>
            <a:xfrm>
              <a:off x="6825051" y="3604484"/>
              <a:ext cx="816865" cy="663822"/>
            </a:xfrm>
            <a:prstGeom prst="roundRect">
              <a:avLst/>
            </a:prstGeom>
            <a:solidFill>
              <a:srgbClr val="F6A2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tx1"/>
                </a:solidFill>
              </a:endParaRPr>
            </a:p>
          </p:txBody>
        </p:sp>
        <p:cxnSp>
          <p:nvCxnSpPr>
            <p:cNvPr id="331" name="直接箭头连接符 330"/>
            <p:cNvCxnSpPr>
              <a:stCxn id="336" idx="4"/>
              <a:endCxn id="330" idx="1"/>
            </p:cNvCxnSpPr>
            <p:nvPr/>
          </p:nvCxnSpPr>
          <p:spPr>
            <a:xfrm>
              <a:off x="6284899" y="3928765"/>
              <a:ext cx="540152" cy="7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矩形 333"/>
            <p:cNvSpPr/>
            <p:nvPr/>
          </p:nvSpPr>
          <p:spPr>
            <a:xfrm>
              <a:off x="6810973" y="2594712"/>
              <a:ext cx="867826" cy="1030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675" b="1" dirty="0"/>
                <a:t>目标领域</a:t>
              </a:r>
              <a:endParaRPr lang="en-US" altLang="zh-CN" sz="675" b="1" dirty="0"/>
            </a:p>
            <a:p>
              <a:pPr algn="ctr"/>
              <a:r>
                <a:rPr lang="zh-CN" altLang="en-US" sz="675" b="1" dirty="0"/>
                <a:t>度量矩阵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矩形 334"/>
                <p:cNvSpPr/>
                <p:nvPr/>
              </p:nvSpPr>
              <p:spPr>
                <a:xfrm>
                  <a:off x="6864478" y="3500348"/>
                  <a:ext cx="736944" cy="7926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900" b="1"/>
                        <m:t>∑</m:t>
                      </m:r>
                    </m:oMath>
                  </a14:m>
                  <a:r>
                    <a:rPr lang="en-US" altLang="zh-CN" sz="900" b="1" dirty="0"/>
                    <a:t>m</a:t>
                  </a:r>
                  <a:endParaRPr lang="zh-CN" altLang="en-US" sz="900" b="1" dirty="0"/>
                </a:p>
              </p:txBody>
            </p:sp>
          </mc:Choice>
          <mc:Fallback xmlns="">
            <p:sp>
              <p:nvSpPr>
                <p:cNvPr id="335" name="矩形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478" y="3500348"/>
                  <a:ext cx="736944" cy="792658"/>
                </a:xfrm>
                <a:prstGeom prst="rect">
                  <a:avLst/>
                </a:prstGeom>
                <a:blipFill>
                  <a:blip r:embed="rId5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6" name="圆柱形 335"/>
            <p:cNvSpPr/>
            <p:nvPr/>
          </p:nvSpPr>
          <p:spPr>
            <a:xfrm>
              <a:off x="5585675" y="3604484"/>
              <a:ext cx="699225" cy="648561"/>
            </a:xfrm>
            <a:prstGeom prst="can">
              <a:avLst/>
            </a:prstGeom>
            <a:solidFill>
              <a:srgbClr val="F6A2E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63" b="1" dirty="0">
                  <a:solidFill>
                    <a:schemeClr val="tx1"/>
                  </a:solidFill>
                </a:rPr>
                <a:t>Sm</a:t>
              </a:r>
              <a:endParaRPr lang="zh-CN" altLang="en-US" sz="563" b="1" dirty="0">
                <a:solidFill>
                  <a:schemeClr val="tx1"/>
                </a:solidFill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5472951" y="2583153"/>
              <a:ext cx="899269" cy="10304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675" b="1" dirty="0"/>
                <a:t>目标领域 </a:t>
              </a:r>
              <a:endParaRPr lang="en-US" altLang="zh-CN" sz="675" b="1" dirty="0"/>
            </a:p>
            <a:p>
              <a:pPr algn="ctr"/>
              <a:r>
                <a:rPr lang="zh-CN" altLang="en-US" sz="675" b="1" dirty="0"/>
                <a:t>病例数据</a:t>
              </a:r>
            </a:p>
          </p:txBody>
        </p:sp>
      </p:grpSp>
      <p:sp>
        <p:nvSpPr>
          <p:cNvPr id="325" name="矩形 324"/>
          <p:cNvSpPr/>
          <p:nvPr/>
        </p:nvSpPr>
        <p:spPr>
          <a:xfrm>
            <a:off x="13471325" y="9658125"/>
            <a:ext cx="947072" cy="1047609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cxnSp>
        <p:nvCxnSpPr>
          <p:cNvPr id="328" name="直接箭头连接符 327"/>
          <p:cNvCxnSpPr/>
          <p:nvPr/>
        </p:nvCxnSpPr>
        <p:spPr>
          <a:xfrm>
            <a:off x="13524517" y="10812896"/>
            <a:ext cx="1636" cy="33191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/>
          <p:cNvSpPr txBox="1"/>
          <p:nvPr/>
        </p:nvSpPr>
        <p:spPr>
          <a:xfrm>
            <a:off x="13900648" y="9654309"/>
            <a:ext cx="588992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19" b="1" dirty="0"/>
              <a:t>源疾病领域</a:t>
            </a:r>
            <a:endParaRPr lang="en-US" altLang="zh-CN" sz="619" b="1" dirty="0"/>
          </a:p>
          <a:p>
            <a:pPr algn="ctr"/>
            <a:r>
              <a:rPr lang="zh-CN" altLang="en-US" sz="619" b="1" dirty="0"/>
              <a:t>度量矩阵</a:t>
            </a:r>
          </a:p>
        </p:txBody>
      </p:sp>
      <p:cxnSp>
        <p:nvCxnSpPr>
          <p:cNvPr id="362" name="直接连接符 361"/>
          <p:cNvCxnSpPr/>
          <p:nvPr/>
        </p:nvCxnSpPr>
        <p:spPr>
          <a:xfrm>
            <a:off x="10614083" y="7277906"/>
            <a:ext cx="3942400" cy="70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36" name="Picture 2" descr="所标（标准版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64" y="3827887"/>
            <a:ext cx="495350" cy="22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" name="Text Box 3"/>
          <p:cNvSpPr txBox="1">
            <a:spLocks noChangeArrowheads="1"/>
          </p:cNvSpPr>
          <p:nvPr/>
        </p:nvSpPr>
        <p:spPr bwMode="auto">
          <a:xfrm>
            <a:off x="10559556" y="4116711"/>
            <a:ext cx="40808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病人相似性度量工具及应用</a:t>
            </a:r>
          </a:p>
        </p:txBody>
      </p:sp>
      <p:sp>
        <p:nvSpPr>
          <p:cNvPr id="441" name="矩形 440"/>
          <p:cNvSpPr/>
          <p:nvPr/>
        </p:nvSpPr>
        <p:spPr>
          <a:xfrm>
            <a:off x="10628163" y="3833511"/>
            <a:ext cx="2987873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88" b="1" dirty="0">
                <a:solidFill>
                  <a:srgbClr val="777777"/>
                </a:solidFill>
                <a:ea typeface="方正行楷简体" charset="-122"/>
              </a:rPr>
              <a:t>中国科学院软件研究所 软件工程技术研发中心</a:t>
            </a:r>
            <a:endParaRPr lang="en-US" altLang="zh-CN" sz="788" b="1" dirty="0">
              <a:solidFill>
                <a:srgbClr val="777777"/>
              </a:solidFill>
              <a:ea typeface="方正行楷简体" charset="-122"/>
            </a:endParaRPr>
          </a:p>
          <a:p>
            <a:pPr algn="ctr"/>
            <a:r>
              <a:rPr lang="zh-CN" altLang="en-US" sz="619" b="1" dirty="0">
                <a:solidFill>
                  <a:srgbClr val="777777"/>
                </a:solidFill>
                <a:ea typeface="方正行楷简体" charset="-122"/>
              </a:rPr>
              <a:t>健康服务产业技术创新战略联盟 成员单位</a:t>
            </a:r>
            <a:endParaRPr lang="zh-CN" altLang="en-US" sz="1013" b="1" dirty="0">
              <a:solidFill>
                <a:srgbClr val="777777"/>
              </a:solidFill>
              <a:ea typeface="方正行楷简体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10633109" y="9566600"/>
            <a:ext cx="3881445" cy="71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10627651" y="11616021"/>
            <a:ext cx="3881445" cy="71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642854" y="11669307"/>
            <a:ext cx="31046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38"/>
              </a:spcAft>
            </a:pPr>
            <a:r>
              <a:rPr lang="zh-CN" altLang="en-US" sz="900" b="1" dirty="0">
                <a:solidFill>
                  <a:srgbClr val="002060"/>
                </a:solidFill>
                <a:sym typeface="Arial" panose="020B0604020202020204" pitchFamily="34" charset="0"/>
              </a:rPr>
              <a:t>   应用：</a:t>
            </a:r>
            <a:r>
              <a:rPr lang="zh-CN" altLang="en-US" sz="900" b="1" dirty="0">
                <a:solidFill>
                  <a:srgbClr val="002060"/>
                </a:solidFill>
              </a:rPr>
              <a:t>基于病人相似性度量的病案检索与诊疗支持系统</a:t>
            </a:r>
            <a:endParaRPr lang="zh-CN" altLang="en-US" sz="900" b="1" dirty="0">
              <a:solidFill>
                <a:srgbClr val="002060"/>
              </a:solidFill>
              <a:sym typeface="Arial" panose="020B0604020202020204" pitchFamily="34" charset="0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11884525" y="4832624"/>
            <a:ext cx="1500392" cy="1268444"/>
            <a:chOff x="2589841" y="1347082"/>
            <a:chExt cx="2667364" cy="2255011"/>
          </a:xfrm>
        </p:grpSpPr>
        <p:grpSp>
          <p:nvGrpSpPr>
            <p:cNvPr id="262" name="组合 261"/>
            <p:cNvGrpSpPr/>
            <p:nvPr/>
          </p:nvGrpSpPr>
          <p:grpSpPr>
            <a:xfrm>
              <a:off x="2589841" y="1347082"/>
              <a:ext cx="2667364" cy="2255011"/>
              <a:chOff x="5908129" y="1710459"/>
              <a:chExt cx="2667364" cy="2255011"/>
            </a:xfrm>
          </p:grpSpPr>
          <p:grpSp>
            <p:nvGrpSpPr>
              <p:cNvPr id="266" name="组合 265"/>
              <p:cNvGrpSpPr/>
              <p:nvPr/>
            </p:nvGrpSpPr>
            <p:grpSpPr>
              <a:xfrm>
                <a:off x="5908129" y="1710459"/>
                <a:ext cx="2667364" cy="2255011"/>
                <a:chOff x="5517105" y="1710459"/>
                <a:chExt cx="2667364" cy="2255011"/>
              </a:xfrm>
            </p:grpSpPr>
            <p:grpSp>
              <p:nvGrpSpPr>
                <p:cNvPr id="270" name="组合 269"/>
                <p:cNvGrpSpPr/>
                <p:nvPr/>
              </p:nvGrpSpPr>
              <p:grpSpPr>
                <a:xfrm>
                  <a:off x="6470254" y="1710459"/>
                  <a:ext cx="714347" cy="599745"/>
                  <a:chOff x="3985311" y="1379961"/>
                  <a:chExt cx="714347" cy="599745"/>
                </a:xfrm>
              </p:grpSpPr>
              <p:sp>
                <p:nvSpPr>
                  <p:cNvPr id="283" name="椭圆 282"/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sp>
                <p:nvSpPr>
                  <p:cNvPr id="284" name="矩形 283"/>
                  <p:cNvSpPr/>
                  <p:nvPr/>
                </p:nvSpPr>
                <p:spPr>
                  <a:xfrm>
                    <a:off x="4012291" y="1529440"/>
                    <a:ext cx="687367" cy="3797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788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疾病</a:t>
                    </a:r>
                  </a:p>
                </p:txBody>
              </p:sp>
            </p:grpSp>
            <p:grpSp>
              <p:nvGrpSpPr>
                <p:cNvPr id="271" name="组合 270"/>
                <p:cNvGrpSpPr/>
                <p:nvPr/>
              </p:nvGrpSpPr>
              <p:grpSpPr>
                <a:xfrm>
                  <a:off x="5517105" y="3365725"/>
                  <a:ext cx="714347" cy="599745"/>
                  <a:chOff x="3985311" y="1379961"/>
                  <a:chExt cx="714347" cy="599745"/>
                </a:xfrm>
              </p:grpSpPr>
              <p:sp>
                <p:nvSpPr>
                  <p:cNvPr id="281" name="椭圆 280"/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sp>
                <p:nvSpPr>
                  <p:cNvPr id="282" name="矩形 281"/>
                  <p:cNvSpPr/>
                  <p:nvPr/>
                </p:nvSpPr>
                <p:spPr>
                  <a:xfrm>
                    <a:off x="4012291" y="1529440"/>
                    <a:ext cx="687367" cy="3797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>
                    <a:spAutoFit/>
                  </a:bodyPr>
                  <a:lstStyle/>
                  <a:p>
                    <a:r>
                      <a:rPr lang="zh-CN" altLang="en-US" sz="788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药物</a:t>
                    </a:r>
                  </a:p>
                </p:txBody>
              </p:sp>
            </p:grpSp>
            <p:grpSp>
              <p:nvGrpSpPr>
                <p:cNvPr id="272" name="组合 271"/>
                <p:cNvGrpSpPr/>
                <p:nvPr/>
              </p:nvGrpSpPr>
              <p:grpSpPr>
                <a:xfrm>
                  <a:off x="7470122" y="3365724"/>
                  <a:ext cx="714347" cy="599745"/>
                  <a:chOff x="3985311" y="1379961"/>
                  <a:chExt cx="714347" cy="599745"/>
                </a:xfrm>
              </p:grpSpPr>
              <p:sp>
                <p:nvSpPr>
                  <p:cNvPr id="279" name="椭圆 278"/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sp>
                <p:nvSpPr>
                  <p:cNvPr id="280" name="矩形 279"/>
                  <p:cNvSpPr/>
                  <p:nvPr/>
                </p:nvSpPr>
                <p:spPr>
                  <a:xfrm>
                    <a:off x="4012291" y="1529440"/>
                    <a:ext cx="687367" cy="37970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788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化验</a:t>
                    </a:r>
                  </a:p>
                </p:txBody>
              </p:sp>
            </p:grpSp>
            <p:grpSp>
              <p:nvGrpSpPr>
                <p:cNvPr id="273" name="组合 272"/>
                <p:cNvGrpSpPr/>
                <p:nvPr/>
              </p:nvGrpSpPr>
              <p:grpSpPr>
                <a:xfrm>
                  <a:off x="6526165" y="2700902"/>
                  <a:ext cx="621651" cy="919211"/>
                  <a:chOff x="4084140" y="2370404"/>
                  <a:chExt cx="621651" cy="919211"/>
                </a:xfrm>
              </p:grpSpPr>
              <p:pic>
                <p:nvPicPr>
                  <p:cNvPr id="277" name="图片 27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84140" y="2370404"/>
                    <a:ext cx="510358" cy="741927"/>
                  </a:xfrm>
                  <a:prstGeom prst="rect">
                    <a:avLst/>
                  </a:prstGeom>
                </p:spPr>
              </p:pic>
              <p:sp>
                <p:nvSpPr>
                  <p:cNvPr id="278" name="矩形 277"/>
                  <p:cNvSpPr/>
                  <p:nvPr/>
                </p:nvSpPr>
                <p:spPr>
                  <a:xfrm>
                    <a:off x="4092517" y="2956077"/>
                    <a:ext cx="613274" cy="333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619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病人</a:t>
                    </a:r>
                    <a:endParaRPr lang="zh-CN" altLang="en-US" sz="788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274" name="直接箭头连接符 273"/>
                <p:cNvCxnSpPr>
                  <a:stCxn id="281" idx="0"/>
                  <a:endCxn id="283" idx="3"/>
                </p:cNvCxnSpPr>
                <p:nvPr/>
              </p:nvCxnSpPr>
              <p:spPr>
                <a:xfrm flipV="1">
                  <a:off x="5815953" y="2222373"/>
                  <a:ext cx="741832" cy="11433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直接箭头连接符 274"/>
                <p:cNvCxnSpPr>
                  <a:stCxn id="279" idx="2"/>
                  <a:endCxn id="281" idx="6"/>
                </p:cNvCxnSpPr>
                <p:nvPr/>
              </p:nvCxnSpPr>
              <p:spPr>
                <a:xfrm flipH="1">
                  <a:off x="6114801" y="3665597"/>
                  <a:ext cx="13553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箭头连接符 275"/>
                <p:cNvCxnSpPr>
                  <a:stCxn id="279" idx="0"/>
                  <a:endCxn id="283" idx="5"/>
                </p:cNvCxnSpPr>
                <p:nvPr/>
              </p:nvCxnSpPr>
              <p:spPr>
                <a:xfrm flipH="1" flipV="1">
                  <a:off x="6980419" y="2222373"/>
                  <a:ext cx="788551" cy="114335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7" name="直接箭头连接符 266"/>
              <p:cNvCxnSpPr>
                <a:stCxn id="283" idx="4"/>
              </p:cNvCxnSpPr>
              <p:nvPr/>
            </p:nvCxnSpPr>
            <p:spPr>
              <a:xfrm flipH="1">
                <a:off x="7160125" y="2310204"/>
                <a:ext cx="1" cy="40573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箭头连接符 267"/>
              <p:cNvCxnSpPr>
                <a:stCxn id="281" idx="7"/>
              </p:cNvCxnSpPr>
              <p:nvPr/>
            </p:nvCxnSpPr>
            <p:spPr>
              <a:xfrm flipV="1">
                <a:off x="6418294" y="3155900"/>
                <a:ext cx="442984" cy="29765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箭头连接符 268"/>
              <p:cNvCxnSpPr>
                <a:stCxn id="279" idx="1"/>
              </p:cNvCxnSpPr>
              <p:nvPr/>
            </p:nvCxnSpPr>
            <p:spPr>
              <a:xfrm flipH="1" flipV="1">
                <a:off x="7422268" y="3155900"/>
                <a:ext cx="526409" cy="297655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曲线连接符 262"/>
            <p:cNvCxnSpPr>
              <a:stCxn id="281" idx="3"/>
              <a:endCxn id="281" idx="2"/>
            </p:cNvCxnSpPr>
            <p:nvPr/>
          </p:nvCxnSpPr>
          <p:spPr>
            <a:xfrm rot="5400000" flipH="1">
              <a:off x="2527586" y="3364477"/>
              <a:ext cx="212041" cy="87531"/>
            </a:xfrm>
            <a:prstGeom prst="curvedConnector4">
              <a:avLst>
                <a:gd name="adj1" fmla="val -71830"/>
                <a:gd name="adj2" fmla="val 361165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曲线连接符 263"/>
            <p:cNvCxnSpPr>
              <a:stCxn id="279" idx="5"/>
              <a:endCxn id="279" idx="6"/>
            </p:cNvCxnSpPr>
            <p:nvPr/>
          </p:nvCxnSpPr>
          <p:spPr>
            <a:xfrm rot="5400000" flipH="1" flipV="1">
              <a:off x="4990767" y="3364475"/>
              <a:ext cx="212041" cy="87531"/>
            </a:xfrm>
            <a:prstGeom prst="curvedConnector4">
              <a:avLst>
                <a:gd name="adj1" fmla="val -82887"/>
                <a:gd name="adj2" fmla="val 361165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曲线连接符 264"/>
            <p:cNvCxnSpPr>
              <a:stCxn id="283" idx="2"/>
              <a:endCxn id="283" idx="1"/>
            </p:cNvCxnSpPr>
            <p:nvPr/>
          </p:nvCxnSpPr>
          <p:spPr>
            <a:xfrm rot="10800000" flipH="1">
              <a:off x="3542989" y="1434913"/>
              <a:ext cx="87531" cy="212042"/>
            </a:xfrm>
            <a:prstGeom prst="curvedConnector4">
              <a:avLst>
                <a:gd name="adj1" fmla="val -261165"/>
                <a:gd name="adj2" fmla="val 155243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>
            <a:off x="10776610" y="6609241"/>
            <a:ext cx="3700649" cy="663223"/>
            <a:chOff x="578837" y="5179782"/>
            <a:chExt cx="7983753" cy="1398354"/>
          </a:xfrm>
        </p:grpSpPr>
        <p:grpSp>
          <p:nvGrpSpPr>
            <p:cNvPr id="286" name="组合 285"/>
            <p:cNvGrpSpPr/>
            <p:nvPr/>
          </p:nvGrpSpPr>
          <p:grpSpPr>
            <a:xfrm>
              <a:off x="578837" y="5185161"/>
              <a:ext cx="1725750" cy="1365074"/>
              <a:chOff x="718959" y="1365447"/>
              <a:chExt cx="1783417" cy="1557731"/>
            </a:xfrm>
          </p:grpSpPr>
          <p:pic>
            <p:nvPicPr>
              <p:cNvPr id="359" name="图片 35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959" y="1365447"/>
                <a:ext cx="1783417" cy="10596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60" name="矩形 359"/>
              <p:cNvSpPr/>
              <p:nvPr/>
            </p:nvSpPr>
            <p:spPr>
              <a:xfrm>
                <a:off x="1131375" y="2451103"/>
                <a:ext cx="1183666" cy="472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67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用药推荐</a:t>
                </a:r>
              </a:p>
            </p:txBody>
          </p:sp>
        </p:grpSp>
        <p:grpSp>
          <p:nvGrpSpPr>
            <p:cNvPr id="287" name="组合 286"/>
            <p:cNvGrpSpPr/>
            <p:nvPr/>
          </p:nvGrpSpPr>
          <p:grpSpPr>
            <a:xfrm>
              <a:off x="6836840" y="5179782"/>
              <a:ext cx="1725750" cy="1370449"/>
              <a:chOff x="3163750" y="1337268"/>
              <a:chExt cx="1928155" cy="1559428"/>
            </a:xfrm>
          </p:grpSpPr>
          <p:pic>
            <p:nvPicPr>
              <p:cNvPr id="357" name="图片 35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3750" y="1337268"/>
                <a:ext cx="1928155" cy="1088696"/>
              </a:xfrm>
              <a:prstGeom prst="rect">
                <a:avLst/>
              </a:prstGeom>
            </p:spPr>
          </p:pic>
          <p:sp>
            <p:nvSpPr>
              <p:cNvPr id="358" name="矩形 357"/>
              <p:cNvSpPr/>
              <p:nvPr/>
            </p:nvSpPr>
            <p:spPr>
              <a:xfrm>
                <a:off x="3623478" y="2425961"/>
                <a:ext cx="1279730" cy="47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67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病案检索</a:t>
                </a:r>
              </a:p>
            </p:txBody>
          </p:sp>
        </p:grpSp>
        <p:grpSp>
          <p:nvGrpSpPr>
            <p:cNvPr id="351" name="组合 350"/>
            <p:cNvGrpSpPr/>
            <p:nvPr/>
          </p:nvGrpSpPr>
          <p:grpSpPr>
            <a:xfrm>
              <a:off x="2708727" y="5185161"/>
              <a:ext cx="1674947" cy="1373708"/>
              <a:chOff x="5475153" y="1334903"/>
              <a:chExt cx="1674947" cy="1373708"/>
            </a:xfrm>
          </p:grpSpPr>
          <p:pic>
            <p:nvPicPr>
              <p:cNvPr id="355" name="图片 35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5153" y="1334903"/>
                <a:ext cx="1674947" cy="960891"/>
              </a:xfrm>
              <a:prstGeom prst="rect">
                <a:avLst/>
              </a:prstGeom>
            </p:spPr>
          </p:pic>
          <p:sp>
            <p:nvSpPr>
              <p:cNvPr id="356" name="矩形 355"/>
              <p:cNvSpPr/>
              <p:nvPr/>
            </p:nvSpPr>
            <p:spPr>
              <a:xfrm>
                <a:off x="5846995" y="2294921"/>
                <a:ext cx="1145392" cy="413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67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疾病风险</a:t>
                </a:r>
              </a:p>
            </p:txBody>
          </p:sp>
        </p:grpSp>
        <p:grpSp>
          <p:nvGrpSpPr>
            <p:cNvPr id="352" name="组合 351"/>
            <p:cNvGrpSpPr/>
            <p:nvPr/>
          </p:nvGrpSpPr>
          <p:grpSpPr>
            <a:xfrm>
              <a:off x="4795585" y="5207849"/>
              <a:ext cx="1616667" cy="1370287"/>
              <a:chOff x="7387633" y="1329481"/>
              <a:chExt cx="1616667" cy="1370287"/>
            </a:xfrm>
          </p:grpSpPr>
          <p:pic>
            <p:nvPicPr>
              <p:cNvPr id="353" name="图片 35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7633" y="1329481"/>
                <a:ext cx="1616667" cy="9305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54" name="矩形 353"/>
              <p:cNvSpPr/>
              <p:nvPr/>
            </p:nvSpPr>
            <p:spPr>
              <a:xfrm>
                <a:off x="7744561" y="2286079"/>
                <a:ext cx="1145393" cy="4136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67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病人聚类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BFDF9E-D819-4CFD-9A84-3A456B3DB0DC}"/>
              </a:ext>
            </a:extLst>
          </p:cNvPr>
          <p:cNvGrpSpPr/>
          <p:nvPr/>
        </p:nvGrpSpPr>
        <p:grpSpPr>
          <a:xfrm>
            <a:off x="10776492" y="6230083"/>
            <a:ext cx="3717696" cy="283289"/>
            <a:chOff x="9899399" y="6230082"/>
            <a:chExt cx="3717696" cy="283289"/>
          </a:xfrm>
        </p:grpSpPr>
        <p:sp>
          <p:nvSpPr>
            <p:cNvPr id="363" name="椭圆 362"/>
            <p:cNvSpPr/>
            <p:nvPr/>
          </p:nvSpPr>
          <p:spPr>
            <a:xfrm>
              <a:off x="13398279" y="6303671"/>
              <a:ext cx="151151" cy="148688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grpSp>
          <p:nvGrpSpPr>
            <p:cNvPr id="364" name="组合 363"/>
            <p:cNvGrpSpPr/>
            <p:nvPr/>
          </p:nvGrpSpPr>
          <p:grpSpPr>
            <a:xfrm>
              <a:off x="9899399" y="6234515"/>
              <a:ext cx="799950" cy="276979"/>
              <a:chOff x="602284" y="4133522"/>
              <a:chExt cx="1725751" cy="603608"/>
            </a:xfrm>
          </p:grpSpPr>
          <p:sp>
            <p:nvSpPr>
              <p:cNvPr id="452" name="矩形 451"/>
              <p:cNvSpPr/>
              <p:nvPr/>
            </p:nvSpPr>
            <p:spPr>
              <a:xfrm>
                <a:off x="602284" y="4133522"/>
                <a:ext cx="1725751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3" name="组合 452"/>
              <p:cNvGrpSpPr/>
              <p:nvPr/>
            </p:nvGrpSpPr>
            <p:grpSpPr>
              <a:xfrm>
                <a:off x="778854" y="4236464"/>
                <a:ext cx="1351737" cy="412282"/>
                <a:chOff x="778854" y="4236464"/>
                <a:chExt cx="1351737" cy="412282"/>
              </a:xfrm>
            </p:grpSpPr>
            <p:grpSp>
              <p:nvGrpSpPr>
                <p:cNvPr id="454" name="组合 453"/>
                <p:cNvGrpSpPr/>
                <p:nvPr/>
              </p:nvGrpSpPr>
              <p:grpSpPr>
                <a:xfrm>
                  <a:off x="894205" y="4286107"/>
                  <a:ext cx="326082" cy="324029"/>
                  <a:chOff x="1001363" y="4199845"/>
                  <a:chExt cx="597697" cy="599745"/>
                </a:xfrm>
                <a:solidFill>
                  <a:srgbClr val="0070C0">
                    <a:alpha val="50000"/>
                  </a:srgbClr>
                </a:solidFill>
              </p:grpSpPr>
              <p:sp>
                <p:nvSpPr>
                  <p:cNvPr id="461" name="椭圆 460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cxnSp>
                <p:nvCxnSpPr>
                  <p:cNvPr id="462" name="曲线连接符 461"/>
                  <p:cNvCxnSpPr>
                    <a:stCxn id="461" idx="2"/>
                    <a:endCxn id="461" idx="1"/>
                  </p:cNvCxnSpPr>
                  <p:nvPr/>
                </p:nvCxnSpPr>
                <p:spPr>
                  <a:xfrm rot="10800000" flipH="1">
                    <a:off x="1001363" y="4287676"/>
                    <a:ext cx="87531" cy="212042"/>
                  </a:xfrm>
                  <a:prstGeom prst="curvedConnector4">
                    <a:avLst>
                      <a:gd name="adj1" fmla="val -261165"/>
                      <a:gd name="adj2" fmla="val 155243"/>
                    </a:avLst>
                  </a:prstGeom>
                  <a:grpFill/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5" name="组合 454"/>
                <p:cNvGrpSpPr/>
                <p:nvPr/>
              </p:nvGrpSpPr>
              <p:grpSpPr>
                <a:xfrm>
                  <a:off x="1665788" y="4280141"/>
                  <a:ext cx="326081" cy="324029"/>
                  <a:chOff x="1001364" y="4199845"/>
                  <a:chExt cx="597696" cy="599745"/>
                </a:xfrm>
              </p:grpSpPr>
              <p:sp>
                <p:nvSpPr>
                  <p:cNvPr id="459" name="椭圆 458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cxnSp>
                <p:nvCxnSpPr>
                  <p:cNvPr id="460" name="曲线连接符 459"/>
                  <p:cNvCxnSpPr>
                    <a:stCxn id="459" idx="6"/>
                    <a:endCxn id="459" idx="7"/>
                  </p:cNvCxnSpPr>
                  <p:nvPr/>
                </p:nvCxnSpPr>
                <p:spPr>
                  <a:xfrm flipH="1" flipV="1">
                    <a:off x="1511530" y="4287676"/>
                    <a:ext cx="87530" cy="212043"/>
                  </a:xfrm>
                  <a:prstGeom prst="curvedConnector4">
                    <a:avLst>
                      <a:gd name="adj1" fmla="val -403127"/>
                      <a:gd name="adj2" fmla="val 172928"/>
                    </a:avLst>
                  </a:prstGeom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6" name="矩形 455"/>
                <p:cNvSpPr/>
                <p:nvPr/>
              </p:nvSpPr>
              <p:spPr>
                <a:xfrm>
                  <a:off x="778854" y="4239885"/>
                  <a:ext cx="571292" cy="408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</a:t>
                  </a:r>
                </a:p>
              </p:txBody>
            </p:sp>
            <p:sp>
              <p:nvSpPr>
                <p:cNvPr id="457" name="矩形 456"/>
                <p:cNvSpPr/>
                <p:nvPr/>
              </p:nvSpPr>
              <p:spPr>
                <a:xfrm>
                  <a:off x="1559299" y="4236464"/>
                  <a:ext cx="571292" cy="408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58" name="直接箭头连接符 457"/>
                <p:cNvCxnSpPr>
                  <a:stCxn id="461" idx="6"/>
                  <a:endCxn id="459" idx="2"/>
                </p:cNvCxnSpPr>
                <p:nvPr/>
              </p:nvCxnSpPr>
              <p:spPr>
                <a:xfrm flipV="1">
                  <a:off x="1220287" y="4442156"/>
                  <a:ext cx="445501" cy="596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5" name="组合 364"/>
            <p:cNvGrpSpPr/>
            <p:nvPr/>
          </p:nvGrpSpPr>
          <p:grpSpPr>
            <a:xfrm>
              <a:off x="10885346" y="6232568"/>
              <a:ext cx="740278" cy="276979"/>
              <a:chOff x="639032" y="4133522"/>
              <a:chExt cx="1597019" cy="603608"/>
            </a:xfrm>
          </p:grpSpPr>
          <p:sp>
            <p:nvSpPr>
              <p:cNvPr id="440" name="矩形 439"/>
              <p:cNvSpPr/>
              <p:nvPr/>
            </p:nvSpPr>
            <p:spPr>
              <a:xfrm>
                <a:off x="639032" y="4133522"/>
                <a:ext cx="1597019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42" name="组合 441"/>
              <p:cNvGrpSpPr/>
              <p:nvPr/>
            </p:nvGrpSpPr>
            <p:grpSpPr>
              <a:xfrm>
                <a:off x="782920" y="4237572"/>
                <a:ext cx="1349661" cy="411993"/>
                <a:chOff x="782920" y="4237572"/>
                <a:chExt cx="1349661" cy="411993"/>
              </a:xfrm>
            </p:grpSpPr>
            <p:grpSp>
              <p:nvGrpSpPr>
                <p:cNvPr id="443" name="组合 442"/>
                <p:cNvGrpSpPr/>
                <p:nvPr/>
              </p:nvGrpSpPr>
              <p:grpSpPr>
                <a:xfrm>
                  <a:off x="894205" y="4286107"/>
                  <a:ext cx="326082" cy="324029"/>
                  <a:chOff x="1001363" y="4199845"/>
                  <a:chExt cx="597697" cy="599745"/>
                </a:xfrm>
                <a:solidFill>
                  <a:srgbClr val="0070C0">
                    <a:alpha val="50000"/>
                  </a:srgbClr>
                </a:solidFill>
              </p:grpSpPr>
              <p:sp>
                <p:nvSpPr>
                  <p:cNvPr id="450" name="椭圆 449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cxnSp>
                <p:nvCxnSpPr>
                  <p:cNvPr id="451" name="曲线连接符 450"/>
                  <p:cNvCxnSpPr>
                    <a:stCxn id="450" idx="2"/>
                    <a:endCxn id="450" idx="1"/>
                  </p:cNvCxnSpPr>
                  <p:nvPr/>
                </p:nvCxnSpPr>
                <p:spPr>
                  <a:xfrm rot="10800000" flipH="1">
                    <a:off x="1001363" y="4287676"/>
                    <a:ext cx="87531" cy="212042"/>
                  </a:xfrm>
                  <a:prstGeom prst="curvedConnector4">
                    <a:avLst>
                      <a:gd name="adj1" fmla="val -261165"/>
                      <a:gd name="adj2" fmla="val 155243"/>
                    </a:avLst>
                  </a:prstGeom>
                  <a:grpFill/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4" name="组合 443"/>
                <p:cNvGrpSpPr/>
                <p:nvPr/>
              </p:nvGrpSpPr>
              <p:grpSpPr>
                <a:xfrm>
                  <a:off x="1665788" y="4280141"/>
                  <a:ext cx="326081" cy="324029"/>
                  <a:chOff x="1001364" y="4199845"/>
                  <a:chExt cx="597696" cy="599745"/>
                </a:xfrm>
              </p:grpSpPr>
              <p:sp>
                <p:nvSpPr>
                  <p:cNvPr id="448" name="椭圆 447"/>
                  <p:cNvSpPr/>
                  <p:nvPr/>
                </p:nvSpPr>
                <p:spPr>
                  <a:xfrm>
                    <a:off x="1001364" y="4199845"/>
                    <a:ext cx="597696" cy="59974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cxnSp>
                <p:nvCxnSpPr>
                  <p:cNvPr id="449" name="曲线连接符 448"/>
                  <p:cNvCxnSpPr>
                    <a:stCxn id="448" idx="6"/>
                    <a:endCxn id="448" idx="7"/>
                  </p:cNvCxnSpPr>
                  <p:nvPr/>
                </p:nvCxnSpPr>
                <p:spPr>
                  <a:xfrm flipH="1" flipV="1">
                    <a:off x="1511530" y="4287676"/>
                    <a:ext cx="87530" cy="212043"/>
                  </a:xfrm>
                  <a:prstGeom prst="curvedConnector4">
                    <a:avLst>
                      <a:gd name="adj1" fmla="val -403127"/>
                      <a:gd name="adj2" fmla="val 172928"/>
                    </a:avLst>
                  </a:prstGeom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5" name="矩形 444"/>
                <p:cNvSpPr/>
                <p:nvPr/>
              </p:nvSpPr>
              <p:spPr>
                <a:xfrm>
                  <a:off x="782920" y="4240704"/>
                  <a:ext cx="571294" cy="408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病</a:t>
                  </a:r>
                </a:p>
              </p:txBody>
            </p:sp>
            <p:sp>
              <p:nvSpPr>
                <p:cNvPr id="446" name="矩形 445"/>
                <p:cNvSpPr/>
                <p:nvPr/>
              </p:nvSpPr>
              <p:spPr>
                <a:xfrm>
                  <a:off x="1561287" y="4237572"/>
                  <a:ext cx="571294" cy="408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47" name="直接箭头连接符 446"/>
                <p:cNvCxnSpPr>
                  <a:stCxn id="450" idx="6"/>
                  <a:endCxn id="448" idx="2"/>
                </p:cNvCxnSpPr>
                <p:nvPr/>
              </p:nvCxnSpPr>
              <p:spPr>
                <a:xfrm flipV="1">
                  <a:off x="1220287" y="4442156"/>
                  <a:ext cx="445501" cy="596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6" name="组合 365"/>
            <p:cNvGrpSpPr/>
            <p:nvPr/>
          </p:nvGrpSpPr>
          <p:grpSpPr>
            <a:xfrm>
              <a:off x="11854018" y="6230082"/>
              <a:ext cx="740278" cy="276979"/>
              <a:chOff x="639032" y="4133522"/>
              <a:chExt cx="1597019" cy="603608"/>
            </a:xfrm>
          </p:grpSpPr>
          <p:sp>
            <p:nvSpPr>
              <p:cNvPr id="431" name="矩形 430"/>
              <p:cNvSpPr/>
              <p:nvPr/>
            </p:nvSpPr>
            <p:spPr>
              <a:xfrm>
                <a:off x="639032" y="4133522"/>
                <a:ext cx="1597019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2" name="组合 431"/>
              <p:cNvGrpSpPr/>
              <p:nvPr/>
            </p:nvGrpSpPr>
            <p:grpSpPr>
              <a:xfrm>
                <a:off x="1225504" y="4253285"/>
                <a:ext cx="908991" cy="408862"/>
                <a:chOff x="1225504" y="4253285"/>
                <a:chExt cx="908991" cy="408862"/>
              </a:xfrm>
            </p:grpSpPr>
            <p:sp>
              <p:nvSpPr>
                <p:cNvPr id="433" name="椭圆 432"/>
                <p:cNvSpPr/>
                <p:nvPr/>
              </p:nvSpPr>
              <p:spPr>
                <a:xfrm>
                  <a:off x="1665788" y="4280141"/>
                  <a:ext cx="326081" cy="32402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 dirty="0"/>
                </a:p>
              </p:txBody>
            </p:sp>
            <p:sp>
              <p:nvSpPr>
                <p:cNvPr id="434" name="矩形 433"/>
                <p:cNvSpPr/>
                <p:nvPr/>
              </p:nvSpPr>
              <p:spPr>
                <a:xfrm>
                  <a:off x="1563201" y="4253285"/>
                  <a:ext cx="571294" cy="4088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38" name="直接箭头连接符 437"/>
                <p:cNvCxnSpPr>
                  <a:endCxn id="433" idx="2"/>
                </p:cNvCxnSpPr>
                <p:nvPr/>
              </p:nvCxnSpPr>
              <p:spPr>
                <a:xfrm flipV="1">
                  <a:off x="1225504" y="4442156"/>
                  <a:ext cx="440284" cy="6922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7" name="椭圆 366"/>
            <p:cNvSpPr/>
            <p:nvPr/>
          </p:nvSpPr>
          <p:spPr>
            <a:xfrm>
              <a:off x="11974867" y="6296623"/>
              <a:ext cx="151151" cy="148688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11921603" y="6277897"/>
              <a:ext cx="264816" cy="187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1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</a:p>
          </p:txBody>
        </p:sp>
        <p:grpSp>
          <p:nvGrpSpPr>
            <p:cNvPr id="369" name="组合 368"/>
            <p:cNvGrpSpPr/>
            <p:nvPr/>
          </p:nvGrpSpPr>
          <p:grpSpPr>
            <a:xfrm>
              <a:off x="12811276" y="6236392"/>
              <a:ext cx="788889" cy="276979"/>
              <a:chOff x="639032" y="4133522"/>
              <a:chExt cx="1597019" cy="603608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639032" y="4133522"/>
                <a:ext cx="1597019" cy="603608"/>
              </a:xfrm>
              <a:prstGeom prst="rect">
                <a:avLst/>
              </a:prstGeom>
              <a:noFill/>
              <a:ln w="19050">
                <a:solidFill>
                  <a:srgbClr val="0F93D5"/>
                </a:solidFill>
                <a:prstDash val="lg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zh-CN" altLang="en-US" sz="788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5" name="组合 374"/>
              <p:cNvGrpSpPr/>
              <p:nvPr/>
            </p:nvGrpSpPr>
            <p:grpSpPr>
              <a:xfrm>
                <a:off x="694912" y="4239133"/>
                <a:ext cx="1038000" cy="427317"/>
                <a:chOff x="694912" y="4239133"/>
                <a:chExt cx="1038000" cy="427317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758713" y="4286107"/>
                  <a:ext cx="326082" cy="324029"/>
                  <a:chOff x="753011" y="4199845"/>
                  <a:chExt cx="597697" cy="599745"/>
                </a:xfrm>
                <a:solidFill>
                  <a:srgbClr val="0070C0">
                    <a:alpha val="50000"/>
                  </a:srgbClr>
                </a:solidFill>
              </p:grpSpPr>
              <p:sp>
                <p:nvSpPr>
                  <p:cNvPr id="428" name="椭圆 427"/>
                  <p:cNvSpPr/>
                  <p:nvPr/>
                </p:nvSpPr>
                <p:spPr>
                  <a:xfrm>
                    <a:off x="753013" y="4199845"/>
                    <a:ext cx="597695" cy="599745"/>
                  </a:xfrm>
                  <a:prstGeom prst="ellipse">
                    <a:avLst/>
                  </a:prstGeom>
                  <a:solidFill>
                    <a:srgbClr val="C0000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cxnSp>
                <p:nvCxnSpPr>
                  <p:cNvPr id="429" name="曲线连接符 428"/>
                  <p:cNvCxnSpPr>
                    <a:stCxn id="428" idx="2"/>
                    <a:endCxn id="428" idx="1"/>
                  </p:cNvCxnSpPr>
                  <p:nvPr/>
                </p:nvCxnSpPr>
                <p:spPr>
                  <a:xfrm rot="10800000" flipH="1">
                    <a:off x="753011" y="4287676"/>
                    <a:ext cx="87530" cy="212043"/>
                  </a:xfrm>
                  <a:prstGeom prst="curvedConnector4">
                    <a:avLst>
                      <a:gd name="adj1" fmla="val -141856"/>
                      <a:gd name="adj2" fmla="val 214937"/>
                    </a:avLst>
                  </a:prstGeom>
                  <a:grpFill/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376"/>
                <p:cNvGrpSpPr/>
                <p:nvPr/>
              </p:nvGrpSpPr>
              <p:grpSpPr>
                <a:xfrm>
                  <a:off x="1293210" y="4280141"/>
                  <a:ext cx="326081" cy="324029"/>
                  <a:chOff x="318438" y="4199845"/>
                  <a:chExt cx="597696" cy="599745"/>
                </a:xfrm>
              </p:grpSpPr>
              <p:sp>
                <p:nvSpPr>
                  <p:cNvPr id="426" name="椭圆 425"/>
                  <p:cNvSpPr/>
                  <p:nvPr/>
                </p:nvSpPr>
                <p:spPr>
                  <a:xfrm>
                    <a:off x="318438" y="4199845"/>
                    <a:ext cx="597696" cy="599745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cxnSp>
                <p:nvCxnSpPr>
                  <p:cNvPr id="427" name="曲线连接符 426"/>
                  <p:cNvCxnSpPr>
                    <a:stCxn id="426" idx="7"/>
                    <a:endCxn id="426" idx="1"/>
                  </p:cNvCxnSpPr>
                  <p:nvPr/>
                </p:nvCxnSpPr>
                <p:spPr>
                  <a:xfrm rot="16200000" flipV="1">
                    <a:off x="616455" y="4076358"/>
                    <a:ext cx="23506" cy="422636"/>
                  </a:xfrm>
                  <a:prstGeom prst="curvedConnector3">
                    <a:avLst>
                      <a:gd name="adj1" fmla="val 1036803"/>
                    </a:avLst>
                  </a:prstGeom>
                  <a:ln w="19050">
                    <a:solidFill>
                      <a:srgbClr val="00B0F0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3" name="矩形 422"/>
                <p:cNvSpPr/>
                <p:nvPr/>
              </p:nvSpPr>
              <p:spPr>
                <a:xfrm>
                  <a:off x="694912" y="4257589"/>
                  <a:ext cx="536089" cy="408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病</a:t>
                  </a:r>
                </a:p>
              </p:txBody>
            </p:sp>
            <p:sp>
              <p:nvSpPr>
                <p:cNvPr id="424" name="矩形 423"/>
                <p:cNvSpPr/>
                <p:nvPr/>
              </p:nvSpPr>
              <p:spPr>
                <a:xfrm>
                  <a:off x="1196823" y="4239133"/>
                  <a:ext cx="536089" cy="4088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61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</a:t>
                  </a:r>
                </a:p>
              </p:txBody>
            </p:sp>
            <p:cxnSp>
              <p:nvCxnSpPr>
                <p:cNvPr id="425" name="直接箭头连接符 424"/>
                <p:cNvCxnSpPr>
                  <a:stCxn id="428" idx="6"/>
                  <a:endCxn id="426" idx="2"/>
                </p:cNvCxnSpPr>
                <p:nvPr/>
              </p:nvCxnSpPr>
              <p:spPr>
                <a:xfrm flipV="1">
                  <a:off x="1084795" y="4442156"/>
                  <a:ext cx="208414" cy="5966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1" name="曲线连接符 370"/>
            <p:cNvCxnSpPr>
              <a:stCxn id="363" idx="6"/>
              <a:endCxn id="363" idx="0"/>
            </p:cNvCxnSpPr>
            <p:nvPr/>
          </p:nvCxnSpPr>
          <p:spPr>
            <a:xfrm flipH="1" flipV="1">
              <a:off x="13473854" y="6303671"/>
              <a:ext cx="75575" cy="74344"/>
            </a:xfrm>
            <a:prstGeom prst="curvedConnector4">
              <a:avLst>
                <a:gd name="adj1" fmla="val -22139"/>
                <a:gd name="adj2" fmla="val 151983"/>
              </a:avLst>
            </a:prstGeom>
            <a:ln w="1905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矩形 371"/>
            <p:cNvSpPr/>
            <p:nvPr/>
          </p:nvSpPr>
          <p:spPr>
            <a:xfrm>
              <a:off x="13352279" y="6282504"/>
              <a:ext cx="264816" cy="187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61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</a:t>
              </a:r>
            </a:p>
          </p:txBody>
        </p:sp>
        <p:cxnSp>
          <p:nvCxnSpPr>
            <p:cNvPr id="373" name="直接箭头连接符 372"/>
            <p:cNvCxnSpPr/>
            <p:nvPr/>
          </p:nvCxnSpPr>
          <p:spPr>
            <a:xfrm flipV="1">
              <a:off x="13298079" y="6381192"/>
              <a:ext cx="102952" cy="273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矩形 466"/>
          <p:cNvSpPr/>
          <p:nvPr/>
        </p:nvSpPr>
        <p:spPr>
          <a:xfrm>
            <a:off x="13285272" y="4794812"/>
            <a:ext cx="1191986" cy="871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88" dirty="0">
                <a:latin typeface="黑体" panose="02010609060101010101" pitchFamily="49" charset="-122"/>
                <a:ea typeface="黑体" panose="02010609060101010101" pitchFamily="49" charset="-122"/>
              </a:rPr>
              <a:t>基于“</a:t>
            </a:r>
            <a:r>
              <a:rPr lang="zh-CN" altLang="en-US" sz="788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大数据</a:t>
            </a:r>
            <a:r>
              <a:rPr lang="en-US" altLang="zh-CN" sz="788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788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zh-CN" altLang="en-US" sz="788" dirty="0">
                <a:latin typeface="黑体" panose="02010609060101010101" pitchFamily="49" charset="-122"/>
                <a:ea typeface="黑体" panose="02010609060101010101" pitchFamily="49" charset="-122"/>
              </a:rPr>
              <a:t>”构建</a:t>
            </a:r>
            <a:endParaRPr lang="en-US" altLang="zh-CN" sz="788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788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领域相关的病人相似性度量模型</a:t>
            </a:r>
            <a:endParaRPr lang="en-US" altLang="zh-CN" sz="788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788" dirty="0">
                <a:latin typeface="黑体" panose="02010609060101010101" pitchFamily="49" charset="-122"/>
                <a:ea typeface="黑体" panose="02010609060101010101" pitchFamily="49" charset="-122"/>
              </a:rPr>
              <a:t>是医疗大数据核心技术</a:t>
            </a:r>
            <a:endParaRPr lang="en-US" altLang="zh-CN" sz="788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788" dirty="0">
                <a:latin typeface="黑体" panose="02010609060101010101" pitchFamily="49" charset="-122"/>
                <a:ea typeface="黑体" panose="02010609060101010101" pitchFamily="49" charset="-122"/>
              </a:rPr>
              <a:t>具有广泛应用场景</a:t>
            </a:r>
          </a:p>
        </p:txBody>
      </p:sp>
      <p:sp>
        <p:nvSpPr>
          <p:cNvPr id="253" name="矩形 252"/>
          <p:cNvSpPr/>
          <p:nvPr/>
        </p:nvSpPr>
        <p:spPr>
          <a:xfrm>
            <a:off x="11113293" y="4397436"/>
            <a:ext cx="1139331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88" b="1" dirty="0">
                <a:solidFill>
                  <a:srgbClr val="777777"/>
                </a:solidFill>
                <a:ea typeface="方正行楷简体" charset="-122"/>
              </a:rPr>
              <a:t>作者：倪嘉志 张晨昕等</a:t>
            </a:r>
            <a:endParaRPr lang="zh-CN" altLang="en-US" sz="788" dirty="0"/>
          </a:p>
        </p:txBody>
      </p:sp>
      <p:cxnSp>
        <p:nvCxnSpPr>
          <p:cNvPr id="470" name="直接连接符 469"/>
          <p:cNvCxnSpPr/>
          <p:nvPr/>
        </p:nvCxnSpPr>
        <p:spPr>
          <a:xfrm>
            <a:off x="10632096" y="4651025"/>
            <a:ext cx="3942400" cy="70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3053020" y="4397505"/>
            <a:ext cx="914033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88" b="1" dirty="0">
                <a:solidFill>
                  <a:srgbClr val="777777"/>
                </a:solidFill>
                <a:ea typeface="方正行楷简体" charset="-122"/>
              </a:rPr>
              <a:t>指导老师：刘杰 </a:t>
            </a:r>
            <a:endParaRPr lang="zh-CN" altLang="en-US" sz="788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5830" y="4702059"/>
            <a:ext cx="1244145" cy="10316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69885" y="7386295"/>
            <a:ext cx="1776927" cy="217739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770600" y="10787351"/>
            <a:ext cx="85137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>
                <a:solidFill>
                  <a:srgbClr val="FF0000"/>
                </a:solidFill>
              </a:rPr>
              <a:t>领域知识迁移</a:t>
            </a:r>
          </a:p>
        </p:txBody>
      </p:sp>
      <p:sp>
        <p:nvSpPr>
          <p:cNvPr id="641" name="文本框 640"/>
          <p:cNvSpPr txBox="1"/>
          <p:nvPr/>
        </p:nvSpPr>
        <p:spPr>
          <a:xfrm>
            <a:off x="10731400" y="11929971"/>
            <a:ext cx="1286819" cy="2071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研发基于相似度的病案检索系统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辅助医生搜索最接近的治疗案例作为决策支持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依托</a:t>
            </a:r>
            <a:r>
              <a:rPr lang="zh-CN" altLang="en-US" sz="78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国家卫计委脑卒中大数据中心</a:t>
            </a:r>
            <a:r>
              <a:rPr lang="zh-CN" altLang="en-US" sz="788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，基于采集的大量病案构建搜索服务系统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788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可广泛应用于医疗机构</a:t>
            </a:r>
            <a:endParaRPr lang="en-US" altLang="zh-CN" sz="78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99895" y="11950362"/>
            <a:ext cx="2493679" cy="1663125"/>
          </a:xfrm>
          <a:prstGeom prst="rect">
            <a:avLst/>
          </a:prstGeom>
        </p:spPr>
      </p:pic>
      <p:sp>
        <p:nvSpPr>
          <p:cNvPr id="135" name="矩形 134"/>
          <p:cNvSpPr/>
          <p:nvPr/>
        </p:nvSpPr>
        <p:spPr>
          <a:xfrm>
            <a:off x="10971342" y="4775059"/>
            <a:ext cx="473206" cy="178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63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医疗数据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E1DAD8-CF9E-46CB-AC99-AD9BE2A1CD95}"/>
              </a:ext>
            </a:extLst>
          </p:cNvPr>
          <p:cNvCxnSpPr>
            <a:cxnSpLocks/>
          </p:cNvCxnSpPr>
          <p:nvPr/>
        </p:nvCxnSpPr>
        <p:spPr>
          <a:xfrm>
            <a:off x="877093" y="15930618"/>
            <a:ext cx="23339154" cy="414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A2A47A-316E-434D-8D65-34A854330977}"/>
              </a:ext>
            </a:extLst>
          </p:cNvPr>
          <p:cNvGrpSpPr/>
          <p:nvPr/>
        </p:nvGrpSpPr>
        <p:grpSpPr>
          <a:xfrm>
            <a:off x="2069318" y="1928520"/>
            <a:ext cx="8493928" cy="7469742"/>
            <a:chOff x="2589841" y="1347082"/>
            <a:chExt cx="2550713" cy="22550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B955D17-4298-48DA-A490-63210A00CCDA}"/>
                </a:ext>
              </a:extLst>
            </p:cNvPr>
            <p:cNvGrpSpPr/>
            <p:nvPr/>
          </p:nvGrpSpPr>
          <p:grpSpPr>
            <a:xfrm>
              <a:off x="2589841" y="1347082"/>
              <a:ext cx="2550713" cy="2255011"/>
              <a:chOff x="5908129" y="1710459"/>
              <a:chExt cx="2550713" cy="2255011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7D07A6F-5FFE-4012-A0A4-7D41A14A4CDF}"/>
                  </a:ext>
                </a:extLst>
              </p:cNvPr>
              <p:cNvGrpSpPr/>
              <p:nvPr/>
            </p:nvGrpSpPr>
            <p:grpSpPr>
              <a:xfrm>
                <a:off x="5908129" y="1710459"/>
                <a:ext cx="2550713" cy="2255011"/>
                <a:chOff x="5517105" y="1710459"/>
                <a:chExt cx="2550713" cy="225501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6374465-257C-417D-B06C-1F46D73BD9B5}"/>
                    </a:ext>
                  </a:extLst>
                </p:cNvPr>
                <p:cNvGrpSpPr/>
                <p:nvPr/>
              </p:nvGrpSpPr>
              <p:grpSpPr>
                <a:xfrm>
                  <a:off x="6470254" y="1710459"/>
                  <a:ext cx="597696" cy="599745"/>
                  <a:chOff x="3985311" y="1379961"/>
                  <a:chExt cx="597696" cy="599745"/>
                </a:xfrm>
              </p:grpSpPr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9E9FE932-AB9F-4200-A038-8336216DE674}"/>
                      </a:ext>
                    </a:extLst>
                  </p:cNvPr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9B3C615-5398-4FAD-A682-EA33F36498BD}"/>
                      </a:ext>
                    </a:extLst>
                  </p:cNvPr>
                  <p:cNvSpPr/>
                  <p:nvPr/>
                </p:nvSpPr>
                <p:spPr>
                  <a:xfrm>
                    <a:off x="4083011" y="1559764"/>
                    <a:ext cx="394346" cy="2322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4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疾病</a:t>
                    </a: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99E3B920-88CF-431A-AFF9-C55E6FE5A435}"/>
                    </a:ext>
                  </a:extLst>
                </p:cNvPr>
                <p:cNvGrpSpPr/>
                <p:nvPr/>
              </p:nvGrpSpPr>
              <p:grpSpPr>
                <a:xfrm>
                  <a:off x="5517105" y="3365725"/>
                  <a:ext cx="597696" cy="599745"/>
                  <a:chOff x="3985311" y="1379961"/>
                  <a:chExt cx="597696" cy="599745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1422746-CC85-41F9-89B5-39507BD5AAA6}"/>
                      </a:ext>
                    </a:extLst>
                  </p:cNvPr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AFD56FA-FDC8-4843-916B-728EDC525991}"/>
                      </a:ext>
                    </a:extLst>
                  </p:cNvPr>
                  <p:cNvSpPr/>
                  <p:nvPr/>
                </p:nvSpPr>
                <p:spPr>
                  <a:xfrm>
                    <a:off x="4086986" y="1559646"/>
                    <a:ext cx="394346" cy="2322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>
                    <a:spAutoFit/>
                  </a:bodyPr>
                  <a:lstStyle/>
                  <a:p>
                    <a:r>
                      <a:rPr lang="zh-CN" altLang="en-US" sz="4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药物</a:t>
                    </a:r>
                  </a:p>
                </p:txBody>
              </p:sp>
            </p:grpSp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7AB8C06A-59C2-4A1D-B474-EA65E4FBE81C}"/>
                    </a:ext>
                  </a:extLst>
                </p:cNvPr>
                <p:cNvGrpSpPr/>
                <p:nvPr/>
              </p:nvGrpSpPr>
              <p:grpSpPr>
                <a:xfrm>
                  <a:off x="7470122" y="3365724"/>
                  <a:ext cx="597696" cy="599745"/>
                  <a:chOff x="3985311" y="1379961"/>
                  <a:chExt cx="597696" cy="599745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DDD5EC7E-C081-4E0D-B9A3-9A06CE2D56D0}"/>
                      </a:ext>
                    </a:extLst>
                  </p:cNvPr>
                  <p:cNvSpPr/>
                  <p:nvPr/>
                </p:nvSpPr>
                <p:spPr>
                  <a:xfrm>
                    <a:off x="3985311" y="1379961"/>
                    <a:ext cx="597696" cy="599745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00" dirty="0"/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2C870CC-7C1E-43E4-9030-D75B9AEB0453}"/>
                      </a:ext>
                    </a:extLst>
                  </p:cNvPr>
                  <p:cNvSpPr/>
                  <p:nvPr/>
                </p:nvSpPr>
                <p:spPr>
                  <a:xfrm>
                    <a:off x="4094969" y="1559880"/>
                    <a:ext cx="394346" cy="2322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4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化验</a:t>
                    </a:r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9F33712C-9CE2-4D79-99F5-FB7719C2F1E1}"/>
                    </a:ext>
                  </a:extLst>
                </p:cNvPr>
                <p:cNvGrpSpPr/>
                <p:nvPr/>
              </p:nvGrpSpPr>
              <p:grpSpPr>
                <a:xfrm>
                  <a:off x="6526165" y="2700902"/>
                  <a:ext cx="510358" cy="921459"/>
                  <a:chOff x="4084140" y="2370404"/>
                  <a:chExt cx="510358" cy="921459"/>
                </a:xfrm>
              </p:grpSpPr>
              <p:pic>
                <p:nvPicPr>
                  <p:cNvPr id="21" name="图片 20">
                    <a:extLst>
                      <a:ext uri="{FF2B5EF4-FFF2-40B4-BE49-F238E27FC236}">
                        <a16:creationId xmlns:a16="http://schemas.microsoft.com/office/drawing/2014/main" id="{96D7A22E-5EF0-430C-8E26-03FA88ECF5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084140" y="2370404"/>
                    <a:ext cx="510358" cy="741927"/>
                  </a:xfrm>
                  <a:prstGeom prst="rect">
                    <a:avLst/>
                  </a:prstGeom>
                </p:spPr>
              </p:pic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BD374DE6-5673-4373-BD14-9DA1CEDD6B5E}"/>
                      </a:ext>
                    </a:extLst>
                  </p:cNvPr>
                  <p:cNvSpPr/>
                  <p:nvPr/>
                </p:nvSpPr>
                <p:spPr>
                  <a:xfrm>
                    <a:off x="4172607" y="3059579"/>
                    <a:ext cx="394346" cy="2322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4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病人</a:t>
                    </a:r>
                    <a:endParaRPr lang="zh-CN" altLang="en-US" sz="4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E42FBBEB-8B59-46F6-AEA4-1284BC8B5B7C}"/>
                    </a:ext>
                  </a:extLst>
                </p:cNvPr>
                <p:cNvCxnSpPr>
                  <a:stCxn id="25" idx="0"/>
                  <a:endCxn id="27" idx="3"/>
                </p:cNvCxnSpPr>
                <p:nvPr/>
              </p:nvCxnSpPr>
              <p:spPr>
                <a:xfrm flipV="1">
                  <a:off x="5815953" y="2222373"/>
                  <a:ext cx="741832" cy="11433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273AE531-2E33-4F74-8471-B7A58EE0F02C}"/>
                    </a:ext>
                  </a:extLst>
                </p:cNvPr>
                <p:cNvCxnSpPr>
                  <a:stCxn id="23" idx="2"/>
                  <a:endCxn id="25" idx="6"/>
                </p:cNvCxnSpPr>
                <p:nvPr/>
              </p:nvCxnSpPr>
              <p:spPr>
                <a:xfrm flipH="1">
                  <a:off x="6114801" y="3665597"/>
                  <a:ext cx="1355321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72CD94C6-10DA-4715-8AE7-ACDFDDAFD1CA}"/>
                    </a:ext>
                  </a:extLst>
                </p:cNvPr>
                <p:cNvCxnSpPr>
                  <a:stCxn id="23" idx="0"/>
                  <a:endCxn id="27" idx="5"/>
                </p:cNvCxnSpPr>
                <p:nvPr/>
              </p:nvCxnSpPr>
              <p:spPr>
                <a:xfrm flipH="1" flipV="1">
                  <a:off x="6980419" y="2222373"/>
                  <a:ext cx="788551" cy="114335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0DA26C8-7E37-4115-917F-DE76484C0A8F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flipH="1">
                <a:off x="7160125" y="2310204"/>
                <a:ext cx="1" cy="40573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F8C825B-EC96-4F7C-837D-E116679FDF6F}"/>
                  </a:ext>
                </a:extLst>
              </p:cNvPr>
              <p:cNvCxnSpPr>
                <a:stCxn id="25" idx="7"/>
              </p:cNvCxnSpPr>
              <p:nvPr/>
            </p:nvCxnSpPr>
            <p:spPr>
              <a:xfrm flipV="1">
                <a:off x="6418294" y="3155900"/>
                <a:ext cx="442984" cy="29765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28917F55-082F-4CF4-9B49-142DC73814DC}"/>
                  </a:ext>
                </a:extLst>
              </p:cNvPr>
              <p:cNvCxnSpPr>
                <a:stCxn id="23" idx="1"/>
              </p:cNvCxnSpPr>
              <p:nvPr/>
            </p:nvCxnSpPr>
            <p:spPr>
              <a:xfrm flipH="1" flipV="1">
                <a:off x="7422268" y="3155900"/>
                <a:ext cx="526409" cy="297655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曲线连接符 262">
              <a:extLst>
                <a:ext uri="{FF2B5EF4-FFF2-40B4-BE49-F238E27FC236}">
                  <a16:creationId xmlns:a16="http://schemas.microsoft.com/office/drawing/2014/main" id="{23FD6382-4405-46E5-95C0-BB4A2E8B2015}"/>
                </a:ext>
              </a:extLst>
            </p:cNvPr>
            <p:cNvCxnSpPr>
              <a:stCxn id="25" idx="3"/>
              <a:endCxn id="25" idx="2"/>
            </p:cNvCxnSpPr>
            <p:nvPr/>
          </p:nvCxnSpPr>
          <p:spPr>
            <a:xfrm rot="5400000" flipH="1">
              <a:off x="2527586" y="3364477"/>
              <a:ext cx="212041" cy="87531"/>
            </a:xfrm>
            <a:prstGeom prst="curvedConnector4">
              <a:avLst>
                <a:gd name="adj1" fmla="val -71830"/>
                <a:gd name="adj2" fmla="val 361165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曲线连接符 263">
              <a:extLst>
                <a:ext uri="{FF2B5EF4-FFF2-40B4-BE49-F238E27FC236}">
                  <a16:creationId xmlns:a16="http://schemas.microsoft.com/office/drawing/2014/main" id="{CEB308B2-2F38-4D01-9CD1-E4C0FD173316}"/>
                </a:ext>
              </a:extLst>
            </p:cNvPr>
            <p:cNvCxnSpPr>
              <a:stCxn id="23" idx="5"/>
              <a:endCxn id="23" idx="6"/>
            </p:cNvCxnSpPr>
            <p:nvPr/>
          </p:nvCxnSpPr>
          <p:spPr>
            <a:xfrm rot="5400000" flipH="1" flipV="1">
              <a:off x="4990767" y="3364475"/>
              <a:ext cx="212041" cy="87531"/>
            </a:xfrm>
            <a:prstGeom prst="curvedConnector4">
              <a:avLst>
                <a:gd name="adj1" fmla="val -82887"/>
                <a:gd name="adj2" fmla="val 361165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曲线连接符 264">
              <a:extLst>
                <a:ext uri="{FF2B5EF4-FFF2-40B4-BE49-F238E27FC236}">
                  <a16:creationId xmlns:a16="http://schemas.microsoft.com/office/drawing/2014/main" id="{020DF9B6-6B47-442D-9C23-D4FF0020E227}"/>
                </a:ext>
              </a:extLst>
            </p:cNvPr>
            <p:cNvCxnSpPr>
              <a:stCxn id="27" idx="2"/>
              <a:endCxn id="27" idx="1"/>
            </p:cNvCxnSpPr>
            <p:nvPr/>
          </p:nvCxnSpPr>
          <p:spPr>
            <a:xfrm rot="10800000" flipH="1">
              <a:off x="3542989" y="1434913"/>
              <a:ext cx="87531" cy="212042"/>
            </a:xfrm>
            <a:prstGeom prst="curvedConnector4">
              <a:avLst>
                <a:gd name="adj1" fmla="val -261165"/>
                <a:gd name="adj2" fmla="val 155243"/>
              </a:avLst>
            </a:prstGeom>
            <a:ln w="190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1E8D80B-D2A6-4084-B294-A35A59229D80}"/>
              </a:ext>
            </a:extLst>
          </p:cNvPr>
          <p:cNvGrpSpPr/>
          <p:nvPr/>
        </p:nvGrpSpPr>
        <p:grpSpPr>
          <a:xfrm>
            <a:off x="1839246" y="11988655"/>
            <a:ext cx="21907984" cy="3519643"/>
            <a:chOff x="578837" y="5179783"/>
            <a:chExt cx="7983753" cy="126014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050B863-D364-4CE1-ACA6-C625FC193040}"/>
                </a:ext>
              </a:extLst>
            </p:cNvPr>
            <p:cNvGrpSpPr/>
            <p:nvPr/>
          </p:nvGrpSpPr>
          <p:grpSpPr>
            <a:xfrm>
              <a:off x="578837" y="5185160"/>
              <a:ext cx="1725750" cy="1226871"/>
              <a:chOff x="718959" y="1365447"/>
              <a:chExt cx="1783417" cy="1400021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B6531BC3-E186-4E6C-8461-297859D87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959" y="1365447"/>
                <a:ext cx="1783417" cy="105963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A0C5F71-21C8-439A-A296-555F493F2049}"/>
                  </a:ext>
                </a:extLst>
              </p:cNvPr>
              <p:cNvSpPr/>
              <p:nvPr/>
            </p:nvSpPr>
            <p:spPr>
              <a:xfrm>
                <a:off x="1131376" y="2451103"/>
                <a:ext cx="919541" cy="31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用药推荐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08ACC83-E1C8-459E-A007-3212E27E1D09}"/>
                </a:ext>
              </a:extLst>
            </p:cNvPr>
            <p:cNvGrpSpPr/>
            <p:nvPr/>
          </p:nvGrpSpPr>
          <p:grpSpPr>
            <a:xfrm>
              <a:off x="6836840" y="5179783"/>
              <a:ext cx="1725750" cy="1232247"/>
              <a:chOff x="3163750" y="1337268"/>
              <a:chExt cx="1928155" cy="1402168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FB17DD82-9DA4-45AC-8585-ECDD171B9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3750" y="1337268"/>
                <a:ext cx="1928155" cy="1088696"/>
              </a:xfrm>
              <a:prstGeom prst="rect">
                <a:avLst/>
              </a:prstGeom>
            </p:spPr>
          </p:pic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5BD393D-B36A-47F9-A341-176B05042F0C}"/>
                  </a:ext>
                </a:extLst>
              </p:cNvPr>
              <p:cNvSpPr/>
              <p:nvPr/>
            </p:nvSpPr>
            <p:spPr>
              <a:xfrm>
                <a:off x="3623478" y="2425963"/>
                <a:ext cx="994169" cy="313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病案检索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F931C35-1BCA-4216-8FE1-478396F19E33}"/>
                </a:ext>
              </a:extLst>
            </p:cNvPr>
            <p:cNvGrpSpPr/>
            <p:nvPr/>
          </p:nvGrpSpPr>
          <p:grpSpPr>
            <a:xfrm>
              <a:off x="2708727" y="5185161"/>
              <a:ext cx="1674947" cy="1235503"/>
              <a:chOff x="5475153" y="1334903"/>
              <a:chExt cx="1674947" cy="1235503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F5DDC5BB-9E45-438D-9819-0894B8EED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5153" y="1334903"/>
                <a:ext cx="1674947" cy="96089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F6D28A7-99DD-4C92-8BB2-E8C969969BA4}"/>
                  </a:ext>
                </a:extLst>
              </p:cNvPr>
              <p:cNvSpPr/>
              <p:nvPr/>
            </p:nvSpPr>
            <p:spPr>
              <a:xfrm>
                <a:off x="5846994" y="2294921"/>
                <a:ext cx="889807" cy="275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疾病风险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3E6E7C4-C13D-45B1-825C-80EBD97AF9B0}"/>
                </a:ext>
              </a:extLst>
            </p:cNvPr>
            <p:cNvGrpSpPr/>
            <p:nvPr/>
          </p:nvGrpSpPr>
          <p:grpSpPr>
            <a:xfrm>
              <a:off x="4795585" y="5207849"/>
              <a:ext cx="1616667" cy="1232083"/>
              <a:chOff x="7387633" y="1329481"/>
              <a:chExt cx="1616667" cy="1232083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46F986FA-8E6E-43C1-A78A-16AC60C30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7633" y="1329481"/>
                <a:ext cx="1616667" cy="9305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293D5C-388E-451A-8A4B-DCFF2890ABE5}"/>
                  </a:ext>
                </a:extLst>
              </p:cNvPr>
              <p:cNvSpPr/>
              <p:nvPr/>
            </p:nvSpPr>
            <p:spPr>
              <a:xfrm>
                <a:off x="7744560" y="2286079"/>
                <a:ext cx="889807" cy="275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病人聚类</a:t>
                </a:r>
              </a:p>
            </p:txBody>
          </p:sp>
        </p:grpSp>
      </p:grp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C9DA130-360B-400B-8B92-83F58D81F60C}"/>
              </a:ext>
            </a:extLst>
          </p:cNvPr>
          <p:cNvCxnSpPr>
            <a:cxnSpLocks/>
          </p:cNvCxnSpPr>
          <p:nvPr/>
        </p:nvCxnSpPr>
        <p:spPr>
          <a:xfrm>
            <a:off x="983727" y="84403"/>
            <a:ext cx="23339154" cy="4148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8" name="图片 97">
            <a:extLst>
              <a:ext uri="{FF2B5EF4-FFF2-40B4-BE49-F238E27FC236}">
                <a16:creationId xmlns:a16="http://schemas.microsoft.com/office/drawing/2014/main" id="{9816C756-EA89-424C-8361-A092CB947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1651" y="635886"/>
            <a:ext cx="9947323" cy="113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5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341</Words>
  <Application>Microsoft Office PowerPoint</Application>
  <PresentationFormat>自定义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448596173@qq.com</dc:creator>
  <cp:lastModifiedBy>andyni(倪嘉志)</cp:lastModifiedBy>
  <cp:revision>82</cp:revision>
  <dcterms:created xsi:type="dcterms:W3CDTF">2017-03-22T07:24:00Z</dcterms:created>
  <dcterms:modified xsi:type="dcterms:W3CDTF">2019-03-17T08:36:13Z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