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0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59" r:id="rId9"/>
    <p:sldId id="271" r:id="rId10"/>
    <p:sldId id="275" r:id="rId11"/>
    <p:sldId id="265" r:id="rId12"/>
    <p:sldId id="266" r:id="rId13"/>
    <p:sldId id="272" r:id="rId14"/>
    <p:sldId id="273" r:id="rId15"/>
    <p:sldId id="274" r:id="rId16"/>
    <p:sldId id="270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5" autoAdjust="0"/>
    <p:restoredTop sz="87971" autoAdjust="0"/>
  </p:normalViewPr>
  <p:slideViewPr>
    <p:cSldViewPr snapToGrid="0">
      <p:cViewPr varScale="1">
        <p:scale>
          <a:sx n="65" d="100"/>
          <a:sy n="65" d="100"/>
        </p:scale>
        <p:origin x="568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027B4-F118-4B5A-879C-03B2996B227F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9829D-515F-4AAF-8ED7-0B2C47274C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713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u="sng" dirty="0" smtClean="0">
                <a:solidFill>
                  <a:srgbClr val="7030A0"/>
                </a:solidFill>
              </a:rPr>
              <a:t>Titre du diplôme visé</a:t>
            </a:r>
            <a:endParaRPr lang="fr-FR" sz="1200" dirty="0" smtClean="0">
              <a:solidFill>
                <a:srgbClr val="7030A0"/>
              </a:solidFill>
            </a:endParaRPr>
          </a:p>
          <a:p>
            <a:r>
              <a:rPr lang="fr-FR" sz="1200" dirty="0" smtClean="0">
                <a:solidFill>
                  <a:schemeClr val="tx1"/>
                </a:solidFill>
              </a:rPr>
              <a:t>- Développeuse intégratrice web</a:t>
            </a:r>
          </a:p>
          <a:p>
            <a:r>
              <a:rPr lang="fr-FR" sz="1200" dirty="0" smtClean="0">
                <a:solidFill>
                  <a:schemeClr val="tx1"/>
                </a:solidFill>
              </a:rPr>
              <a:t>(Titre RNCP de niveau V) </a:t>
            </a:r>
          </a:p>
          <a:p>
            <a:r>
              <a:rPr lang="fr-FR" sz="1200" dirty="0" smtClean="0">
                <a:solidFill>
                  <a:schemeClr val="tx1"/>
                </a:solidFill>
              </a:rPr>
              <a:t>Pourquoi la Coding Academy d’Epitech ? </a:t>
            </a:r>
          </a:p>
          <a:p>
            <a:endParaRPr lang="fr-FR" sz="1200" dirty="0" smtClean="0">
              <a:solidFill>
                <a:srgbClr val="7030A0"/>
              </a:solidFill>
            </a:endParaRPr>
          </a:p>
          <a:p>
            <a:r>
              <a:rPr lang="fr-FR" sz="1200" u="sng" dirty="0" smtClean="0">
                <a:solidFill>
                  <a:srgbClr val="7030A0"/>
                </a:solidFill>
              </a:rPr>
              <a:t>Compétences de base</a:t>
            </a:r>
          </a:p>
          <a:p>
            <a:r>
              <a:rPr lang="fr-FR" sz="1200" dirty="0" smtClean="0"/>
              <a:t>Quelles étaient mes compétences en arrivant chez Epitech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9829D-515F-4AAF-8ED7-0B2C47274C0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20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9829D-515F-4AAF-8ED7-0B2C47274C0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967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Pourquoi </a:t>
            </a:r>
            <a:r>
              <a:rPr lang="fr-FR" dirty="0" err="1" smtClean="0"/>
              <a:t>GitLab</a:t>
            </a:r>
            <a:r>
              <a:rPr lang="fr-FR" baseline="0" dirty="0" smtClean="0"/>
              <a:t> ? Le serveur est basé à Saint-Etienne tout est centralisé là-bas.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9829D-515F-4AAF-8ED7-0B2C47274C0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248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err="1" smtClean="0"/>
              <a:t>PyVisa</a:t>
            </a:r>
            <a:r>
              <a:rPr lang="fr-FR" sz="1200" dirty="0" smtClean="0"/>
              <a:t>, PyQt5 et Python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9829D-515F-4AAF-8ED7-0B2C47274C0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046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9829D-515F-4AAF-8ED7-0B2C47274C0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557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1400" b="1" u="sng" dirty="0" smtClean="0">
                <a:solidFill>
                  <a:schemeClr val="accent2">
                    <a:lumMod val="50000"/>
                  </a:schemeClr>
                </a:solidFill>
              </a:rPr>
              <a:t>Démonstration de manipulation de l’étude en cours :</a:t>
            </a:r>
            <a:endParaRPr lang="fr-FR" dirty="0" smtClean="0"/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FF0000"/>
                </a:solidFill>
              </a:rPr>
              <a:t>Il n’y a pas d’exemple car l’article du doctorant portant sur ses recherches en triboélectricité n’ont pas encore été publié dans un article officiel. Je n’ai donc pas été autorisée à divulguer ses données non publiées qui sont confidentielles, sans accord.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9829D-515F-4AAF-8ED7-0B2C47274C0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551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KEITHLEYGUI:</a:t>
            </a:r>
          </a:p>
          <a:p>
            <a:endParaRPr lang="fr-FR" dirty="0" smtClean="0"/>
          </a:p>
          <a:p>
            <a:r>
              <a:rPr lang="fr-FR" dirty="0" smtClean="0"/>
              <a:t>Chemin </a:t>
            </a:r>
            <a:r>
              <a:rPr lang="fr-FR" dirty="0" err="1" smtClean="0"/>
              <a:t>Keithleygui</a:t>
            </a:r>
            <a:r>
              <a:rPr lang="fr-FR" dirty="0" smtClean="0"/>
              <a:t>:</a:t>
            </a:r>
          </a:p>
          <a:p>
            <a:r>
              <a:rPr lang="fr-FR" dirty="0" smtClean="0"/>
              <a:t>C:\Users\jessica.jouvencel\AppData\Local\Packages\PythonSoftwareFoundation.Python.3.9_qbz5n2kfra8p0\LocalCache\local-packages\Python39\site-packages\keithleygui\main.py</a:t>
            </a:r>
          </a:p>
          <a:p>
            <a:endParaRPr lang="fr-FR" dirty="0" smtClean="0"/>
          </a:p>
          <a:p>
            <a:r>
              <a:rPr lang="fr-FR" dirty="0" smtClean="0"/>
              <a:t>Lancer l'interface dans PowerShell:</a:t>
            </a:r>
          </a:p>
          <a:p>
            <a:r>
              <a:rPr lang="en-US" dirty="0" smtClean="0"/>
              <a:t>PS C:\Users\jessica.jouvencel\Projet_Fel&gt; python3.9 Project_Fel.py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9829D-515F-4AAF-8ED7-0B2C47274C0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572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9829D-515F-4AAF-8ED7-0B2C47274C0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89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7ABB-24D9-4E75-9EE7-D5F4C47465EC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5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2603-49B5-4169-A445-3604BAA45BFC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95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DE80-05A0-4973-B40B-3664AC48AD3A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758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EF3A-3B63-47E6-97CD-AD75C0DBED4C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8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4141-A7F7-46DD-80D0-6142E6A58E41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286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8E19-EDF8-49EB-8820-67E905415862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7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5296-B48F-44C1-856E-2C9F26A94337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68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CD08-E79B-4E5C-93C7-8B266A565C58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1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4298-28BA-4D42-89A1-DBE22959B884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3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62C2-4F86-408E-8801-37F2375BE2D5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2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CD73-8D6E-4879-BB50-C8B61E880BA7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D346-A9FB-49EC-8BD5-A88F33209DEC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5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DAF5-4DC5-4E95-B91F-FFD8EA946A7F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3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BA1E-B2E8-4A95-8ABE-3948349A4C9F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05205" y="6041362"/>
            <a:ext cx="775528" cy="365125"/>
          </a:xfrm>
        </p:spPr>
        <p:txBody>
          <a:bodyPr/>
          <a:lstStyle>
            <a:lvl1pPr>
              <a:defRPr sz="2000" b="1"/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85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21A2-A378-43C8-8063-BEA7A82B0941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A61E-F248-41CF-BF88-9D7034D3DE14}" type="datetime1">
              <a:rPr lang="en-US" smtClean="0"/>
              <a:t>3/20/2023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4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EB239-7C0F-4F8A-8AE8-0469E8B67A6D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6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hyperlink" Target="https://github.com/OE-FET/keithleygui" TargetMode="External"/><Relationship Id="rId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fif"/><Relationship Id="rId3" Type="http://schemas.openxmlformats.org/officeDocument/2006/relationships/image" Target="../media/image6.jfif"/><Relationship Id="rId7" Type="http://schemas.microsoft.com/office/2007/relationships/hdphoto" Target="../media/hdphoto5.wdp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microsoft.com/office/2007/relationships/hdphoto" Target="../media/hdphoto4.wdp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17669" y="4849892"/>
            <a:ext cx="7213678" cy="1646302"/>
          </a:xfrm>
        </p:spPr>
        <p:txBody>
          <a:bodyPr/>
          <a:lstStyle/>
          <a:p>
            <a:pPr algn="ctr"/>
            <a:r>
              <a:rPr lang="fr-FR" sz="3200" u="sng" dirty="0">
                <a:solidFill>
                  <a:srgbClr val="7030A0"/>
                </a:solidFill>
              </a:rPr>
              <a:t>Soutenance orale du Projet Professionnel pour Epitech Marseille – Coding 2022/2023 </a:t>
            </a:r>
            <a:endParaRPr lang="fr-FR" sz="3200" dirty="0">
              <a:solidFill>
                <a:srgbClr val="7030A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19278" y="6371338"/>
            <a:ext cx="7766937" cy="1096900"/>
          </a:xfrm>
        </p:spPr>
        <p:txBody>
          <a:bodyPr>
            <a:normAutofit/>
          </a:bodyPr>
          <a:lstStyle/>
          <a:p>
            <a:r>
              <a:rPr lang="fr-FR" sz="1401" i="1" dirty="0">
                <a:solidFill>
                  <a:srgbClr val="7030A0"/>
                </a:solidFill>
              </a:rPr>
              <a:t>Jessica Jouvencel | 14/03/2023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8" y="694092"/>
            <a:ext cx="6803813" cy="3663593"/>
          </a:xfrm>
          <a:prstGeom prst="rect">
            <a:avLst/>
          </a:prstGeom>
          <a:effectLst>
            <a:outerShdw blurRad="1270000" dir="5400000" algn="ctr" rotWithShape="0">
              <a:schemeClr val="bg1"/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600000" lon="1800000" rev="0"/>
            </a:camera>
            <a:lightRig rig="chilly" dir="t"/>
          </a:scene3d>
          <a:sp3d extrusionH="63500" contourW="12700" prstMaterial="plastic">
            <a:bevelT w="38100"/>
            <a:bevelB w="38100"/>
          </a:sp3d>
        </p:spPr>
      </p:pic>
    </p:spTree>
    <p:extLst>
      <p:ext uri="{BB962C8B-B14F-4D97-AF65-F5344CB8AC3E}">
        <p14:creationId xmlns:p14="http://schemas.microsoft.com/office/powerpoint/2010/main" val="285701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638" y="114733"/>
            <a:ext cx="5980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1"/>
              </a:spcAft>
            </a:pPr>
            <a:r>
              <a:rPr lang="fr-FR" sz="2800" dirty="0">
                <a:solidFill>
                  <a:srgbClr val="7030A0"/>
                </a:solidFill>
              </a:rPr>
              <a:t>5. </a:t>
            </a:r>
            <a:r>
              <a:rPr lang="fr-FR" sz="2800" u="sng" dirty="0">
                <a:solidFill>
                  <a:srgbClr val="7030A0"/>
                </a:solidFill>
              </a:rPr>
              <a:t>Aspects </a:t>
            </a:r>
            <a:r>
              <a:rPr lang="fr-FR" sz="2800" u="sng" dirty="0" smtClean="0">
                <a:solidFill>
                  <a:srgbClr val="7030A0"/>
                </a:solidFill>
              </a:rPr>
              <a:t>techniques - Schéma</a:t>
            </a:r>
            <a:endParaRPr lang="fr-FR" sz="2800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976" y="561321"/>
            <a:ext cx="59929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u="sng" dirty="0" smtClean="0"/>
              <a:t>La </a:t>
            </a:r>
            <a:r>
              <a:rPr lang="fr-FR" sz="2000" u="sng" dirty="0"/>
              <a:t>programmation </a:t>
            </a:r>
            <a:r>
              <a:rPr lang="fr-FR" sz="2000" u="sng" dirty="0" smtClean="0"/>
              <a:t>Python orientée </a:t>
            </a:r>
            <a:r>
              <a:rPr lang="fr-FR" sz="2000" u="sng" dirty="0"/>
              <a:t>objet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92" y="1144125"/>
            <a:ext cx="1470754" cy="12019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662" y="1184988"/>
            <a:ext cx="1181145" cy="1120261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2191562" y="1105709"/>
            <a:ext cx="2253015" cy="124040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Double flèche horizontale 10"/>
          <p:cNvSpPr/>
          <p:nvPr/>
        </p:nvSpPr>
        <p:spPr>
          <a:xfrm>
            <a:off x="4647661" y="1646107"/>
            <a:ext cx="2965983" cy="216344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900787" y="1281591"/>
            <a:ext cx="2524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C000"/>
                </a:solidFill>
              </a:rPr>
              <a:t>(Bus de communication)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7816728" y="1091162"/>
            <a:ext cx="2253015" cy="124040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Flèche droite 16"/>
          <p:cNvSpPr/>
          <p:nvPr/>
        </p:nvSpPr>
        <p:spPr>
          <a:xfrm rot="3103529">
            <a:off x="4225871" y="2599663"/>
            <a:ext cx="980080" cy="252715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5135192" y="3225149"/>
            <a:ext cx="2047766" cy="8312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Flèche droite 20"/>
          <p:cNvSpPr/>
          <p:nvPr/>
        </p:nvSpPr>
        <p:spPr>
          <a:xfrm rot="7507044">
            <a:off x="7089661" y="2625263"/>
            <a:ext cx="980080" cy="252715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643015" y="3448263"/>
            <a:ext cx="10759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FF0000"/>
                </a:solidFill>
              </a:rPr>
              <a:t>Objet k</a:t>
            </a:r>
            <a:endParaRPr lang="fr-FR" sz="2000" b="1" dirty="0">
              <a:solidFill>
                <a:srgbClr val="FF0000"/>
              </a:solidFill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 flipH="1">
            <a:off x="3366458" y="3648318"/>
            <a:ext cx="15179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191259" y="3448263"/>
            <a:ext cx="14510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FF0000"/>
                </a:solidFill>
              </a:rPr>
              <a:t>Connexion</a:t>
            </a:r>
          </a:p>
        </p:txBody>
      </p:sp>
      <p:sp>
        <p:nvSpPr>
          <p:cNvPr id="32" name="Ellipse 31"/>
          <p:cNvSpPr/>
          <p:nvPr/>
        </p:nvSpPr>
        <p:spPr>
          <a:xfrm>
            <a:off x="5189301" y="2008633"/>
            <a:ext cx="1973262" cy="999461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Driver Keithley 2600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4990704" y="4550347"/>
            <a:ext cx="2279896" cy="4517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5"/>
                </a:solidFill>
              </a:rPr>
              <a:t>k.smuX.output_ON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4884434" y="5417781"/>
            <a:ext cx="2492436" cy="4517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5"/>
                </a:solidFill>
              </a:rPr>
              <a:t>k.smuX.measure.V()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67486" y="6316371"/>
            <a:ext cx="11673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dirty="0" smtClean="0">
                <a:solidFill>
                  <a:schemeClr val="accent5"/>
                </a:solidFill>
              </a:rPr>
              <a:t>Méthode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667486" y="5424951"/>
            <a:ext cx="11673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dirty="0" smtClean="0">
                <a:solidFill>
                  <a:schemeClr val="accent5"/>
                </a:solidFill>
              </a:rPr>
              <a:t>Méthode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667486" y="4576702"/>
            <a:ext cx="1167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 smtClean="0">
                <a:solidFill>
                  <a:schemeClr val="accent5"/>
                </a:solidFill>
              </a:rPr>
              <a:t>Méthode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817926" y="3440734"/>
            <a:ext cx="857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dirty="0" smtClean="0">
                <a:solidFill>
                  <a:srgbClr val="FF0000"/>
                </a:solidFill>
              </a:rPr>
              <a:t>Objet</a:t>
            </a:r>
          </a:p>
        </p:txBody>
      </p:sp>
      <p:sp>
        <p:nvSpPr>
          <p:cNvPr id="40" name="Rectangle à coins arrondis 39"/>
          <p:cNvSpPr/>
          <p:nvPr/>
        </p:nvSpPr>
        <p:spPr>
          <a:xfrm>
            <a:off x="4932965" y="6285089"/>
            <a:ext cx="2395374" cy="4517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5"/>
                </a:solidFill>
              </a:rPr>
              <a:t>k.smuX.measure.I()</a:t>
            </a:r>
            <a:endParaRPr lang="fr-FR" b="1" dirty="0">
              <a:solidFill>
                <a:schemeClr val="accent5"/>
              </a:solidFill>
            </a:endParaRPr>
          </a:p>
        </p:txBody>
      </p:sp>
      <p:cxnSp>
        <p:nvCxnSpPr>
          <p:cNvPr id="41" name="Connecteur droit avec flèche 40"/>
          <p:cNvCxnSpPr/>
          <p:nvPr/>
        </p:nvCxnSpPr>
        <p:spPr>
          <a:xfrm flipH="1">
            <a:off x="3318069" y="4776243"/>
            <a:ext cx="151797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>
            <a:off x="3294458" y="5643677"/>
            <a:ext cx="151797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3308211" y="6510985"/>
            <a:ext cx="151797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63458" y="6028996"/>
            <a:ext cx="23006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dirty="0" smtClean="0">
                <a:solidFill>
                  <a:schemeClr val="accent5"/>
                </a:solidFill>
              </a:rPr>
              <a:t>Mesure un courant</a:t>
            </a:r>
          </a:p>
          <a:p>
            <a:pPr algn="ctr"/>
            <a:r>
              <a:rPr lang="fr-FR" sz="2000" dirty="0" smtClean="0">
                <a:solidFill>
                  <a:schemeClr val="accent5"/>
                </a:solidFill>
              </a:rPr>
              <a:t>électrique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15368" y="5209520"/>
            <a:ext cx="23968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dirty="0" smtClean="0">
                <a:solidFill>
                  <a:schemeClr val="accent5"/>
                </a:solidFill>
              </a:rPr>
              <a:t>Mesure une tension</a:t>
            </a:r>
          </a:p>
          <a:p>
            <a:pPr algn="ctr"/>
            <a:r>
              <a:rPr lang="fr-FR" sz="2000" dirty="0" smtClean="0">
                <a:solidFill>
                  <a:schemeClr val="accent5"/>
                </a:solidFill>
              </a:rPr>
              <a:t>électrique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277276" y="4576702"/>
            <a:ext cx="1279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dirty="0" smtClean="0">
                <a:solidFill>
                  <a:schemeClr val="accent5"/>
                </a:solidFill>
              </a:rPr>
              <a:t>Voie X On</a:t>
            </a:r>
          </a:p>
        </p:txBody>
      </p:sp>
      <p:cxnSp>
        <p:nvCxnSpPr>
          <p:cNvPr id="47" name="Connecteur droit avec flèche 46"/>
          <p:cNvCxnSpPr>
            <a:endCxn id="33" idx="0"/>
          </p:cNvCxnSpPr>
          <p:nvPr/>
        </p:nvCxnSpPr>
        <p:spPr>
          <a:xfrm>
            <a:off x="6120406" y="4036889"/>
            <a:ext cx="10246" cy="51345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173939" y="6263481"/>
            <a:ext cx="77552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7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1" grpId="0" animBg="1"/>
      <p:bldP spid="12" grpId="0"/>
      <p:bldP spid="15" grpId="0" animBg="1"/>
      <p:bldP spid="17" grpId="0" animBg="1"/>
      <p:bldP spid="20" grpId="0" animBg="1"/>
      <p:bldP spid="21" grpId="0" animBg="1"/>
      <p:bldP spid="24" grpId="0"/>
      <p:bldP spid="28" grpId="0"/>
      <p:bldP spid="32" grpId="0" animBg="1"/>
      <p:bldP spid="33" grpId="0" animBg="1"/>
      <p:bldP spid="34" grpId="0" animBg="1"/>
      <p:bldP spid="36" grpId="0"/>
      <p:bldP spid="37" grpId="0"/>
      <p:bldP spid="38" grpId="0"/>
      <p:bldP spid="39" grpId="0"/>
      <p:bldP spid="40" grpId="0" animBg="1"/>
      <p:bldP spid="44" grpId="0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8996856" y="1142084"/>
            <a:ext cx="3001780" cy="5526437"/>
          </a:xfrm>
          <a:prstGeom prst="rect">
            <a:avLst/>
          </a:prstGeom>
        </p:spPr>
        <p:txBody>
          <a:bodyPr vert="horz" lIns="91440" tIns="45721" rIns="91440" bIns="4572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fr-FR" sz="180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0951" y="495733"/>
            <a:ext cx="40778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1"/>
              </a:spcAft>
            </a:pPr>
            <a:r>
              <a:rPr lang="fr-FR" sz="2800" dirty="0">
                <a:solidFill>
                  <a:srgbClr val="7030A0"/>
                </a:solidFill>
              </a:rPr>
              <a:t>5. </a:t>
            </a:r>
            <a:r>
              <a:rPr lang="fr-FR" sz="2800" u="sng" dirty="0">
                <a:solidFill>
                  <a:srgbClr val="7030A0"/>
                </a:solidFill>
              </a:rPr>
              <a:t>Aspects techniques</a:t>
            </a:r>
            <a:endParaRPr lang="fr-FR" sz="2800" dirty="0">
              <a:solidFill>
                <a:srgbClr val="7030A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1291490"/>
            <a:ext cx="3443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7030A0"/>
                </a:solidFill>
              </a:rPr>
              <a:t>SMU Keithley 2636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012685" y="402940"/>
            <a:ext cx="7625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7030A0"/>
                </a:solidFill>
              </a:rPr>
              <a:t>Capture d’écran de l’interface </a:t>
            </a:r>
          </a:p>
          <a:p>
            <a:pPr algn="ctr"/>
            <a:r>
              <a:rPr lang="fr-FR" sz="2000" dirty="0">
                <a:solidFill>
                  <a:srgbClr val="7030A0"/>
                </a:solidFill>
              </a:rPr>
              <a:t>graphique clonée et lien GitHub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200"/>
                    </a14:imgEffect>
                    <a14:imgEffect>
                      <a14:saturation sat="10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4" y="1691602"/>
            <a:ext cx="2702612" cy="202696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62000"/>
              </a:prst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3443531" y="1265194"/>
            <a:ext cx="4643669" cy="646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801" dirty="0">
                <a:hlinkClick r:id="rId5"/>
              </a:rPr>
              <a:t>https://github.com/OE-FET/keithleygui</a:t>
            </a:r>
            <a:endParaRPr lang="fr-FR" sz="1801" dirty="0"/>
          </a:p>
          <a:p>
            <a:pPr lvl="0" algn="ctr"/>
            <a:endParaRPr lang="fr-FR" sz="1801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26" y="1691602"/>
            <a:ext cx="8032066" cy="48103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50951" y="6319391"/>
            <a:ext cx="77552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1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èche courbée vers le haut 8"/>
          <p:cNvSpPr/>
          <p:nvPr/>
        </p:nvSpPr>
        <p:spPr>
          <a:xfrm rot="2179760">
            <a:off x="1951712" y="4367558"/>
            <a:ext cx="2690948" cy="202671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" y="1"/>
            <a:ext cx="11958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1"/>
              </a:spcAft>
            </a:pPr>
            <a:r>
              <a:rPr lang="fr-FR" sz="2800" dirty="0">
                <a:solidFill>
                  <a:srgbClr val="7030A0"/>
                </a:solidFill>
              </a:rPr>
              <a:t>5. </a:t>
            </a:r>
            <a:r>
              <a:rPr lang="fr-FR" sz="2800" u="sng" dirty="0">
                <a:solidFill>
                  <a:srgbClr val="7030A0"/>
                </a:solidFill>
              </a:rPr>
              <a:t>Aspects techniques</a:t>
            </a:r>
            <a:r>
              <a:rPr lang="fr-FR" sz="2800" dirty="0">
                <a:solidFill>
                  <a:srgbClr val="7030A0"/>
                </a:solidFill>
              </a:rPr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812" y="523221"/>
            <a:ext cx="7104508" cy="6154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48623" y="523220"/>
            <a:ext cx="4366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rgbClr val="7030A0"/>
                </a:solidFill>
              </a:rPr>
              <a:t>Interface graphique modifiée: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23" y="984884"/>
            <a:ext cx="4366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u="sng" dirty="0"/>
              <a:t>Caractéristiques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9" y="1702074"/>
            <a:ext cx="4482412" cy="23696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48623" y="1301964"/>
            <a:ext cx="4366622" cy="3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4" indent="-342904">
              <a:buFont typeface="Wingdings" panose="05000000000000000000" pitchFamily="2" charset="2"/>
              <a:buChar char="Ø"/>
            </a:pPr>
            <a:r>
              <a:rPr lang="fr-FR" sz="1801" dirty="0"/>
              <a:t>Fichier test Projet_Fel.py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09200" y="6312192"/>
            <a:ext cx="77552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4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53" y="92146"/>
            <a:ext cx="7699595" cy="66695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Flèche droite 2"/>
          <p:cNvSpPr/>
          <p:nvPr/>
        </p:nvSpPr>
        <p:spPr>
          <a:xfrm rot="19746769">
            <a:off x="4243590" y="959801"/>
            <a:ext cx="655164" cy="224276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/>
          </a:p>
        </p:txBody>
      </p:sp>
      <p:sp>
        <p:nvSpPr>
          <p:cNvPr id="5" name="Flèche droite 4"/>
          <p:cNvSpPr/>
          <p:nvPr/>
        </p:nvSpPr>
        <p:spPr>
          <a:xfrm>
            <a:off x="4571171" y="3124558"/>
            <a:ext cx="553266" cy="13609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/>
          </a:p>
        </p:txBody>
      </p:sp>
      <p:sp>
        <p:nvSpPr>
          <p:cNvPr id="6" name="Flèche droite 5"/>
          <p:cNvSpPr/>
          <p:nvPr/>
        </p:nvSpPr>
        <p:spPr>
          <a:xfrm rot="19746769">
            <a:off x="3989434" y="4164483"/>
            <a:ext cx="545897" cy="15810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/>
          </a:p>
        </p:txBody>
      </p:sp>
      <p:sp>
        <p:nvSpPr>
          <p:cNvPr id="8" name="Rectangle 7"/>
          <p:cNvSpPr/>
          <p:nvPr/>
        </p:nvSpPr>
        <p:spPr>
          <a:xfrm>
            <a:off x="7116726" y="3707220"/>
            <a:ext cx="4862622" cy="282851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801"/>
          </a:p>
        </p:txBody>
      </p:sp>
      <p:sp>
        <p:nvSpPr>
          <p:cNvPr id="9" name="Flèche droite 8"/>
          <p:cNvSpPr/>
          <p:nvPr/>
        </p:nvSpPr>
        <p:spPr>
          <a:xfrm rot="827740">
            <a:off x="4245904" y="5276915"/>
            <a:ext cx="436715" cy="102076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/>
          </a:p>
        </p:txBody>
      </p:sp>
      <p:sp>
        <p:nvSpPr>
          <p:cNvPr id="12" name="Flèche droite 11"/>
          <p:cNvSpPr/>
          <p:nvPr/>
        </p:nvSpPr>
        <p:spPr>
          <a:xfrm>
            <a:off x="4253453" y="5552331"/>
            <a:ext cx="435038" cy="12052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/>
          </a:p>
        </p:txBody>
      </p:sp>
      <p:sp>
        <p:nvSpPr>
          <p:cNvPr id="13" name="Flèche droite 12"/>
          <p:cNvSpPr/>
          <p:nvPr/>
        </p:nvSpPr>
        <p:spPr>
          <a:xfrm rot="20108199">
            <a:off x="4231689" y="5129058"/>
            <a:ext cx="481596" cy="10239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/>
          </a:p>
        </p:txBody>
      </p:sp>
      <p:sp>
        <p:nvSpPr>
          <p:cNvPr id="14" name="Flèche droite 13"/>
          <p:cNvSpPr/>
          <p:nvPr/>
        </p:nvSpPr>
        <p:spPr>
          <a:xfrm>
            <a:off x="4253453" y="5751854"/>
            <a:ext cx="435038" cy="12052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/>
          </a:p>
        </p:txBody>
      </p:sp>
      <p:sp>
        <p:nvSpPr>
          <p:cNvPr id="15" name="ZoneTexte 14"/>
          <p:cNvSpPr txBox="1"/>
          <p:nvPr/>
        </p:nvSpPr>
        <p:spPr>
          <a:xfrm>
            <a:off x="289562" y="807538"/>
            <a:ext cx="3698000" cy="4587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7030A0"/>
                </a:solidFill>
              </a:rPr>
              <a:t>Modifications apportées:</a:t>
            </a:r>
          </a:p>
          <a:p>
            <a:endParaRPr lang="fr-FR" sz="2000" b="1" u="sng" dirty="0"/>
          </a:p>
          <a:p>
            <a:pPr marL="285753" indent="-285753">
              <a:buFontTx/>
              <a:buChar char="-"/>
            </a:pPr>
            <a:r>
              <a:rPr lang="fr-FR" sz="1801" dirty="0" smtClean="0"/>
              <a:t>Enlever </a:t>
            </a:r>
            <a:r>
              <a:rPr lang="fr-FR" sz="1801" dirty="0"/>
              <a:t>deux onglets (Output et Transfer)</a:t>
            </a:r>
          </a:p>
          <a:p>
            <a:pPr marL="285753" indent="-285753">
              <a:buFontTx/>
              <a:buChar char="-"/>
            </a:pPr>
            <a:endParaRPr lang="fr-FR" sz="1801" dirty="0" smtClean="0"/>
          </a:p>
          <a:p>
            <a:pPr marL="285753" indent="-285753">
              <a:buFontTx/>
              <a:buChar char="-"/>
            </a:pPr>
            <a:r>
              <a:rPr lang="fr-FR" sz="1801" dirty="0" smtClean="0"/>
              <a:t>Enlever </a:t>
            </a:r>
            <a:r>
              <a:rPr lang="fr-FR" sz="1801" dirty="0"/>
              <a:t>un choix (Pulse)</a:t>
            </a:r>
          </a:p>
          <a:p>
            <a:pPr marL="285753" indent="-285753">
              <a:buFontTx/>
              <a:buChar char="-"/>
            </a:pPr>
            <a:endParaRPr lang="fr-FR" sz="1801" dirty="0" smtClean="0"/>
          </a:p>
          <a:p>
            <a:pPr marL="285753" indent="-285753">
              <a:buFontTx/>
              <a:buChar char="-"/>
            </a:pPr>
            <a:r>
              <a:rPr lang="fr-FR" sz="1801" dirty="0" smtClean="0"/>
              <a:t>Ajout </a:t>
            </a:r>
            <a:r>
              <a:rPr lang="fr-FR" sz="1801" dirty="0"/>
              <a:t>de </a:t>
            </a:r>
            <a:r>
              <a:rPr lang="fr-FR" sz="1801" dirty="0" smtClean="0"/>
              <a:t>boutons :</a:t>
            </a:r>
          </a:p>
          <a:p>
            <a:endParaRPr lang="fr-FR" sz="180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801" dirty="0" err="1"/>
              <a:t>Current</a:t>
            </a:r>
            <a:r>
              <a:rPr lang="fr-FR" sz="1801" dirty="0"/>
              <a:t> </a:t>
            </a:r>
            <a:r>
              <a:rPr lang="fr-FR" sz="1801" dirty="0" err="1"/>
              <a:t>level</a:t>
            </a:r>
            <a:endParaRPr lang="fr-FR" sz="180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801" dirty="0"/>
              <a:t>Voltage </a:t>
            </a:r>
            <a:r>
              <a:rPr lang="fr-FR" sz="1801" dirty="0" err="1"/>
              <a:t>level</a:t>
            </a:r>
            <a:endParaRPr lang="fr-FR" sz="180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801" dirty="0" err="1"/>
              <a:t>Scale</a:t>
            </a:r>
            <a:r>
              <a:rPr lang="fr-FR" sz="1801" dirty="0"/>
              <a:t>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801" dirty="0"/>
              <a:t>ON/OFF</a:t>
            </a:r>
          </a:p>
          <a:p>
            <a:endParaRPr lang="fr-FR" sz="1801" dirty="0" smtClean="0"/>
          </a:p>
          <a:p>
            <a:r>
              <a:rPr lang="fr-FR" sz="1801" dirty="0" smtClean="0"/>
              <a:t>-   Ajout </a:t>
            </a:r>
            <a:r>
              <a:rPr lang="fr-FR" sz="1801" dirty="0"/>
              <a:t>de Sweep data/Time</a:t>
            </a:r>
          </a:p>
          <a:p>
            <a:pPr marL="285753" indent="-285753">
              <a:buFontTx/>
              <a:buChar char="-"/>
            </a:pPr>
            <a:endParaRPr lang="fr-FR" sz="1801" dirty="0"/>
          </a:p>
        </p:txBody>
      </p:sp>
      <p:sp>
        <p:nvSpPr>
          <p:cNvPr id="16" name="Rectangle 15"/>
          <p:cNvSpPr/>
          <p:nvPr/>
        </p:nvSpPr>
        <p:spPr>
          <a:xfrm>
            <a:off x="204638" y="114733"/>
            <a:ext cx="40778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1"/>
              </a:spcAft>
            </a:pPr>
            <a:r>
              <a:rPr lang="fr-FR" sz="2800" dirty="0">
                <a:solidFill>
                  <a:srgbClr val="7030A0"/>
                </a:solidFill>
              </a:rPr>
              <a:t>5. </a:t>
            </a:r>
            <a:r>
              <a:rPr lang="fr-FR" sz="2800" u="sng" dirty="0">
                <a:solidFill>
                  <a:srgbClr val="7030A0"/>
                </a:solidFill>
              </a:rPr>
              <a:t>Aspects techniques</a:t>
            </a:r>
            <a:endParaRPr lang="fr-FR" sz="2800" dirty="0">
              <a:solidFill>
                <a:srgbClr val="7030A0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1411683">
            <a:off x="8428087" y="3548380"/>
            <a:ext cx="655164" cy="224276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204638" y="6353174"/>
            <a:ext cx="77552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5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32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8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8" grpId="1" animBg="1"/>
      <p:bldP spid="9" grpId="0" animBg="1"/>
      <p:bldP spid="12" grpId="0" animBg="1"/>
      <p:bldP spid="13" grpId="0" animBg="1"/>
      <p:bldP spid="14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638" y="114733"/>
            <a:ext cx="68210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1"/>
              </a:spcAft>
            </a:pPr>
            <a:r>
              <a:rPr lang="fr-FR" sz="2800" dirty="0">
                <a:solidFill>
                  <a:srgbClr val="7030A0"/>
                </a:solidFill>
              </a:rPr>
              <a:t>5. </a:t>
            </a:r>
            <a:r>
              <a:rPr lang="fr-FR" sz="2800" u="sng" dirty="0">
                <a:solidFill>
                  <a:srgbClr val="7030A0"/>
                </a:solidFill>
              </a:rPr>
              <a:t>Aspects techniques - Code</a:t>
            </a:r>
            <a:endParaRPr lang="fr-FR" sz="2800" dirty="0">
              <a:solidFill>
                <a:srgbClr val="7030A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392195" y="114733"/>
            <a:ext cx="27998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buFont typeface="Wingdings" panose="05000000000000000000" pitchFamily="2" charset="2"/>
              <a:buChar char="Ø"/>
            </a:pPr>
            <a:r>
              <a:rPr lang="fr-FR" sz="1600" dirty="0"/>
              <a:t>Modification de titres (Run sweeps, Sweep settings, Keithley settings et de Keithley 2600, File, Edit, Windows via Main.ui</a:t>
            </a:r>
          </a:p>
          <a:p>
            <a:endParaRPr lang="fr-FR" sz="1600" dirty="0"/>
          </a:p>
          <a:p>
            <a:pPr marL="285753" indent="-285753">
              <a:buFont typeface="Wingdings" panose="05000000000000000000" pitchFamily="2" charset="2"/>
              <a:buChar char="Ø"/>
            </a:pPr>
            <a:r>
              <a:rPr lang="fr-FR" sz="1600" dirty="0"/>
              <a:t>Modifications de la courbe Sweep data via pyqtplot_canvas.py</a:t>
            </a:r>
          </a:p>
          <a:p>
            <a:endParaRPr lang="fr-FR" sz="1600" dirty="0"/>
          </a:p>
          <a:p>
            <a:pPr marL="285753" indent="-285753">
              <a:buFont typeface="Wingdings" panose="05000000000000000000" pitchFamily="2" charset="2"/>
              <a:buChar char="Ø"/>
            </a:pPr>
            <a:r>
              <a:rPr lang="fr-FR" sz="1600" dirty="0"/>
              <a:t>Modifications de la courbe Sweep data/Time via pyqtplot_canvas_time.py</a:t>
            </a:r>
          </a:p>
          <a:p>
            <a:endParaRPr lang="fr-FR" sz="1600" dirty="0"/>
          </a:p>
          <a:p>
            <a:pPr marL="285753" indent="-285753">
              <a:buFont typeface="Wingdings" panose="05000000000000000000" pitchFamily="2" charset="2"/>
              <a:buChar char="Ø"/>
            </a:pPr>
            <a:r>
              <a:rPr lang="fr-FR" sz="1600" dirty="0"/>
              <a:t>Autres modifications effectuées via main.py telle que:</a:t>
            </a:r>
          </a:p>
          <a:p>
            <a:r>
              <a:rPr lang="fr-FR" sz="1600" dirty="0"/>
              <a:t>	Bouton ON / OFF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38" y="847503"/>
            <a:ext cx="9091762" cy="5711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792098" y="6193523"/>
            <a:ext cx="77552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5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6" y="803658"/>
            <a:ext cx="11164404" cy="58368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04638" y="114733"/>
            <a:ext cx="68210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1"/>
              </a:spcAft>
            </a:pPr>
            <a:r>
              <a:rPr lang="fr-FR" sz="2800" dirty="0">
                <a:solidFill>
                  <a:srgbClr val="7030A0"/>
                </a:solidFill>
              </a:rPr>
              <a:t>5. </a:t>
            </a:r>
            <a:r>
              <a:rPr lang="fr-FR" sz="2800" u="sng" dirty="0">
                <a:solidFill>
                  <a:srgbClr val="7030A0"/>
                </a:solidFill>
              </a:rPr>
              <a:t>Aspects techniques - Code</a:t>
            </a:r>
            <a:endParaRPr lang="fr-FR" sz="2800" dirty="0">
              <a:solidFill>
                <a:srgbClr val="7030A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0552813" y="6098512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b="1" smtClean="0"/>
              <a:t>15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371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 noGrp="1"/>
          </p:cNvSpPr>
          <p:nvPr>
            <p:ph type="title"/>
          </p:nvPr>
        </p:nvSpPr>
        <p:spPr>
          <a:xfrm>
            <a:off x="677863" y="609600"/>
            <a:ext cx="5083175" cy="7747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 smtClean="0">
                <a:solidFill>
                  <a:srgbClr val="7030A0"/>
                </a:solidFill>
              </a:rPr>
              <a:t>6. </a:t>
            </a:r>
            <a:r>
              <a:rPr lang="fr-FR" sz="2800" u="sng" dirty="0">
                <a:solidFill>
                  <a:srgbClr val="7030A0"/>
                </a:solidFill>
              </a:rPr>
              <a:t>Conclusion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77863" y="996950"/>
            <a:ext cx="913093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 smtClean="0">
              <a:solidFill>
                <a:srgbClr val="7030A0"/>
              </a:solidFill>
            </a:endParaRPr>
          </a:p>
          <a:p>
            <a:pPr marL="342904" indent="-342904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fr-FR" sz="2000" dirty="0"/>
              <a:t>Faciliter l’utilisation des bancs de tests du laboratoire</a:t>
            </a:r>
            <a:r>
              <a:rPr lang="fr-FR" sz="2000" dirty="0" smtClean="0"/>
              <a:t>.</a:t>
            </a:r>
          </a:p>
          <a:p>
            <a:pPr marL="800104" lvl="1" indent="-342904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2000" dirty="0" smtClean="0"/>
              <a:t>Réaliser </a:t>
            </a:r>
            <a:r>
              <a:rPr lang="fr-FR" sz="2000" dirty="0"/>
              <a:t>une interface graphique pour un </a:t>
            </a:r>
            <a:r>
              <a:rPr lang="fr-FR" sz="2000" dirty="0" smtClean="0"/>
              <a:t>SMU et un oscilloscope.</a:t>
            </a:r>
          </a:p>
          <a:p>
            <a:pPr marL="342904" indent="-342904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fr-FR" sz="2000" dirty="0"/>
          </a:p>
          <a:p>
            <a:pPr>
              <a:lnSpc>
                <a:spcPct val="200000"/>
              </a:lnSpc>
            </a:pPr>
            <a:endParaRPr lang="fr-FR" sz="2000" dirty="0" smtClean="0"/>
          </a:p>
          <a:p>
            <a:pPr marL="342904" indent="-342904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fr-FR" sz="2000" dirty="0"/>
          </a:p>
          <a:p>
            <a:pPr marL="342904" indent="-342904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342904" indent="-342904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342904" indent="-342904">
              <a:buFont typeface="Wingdings" panose="05000000000000000000" pitchFamily="2" charset="2"/>
              <a:buChar char="Ø"/>
            </a:pP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62086" y="3205929"/>
            <a:ext cx="3982720" cy="2987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2968399"/>
            <a:ext cx="3790005" cy="3282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99" y="3057953"/>
            <a:ext cx="4138508" cy="31038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485775" y="639420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4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88" y="3094342"/>
            <a:ext cx="6758135" cy="3133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80738" y="306694"/>
            <a:ext cx="8164032" cy="2974987"/>
          </a:xfrm>
        </p:spPr>
        <p:txBody>
          <a:bodyPr>
            <a:normAutofit/>
          </a:bodyPr>
          <a:lstStyle/>
          <a:p>
            <a:pPr algn="ctr"/>
            <a:r>
              <a:rPr lang="fr-FR" sz="1801" i="1" dirty="0">
                <a:solidFill>
                  <a:srgbClr val="7030A0"/>
                </a:solidFill>
              </a:rPr>
              <a:t>Remerciement auprès de l’école des Mines de </a:t>
            </a:r>
            <a:r>
              <a:rPr lang="fr-FR" sz="1801" i="1" dirty="0" smtClean="0">
                <a:solidFill>
                  <a:srgbClr val="7030A0"/>
                </a:solidFill>
              </a:rPr>
              <a:t>Saint-Étienne : </a:t>
            </a:r>
            <a:endParaRPr lang="fr-FR" sz="1801" i="1" dirty="0">
              <a:solidFill>
                <a:srgbClr val="7030A0"/>
              </a:solidFill>
            </a:endParaRPr>
          </a:p>
          <a:p>
            <a:pPr algn="ctr"/>
            <a:r>
              <a:rPr lang="fr-FR" sz="1801" dirty="0"/>
              <a:t>Elias Kharbouche, Lionel Fliegans et Marc Ramuz qui m’ont donnée la chance de faire partie de ce projet.</a:t>
            </a:r>
          </a:p>
          <a:p>
            <a:pPr algn="ctr"/>
            <a:endParaRPr lang="fr-FR" sz="1801" dirty="0"/>
          </a:p>
          <a:p>
            <a:pPr algn="ctr"/>
            <a:r>
              <a:rPr lang="fr-FR" sz="1801" i="1" dirty="0">
                <a:solidFill>
                  <a:srgbClr val="7030A0"/>
                </a:solidFill>
              </a:rPr>
              <a:t>Remerciement auprès d’Epitech: </a:t>
            </a:r>
          </a:p>
          <a:p>
            <a:pPr algn="ctr"/>
            <a:r>
              <a:rPr lang="fr-FR" sz="1801" dirty="0"/>
              <a:t>Nicolas Brière, Enzo Scaduto et toute l’équipe d’Epitech Marseille de m’avoir épaulé tout au long de ma reconversion professionnelle.</a:t>
            </a:r>
          </a:p>
          <a:p>
            <a:pPr algn="ctr"/>
            <a:endParaRPr lang="fr-FR" sz="2000" dirty="0"/>
          </a:p>
          <a:p>
            <a:pPr algn="ctr"/>
            <a:endParaRPr lang="fr-FR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6338" y="6317587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b="1" smtClean="0"/>
              <a:t>17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9442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80936" y="444230"/>
            <a:ext cx="8596313" cy="684213"/>
          </a:xfrm>
        </p:spPr>
        <p:txBody>
          <a:bodyPr>
            <a:normAutofit/>
          </a:bodyPr>
          <a:lstStyle/>
          <a:p>
            <a:r>
              <a:rPr lang="fr-FR" u="sng" dirty="0" smtClean="0">
                <a:solidFill>
                  <a:srgbClr val="7030A0"/>
                </a:solidFill>
              </a:rPr>
              <a:t>Sommaire</a:t>
            </a:r>
            <a:endParaRPr lang="fr-FR" u="sng" dirty="0">
              <a:solidFill>
                <a:srgbClr val="7030A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4294967295"/>
          </p:nvPr>
        </p:nvSpPr>
        <p:spPr>
          <a:xfrm>
            <a:off x="680936" y="1570849"/>
            <a:ext cx="8596313" cy="4624387"/>
          </a:xfrm>
        </p:spPr>
        <p:txBody>
          <a:bodyPr>
            <a:noAutofit/>
          </a:bodyPr>
          <a:lstStyle/>
          <a:p>
            <a:pPr marL="514357" indent="-514357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fr-FR" sz="2800" dirty="0"/>
              <a:t>Mon parcours</a:t>
            </a:r>
          </a:p>
          <a:p>
            <a:pPr marL="514357" indent="-514357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fr-FR" sz="2800" dirty="0"/>
              <a:t>Présentation du lieu de stage</a:t>
            </a:r>
          </a:p>
          <a:p>
            <a:pPr marL="514357" indent="-514357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fr-FR" sz="2800" dirty="0"/>
              <a:t>Organigramme de l’école</a:t>
            </a:r>
          </a:p>
          <a:p>
            <a:pPr marL="514357" indent="-514357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fr-FR" sz="2800" dirty="0"/>
              <a:t>Présentation du projet</a:t>
            </a:r>
          </a:p>
          <a:p>
            <a:pPr marL="514357" indent="-514357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fr-FR" sz="2800" dirty="0"/>
              <a:t>Cheminement </a:t>
            </a:r>
            <a:r>
              <a:rPr lang="fr-FR" sz="2800" dirty="0" smtClean="0"/>
              <a:t>journalier : Aspects techniques</a:t>
            </a:r>
            <a:endParaRPr lang="fr-FR" sz="2800" dirty="0"/>
          </a:p>
          <a:p>
            <a:pPr marL="514357" indent="-514357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fr-FR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6920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51753" y="492733"/>
            <a:ext cx="3854450" cy="430213"/>
          </a:xfrm>
        </p:spPr>
        <p:txBody>
          <a:bodyPr>
            <a:noAutofit/>
          </a:bodyPr>
          <a:lstStyle/>
          <a:p>
            <a:pPr marL="457206" indent="-457206">
              <a:buFont typeface="+mj-lt"/>
              <a:buAutoNum type="arabicPeriod"/>
            </a:pPr>
            <a:r>
              <a:rPr lang="fr-FR" sz="2800" u="sng" dirty="0">
                <a:solidFill>
                  <a:srgbClr val="7030A0"/>
                </a:solidFill>
              </a:rPr>
              <a:t>Mon parcours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00"/>
                    </a14:imgEffect>
                    <a14:imgEffect>
                      <a14:saturation sat="105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90" y="2558070"/>
            <a:ext cx="3495675" cy="3533775"/>
          </a:xfrm>
          <a:effectLst/>
        </p:spPr>
      </p:pic>
      <p:sp>
        <p:nvSpPr>
          <p:cNvPr id="4" name="Espace réservé du texte 3"/>
          <p:cNvSpPr>
            <a:spLocks noGrp="1"/>
          </p:cNvSpPr>
          <p:nvPr>
            <p:ph type="body" sz="half" idx="4294967295"/>
          </p:nvPr>
        </p:nvSpPr>
        <p:spPr>
          <a:xfrm>
            <a:off x="651753" y="1124558"/>
            <a:ext cx="5222875" cy="1231900"/>
          </a:xfrm>
        </p:spPr>
        <p:txBody>
          <a:bodyPr>
            <a:normAutofit/>
          </a:bodyPr>
          <a:lstStyle/>
          <a:p>
            <a:r>
              <a:rPr lang="fr-FR" sz="2400" u="sng" dirty="0">
                <a:solidFill>
                  <a:srgbClr val="7030A0"/>
                </a:solidFill>
              </a:rPr>
              <a:t>Ma présentation</a:t>
            </a:r>
            <a:r>
              <a:rPr lang="fr-FR" sz="2400" dirty="0">
                <a:solidFill>
                  <a:srgbClr val="7030A0"/>
                </a:solidFill>
              </a:rPr>
              <a:t> </a:t>
            </a:r>
          </a:p>
          <a:p>
            <a:r>
              <a:rPr lang="fr-FR" sz="2400" dirty="0"/>
              <a:t>Qui suis-je ?</a:t>
            </a:r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88454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0176" y="1"/>
            <a:ext cx="5742930" cy="40237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50508" y="328723"/>
            <a:ext cx="6272213" cy="430212"/>
          </a:xfrm>
        </p:spPr>
        <p:txBody>
          <a:bodyPr>
            <a:noAutofit/>
          </a:bodyPr>
          <a:lstStyle/>
          <a:p>
            <a:r>
              <a:rPr lang="fr-FR" sz="2800" dirty="0">
                <a:solidFill>
                  <a:srgbClr val="7030A0"/>
                </a:solidFill>
              </a:rPr>
              <a:t>2. </a:t>
            </a:r>
            <a:r>
              <a:rPr lang="fr-FR" sz="2800" u="sng" dirty="0">
                <a:solidFill>
                  <a:srgbClr val="7030A0"/>
                </a:solidFill>
              </a:rPr>
              <a:t>Présentation du lieu de stage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4294967295"/>
          </p:nvPr>
        </p:nvSpPr>
        <p:spPr>
          <a:xfrm>
            <a:off x="589785" y="1628240"/>
            <a:ext cx="5845175" cy="904875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fr-FR" sz="1801" u="sng" dirty="0" smtClean="0">
                <a:solidFill>
                  <a:srgbClr val="7030A0"/>
                </a:solidFill>
              </a:rPr>
              <a:t>Durée :</a:t>
            </a:r>
            <a:r>
              <a:rPr lang="fr-FR" sz="1801" dirty="0" smtClean="0">
                <a:solidFill>
                  <a:srgbClr val="7030A0"/>
                </a:solidFill>
              </a:rPr>
              <a:t> </a:t>
            </a:r>
            <a:endParaRPr lang="fr-FR" sz="1801" dirty="0">
              <a:solidFill>
                <a:srgbClr val="7030A0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fr-FR" sz="1801" dirty="0"/>
              <a:t>Du 16 janvier au 17 mai 2023</a:t>
            </a:r>
          </a:p>
          <a:p>
            <a:pPr algn="ctr"/>
            <a:endParaRPr lang="fr-FR" sz="1801" dirty="0"/>
          </a:p>
        </p:txBody>
      </p:sp>
      <p:sp>
        <p:nvSpPr>
          <p:cNvPr id="8" name="ZoneTexte 7"/>
          <p:cNvSpPr txBox="1"/>
          <p:nvPr/>
        </p:nvSpPr>
        <p:spPr>
          <a:xfrm>
            <a:off x="813680" y="810282"/>
            <a:ext cx="5861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7030A0"/>
                </a:solidFill>
              </a:rPr>
              <a:t>É</a:t>
            </a:r>
            <a:r>
              <a:rPr lang="fr-FR" sz="2000" b="1" dirty="0" smtClean="0">
                <a:solidFill>
                  <a:srgbClr val="7030A0"/>
                </a:solidFill>
              </a:rPr>
              <a:t>cole </a:t>
            </a:r>
            <a:r>
              <a:rPr lang="fr-FR" sz="2000" b="1" dirty="0">
                <a:solidFill>
                  <a:srgbClr val="7030A0"/>
                </a:solidFill>
              </a:rPr>
              <a:t>des Mines de </a:t>
            </a:r>
            <a:r>
              <a:rPr lang="fr-FR" sz="2000" b="1" dirty="0" smtClean="0">
                <a:solidFill>
                  <a:srgbClr val="7030A0"/>
                </a:solidFill>
              </a:rPr>
              <a:t>Saint-Étienne </a:t>
            </a:r>
            <a:r>
              <a:rPr lang="fr-FR" sz="2000" b="1" dirty="0">
                <a:solidFill>
                  <a:srgbClr val="7030A0"/>
                </a:solidFill>
              </a:rPr>
              <a:t>– Campus Georges Charpak Provence – Gardanne</a:t>
            </a:r>
            <a:endParaRPr lang="fr-FR" sz="2000" dirty="0">
              <a:solidFill>
                <a:srgbClr val="7030A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89785" y="3153440"/>
            <a:ext cx="6649278" cy="369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fr-FR" sz="1801" dirty="0"/>
              <a:t>1992 – 2002: </a:t>
            </a:r>
            <a:r>
              <a:rPr lang="fr-FR" sz="1801" dirty="0" smtClean="0"/>
              <a:t>Établissement </a:t>
            </a:r>
            <a:r>
              <a:rPr lang="fr-FR" sz="1801" dirty="0"/>
              <a:t>public national à caractère administratif, création de son 5</a:t>
            </a:r>
            <a:r>
              <a:rPr lang="fr-FR" sz="1801" baseline="30000" dirty="0"/>
              <a:t>e</a:t>
            </a:r>
            <a:r>
              <a:rPr lang="fr-FR" sz="1801" dirty="0"/>
              <a:t> laboratoire le Centre Microélectronique de Provence Georges Charpak. </a:t>
            </a:r>
          </a:p>
          <a:p>
            <a:endParaRPr lang="fr-FR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fr-FR" sz="1801" dirty="0"/>
              <a:t>2004: Création de son 6</a:t>
            </a:r>
            <a:r>
              <a:rPr lang="fr-FR" sz="1801" baseline="30000" dirty="0"/>
              <a:t>e</a:t>
            </a:r>
            <a:r>
              <a:rPr lang="fr-FR" sz="1801" dirty="0"/>
              <a:t> centre de recherche consacrée à l’</a:t>
            </a:r>
            <a:r>
              <a:rPr lang="fr-FR" sz="1801" dirty="0" err="1"/>
              <a:t>ingéniérie</a:t>
            </a:r>
            <a:r>
              <a:rPr lang="fr-FR" sz="1801" dirty="0"/>
              <a:t> de la santé.</a:t>
            </a:r>
          </a:p>
          <a:p>
            <a:endParaRPr lang="fr-FR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fr-FR" sz="1801" dirty="0"/>
              <a:t>2012: +1500 élèves devient une école interne.</a:t>
            </a:r>
          </a:p>
          <a:p>
            <a:endParaRPr lang="fr-FR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fr-FR" sz="1801" dirty="0"/>
              <a:t>2023 - 11ᵉ place du classement de l'Étudiant 2023 des écoles d'ingénieurs, 1ère école d'ingénieurs dans ses deux régions d'implantation.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endParaRPr lang="fr-FR" sz="1801" dirty="0"/>
          </a:p>
        </p:txBody>
      </p:sp>
      <p:sp>
        <p:nvSpPr>
          <p:cNvPr id="7" name="Espace réservé du texte 3"/>
          <p:cNvSpPr txBox="1">
            <a:spLocks/>
          </p:cNvSpPr>
          <p:nvPr/>
        </p:nvSpPr>
        <p:spPr>
          <a:xfrm>
            <a:off x="589785" y="2643188"/>
            <a:ext cx="5845387" cy="452229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fr-FR" sz="1801" u="sng" dirty="0">
                <a:solidFill>
                  <a:srgbClr val="7030A0"/>
                </a:solidFill>
              </a:rPr>
              <a:t>Historique </a:t>
            </a:r>
            <a:r>
              <a:rPr lang="fr-FR" sz="1801" u="sng" dirty="0" smtClean="0">
                <a:solidFill>
                  <a:srgbClr val="7030A0"/>
                </a:solidFill>
              </a:rPr>
              <a:t>rapide :</a:t>
            </a:r>
            <a:endParaRPr lang="fr-FR" sz="1801" dirty="0"/>
          </a:p>
          <a:p>
            <a:endParaRPr lang="fr-FR" sz="1801" dirty="0"/>
          </a:p>
        </p:txBody>
      </p:sp>
    </p:spTree>
    <p:extLst>
      <p:ext uri="{BB962C8B-B14F-4D97-AF65-F5344CB8AC3E}">
        <p14:creationId xmlns:p14="http://schemas.microsoft.com/office/powerpoint/2010/main" val="40454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2" y="113015"/>
            <a:ext cx="8800962" cy="6600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Flèche droite 1"/>
          <p:cNvSpPr/>
          <p:nvPr/>
        </p:nvSpPr>
        <p:spPr>
          <a:xfrm rot="1904011">
            <a:off x="1245040" y="2226020"/>
            <a:ext cx="1097280" cy="65024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/>
          </a:p>
        </p:txBody>
      </p:sp>
      <p:sp>
        <p:nvSpPr>
          <p:cNvPr id="4" name="Flèche droite 3"/>
          <p:cNvSpPr/>
          <p:nvPr/>
        </p:nvSpPr>
        <p:spPr>
          <a:xfrm>
            <a:off x="1317389" y="5026550"/>
            <a:ext cx="952585" cy="46736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/>
          </a:p>
        </p:txBody>
      </p:sp>
      <p:sp>
        <p:nvSpPr>
          <p:cNvPr id="3" name="ZoneTexte 2"/>
          <p:cNvSpPr txBox="1"/>
          <p:nvPr/>
        </p:nvSpPr>
        <p:spPr>
          <a:xfrm>
            <a:off x="9175805" y="1"/>
            <a:ext cx="2902228" cy="4249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1" u="sng" dirty="0">
                <a:solidFill>
                  <a:srgbClr val="7030A0"/>
                </a:solidFill>
              </a:rPr>
              <a:t>Centre </a:t>
            </a:r>
            <a:r>
              <a:rPr lang="fr-FR" sz="1801" u="sng" dirty="0" smtClean="0">
                <a:solidFill>
                  <a:srgbClr val="7030A0"/>
                </a:solidFill>
              </a:rPr>
              <a:t>Microélectronique </a:t>
            </a:r>
            <a:r>
              <a:rPr lang="fr-FR" sz="1801" u="sng" dirty="0">
                <a:solidFill>
                  <a:srgbClr val="7030A0"/>
                </a:solidFill>
              </a:rPr>
              <a:t>de Provence </a:t>
            </a:r>
            <a:r>
              <a:rPr lang="fr-FR" sz="1801" u="sng" dirty="0" smtClean="0">
                <a:solidFill>
                  <a:srgbClr val="7030A0"/>
                </a:solidFill>
              </a:rPr>
              <a:t>découpé en 4 départements</a:t>
            </a:r>
            <a:r>
              <a:rPr lang="fr-FR" sz="1801" u="sng" dirty="0">
                <a:solidFill>
                  <a:srgbClr val="7030A0"/>
                </a:solidFill>
              </a:rPr>
              <a:t>:</a:t>
            </a:r>
          </a:p>
          <a:p>
            <a:endParaRPr lang="fr-FR" sz="1801" dirty="0">
              <a:solidFill>
                <a:srgbClr val="7030A0"/>
              </a:solidFill>
            </a:endParaRPr>
          </a:p>
          <a:p>
            <a:pPr marL="285753" indent="-285753">
              <a:buFont typeface="Wingdings" panose="05000000000000000000" pitchFamily="2" charset="2"/>
              <a:buChar char="Ø"/>
            </a:pPr>
            <a:r>
              <a:rPr lang="fr-FR" sz="1801" dirty="0" smtClean="0"/>
              <a:t>FEL : Électronique Flexible </a:t>
            </a:r>
            <a:endParaRPr lang="fr-FR" sz="1801" dirty="0"/>
          </a:p>
          <a:p>
            <a:endParaRPr lang="fr-FR" sz="1801" dirty="0"/>
          </a:p>
          <a:p>
            <a:pPr marL="285753" indent="-285753">
              <a:buFont typeface="Wingdings" panose="05000000000000000000" pitchFamily="2" charset="2"/>
              <a:buChar char="Ø"/>
            </a:pPr>
            <a:r>
              <a:rPr lang="fr-FR" sz="1801" dirty="0" smtClean="0"/>
              <a:t>SFL : Sciences de la Fabrication et </a:t>
            </a:r>
            <a:r>
              <a:rPr lang="fr-FR" sz="1801" dirty="0"/>
              <a:t>L</a:t>
            </a:r>
            <a:r>
              <a:rPr lang="fr-FR" sz="1801" dirty="0" smtClean="0"/>
              <a:t>ogistique</a:t>
            </a:r>
            <a:endParaRPr lang="fr-FR" sz="1801" dirty="0"/>
          </a:p>
          <a:p>
            <a:endParaRPr lang="fr-FR" sz="1801" dirty="0"/>
          </a:p>
          <a:p>
            <a:pPr marL="285753" indent="-285753">
              <a:buFont typeface="Wingdings" panose="05000000000000000000" pitchFamily="2" charset="2"/>
              <a:buChar char="Ø"/>
            </a:pPr>
            <a:r>
              <a:rPr lang="fr-FR" sz="1801" dirty="0" smtClean="0"/>
              <a:t>SAS : Systèmes et Architectures Sécurisés</a:t>
            </a:r>
            <a:endParaRPr lang="fr-FR" sz="1801" dirty="0"/>
          </a:p>
          <a:p>
            <a:endParaRPr lang="fr-FR" sz="1801" dirty="0"/>
          </a:p>
          <a:p>
            <a:pPr marL="285753" indent="-285753">
              <a:buFont typeface="Wingdings" panose="05000000000000000000" pitchFamily="2" charset="2"/>
              <a:buChar char="Ø"/>
            </a:pPr>
            <a:r>
              <a:rPr lang="fr-FR" sz="1801" dirty="0" smtClean="0"/>
              <a:t>BEL : </a:t>
            </a:r>
            <a:r>
              <a:rPr lang="fr-FR" sz="1801" dirty="0"/>
              <a:t>Bioélectronique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285225" y="6265098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b="1" smtClean="0"/>
              <a:t>5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6471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94587" y="354584"/>
            <a:ext cx="5939125" cy="554965"/>
          </a:xfrm>
        </p:spPr>
        <p:txBody>
          <a:bodyPr>
            <a:noAutofit/>
          </a:bodyPr>
          <a:lstStyle/>
          <a:p>
            <a:r>
              <a:rPr lang="fr-FR" sz="2800" dirty="0">
                <a:solidFill>
                  <a:srgbClr val="7030A0"/>
                </a:solidFill>
              </a:rPr>
              <a:t>4. </a:t>
            </a:r>
            <a:r>
              <a:rPr lang="fr-FR" sz="2800" u="sng" dirty="0">
                <a:solidFill>
                  <a:srgbClr val="7030A0"/>
                </a:solidFill>
              </a:rPr>
              <a:t>Présentation du projet</a:t>
            </a:r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748" y="144777"/>
            <a:ext cx="1926693" cy="1277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073965" y="2015262"/>
            <a:ext cx="8361865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1"/>
              </a:spcAft>
            </a:pPr>
            <a:r>
              <a:rPr lang="fr-FR" sz="2000" u="sng" dirty="0">
                <a:solidFill>
                  <a:srgbClr val="7030A0"/>
                </a:solidFill>
              </a:rPr>
              <a:t>Problématique :</a:t>
            </a:r>
            <a:endParaRPr lang="fr-FR" sz="2000" dirty="0">
              <a:solidFill>
                <a:srgbClr val="7030A0"/>
              </a:solidFill>
            </a:endParaRPr>
          </a:p>
          <a:p>
            <a:pPr marL="342904" indent="-342904">
              <a:buFont typeface="Arial" panose="020B0604020202020204" pitchFamily="34" charset="0"/>
              <a:buChar char="•"/>
            </a:pPr>
            <a:r>
              <a:rPr lang="fr-FR" sz="2000" dirty="0"/>
              <a:t>Permettre à un utilisateur </a:t>
            </a:r>
            <a:r>
              <a:rPr lang="fr-FR" sz="2000" dirty="0" smtClean="0"/>
              <a:t>d’utiliser les bancs de tests sans </a:t>
            </a:r>
            <a:r>
              <a:rPr lang="fr-FR" sz="2000" dirty="0"/>
              <a:t>avoir de </a:t>
            </a:r>
            <a:r>
              <a:rPr lang="fr-FR" sz="2000" dirty="0" smtClean="0"/>
              <a:t>connaissances </a:t>
            </a:r>
            <a:r>
              <a:rPr lang="fr-FR" sz="2000" dirty="0"/>
              <a:t>spécifiques en développement informatique</a:t>
            </a:r>
            <a:r>
              <a:rPr lang="fr-FR" sz="2000" dirty="0" smtClean="0"/>
              <a:t>.</a:t>
            </a:r>
          </a:p>
          <a:p>
            <a:pPr marL="342904" indent="-342904">
              <a:buFont typeface="Arial" panose="020B0604020202020204" pitchFamily="34" charset="0"/>
              <a:buChar char="•"/>
            </a:pPr>
            <a:endParaRPr lang="fr-FR" sz="2000" u="sng" dirty="0">
              <a:solidFill>
                <a:srgbClr val="7030A0"/>
              </a:solidFill>
            </a:endParaRPr>
          </a:p>
          <a:p>
            <a:pPr marL="342904" indent="-342904">
              <a:buFont typeface="Arial" panose="020B0604020202020204" pitchFamily="34" charset="0"/>
              <a:buChar char="•"/>
            </a:pPr>
            <a:endParaRPr lang="fr-FR" sz="2000" u="sng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000" u="sng" dirty="0" smtClean="0">
                <a:solidFill>
                  <a:srgbClr val="7030A0"/>
                </a:solidFill>
              </a:rPr>
              <a:t>Objectif :</a:t>
            </a:r>
            <a:r>
              <a:rPr lang="fr-FR" sz="2000" dirty="0" smtClean="0">
                <a:solidFill>
                  <a:srgbClr val="7030A0"/>
                </a:solidFill>
              </a:rPr>
              <a:t> </a:t>
            </a:r>
            <a:endParaRPr lang="fr-FR" sz="2000" dirty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</a:pPr>
            <a:r>
              <a:rPr lang="fr-FR" sz="2000" dirty="0"/>
              <a:t>Réalisation d’une interface graphique </a:t>
            </a:r>
            <a:r>
              <a:rPr lang="fr-FR" sz="2000" dirty="0" smtClean="0"/>
              <a:t>simplifiée en </a:t>
            </a:r>
            <a:r>
              <a:rPr lang="fr-FR" sz="2000" dirty="0"/>
              <a:t>Python 3.9 pour un </a:t>
            </a:r>
            <a:r>
              <a:rPr lang="fr-FR" sz="2000" dirty="0" smtClean="0"/>
              <a:t>SMU (Source </a:t>
            </a:r>
            <a:r>
              <a:rPr lang="fr-FR" sz="2000" dirty="0" err="1" smtClean="0"/>
              <a:t>Measure</a:t>
            </a:r>
            <a:r>
              <a:rPr lang="fr-FR" sz="2000" dirty="0" smtClean="0"/>
              <a:t> Unit) et un oscilloscope</a:t>
            </a:r>
            <a:r>
              <a:rPr lang="fr-FR" sz="2000" dirty="0" smtClean="0">
                <a:solidFill>
                  <a:srgbClr val="7030A0"/>
                </a:solidFill>
              </a:rPr>
              <a:t>.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694587" y="3401052"/>
            <a:ext cx="8378293" cy="677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801" dirty="0"/>
          </a:p>
          <a:p>
            <a:endParaRPr lang="fr-FR" sz="20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/>
              <a:t>6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614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4551" y="610889"/>
            <a:ext cx="3970809" cy="447685"/>
          </a:xfrm>
        </p:spPr>
        <p:txBody>
          <a:bodyPr>
            <a:normAutofit lnSpcReduction="10000"/>
          </a:bodyPr>
          <a:lstStyle/>
          <a:p>
            <a:pPr>
              <a:spcAft>
                <a:spcPts val="601"/>
              </a:spcAft>
            </a:pPr>
            <a:r>
              <a:rPr lang="fr-FR" sz="2000" u="sng" dirty="0">
                <a:solidFill>
                  <a:srgbClr val="7030A0"/>
                </a:solidFill>
              </a:rPr>
              <a:t>Outils de </a:t>
            </a:r>
            <a:r>
              <a:rPr lang="fr-FR" sz="2000" u="sng" dirty="0" smtClean="0">
                <a:solidFill>
                  <a:srgbClr val="7030A0"/>
                </a:solidFill>
              </a:rPr>
              <a:t>développement :</a:t>
            </a:r>
            <a:r>
              <a:rPr lang="fr-FR" sz="2000" dirty="0" smtClean="0">
                <a:solidFill>
                  <a:srgbClr val="7030A0"/>
                </a:solidFill>
              </a:rPr>
              <a:t> </a:t>
            </a:r>
            <a:endParaRPr lang="fr-FR" sz="20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51" y="1446841"/>
            <a:ext cx="1188988" cy="123762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309" y="1455097"/>
            <a:ext cx="2114057" cy="108358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8582">
            <a:off x="6559564" y="1672219"/>
            <a:ext cx="1816076" cy="94599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94" y="1560531"/>
            <a:ext cx="1123936" cy="112393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14551" y="3346502"/>
            <a:ext cx="438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1"/>
              </a:spcAft>
            </a:pPr>
            <a:r>
              <a:rPr lang="fr-FR" sz="2000" u="sng" dirty="0">
                <a:solidFill>
                  <a:srgbClr val="7030A0"/>
                </a:solidFill>
              </a:rPr>
              <a:t>Outils de </a:t>
            </a:r>
            <a:r>
              <a:rPr lang="fr-FR" sz="2000" u="sng" dirty="0" smtClean="0">
                <a:solidFill>
                  <a:srgbClr val="7030A0"/>
                </a:solidFill>
              </a:rPr>
              <a:t>gestion :</a:t>
            </a:r>
            <a:r>
              <a:rPr lang="fr-FR" sz="2000" dirty="0" smtClean="0">
                <a:solidFill>
                  <a:srgbClr val="7030A0"/>
                </a:solidFill>
              </a:rPr>
              <a:t> </a:t>
            </a:r>
            <a:endParaRPr lang="fr-FR" sz="2000" dirty="0">
              <a:solidFill>
                <a:srgbClr val="7030A0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09" y="4366229"/>
            <a:ext cx="2004587" cy="88367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51" y="3734769"/>
            <a:ext cx="2143125" cy="214312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96" y="4145243"/>
            <a:ext cx="1262677" cy="135036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32243" y="4037523"/>
            <a:ext cx="1537618" cy="1537618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/>
              <a:t>7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0414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1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94587" y="909551"/>
            <a:ext cx="11236251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000" dirty="0"/>
          </a:p>
          <a:p>
            <a:pPr>
              <a:spcAft>
                <a:spcPts val="601"/>
              </a:spcAft>
            </a:pPr>
            <a:r>
              <a:rPr lang="fr-FR" sz="2000" u="sng" dirty="0">
                <a:solidFill>
                  <a:srgbClr val="7030A0"/>
                </a:solidFill>
              </a:rPr>
              <a:t>Plan </a:t>
            </a:r>
            <a:r>
              <a:rPr lang="fr-FR" sz="2000" u="sng" dirty="0" smtClean="0">
                <a:solidFill>
                  <a:srgbClr val="7030A0"/>
                </a:solidFill>
              </a:rPr>
              <a:t>d’exécution :</a:t>
            </a:r>
            <a:endParaRPr lang="fr-FR" sz="2000" dirty="0">
              <a:solidFill>
                <a:srgbClr val="7030A0"/>
              </a:solidFill>
            </a:endParaRPr>
          </a:p>
          <a:p>
            <a:pPr marL="457206" indent="-457206">
              <a:buClr>
                <a:srgbClr val="7030A0"/>
              </a:buClr>
              <a:buAutoNum type="arabicPeriod"/>
            </a:pPr>
            <a:r>
              <a:rPr lang="fr-FR" sz="2000" dirty="0"/>
              <a:t>É</a:t>
            </a:r>
            <a:r>
              <a:rPr lang="fr-FR" sz="2000" dirty="0" smtClean="0"/>
              <a:t>laboration </a:t>
            </a:r>
            <a:r>
              <a:rPr lang="fr-FR" sz="2000" dirty="0"/>
              <a:t>du </a:t>
            </a:r>
            <a:r>
              <a:rPr lang="fr-FR" sz="2000" dirty="0" smtClean="0"/>
              <a:t>projet </a:t>
            </a:r>
            <a:endParaRPr lang="fr-FR" sz="2000" dirty="0"/>
          </a:p>
          <a:p>
            <a:pPr>
              <a:buClr>
                <a:srgbClr val="7030A0"/>
              </a:buClr>
            </a:pPr>
            <a:endParaRPr lang="fr-FR" sz="2000" dirty="0"/>
          </a:p>
          <a:p>
            <a:pPr marL="457206" indent="-457206">
              <a:buClr>
                <a:srgbClr val="7030A0"/>
              </a:buClr>
              <a:buAutoNum type="arabicPeriod" startAt="2"/>
            </a:pPr>
            <a:r>
              <a:rPr lang="fr-FR" sz="2000" dirty="0"/>
              <a:t>Tâches </a:t>
            </a:r>
            <a:r>
              <a:rPr lang="fr-FR" sz="2000" dirty="0" smtClean="0"/>
              <a:t>quotidiennes :</a:t>
            </a:r>
            <a:endParaRPr lang="fr-FR" sz="2000" dirty="0"/>
          </a:p>
          <a:p>
            <a:pPr>
              <a:buClr>
                <a:srgbClr val="7030A0"/>
              </a:buClr>
            </a:pPr>
            <a:r>
              <a:rPr lang="fr-FR" sz="2000" dirty="0"/>
              <a:t>- Modèle du projet = GitHub &amp; documentation en </a:t>
            </a:r>
            <a:r>
              <a:rPr lang="fr-FR" sz="2000" dirty="0" smtClean="0"/>
              <a:t>ligne. </a:t>
            </a:r>
            <a:endParaRPr lang="fr-FR" sz="2000" dirty="0"/>
          </a:p>
          <a:p>
            <a:pPr>
              <a:buClr>
                <a:srgbClr val="7030A0"/>
              </a:buClr>
            </a:pPr>
            <a:r>
              <a:rPr lang="fr-FR" sz="2000" dirty="0"/>
              <a:t>- Travail de 	développement informatique en </a:t>
            </a:r>
            <a:r>
              <a:rPr lang="fr-FR" sz="2000" dirty="0" smtClean="0"/>
              <a:t>autonomie ET en équipe.</a:t>
            </a:r>
            <a:endParaRPr lang="fr-FR" sz="2000" dirty="0"/>
          </a:p>
          <a:p>
            <a:pPr>
              <a:buClr>
                <a:srgbClr val="7030A0"/>
              </a:buClr>
            </a:pPr>
            <a:r>
              <a:rPr lang="fr-FR" sz="2000" dirty="0"/>
              <a:t>- Tests</a:t>
            </a:r>
          </a:p>
          <a:p>
            <a:pPr>
              <a:buClr>
                <a:srgbClr val="7030A0"/>
              </a:buClr>
            </a:pPr>
            <a:endParaRPr lang="fr-FR" sz="2000" dirty="0"/>
          </a:p>
          <a:p>
            <a:pPr>
              <a:buClr>
                <a:srgbClr val="7030A0"/>
              </a:buClr>
            </a:pPr>
            <a:r>
              <a:rPr lang="fr-FR" sz="2000" dirty="0">
                <a:solidFill>
                  <a:srgbClr val="7030A0"/>
                </a:solidFill>
              </a:rPr>
              <a:t>3.	</a:t>
            </a:r>
            <a:r>
              <a:rPr lang="fr-FR" sz="2000" dirty="0"/>
              <a:t>Résultats</a:t>
            </a:r>
          </a:p>
          <a:p>
            <a:endParaRPr lang="fr-FR" sz="20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694587" y="354584"/>
            <a:ext cx="5939125" cy="554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>
                <a:solidFill>
                  <a:srgbClr val="7030A0"/>
                </a:solidFill>
              </a:rPr>
              <a:t>4. </a:t>
            </a:r>
            <a:r>
              <a:rPr lang="fr-FR" sz="2800" u="sng">
                <a:solidFill>
                  <a:srgbClr val="7030A0"/>
                </a:solidFill>
              </a:rPr>
              <a:t>Présentation du projet</a:t>
            </a:r>
            <a:endParaRPr lang="fr-FR" sz="2800" u="sng" dirty="0">
              <a:solidFill>
                <a:srgbClr val="7030A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8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7811" y="5196825"/>
            <a:ext cx="2945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u="sng" dirty="0">
                <a:solidFill>
                  <a:srgbClr val="7030A0"/>
                </a:solidFill>
              </a:rPr>
              <a:t>M</a:t>
            </a:r>
            <a:r>
              <a:rPr lang="fr-FR" sz="2800" u="sng" dirty="0" smtClean="0">
                <a:solidFill>
                  <a:srgbClr val="7030A0"/>
                </a:solidFill>
              </a:rPr>
              <a:t>odules Python</a:t>
            </a:r>
            <a:endParaRPr lang="fr-FR" sz="2800" u="sng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4638" y="114733"/>
            <a:ext cx="40778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1"/>
              </a:spcAft>
            </a:pPr>
            <a:r>
              <a:rPr lang="fr-FR" sz="2800" dirty="0">
                <a:solidFill>
                  <a:srgbClr val="7030A0"/>
                </a:solidFill>
              </a:rPr>
              <a:t>5. </a:t>
            </a:r>
            <a:r>
              <a:rPr lang="fr-FR" sz="2800" u="sng" dirty="0">
                <a:solidFill>
                  <a:srgbClr val="7030A0"/>
                </a:solidFill>
              </a:rPr>
              <a:t>Aspects techniques</a:t>
            </a:r>
            <a:endParaRPr lang="fr-FR" sz="2800" dirty="0">
              <a:solidFill>
                <a:srgbClr val="7030A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03" y="735018"/>
            <a:ext cx="2407941" cy="59431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60315" y="865760"/>
            <a:ext cx="2869660" cy="5447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447811" y="735018"/>
            <a:ext cx="538992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rgbClr val="7030A0"/>
                </a:solidFill>
              </a:rPr>
              <a:t>Liaisons et </a:t>
            </a:r>
            <a:r>
              <a:rPr lang="fr-FR" sz="2400" u="sng" dirty="0" smtClean="0">
                <a:solidFill>
                  <a:srgbClr val="7030A0"/>
                </a:solidFill>
              </a:rPr>
              <a:t>équipements du SMU (Source </a:t>
            </a:r>
            <a:r>
              <a:rPr lang="fr-FR" sz="2400" u="sng" dirty="0" err="1" smtClean="0">
                <a:solidFill>
                  <a:srgbClr val="7030A0"/>
                </a:solidFill>
              </a:rPr>
              <a:t>Measure</a:t>
            </a:r>
            <a:r>
              <a:rPr lang="fr-FR" sz="2400" u="sng" dirty="0" smtClean="0">
                <a:solidFill>
                  <a:srgbClr val="7030A0"/>
                </a:solidFill>
              </a:rPr>
              <a:t> Unit) :</a:t>
            </a:r>
            <a:endParaRPr lang="fr-FR" sz="2400" u="sng" dirty="0">
              <a:solidFill>
                <a:srgbClr val="7030A0"/>
              </a:solidFill>
            </a:endParaRPr>
          </a:p>
          <a:p>
            <a:endParaRPr lang="fr-FR" sz="2000" u="sng" dirty="0" smtClean="0">
              <a:solidFill>
                <a:srgbClr val="7030A0"/>
              </a:solidFill>
            </a:endParaRPr>
          </a:p>
          <a:p>
            <a:r>
              <a:rPr lang="fr-FR" sz="2000" u="sng" dirty="0" smtClean="0">
                <a:solidFill>
                  <a:srgbClr val="7030A0"/>
                </a:solidFill>
              </a:rPr>
              <a:t>Bus de communication :</a:t>
            </a:r>
          </a:p>
          <a:p>
            <a:endParaRPr lang="fr-FR" sz="2000" u="sng" dirty="0">
              <a:solidFill>
                <a:srgbClr val="7030A0"/>
              </a:solidFill>
            </a:endParaRPr>
          </a:p>
          <a:p>
            <a:pPr marL="342904" indent="-34290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 smtClean="0"/>
              <a:t>Protocole </a:t>
            </a:r>
            <a:r>
              <a:rPr lang="fr-FR" sz="2000" dirty="0"/>
              <a:t>TCPIP et liaison câble Ethernet </a:t>
            </a:r>
            <a:r>
              <a:rPr lang="fr-FR" sz="2000" dirty="0" smtClean="0"/>
              <a:t> </a:t>
            </a:r>
            <a:endParaRPr lang="fr-FR" sz="2000" dirty="0"/>
          </a:p>
          <a:p>
            <a:pPr marL="342904" indent="-34290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 smtClean="0"/>
              <a:t>GPIB </a:t>
            </a:r>
          </a:p>
          <a:p>
            <a:pPr marL="342904" indent="-34290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 smtClean="0"/>
              <a:t>RS232</a:t>
            </a:r>
          </a:p>
          <a:p>
            <a:pPr marL="342904" indent="-342904">
              <a:buFont typeface="Wingdings" panose="05000000000000000000" pitchFamily="2" charset="2"/>
              <a:buChar char="Ø"/>
            </a:pPr>
            <a:endParaRPr lang="fr-F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3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10962</TotalTime>
  <Words>702</Words>
  <Application>Microsoft Office PowerPoint</Application>
  <PresentationFormat>Grand écran</PresentationFormat>
  <Paragraphs>169</Paragraphs>
  <Slides>17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Trebuchet MS</vt:lpstr>
      <vt:lpstr>Wingdings</vt:lpstr>
      <vt:lpstr>Wingdings 3</vt:lpstr>
      <vt:lpstr>Facette</vt:lpstr>
      <vt:lpstr>Soutenance orale du Projet Professionnel pour Epitech Marseille – Coding 2022/2023 </vt:lpstr>
      <vt:lpstr>Sommaire</vt:lpstr>
      <vt:lpstr>Mon parcours</vt:lpstr>
      <vt:lpstr>2. Présentation du lieu de stage</vt:lpstr>
      <vt:lpstr>Présentation PowerPoint</vt:lpstr>
      <vt:lpstr>4. Présentation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6. 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stage  Ecole des Mines de Saint-Etienne – Campus Provence</dc:title>
  <dc:creator>Jessica JOUVENCEL</dc:creator>
  <cp:lastModifiedBy>Jessica JOUVENCEL</cp:lastModifiedBy>
  <cp:revision>152</cp:revision>
  <dcterms:created xsi:type="dcterms:W3CDTF">2023-02-07T06:54:25Z</dcterms:created>
  <dcterms:modified xsi:type="dcterms:W3CDTF">2023-03-20T06:59:37Z</dcterms:modified>
</cp:coreProperties>
</file>