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2"/>
  </p:notesMasterIdLst>
  <p:handoutMasterIdLst>
    <p:handoutMasterId r:id="rId13"/>
  </p:handoutMasterIdLst>
  <p:sldIdLst>
    <p:sldId id="256" r:id="rId5"/>
    <p:sldId id="262" r:id="rId6"/>
    <p:sldId id="263" r:id="rId7"/>
    <p:sldId id="259" r:id="rId8"/>
    <p:sldId id="261" r:id="rId9"/>
    <p:sldId id="264"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00" autoAdjust="0"/>
    <p:restoredTop sz="73114" autoAdjust="0"/>
  </p:normalViewPr>
  <p:slideViewPr>
    <p:cSldViewPr snapToGrid="0">
      <p:cViewPr varScale="1">
        <p:scale>
          <a:sx n="78" d="100"/>
          <a:sy n="78" d="100"/>
        </p:scale>
        <p:origin x="184" y="4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6DE442-62D1-4B58-A013-C08E20B97C5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CF7C784-1EF5-4C40-89E3-975F5BBF282C}">
      <dgm:prSet/>
      <dgm:spPr/>
      <dgm:t>
        <a:bodyPr/>
        <a:lstStyle/>
        <a:p>
          <a:r>
            <a:rPr lang="en-US"/>
            <a:t>The purpose of this project is to explore the integration of blockchain into Anti-Money Laundering (AML) practices </a:t>
          </a:r>
        </a:p>
      </dgm:t>
    </dgm:pt>
    <dgm:pt modelId="{9460FDAD-7CC8-4327-AF7D-E8AE34AC2C6D}" type="parTrans" cxnId="{8A8ADEEA-F1A5-4D93-9FB2-B4DD88AA3B66}">
      <dgm:prSet/>
      <dgm:spPr/>
      <dgm:t>
        <a:bodyPr/>
        <a:lstStyle/>
        <a:p>
          <a:endParaRPr lang="en-US"/>
        </a:p>
      </dgm:t>
    </dgm:pt>
    <dgm:pt modelId="{B7051CA1-853D-4F0A-8812-D63176965824}" type="sibTrans" cxnId="{8A8ADEEA-F1A5-4D93-9FB2-B4DD88AA3B66}">
      <dgm:prSet/>
      <dgm:spPr/>
      <dgm:t>
        <a:bodyPr/>
        <a:lstStyle/>
        <a:p>
          <a:endParaRPr lang="en-US"/>
        </a:p>
      </dgm:t>
    </dgm:pt>
    <dgm:pt modelId="{17B7CE03-0110-44BA-9B95-FF689C9B8538}">
      <dgm:prSet/>
      <dgm:spPr/>
      <dgm:t>
        <a:bodyPr/>
        <a:lstStyle/>
        <a:p>
          <a:r>
            <a:rPr lang="en-US"/>
            <a:t>We will be incorporating smart contracts into the Know Your Customer (KYC) process </a:t>
          </a:r>
        </a:p>
      </dgm:t>
    </dgm:pt>
    <dgm:pt modelId="{2C2D99E3-527F-4443-9B52-7E21E1183D11}" type="parTrans" cxnId="{C5CDBBBB-531F-420F-8300-46BBB7394D9B}">
      <dgm:prSet/>
      <dgm:spPr/>
      <dgm:t>
        <a:bodyPr/>
        <a:lstStyle/>
        <a:p>
          <a:endParaRPr lang="en-US"/>
        </a:p>
      </dgm:t>
    </dgm:pt>
    <dgm:pt modelId="{EA982FF8-0A6E-4441-B5D5-9B4A3C1FFBD7}" type="sibTrans" cxnId="{C5CDBBBB-531F-420F-8300-46BBB7394D9B}">
      <dgm:prSet/>
      <dgm:spPr/>
      <dgm:t>
        <a:bodyPr/>
        <a:lstStyle/>
        <a:p>
          <a:endParaRPr lang="en-US"/>
        </a:p>
      </dgm:t>
    </dgm:pt>
    <dgm:pt modelId="{6A215ED2-3640-4695-9271-89E2B61DE8D1}">
      <dgm:prSet/>
      <dgm:spPr/>
      <dgm:t>
        <a:bodyPr/>
        <a:lstStyle/>
        <a:p>
          <a:r>
            <a:rPr lang="en-US"/>
            <a:t>The smart contract will be able to input and update information into the blockchain</a:t>
          </a:r>
        </a:p>
      </dgm:t>
    </dgm:pt>
    <dgm:pt modelId="{A9645E2F-2D31-4221-82E8-2487E87C4D89}" type="parTrans" cxnId="{3CDEA7F9-9CBA-4EEE-86A7-340CD58886EF}">
      <dgm:prSet/>
      <dgm:spPr/>
      <dgm:t>
        <a:bodyPr/>
        <a:lstStyle/>
        <a:p>
          <a:endParaRPr lang="en-US"/>
        </a:p>
      </dgm:t>
    </dgm:pt>
    <dgm:pt modelId="{3EE3518B-899F-4C56-A22C-290F112DE16E}" type="sibTrans" cxnId="{3CDEA7F9-9CBA-4EEE-86A7-340CD58886EF}">
      <dgm:prSet/>
      <dgm:spPr/>
      <dgm:t>
        <a:bodyPr/>
        <a:lstStyle/>
        <a:p>
          <a:endParaRPr lang="en-US"/>
        </a:p>
      </dgm:t>
    </dgm:pt>
    <dgm:pt modelId="{5D057031-3449-4E5D-B8EE-5076A855A133}" type="pres">
      <dgm:prSet presAssocID="{256DE442-62D1-4B58-A013-C08E20B97C5A}" presName="root" presStyleCnt="0">
        <dgm:presLayoutVars>
          <dgm:dir/>
          <dgm:resizeHandles val="exact"/>
        </dgm:presLayoutVars>
      </dgm:prSet>
      <dgm:spPr/>
    </dgm:pt>
    <dgm:pt modelId="{ACDD2219-CAB7-4A39-9E07-3DB79DD32B3C}" type="pres">
      <dgm:prSet presAssocID="{6CF7C784-1EF5-4C40-89E3-975F5BBF282C}" presName="compNode" presStyleCnt="0"/>
      <dgm:spPr/>
    </dgm:pt>
    <dgm:pt modelId="{D5B34EC3-86F4-4816-B3CE-3E09BD5CB33C}" type="pres">
      <dgm:prSet presAssocID="{6CF7C784-1EF5-4C40-89E3-975F5BBF282C}" presName="bgRect" presStyleLbl="bgShp" presStyleIdx="0" presStyleCnt="2"/>
      <dgm:spPr/>
    </dgm:pt>
    <dgm:pt modelId="{C736BBEF-5569-4EF5-8303-EFA9EBA1A25A}" type="pres">
      <dgm:prSet presAssocID="{6CF7C784-1EF5-4C40-89E3-975F5BBF282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ber"/>
        </a:ext>
      </dgm:extLst>
    </dgm:pt>
    <dgm:pt modelId="{F197E300-E6A2-4BAC-8890-57B1F5F2FA32}" type="pres">
      <dgm:prSet presAssocID="{6CF7C784-1EF5-4C40-89E3-975F5BBF282C}" presName="spaceRect" presStyleCnt="0"/>
      <dgm:spPr/>
    </dgm:pt>
    <dgm:pt modelId="{960AA631-1056-4A91-9269-905FCA3105B8}" type="pres">
      <dgm:prSet presAssocID="{6CF7C784-1EF5-4C40-89E3-975F5BBF282C}" presName="parTx" presStyleLbl="revTx" presStyleIdx="0" presStyleCnt="3">
        <dgm:presLayoutVars>
          <dgm:chMax val="0"/>
          <dgm:chPref val="0"/>
        </dgm:presLayoutVars>
      </dgm:prSet>
      <dgm:spPr/>
    </dgm:pt>
    <dgm:pt modelId="{C98B1D16-177A-4B3E-ADEB-F769DE913EC0}" type="pres">
      <dgm:prSet presAssocID="{B7051CA1-853D-4F0A-8812-D63176965824}" presName="sibTrans" presStyleCnt="0"/>
      <dgm:spPr/>
    </dgm:pt>
    <dgm:pt modelId="{C499C0AF-60A6-4974-84BC-D896F27C98BE}" type="pres">
      <dgm:prSet presAssocID="{17B7CE03-0110-44BA-9B95-FF689C9B8538}" presName="compNode" presStyleCnt="0"/>
      <dgm:spPr/>
    </dgm:pt>
    <dgm:pt modelId="{50CD217C-F249-4BE1-B7AC-BC8572A8C8DE}" type="pres">
      <dgm:prSet presAssocID="{17B7CE03-0110-44BA-9B95-FF689C9B8538}" presName="bgRect" presStyleLbl="bgShp" presStyleIdx="1" presStyleCnt="2"/>
      <dgm:spPr/>
    </dgm:pt>
    <dgm:pt modelId="{B7B0CEFF-930B-4B37-B731-30CA6FEECCC0}" type="pres">
      <dgm:prSet presAssocID="{17B7CE03-0110-44BA-9B95-FF689C9B853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tract"/>
        </a:ext>
      </dgm:extLst>
    </dgm:pt>
    <dgm:pt modelId="{35BD750E-597E-46B8-A212-946B9A67F40B}" type="pres">
      <dgm:prSet presAssocID="{17B7CE03-0110-44BA-9B95-FF689C9B8538}" presName="spaceRect" presStyleCnt="0"/>
      <dgm:spPr/>
    </dgm:pt>
    <dgm:pt modelId="{D1ABA917-610C-40DF-B5D8-2B328822AF13}" type="pres">
      <dgm:prSet presAssocID="{17B7CE03-0110-44BA-9B95-FF689C9B8538}" presName="parTx" presStyleLbl="revTx" presStyleIdx="1" presStyleCnt="3">
        <dgm:presLayoutVars>
          <dgm:chMax val="0"/>
          <dgm:chPref val="0"/>
        </dgm:presLayoutVars>
      </dgm:prSet>
      <dgm:spPr/>
    </dgm:pt>
    <dgm:pt modelId="{89CBE9E7-6BCB-4A13-9908-6E05095F63FF}" type="pres">
      <dgm:prSet presAssocID="{17B7CE03-0110-44BA-9B95-FF689C9B8538}" presName="desTx" presStyleLbl="revTx" presStyleIdx="2" presStyleCnt="3">
        <dgm:presLayoutVars/>
      </dgm:prSet>
      <dgm:spPr/>
    </dgm:pt>
  </dgm:ptLst>
  <dgm:cxnLst>
    <dgm:cxn modelId="{E5C3DF86-E655-44C5-92B5-435CF3966BB5}" type="presOf" srcId="{6CF7C784-1EF5-4C40-89E3-975F5BBF282C}" destId="{960AA631-1056-4A91-9269-905FCA3105B8}" srcOrd="0" destOrd="0" presId="urn:microsoft.com/office/officeart/2018/2/layout/IconVerticalSolidList"/>
    <dgm:cxn modelId="{9503D69C-6FAC-467A-9207-FCAF3443AFC3}" type="presOf" srcId="{256DE442-62D1-4B58-A013-C08E20B97C5A}" destId="{5D057031-3449-4E5D-B8EE-5076A855A133}" srcOrd="0" destOrd="0" presId="urn:microsoft.com/office/officeart/2018/2/layout/IconVerticalSolidList"/>
    <dgm:cxn modelId="{E7AC33AB-27B5-4F26-BAD6-1F89CDE06CBB}" type="presOf" srcId="{6A215ED2-3640-4695-9271-89E2B61DE8D1}" destId="{89CBE9E7-6BCB-4A13-9908-6E05095F63FF}" srcOrd="0" destOrd="0" presId="urn:microsoft.com/office/officeart/2018/2/layout/IconVerticalSolidList"/>
    <dgm:cxn modelId="{1BB900AD-CE95-4C6D-9E41-842A9B7A65CD}" type="presOf" srcId="{17B7CE03-0110-44BA-9B95-FF689C9B8538}" destId="{D1ABA917-610C-40DF-B5D8-2B328822AF13}" srcOrd="0" destOrd="0" presId="urn:microsoft.com/office/officeart/2018/2/layout/IconVerticalSolidList"/>
    <dgm:cxn modelId="{C5CDBBBB-531F-420F-8300-46BBB7394D9B}" srcId="{256DE442-62D1-4B58-A013-C08E20B97C5A}" destId="{17B7CE03-0110-44BA-9B95-FF689C9B8538}" srcOrd="1" destOrd="0" parTransId="{2C2D99E3-527F-4443-9B52-7E21E1183D11}" sibTransId="{EA982FF8-0A6E-4441-B5D5-9B4A3C1FFBD7}"/>
    <dgm:cxn modelId="{8A8ADEEA-F1A5-4D93-9FB2-B4DD88AA3B66}" srcId="{256DE442-62D1-4B58-A013-C08E20B97C5A}" destId="{6CF7C784-1EF5-4C40-89E3-975F5BBF282C}" srcOrd="0" destOrd="0" parTransId="{9460FDAD-7CC8-4327-AF7D-E8AE34AC2C6D}" sibTransId="{B7051CA1-853D-4F0A-8812-D63176965824}"/>
    <dgm:cxn modelId="{3CDEA7F9-9CBA-4EEE-86A7-340CD58886EF}" srcId="{17B7CE03-0110-44BA-9B95-FF689C9B8538}" destId="{6A215ED2-3640-4695-9271-89E2B61DE8D1}" srcOrd="0" destOrd="0" parTransId="{A9645E2F-2D31-4221-82E8-2487E87C4D89}" sibTransId="{3EE3518B-899F-4C56-A22C-290F112DE16E}"/>
    <dgm:cxn modelId="{AAD53D60-E297-4B07-9466-B287A65B5F96}" type="presParOf" srcId="{5D057031-3449-4E5D-B8EE-5076A855A133}" destId="{ACDD2219-CAB7-4A39-9E07-3DB79DD32B3C}" srcOrd="0" destOrd="0" presId="urn:microsoft.com/office/officeart/2018/2/layout/IconVerticalSolidList"/>
    <dgm:cxn modelId="{9015FFF6-BEFC-4F6F-9706-EEF13D143821}" type="presParOf" srcId="{ACDD2219-CAB7-4A39-9E07-3DB79DD32B3C}" destId="{D5B34EC3-86F4-4816-B3CE-3E09BD5CB33C}" srcOrd="0" destOrd="0" presId="urn:microsoft.com/office/officeart/2018/2/layout/IconVerticalSolidList"/>
    <dgm:cxn modelId="{6EA71AB8-823B-41CE-9D95-19F5A7B07F7A}" type="presParOf" srcId="{ACDD2219-CAB7-4A39-9E07-3DB79DD32B3C}" destId="{C736BBEF-5569-4EF5-8303-EFA9EBA1A25A}" srcOrd="1" destOrd="0" presId="urn:microsoft.com/office/officeart/2018/2/layout/IconVerticalSolidList"/>
    <dgm:cxn modelId="{5E92A998-A730-4CF5-B955-617EE9011DD6}" type="presParOf" srcId="{ACDD2219-CAB7-4A39-9E07-3DB79DD32B3C}" destId="{F197E300-E6A2-4BAC-8890-57B1F5F2FA32}" srcOrd="2" destOrd="0" presId="urn:microsoft.com/office/officeart/2018/2/layout/IconVerticalSolidList"/>
    <dgm:cxn modelId="{DC3F453E-C084-46A2-8C71-AED2542241C2}" type="presParOf" srcId="{ACDD2219-CAB7-4A39-9E07-3DB79DD32B3C}" destId="{960AA631-1056-4A91-9269-905FCA3105B8}" srcOrd="3" destOrd="0" presId="urn:microsoft.com/office/officeart/2018/2/layout/IconVerticalSolidList"/>
    <dgm:cxn modelId="{D5BB0711-06F2-41BA-BDF6-D7E166F91583}" type="presParOf" srcId="{5D057031-3449-4E5D-B8EE-5076A855A133}" destId="{C98B1D16-177A-4B3E-ADEB-F769DE913EC0}" srcOrd="1" destOrd="0" presId="urn:microsoft.com/office/officeart/2018/2/layout/IconVerticalSolidList"/>
    <dgm:cxn modelId="{E3C1BD68-8C22-4A64-ACDE-D715A573DC23}" type="presParOf" srcId="{5D057031-3449-4E5D-B8EE-5076A855A133}" destId="{C499C0AF-60A6-4974-84BC-D896F27C98BE}" srcOrd="2" destOrd="0" presId="urn:microsoft.com/office/officeart/2018/2/layout/IconVerticalSolidList"/>
    <dgm:cxn modelId="{7DEA16C4-CE9D-4AC0-AD99-412D3A19512E}" type="presParOf" srcId="{C499C0AF-60A6-4974-84BC-D896F27C98BE}" destId="{50CD217C-F249-4BE1-B7AC-BC8572A8C8DE}" srcOrd="0" destOrd="0" presId="urn:microsoft.com/office/officeart/2018/2/layout/IconVerticalSolidList"/>
    <dgm:cxn modelId="{AE221D19-179E-42A7-9F81-602ADE24B2C4}" type="presParOf" srcId="{C499C0AF-60A6-4974-84BC-D896F27C98BE}" destId="{B7B0CEFF-930B-4B37-B731-30CA6FEECCC0}" srcOrd="1" destOrd="0" presId="urn:microsoft.com/office/officeart/2018/2/layout/IconVerticalSolidList"/>
    <dgm:cxn modelId="{4DC82347-643A-44D3-9418-02539D55CCFB}" type="presParOf" srcId="{C499C0AF-60A6-4974-84BC-D896F27C98BE}" destId="{35BD750E-597E-46B8-A212-946B9A67F40B}" srcOrd="2" destOrd="0" presId="urn:microsoft.com/office/officeart/2018/2/layout/IconVerticalSolidList"/>
    <dgm:cxn modelId="{13D8232E-5D31-428D-9381-F6AF77348DDB}" type="presParOf" srcId="{C499C0AF-60A6-4974-84BC-D896F27C98BE}" destId="{D1ABA917-610C-40DF-B5D8-2B328822AF13}" srcOrd="3" destOrd="0" presId="urn:microsoft.com/office/officeart/2018/2/layout/IconVerticalSolidList"/>
    <dgm:cxn modelId="{28CD55C4-C473-4A4F-9A08-20369E879E2C}" type="presParOf" srcId="{C499C0AF-60A6-4974-84BC-D896F27C98BE}" destId="{89CBE9E7-6BCB-4A13-9908-6E05095F63FF}"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5605D28D-2CE6-4513-8566-952984E21E14}">
      <dgm:prSet phldrT="[Text]"/>
      <dgm:spPr/>
      <dgm:t>
        <a:bodyPr/>
        <a:lstStyle/>
        <a:p>
          <a:pPr>
            <a:lnSpc>
              <a:spcPct val="100000"/>
            </a:lnSpc>
          </a:pPr>
          <a:r>
            <a:rPr lang="en-US" dirty="0"/>
            <a:t>Technology</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6750AC01-D39D-4F3A-9DC8-2A211EE986A2}">
      <dgm:prSet phldrT="[Text]"/>
      <dgm:spPr/>
      <dgm:t>
        <a:bodyPr/>
        <a:lstStyle/>
        <a:p>
          <a:pPr>
            <a:lnSpc>
              <a:spcPct val="100000"/>
            </a:lnSpc>
          </a:pPr>
          <a:r>
            <a:rPr lang="en-US" dirty="0"/>
            <a:t>Speed	</a:t>
          </a:r>
        </a:p>
      </dgm:t>
    </dgm:pt>
    <dgm:pt modelId="{CA077D98-8478-47EA-B6A9-99ACE60C64D4}" type="sibTrans" cxnId="{0B5DAE5F-BCDC-4BF7-A6E7-CF856886A64D}">
      <dgm:prSet/>
      <dgm:spPr/>
      <dgm:t>
        <a:bodyPr/>
        <a:lstStyle/>
        <a:p>
          <a:endParaRPr lang="en-US"/>
        </a:p>
      </dgm:t>
    </dgm:pt>
    <dgm:pt modelId="{720680DC-AAA4-4434-A582-60EBCC5BA355}" type="par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Volume</a:t>
          </a:r>
        </a:p>
      </dgm:t>
    </dgm:pt>
    <dgm:pt modelId="{FD949706-EDCC-4ADC-8EDF-8EDA49C92325}" type="sibTrans" cxnId="{EDEF4F82-1237-4639-A0F7-385C1897CE66}">
      <dgm:prSet/>
      <dgm:spPr/>
      <dgm:t>
        <a:bodyPr/>
        <a:lstStyle/>
        <a:p>
          <a:endParaRPr lang="en-US"/>
        </a:p>
      </dgm:t>
    </dgm:pt>
    <dgm:pt modelId="{ED3A4BC2-B75A-4952-A38B-A42B5995DF05}" type="parTrans" cxnId="{EDEF4F82-1237-4639-A0F7-385C1897CE66}">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29DA474E-5DFA-4C66-882F-319C49ABBB19}" type="presOf" srcId="{6750AC01-D39D-4F3A-9DC8-2A211EE986A2}" destId="{58319267-C71E-43C9-94E1-827D0616C7A7}"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0BEF68B8-1228-47BB-83B5-7B9CD1E3F84E}">
      <dgm:prSet phldrT="[Text]"/>
      <dgm:spPr/>
      <dgm:t>
        <a:bodyPr/>
        <a:lstStyle/>
        <a:p>
          <a:pPr>
            <a:lnSpc>
              <a:spcPct val="100000"/>
            </a:lnSpc>
          </a:pPr>
          <a:r>
            <a:rPr lang="en-US" dirty="0"/>
            <a:t>Terrorist Financing</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Identity Theft </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6750AC01-D39D-4F3A-9DC8-2A211EE986A2}">
      <dgm:prSet phldrT="[Text]"/>
      <dgm:spPr/>
      <dgm:t>
        <a:bodyPr/>
        <a:lstStyle/>
        <a:p>
          <a:pPr>
            <a:lnSpc>
              <a:spcPct val="100000"/>
            </a:lnSpc>
          </a:pPr>
          <a:r>
            <a:rPr lang="en-US" dirty="0"/>
            <a:t>Corruption</a:t>
          </a:r>
        </a:p>
      </dgm:t>
    </dgm:pt>
    <dgm:pt modelId="{CA077D98-8478-47EA-B6A9-99ACE60C64D4}" type="sibTrans" cxnId="{0B5DAE5F-BCDC-4BF7-A6E7-CF856886A64D}">
      <dgm:prSet/>
      <dgm:spPr/>
      <dgm:t>
        <a:bodyPr/>
        <a:lstStyle/>
        <a:p>
          <a:endParaRPr lang="en-US"/>
        </a:p>
      </dgm:t>
    </dgm:pt>
    <dgm:pt modelId="{720680DC-AAA4-4434-A582-60EBCC5BA355}" type="parTrans" cxnId="{0B5DAE5F-BCDC-4BF7-A6E7-CF856886A64D}">
      <dgm:prSet/>
      <dgm:spPr/>
      <dgm:t>
        <a:bodyPr/>
        <a:lstStyle/>
        <a:p>
          <a:endParaRPr lang="en-US"/>
        </a:p>
      </dgm:t>
    </dgm:pt>
    <dgm:pt modelId="{F2A30F84-B143-DE4E-8EEF-382A48CD9C25}">
      <dgm:prSet/>
      <dgm:spPr/>
      <dgm:t>
        <a:bodyPr/>
        <a:lstStyle/>
        <a:p>
          <a:r>
            <a:rPr lang="en-US" dirty="0"/>
            <a:t>Tax Avoidance</a:t>
          </a:r>
        </a:p>
      </dgm:t>
    </dgm:pt>
    <dgm:pt modelId="{80A132F0-4885-764F-A1F9-E0498A988837}" type="parTrans" cxnId="{B23AF2EE-443F-3C4A-BA38-CC25FA1F2BA2}">
      <dgm:prSet/>
      <dgm:spPr/>
      <dgm:t>
        <a:bodyPr/>
        <a:lstStyle/>
        <a:p>
          <a:endParaRPr lang="en-US"/>
        </a:p>
      </dgm:t>
    </dgm:pt>
    <dgm:pt modelId="{7BC2449E-C0A4-A941-B1F8-4FBAED031C1C}" type="sibTrans" cxnId="{B23AF2EE-443F-3C4A-BA38-CC25FA1F2BA2}">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dgm:spPr/>
    </dgm:pt>
    <dgm:pt modelId="{95DE6538-27BD-44AF-A1A8-CA8F6B10FDD2}" type="pres">
      <dgm:prSet presAssocID="{0BEF68B8-1228-47BB-83B5-7B9CD1E3F84E}" presName="text_2" presStyleLbl="node1" presStyleIdx="1" presStyleCnt="4">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E131CE4A-9776-44F4-BC03-867682E21374}" type="pres">
      <dgm:prSet presAssocID="{5605D28D-2CE6-4513-8566-952984E21E14}" presName="text_3" presStyleLbl="node1" presStyleIdx="2" presStyleCnt="4">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4"/>
      <dgm:spPr/>
    </dgm:pt>
    <dgm:pt modelId="{23CE3C91-BAB4-6D4B-8350-813597E8D3FC}" type="pres">
      <dgm:prSet presAssocID="{F2A30F84-B143-DE4E-8EEF-382A48CD9C25}" presName="text_4" presStyleLbl="node1" presStyleIdx="3" presStyleCnt="4">
        <dgm:presLayoutVars>
          <dgm:bulletEnabled val="1"/>
        </dgm:presLayoutVars>
      </dgm:prSet>
      <dgm:spPr/>
    </dgm:pt>
    <dgm:pt modelId="{8FDB8735-3F49-7947-9830-A358C89F512D}" type="pres">
      <dgm:prSet presAssocID="{F2A30F84-B143-DE4E-8EEF-382A48CD9C25}" presName="accent_4" presStyleCnt="0"/>
      <dgm:spPr/>
    </dgm:pt>
    <dgm:pt modelId="{FB38AEA6-7A4D-4943-9934-B43C2794CD25}" type="pres">
      <dgm:prSet presAssocID="{F2A30F84-B143-DE4E-8EEF-382A48CD9C25}" presName="accentRepeatNode" presStyleLbl="solidFgAcc1" presStyleIdx="3" presStyleCnt="4"/>
      <dgm:spPr/>
    </dgm:pt>
  </dgm:ptLst>
  <dgm:cxnLst>
    <dgm:cxn modelId="{A11E3B12-1828-45A7-86C3-BB85832DF84D}" type="presOf" srcId="{CA077D98-8478-47EA-B6A9-99ACE60C64D4}" destId="{D79B43FC-100B-4A0D-A4D5-0D2D04B99064}" srcOrd="0" destOrd="0" presId="urn:microsoft.com/office/officeart/2008/layout/VerticalCurvedList"/>
    <dgm:cxn modelId="{29DA474E-5DFA-4C66-882F-319C49ABBB19}" type="presOf" srcId="{6750AC01-D39D-4F3A-9DC8-2A211EE986A2}" destId="{58319267-C71E-43C9-94E1-827D0616C7A7}"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F3384AE9-9842-044E-9B73-943F8997C007}" type="presOf" srcId="{F2A30F84-B143-DE4E-8EEF-382A48CD9C25}" destId="{23CE3C91-BAB4-6D4B-8350-813597E8D3FC}" srcOrd="0" destOrd="0" presId="urn:microsoft.com/office/officeart/2008/layout/VerticalCurvedList"/>
    <dgm:cxn modelId="{B23AF2EE-443F-3C4A-BA38-CC25FA1F2BA2}" srcId="{7E5AA53B-3EEE-4DE4-BB81-9044890C2946}" destId="{F2A30F84-B143-DE4E-8EEF-382A48CD9C25}" srcOrd="3" destOrd="0" parTransId="{80A132F0-4885-764F-A1F9-E0498A988837}" sibTransId="{7BC2449E-C0A4-A941-B1F8-4FBAED031C1C}"/>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AC563FF8-49CE-BE46-A1A5-B342BE41FD81}" type="presParOf" srcId="{90561C55-3C6E-4D53-85E1-2C50BCDDA392}" destId="{23CE3C91-BAB4-6D4B-8350-813597E8D3FC}" srcOrd="7" destOrd="0" presId="urn:microsoft.com/office/officeart/2008/layout/VerticalCurvedList"/>
    <dgm:cxn modelId="{3F99D0A5-AC5F-7C4B-9012-FFB9FFD8E2E7}" type="presParOf" srcId="{90561C55-3C6E-4D53-85E1-2C50BCDDA392}" destId="{8FDB8735-3F49-7947-9830-A358C89F512D}" srcOrd="8" destOrd="0" presId="urn:microsoft.com/office/officeart/2008/layout/VerticalCurvedList"/>
    <dgm:cxn modelId="{4E98AFE9-E134-A546-989B-AC2871ECE5F9}" type="presParOf" srcId="{8FDB8735-3F49-7947-9830-A358C89F512D}" destId="{FB38AEA6-7A4D-4943-9934-B43C2794CD25}"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9C16A6-8C48-4165-8DAF-8C957C12A8F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pt>
    <dgm:pt modelId="{701D68F5-42F8-47BC-8FED-84C50F595DF0}">
      <dgm:prSet phldrT="[Text]"/>
      <dgm:spPr/>
      <dgm:t>
        <a:bodyPr/>
        <a:lstStyle/>
        <a:p>
          <a:pPr>
            <a:lnSpc>
              <a:spcPct val="100000"/>
            </a:lnSpc>
            <a:defRPr cap="all"/>
          </a:pPr>
          <a:r>
            <a:rPr lang="en-ZA"/>
            <a:t>Distributed</a:t>
          </a:r>
        </a:p>
        <a:p>
          <a:pPr>
            <a:lnSpc>
              <a:spcPct val="100000"/>
            </a:lnSpc>
            <a:defRPr cap="all"/>
          </a:pPr>
          <a:r>
            <a:rPr lang="en-ZA"/>
            <a:t>Ledger</a:t>
          </a:r>
          <a:endParaRPr lang="en-US"/>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defRPr cap="all"/>
          </a:pPr>
          <a:r>
            <a:rPr lang="en-US"/>
            <a:t>Automation</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pPr>
            <a:lnSpc>
              <a:spcPct val="100000"/>
            </a:lnSpc>
            <a:defRPr cap="all"/>
          </a:pPr>
          <a:r>
            <a:rPr lang="en-US"/>
            <a:t>Encryption </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141C9A72-CF8D-1044-BD69-7DB16EFD413C}">
      <dgm:prSet/>
      <dgm:spPr/>
      <dgm:t>
        <a:bodyPr/>
        <a:lstStyle/>
        <a:p>
          <a:pPr>
            <a:lnSpc>
              <a:spcPct val="100000"/>
            </a:lnSpc>
            <a:defRPr cap="all"/>
          </a:pPr>
          <a:r>
            <a:rPr lang="en-US"/>
            <a:t>Identification</a:t>
          </a:r>
        </a:p>
      </dgm:t>
    </dgm:pt>
    <dgm:pt modelId="{D381B51A-8E8F-B64B-A93D-40A8A3FAE00F}" type="parTrans" cxnId="{F20C6DE7-1E32-4C4A-A3E8-E54601013319}">
      <dgm:prSet/>
      <dgm:spPr/>
      <dgm:t>
        <a:bodyPr/>
        <a:lstStyle/>
        <a:p>
          <a:endParaRPr lang="en-US"/>
        </a:p>
      </dgm:t>
    </dgm:pt>
    <dgm:pt modelId="{A04FE64A-4355-374C-A87D-DEB9B1140585}" type="sibTrans" cxnId="{F20C6DE7-1E32-4C4A-A3E8-E54601013319}">
      <dgm:prSet/>
      <dgm:spPr/>
      <dgm:t>
        <a:bodyPr/>
        <a:lstStyle/>
        <a:p>
          <a:endParaRPr lang="en-US"/>
        </a:p>
      </dgm:t>
    </dgm:pt>
    <dgm:pt modelId="{00A9338C-B89D-4D42-B3E8-281A9E576C9A}">
      <dgm:prSet/>
      <dgm:spPr/>
      <dgm:t>
        <a:bodyPr/>
        <a:lstStyle/>
        <a:p>
          <a:pPr>
            <a:lnSpc>
              <a:spcPct val="100000"/>
            </a:lnSpc>
            <a:defRPr cap="all"/>
          </a:pPr>
          <a:r>
            <a:rPr lang="en-US"/>
            <a:t>Historical Records</a:t>
          </a:r>
        </a:p>
      </dgm:t>
    </dgm:pt>
    <dgm:pt modelId="{24EAE81B-FE56-D548-9D11-E6BF4BCBFAD6}" type="parTrans" cxnId="{DB869B00-D96A-3A47-B132-150809F737D4}">
      <dgm:prSet/>
      <dgm:spPr/>
      <dgm:t>
        <a:bodyPr/>
        <a:lstStyle/>
        <a:p>
          <a:endParaRPr lang="en-US"/>
        </a:p>
      </dgm:t>
    </dgm:pt>
    <dgm:pt modelId="{7DEC1430-C154-A04E-ADA7-A7B390B6F7A8}" type="sibTrans" cxnId="{DB869B00-D96A-3A47-B132-150809F737D4}">
      <dgm:prSet/>
      <dgm:spPr/>
      <dgm:t>
        <a:bodyPr/>
        <a:lstStyle/>
        <a:p>
          <a:endParaRPr lang="en-US"/>
        </a:p>
      </dgm:t>
    </dgm:pt>
    <dgm:pt modelId="{57086333-B2BE-4707-AE59-28DA6EBDF1B4}" type="pres">
      <dgm:prSet presAssocID="{7D9C16A6-8C48-4165-8DAF-8C957C12A8FA}" presName="root" presStyleCnt="0">
        <dgm:presLayoutVars>
          <dgm:dir/>
          <dgm:resizeHandles val="exact"/>
        </dgm:presLayoutVars>
      </dgm:prSet>
      <dgm:spPr/>
    </dgm:pt>
    <dgm:pt modelId="{5F344F3E-13F9-4C35-8464-FEB740E657EE}" type="pres">
      <dgm:prSet presAssocID="{701D68F5-42F8-47BC-8FED-84C50F595DF0}" presName="compNode" presStyleCnt="0"/>
      <dgm:spPr/>
    </dgm:pt>
    <dgm:pt modelId="{B98E8329-724A-4842-BDB1-BC81AE0BD083}" type="pres">
      <dgm:prSet presAssocID="{701D68F5-42F8-47BC-8FED-84C50F595DF0}" presName="iconBgRect" presStyleLbl="bgShp" presStyleIdx="0" presStyleCnt="5"/>
      <dgm:spPr/>
    </dgm:pt>
    <dgm:pt modelId="{A8C15507-A770-4B8B-ACF9-47876150D387}" type="pres">
      <dgm:prSet presAssocID="{701D68F5-42F8-47BC-8FED-84C50F595DF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twork"/>
        </a:ext>
      </dgm:extLst>
    </dgm:pt>
    <dgm:pt modelId="{C9606C18-30FC-405D-B940-E914181028A9}" type="pres">
      <dgm:prSet presAssocID="{701D68F5-42F8-47BC-8FED-84C50F595DF0}" presName="spaceRect" presStyleCnt="0"/>
      <dgm:spPr/>
    </dgm:pt>
    <dgm:pt modelId="{F907E966-9126-43AD-A301-7B51BB69D7F2}" type="pres">
      <dgm:prSet presAssocID="{701D68F5-42F8-47BC-8FED-84C50F595DF0}" presName="textRect" presStyleLbl="revTx" presStyleIdx="0" presStyleCnt="5">
        <dgm:presLayoutVars>
          <dgm:chMax val="1"/>
          <dgm:chPref val="1"/>
        </dgm:presLayoutVars>
      </dgm:prSet>
      <dgm:spPr/>
    </dgm:pt>
    <dgm:pt modelId="{4FA2507F-B6DB-442B-9CB5-FD3091462164}" type="pres">
      <dgm:prSet presAssocID="{0C95B389-AC0C-4055-9AA3-38815EFC8B0A}" presName="sibTrans" presStyleCnt="0"/>
      <dgm:spPr/>
    </dgm:pt>
    <dgm:pt modelId="{B004B899-573B-4C0C-BDD2-4A4C8822A254}" type="pres">
      <dgm:prSet presAssocID="{91A66877-AC1C-46D9-BF2C-6024B638DEA9}" presName="compNode" presStyleCnt="0"/>
      <dgm:spPr/>
    </dgm:pt>
    <dgm:pt modelId="{21291F38-BEB4-4BFF-9FD3-E98BF69DF214}" type="pres">
      <dgm:prSet presAssocID="{91A66877-AC1C-46D9-BF2C-6024B638DEA9}" presName="iconBgRect" presStyleLbl="bgShp" presStyleIdx="1" presStyleCnt="5"/>
      <dgm:spPr/>
    </dgm:pt>
    <dgm:pt modelId="{D2EF5687-00EB-46EC-973D-F1BF7DF1D4F4}" type="pres">
      <dgm:prSet presAssocID="{91A66877-AC1C-46D9-BF2C-6024B638DEA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obot"/>
        </a:ext>
      </dgm:extLst>
    </dgm:pt>
    <dgm:pt modelId="{25370FD8-9975-4290-81D0-9DDB8637A652}" type="pres">
      <dgm:prSet presAssocID="{91A66877-AC1C-46D9-BF2C-6024B638DEA9}" presName="spaceRect" presStyleCnt="0"/>
      <dgm:spPr/>
    </dgm:pt>
    <dgm:pt modelId="{B5F3A976-7DD6-44AD-B7B5-7F8D2AA512AD}" type="pres">
      <dgm:prSet presAssocID="{91A66877-AC1C-46D9-BF2C-6024B638DEA9}" presName="textRect" presStyleLbl="revTx" presStyleIdx="1" presStyleCnt="5">
        <dgm:presLayoutVars>
          <dgm:chMax val="1"/>
          <dgm:chPref val="1"/>
        </dgm:presLayoutVars>
      </dgm:prSet>
      <dgm:spPr/>
    </dgm:pt>
    <dgm:pt modelId="{1A0AF455-F8DD-45DA-AA8A-58810E3F259B}" type="pres">
      <dgm:prSet presAssocID="{BFCE4A28-C381-46FF-935A-B11534EF7D87}" presName="sibTrans" presStyleCnt="0"/>
      <dgm:spPr/>
    </dgm:pt>
    <dgm:pt modelId="{7537C3D8-BBE7-3A4F-A86C-AA7D91E8F827}" type="pres">
      <dgm:prSet presAssocID="{141C9A72-CF8D-1044-BD69-7DB16EFD413C}" presName="compNode" presStyleCnt="0"/>
      <dgm:spPr/>
    </dgm:pt>
    <dgm:pt modelId="{30F2690E-2AC3-6649-A9EB-76EF62094C14}" type="pres">
      <dgm:prSet presAssocID="{141C9A72-CF8D-1044-BD69-7DB16EFD413C}" presName="iconBgRect" presStyleLbl="bgShp" presStyleIdx="2" presStyleCnt="5"/>
      <dgm:spPr/>
    </dgm:pt>
    <dgm:pt modelId="{7447CE52-1097-374F-9AF4-6B1ABB0FBBE0}" type="pres">
      <dgm:prSet presAssocID="{141C9A72-CF8D-1044-BD69-7DB16EFD413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nger Print"/>
        </a:ext>
      </dgm:extLst>
    </dgm:pt>
    <dgm:pt modelId="{BAC433A1-C8AC-8447-8C27-EF0406F720CC}" type="pres">
      <dgm:prSet presAssocID="{141C9A72-CF8D-1044-BD69-7DB16EFD413C}" presName="spaceRect" presStyleCnt="0"/>
      <dgm:spPr/>
    </dgm:pt>
    <dgm:pt modelId="{868038C0-19B7-6443-A624-14FF98D0ED9B}" type="pres">
      <dgm:prSet presAssocID="{141C9A72-CF8D-1044-BD69-7DB16EFD413C}" presName="textRect" presStyleLbl="revTx" presStyleIdx="2" presStyleCnt="5">
        <dgm:presLayoutVars>
          <dgm:chMax val="1"/>
          <dgm:chPref val="1"/>
        </dgm:presLayoutVars>
      </dgm:prSet>
      <dgm:spPr/>
    </dgm:pt>
    <dgm:pt modelId="{FDFDEB15-2DDF-9749-90F1-61EA97BBB839}" type="pres">
      <dgm:prSet presAssocID="{A04FE64A-4355-374C-A87D-DEB9B1140585}" presName="sibTrans" presStyleCnt="0"/>
      <dgm:spPr/>
    </dgm:pt>
    <dgm:pt modelId="{76B97C67-092D-4CA9-8920-6B5FBAC5BB7C}" type="pres">
      <dgm:prSet presAssocID="{76CC3289-2662-43F0-A3C6-BA04A135F08C}" presName="compNode" presStyleCnt="0"/>
      <dgm:spPr/>
    </dgm:pt>
    <dgm:pt modelId="{22DB6CC2-6849-4159-8523-D6FD6C8F0B3F}" type="pres">
      <dgm:prSet presAssocID="{76CC3289-2662-43F0-A3C6-BA04A135F08C}" presName="iconBgRect" presStyleLbl="bgShp" presStyleIdx="3" presStyleCnt="5"/>
      <dgm:spPr/>
    </dgm:pt>
    <dgm:pt modelId="{A01B0758-6CEE-43E3-BE47-4434E1C84DF4}" type="pres">
      <dgm:prSet presAssocID="{76CC3289-2662-43F0-A3C6-BA04A135F08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ock"/>
        </a:ext>
      </dgm:extLst>
    </dgm:pt>
    <dgm:pt modelId="{3FBC581C-E28A-417E-A301-74BC34B5172F}" type="pres">
      <dgm:prSet presAssocID="{76CC3289-2662-43F0-A3C6-BA04A135F08C}" presName="spaceRect" presStyleCnt="0"/>
      <dgm:spPr/>
    </dgm:pt>
    <dgm:pt modelId="{7CEACD3B-C379-4355-8D53-05F6B1182480}" type="pres">
      <dgm:prSet presAssocID="{76CC3289-2662-43F0-A3C6-BA04A135F08C}" presName="textRect" presStyleLbl="revTx" presStyleIdx="3" presStyleCnt="5">
        <dgm:presLayoutVars>
          <dgm:chMax val="1"/>
          <dgm:chPref val="1"/>
        </dgm:presLayoutVars>
      </dgm:prSet>
      <dgm:spPr/>
    </dgm:pt>
    <dgm:pt modelId="{2B1DB7E0-55AE-814C-9590-6B2F762F8FF3}" type="pres">
      <dgm:prSet presAssocID="{FA28C9D6-476E-43CD-BA23-D6D990FD78D0}" presName="sibTrans" presStyleCnt="0"/>
      <dgm:spPr/>
    </dgm:pt>
    <dgm:pt modelId="{0D914781-A536-B845-A026-1CD22F7F1452}" type="pres">
      <dgm:prSet presAssocID="{00A9338C-B89D-4D42-B3E8-281A9E576C9A}" presName="compNode" presStyleCnt="0"/>
      <dgm:spPr/>
    </dgm:pt>
    <dgm:pt modelId="{E02A42FD-60FF-014E-B921-B3C34AA96438}" type="pres">
      <dgm:prSet presAssocID="{00A9338C-B89D-4D42-B3E8-281A9E576C9A}" presName="iconBgRect" presStyleLbl="bgShp" presStyleIdx="4" presStyleCnt="5"/>
      <dgm:spPr/>
    </dgm:pt>
    <dgm:pt modelId="{6C7EEC1D-D307-9245-B4C1-2BB331FE1DE7}" type="pres">
      <dgm:prSet presAssocID="{00A9338C-B89D-4D42-B3E8-281A9E576C9A}"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Database"/>
        </a:ext>
      </dgm:extLst>
    </dgm:pt>
    <dgm:pt modelId="{F578D4B5-9D43-C240-8BD7-F48CB50E0A00}" type="pres">
      <dgm:prSet presAssocID="{00A9338C-B89D-4D42-B3E8-281A9E576C9A}" presName="spaceRect" presStyleCnt="0"/>
      <dgm:spPr/>
    </dgm:pt>
    <dgm:pt modelId="{07C13D1E-E201-154B-BD33-A3CC381BD3F6}" type="pres">
      <dgm:prSet presAssocID="{00A9338C-B89D-4D42-B3E8-281A9E576C9A}" presName="textRect" presStyleLbl="revTx" presStyleIdx="4" presStyleCnt="5">
        <dgm:presLayoutVars>
          <dgm:chMax val="1"/>
          <dgm:chPref val="1"/>
        </dgm:presLayoutVars>
      </dgm:prSet>
      <dgm:spPr/>
    </dgm:pt>
  </dgm:ptLst>
  <dgm:cxnLst>
    <dgm:cxn modelId="{DB869B00-D96A-3A47-B132-150809F737D4}" srcId="{7D9C16A6-8C48-4165-8DAF-8C957C12A8FA}" destId="{00A9338C-B89D-4D42-B3E8-281A9E576C9A}" srcOrd="4" destOrd="0" parTransId="{24EAE81B-FE56-D548-9D11-E6BF4BCBFAD6}" sibTransId="{7DEC1430-C154-A04E-ADA7-A7B390B6F7A8}"/>
    <dgm:cxn modelId="{09C95540-F8DC-0346-9D7D-26DADC651309}" type="presOf" srcId="{91A66877-AC1C-46D9-BF2C-6024B638DEA9}" destId="{B5F3A976-7DD6-44AD-B7B5-7F8D2AA512AD}" srcOrd="0" destOrd="0" presId="urn:microsoft.com/office/officeart/2018/5/layout/IconCircleLabelList"/>
    <dgm:cxn modelId="{C4BA385D-31ED-40EF-A5D6-98DFBA64E71A}" srcId="{7D9C16A6-8C48-4165-8DAF-8C957C12A8FA}" destId="{701D68F5-42F8-47BC-8FED-84C50F595DF0}" srcOrd="0" destOrd="0" parTransId="{9617668C-C38C-4017-8DDF-37855B15D110}" sibTransId="{0C95B389-AC0C-4055-9AA3-38815EFC8B0A}"/>
    <dgm:cxn modelId="{0400886E-8A1A-44C2-95A7-DB0EF4911494}" srcId="{7D9C16A6-8C48-4165-8DAF-8C957C12A8FA}" destId="{76CC3289-2662-43F0-A3C6-BA04A135F08C}" srcOrd="3"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5D5ACF83-6AB9-D44F-9119-618EC9C30B84}" type="presOf" srcId="{701D68F5-42F8-47BC-8FED-84C50F595DF0}" destId="{F907E966-9126-43AD-A301-7B51BB69D7F2}" srcOrd="0" destOrd="0" presId="urn:microsoft.com/office/officeart/2018/5/layout/IconCircleLabelList"/>
    <dgm:cxn modelId="{AB342C86-E5D8-CD45-8BE5-28904D6A579E}" type="presOf" srcId="{141C9A72-CF8D-1044-BD69-7DB16EFD413C}" destId="{868038C0-19B7-6443-A624-14FF98D0ED9B}" srcOrd="0" destOrd="0" presId="urn:microsoft.com/office/officeart/2018/5/layout/IconCircleLabelList"/>
    <dgm:cxn modelId="{744A4486-9096-204D-AC7E-74A8B2ACDBEC}" type="presOf" srcId="{76CC3289-2662-43F0-A3C6-BA04A135F08C}" destId="{7CEACD3B-C379-4355-8D53-05F6B1182480}" srcOrd="0" destOrd="0" presId="urn:microsoft.com/office/officeart/2018/5/layout/IconCircleLabelList"/>
    <dgm:cxn modelId="{42CC4ACB-9B59-D547-80B3-7664FB5569AF}" type="presOf" srcId="{00A9338C-B89D-4D42-B3E8-281A9E576C9A}" destId="{07C13D1E-E201-154B-BD33-A3CC381BD3F6}" srcOrd="0" destOrd="0" presId="urn:microsoft.com/office/officeart/2018/5/layout/IconCircleLabelList"/>
    <dgm:cxn modelId="{F20C6DE7-1E32-4C4A-A3E8-E54601013319}" srcId="{7D9C16A6-8C48-4165-8DAF-8C957C12A8FA}" destId="{141C9A72-CF8D-1044-BD69-7DB16EFD413C}" srcOrd="2" destOrd="0" parTransId="{D381B51A-8E8F-B64B-A93D-40A8A3FAE00F}" sibTransId="{A04FE64A-4355-374C-A87D-DEB9B1140585}"/>
    <dgm:cxn modelId="{073625E9-B863-FB43-A11F-130963B65AE9}" type="presOf" srcId="{7D9C16A6-8C48-4165-8DAF-8C957C12A8FA}" destId="{57086333-B2BE-4707-AE59-28DA6EBDF1B4}" srcOrd="0" destOrd="0" presId="urn:microsoft.com/office/officeart/2018/5/layout/IconCircleLabelList"/>
    <dgm:cxn modelId="{99C96D1F-91AC-5743-8280-B0D13314932F}" type="presParOf" srcId="{57086333-B2BE-4707-AE59-28DA6EBDF1B4}" destId="{5F344F3E-13F9-4C35-8464-FEB740E657EE}" srcOrd="0" destOrd="0" presId="urn:microsoft.com/office/officeart/2018/5/layout/IconCircleLabelList"/>
    <dgm:cxn modelId="{1986DE2D-0CCF-C44B-BD91-625B6CF4E0A8}" type="presParOf" srcId="{5F344F3E-13F9-4C35-8464-FEB740E657EE}" destId="{B98E8329-724A-4842-BDB1-BC81AE0BD083}" srcOrd="0" destOrd="0" presId="urn:microsoft.com/office/officeart/2018/5/layout/IconCircleLabelList"/>
    <dgm:cxn modelId="{5CD1AC7C-3DB6-2743-A1BF-8D588C168D27}" type="presParOf" srcId="{5F344F3E-13F9-4C35-8464-FEB740E657EE}" destId="{A8C15507-A770-4B8B-ACF9-47876150D387}" srcOrd="1" destOrd="0" presId="urn:microsoft.com/office/officeart/2018/5/layout/IconCircleLabelList"/>
    <dgm:cxn modelId="{34304652-5145-4E47-A893-16E84C4EA51D}" type="presParOf" srcId="{5F344F3E-13F9-4C35-8464-FEB740E657EE}" destId="{C9606C18-30FC-405D-B940-E914181028A9}" srcOrd="2" destOrd="0" presId="urn:microsoft.com/office/officeart/2018/5/layout/IconCircleLabelList"/>
    <dgm:cxn modelId="{7683CA4A-424A-F949-AC7D-49F957458CB6}" type="presParOf" srcId="{5F344F3E-13F9-4C35-8464-FEB740E657EE}" destId="{F907E966-9126-43AD-A301-7B51BB69D7F2}" srcOrd="3" destOrd="0" presId="urn:microsoft.com/office/officeart/2018/5/layout/IconCircleLabelList"/>
    <dgm:cxn modelId="{B14F55FA-A43D-7A48-959C-51E22574304C}" type="presParOf" srcId="{57086333-B2BE-4707-AE59-28DA6EBDF1B4}" destId="{4FA2507F-B6DB-442B-9CB5-FD3091462164}" srcOrd="1" destOrd="0" presId="urn:microsoft.com/office/officeart/2018/5/layout/IconCircleLabelList"/>
    <dgm:cxn modelId="{6859BD29-1B3C-6546-9216-73030A0B67C9}" type="presParOf" srcId="{57086333-B2BE-4707-AE59-28DA6EBDF1B4}" destId="{B004B899-573B-4C0C-BDD2-4A4C8822A254}" srcOrd="2" destOrd="0" presId="urn:microsoft.com/office/officeart/2018/5/layout/IconCircleLabelList"/>
    <dgm:cxn modelId="{E29F699E-1D54-4C40-AD62-3AB44C8067AB}" type="presParOf" srcId="{B004B899-573B-4C0C-BDD2-4A4C8822A254}" destId="{21291F38-BEB4-4BFF-9FD3-E98BF69DF214}" srcOrd="0" destOrd="0" presId="urn:microsoft.com/office/officeart/2018/5/layout/IconCircleLabelList"/>
    <dgm:cxn modelId="{28074F84-89D0-3A42-BB25-B9CBFC9CBC67}" type="presParOf" srcId="{B004B899-573B-4C0C-BDD2-4A4C8822A254}" destId="{D2EF5687-00EB-46EC-973D-F1BF7DF1D4F4}" srcOrd="1" destOrd="0" presId="urn:microsoft.com/office/officeart/2018/5/layout/IconCircleLabelList"/>
    <dgm:cxn modelId="{DB09BB1C-B1F0-5D43-B0FC-C868ED4C1CF3}" type="presParOf" srcId="{B004B899-573B-4C0C-BDD2-4A4C8822A254}" destId="{25370FD8-9975-4290-81D0-9DDB8637A652}" srcOrd="2" destOrd="0" presId="urn:microsoft.com/office/officeart/2018/5/layout/IconCircleLabelList"/>
    <dgm:cxn modelId="{D57E3E02-162C-1F49-82E8-301C0E800D70}" type="presParOf" srcId="{B004B899-573B-4C0C-BDD2-4A4C8822A254}" destId="{B5F3A976-7DD6-44AD-B7B5-7F8D2AA512AD}" srcOrd="3" destOrd="0" presId="urn:microsoft.com/office/officeart/2018/5/layout/IconCircleLabelList"/>
    <dgm:cxn modelId="{F4BB33A9-ABED-7C42-A334-32F519EDF12C}" type="presParOf" srcId="{57086333-B2BE-4707-AE59-28DA6EBDF1B4}" destId="{1A0AF455-F8DD-45DA-AA8A-58810E3F259B}" srcOrd="3" destOrd="0" presId="urn:microsoft.com/office/officeart/2018/5/layout/IconCircleLabelList"/>
    <dgm:cxn modelId="{F551EF49-5605-6247-B18D-D3B8A1EAE861}" type="presParOf" srcId="{57086333-B2BE-4707-AE59-28DA6EBDF1B4}" destId="{7537C3D8-BBE7-3A4F-A86C-AA7D91E8F827}" srcOrd="4" destOrd="0" presId="urn:microsoft.com/office/officeart/2018/5/layout/IconCircleLabelList"/>
    <dgm:cxn modelId="{10B79F22-F24D-DA40-8BF4-4FCEBDDCFF8D}" type="presParOf" srcId="{7537C3D8-BBE7-3A4F-A86C-AA7D91E8F827}" destId="{30F2690E-2AC3-6649-A9EB-76EF62094C14}" srcOrd="0" destOrd="0" presId="urn:microsoft.com/office/officeart/2018/5/layout/IconCircleLabelList"/>
    <dgm:cxn modelId="{6B2BBBDF-05B5-E24C-BF6C-13CB78CCCB8E}" type="presParOf" srcId="{7537C3D8-BBE7-3A4F-A86C-AA7D91E8F827}" destId="{7447CE52-1097-374F-9AF4-6B1ABB0FBBE0}" srcOrd="1" destOrd="0" presId="urn:microsoft.com/office/officeart/2018/5/layout/IconCircleLabelList"/>
    <dgm:cxn modelId="{80362DBC-E41B-9940-9390-80DC45A1488A}" type="presParOf" srcId="{7537C3D8-BBE7-3A4F-A86C-AA7D91E8F827}" destId="{BAC433A1-C8AC-8447-8C27-EF0406F720CC}" srcOrd="2" destOrd="0" presId="urn:microsoft.com/office/officeart/2018/5/layout/IconCircleLabelList"/>
    <dgm:cxn modelId="{0EF39AA4-9CDF-5540-BAD2-8196DFC29A69}" type="presParOf" srcId="{7537C3D8-BBE7-3A4F-A86C-AA7D91E8F827}" destId="{868038C0-19B7-6443-A624-14FF98D0ED9B}" srcOrd="3" destOrd="0" presId="urn:microsoft.com/office/officeart/2018/5/layout/IconCircleLabelList"/>
    <dgm:cxn modelId="{274A8AAE-4561-6242-9986-B0E244D13587}" type="presParOf" srcId="{57086333-B2BE-4707-AE59-28DA6EBDF1B4}" destId="{FDFDEB15-2DDF-9749-90F1-61EA97BBB839}" srcOrd="5" destOrd="0" presId="urn:microsoft.com/office/officeart/2018/5/layout/IconCircleLabelList"/>
    <dgm:cxn modelId="{19E7F1FA-A184-1C43-A870-2E68C5F9C90A}" type="presParOf" srcId="{57086333-B2BE-4707-AE59-28DA6EBDF1B4}" destId="{76B97C67-092D-4CA9-8920-6B5FBAC5BB7C}" srcOrd="6" destOrd="0" presId="urn:microsoft.com/office/officeart/2018/5/layout/IconCircleLabelList"/>
    <dgm:cxn modelId="{D08A49A2-D73A-DB4E-A34A-B4206CDFDA5C}" type="presParOf" srcId="{76B97C67-092D-4CA9-8920-6B5FBAC5BB7C}" destId="{22DB6CC2-6849-4159-8523-D6FD6C8F0B3F}" srcOrd="0" destOrd="0" presId="urn:microsoft.com/office/officeart/2018/5/layout/IconCircleLabelList"/>
    <dgm:cxn modelId="{C9FED010-5088-2349-A37E-B654B86C8E89}" type="presParOf" srcId="{76B97C67-092D-4CA9-8920-6B5FBAC5BB7C}" destId="{A01B0758-6CEE-43E3-BE47-4434E1C84DF4}" srcOrd="1" destOrd="0" presId="urn:microsoft.com/office/officeart/2018/5/layout/IconCircleLabelList"/>
    <dgm:cxn modelId="{7DC5F063-D472-7644-BE9D-92625A86FE30}" type="presParOf" srcId="{76B97C67-092D-4CA9-8920-6B5FBAC5BB7C}" destId="{3FBC581C-E28A-417E-A301-74BC34B5172F}" srcOrd="2" destOrd="0" presId="urn:microsoft.com/office/officeart/2018/5/layout/IconCircleLabelList"/>
    <dgm:cxn modelId="{46A3E949-827C-3A48-89B4-0D4DC487044A}" type="presParOf" srcId="{76B97C67-092D-4CA9-8920-6B5FBAC5BB7C}" destId="{7CEACD3B-C379-4355-8D53-05F6B1182480}" srcOrd="3" destOrd="0" presId="urn:microsoft.com/office/officeart/2018/5/layout/IconCircleLabelList"/>
    <dgm:cxn modelId="{4FECDA43-A92B-7F41-90AA-CD9A93111A7E}" type="presParOf" srcId="{57086333-B2BE-4707-AE59-28DA6EBDF1B4}" destId="{2B1DB7E0-55AE-814C-9590-6B2F762F8FF3}" srcOrd="7" destOrd="0" presId="urn:microsoft.com/office/officeart/2018/5/layout/IconCircleLabelList"/>
    <dgm:cxn modelId="{34ED96AB-4DD6-B54D-861B-380A1F20977B}" type="presParOf" srcId="{57086333-B2BE-4707-AE59-28DA6EBDF1B4}" destId="{0D914781-A536-B845-A026-1CD22F7F1452}" srcOrd="8" destOrd="0" presId="urn:microsoft.com/office/officeart/2018/5/layout/IconCircleLabelList"/>
    <dgm:cxn modelId="{7D2F94EF-FBB1-CF48-8F63-D4C7BC7A27EB}" type="presParOf" srcId="{0D914781-A536-B845-A026-1CD22F7F1452}" destId="{E02A42FD-60FF-014E-B921-B3C34AA96438}" srcOrd="0" destOrd="0" presId="urn:microsoft.com/office/officeart/2018/5/layout/IconCircleLabelList"/>
    <dgm:cxn modelId="{0E071E21-5B55-3A42-A118-97134446CDA9}" type="presParOf" srcId="{0D914781-A536-B845-A026-1CD22F7F1452}" destId="{6C7EEC1D-D307-9245-B4C1-2BB331FE1DE7}" srcOrd="1" destOrd="0" presId="urn:microsoft.com/office/officeart/2018/5/layout/IconCircleLabelList"/>
    <dgm:cxn modelId="{0EAB656B-9DD7-0444-87A5-37D1C9FA88BA}" type="presParOf" srcId="{0D914781-A536-B845-A026-1CD22F7F1452}" destId="{F578D4B5-9D43-C240-8BD7-F48CB50E0A00}" srcOrd="2" destOrd="0" presId="urn:microsoft.com/office/officeart/2018/5/layout/IconCircleLabelList"/>
    <dgm:cxn modelId="{65C5AA82-98E9-F444-BC5C-359559448BDD}" type="presParOf" srcId="{0D914781-A536-B845-A026-1CD22F7F1452}" destId="{07C13D1E-E201-154B-BD33-A3CC381BD3F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34EC3-86F4-4816-B3CE-3E09BD5CB33C}">
      <dsp:nvSpPr>
        <dsp:cNvPr id="0" name=""/>
        <dsp:cNvSpPr/>
      </dsp:nvSpPr>
      <dsp:spPr>
        <a:xfrm>
          <a:off x="0" y="597713"/>
          <a:ext cx="11029950" cy="11034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36BBEF-5569-4EF5-8303-EFA9EBA1A25A}">
      <dsp:nvSpPr>
        <dsp:cNvPr id="0" name=""/>
        <dsp:cNvSpPr/>
      </dsp:nvSpPr>
      <dsp:spPr>
        <a:xfrm>
          <a:off x="333800" y="845994"/>
          <a:ext cx="606909" cy="6069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0AA631-1056-4A91-9269-905FCA3105B8}">
      <dsp:nvSpPr>
        <dsp:cNvPr id="0" name=""/>
        <dsp:cNvSpPr/>
      </dsp:nvSpPr>
      <dsp:spPr>
        <a:xfrm>
          <a:off x="1274509" y="597713"/>
          <a:ext cx="9755440" cy="1103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4" tIns="116784" rIns="116784" bIns="116784" numCol="1" spcCol="1270" anchor="ctr" anchorCtr="0">
          <a:noAutofit/>
        </a:bodyPr>
        <a:lstStyle/>
        <a:p>
          <a:pPr marL="0" lvl="0" indent="0" algn="l" defTabSz="933450">
            <a:lnSpc>
              <a:spcPct val="90000"/>
            </a:lnSpc>
            <a:spcBef>
              <a:spcPct val="0"/>
            </a:spcBef>
            <a:spcAft>
              <a:spcPct val="35000"/>
            </a:spcAft>
            <a:buNone/>
          </a:pPr>
          <a:r>
            <a:rPr lang="en-US" sz="2100" kern="1200"/>
            <a:t>The purpose of this project is to explore the integration of blockchain into Anti-Money Laundering (AML) practices </a:t>
          </a:r>
        </a:p>
      </dsp:txBody>
      <dsp:txXfrm>
        <a:off x="1274509" y="597713"/>
        <a:ext cx="9755440" cy="1103471"/>
      </dsp:txXfrm>
    </dsp:sp>
    <dsp:sp modelId="{50CD217C-F249-4BE1-B7AC-BC8572A8C8DE}">
      <dsp:nvSpPr>
        <dsp:cNvPr id="0" name=""/>
        <dsp:cNvSpPr/>
      </dsp:nvSpPr>
      <dsp:spPr>
        <a:xfrm>
          <a:off x="0" y="1977052"/>
          <a:ext cx="11029950" cy="11034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B0CEFF-930B-4B37-B731-30CA6FEECCC0}">
      <dsp:nvSpPr>
        <dsp:cNvPr id="0" name=""/>
        <dsp:cNvSpPr/>
      </dsp:nvSpPr>
      <dsp:spPr>
        <a:xfrm>
          <a:off x="333800" y="2225333"/>
          <a:ext cx="606909" cy="6069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ABA917-610C-40DF-B5D8-2B328822AF13}">
      <dsp:nvSpPr>
        <dsp:cNvPr id="0" name=""/>
        <dsp:cNvSpPr/>
      </dsp:nvSpPr>
      <dsp:spPr>
        <a:xfrm>
          <a:off x="1274509" y="1977052"/>
          <a:ext cx="4963477" cy="1103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4" tIns="116784" rIns="116784" bIns="116784" numCol="1" spcCol="1270" anchor="ctr" anchorCtr="0">
          <a:noAutofit/>
        </a:bodyPr>
        <a:lstStyle/>
        <a:p>
          <a:pPr marL="0" lvl="0" indent="0" algn="l" defTabSz="933450">
            <a:lnSpc>
              <a:spcPct val="90000"/>
            </a:lnSpc>
            <a:spcBef>
              <a:spcPct val="0"/>
            </a:spcBef>
            <a:spcAft>
              <a:spcPct val="35000"/>
            </a:spcAft>
            <a:buNone/>
          </a:pPr>
          <a:r>
            <a:rPr lang="en-US" sz="2100" kern="1200"/>
            <a:t>We will be incorporating smart contracts into the Know Your Customer (KYC) process </a:t>
          </a:r>
        </a:p>
      </dsp:txBody>
      <dsp:txXfrm>
        <a:off x="1274509" y="1977052"/>
        <a:ext cx="4963477" cy="1103471"/>
      </dsp:txXfrm>
    </dsp:sp>
    <dsp:sp modelId="{89CBE9E7-6BCB-4A13-9908-6E05095F63FF}">
      <dsp:nvSpPr>
        <dsp:cNvPr id="0" name=""/>
        <dsp:cNvSpPr/>
      </dsp:nvSpPr>
      <dsp:spPr>
        <a:xfrm>
          <a:off x="6237986" y="1977052"/>
          <a:ext cx="4791963" cy="1103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4" tIns="116784" rIns="116784" bIns="116784" numCol="1" spcCol="1270" anchor="ctr" anchorCtr="0">
          <a:noAutofit/>
        </a:bodyPr>
        <a:lstStyle/>
        <a:p>
          <a:pPr marL="0" lvl="0" indent="0" algn="l" defTabSz="711200">
            <a:lnSpc>
              <a:spcPct val="90000"/>
            </a:lnSpc>
            <a:spcBef>
              <a:spcPct val="0"/>
            </a:spcBef>
            <a:spcAft>
              <a:spcPct val="35000"/>
            </a:spcAft>
            <a:buNone/>
          </a:pPr>
          <a:r>
            <a:rPr lang="en-US" sz="1600" kern="1200"/>
            <a:t>The smart contract will be able to input and update information into the blockchain</a:t>
          </a:r>
        </a:p>
      </dsp:txBody>
      <dsp:txXfrm>
        <a:off x="6237986" y="1977052"/>
        <a:ext cx="4791963" cy="11034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3909330" y="-600269"/>
          <a:ext cx="4659079" cy="4659079"/>
        </a:xfrm>
        <a:prstGeom prst="blockArc">
          <a:avLst>
            <a:gd name="adj1" fmla="val 18900000"/>
            <a:gd name="adj2" fmla="val 2700000"/>
            <a:gd name="adj3" fmla="val 464"/>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82149" y="345854"/>
          <a:ext cx="4012029" cy="69170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49043" tIns="86360" rIns="86360" bIns="86360" numCol="1" spcCol="1270" anchor="ctr" anchorCtr="0">
          <a:noAutofit/>
        </a:bodyPr>
        <a:lstStyle/>
        <a:p>
          <a:pPr marL="0" lvl="0" indent="0" algn="l" defTabSz="1511300">
            <a:lnSpc>
              <a:spcPct val="100000"/>
            </a:lnSpc>
            <a:spcBef>
              <a:spcPct val="0"/>
            </a:spcBef>
            <a:spcAft>
              <a:spcPct val="35000"/>
            </a:spcAft>
            <a:buNone/>
          </a:pPr>
          <a:r>
            <a:rPr lang="en-US" sz="3400" kern="1200" dirty="0"/>
            <a:t>Speed	</a:t>
          </a:r>
        </a:p>
      </dsp:txBody>
      <dsp:txXfrm>
        <a:off x="482149" y="345854"/>
        <a:ext cx="4012029" cy="691708"/>
      </dsp:txXfrm>
    </dsp:sp>
    <dsp:sp modelId="{07CB3071-D555-47DA-A36A-69EB91531FD8}">
      <dsp:nvSpPr>
        <dsp:cNvPr id="0" name=""/>
        <dsp:cNvSpPr/>
      </dsp:nvSpPr>
      <dsp:spPr>
        <a:xfrm>
          <a:off x="49831" y="259390"/>
          <a:ext cx="864635" cy="86463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33585" y="1383416"/>
          <a:ext cx="3760593" cy="69170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49043" tIns="86360" rIns="86360" bIns="86360" numCol="1" spcCol="1270" anchor="ctr" anchorCtr="0">
          <a:noAutofit/>
        </a:bodyPr>
        <a:lstStyle/>
        <a:p>
          <a:pPr marL="0" lvl="0" indent="0" algn="l" defTabSz="1511300">
            <a:lnSpc>
              <a:spcPct val="100000"/>
            </a:lnSpc>
            <a:spcBef>
              <a:spcPct val="0"/>
            </a:spcBef>
            <a:spcAft>
              <a:spcPct val="35000"/>
            </a:spcAft>
            <a:buNone/>
          </a:pPr>
          <a:r>
            <a:rPr lang="en-US" sz="3400" kern="1200" dirty="0"/>
            <a:t>Volume</a:t>
          </a:r>
        </a:p>
      </dsp:txBody>
      <dsp:txXfrm>
        <a:off x="733585" y="1383416"/>
        <a:ext cx="3760593" cy="691708"/>
      </dsp:txXfrm>
    </dsp:sp>
    <dsp:sp modelId="{3F8116AC-FAC3-4E95-9865-93CCFEB191B9}">
      <dsp:nvSpPr>
        <dsp:cNvPr id="0" name=""/>
        <dsp:cNvSpPr/>
      </dsp:nvSpPr>
      <dsp:spPr>
        <a:xfrm>
          <a:off x="301267" y="1296952"/>
          <a:ext cx="864635" cy="86463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82149" y="2420978"/>
          <a:ext cx="4012029" cy="69170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49043" tIns="86360" rIns="86360" bIns="86360" numCol="1" spcCol="1270" anchor="ctr" anchorCtr="0">
          <a:noAutofit/>
        </a:bodyPr>
        <a:lstStyle/>
        <a:p>
          <a:pPr marL="0" lvl="0" indent="0" algn="l" defTabSz="1511300">
            <a:lnSpc>
              <a:spcPct val="100000"/>
            </a:lnSpc>
            <a:spcBef>
              <a:spcPct val="0"/>
            </a:spcBef>
            <a:spcAft>
              <a:spcPct val="35000"/>
            </a:spcAft>
            <a:buNone/>
          </a:pPr>
          <a:r>
            <a:rPr lang="en-US" sz="3400" kern="1200" dirty="0"/>
            <a:t>Technology</a:t>
          </a:r>
        </a:p>
      </dsp:txBody>
      <dsp:txXfrm>
        <a:off x="482149" y="2420978"/>
        <a:ext cx="4012029" cy="691708"/>
      </dsp:txXfrm>
    </dsp:sp>
    <dsp:sp modelId="{A965097E-32F1-4AB8-8C4E-2814A7596B2F}">
      <dsp:nvSpPr>
        <dsp:cNvPr id="0" name=""/>
        <dsp:cNvSpPr/>
      </dsp:nvSpPr>
      <dsp:spPr>
        <a:xfrm>
          <a:off x="49831" y="2334515"/>
          <a:ext cx="864635" cy="86463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129101" y="-633680"/>
          <a:ext cx="4920151" cy="4920151"/>
        </a:xfrm>
        <a:prstGeom prst="blockArc">
          <a:avLst>
            <a:gd name="adj1" fmla="val 18900000"/>
            <a:gd name="adj2" fmla="val 2700000"/>
            <a:gd name="adj3" fmla="val 439"/>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14481" y="280826"/>
          <a:ext cx="4331182" cy="5619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6044" tIns="71120" rIns="71120" bIns="71120" numCol="1" spcCol="1270" anchor="ctr" anchorCtr="0">
          <a:noAutofit/>
        </a:bodyPr>
        <a:lstStyle/>
        <a:p>
          <a:pPr marL="0" lvl="0" indent="0" algn="l" defTabSz="1244600">
            <a:lnSpc>
              <a:spcPct val="100000"/>
            </a:lnSpc>
            <a:spcBef>
              <a:spcPct val="0"/>
            </a:spcBef>
            <a:spcAft>
              <a:spcPct val="35000"/>
            </a:spcAft>
            <a:buNone/>
          </a:pPr>
          <a:r>
            <a:rPr lang="en-US" sz="2800" kern="1200" dirty="0"/>
            <a:t>Corruption</a:t>
          </a:r>
        </a:p>
      </dsp:txBody>
      <dsp:txXfrm>
        <a:off x="414481" y="280826"/>
        <a:ext cx="4331182" cy="561945"/>
      </dsp:txXfrm>
    </dsp:sp>
    <dsp:sp modelId="{07CB3071-D555-47DA-A36A-69EB91531FD8}">
      <dsp:nvSpPr>
        <dsp:cNvPr id="0" name=""/>
        <dsp:cNvSpPr/>
      </dsp:nvSpPr>
      <dsp:spPr>
        <a:xfrm>
          <a:off x="63266" y="210583"/>
          <a:ext cx="702431" cy="702431"/>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36658" y="1123890"/>
          <a:ext cx="4009005" cy="5619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6044" tIns="71120" rIns="71120" bIns="71120" numCol="1" spcCol="1270" anchor="ctr" anchorCtr="0">
          <a:noAutofit/>
        </a:bodyPr>
        <a:lstStyle/>
        <a:p>
          <a:pPr marL="0" lvl="0" indent="0" algn="l" defTabSz="1244600">
            <a:lnSpc>
              <a:spcPct val="100000"/>
            </a:lnSpc>
            <a:spcBef>
              <a:spcPct val="0"/>
            </a:spcBef>
            <a:spcAft>
              <a:spcPct val="35000"/>
            </a:spcAft>
            <a:buNone/>
          </a:pPr>
          <a:r>
            <a:rPr lang="en-US" sz="2800" kern="1200" dirty="0"/>
            <a:t>Terrorist Financing</a:t>
          </a:r>
        </a:p>
      </dsp:txBody>
      <dsp:txXfrm>
        <a:off x="736658" y="1123890"/>
        <a:ext cx="4009005" cy="561945"/>
      </dsp:txXfrm>
    </dsp:sp>
    <dsp:sp modelId="{3F8116AC-FAC3-4E95-9865-93CCFEB191B9}">
      <dsp:nvSpPr>
        <dsp:cNvPr id="0" name=""/>
        <dsp:cNvSpPr/>
      </dsp:nvSpPr>
      <dsp:spPr>
        <a:xfrm>
          <a:off x="385442" y="1053647"/>
          <a:ext cx="702431" cy="702431"/>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736658" y="1966954"/>
          <a:ext cx="4009005" cy="5619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6044" tIns="71120" rIns="71120" bIns="71120" numCol="1" spcCol="1270" anchor="ctr" anchorCtr="0">
          <a:noAutofit/>
        </a:bodyPr>
        <a:lstStyle/>
        <a:p>
          <a:pPr marL="0" lvl="0" indent="0" algn="l" defTabSz="1244600">
            <a:lnSpc>
              <a:spcPct val="100000"/>
            </a:lnSpc>
            <a:spcBef>
              <a:spcPct val="0"/>
            </a:spcBef>
            <a:spcAft>
              <a:spcPct val="35000"/>
            </a:spcAft>
            <a:buNone/>
          </a:pPr>
          <a:r>
            <a:rPr lang="en-US" sz="2800" kern="1200" dirty="0"/>
            <a:t>Identity Theft </a:t>
          </a:r>
        </a:p>
      </dsp:txBody>
      <dsp:txXfrm>
        <a:off x="736658" y="1966954"/>
        <a:ext cx="4009005" cy="561945"/>
      </dsp:txXfrm>
    </dsp:sp>
    <dsp:sp modelId="{A965097E-32F1-4AB8-8C4E-2814A7596B2F}">
      <dsp:nvSpPr>
        <dsp:cNvPr id="0" name=""/>
        <dsp:cNvSpPr/>
      </dsp:nvSpPr>
      <dsp:spPr>
        <a:xfrm>
          <a:off x="385442" y="1896711"/>
          <a:ext cx="702431" cy="702431"/>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3CE3C91-BAB4-6D4B-8350-813597E8D3FC}">
      <dsp:nvSpPr>
        <dsp:cNvPr id="0" name=""/>
        <dsp:cNvSpPr/>
      </dsp:nvSpPr>
      <dsp:spPr>
        <a:xfrm>
          <a:off x="414481" y="2810019"/>
          <a:ext cx="4331182" cy="5619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6044"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Tax Avoidance</a:t>
          </a:r>
        </a:p>
      </dsp:txBody>
      <dsp:txXfrm>
        <a:off x="414481" y="2810019"/>
        <a:ext cx="4331182" cy="561945"/>
      </dsp:txXfrm>
    </dsp:sp>
    <dsp:sp modelId="{FB38AEA6-7A4D-4943-9934-B43C2794CD25}">
      <dsp:nvSpPr>
        <dsp:cNvPr id="0" name=""/>
        <dsp:cNvSpPr/>
      </dsp:nvSpPr>
      <dsp:spPr>
        <a:xfrm>
          <a:off x="63266" y="2739775"/>
          <a:ext cx="702431" cy="702431"/>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8E8329-724A-4842-BDB1-BC81AE0BD083}">
      <dsp:nvSpPr>
        <dsp:cNvPr id="0" name=""/>
        <dsp:cNvSpPr/>
      </dsp:nvSpPr>
      <dsp:spPr>
        <a:xfrm>
          <a:off x="344668" y="520288"/>
          <a:ext cx="1070121" cy="107012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C15507-A770-4B8B-ACF9-47876150D387}">
      <dsp:nvSpPr>
        <dsp:cNvPr id="0" name=""/>
        <dsp:cNvSpPr/>
      </dsp:nvSpPr>
      <dsp:spPr>
        <a:xfrm>
          <a:off x="572727" y="748346"/>
          <a:ext cx="614003" cy="6140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07E966-9126-43AD-A301-7B51BB69D7F2}">
      <dsp:nvSpPr>
        <dsp:cNvPr id="0" name=""/>
        <dsp:cNvSpPr/>
      </dsp:nvSpPr>
      <dsp:spPr>
        <a:xfrm>
          <a:off x="2580" y="1923725"/>
          <a:ext cx="1754296" cy="70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ZA" sz="1800" kern="1200"/>
            <a:t>Distributed</a:t>
          </a:r>
        </a:p>
        <a:p>
          <a:pPr marL="0" lvl="0" indent="0" algn="ctr" defTabSz="800100">
            <a:lnSpc>
              <a:spcPct val="100000"/>
            </a:lnSpc>
            <a:spcBef>
              <a:spcPct val="0"/>
            </a:spcBef>
            <a:spcAft>
              <a:spcPct val="35000"/>
            </a:spcAft>
            <a:buNone/>
            <a:defRPr cap="all"/>
          </a:pPr>
          <a:r>
            <a:rPr lang="en-ZA" sz="1800" kern="1200"/>
            <a:t>Ledger</a:t>
          </a:r>
          <a:endParaRPr lang="en-US" sz="1800" kern="1200"/>
        </a:p>
      </dsp:txBody>
      <dsp:txXfrm>
        <a:off x="2580" y="1923725"/>
        <a:ext cx="1754296" cy="701718"/>
      </dsp:txXfrm>
    </dsp:sp>
    <dsp:sp modelId="{21291F38-BEB4-4BFF-9FD3-E98BF69DF214}">
      <dsp:nvSpPr>
        <dsp:cNvPr id="0" name=""/>
        <dsp:cNvSpPr/>
      </dsp:nvSpPr>
      <dsp:spPr>
        <a:xfrm>
          <a:off x="2405967" y="520288"/>
          <a:ext cx="1070121" cy="107012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EF5687-00EB-46EC-973D-F1BF7DF1D4F4}">
      <dsp:nvSpPr>
        <dsp:cNvPr id="0" name=""/>
        <dsp:cNvSpPr/>
      </dsp:nvSpPr>
      <dsp:spPr>
        <a:xfrm>
          <a:off x="2634026" y="748346"/>
          <a:ext cx="614003" cy="6140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F3A976-7DD6-44AD-B7B5-7F8D2AA512AD}">
      <dsp:nvSpPr>
        <dsp:cNvPr id="0" name=""/>
        <dsp:cNvSpPr/>
      </dsp:nvSpPr>
      <dsp:spPr>
        <a:xfrm>
          <a:off x="2063879" y="1923725"/>
          <a:ext cx="1754296" cy="70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Automation</a:t>
          </a:r>
        </a:p>
      </dsp:txBody>
      <dsp:txXfrm>
        <a:off x="2063879" y="1923725"/>
        <a:ext cx="1754296" cy="701718"/>
      </dsp:txXfrm>
    </dsp:sp>
    <dsp:sp modelId="{30F2690E-2AC3-6649-A9EB-76EF62094C14}">
      <dsp:nvSpPr>
        <dsp:cNvPr id="0" name=""/>
        <dsp:cNvSpPr/>
      </dsp:nvSpPr>
      <dsp:spPr>
        <a:xfrm>
          <a:off x="4467266" y="520288"/>
          <a:ext cx="1070121" cy="107012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47CE52-1097-374F-9AF4-6B1ABB0FBBE0}">
      <dsp:nvSpPr>
        <dsp:cNvPr id="0" name=""/>
        <dsp:cNvSpPr/>
      </dsp:nvSpPr>
      <dsp:spPr>
        <a:xfrm>
          <a:off x="4695325" y="748346"/>
          <a:ext cx="614003" cy="6140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8038C0-19B7-6443-A624-14FF98D0ED9B}">
      <dsp:nvSpPr>
        <dsp:cNvPr id="0" name=""/>
        <dsp:cNvSpPr/>
      </dsp:nvSpPr>
      <dsp:spPr>
        <a:xfrm>
          <a:off x="4125178" y="1923725"/>
          <a:ext cx="1754296" cy="70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Identification</a:t>
          </a:r>
        </a:p>
      </dsp:txBody>
      <dsp:txXfrm>
        <a:off x="4125178" y="1923725"/>
        <a:ext cx="1754296" cy="701718"/>
      </dsp:txXfrm>
    </dsp:sp>
    <dsp:sp modelId="{22DB6CC2-6849-4159-8523-D6FD6C8F0B3F}">
      <dsp:nvSpPr>
        <dsp:cNvPr id="0" name=""/>
        <dsp:cNvSpPr/>
      </dsp:nvSpPr>
      <dsp:spPr>
        <a:xfrm>
          <a:off x="6528565" y="520288"/>
          <a:ext cx="1070121" cy="107012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1B0758-6CEE-43E3-BE47-4434E1C84DF4}">
      <dsp:nvSpPr>
        <dsp:cNvPr id="0" name=""/>
        <dsp:cNvSpPr/>
      </dsp:nvSpPr>
      <dsp:spPr>
        <a:xfrm>
          <a:off x="6756623" y="748346"/>
          <a:ext cx="614003" cy="6140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EACD3B-C379-4355-8D53-05F6B1182480}">
      <dsp:nvSpPr>
        <dsp:cNvPr id="0" name=""/>
        <dsp:cNvSpPr/>
      </dsp:nvSpPr>
      <dsp:spPr>
        <a:xfrm>
          <a:off x="6186477" y="1923725"/>
          <a:ext cx="1754296" cy="70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Encryption </a:t>
          </a:r>
        </a:p>
      </dsp:txBody>
      <dsp:txXfrm>
        <a:off x="6186477" y="1923725"/>
        <a:ext cx="1754296" cy="701718"/>
      </dsp:txXfrm>
    </dsp:sp>
    <dsp:sp modelId="{E02A42FD-60FF-014E-B921-B3C34AA96438}">
      <dsp:nvSpPr>
        <dsp:cNvPr id="0" name=""/>
        <dsp:cNvSpPr/>
      </dsp:nvSpPr>
      <dsp:spPr>
        <a:xfrm>
          <a:off x="8589864" y="520288"/>
          <a:ext cx="1070121" cy="1070121"/>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7EEC1D-D307-9245-B4C1-2BB331FE1DE7}">
      <dsp:nvSpPr>
        <dsp:cNvPr id="0" name=""/>
        <dsp:cNvSpPr/>
      </dsp:nvSpPr>
      <dsp:spPr>
        <a:xfrm>
          <a:off x="8817922" y="748346"/>
          <a:ext cx="614003" cy="614003"/>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C13D1E-E201-154B-BD33-A3CC381BD3F6}">
      <dsp:nvSpPr>
        <dsp:cNvPr id="0" name=""/>
        <dsp:cNvSpPr/>
      </dsp:nvSpPr>
      <dsp:spPr>
        <a:xfrm>
          <a:off x="8247776" y="1923725"/>
          <a:ext cx="1754296" cy="70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Historical Records</a:t>
          </a:r>
        </a:p>
      </dsp:txBody>
      <dsp:txXfrm>
        <a:off x="8247776" y="1923725"/>
        <a:ext cx="1754296" cy="70171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11/19/20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11/19/20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CA" sz="1200" b="0" i="0" u="none" strike="noStrike" kern="1200" dirty="0">
                <a:solidFill>
                  <a:schemeClr val="tx1"/>
                </a:solidFill>
                <a:effectLst/>
                <a:latin typeface="+mn-lt"/>
                <a:ea typeface="+mn-ea"/>
                <a:cs typeface="+mn-cs"/>
              </a:rPr>
              <a:t>Jessica Carmichael</a:t>
            </a:r>
            <a:endParaRPr lang="en-CA" b="0" dirty="0">
              <a:effectLst/>
            </a:endParaRPr>
          </a:p>
          <a:p>
            <a:pPr rtl="0"/>
            <a:r>
              <a:rPr lang="en-CA" sz="1200" b="0" i="0" u="none" strike="noStrike" kern="1200" dirty="0">
                <a:solidFill>
                  <a:schemeClr val="tx1"/>
                </a:solidFill>
                <a:effectLst/>
                <a:latin typeface="+mn-lt"/>
                <a:ea typeface="+mn-ea"/>
                <a:cs typeface="+mn-cs"/>
              </a:rPr>
              <a:t>Elizabeth Morris</a:t>
            </a:r>
            <a:endParaRPr lang="en-CA" b="0" dirty="0">
              <a:effectLst/>
            </a:endParaRPr>
          </a:p>
          <a:p>
            <a:pPr rtl="0"/>
            <a:r>
              <a:rPr lang="en-CA" sz="1200" b="0" i="0" u="none" strike="noStrike" kern="1200" dirty="0">
                <a:solidFill>
                  <a:schemeClr val="tx1"/>
                </a:solidFill>
                <a:effectLst/>
                <a:latin typeface="+mn-lt"/>
                <a:ea typeface="+mn-ea"/>
                <a:cs typeface="+mn-cs"/>
              </a:rPr>
              <a:t>Daniel Lynes</a:t>
            </a:r>
            <a:endParaRPr lang="en-CA" b="0" dirty="0">
              <a:effectLst/>
            </a:endParaRPr>
          </a:p>
          <a:p>
            <a:pPr rtl="0"/>
            <a:r>
              <a:rPr lang="en-CA" sz="1200" b="0" i="0" u="none" strike="noStrike" kern="1200" dirty="0" err="1">
                <a:solidFill>
                  <a:schemeClr val="tx1"/>
                </a:solidFill>
                <a:effectLst/>
                <a:latin typeface="+mn-lt"/>
                <a:ea typeface="+mn-ea"/>
                <a:cs typeface="+mn-cs"/>
              </a:rPr>
              <a:t>Manjari</a:t>
            </a:r>
            <a:r>
              <a:rPr lang="en-CA" sz="1200" b="0" i="0" u="none" strike="noStrike" kern="1200" dirty="0">
                <a:solidFill>
                  <a:schemeClr val="tx1"/>
                </a:solidFill>
                <a:effectLst/>
                <a:latin typeface="+mn-lt"/>
                <a:ea typeface="+mn-ea"/>
                <a:cs typeface="+mn-cs"/>
              </a:rPr>
              <a:t> Shukla</a:t>
            </a:r>
            <a:endParaRPr lang="en-CA" b="0" dirty="0">
              <a:effectLst/>
            </a:endParaRPr>
          </a:p>
          <a:p>
            <a:br>
              <a:rPr lang="en-CA" dirty="0"/>
            </a:b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objective of this project is to explore the possibilities of integrating blockchain into Anti-Money Laundering practices. We have used Solidity to create a smart contract to input and update information on the blockchain for the purpose of streamlining the Know Your Customer (KYC) process.</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2001724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AML refers to the global laws, regulations, and procedures that are in place to prevent the act of producing income through illegal activities.</a:t>
            </a:r>
          </a:p>
          <a:p>
            <a:endParaRPr lang="en-US" dirty="0"/>
          </a:p>
          <a:p>
            <a:r>
              <a:rPr lang="en-US" dirty="0"/>
              <a:t>KYC is a component of AML; they are the certain details that the business keeps as an end criteria for the identification of customers who are interested in doing business with them.</a:t>
            </a:r>
          </a:p>
          <a:p>
            <a:endParaRPr lang="en-US" dirty="0"/>
          </a:p>
          <a:p>
            <a:r>
              <a:rPr lang="en-US" dirty="0"/>
              <a:t>According to The LexisNexis® Risk Solutions 2019 True Cost of AML Compliance Study for the United States and Canada, the annual AML compliance costs for the United States and Canadian financial institutions totaled $31.5 billion USD</a:t>
            </a: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3224431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Some predominant issues that are being faced by the current KYC compliances include issues related to corruption, terrorist financing, identity thefts and illegal tax </a:t>
            </a:r>
            <a:r>
              <a:rPr lang="en-US"/>
              <a:t>avoidance.</a:t>
            </a:r>
          </a:p>
          <a:p>
            <a:endParaRPr lang="en-US"/>
          </a:p>
          <a:p>
            <a:endParaRPr lang="en-US" dirty="0"/>
          </a:p>
          <a:p>
            <a:r>
              <a:rPr lang="en-US" dirty="0"/>
              <a:t> The issue with the current AML procedures are that they are not able to keep pace with the evolving complexity and volume of financial transactions which becomes a problem for keeping a check on Laundering activities.</a:t>
            </a: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Blockchain technology allows for the creation of a distributed ledger that is then shared to all users on the network. Utilizing Blockchain as a distributed ledger system has the potential to unlock the advantages of automated processes such as reducing compliance errors. A blockchain-based registry would not only remove the repetitive efforts of implementing KYC checks, but the ledger would also enable encrypted updates to client accounts to be distributed in near real-time. </a:t>
            </a:r>
          </a:p>
          <a:p>
            <a:endParaRPr lang="en-CA" dirty="0"/>
          </a:p>
          <a:p>
            <a:r>
              <a:rPr lang="en-US" dirty="0"/>
              <a:t>A KYC utility system based on blockchain technology will enable the financial and banking sectors to emancipate the process of identification verification. Currently, our data is collected and stored in a centralized system. With the introduction of blockchain solutions to handle the KYC process, data will be available on a decentralized network and can, therefore, be accessed by third parties directly after permission has been given.</a:t>
            </a:r>
          </a:p>
          <a:p>
            <a:endParaRPr lang="en-US" dirty="0"/>
          </a:p>
          <a:p>
            <a:r>
              <a:rPr lang="en-US" dirty="0"/>
              <a:t>This blockchain-based KYC system will also offer better data security by ensuring that data access is only made after a confirmation or permission is received from the relevant authority. This will eliminate the chance of unauthorized access and subsequently give individuals greater control over their data.</a:t>
            </a:r>
          </a:p>
          <a:p>
            <a:endParaRPr lang="en-US" dirty="0"/>
          </a:p>
          <a:p>
            <a:r>
              <a:rPr lang="en-US" dirty="0"/>
              <a:t>This ledger will provide a historical record of all documents shared and compliance activities undertaken for each client. Blockchain technology is also helpful in identifying entities attempting to create fraudulent histories. Within the provisions of data protection regulation, the data in the blockchain is immutable and could be </a:t>
            </a:r>
            <a:r>
              <a:rPr lang="en-US" dirty="0" err="1"/>
              <a:t>analysed</a:t>
            </a:r>
            <a:r>
              <a:rPr lang="en-US" dirty="0"/>
              <a:t> to identify irregularities - this can directly target criminal activity.</a:t>
            </a:r>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KYC System is built using a command line interface that will upload and pin KYC reports to IPFS via Pinata, permanently storing them on-chain by using the register KYC function in the KYC smart contract.</a:t>
            </a:r>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3821059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11/19/20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11/19/20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11/19/20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11/19/20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11/19/20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11/19/20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image" Target="../media/image11.jpeg"/><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6" name="Rectangle 5">
            <a:extLst>
              <a:ext uri="{FF2B5EF4-FFF2-40B4-BE49-F238E27FC236}">
                <a16:creationId xmlns:a16="http://schemas.microsoft.com/office/drawing/2014/main" id="{F8F9547C-769C-0B4E-96CD-EF8B8AC54FE3}"/>
              </a:ext>
            </a:extLst>
          </p:cNvPr>
          <p:cNvSpPr/>
          <p:nvPr/>
        </p:nvSpPr>
        <p:spPr>
          <a:xfrm>
            <a:off x="446531" y="2451760"/>
            <a:ext cx="11262865" cy="3952613"/>
          </a:xfrm>
          <a:prstGeom prst="rect">
            <a:avLst/>
          </a:prstGeom>
          <a:solidFill>
            <a:schemeClr val="accent1">
              <a:alpha val="98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2793212"/>
            <a:ext cx="10993549" cy="1618573"/>
          </a:xfrm>
        </p:spPr>
        <p:txBody>
          <a:bodyPr>
            <a:noAutofit/>
          </a:bodyPr>
          <a:lstStyle/>
          <a:p>
            <a:r>
              <a:rPr lang="en-US" sz="5400" dirty="0">
                <a:solidFill>
                  <a:schemeClr val="bg1"/>
                </a:solidFill>
              </a:rPr>
              <a:t>Anti-Money laundering with blockchain </a:t>
            </a: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1" y="5686492"/>
            <a:ext cx="10993546" cy="484822"/>
          </a:xfrm>
        </p:spPr>
        <p:txBody>
          <a:bodyPr>
            <a:normAutofit/>
          </a:bodyPr>
          <a:lstStyle/>
          <a:p>
            <a:r>
              <a:rPr lang="en-US" dirty="0">
                <a:solidFill>
                  <a:srgbClr val="7CEBFF"/>
                </a:solidFill>
              </a:rPr>
              <a:t>Jessica Carmichael  |  Elizabeth Morris  |  Daniel Lynes  |  </a:t>
            </a:r>
            <a:r>
              <a:rPr lang="en-US" dirty="0" err="1">
                <a:solidFill>
                  <a:srgbClr val="7CEBFF"/>
                </a:solidFill>
              </a:rPr>
              <a:t>Manjari</a:t>
            </a:r>
            <a:r>
              <a:rPr lang="en-US" dirty="0">
                <a:solidFill>
                  <a:srgbClr val="7CEBFF"/>
                </a:solidFill>
              </a:rPr>
              <a:t> Shukla</a:t>
            </a:r>
          </a:p>
        </p:txBody>
      </p:sp>
      <p:sp>
        <p:nvSpPr>
          <p:cNvPr id="16" name="Title 1">
            <a:extLst>
              <a:ext uri="{FF2B5EF4-FFF2-40B4-BE49-F238E27FC236}">
                <a16:creationId xmlns:a16="http://schemas.microsoft.com/office/drawing/2014/main" id="{638B0550-B8F8-6748-88B4-28138270EC15}"/>
              </a:ext>
            </a:extLst>
          </p:cNvPr>
          <p:cNvSpPr txBox="1">
            <a:spLocks/>
          </p:cNvSpPr>
          <p:nvPr/>
        </p:nvSpPr>
        <p:spPr>
          <a:xfrm>
            <a:off x="581190" y="4446922"/>
            <a:ext cx="10993546" cy="837726"/>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sz="6000" dirty="0">
                <a:solidFill>
                  <a:schemeClr val="bg1"/>
                </a:solidFill>
              </a:rPr>
            </a:br>
            <a:r>
              <a:rPr lang="en-US" sz="4000" dirty="0">
                <a:solidFill>
                  <a:schemeClr val="bg1"/>
                </a:solidFill>
              </a:rPr>
              <a:t>Know Your customer</a:t>
            </a:r>
            <a:endParaRPr lang="en-US" sz="6000" dirty="0">
              <a:solidFill>
                <a:schemeClr val="bg1"/>
              </a:solidFill>
            </a:endParaRP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F5613-CCF5-E945-956F-6F84120909C0}"/>
              </a:ext>
            </a:extLst>
          </p:cNvPr>
          <p:cNvSpPr>
            <a:spLocks noGrp="1"/>
          </p:cNvSpPr>
          <p:nvPr>
            <p:ph type="title"/>
          </p:nvPr>
        </p:nvSpPr>
        <p:spPr>
          <a:xfrm>
            <a:off x="581192" y="702156"/>
            <a:ext cx="11029616" cy="1013800"/>
          </a:xfrm>
        </p:spPr>
        <p:txBody>
          <a:bodyPr>
            <a:normAutofit/>
          </a:bodyPr>
          <a:lstStyle/>
          <a:p>
            <a:r>
              <a:rPr lang="en-US">
                <a:solidFill>
                  <a:srgbClr val="FFFEFF"/>
                </a:solidFill>
              </a:rPr>
              <a:t>Objectives </a:t>
            </a:r>
          </a:p>
        </p:txBody>
      </p:sp>
      <p:graphicFrame>
        <p:nvGraphicFramePr>
          <p:cNvPr id="89" name="Content Placeholder 2">
            <a:extLst>
              <a:ext uri="{FF2B5EF4-FFF2-40B4-BE49-F238E27FC236}">
                <a16:creationId xmlns:a16="http://schemas.microsoft.com/office/drawing/2014/main" id="{4095DB81-4721-4289-8DC2-233C025AD232}"/>
              </a:ext>
            </a:extLst>
          </p:cNvPr>
          <p:cNvGraphicFramePr>
            <a:graphicFrameLocks noGrp="1"/>
          </p:cNvGraphicFramePr>
          <p:nvPr>
            <p:ph idx="1"/>
            <p:extLst>
              <p:ext uri="{D42A27DB-BD31-4B8C-83A1-F6EECF244321}">
                <p14:modId xmlns:p14="http://schemas.microsoft.com/office/powerpoint/2010/main" val="138224445"/>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1616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D717798-8BAA-4099-9D3A-90FA73CA3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FDB9816-CB1F-41E6-A9DC-48798575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33887CCD-73DA-4045-8282-893DA4F039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199"/>
            <a:ext cx="1854170" cy="9499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EBCECAB9-42CA-473A-8872-E45E7F34E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7976" y="453643"/>
            <a:ext cx="5557491" cy="9855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1481839B-0DC3-4197-A213-925857DAA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615271"/>
            <a:ext cx="11298934" cy="11887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820099-7FE7-9A44-803E-306DE1B64919}"/>
              </a:ext>
            </a:extLst>
          </p:cNvPr>
          <p:cNvSpPr>
            <a:spLocks noGrp="1"/>
          </p:cNvSpPr>
          <p:nvPr>
            <p:ph type="title"/>
          </p:nvPr>
        </p:nvSpPr>
        <p:spPr>
          <a:xfrm>
            <a:off x="581192" y="702156"/>
            <a:ext cx="11029616" cy="1013800"/>
          </a:xfrm>
        </p:spPr>
        <p:txBody>
          <a:bodyPr>
            <a:normAutofit/>
          </a:bodyPr>
          <a:lstStyle/>
          <a:p>
            <a:r>
              <a:rPr lang="en-US">
                <a:solidFill>
                  <a:srgbClr val="FFFFFF"/>
                </a:solidFill>
              </a:rPr>
              <a:t>What is Aml and KYC?</a:t>
            </a:r>
          </a:p>
        </p:txBody>
      </p:sp>
      <p:sp>
        <p:nvSpPr>
          <p:cNvPr id="48" name="Rectangle 47">
            <a:extLst>
              <a:ext uri="{FF2B5EF4-FFF2-40B4-BE49-F238E27FC236}">
                <a16:creationId xmlns:a16="http://schemas.microsoft.com/office/drawing/2014/main" id="{052D6A9E-4C52-4330-BB5E-CD9074D08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17694" cy="4045683"/>
          </a:xfrm>
          <a:prstGeom prst="rect">
            <a:avLst/>
          </a:prstGeom>
          <a:solidFill>
            <a:srgbClr val="FFFFFF"/>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Fingerprint | Free SVG">
            <a:extLst>
              <a:ext uri="{FF2B5EF4-FFF2-40B4-BE49-F238E27FC236}">
                <a16:creationId xmlns:a16="http://schemas.microsoft.com/office/drawing/2014/main" id="{014CC442-7058-684A-AB73-8B0B3651594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2148" y="2526849"/>
            <a:ext cx="3372672" cy="3372672"/>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a:extLst>
              <a:ext uri="{FF2B5EF4-FFF2-40B4-BE49-F238E27FC236}">
                <a16:creationId xmlns:a16="http://schemas.microsoft.com/office/drawing/2014/main" id="{C19DFD0A-82E8-4F3A-907A-A4A598617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9496" y="2180496"/>
            <a:ext cx="1846504" cy="1992507"/>
          </a:xfrm>
          <a:prstGeom prst="rect">
            <a:avLst/>
          </a:prstGeom>
          <a:solidFill>
            <a:srgbClr val="FFFFFF"/>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Checkbox Crossed">
            <a:extLst>
              <a:ext uri="{FF2B5EF4-FFF2-40B4-BE49-F238E27FC236}">
                <a16:creationId xmlns:a16="http://schemas.microsoft.com/office/drawing/2014/main" id="{D15DEBB0-773F-8447-A489-DD00FEB0D0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28891" y="2439043"/>
            <a:ext cx="1496864" cy="1496864"/>
          </a:xfrm>
          <a:prstGeom prst="rect">
            <a:avLst/>
          </a:prstGeom>
        </p:spPr>
      </p:pic>
      <p:sp>
        <p:nvSpPr>
          <p:cNvPr id="52" name="Rectangle 51">
            <a:extLst>
              <a:ext uri="{FF2B5EF4-FFF2-40B4-BE49-F238E27FC236}">
                <a16:creationId xmlns:a16="http://schemas.microsoft.com/office/drawing/2014/main" id="{FFB8B602-B4DC-4797-8173-5C3902A7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233672"/>
            <a:ext cx="1854170" cy="1992507"/>
          </a:xfrm>
          <a:prstGeom prst="rect">
            <a:avLst/>
          </a:prstGeom>
          <a:solidFill>
            <a:srgbClr val="FFFFFF"/>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Checkbox Checked">
            <a:extLst>
              <a:ext uri="{FF2B5EF4-FFF2-40B4-BE49-F238E27FC236}">
                <a16:creationId xmlns:a16="http://schemas.microsoft.com/office/drawing/2014/main" id="{0A2C85F4-6EA6-0B48-A780-7BB072FEC27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438269" y="4490465"/>
            <a:ext cx="1496864" cy="1496864"/>
          </a:xfrm>
          <a:prstGeom prst="rect">
            <a:avLst/>
          </a:prstGeom>
        </p:spPr>
      </p:pic>
      <p:sp>
        <p:nvSpPr>
          <p:cNvPr id="3" name="Content Placeholder 2">
            <a:extLst>
              <a:ext uri="{FF2B5EF4-FFF2-40B4-BE49-F238E27FC236}">
                <a16:creationId xmlns:a16="http://schemas.microsoft.com/office/drawing/2014/main" id="{CFFB103B-7BEE-0043-AB49-EE954207FA1D}"/>
              </a:ext>
            </a:extLst>
          </p:cNvPr>
          <p:cNvSpPr>
            <a:spLocks noGrp="1"/>
          </p:cNvSpPr>
          <p:nvPr>
            <p:ph idx="1"/>
          </p:nvPr>
        </p:nvSpPr>
        <p:spPr>
          <a:xfrm>
            <a:off x="6187977" y="2180496"/>
            <a:ext cx="5557490" cy="4045683"/>
          </a:xfrm>
        </p:spPr>
        <p:txBody>
          <a:bodyPr>
            <a:normAutofit/>
          </a:bodyPr>
          <a:lstStyle/>
          <a:p>
            <a:r>
              <a:rPr lang="en-US"/>
              <a:t>AML refers to the global laws, regulations, and procedures that are in place to prevent the act of producing income through illegal activities </a:t>
            </a:r>
          </a:p>
          <a:p>
            <a:r>
              <a:rPr lang="en-US"/>
              <a:t>KYC are the certain details that a business keeps as an end criteria for the identification of customers who are interested in doing business.</a:t>
            </a:r>
          </a:p>
          <a:p>
            <a:r>
              <a:rPr lang="en-US"/>
              <a:t>According to The LexisNexis® Risk Solutions 2019 True Cost of AML Compliance Study for the United States and Canada, the annual AML compliance costs for the United States and Canadian financial institutions totaled $31.5 billion USD</a:t>
            </a:r>
          </a:p>
        </p:txBody>
      </p:sp>
    </p:spTree>
    <p:extLst>
      <p:ext uri="{BB962C8B-B14F-4D97-AF65-F5344CB8AC3E}">
        <p14:creationId xmlns:p14="http://schemas.microsoft.com/office/powerpoint/2010/main" val="41386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1479" y="10"/>
            <a:ext cx="12191980" cy="6857990"/>
          </a:xfrm>
          <a:prstGeom prst="rect">
            <a:avLst/>
          </a:prstGeom>
        </p:spPr>
      </p:pic>
      <p:sp>
        <p:nvSpPr>
          <p:cNvPr id="3" name="Rectangle 2">
            <a:extLst>
              <a:ext uri="{FF2B5EF4-FFF2-40B4-BE49-F238E27FC236}">
                <a16:creationId xmlns:a16="http://schemas.microsoft.com/office/drawing/2014/main" id="{078B32F8-DB7A-FF47-989B-22F31B1F1305}"/>
              </a:ext>
            </a:extLst>
          </p:cNvPr>
          <p:cNvSpPr/>
          <p:nvPr/>
        </p:nvSpPr>
        <p:spPr>
          <a:xfrm>
            <a:off x="6370741" y="605031"/>
            <a:ext cx="5377938" cy="5774265"/>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5" descr="SmartArt">
            <a:extLst>
              <a:ext uri="{FF2B5EF4-FFF2-40B4-BE49-F238E27FC236}">
                <a16:creationId xmlns:a16="http://schemas.microsoft.com/office/drawing/2014/main" id="{4066EDB2-BCDE-2A49-A2B7-00605A5F84A9}"/>
              </a:ext>
            </a:extLst>
          </p:cNvPr>
          <p:cNvGraphicFramePr>
            <a:graphicFrameLocks/>
          </p:cNvGraphicFramePr>
          <p:nvPr>
            <p:extLst>
              <p:ext uri="{D42A27DB-BD31-4B8C-83A1-F6EECF244321}">
                <p14:modId xmlns:p14="http://schemas.microsoft.com/office/powerpoint/2010/main" val="3826734433"/>
              </p:ext>
            </p:extLst>
          </p:nvPr>
        </p:nvGraphicFramePr>
        <p:xfrm>
          <a:off x="6890656" y="2448479"/>
          <a:ext cx="4539803" cy="34585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Rectangle 13">
            <a:extLst>
              <a:ext uri="{FF2B5EF4-FFF2-40B4-BE49-F238E27FC236}">
                <a16:creationId xmlns:a16="http://schemas.microsoft.com/office/drawing/2014/main" id="{8D09503A-F09C-7149-8D8E-584E18A01D59}"/>
              </a:ext>
            </a:extLst>
          </p:cNvPr>
          <p:cNvSpPr/>
          <p:nvPr/>
        </p:nvSpPr>
        <p:spPr>
          <a:xfrm>
            <a:off x="443320" y="605031"/>
            <a:ext cx="5652679" cy="5786290"/>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219798362"/>
              </p:ext>
            </p:extLst>
          </p:nvPr>
        </p:nvGraphicFramePr>
        <p:xfrm>
          <a:off x="807939" y="2250445"/>
          <a:ext cx="4794356" cy="365279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1082731" y="1005830"/>
            <a:ext cx="4445000" cy="756530"/>
          </a:xfrm>
        </p:spPr>
        <p:txBody>
          <a:bodyPr anchor="ctr">
            <a:normAutofit/>
          </a:bodyPr>
          <a:lstStyle/>
          <a:p>
            <a:pPr algn="ctr"/>
            <a:r>
              <a:rPr lang="en-US" dirty="0"/>
              <a:t>Challenges  with KYC</a:t>
            </a:r>
          </a:p>
        </p:txBody>
      </p:sp>
      <p:sp>
        <p:nvSpPr>
          <p:cNvPr id="19" name="Title 1">
            <a:extLst>
              <a:ext uri="{FF2B5EF4-FFF2-40B4-BE49-F238E27FC236}">
                <a16:creationId xmlns:a16="http://schemas.microsoft.com/office/drawing/2014/main" id="{5FE07DA0-F788-5E48-84F9-D601E98747ED}"/>
              </a:ext>
            </a:extLst>
          </p:cNvPr>
          <p:cNvSpPr txBox="1">
            <a:spLocks/>
          </p:cNvSpPr>
          <p:nvPr/>
        </p:nvSpPr>
        <p:spPr>
          <a:xfrm>
            <a:off x="6890656" y="1073892"/>
            <a:ext cx="4445000" cy="75653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Challenges  with  AML</a:t>
            </a:r>
          </a:p>
        </p:txBody>
      </p:sp>
    </p:spTree>
    <p:extLst>
      <p:ext uri="{BB962C8B-B14F-4D97-AF65-F5344CB8AC3E}">
        <p14:creationId xmlns:p14="http://schemas.microsoft.com/office/powerpoint/2010/main" val="420932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66274610-0B8D-4F68-A77F-F6160E3C8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6534" y="4999383"/>
            <a:ext cx="11293599" cy="952428"/>
          </a:xfrm>
        </p:spPr>
        <p:txBody>
          <a:bodyPr anchor="ctr">
            <a:normAutofit/>
          </a:bodyPr>
          <a:lstStyle/>
          <a:p>
            <a:r>
              <a:rPr lang="en-US"/>
              <a:t>How Can Blockchain Help?</a:t>
            </a:r>
          </a:p>
        </p:txBody>
      </p:sp>
      <p:sp>
        <p:nvSpPr>
          <p:cNvPr id="38" name="Rectangle 37">
            <a:extLst>
              <a:ext uri="{FF2B5EF4-FFF2-40B4-BE49-F238E27FC236}">
                <a16:creationId xmlns:a16="http://schemas.microsoft.com/office/drawing/2014/main" id="{A8820321-1BC7-42E1-B710-A84C5A220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1"/>
            <a:ext cx="11298933" cy="43770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F2C26AE0-EBFE-438D-AA3D-CAA6DAC63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57326"/>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828057AF-D878-40E9-BA0D-638F35F05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6057326"/>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10E46F63-BF3A-400A-A34D-308744F04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53769"/>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1306015841"/>
              </p:ext>
            </p:extLst>
          </p:nvPr>
        </p:nvGraphicFramePr>
        <p:xfrm>
          <a:off x="1090001" y="1093924"/>
          <a:ext cx="10004654" cy="3145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20060-3BCE-3248-AC52-6DD6C8666BD6}"/>
              </a:ext>
            </a:extLst>
          </p:cNvPr>
          <p:cNvSpPr>
            <a:spLocks noGrp="1"/>
          </p:cNvSpPr>
          <p:nvPr>
            <p:ph type="title"/>
          </p:nvPr>
        </p:nvSpPr>
        <p:spPr/>
        <p:txBody>
          <a:bodyPr/>
          <a:lstStyle/>
          <a:p>
            <a:r>
              <a:rPr lang="en-US" dirty="0"/>
              <a:t>Building the KYC System </a:t>
            </a:r>
          </a:p>
        </p:txBody>
      </p:sp>
      <p:sp>
        <p:nvSpPr>
          <p:cNvPr id="3" name="Content Placeholder 2">
            <a:extLst>
              <a:ext uri="{FF2B5EF4-FFF2-40B4-BE49-F238E27FC236}">
                <a16:creationId xmlns:a16="http://schemas.microsoft.com/office/drawing/2014/main" id="{46ECA92F-B715-EA40-9168-F5ADAF126AEB}"/>
              </a:ext>
            </a:extLst>
          </p:cNvPr>
          <p:cNvSpPr>
            <a:spLocks noGrp="1"/>
          </p:cNvSpPr>
          <p:nvPr>
            <p:ph idx="1"/>
          </p:nvPr>
        </p:nvSpPr>
        <p:spPr/>
        <p:txBody>
          <a:bodyPr/>
          <a:lstStyle/>
          <a:p>
            <a:pPr marL="342900" indent="-342900">
              <a:buFont typeface="+mj-lt"/>
              <a:buAutoNum type="arabicPeriod"/>
            </a:pPr>
            <a:r>
              <a:rPr lang="en-US" dirty="0"/>
              <a:t>A Smart contract is created `</a:t>
            </a:r>
            <a:r>
              <a:rPr lang="en-US" dirty="0" err="1"/>
              <a:t>kyccontract.sol</a:t>
            </a:r>
            <a:r>
              <a:rPr lang="en-US" dirty="0"/>
              <a:t>` with functions to register KYC information and update the data. Also, to track the validity of the KYC details; where the information is valid up to `365 days` after which one needs to update the information.</a:t>
            </a:r>
          </a:p>
          <a:p>
            <a:pPr marL="342900" indent="-342900">
              <a:buFont typeface="+mj-lt"/>
              <a:buAutoNum type="arabicPeriod"/>
            </a:pPr>
            <a:r>
              <a:rPr lang="en-US" dirty="0"/>
              <a:t>This contract is deployed in Remix IDE.</a:t>
            </a:r>
          </a:p>
          <a:p>
            <a:pPr marL="342900" indent="-342900">
              <a:buFont typeface="+mj-lt"/>
              <a:buAutoNum type="arabicPeriod"/>
            </a:pPr>
            <a:r>
              <a:rPr lang="en-US" dirty="0"/>
              <a:t>A new `</a:t>
            </a:r>
            <a:r>
              <a:rPr lang="en-US" dirty="0" err="1"/>
              <a:t>KYC_frontend</a:t>
            </a:r>
            <a:r>
              <a:rPr lang="en-US" dirty="0"/>
              <a:t>` directory is created where a `.env` file is stored with Pinata API Key and Secret API Key, address of the deployed smart contract and the WEB3 provider </a:t>
            </a:r>
            <a:r>
              <a:rPr lang="en-US" dirty="0" err="1"/>
              <a:t>uri</a:t>
            </a:r>
            <a:r>
              <a:rPr lang="en-US" dirty="0"/>
              <a:t>.</a:t>
            </a:r>
          </a:p>
          <a:p>
            <a:pPr marL="342900" indent="-342900">
              <a:buFont typeface="+mj-lt"/>
              <a:buAutoNum type="arabicPeriod"/>
            </a:pPr>
            <a:r>
              <a:rPr lang="en-US" dirty="0"/>
              <a:t>The deployed `</a:t>
            </a:r>
            <a:r>
              <a:rPr lang="en-US" dirty="0" err="1"/>
              <a:t>kyccontract.sol</a:t>
            </a:r>
            <a:r>
              <a:rPr lang="en-US" dirty="0"/>
              <a:t>` contract ABI is copied and stored in a `</a:t>
            </a:r>
            <a:r>
              <a:rPr lang="en-US" dirty="0" err="1"/>
              <a:t>kyc.json</a:t>
            </a:r>
            <a:r>
              <a:rPr lang="en-US" dirty="0"/>
              <a:t>` file.</a:t>
            </a:r>
          </a:p>
          <a:p>
            <a:pPr marL="342900" indent="-342900">
              <a:buFont typeface="+mj-lt"/>
              <a:buAutoNum type="arabicPeriod"/>
            </a:pPr>
            <a:r>
              <a:rPr lang="en-US" dirty="0"/>
              <a:t>A Python file `</a:t>
            </a:r>
            <a:r>
              <a:rPr lang="en-US" dirty="0" err="1"/>
              <a:t>kyc.py</a:t>
            </a:r>
            <a:r>
              <a:rPr lang="en-US" dirty="0"/>
              <a:t>` is created.</a:t>
            </a:r>
          </a:p>
        </p:txBody>
      </p:sp>
    </p:spTree>
    <p:extLst>
      <p:ext uri="{BB962C8B-B14F-4D97-AF65-F5344CB8AC3E}">
        <p14:creationId xmlns:p14="http://schemas.microsoft.com/office/powerpoint/2010/main" val="1473094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someone@example.com</a:t>
            </a: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TotalTime>
  <Words>865</Words>
  <Application>Microsoft Macintosh PowerPoint</Application>
  <PresentationFormat>Widescreen</PresentationFormat>
  <Paragraphs>65</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Gill Sans MT</vt:lpstr>
      <vt:lpstr>Wingdings 2</vt:lpstr>
      <vt:lpstr>Dividend</vt:lpstr>
      <vt:lpstr>Anti-Money laundering with blockchain </vt:lpstr>
      <vt:lpstr>Objectives </vt:lpstr>
      <vt:lpstr>What is Aml and KYC?</vt:lpstr>
      <vt:lpstr>Challenges  with KYC</vt:lpstr>
      <vt:lpstr>How Can Blockchain Help?</vt:lpstr>
      <vt:lpstr>Building the KYC System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Anti-Money laundering with blockchain </dc:title>
  <dc:creator>Jessica Carmichael</dc:creator>
  <cp:lastModifiedBy>Jessica Carmichael</cp:lastModifiedBy>
  <cp:revision>4</cp:revision>
  <dcterms:created xsi:type="dcterms:W3CDTF">2020-11-20T01:21:20Z</dcterms:created>
  <dcterms:modified xsi:type="dcterms:W3CDTF">2020-11-20T01:43:43Z</dcterms:modified>
</cp:coreProperties>
</file>