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2"/>
  </p:notesMasterIdLst>
  <p:handoutMasterIdLst>
    <p:handoutMasterId r:id="rId13"/>
  </p:handoutMasterIdLst>
  <p:sldIdLst>
    <p:sldId id="256" r:id="rId5"/>
    <p:sldId id="262" r:id="rId6"/>
    <p:sldId id="263" r:id="rId7"/>
    <p:sldId id="259" r:id="rId8"/>
    <p:sldId id="261"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0" autoAdjust="0"/>
    <p:restoredTop sz="67078" autoAdjust="0"/>
  </p:normalViewPr>
  <p:slideViewPr>
    <p:cSldViewPr snapToGrid="0">
      <p:cViewPr>
        <p:scale>
          <a:sx n="80" d="100"/>
          <a:sy n="80" d="100"/>
        </p:scale>
        <p:origin x="120" y="2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DE442-62D1-4B58-A013-C08E20B97C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F7C784-1EF5-4C40-89E3-975F5BBF282C}">
      <dgm:prSet/>
      <dgm:spPr/>
      <dgm:t>
        <a:bodyPr/>
        <a:lstStyle/>
        <a:p>
          <a:r>
            <a:rPr lang="en-US"/>
            <a:t>The purpose of this project is to explore the integration of blockchain into Anti-Money Laundering (AML) practices </a:t>
          </a:r>
        </a:p>
      </dgm:t>
    </dgm:pt>
    <dgm:pt modelId="{9460FDAD-7CC8-4327-AF7D-E8AE34AC2C6D}" type="parTrans" cxnId="{8A8ADEEA-F1A5-4D93-9FB2-B4DD88AA3B66}">
      <dgm:prSet/>
      <dgm:spPr/>
      <dgm:t>
        <a:bodyPr/>
        <a:lstStyle/>
        <a:p>
          <a:endParaRPr lang="en-US"/>
        </a:p>
      </dgm:t>
    </dgm:pt>
    <dgm:pt modelId="{B7051CA1-853D-4F0A-8812-D63176965824}" type="sibTrans" cxnId="{8A8ADEEA-F1A5-4D93-9FB2-B4DD88AA3B66}">
      <dgm:prSet/>
      <dgm:spPr/>
      <dgm:t>
        <a:bodyPr/>
        <a:lstStyle/>
        <a:p>
          <a:endParaRPr lang="en-US"/>
        </a:p>
      </dgm:t>
    </dgm:pt>
    <dgm:pt modelId="{17B7CE03-0110-44BA-9B95-FF689C9B8538}">
      <dgm:prSet/>
      <dgm:spPr/>
      <dgm:t>
        <a:bodyPr/>
        <a:lstStyle/>
        <a:p>
          <a:r>
            <a:rPr lang="en-US"/>
            <a:t>We will be incorporating smart contracts into the Know Your Customer (KYC) process </a:t>
          </a:r>
        </a:p>
      </dgm:t>
    </dgm:pt>
    <dgm:pt modelId="{2C2D99E3-527F-4443-9B52-7E21E1183D11}" type="parTrans" cxnId="{C5CDBBBB-531F-420F-8300-46BBB7394D9B}">
      <dgm:prSet/>
      <dgm:spPr/>
      <dgm:t>
        <a:bodyPr/>
        <a:lstStyle/>
        <a:p>
          <a:endParaRPr lang="en-US"/>
        </a:p>
      </dgm:t>
    </dgm:pt>
    <dgm:pt modelId="{EA982FF8-0A6E-4441-B5D5-9B4A3C1FFBD7}" type="sibTrans" cxnId="{C5CDBBBB-531F-420F-8300-46BBB7394D9B}">
      <dgm:prSet/>
      <dgm:spPr/>
      <dgm:t>
        <a:bodyPr/>
        <a:lstStyle/>
        <a:p>
          <a:endParaRPr lang="en-US"/>
        </a:p>
      </dgm:t>
    </dgm:pt>
    <dgm:pt modelId="{6A215ED2-3640-4695-9271-89E2B61DE8D1}">
      <dgm:prSet/>
      <dgm:spPr/>
      <dgm:t>
        <a:bodyPr/>
        <a:lstStyle/>
        <a:p>
          <a:r>
            <a:rPr lang="en-US"/>
            <a:t>The smart contract will be able to input and update information into the blockchain</a:t>
          </a:r>
        </a:p>
      </dgm:t>
    </dgm:pt>
    <dgm:pt modelId="{A9645E2F-2D31-4221-82E8-2487E87C4D89}" type="parTrans" cxnId="{3CDEA7F9-9CBA-4EEE-86A7-340CD58886EF}">
      <dgm:prSet/>
      <dgm:spPr/>
      <dgm:t>
        <a:bodyPr/>
        <a:lstStyle/>
        <a:p>
          <a:endParaRPr lang="en-US"/>
        </a:p>
      </dgm:t>
    </dgm:pt>
    <dgm:pt modelId="{3EE3518B-899F-4C56-A22C-290F112DE16E}" type="sibTrans" cxnId="{3CDEA7F9-9CBA-4EEE-86A7-340CD58886EF}">
      <dgm:prSet/>
      <dgm:spPr/>
      <dgm:t>
        <a:bodyPr/>
        <a:lstStyle/>
        <a:p>
          <a:endParaRPr lang="en-US"/>
        </a:p>
      </dgm:t>
    </dgm:pt>
    <dgm:pt modelId="{5D057031-3449-4E5D-B8EE-5076A855A133}" type="pres">
      <dgm:prSet presAssocID="{256DE442-62D1-4B58-A013-C08E20B97C5A}" presName="root" presStyleCnt="0">
        <dgm:presLayoutVars>
          <dgm:dir/>
          <dgm:resizeHandles val="exact"/>
        </dgm:presLayoutVars>
      </dgm:prSet>
      <dgm:spPr/>
    </dgm:pt>
    <dgm:pt modelId="{ACDD2219-CAB7-4A39-9E07-3DB79DD32B3C}" type="pres">
      <dgm:prSet presAssocID="{6CF7C784-1EF5-4C40-89E3-975F5BBF282C}" presName="compNode" presStyleCnt="0"/>
      <dgm:spPr/>
    </dgm:pt>
    <dgm:pt modelId="{D5B34EC3-86F4-4816-B3CE-3E09BD5CB33C}" type="pres">
      <dgm:prSet presAssocID="{6CF7C784-1EF5-4C40-89E3-975F5BBF282C}" presName="bgRect" presStyleLbl="bgShp" presStyleIdx="0" presStyleCnt="2"/>
      <dgm:spPr/>
    </dgm:pt>
    <dgm:pt modelId="{C736BBEF-5569-4EF5-8303-EFA9EBA1A25A}" type="pres">
      <dgm:prSet presAssocID="{6CF7C784-1EF5-4C40-89E3-975F5BBF28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F197E300-E6A2-4BAC-8890-57B1F5F2FA32}" type="pres">
      <dgm:prSet presAssocID="{6CF7C784-1EF5-4C40-89E3-975F5BBF282C}" presName="spaceRect" presStyleCnt="0"/>
      <dgm:spPr/>
    </dgm:pt>
    <dgm:pt modelId="{960AA631-1056-4A91-9269-905FCA3105B8}" type="pres">
      <dgm:prSet presAssocID="{6CF7C784-1EF5-4C40-89E3-975F5BBF282C}" presName="parTx" presStyleLbl="revTx" presStyleIdx="0" presStyleCnt="3">
        <dgm:presLayoutVars>
          <dgm:chMax val="0"/>
          <dgm:chPref val="0"/>
        </dgm:presLayoutVars>
      </dgm:prSet>
      <dgm:spPr/>
    </dgm:pt>
    <dgm:pt modelId="{C98B1D16-177A-4B3E-ADEB-F769DE913EC0}" type="pres">
      <dgm:prSet presAssocID="{B7051CA1-853D-4F0A-8812-D63176965824}" presName="sibTrans" presStyleCnt="0"/>
      <dgm:spPr/>
    </dgm:pt>
    <dgm:pt modelId="{C499C0AF-60A6-4974-84BC-D896F27C98BE}" type="pres">
      <dgm:prSet presAssocID="{17B7CE03-0110-44BA-9B95-FF689C9B8538}" presName="compNode" presStyleCnt="0"/>
      <dgm:spPr/>
    </dgm:pt>
    <dgm:pt modelId="{50CD217C-F249-4BE1-B7AC-BC8572A8C8DE}" type="pres">
      <dgm:prSet presAssocID="{17B7CE03-0110-44BA-9B95-FF689C9B8538}" presName="bgRect" presStyleLbl="bgShp" presStyleIdx="1" presStyleCnt="2"/>
      <dgm:spPr/>
    </dgm:pt>
    <dgm:pt modelId="{B7B0CEFF-930B-4B37-B731-30CA6FEECCC0}" type="pres">
      <dgm:prSet presAssocID="{17B7CE03-0110-44BA-9B95-FF689C9B85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35BD750E-597E-46B8-A212-946B9A67F40B}" type="pres">
      <dgm:prSet presAssocID="{17B7CE03-0110-44BA-9B95-FF689C9B8538}" presName="spaceRect" presStyleCnt="0"/>
      <dgm:spPr/>
    </dgm:pt>
    <dgm:pt modelId="{D1ABA917-610C-40DF-B5D8-2B328822AF13}" type="pres">
      <dgm:prSet presAssocID="{17B7CE03-0110-44BA-9B95-FF689C9B8538}" presName="parTx" presStyleLbl="revTx" presStyleIdx="1" presStyleCnt="3">
        <dgm:presLayoutVars>
          <dgm:chMax val="0"/>
          <dgm:chPref val="0"/>
        </dgm:presLayoutVars>
      </dgm:prSet>
      <dgm:spPr/>
    </dgm:pt>
    <dgm:pt modelId="{89CBE9E7-6BCB-4A13-9908-6E05095F63FF}" type="pres">
      <dgm:prSet presAssocID="{17B7CE03-0110-44BA-9B95-FF689C9B8538}" presName="desTx" presStyleLbl="revTx" presStyleIdx="2" presStyleCnt="3">
        <dgm:presLayoutVars/>
      </dgm:prSet>
      <dgm:spPr/>
    </dgm:pt>
  </dgm:ptLst>
  <dgm:cxnLst>
    <dgm:cxn modelId="{E5C3DF86-E655-44C5-92B5-435CF3966BB5}" type="presOf" srcId="{6CF7C784-1EF5-4C40-89E3-975F5BBF282C}" destId="{960AA631-1056-4A91-9269-905FCA3105B8}" srcOrd="0" destOrd="0" presId="urn:microsoft.com/office/officeart/2018/2/layout/IconVerticalSolidList"/>
    <dgm:cxn modelId="{9503D69C-6FAC-467A-9207-FCAF3443AFC3}" type="presOf" srcId="{256DE442-62D1-4B58-A013-C08E20B97C5A}" destId="{5D057031-3449-4E5D-B8EE-5076A855A133}" srcOrd="0" destOrd="0" presId="urn:microsoft.com/office/officeart/2018/2/layout/IconVerticalSolidList"/>
    <dgm:cxn modelId="{E7AC33AB-27B5-4F26-BAD6-1F89CDE06CBB}" type="presOf" srcId="{6A215ED2-3640-4695-9271-89E2B61DE8D1}" destId="{89CBE9E7-6BCB-4A13-9908-6E05095F63FF}" srcOrd="0" destOrd="0" presId="urn:microsoft.com/office/officeart/2018/2/layout/IconVerticalSolidList"/>
    <dgm:cxn modelId="{1BB900AD-CE95-4C6D-9E41-842A9B7A65CD}" type="presOf" srcId="{17B7CE03-0110-44BA-9B95-FF689C9B8538}" destId="{D1ABA917-610C-40DF-B5D8-2B328822AF13}" srcOrd="0" destOrd="0" presId="urn:microsoft.com/office/officeart/2018/2/layout/IconVerticalSolidList"/>
    <dgm:cxn modelId="{C5CDBBBB-531F-420F-8300-46BBB7394D9B}" srcId="{256DE442-62D1-4B58-A013-C08E20B97C5A}" destId="{17B7CE03-0110-44BA-9B95-FF689C9B8538}" srcOrd="1" destOrd="0" parTransId="{2C2D99E3-527F-4443-9B52-7E21E1183D11}" sibTransId="{EA982FF8-0A6E-4441-B5D5-9B4A3C1FFBD7}"/>
    <dgm:cxn modelId="{8A8ADEEA-F1A5-4D93-9FB2-B4DD88AA3B66}" srcId="{256DE442-62D1-4B58-A013-C08E20B97C5A}" destId="{6CF7C784-1EF5-4C40-89E3-975F5BBF282C}" srcOrd="0" destOrd="0" parTransId="{9460FDAD-7CC8-4327-AF7D-E8AE34AC2C6D}" sibTransId="{B7051CA1-853D-4F0A-8812-D63176965824}"/>
    <dgm:cxn modelId="{3CDEA7F9-9CBA-4EEE-86A7-340CD58886EF}" srcId="{17B7CE03-0110-44BA-9B95-FF689C9B8538}" destId="{6A215ED2-3640-4695-9271-89E2B61DE8D1}" srcOrd="0" destOrd="0" parTransId="{A9645E2F-2D31-4221-82E8-2487E87C4D89}" sibTransId="{3EE3518B-899F-4C56-A22C-290F112DE16E}"/>
    <dgm:cxn modelId="{AAD53D60-E297-4B07-9466-B287A65B5F96}" type="presParOf" srcId="{5D057031-3449-4E5D-B8EE-5076A855A133}" destId="{ACDD2219-CAB7-4A39-9E07-3DB79DD32B3C}" srcOrd="0" destOrd="0" presId="urn:microsoft.com/office/officeart/2018/2/layout/IconVerticalSolidList"/>
    <dgm:cxn modelId="{9015FFF6-BEFC-4F6F-9706-EEF13D143821}" type="presParOf" srcId="{ACDD2219-CAB7-4A39-9E07-3DB79DD32B3C}" destId="{D5B34EC3-86F4-4816-B3CE-3E09BD5CB33C}" srcOrd="0" destOrd="0" presId="urn:microsoft.com/office/officeart/2018/2/layout/IconVerticalSolidList"/>
    <dgm:cxn modelId="{6EA71AB8-823B-41CE-9D95-19F5A7B07F7A}" type="presParOf" srcId="{ACDD2219-CAB7-4A39-9E07-3DB79DD32B3C}" destId="{C736BBEF-5569-4EF5-8303-EFA9EBA1A25A}" srcOrd="1" destOrd="0" presId="urn:microsoft.com/office/officeart/2018/2/layout/IconVerticalSolidList"/>
    <dgm:cxn modelId="{5E92A998-A730-4CF5-B955-617EE9011DD6}" type="presParOf" srcId="{ACDD2219-CAB7-4A39-9E07-3DB79DD32B3C}" destId="{F197E300-E6A2-4BAC-8890-57B1F5F2FA32}" srcOrd="2" destOrd="0" presId="urn:microsoft.com/office/officeart/2018/2/layout/IconVerticalSolidList"/>
    <dgm:cxn modelId="{DC3F453E-C084-46A2-8C71-AED2542241C2}" type="presParOf" srcId="{ACDD2219-CAB7-4A39-9E07-3DB79DD32B3C}" destId="{960AA631-1056-4A91-9269-905FCA3105B8}" srcOrd="3" destOrd="0" presId="urn:microsoft.com/office/officeart/2018/2/layout/IconVerticalSolidList"/>
    <dgm:cxn modelId="{D5BB0711-06F2-41BA-BDF6-D7E166F91583}" type="presParOf" srcId="{5D057031-3449-4E5D-B8EE-5076A855A133}" destId="{C98B1D16-177A-4B3E-ADEB-F769DE913EC0}" srcOrd="1" destOrd="0" presId="urn:microsoft.com/office/officeart/2018/2/layout/IconVerticalSolidList"/>
    <dgm:cxn modelId="{E3C1BD68-8C22-4A64-ACDE-D715A573DC23}" type="presParOf" srcId="{5D057031-3449-4E5D-B8EE-5076A855A133}" destId="{C499C0AF-60A6-4974-84BC-D896F27C98BE}" srcOrd="2" destOrd="0" presId="urn:microsoft.com/office/officeart/2018/2/layout/IconVerticalSolidList"/>
    <dgm:cxn modelId="{7DEA16C4-CE9D-4AC0-AD99-412D3A19512E}" type="presParOf" srcId="{C499C0AF-60A6-4974-84BC-D896F27C98BE}" destId="{50CD217C-F249-4BE1-B7AC-BC8572A8C8DE}" srcOrd="0" destOrd="0" presId="urn:microsoft.com/office/officeart/2018/2/layout/IconVerticalSolidList"/>
    <dgm:cxn modelId="{AE221D19-179E-42A7-9F81-602ADE24B2C4}" type="presParOf" srcId="{C499C0AF-60A6-4974-84BC-D896F27C98BE}" destId="{B7B0CEFF-930B-4B37-B731-30CA6FEECCC0}" srcOrd="1" destOrd="0" presId="urn:microsoft.com/office/officeart/2018/2/layout/IconVerticalSolidList"/>
    <dgm:cxn modelId="{4DC82347-643A-44D3-9418-02539D55CCFB}" type="presParOf" srcId="{C499C0AF-60A6-4974-84BC-D896F27C98BE}" destId="{35BD750E-597E-46B8-A212-946B9A67F40B}" srcOrd="2" destOrd="0" presId="urn:microsoft.com/office/officeart/2018/2/layout/IconVerticalSolidList"/>
    <dgm:cxn modelId="{13D8232E-5D31-428D-9381-F6AF77348DDB}" type="presParOf" srcId="{C499C0AF-60A6-4974-84BC-D896F27C98BE}" destId="{D1ABA917-610C-40DF-B5D8-2B328822AF13}" srcOrd="3" destOrd="0" presId="urn:microsoft.com/office/officeart/2018/2/layout/IconVerticalSolidList"/>
    <dgm:cxn modelId="{28CD55C4-C473-4A4F-9A08-20369E879E2C}" type="presParOf" srcId="{C499C0AF-60A6-4974-84BC-D896F27C98BE}" destId="{89CBE9E7-6BCB-4A13-9908-6E05095F63F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605D28D-2CE6-4513-8566-952984E21E14}">
      <dgm:prSet phldrT="[Text]"/>
      <dgm:spPr/>
      <dgm:t>
        <a:bodyPr/>
        <a:lstStyle/>
        <a:p>
          <a:pPr>
            <a:lnSpc>
              <a:spcPct val="100000"/>
            </a:lnSpc>
          </a:pPr>
          <a:r>
            <a:rPr lang="en-US" dirty="0"/>
            <a:t>Technology</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6750AC01-D39D-4F3A-9DC8-2A211EE986A2}">
      <dgm:prSet phldrT="[Text]"/>
      <dgm:spPr/>
      <dgm:t>
        <a:bodyPr/>
        <a:lstStyle/>
        <a:p>
          <a:pPr>
            <a:lnSpc>
              <a:spcPct val="100000"/>
            </a:lnSpc>
          </a:pPr>
          <a:r>
            <a:rPr lang="en-US" dirty="0"/>
            <a:t>Speed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Volume</a:t>
          </a:r>
        </a:p>
      </dgm:t>
    </dgm:pt>
    <dgm:pt modelId="{FD949706-EDCC-4ADC-8EDF-8EDA49C92325}" type="sibTrans" cxnId="{EDEF4F82-1237-4639-A0F7-385C1897CE66}">
      <dgm:prSet/>
      <dgm:spPr/>
      <dgm:t>
        <a:bodyPr/>
        <a:lstStyle/>
        <a:p>
          <a:endParaRPr lang="en-US"/>
        </a:p>
      </dgm:t>
    </dgm:pt>
    <dgm:pt modelId="{ED3A4BC2-B75A-4952-A38B-A42B5995DF05}" type="par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dgm:spPr/>
      <dgm:t>
        <a:bodyPr/>
        <a:lstStyle/>
        <a:p>
          <a:pPr>
            <a:lnSpc>
              <a:spcPct val="100000"/>
            </a:lnSpc>
          </a:pPr>
          <a:r>
            <a:rPr lang="en-US" dirty="0"/>
            <a:t>Terrorist Financing</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Identity Theft </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6750AC01-D39D-4F3A-9DC8-2A211EE986A2}">
      <dgm:prSet phldrT="[Text]"/>
      <dgm:spPr/>
      <dgm:t>
        <a:bodyPr/>
        <a:lstStyle/>
        <a:p>
          <a:pPr>
            <a:lnSpc>
              <a:spcPct val="100000"/>
            </a:lnSpc>
          </a:pPr>
          <a:r>
            <a:rPr lang="en-US" dirty="0"/>
            <a:t>Corruption</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F2A30F84-B143-DE4E-8EEF-382A48CD9C25}">
      <dgm:prSet/>
      <dgm:spPr/>
      <dgm:t>
        <a:bodyPr/>
        <a:lstStyle/>
        <a:p>
          <a:r>
            <a:rPr lang="en-US" dirty="0"/>
            <a:t>Tax Avoidance</a:t>
          </a:r>
        </a:p>
      </dgm:t>
    </dgm:pt>
    <dgm:pt modelId="{80A132F0-4885-764F-A1F9-E0498A988837}" type="parTrans" cxnId="{B23AF2EE-443F-3C4A-BA38-CC25FA1F2BA2}">
      <dgm:prSet/>
      <dgm:spPr/>
      <dgm:t>
        <a:bodyPr/>
        <a:lstStyle/>
        <a:p>
          <a:endParaRPr lang="en-US"/>
        </a:p>
      </dgm:t>
    </dgm:pt>
    <dgm:pt modelId="{7BC2449E-C0A4-A941-B1F8-4FBAED031C1C}" type="sibTrans" cxnId="{B23AF2EE-443F-3C4A-BA38-CC25FA1F2BA2}">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23CE3C91-BAB4-6D4B-8350-813597E8D3FC}" type="pres">
      <dgm:prSet presAssocID="{F2A30F84-B143-DE4E-8EEF-382A48CD9C25}" presName="text_4" presStyleLbl="node1" presStyleIdx="3" presStyleCnt="4">
        <dgm:presLayoutVars>
          <dgm:bulletEnabled val="1"/>
        </dgm:presLayoutVars>
      </dgm:prSet>
      <dgm:spPr/>
    </dgm:pt>
    <dgm:pt modelId="{8FDB8735-3F49-7947-9830-A358C89F512D}" type="pres">
      <dgm:prSet presAssocID="{F2A30F84-B143-DE4E-8EEF-382A48CD9C25}" presName="accent_4" presStyleCnt="0"/>
      <dgm:spPr/>
    </dgm:pt>
    <dgm:pt modelId="{FB38AEA6-7A4D-4943-9934-B43C2794CD25}" type="pres">
      <dgm:prSet presAssocID="{F2A30F84-B143-DE4E-8EEF-382A48CD9C25}"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F3384AE9-9842-044E-9B73-943F8997C007}" type="presOf" srcId="{F2A30F84-B143-DE4E-8EEF-382A48CD9C25}" destId="{23CE3C91-BAB4-6D4B-8350-813597E8D3FC}" srcOrd="0" destOrd="0" presId="urn:microsoft.com/office/officeart/2008/layout/VerticalCurvedList"/>
    <dgm:cxn modelId="{B23AF2EE-443F-3C4A-BA38-CC25FA1F2BA2}" srcId="{7E5AA53B-3EEE-4DE4-BB81-9044890C2946}" destId="{F2A30F84-B143-DE4E-8EEF-382A48CD9C25}" srcOrd="3" destOrd="0" parTransId="{80A132F0-4885-764F-A1F9-E0498A988837}" sibTransId="{7BC2449E-C0A4-A941-B1F8-4FBAED031C1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AC563FF8-49CE-BE46-A1A5-B342BE41FD81}" type="presParOf" srcId="{90561C55-3C6E-4D53-85E1-2C50BCDDA392}" destId="{23CE3C91-BAB4-6D4B-8350-813597E8D3FC}" srcOrd="7" destOrd="0" presId="urn:microsoft.com/office/officeart/2008/layout/VerticalCurvedList"/>
    <dgm:cxn modelId="{3F99D0A5-AC5F-7C4B-9012-FFB9FFD8E2E7}" type="presParOf" srcId="{90561C55-3C6E-4D53-85E1-2C50BCDDA392}" destId="{8FDB8735-3F49-7947-9830-A358C89F512D}" srcOrd="8" destOrd="0" presId="urn:microsoft.com/office/officeart/2008/layout/VerticalCurvedList"/>
    <dgm:cxn modelId="{4E98AFE9-E134-A546-989B-AC2871ECE5F9}" type="presParOf" srcId="{8FDB8735-3F49-7947-9830-A358C89F512D}" destId="{FB38AEA6-7A4D-4943-9934-B43C2794CD25}"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pt>
    <dgm:pt modelId="{701D68F5-42F8-47BC-8FED-84C50F595DF0}">
      <dgm:prSet phldrT="[Text]"/>
      <dgm:spPr/>
      <dgm:t>
        <a:bodyPr/>
        <a:lstStyle/>
        <a:p>
          <a:pPr>
            <a:lnSpc>
              <a:spcPct val="100000"/>
            </a:lnSpc>
          </a:pPr>
          <a:r>
            <a:rPr lang="en-ZA"/>
            <a:t>Distributed</a:t>
          </a:r>
        </a:p>
        <a:p>
          <a:pPr>
            <a:lnSpc>
              <a:spcPct val="100000"/>
            </a:lnSpc>
          </a:pPr>
          <a:r>
            <a:rPr lang="en-ZA"/>
            <a:t>Ledger</a:t>
          </a:r>
          <a:endParaRPr lang="en-US"/>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a:t>Automation</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a:t>Encryption </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141C9A72-CF8D-1044-BD69-7DB16EFD413C}">
      <dgm:prSet/>
      <dgm:spPr/>
      <dgm:t>
        <a:bodyPr/>
        <a:lstStyle/>
        <a:p>
          <a:pPr>
            <a:lnSpc>
              <a:spcPct val="100000"/>
            </a:lnSpc>
          </a:pPr>
          <a:r>
            <a:rPr lang="en-US"/>
            <a:t>Identification</a:t>
          </a:r>
        </a:p>
      </dgm:t>
    </dgm:pt>
    <dgm:pt modelId="{D381B51A-8E8F-B64B-A93D-40A8A3FAE00F}" type="parTrans" cxnId="{F20C6DE7-1E32-4C4A-A3E8-E54601013319}">
      <dgm:prSet/>
      <dgm:spPr/>
      <dgm:t>
        <a:bodyPr/>
        <a:lstStyle/>
        <a:p>
          <a:endParaRPr lang="en-US"/>
        </a:p>
      </dgm:t>
    </dgm:pt>
    <dgm:pt modelId="{A04FE64A-4355-374C-A87D-DEB9B1140585}" type="sibTrans" cxnId="{F20C6DE7-1E32-4C4A-A3E8-E54601013319}">
      <dgm:prSet/>
      <dgm:spPr/>
      <dgm:t>
        <a:bodyPr/>
        <a:lstStyle/>
        <a:p>
          <a:endParaRPr lang="en-US"/>
        </a:p>
      </dgm:t>
    </dgm:pt>
    <dgm:pt modelId="{00A9338C-B89D-4D42-B3E8-281A9E576C9A}">
      <dgm:prSet/>
      <dgm:spPr/>
      <dgm:t>
        <a:bodyPr/>
        <a:lstStyle/>
        <a:p>
          <a:pPr>
            <a:lnSpc>
              <a:spcPct val="100000"/>
            </a:lnSpc>
          </a:pPr>
          <a:r>
            <a:rPr lang="en-US"/>
            <a:t>Historical Records</a:t>
          </a:r>
        </a:p>
      </dgm:t>
    </dgm:pt>
    <dgm:pt modelId="{24EAE81B-FE56-D548-9D11-E6BF4BCBFAD6}" type="parTrans" cxnId="{DB869B00-D96A-3A47-B132-150809F737D4}">
      <dgm:prSet/>
      <dgm:spPr/>
      <dgm:t>
        <a:bodyPr/>
        <a:lstStyle/>
        <a:p>
          <a:endParaRPr lang="en-US"/>
        </a:p>
      </dgm:t>
    </dgm:pt>
    <dgm:pt modelId="{7DEC1430-C154-A04E-ADA7-A7B390B6F7A8}" type="sibTrans" cxnId="{DB869B00-D96A-3A47-B132-150809F737D4}">
      <dgm:prSet/>
      <dgm:spPr/>
      <dgm:t>
        <a:bodyPr/>
        <a:lstStyle/>
        <a:p>
          <a:endParaRPr lang="en-US"/>
        </a:p>
      </dgm:t>
    </dgm:pt>
    <dgm:pt modelId="{EE627B3D-C98D-4E79-916A-66931154D74F}" type="pres">
      <dgm:prSet presAssocID="{7D9C16A6-8C48-4165-8DAF-8C957C12A8FA}" presName="root" presStyleCnt="0">
        <dgm:presLayoutVars>
          <dgm:dir/>
          <dgm:resizeHandles val="exact"/>
        </dgm:presLayoutVars>
      </dgm:prSet>
      <dgm:spPr/>
    </dgm:pt>
    <dgm:pt modelId="{867DD059-BB40-4998-848E-30D60E4B470C}" type="pres">
      <dgm:prSet presAssocID="{701D68F5-42F8-47BC-8FED-84C50F595DF0}" presName="compNode" presStyleCnt="0"/>
      <dgm:spPr/>
    </dgm:pt>
    <dgm:pt modelId="{238FCC58-FD06-428B-A695-2720B70FFE59}" type="pres">
      <dgm:prSet presAssocID="{701D68F5-42F8-47BC-8FED-84C50F595DF0}" presName="bgRect" presStyleLbl="bgShp" presStyleIdx="0" presStyleCnt="5"/>
      <dgm:spPr/>
    </dgm:pt>
    <dgm:pt modelId="{19970556-2BAA-49DD-879D-55DD44A1126E}" type="pres">
      <dgm:prSet presAssocID="{701D68F5-42F8-47BC-8FED-84C50F595D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497F977D-D89F-4589-B1E2-D62E054CDF61}" type="pres">
      <dgm:prSet presAssocID="{701D68F5-42F8-47BC-8FED-84C50F595DF0}" presName="spaceRect" presStyleCnt="0"/>
      <dgm:spPr/>
    </dgm:pt>
    <dgm:pt modelId="{1F791060-7B5A-4318-909F-9E6024EB846F}" type="pres">
      <dgm:prSet presAssocID="{701D68F5-42F8-47BC-8FED-84C50F595DF0}" presName="parTx" presStyleLbl="revTx" presStyleIdx="0" presStyleCnt="5">
        <dgm:presLayoutVars>
          <dgm:chMax val="0"/>
          <dgm:chPref val="0"/>
        </dgm:presLayoutVars>
      </dgm:prSet>
      <dgm:spPr/>
    </dgm:pt>
    <dgm:pt modelId="{AF6A76FB-8873-4CD8-829E-DCE7183134A8}" type="pres">
      <dgm:prSet presAssocID="{0C95B389-AC0C-4055-9AA3-38815EFC8B0A}" presName="sibTrans" presStyleCnt="0"/>
      <dgm:spPr/>
    </dgm:pt>
    <dgm:pt modelId="{4E1A3192-AEB1-4AF6-A73F-14A135140AA4}" type="pres">
      <dgm:prSet presAssocID="{91A66877-AC1C-46D9-BF2C-6024B638DEA9}" presName="compNode" presStyleCnt="0"/>
      <dgm:spPr/>
    </dgm:pt>
    <dgm:pt modelId="{8766BF58-B9B8-46D0-B05D-A042D0524079}" type="pres">
      <dgm:prSet presAssocID="{91A66877-AC1C-46D9-BF2C-6024B638DEA9}" presName="bgRect" presStyleLbl="bgShp" presStyleIdx="1" presStyleCnt="5"/>
      <dgm:spPr/>
    </dgm:pt>
    <dgm:pt modelId="{23C7FF04-21A4-4B5D-BAC9-1C4DFAFFFFCD}" type="pres">
      <dgm:prSet presAssocID="{91A66877-AC1C-46D9-BF2C-6024B638DE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657FC63C-D699-4B90-8AD4-C104FB875E46}" type="pres">
      <dgm:prSet presAssocID="{91A66877-AC1C-46D9-BF2C-6024B638DEA9}" presName="spaceRect" presStyleCnt="0"/>
      <dgm:spPr/>
    </dgm:pt>
    <dgm:pt modelId="{1D4C18A5-7BFF-441A-BB61-A9AAC50B79E0}" type="pres">
      <dgm:prSet presAssocID="{91A66877-AC1C-46D9-BF2C-6024B638DEA9}" presName="parTx" presStyleLbl="revTx" presStyleIdx="1" presStyleCnt="5">
        <dgm:presLayoutVars>
          <dgm:chMax val="0"/>
          <dgm:chPref val="0"/>
        </dgm:presLayoutVars>
      </dgm:prSet>
      <dgm:spPr/>
    </dgm:pt>
    <dgm:pt modelId="{BEDF071C-7812-40E8-AF8F-80BC70FD3297}" type="pres">
      <dgm:prSet presAssocID="{BFCE4A28-C381-46FF-935A-B11534EF7D87}" presName="sibTrans" presStyleCnt="0"/>
      <dgm:spPr/>
    </dgm:pt>
    <dgm:pt modelId="{38FF333F-423D-43E8-98F1-E77F9107A42C}" type="pres">
      <dgm:prSet presAssocID="{141C9A72-CF8D-1044-BD69-7DB16EFD413C}" presName="compNode" presStyleCnt="0"/>
      <dgm:spPr/>
    </dgm:pt>
    <dgm:pt modelId="{FFE937CE-7313-4D14-84FB-BFBBF6F0345D}" type="pres">
      <dgm:prSet presAssocID="{141C9A72-CF8D-1044-BD69-7DB16EFD413C}" presName="bgRect" presStyleLbl="bgShp" presStyleIdx="2" presStyleCnt="5"/>
      <dgm:spPr/>
    </dgm:pt>
    <dgm:pt modelId="{E434DE29-D72A-4AE0-B6DB-F75F833A747E}" type="pres">
      <dgm:prSet presAssocID="{141C9A72-CF8D-1044-BD69-7DB16EFD413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95475A3C-7E1E-4F69-AC26-B2914AD9349A}" type="pres">
      <dgm:prSet presAssocID="{141C9A72-CF8D-1044-BD69-7DB16EFD413C}" presName="spaceRect" presStyleCnt="0"/>
      <dgm:spPr/>
    </dgm:pt>
    <dgm:pt modelId="{E930F09E-9985-479A-A5CD-BF8452CC6C21}" type="pres">
      <dgm:prSet presAssocID="{141C9A72-CF8D-1044-BD69-7DB16EFD413C}" presName="parTx" presStyleLbl="revTx" presStyleIdx="2" presStyleCnt="5">
        <dgm:presLayoutVars>
          <dgm:chMax val="0"/>
          <dgm:chPref val="0"/>
        </dgm:presLayoutVars>
      </dgm:prSet>
      <dgm:spPr/>
    </dgm:pt>
    <dgm:pt modelId="{E266BF09-D6F2-4A94-85D8-F9C42BCB76E6}" type="pres">
      <dgm:prSet presAssocID="{A04FE64A-4355-374C-A87D-DEB9B1140585}" presName="sibTrans" presStyleCnt="0"/>
      <dgm:spPr/>
    </dgm:pt>
    <dgm:pt modelId="{B7833D6B-5E07-452E-87C4-07B6070AF47B}" type="pres">
      <dgm:prSet presAssocID="{76CC3289-2662-43F0-A3C6-BA04A135F08C}" presName="compNode" presStyleCnt="0"/>
      <dgm:spPr/>
    </dgm:pt>
    <dgm:pt modelId="{B2FEEE90-7614-4561-A3D0-45F1733F9FC5}" type="pres">
      <dgm:prSet presAssocID="{76CC3289-2662-43F0-A3C6-BA04A135F08C}" presName="bgRect" presStyleLbl="bgShp" presStyleIdx="3" presStyleCnt="5"/>
      <dgm:spPr/>
    </dgm:pt>
    <dgm:pt modelId="{88CE6AD8-6CC8-4ADF-829F-91CA4DB5BFB8}" type="pres">
      <dgm:prSet presAssocID="{76CC3289-2662-43F0-A3C6-BA04A135F08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783B9E0B-B0ED-41A6-8561-3A8EBB858EDC}" type="pres">
      <dgm:prSet presAssocID="{76CC3289-2662-43F0-A3C6-BA04A135F08C}" presName="spaceRect" presStyleCnt="0"/>
      <dgm:spPr/>
    </dgm:pt>
    <dgm:pt modelId="{9B85EEC3-F07F-4E5B-8069-1989CAA77DCA}" type="pres">
      <dgm:prSet presAssocID="{76CC3289-2662-43F0-A3C6-BA04A135F08C}" presName="parTx" presStyleLbl="revTx" presStyleIdx="3" presStyleCnt="5">
        <dgm:presLayoutVars>
          <dgm:chMax val="0"/>
          <dgm:chPref val="0"/>
        </dgm:presLayoutVars>
      </dgm:prSet>
      <dgm:spPr/>
    </dgm:pt>
    <dgm:pt modelId="{652C0580-BE3F-4CE7-B41F-7517AA8BB7C7}" type="pres">
      <dgm:prSet presAssocID="{FA28C9D6-476E-43CD-BA23-D6D990FD78D0}" presName="sibTrans" presStyleCnt="0"/>
      <dgm:spPr/>
    </dgm:pt>
    <dgm:pt modelId="{EC7112F2-7C47-4C54-867C-D9A641496E23}" type="pres">
      <dgm:prSet presAssocID="{00A9338C-B89D-4D42-B3E8-281A9E576C9A}" presName="compNode" presStyleCnt="0"/>
      <dgm:spPr/>
    </dgm:pt>
    <dgm:pt modelId="{C1EEC1F8-62EA-46E1-8C72-B8323603F2FE}" type="pres">
      <dgm:prSet presAssocID="{00A9338C-B89D-4D42-B3E8-281A9E576C9A}" presName="bgRect" presStyleLbl="bgShp" presStyleIdx="4" presStyleCnt="5"/>
      <dgm:spPr/>
    </dgm:pt>
    <dgm:pt modelId="{CC580F91-4DCE-4C86-A71C-F2D9425BB7DD}" type="pres">
      <dgm:prSet presAssocID="{00A9338C-B89D-4D42-B3E8-281A9E576C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F6975E8D-AAB7-4897-A1F0-E99916049323}" type="pres">
      <dgm:prSet presAssocID="{00A9338C-B89D-4D42-B3E8-281A9E576C9A}" presName="spaceRect" presStyleCnt="0"/>
      <dgm:spPr/>
    </dgm:pt>
    <dgm:pt modelId="{2BCE94D9-5DBF-4706-AAA8-A41B28C39EAC}" type="pres">
      <dgm:prSet presAssocID="{00A9338C-B89D-4D42-B3E8-281A9E576C9A}" presName="parTx" presStyleLbl="revTx" presStyleIdx="4" presStyleCnt="5">
        <dgm:presLayoutVars>
          <dgm:chMax val="0"/>
          <dgm:chPref val="0"/>
        </dgm:presLayoutVars>
      </dgm:prSet>
      <dgm:spPr/>
    </dgm:pt>
  </dgm:ptLst>
  <dgm:cxnLst>
    <dgm:cxn modelId="{DB869B00-D96A-3A47-B132-150809F737D4}" srcId="{7D9C16A6-8C48-4165-8DAF-8C957C12A8FA}" destId="{00A9338C-B89D-4D42-B3E8-281A9E576C9A}" srcOrd="4" destOrd="0" parTransId="{24EAE81B-FE56-D548-9D11-E6BF4BCBFAD6}" sibTransId="{7DEC1430-C154-A04E-ADA7-A7B390B6F7A8}"/>
    <dgm:cxn modelId="{83C55033-5427-4946-BD70-BFC5FF11F0F0}" type="presOf" srcId="{701D68F5-42F8-47BC-8FED-84C50F595DF0}" destId="{1F791060-7B5A-4318-909F-9E6024EB846F}" srcOrd="0" destOrd="0" presId="urn:microsoft.com/office/officeart/2018/2/layout/IconVerticalSolidList"/>
    <dgm:cxn modelId="{C56D573E-5BEC-1745-92B9-3E612AC4747B}" type="presOf" srcId="{91A66877-AC1C-46D9-BF2C-6024B638DEA9}" destId="{1D4C18A5-7BFF-441A-BB61-A9AAC50B79E0}" srcOrd="0" destOrd="0" presId="urn:microsoft.com/office/officeart/2018/2/layout/IconVerticalSolid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3"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EBC9770-3846-8442-9837-1315C0070141}" type="presOf" srcId="{76CC3289-2662-43F0-A3C6-BA04A135F08C}" destId="{9B85EEC3-F07F-4E5B-8069-1989CAA77DCA}" srcOrd="0" destOrd="0" presId="urn:microsoft.com/office/officeart/2018/2/layout/IconVerticalSolidList"/>
    <dgm:cxn modelId="{EFA9EB80-1DA2-2E40-8178-E0EBE067EF42}" type="presOf" srcId="{00A9338C-B89D-4D42-B3E8-281A9E576C9A}" destId="{2BCE94D9-5DBF-4706-AAA8-A41B28C39EAC}" srcOrd="0" destOrd="0" presId="urn:microsoft.com/office/officeart/2018/2/layout/IconVerticalSolidList"/>
    <dgm:cxn modelId="{9A31F895-9189-EE46-B6DF-3FD4B0DFEADD}" type="presOf" srcId="{7D9C16A6-8C48-4165-8DAF-8C957C12A8FA}" destId="{EE627B3D-C98D-4E79-916A-66931154D74F}" srcOrd="0" destOrd="0" presId="urn:microsoft.com/office/officeart/2018/2/layout/IconVerticalSolidList"/>
    <dgm:cxn modelId="{2C7BE4E5-76FE-874F-80CA-2044F871DD8B}" type="presOf" srcId="{141C9A72-CF8D-1044-BD69-7DB16EFD413C}" destId="{E930F09E-9985-479A-A5CD-BF8452CC6C21}" srcOrd="0" destOrd="0" presId="urn:microsoft.com/office/officeart/2018/2/layout/IconVerticalSolidList"/>
    <dgm:cxn modelId="{F20C6DE7-1E32-4C4A-A3E8-E54601013319}" srcId="{7D9C16A6-8C48-4165-8DAF-8C957C12A8FA}" destId="{141C9A72-CF8D-1044-BD69-7DB16EFD413C}" srcOrd="2" destOrd="0" parTransId="{D381B51A-8E8F-B64B-A93D-40A8A3FAE00F}" sibTransId="{A04FE64A-4355-374C-A87D-DEB9B1140585}"/>
    <dgm:cxn modelId="{B2ECA8B1-7965-C849-B617-73C808F06AB7}" type="presParOf" srcId="{EE627B3D-C98D-4E79-916A-66931154D74F}" destId="{867DD059-BB40-4998-848E-30D60E4B470C}" srcOrd="0" destOrd="0" presId="urn:microsoft.com/office/officeart/2018/2/layout/IconVerticalSolidList"/>
    <dgm:cxn modelId="{4853274F-88C9-8E43-9401-D3D443E1456A}" type="presParOf" srcId="{867DD059-BB40-4998-848E-30D60E4B470C}" destId="{238FCC58-FD06-428B-A695-2720B70FFE59}" srcOrd="0" destOrd="0" presId="urn:microsoft.com/office/officeart/2018/2/layout/IconVerticalSolidList"/>
    <dgm:cxn modelId="{5C971EB5-0BA5-6343-81E2-B7F01F90201B}" type="presParOf" srcId="{867DD059-BB40-4998-848E-30D60E4B470C}" destId="{19970556-2BAA-49DD-879D-55DD44A1126E}" srcOrd="1" destOrd="0" presId="urn:microsoft.com/office/officeart/2018/2/layout/IconVerticalSolidList"/>
    <dgm:cxn modelId="{94C1033C-974D-1F41-8543-0E25858C4A04}" type="presParOf" srcId="{867DD059-BB40-4998-848E-30D60E4B470C}" destId="{497F977D-D89F-4589-B1E2-D62E054CDF61}" srcOrd="2" destOrd="0" presId="urn:microsoft.com/office/officeart/2018/2/layout/IconVerticalSolidList"/>
    <dgm:cxn modelId="{7FB59205-9CE6-1043-B268-54D97A30E865}" type="presParOf" srcId="{867DD059-BB40-4998-848E-30D60E4B470C}" destId="{1F791060-7B5A-4318-909F-9E6024EB846F}" srcOrd="3" destOrd="0" presId="urn:microsoft.com/office/officeart/2018/2/layout/IconVerticalSolidList"/>
    <dgm:cxn modelId="{EC38AA6F-C473-E44E-AC8D-3CFD5F2A0A6D}" type="presParOf" srcId="{EE627B3D-C98D-4E79-916A-66931154D74F}" destId="{AF6A76FB-8873-4CD8-829E-DCE7183134A8}" srcOrd="1" destOrd="0" presId="urn:microsoft.com/office/officeart/2018/2/layout/IconVerticalSolidList"/>
    <dgm:cxn modelId="{67BDAB87-FA4B-8C44-98A3-28080B859F61}" type="presParOf" srcId="{EE627B3D-C98D-4E79-916A-66931154D74F}" destId="{4E1A3192-AEB1-4AF6-A73F-14A135140AA4}" srcOrd="2" destOrd="0" presId="urn:microsoft.com/office/officeart/2018/2/layout/IconVerticalSolidList"/>
    <dgm:cxn modelId="{00822AA3-9B4B-6C45-B303-7B7095368482}" type="presParOf" srcId="{4E1A3192-AEB1-4AF6-A73F-14A135140AA4}" destId="{8766BF58-B9B8-46D0-B05D-A042D0524079}" srcOrd="0" destOrd="0" presId="urn:microsoft.com/office/officeart/2018/2/layout/IconVerticalSolidList"/>
    <dgm:cxn modelId="{8CCB0B58-240E-F248-8828-6A91E46FB531}" type="presParOf" srcId="{4E1A3192-AEB1-4AF6-A73F-14A135140AA4}" destId="{23C7FF04-21A4-4B5D-BAC9-1C4DFAFFFFCD}" srcOrd="1" destOrd="0" presId="urn:microsoft.com/office/officeart/2018/2/layout/IconVerticalSolidList"/>
    <dgm:cxn modelId="{9E95E746-F26F-954D-B4AC-7C5FBDF9DBFB}" type="presParOf" srcId="{4E1A3192-AEB1-4AF6-A73F-14A135140AA4}" destId="{657FC63C-D699-4B90-8AD4-C104FB875E46}" srcOrd="2" destOrd="0" presId="urn:microsoft.com/office/officeart/2018/2/layout/IconVerticalSolidList"/>
    <dgm:cxn modelId="{DE1CAAE0-681A-9644-8FF0-C6DE2BDA502D}" type="presParOf" srcId="{4E1A3192-AEB1-4AF6-A73F-14A135140AA4}" destId="{1D4C18A5-7BFF-441A-BB61-A9AAC50B79E0}" srcOrd="3" destOrd="0" presId="urn:microsoft.com/office/officeart/2018/2/layout/IconVerticalSolidList"/>
    <dgm:cxn modelId="{5C5B9B4F-E24F-2F40-81BB-B9BFB2F861B5}" type="presParOf" srcId="{EE627B3D-C98D-4E79-916A-66931154D74F}" destId="{BEDF071C-7812-40E8-AF8F-80BC70FD3297}" srcOrd="3" destOrd="0" presId="urn:microsoft.com/office/officeart/2018/2/layout/IconVerticalSolidList"/>
    <dgm:cxn modelId="{AAA63C2A-4D00-B84D-AD4B-B4B59F190D1C}" type="presParOf" srcId="{EE627B3D-C98D-4E79-916A-66931154D74F}" destId="{38FF333F-423D-43E8-98F1-E77F9107A42C}" srcOrd="4" destOrd="0" presId="urn:microsoft.com/office/officeart/2018/2/layout/IconVerticalSolidList"/>
    <dgm:cxn modelId="{7F8BEB94-0D58-824A-8EB4-B3D9F91371A2}" type="presParOf" srcId="{38FF333F-423D-43E8-98F1-E77F9107A42C}" destId="{FFE937CE-7313-4D14-84FB-BFBBF6F0345D}" srcOrd="0" destOrd="0" presId="urn:microsoft.com/office/officeart/2018/2/layout/IconVerticalSolidList"/>
    <dgm:cxn modelId="{C583CA1F-0031-2D46-AB19-C1D3CC4AF994}" type="presParOf" srcId="{38FF333F-423D-43E8-98F1-E77F9107A42C}" destId="{E434DE29-D72A-4AE0-B6DB-F75F833A747E}" srcOrd="1" destOrd="0" presId="urn:microsoft.com/office/officeart/2018/2/layout/IconVerticalSolidList"/>
    <dgm:cxn modelId="{5A7B64FA-BD86-8B4A-9705-A351F4FC3AF7}" type="presParOf" srcId="{38FF333F-423D-43E8-98F1-E77F9107A42C}" destId="{95475A3C-7E1E-4F69-AC26-B2914AD9349A}" srcOrd="2" destOrd="0" presId="urn:microsoft.com/office/officeart/2018/2/layout/IconVerticalSolidList"/>
    <dgm:cxn modelId="{157DA44D-4452-F547-88EE-5C1342EEC9AE}" type="presParOf" srcId="{38FF333F-423D-43E8-98F1-E77F9107A42C}" destId="{E930F09E-9985-479A-A5CD-BF8452CC6C21}" srcOrd="3" destOrd="0" presId="urn:microsoft.com/office/officeart/2018/2/layout/IconVerticalSolidList"/>
    <dgm:cxn modelId="{9E14A0C8-0782-D941-9497-6905635DEB53}" type="presParOf" srcId="{EE627B3D-C98D-4E79-916A-66931154D74F}" destId="{E266BF09-D6F2-4A94-85D8-F9C42BCB76E6}" srcOrd="5" destOrd="0" presId="urn:microsoft.com/office/officeart/2018/2/layout/IconVerticalSolidList"/>
    <dgm:cxn modelId="{CCC89A25-FD88-3C48-BC25-58F6B739DD2E}" type="presParOf" srcId="{EE627B3D-C98D-4E79-916A-66931154D74F}" destId="{B7833D6B-5E07-452E-87C4-07B6070AF47B}" srcOrd="6" destOrd="0" presId="urn:microsoft.com/office/officeart/2018/2/layout/IconVerticalSolidList"/>
    <dgm:cxn modelId="{33036459-4760-7C4C-8C08-A039812AE77B}" type="presParOf" srcId="{B7833D6B-5E07-452E-87C4-07B6070AF47B}" destId="{B2FEEE90-7614-4561-A3D0-45F1733F9FC5}" srcOrd="0" destOrd="0" presId="urn:microsoft.com/office/officeart/2018/2/layout/IconVerticalSolidList"/>
    <dgm:cxn modelId="{3CE877F4-4523-F245-A165-05638A74792D}" type="presParOf" srcId="{B7833D6B-5E07-452E-87C4-07B6070AF47B}" destId="{88CE6AD8-6CC8-4ADF-829F-91CA4DB5BFB8}" srcOrd="1" destOrd="0" presId="urn:microsoft.com/office/officeart/2018/2/layout/IconVerticalSolidList"/>
    <dgm:cxn modelId="{1289DFE4-1810-2C45-BA1A-5C97748B25AA}" type="presParOf" srcId="{B7833D6B-5E07-452E-87C4-07B6070AF47B}" destId="{783B9E0B-B0ED-41A6-8561-3A8EBB858EDC}" srcOrd="2" destOrd="0" presId="urn:microsoft.com/office/officeart/2018/2/layout/IconVerticalSolidList"/>
    <dgm:cxn modelId="{C968F367-4713-CA45-BE8E-A114257ABDE3}" type="presParOf" srcId="{B7833D6B-5E07-452E-87C4-07B6070AF47B}" destId="{9B85EEC3-F07F-4E5B-8069-1989CAA77DCA}" srcOrd="3" destOrd="0" presId="urn:microsoft.com/office/officeart/2018/2/layout/IconVerticalSolidList"/>
    <dgm:cxn modelId="{7FB0851E-CAF2-8E4C-B491-4BBDB9948702}" type="presParOf" srcId="{EE627B3D-C98D-4E79-916A-66931154D74F}" destId="{652C0580-BE3F-4CE7-B41F-7517AA8BB7C7}" srcOrd="7" destOrd="0" presId="urn:microsoft.com/office/officeart/2018/2/layout/IconVerticalSolidList"/>
    <dgm:cxn modelId="{C9D46155-2CE2-3043-A7B7-ACF16B527EB7}" type="presParOf" srcId="{EE627B3D-C98D-4E79-916A-66931154D74F}" destId="{EC7112F2-7C47-4C54-867C-D9A641496E23}" srcOrd="8" destOrd="0" presId="urn:microsoft.com/office/officeart/2018/2/layout/IconVerticalSolidList"/>
    <dgm:cxn modelId="{5A4D92A5-972B-8C41-A316-8C45600071B4}" type="presParOf" srcId="{EC7112F2-7C47-4C54-867C-D9A641496E23}" destId="{C1EEC1F8-62EA-46E1-8C72-B8323603F2FE}" srcOrd="0" destOrd="0" presId="urn:microsoft.com/office/officeart/2018/2/layout/IconVerticalSolidList"/>
    <dgm:cxn modelId="{29B8F2DF-2E87-CB4F-B951-5F43C68130B5}" type="presParOf" srcId="{EC7112F2-7C47-4C54-867C-D9A641496E23}" destId="{CC580F91-4DCE-4C86-A71C-F2D9425BB7DD}" srcOrd="1" destOrd="0" presId="urn:microsoft.com/office/officeart/2018/2/layout/IconVerticalSolidList"/>
    <dgm:cxn modelId="{A357F420-48BC-E945-915F-CD0AFD9D4239}" type="presParOf" srcId="{EC7112F2-7C47-4C54-867C-D9A641496E23}" destId="{F6975E8D-AAB7-4897-A1F0-E99916049323}" srcOrd="2" destOrd="0" presId="urn:microsoft.com/office/officeart/2018/2/layout/IconVerticalSolidList"/>
    <dgm:cxn modelId="{048EFAD4-6CC1-6746-BFAD-F052D781818C}" type="presParOf" srcId="{EC7112F2-7C47-4C54-867C-D9A641496E23}" destId="{2BCE94D9-5DBF-4706-AAA8-A41B28C39E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AAE6C82-B9D7-4ECF-8A22-2AAF1D9B125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1EF4FB-A21A-4B04-AD48-687258DA80DB}">
      <dgm:prSet/>
      <dgm:spPr/>
      <dgm:t>
        <a:bodyPr/>
        <a:lstStyle/>
        <a:p>
          <a:pPr>
            <a:lnSpc>
              <a:spcPct val="100000"/>
            </a:lnSpc>
          </a:pPr>
          <a:r>
            <a:rPr lang="en-US"/>
            <a:t>A Smart contract is created to register KYC information and update the data.  The contract tracks the validity of the KYC details; where the information is valid up to `365 days` after which one needs to update the information again.</a:t>
          </a:r>
        </a:p>
      </dgm:t>
    </dgm:pt>
    <dgm:pt modelId="{0D44D13C-6893-44CF-82F3-391DAA4CC5B8}" type="parTrans" cxnId="{419FE27B-6D32-4DE4-A6E3-CAC85B7F319E}">
      <dgm:prSet/>
      <dgm:spPr/>
      <dgm:t>
        <a:bodyPr/>
        <a:lstStyle/>
        <a:p>
          <a:endParaRPr lang="en-US"/>
        </a:p>
      </dgm:t>
    </dgm:pt>
    <dgm:pt modelId="{2BA841A8-92D6-48E5-B215-00933F0B8F0B}" type="sibTrans" cxnId="{419FE27B-6D32-4DE4-A6E3-CAC85B7F319E}">
      <dgm:prSet/>
      <dgm:spPr/>
      <dgm:t>
        <a:bodyPr/>
        <a:lstStyle/>
        <a:p>
          <a:endParaRPr lang="en-US"/>
        </a:p>
      </dgm:t>
    </dgm:pt>
    <dgm:pt modelId="{6A42FC39-DECD-4BA5-B27B-D64F21E95AFD}">
      <dgm:prSet/>
      <dgm:spPr/>
      <dgm:t>
        <a:bodyPr/>
        <a:lstStyle/>
        <a:p>
          <a:pPr>
            <a:lnSpc>
              <a:spcPct val="100000"/>
            </a:lnSpc>
          </a:pPr>
          <a:r>
            <a:rPr lang="en-US"/>
            <a:t>This contract is deployed in Remix IDE.</a:t>
          </a:r>
        </a:p>
      </dgm:t>
    </dgm:pt>
    <dgm:pt modelId="{804B70FC-5B99-434A-BE51-970F876BDA65}" type="parTrans" cxnId="{29CA28B6-0D95-4675-B65D-7C1ACDE6FFDD}">
      <dgm:prSet/>
      <dgm:spPr/>
      <dgm:t>
        <a:bodyPr/>
        <a:lstStyle/>
        <a:p>
          <a:endParaRPr lang="en-US"/>
        </a:p>
      </dgm:t>
    </dgm:pt>
    <dgm:pt modelId="{DED8517B-8DEB-41AE-9E91-07B445C3E495}" type="sibTrans" cxnId="{29CA28B6-0D95-4675-B65D-7C1ACDE6FFDD}">
      <dgm:prSet/>
      <dgm:spPr/>
      <dgm:t>
        <a:bodyPr/>
        <a:lstStyle/>
        <a:p>
          <a:endParaRPr lang="en-US"/>
        </a:p>
      </dgm:t>
    </dgm:pt>
    <dgm:pt modelId="{7B56C06F-1C4A-48FA-BDA2-513E916B52B9}">
      <dgm:prSet/>
      <dgm:spPr/>
      <dgm:t>
        <a:bodyPr/>
        <a:lstStyle/>
        <a:p>
          <a:pPr>
            <a:lnSpc>
              <a:spcPct val="100000"/>
            </a:lnSpc>
          </a:pPr>
          <a:r>
            <a:rPr lang="en-US"/>
            <a:t>A new directory is created where a Pinata API Key, and Secret API Key are used to deploy the smart contract and the WEB3 provider uri.</a:t>
          </a:r>
        </a:p>
      </dgm:t>
    </dgm:pt>
    <dgm:pt modelId="{80C053FE-3314-4AFB-B5FA-95E29390FF19}" type="parTrans" cxnId="{901AA02E-ADD6-4CD3-865B-5B96D2385959}">
      <dgm:prSet/>
      <dgm:spPr/>
      <dgm:t>
        <a:bodyPr/>
        <a:lstStyle/>
        <a:p>
          <a:endParaRPr lang="en-US"/>
        </a:p>
      </dgm:t>
    </dgm:pt>
    <dgm:pt modelId="{A84FCFA5-D1E3-4016-B447-33AA165D51D4}" type="sibTrans" cxnId="{901AA02E-ADD6-4CD3-865B-5B96D2385959}">
      <dgm:prSet/>
      <dgm:spPr/>
      <dgm:t>
        <a:bodyPr/>
        <a:lstStyle/>
        <a:p>
          <a:endParaRPr lang="en-US"/>
        </a:p>
      </dgm:t>
    </dgm:pt>
    <dgm:pt modelId="{3F94BA86-D833-4A82-9CEA-4FCBA9B3B951}">
      <dgm:prSet/>
      <dgm:spPr/>
      <dgm:t>
        <a:bodyPr/>
        <a:lstStyle/>
        <a:p>
          <a:pPr>
            <a:lnSpc>
              <a:spcPct val="100000"/>
            </a:lnSpc>
          </a:pPr>
          <a:r>
            <a:rPr lang="en-US"/>
            <a:t>The deployed contract ABI is copied and stored in a JSON file.</a:t>
          </a:r>
        </a:p>
      </dgm:t>
    </dgm:pt>
    <dgm:pt modelId="{574C9884-3CD3-41ED-BBDC-E2F30AD5B1A6}" type="parTrans" cxnId="{526F3C45-1422-4ED7-81C6-D6554F16865E}">
      <dgm:prSet/>
      <dgm:spPr/>
      <dgm:t>
        <a:bodyPr/>
        <a:lstStyle/>
        <a:p>
          <a:endParaRPr lang="en-US"/>
        </a:p>
      </dgm:t>
    </dgm:pt>
    <dgm:pt modelId="{3EEFE12F-D21E-4781-9148-30D068134EB6}" type="sibTrans" cxnId="{526F3C45-1422-4ED7-81C6-D6554F16865E}">
      <dgm:prSet/>
      <dgm:spPr/>
      <dgm:t>
        <a:bodyPr/>
        <a:lstStyle/>
        <a:p>
          <a:endParaRPr lang="en-US"/>
        </a:p>
      </dgm:t>
    </dgm:pt>
    <dgm:pt modelId="{A03F0398-C66F-41CA-A36A-71590FD313FC}" type="pres">
      <dgm:prSet presAssocID="{2AAE6C82-B9D7-4ECF-8A22-2AAF1D9B1257}" presName="root" presStyleCnt="0">
        <dgm:presLayoutVars>
          <dgm:dir/>
          <dgm:resizeHandles val="exact"/>
        </dgm:presLayoutVars>
      </dgm:prSet>
      <dgm:spPr/>
    </dgm:pt>
    <dgm:pt modelId="{9BA53328-0251-4B93-9A12-B6ADBEA2DF87}" type="pres">
      <dgm:prSet presAssocID="{981EF4FB-A21A-4B04-AD48-687258DA80DB}" presName="compNode" presStyleCnt="0"/>
      <dgm:spPr/>
    </dgm:pt>
    <dgm:pt modelId="{4F6A7913-AD04-4AB9-962A-F7C6350EA0DC}" type="pres">
      <dgm:prSet presAssocID="{981EF4FB-A21A-4B04-AD48-687258DA80DB}" presName="bgRect" presStyleLbl="bgShp" presStyleIdx="0" presStyleCnt="4"/>
      <dgm:spPr/>
    </dgm:pt>
    <dgm:pt modelId="{8A593527-52DB-467F-A9E8-1D209B2705E2}" type="pres">
      <dgm:prSet presAssocID="{981EF4FB-A21A-4B04-AD48-687258DA80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tract"/>
        </a:ext>
      </dgm:extLst>
    </dgm:pt>
    <dgm:pt modelId="{88292FD0-AE0E-417C-BD70-7E719CB0D628}" type="pres">
      <dgm:prSet presAssocID="{981EF4FB-A21A-4B04-AD48-687258DA80DB}" presName="spaceRect" presStyleCnt="0"/>
      <dgm:spPr/>
    </dgm:pt>
    <dgm:pt modelId="{7B6A9EA3-95B8-47F1-80CA-1BC4A65AF8BD}" type="pres">
      <dgm:prSet presAssocID="{981EF4FB-A21A-4B04-AD48-687258DA80DB}" presName="parTx" presStyleLbl="revTx" presStyleIdx="0" presStyleCnt="4">
        <dgm:presLayoutVars>
          <dgm:chMax val="0"/>
          <dgm:chPref val="0"/>
        </dgm:presLayoutVars>
      </dgm:prSet>
      <dgm:spPr/>
    </dgm:pt>
    <dgm:pt modelId="{8DC68611-4389-4BF7-B018-C999B973BA75}" type="pres">
      <dgm:prSet presAssocID="{2BA841A8-92D6-48E5-B215-00933F0B8F0B}" presName="sibTrans" presStyleCnt="0"/>
      <dgm:spPr/>
    </dgm:pt>
    <dgm:pt modelId="{720D26D7-9B5D-4BA0-BDE4-74CE122901A8}" type="pres">
      <dgm:prSet presAssocID="{6A42FC39-DECD-4BA5-B27B-D64F21E95AFD}" presName="compNode" presStyleCnt="0"/>
      <dgm:spPr/>
    </dgm:pt>
    <dgm:pt modelId="{2A173F7B-A43E-4230-8097-AAAA8F187611}" type="pres">
      <dgm:prSet presAssocID="{6A42FC39-DECD-4BA5-B27B-D64F21E95AFD}" presName="bgRect" presStyleLbl="bgShp" presStyleIdx="1" presStyleCnt="4"/>
      <dgm:spPr/>
    </dgm:pt>
    <dgm:pt modelId="{F7131323-93AB-487A-B89B-8FE3D629B642}" type="pres">
      <dgm:prSet presAssocID="{6A42FC39-DECD-4BA5-B27B-D64F21E95A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J"/>
        </a:ext>
      </dgm:extLst>
    </dgm:pt>
    <dgm:pt modelId="{0AD08A21-754B-4CC4-811F-C8E584699672}" type="pres">
      <dgm:prSet presAssocID="{6A42FC39-DECD-4BA5-B27B-D64F21E95AFD}" presName="spaceRect" presStyleCnt="0"/>
      <dgm:spPr/>
    </dgm:pt>
    <dgm:pt modelId="{41D6AE24-CAA7-4035-A097-3046F153D2A5}" type="pres">
      <dgm:prSet presAssocID="{6A42FC39-DECD-4BA5-B27B-D64F21E95AFD}" presName="parTx" presStyleLbl="revTx" presStyleIdx="1" presStyleCnt="4">
        <dgm:presLayoutVars>
          <dgm:chMax val="0"/>
          <dgm:chPref val="0"/>
        </dgm:presLayoutVars>
      </dgm:prSet>
      <dgm:spPr/>
    </dgm:pt>
    <dgm:pt modelId="{385A7EE0-D0C7-4FE1-94D7-7CBA8A0DA5D6}" type="pres">
      <dgm:prSet presAssocID="{DED8517B-8DEB-41AE-9E91-07B445C3E495}" presName="sibTrans" presStyleCnt="0"/>
      <dgm:spPr/>
    </dgm:pt>
    <dgm:pt modelId="{E9E735F5-89C0-426C-858D-3E6625B01355}" type="pres">
      <dgm:prSet presAssocID="{7B56C06F-1C4A-48FA-BDA2-513E916B52B9}" presName="compNode" presStyleCnt="0"/>
      <dgm:spPr/>
    </dgm:pt>
    <dgm:pt modelId="{22935CAF-BB38-492C-B156-83C5E68B9AC9}" type="pres">
      <dgm:prSet presAssocID="{7B56C06F-1C4A-48FA-BDA2-513E916B52B9}" presName="bgRect" presStyleLbl="bgShp" presStyleIdx="2" presStyleCnt="4"/>
      <dgm:spPr/>
    </dgm:pt>
    <dgm:pt modelId="{C5694A2D-A088-435E-807C-E780C91DF7A9}" type="pres">
      <dgm:prSet presAssocID="{7B56C06F-1C4A-48FA-BDA2-513E916B52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9DA9AC42-FEB4-485C-8899-1B7CAC495542}" type="pres">
      <dgm:prSet presAssocID="{7B56C06F-1C4A-48FA-BDA2-513E916B52B9}" presName="spaceRect" presStyleCnt="0"/>
      <dgm:spPr/>
    </dgm:pt>
    <dgm:pt modelId="{F00A113C-3A4A-4EC9-9D37-66E7DAD29266}" type="pres">
      <dgm:prSet presAssocID="{7B56C06F-1C4A-48FA-BDA2-513E916B52B9}" presName="parTx" presStyleLbl="revTx" presStyleIdx="2" presStyleCnt="4">
        <dgm:presLayoutVars>
          <dgm:chMax val="0"/>
          <dgm:chPref val="0"/>
        </dgm:presLayoutVars>
      </dgm:prSet>
      <dgm:spPr/>
    </dgm:pt>
    <dgm:pt modelId="{E6C0339D-6125-4FA7-A57B-885C353FA37E}" type="pres">
      <dgm:prSet presAssocID="{A84FCFA5-D1E3-4016-B447-33AA165D51D4}" presName="sibTrans" presStyleCnt="0"/>
      <dgm:spPr/>
    </dgm:pt>
    <dgm:pt modelId="{BA76E288-BBF1-4FE4-8776-41FF2D98056D}" type="pres">
      <dgm:prSet presAssocID="{3F94BA86-D833-4A82-9CEA-4FCBA9B3B951}" presName="compNode" presStyleCnt="0"/>
      <dgm:spPr/>
    </dgm:pt>
    <dgm:pt modelId="{2FF535CA-C27C-43D9-9CE9-8731FC8292F9}" type="pres">
      <dgm:prSet presAssocID="{3F94BA86-D833-4A82-9CEA-4FCBA9B3B951}" presName="bgRect" presStyleLbl="bgShp" presStyleIdx="3" presStyleCnt="4"/>
      <dgm:spPr/>
    </dgm:pt>
    <dgm:pt modelId="{19FA2742-E774-4B95-81C1-CB38D0A6D4A8}" type="pres">
      <dgm:prSet presAssocID="{3F94BA86-D833-4A82-9CEA-4FCBA9B3B9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AA29BCB4-0CA3-4F4F-B117-F61D898B9F70}" type="pres">
      <dgm:prSet presAssocID="{3F94BA86-D833-4A82-9CEA-4FCBA9B3B951}" presName="spaceRect" presStyleCnt="0"/>
      <dgm:spPr/>
    </dgm:pt>
    <dgm:pt modelId="{B14D9BD1-FBAC-4C4E-BF6E-ED87339C4D54}" type="pres">
      <dgm:prSet presAssocID="{3F94BA86-D833-4A82-9CEA-4FCBA9B3B951}" presName="parTx" presStyleLbl="revTx" presStyleIdx="3" presStyleCnt="4">
        <dgm:presLayoutVars>
          <dgm:chMax val="0"/>
          <dgm:chPref val="0"/>
        </dgm:presLayoutVars>
      </dgm:prSet>
      <dgm:spPr/>
    </dgm:pt>
  </dgm:ptLst>
  <dgm:cxnLst>
    <dgm:cxn modelId="{7019FA0B-4ED7-D541-9C84-838F40F71453}" type="presOf" srcId="{6A42FC39-DECD-4BA5-B27B-D64F21E95AFD}" destId="{41D6AE24-CAA7-4035-A097-3046F153D2A5}" srcOrd="0" destOrd="0" presId="urn:microsoft.com/office/officeart/2018/2/layout/IconVerticalSolidList"/>
    <dgm:cxn modelId="{901AA02E-ADD6-4CD3-865B-5B96D2385959}" srcId="{2AAE6C82-B9D7-4ECF-8A22-2AAF1D9B1257}" destId="{7B56C06F-1C4A-48FA-BDA2-513E916B52B9}" srcOrd="2" destOrd="0" parTransId="{80C053FE-3314-4AFB-B5FA-95E29390FF19}" sibTransId="{A84FCFA5-D1E3-4016-B447-33AA165D51D4}"/>
    <dgm:cxn modelId="{526F3C45-1422-4ED7-81C6-D6554F16865E}" srcId="{2AAE6C82-B9D7-4ECF-8A22-2AAF1D9B1257}" destId="{3F94BA86-D833-4A82-9CEA-4FCBA9B3B951}" srcOrd="3" destOrd="0" parTransId="{574C9884-3CD3-41ED-BBDC-E2F30AD5B1A6}" sibTransId="{3EEFE12F-D21E-4781-9148-30D068134EB6}"/>
    <dgm:cxn modelId="{419FE27B-6D32-4DE4-A6E3-CAC85B7F319E}" srcId="{2AAE6C82-B9D7-4ECF-8A22-2AAF1D9B1257}" destId="{981EF4FB-A21A-4B04-AD48-687258DA80DB}" srcOrd="0" destOrd="0" parTransId="{0D44D13C-6893-44CF-82F3-391DAA4CC5B8}" sibTransId="{2BA841A8-92D6-48E5-B215-00933F0B8F0B}"/>
    <dgm:cxn modelId="{013BD48D-43C9-9949-A60A-5F45A6EE6FCF}" type="presOf" srcId="{2AAE6C82-B9D7-4ECF-8A22-2AAF1D9B1257}" destId="{A03F0398-C66F-41CA-A36A-71590FD313FC}" srcOrd="0" destOrd="0" presId="urn:microsoft.com/office/officeart/2018/2/layout/IconVerticalSolidList"/>
    <dgm:cxn modelId="{20FE46A9-1F3C-BE49-BE31-87E1062BC933}" type="presOf" srcId="{7B56C06F-1C4A-48FA-BDA2-513E916B52B9}" destId="{F00A113C-3A4A-4EC9-9D37-66E7DAD29266}" srcOrd="0" destOrd="0" presId="urn:microsoft.com/office/officeart/2018/2/layout/IconVerticalSolidList"/>
    <dgm:cxn modelId="{29CA28B6-0D95-4675-B65D-7C1ACDE6FFDD}" srcId="{2AAE6C82-B9D7-4ECF-8A22-2AAF1D9B1257}" destId="{6A42FC39-DECD-4BA5-B27B-D64F21E95AFD}" srcOrd="1" destOrd="0" parTransId="{804B70FC-5B99-434A-BE51-970F876BDA65}" sibTransId="{DED8517B-8DEB-41AE-9E91-07B445C3E495}"/>
    <dgm:cxn modelId="{9F0E1DE0-82AB-1047-90E2-393282E62DC2}" type="presOf" srcId="{981EF4FB-A21A-4B04-AD48-687258DA80DB}" destId="{7B6A9EA3-95B8-47F1-80CA-1BC4A65AF8BD}" srcOrd="0" destOrd="0" presId="urn:microsoft.com/office/officeart/2018/2/layout/IconVerticalSolidList"/>
    <dgm:cxn modelId="{BC0A1BE1-2EA9-F747-BF7C-903BF947735F}" type="presOf" srcId="{3F94BA86-D833-4A82-9CEA-4FCBA9B3B951}" destId="{B14D9BD1-FBAC-4C4E-BF6E-ED87339C4D54}" srcOrd="0" destOrd="0" presId="urn:microsoft.com/office/officeart/2018/2/layout/IconVerticalSolidList"/>
    <dgm:cxn modelId="{14165762-ED52-6340-B61F-766507D81142}" type="presParOf" srcId="{A03F0398-C66F-41CA-A36A-71590FD313FC}" destId="{9BA53328-0251-4B93-9A12-B6ADBEA2DF87}" srcOrd="0" destOrd="0" presId="urn:microsoft.com/office/officeart/2018/2/layout/IconVerticalSolidList"/>
    <dgm:cxn modelId="{B7EEF33F-749E-B443-A711-B72BD6EB56F5}" type="presParOf" srcId="{9BA53328-0251-4B93-9A12-B6ADBEA2DF87}" destId="{4F6A7913-AD04-4AB9-962A-F7C6350EA0DC}" srcOrd="0" destOrd="0" presId="urn:microsoft.com/office/officeart/2018/2/layout/IconVerticalSolidList"/>
    <dgm:cxn modelId="{A510981D-4786-BD47-88B0-DE3EB2A93300}" type="presParOf" srcId="{9BA53328-0251-4B93-9A12-B6ADBEA2DF87}" destId="{8A593527-52DB-467F-A9E8-1D209B2705E2}" srcOrd="1" destOrd="0" presId="urn:microsoft.com/office/officeart/2018/2/layout/IconVerticalSolidList"/>
    <dgm:cxn modelId="{155BD440-93E5-2140-81D5-76D8B702B58A}" type="presParOf" srcId="{9BA53328-0251-4B93-9A12-B6ADBEA2DF87}" destId="{88292FD0-AE0E-417C-BD70-7E719CB0D628}" srcOrd="2" destOrd="0" presId="urn:microsoft.com/office/officeart/2018/2/layout/IconVerticalSolidList"/>
    <dgm:cxn modelId="{6A73920D-21D4-344B-AEE5-AAB3889CD506}" type="presParOf" srcId="{9BA53328-0251-4B93-9A12-B6ADBEA2DF87}" destId="{7B6A9EA3-95B8-47F1-80CA-1BC4A65AF8BD}" srcOrd="3" destOrd="0" presId="urn:microsoft.com/office/officeart/2018/2/layout/IconVerticalSolidList"/>
    <dgm:cxn modelId="{3194FCA8-AC3A-774B-96B3-824DEA060029}" type="presParOf" srcId="{A03F0398-C66F-41CA-A36A-71590FD313FC}" destId="{8DC68611-4389-4BF7-B018-C999B973BA75}" srcOrd="1" destOrd="0" presId="urn:microsoft.com/office/officeart/2018/2/layout/IconVerticalSolidList"/>
    <dgm:cxn modelId="{859B1149-DE76-8146-9096-96820CBF816A}" type="presParOf" srcId="{A03F0398-C66F-41CA-A36A-71590FD313FC}" destId="{720D26D7-9B5D-4BA0-BDE4-74CE122901A8}" srcOrd="2" destOrd="0" presId="urn:microsoft.com/office/officeart/2018/2/layout/IconVerticalSolidList"/>
    <dgm:cxn modelId="{400B9960-2AEE-0A41-9266-7AA238AD122D}" type="presParOf" srcId="{720D26D7-9B5D-4BA0-BDE4-74CE122901A8}" destId="{2A173F7B-A43E-4230-8097-AAAA8F187611}" srcOrd="0" destOrd="0" presId="urn:microsoft.com/office/officeart/2018/2/layout/IconVerticalSolidList"/>
    <dgm:cxn modelId="{C241F988-10AF-AD4A-9FC9-57B7C10FB31F}" type="presParOf" srcId="{720D26D7-9B5D-4BA0-BDE4-74CE122901A8}" destId="{F7131323-93AB-487A-B89B-8FE3D629B642}" srcOrd="1" destOrd="0" presId="urn:microsoft.com/office/officeart/2018/2/layout/IconVerticalSolidList"/>
    <dgm:cxn modelId="{C8F1C951-5020-0B4C-96BA-080BC423260D}" type="presParOf" srcId="{720D26D7-9B5D-4BA0-BDE4-74CE122901A8}" destId="{0AD08A21-754B-4CC4-811F-C8E584699672}" srcOrd="2" destOrd="0" presId="urn:microsoft.com/office/officeart/2018/2/layout/IconVerticalSolidList"/>
    <dgm:cxn modelId="{E0C9DFF2-BB2C-9949-BC26-6E0D932AD3B8}" type="presParOf" srcId="{720D26D7-9B5D-4BA0-BDE4-74CE122901A8}" destId="{41D6AE24-CAA7-4035-A097-3046F153D2A5}" srcOrd="3" destOrd="0" presId="urn:microsoft.com/office/officeart/2018/2/layout/IconVerticalSolidList"/>
    <dgm:cxn modelId="{99F4FB34-360F-A14F-A779-CFB3ED715EEE}" type="presParOf" srcId="{A03F0398-C66F-41CA-A36A-71590FD313FC}" destId="{385A7EE0-D0C7-4FE1-94D7-7CBA8A0DA5D6}" srcOrd="3" destOrd="0" presId="urn:microsoft.com/office/officeart/2018/2/layout/IconVerticalSolidList"/>
    <dgm:cxn modelId="{ED5E6886-6F02-2248-A419-BE76F3FD3E97}" type="presParOf" srcId="{A03F0398-C66F-41CA-A36A-71590FD313FC}" destId="{E9E735F5-89C0-426C-858D-3E6625B01355}" srcOrd="4" destOrd="0" presId="urn:microsoft.com/office/officeart/2018/2/layout/IconVerticalSolidList"/>
    <dgm:cxn modelId="{E85D9B94-278F-C04A-B11B-988BB61DA807}" type="presParOf" srcId="{E9E735F5-89C0-426C-858D-3E6625B01355}" destId="{22935CAF-BB38-492C-B156-83C5E68B9AC9}" srcOrd="0" destOrd="0" presId="urn:microsoft.com/office/officeart/2018/2/layout/IconVerticalSolidList"/>
    <dgm:cxn modelId="{2A4A6F0B-E81C-224A-AAEE-D2D346455C0E}" type="presParOf" srcId="{E9E735F5-89C0-426C-858D-3E6625B01355}" destId="{C5694A2D-A088-435E-807C-E780C91DF7A9}" srcOrd="1" destOrd="0" presId="urn:microsoft.com/office/officeart/2018/2/layout/IconVerticalSolidList"/>
    <dgm:cxn modelId="{F1C4F073-4FC8-2843-868A-BEC273CA24A1}" type="presParOf" srcId="{E9E735F5-89C0-426C-858D-3E6625B01355}" destId="{9DA9AC42-FEB4-485C-8899-1B7CAC495542}" srcOrd="2" destOrd="0" presId="urn:microsoft.com/office/officeart/2018/2/layout/IconVerticalSolidList"/>
    <dgm:cxn modelId="{7999E349-E478-9148-9BA1-737AF1365F48}" type="presParOf" srcId="{E9E735F5-89C0-426C-858D-3E6625B01355}" destId="{F00A113C-3A4A-4EC9-9D37-66E7DAD29266}" srcOrd="3" destOrd="0" presId="urn:microsoft.com/office/officeart/2018/2/layout/IconVerticalSolidList"/>
    <dgm:cxn modelId="{88F05795-70BE-3243-9FA0-91B8EBA7FAF5}" type="presParOf" srcId="{A03F0398-C66F-41CA-A36A-71590FD313FC}" destId="{E6C0339D-6125-4FA7-A57B-885C353FA37E}" srcOrd="5" destOrd="0" presId="urn:microsoft.com/office/officeart/2018/2/layout/IconVerticalSolidList"/>
    <dgm:cxn modelId="{BE8BDED1-D1B2-764B-82F7-0D9B3D933EAC}" type="presParOf" srcId="{A03F0398-C66F-41CA-A36A-71590FD313FC}" destId="{BA76E288-BBF1-4FE4-8776-41FF2D98056D}" srcOrd="6" destOrd="0" presId="urn:microsoft.com/office/officeart/2018/2/layout/IconVerticalSolidList"/>
    <dgm:cxn modelId="{550898C9-1643-3D40-8DC3-43F9B9B18F0C}" type="presParOf" srcId="{BA76E288-BBF1-4FE4-8776-41FF2D98056D}" destId="{2FF535CA-C27C-43D9-9CE9-8731FC8292F9}" srcOrd="0" destOrd="0" presId="urn:microsoft.com/office/officeart/2018/2/layout/IconVerticalSolidList"/>
    <dgm:cxn modelId="{C52CB77A-7D40-2C46-A76A-1BBC76EA187F}" type="presParOf" srcId="{BA76E288-BBF1-4FE4-8776-41FF2D98056D}" destId="{19FA2742-E774-4B95-81C1-CB38D0A6D4A8}" srcOrd="1" destOrd="0" presId="urn:microsoft.com/office/officeart/2018/2/layout/IconVerticalSolidList"/>
    <dgm:cxn modelId="{FAAE8AA4-23BD-FC4D-8663-20917FF7CC3F}" type="presParOf" srcId="{BA76E288-BBF1-4FE4-8776-41FF2D98056D}" destId="{AA29BCB4-0CA3-4F4F-B117-F61D898B9F70}" srcOrd="2" destOrd="0" presId="urn:microsoft.com/office/officeart/2018/2/layout/IconVerticalSolidList"/>
    <dgm:cxn modelId="{90A7891C-768B-9741-9A03-F150B04F0B95}" type="presParOf" srcId="{BA76E288-BBF1-4FE4-8776-41FF2D98056D}" destId="{B14D9BD1-FBAC-4C4E-BF6E-ED87339C4D5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34EC3-86F4-4816-B3CE-3E09BD5CB33C}">
      <dsp:nvSpPr>
        <dsp:cNvPr id="0" name=""/>
        <dsp:cNvSpPr/>
      </dsp:nvSpPr>
      <dsp:spPr>
        <a:xfrm>
          <a:off x="0" y="597713"/>
          <a:ext cx="11029950" cy="11034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6BBEF-5569-4EF5-8303-EFA9EBA1A25A}">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0AA631-1056-4A91-9269-905FCA3105B8}">
      <dsp:nvSpPr>
        <dsp:cNvPr id="0" name=""/>
        <dsp:cNvSpPr/>
      </dsp:nvSpPr>
      <dsp:spPr>
        <a:xfrm>
          <a:off x="1274509" y="597713"/>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en-US" sz="2100" kern="1200"/>
            <a:t>The purpose of this project is to explore the integration of blockchain into Anti-Money Laundering (AML) practices </a:t>
          </a:r>
        </a:p>
      </dsp:txBody>
      <dsp:txXfrm>
        <a:off x="1274509" y="597713"/>
        <a:ext cx="9755440" cy="1103471"/>
      </dsp:txXfrm>
    </dsp:sp>
    <dsp:sp modelId="{50CD217C-F249-4BE1-B7AC-BC8572A8C8DE}">
      <dsp:nvSpPr>
        <dsp:cNvPr id="0" name=""/>
        <dsp:cNvSpPr/>
      </dsp:nvSpPr>
      <dsp:spPr>
        <a:xfrm>
          <a:off x="0" y="1977052"/>
          <a:ext cx="11029950" cy="11034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0CEFF-930B-4B37-B731-30CA6FEECCC0}">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ABA917-610C-40DF-B5D8-2B328822AF13}">
      <dsp:nvSpPr>
        <dsp:cNvPr id="0" name=""/>
        <dsp:cNvSpPr/>
      </dsp:nvSpPr>
      <dsp:spPr>
        <a:xfrm>
          <a:off x="1274509" y="1977052"/>
          <a:ext cx="4963477"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en-US" sz="2100" kern="1200"/>
            <a:t>We will be incorporating smart contracts into the Know Your Customer (KYC) process </a:t>
          </a:r>
        </a:p>
      </dsp:txBody>
      <dsp:txXfrm>
        <a:off x="1274509" y="1977052"/>
        <a:ext cx="4963477" cy="1103471"/>
      </dsp:txXfrm>
    </dsp:sp>
    <dsp:sp modelId="{89CBE9E7-6BCB-4A13-9908-6E05095F63FF}">
      <dsp:nvSpPr>
        <dsp:cNvPr id="0" name=""/>
        <dsp:cNvSpPr/>
      </dsp:nvSpPr>
      <dsp:spPr>
        <a:xfrm>
          <a:off x="6237986" y="1977052"/>
          <a:ext cx="4791963"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711200">
            <a:lnSpc>
              <a:spcPct val="90000"/>
            </a:lnSpc>
            <a:spcBef>
              <a:spcPct val="0"/>
            </a:spcBef>
            <a:spcAft>
              <a:spcPct val="35000"/>
            </a:spcAft>
            <a:buNone/>
          </a:pPr>
          <a:r>
            <a:rPr lang="en-US" sz="1600" kern="1200"/>
            <a:t>The smart contract will be able to input and update information into the blockchain</a:t>
          </a:r>
        </a:p>
      </dsp:txBody>
      <dsp:txXfrm>
        <a:off x="6237986" y="1977052"/>
        <a:ext cx="4791963" cy="1103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909330" y="-600269"/>
          <a:ext cx="4659079" cy="4659079"/>
        </a:xfrm>
        <a:prstGeom prst="blockArc">
          <a:avLst>
            <a:gd name="adj1" fmla="val 18900000"/>
            <a:gd name="adj2" fmla="val 2700000"/>
            <a:gd name="adj3" fmla="val 464"/>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82149" y="345854"/>
          <a:ext cx="4012029"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Speed	</a:t>
          </a:r>
        </a:p>
      </dsp:txBody>
      <dsp:txXfrm>
        <a:off x="482149" y="345854"/>
        <a:ext cx="4012029" cy="691708"/>
      </dsp:txXfrm>
    </dsp:sp>
    <dsp:sp modelId="{07CB3071-D555-47DA-A36A-69EB91531FD8}">
      <dsp:nvSpPr>
        <dsp:cNvPr id="0" name=""/>
        <dsp:cNvSpPr/>
      </dsp:nvSpPr>
      <dsp:spPr>
        <a:xfrm>
          <a:off x="49831" y="259390"/>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33585" y="1383416"/>
          <a:ext cx="3760593"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Volume</a:t>
          </a:r>
        </a:p>
      </dsp:txBody>
      <dsp:txXfrm>
        <a:off x="733585" y="1383416"/>
        <a:ext cx="3760593" cy="691708"/>
      </dsp:txXfrm>
    </dsp:sp>
    <dsp:sp modelId="{3F8116AC-FAC3-4E95-9865-93CCFEB191B9}">
      <dsp:nvSpPr>
        <dsp:cNvPr id="0" name=""/>
        <dsp:cNvSpPr/>
      </dsp:nvSpPr>
      <dsp:spPr>
        <a:xfrm>
          <a:off x="301267" y="1296952"/>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82149" y="2420978"/>
          <a:ext cx="4012029"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Technology</a:t>
          </a:r>
        </a:p>
      </dsp:txBody>
      <dsp:txXfrm>
        <a:off x="482149" y="2420978"/>
        <a:ext cx="4012029" cy="691708"/>
      </dsp:txXfrm>
    </dsp:sp>
    <dsp:sp modelId="{A965097E-32F1-4AB8-8C4E-2814A7596B2F}">
      <dsp:nvSpPr>
        <dsp:cNvPr id="0" name=""/>
        <dsp:cNvSpPr/>
      </dsp:nvSpPr>
      <dsp:spPr>
        <a:xfrm>
          <a:off x="49831" y="2334515"/>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129101" y="-633680"/>
          <a:ext cx="4920151" cy="4920151"/>
        </a:xfrm>
        <a:prstGeom prst="blockArc">
          <a:avLst>
            <a:gd name="adj1" fmla="val 18900000"/>
            <a:gd name="adj2" fmla="val 2700000"/>
            <a:gd name="adj3" fmla="val 439"/>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14481" y="280826"/>
          <a:ext cx="4331182"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Corruption</a:t>
          </a:r>
        </a:p>
      </dsp:txBody>
      <dsp:txXfrm>
        <a:off x="414481" y="280826"/>
        <a:ext cx="4331182" cy="561945"/>
      </dsp:txXfrm>
    </dsp:sp>
    <dsp:sp modelId="{07CB3071-D555-47DA-A36A-69EB91531FD8}">
      <dsp:nvSpPr>
        <dsp:cNvPr id="0" name=""/>
        <dsp:cNvSpPr/>
      </dsp:nvSpPr>
      <dsp:spPr>
        <a:xfrm>
          <a:off x="63266" y="210583"/>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36658" y="1123890"/>
          <a:ext cx="4009005"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Terrorist Financing</a:t>
          </a:r>
        </a:p>
      </dsp:txBody>
      <dsp:txXfrm>
        <a:off x="736658" y="1123890"/>
        <a:ext cx="4009005" cy="561945"/>
      </dsp:txXfrm>
    </dsp:sp>
    <dsp:sp modelId="{3F8116AC-FAC3-4E95-9865-93CCFEB191B9}">
      <dsp:nvSpPr>
        <dsp:cNvPr id="0" name=""/>
        <dsp:cNvSpPr/>
      </dsp:nvSpPr>
      <dsp:spPr>
        <a:xfrm>
          <a:off x="385442" y="1053647"/>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36658" y="1966954"/>
          <a:ext cx="4009005"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Identity Theft </a:t>
          </a:r>
        </a:p>
      </dsp:txBody>
      <dsp:txXfrm>
        <a:off x="736658" y="1966954"/>
        <a:ext cx="4009005" cy="561945"/>
      </dsp:txXfrm>
    </dsp:sp>
    <dsp:sp modelId="{A965097E-32F1-4AB8-8C4E-2814A7596B2F}">
      <dsp:nvSpPr>
        <dsp:cNvPr id="0" name=""/>
        <dsp:cNvSpPr/>
      </dsp:nvSpPr>
      <dsp:spPr>
        <a:xfrm>
          <a:off x="385442" y="1896711"/>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CE3C91-BAB4-6D4B-8350-813597E8D3FC}">
      <dsp:nvSpPr>
        <dsp:cNvPr id="0" name=""/>
        <dsp:cNvSpPr/>
      </dsp:nvSpPr>
      <dsp:spPr>
        <a:xfrm>
          <a:off x="414481" y="2810019"/>
          <a:ext cx="4331182"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Tax Avoidance</a:t>
          </a:r>
        </a:p>
      </dsp:txBody>
      <dsp:txXfrm>
        <a:off x="414481" y="2810019"/>
        <a:ext cx="4331182" cy="561945"/>
      </dsp:txXfrm>
    </dsp:sp>
    <dsp:sp modelId="{FB38AEA6-7A4D-4943-9934-B43C2794CD25}">
      <dsp:nvSpPr>
        <dsp:cNvPr id="0" name=""/>
        <dsp:cNvSpPr/>
      </dsp:nvSpPr>
      <dsp:spPr>
        <a:xfrm>
          <a:off x="63266" y="2739775"/>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FCC58-FD06-428B-A695-2720B70FFE59}">
      <dsp:nvSpPr>
        <dsp:cNvPr id="0" name=""/>
        <dsp:cNvSpPr/>
      </dsp:nvSpPr>
      <dsp:spPr>
        <a:xfrm>
          <a:off x="0" y="3160"/>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70556-2BAA-49DD-879D-55DD44A1126E}">
      <dsp:nvSpPr>
        <dsp:cNvPr id="0" name=""/>
        <dsp:cNvSpPr/>
      </dsp:nvSpPr>
      <dsp:spPr>
        <a:xfrm>
          <a:off x="203651" y="154636"/>
          <a:ext cx="370274" cy="370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791060-7B5A-4318-909F-9E6024EB846F}">
      <dsp:nvSpPr>
        <dsp:cNvPr id="0" name=""/>
        <dsp:cNvSpPr/>
      </dsp:nvSpPr>
      <dsp:spPr>
        <a:xfrm>
          <a:off x="777577" y="3160"/>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ZA" sz="1500" kern="1200"/>
            <a:t>Distributed</a:t>
          </a:r>
        </a:p>
        <a:p>
          <a:pPr marL="0" lvl="0" indent="0" algn="l" defTabSz="666750">
            <a:lnSpc>
              <a:spcPct val="100000"/>
            </a:lnSpc>
            <a:spcBef>
              <a:spcPct val="0"/>
            </a:spcBef>
            <a:spcAft>
              <a:spcPct val="35000"/>
            </a:spcAft>
            <a:buNone/>
          </a:pPr>
          <a:r>
            <a:rPr lang="en-ZA" sz="1500" kern="1200"/>
            <a:t>Ledger</a:t>
          </a:r>
          <a:endParaRPr lang="en-US" sz="1500" kern="1200"/>
        </a:p>
      </dsp:txBody>
      <dsp:txXfrm>
        <a:off x="777577" y="3160"/>
        <a:ext cx="4497423" cy="673226"/>
      </dsp:txXfrm>
    </dsp:sp>
    <dsp:sp modelId="{8766BF58-B9B8-46D0-B05D-A042D0524079}">
      <dsp:nvSpPr>
        <dsp:cNvPr id="0" name=""/>
        <dsp:cNvSpPr/>
      </dsp:nvSpPr>
      <dsp:spPr>
        <a:xfrm>
          <a:off x="0" y="844694"/>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7FF04-21A4-4B5D-BAC9-1C4DFAFFFFCD}">
      <dsp:nvSpPr>
        <dsp:cNvPr id="0" name=""/>
        <dsp:cNvSpPr/>
      </dsp:nvSpPr>
      <dsp:spPr>
        <a:xfrm>
          <a:off x="203651" y="996170"/>
          <a:ext cx="370274" cy="370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4C18A5-7BFF-441A-BB61-A9AAC50B79E0}">
      <dsp:nvSpPr>
        <dsp:cNvPr id="0" name=""/>
        <dsp:cNvSpPr/>
      </dsp:nvSpPr>
      <dsp:spPr>
        <a:xfrm>
          <a:off x="777577" y="844694"/>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Automation</a:t>
          </a:r>
        </a:p>
      </dsp:txBody>
      <dsp:txXfrm>
        <a:off x="777577" y="844694"/>
        <a:ext cx="4497423" cy="673226"/>
      </dsp:txXfrm>
    </dsp:sp>
    <dsp:sp modelId="{FFE937CE-7313-4D14-84FB-BFBBF6F0345D}">
      <dsp:nvSpPr>
        <dsp:cNvPr id="0" name=""/>
        <dsp:cNvSpPr/>
      </dsp:nvSpPr>
      <dsp:spPr>
        <a:xfrm>
          <a:off x="0" y="1686228"/>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4DE29-D72A-4AE0-B6DB-F75F833A747E}">
      <dsp:nvSpPr>
        <dsp:cNvPr id="0" name=""/>
        <dsp:cNvSpPr/>
      </dsp:nvSpPr>
      <dsp:spPr>
        <a:xfrm>
          <a:off x="203651" y="1837704"/>
          <a:ext cx="370274" cy="370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30F09E-9985-479A-A5CD-BF8452CC6C21}">
      <dsp:nvSpPr>
        <dsp:cNvPr id="0" name=""/>
        <dsp:cNvSpPr/>
      </dsp:nvSpPr>
      <dsp:spPr>
        <a:xfrm>
          <a:off x="777577" y="1686228"/>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Identification</a:t>
          </a:r>
        </a:p>
      </dsp:txBody>
      <dsp:txXfrm>
        <a:off x="777577" y="1686228"/>
        <a:ext cx="4497423" cy="673226"/>
      </dsp:txXfrm>
    </dsp:sp>
    <dsp:sp modelId="{B2FEEE90-7614-4561-A3D0-45F1733F9FC5}">
      <dsp:nvSpPr>
        <dsp:cNvPr id="0" name=""/>
        <dsp:cNvSpPr/>
      </dsp:nvSpPr>
      <dsp:spPr>
        <a:xfrm>
          <a:off x="0" y="2527761"/>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E6AD8-6CC8-4ADF-829F-91CA4DB5BFB8}">
      <dsp:nvSpPr>
        <dsp:cNvPr id="0" name=""/>
        <dsp:cNvSpPr/>
      </dsp:nvSpPr>
      <dsp:spPr>
        <a:xfrm>
          <a:off x="203651" y="2679237"/>
          <a:ext cx="370274" cy="3702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85EEC3-F07F-4E5B-8069-1989CAA77DCA}">
      <dsp:nvSpPr>
        <dsp:cNvPr id="0" name=""/>
        <dsp:cNvSpPr/>
      </dsp:nvSpPr>
      <dsp:spPr>
        <a:xfrm>
          <a:off x="777577" y="2527761"/>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Encryption </a:t>
          </a:r>
        </a:p>
      </dsp:txBody>
      <dsp:txXfrm>
        <a:off x="777577" y="2527761"/>
        <a:ext cx="4497423" cy="673226"/>
      </dsp:txXfrm>
    </dsp:sp>
    <dsp:sp modelId="{C1EEC1F8-62EA-46E1-8C72-B8323603F2FE}">
      <dsp:nvSpPr>
        <dsp:cNvPr id="0" name=""/>
        <dsp:cNvSpPr/>
      </dsp:nvSpPr>
      <dsp:spPr>
        <a:xfrm>
          <a:off x="0" y="3369295"/>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580F91-4DCE-4C86-A71C-F2D9425BB7DD}">
      <dsp:nvSpPr>
        <dsp:cNvPr id="0" name=""/>
        <dsp:cNvSpPr/>
      </dsp:nvSpPr>
      <dsp:spPr>
        <a:xfrm>
          <a:off x="203651" y="3520771"/>
          <a:ext cx="370274" cy="3702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CE94D9-5DBF-4706-AAA8-A41B28C39EAC}">
      <dsp:nvSpPr>
        <dsp:cNvPr id="0" name=""/>
        <dsp:cNvSpPr/>
      </dsp:nvSpPr>
      <dsp:spPr>
        <a:xfrm>
          <a:off x="777577" y="3369295"/>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Historical Records</a:t>
          </a:r>
        </a:p>
      </dsp:txBody>
      <dsp:txXfrm>
        <a:off x="777577" y="3369295"/>
        <a:ext cx="4497423" cy="6732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A7913-AD04-4AB9-962A-F7C6350EA0DC}">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93527-52DB-467F-A9E8-1D209B2705E2}">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6A9EA3-95B8-47F1-80CA-1BC4A65AF8BD}">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A Smart contract is created to register KYC information and update the data.  The contract tracks the validity of the KYC details; where the information is valid up to `365 days` after which one needs to update the information again.</a:t>
          </a:r>
        </a:p>
      </dsp:txBody>
      <dsp:txXfrm>
        <a:off x="1144111" y="1954"/>
        <a:ext cx="5868258" cy="990573"/>
      </dsp:txXfrm>
    </dsp:sp>
    <dsp:sp modelId="{2A173F7B-A43E-4230-8097-AAAA8F187611}">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31323-93AB-487A-B89B-8FE3D629B642}">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D6AE24-CAA7-4035-A097-3046F153D2A5}">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This contract is deployed in Remix IDE.</a:t>
          </a:r>
        </a:p>
      </dsp:txBody>
      <dsp:txXfrm>
        <a:off x="1144111" y="1240170"/>
        <a:ext cx="5868258" cy="990573"/>
      </dsp:txXfrm>
    </dsp:sp>
    <dsp:sp modelId="{22935CAF-BB38-492C-B156-83C5E68B9AC9}">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94A2D-A088-435E-807C-E780C91DF7A9}">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0A113C-3A4A-4EC9-9D37-66E7DAD29266}">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A new directory is created where a Pinata API Key, and Secret API Key are used to deploy the smart contract and the WEB3 provider uri.</a:t>
          </a:r>
        </a:p>
      </dsp:txBody>
      <dsp:txXfrm>
        <a:off x="1144111" y="2478387"/>
        <a:ext cx="5868258" cy="990573"/>
      </dsp:txXfrm>
    </dsp:sp>
    <dsp:sp modelId="{2FF535CA-C27C-43D9-9CE9-8731FC8292F9}">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A2742-E774-4B95-81C1-CB38D0A6D4A8}">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4D9BD1-FBAC-4C4E-BF6E-ED87339C4D54}">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The deployed contract ABI is copied and stored in a JSON file.</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11/19/20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Jessica Carmichael</a:t>
            </a:r>
            <a:endParaRPr lang="en-CA" b="0" dirty="0">
              <a:effectLst/>
            </a:endParaRPr>
          </a:p>
          <a:p>
            <a:pPr rtl="0"/>
            <a:r>
              <a:rPr lang="en-CA" sz="1200" b="0" i="0" u="none" strike="noStrike" kern="1200" dirty="0">
                <a:solidFill>
                  <a:schemeClr val="tx1"/>
                </a:solidFill>
                <a:effectLst/>
                <a:latin typeface="+mn-lt"/>
                <a:ea typeface="+mn-ea"/>
                <a:cs typeface="+mn-cs"/>
              </a:rPr>
              <a:t>Elizabeth Morris</a:t>
            </a:r>
            <a:endParaRPr lang="en-CA" b="0" dirty="0">
              <a:effectLst/>
            </a:endParaRPr>
          </a:p>
          <a:p>
            <a:pPr rtl="0"/>
            <a:r>
              <a:rPr lang="en-CA" sz="1200" b="0" i="0" u="none" strike="noStrike" kern="1200" dirty="0">
                <a:solidFill>
                  <a:schemeClr val="tx1"/>
                </a:solidFill>
                <a:effectLst/>
                <a:latin typeface="+mn-lt"/>
                <a:ea typeface="+mn-ea"/>
                <a:cs typeface="+mn-cs"/>
              </a:rPr>
              <a:t>Daniel Lynes</a:t>
            </a:r>
            <a:endParaRPr lang="en-CA" b="0" dirty="0">
              <a:effectLst/>
            </a:endParaRPr>
          </a:p>
          <a:p>
            <a:pPr rtl="0"/>
            <a:r>
              <a:rPr lang="en-CA" sz="1200" b="0" i="0" u="none" strike="noStrike" kern="1200" dirty="0" err="1">
                <a:solidFill>
                  <a:schemeClr val="tx1"/>
                </a:solidFill>
                <a:effectLst/>
                <a:latin typeface="+mn-lt"/>
                <a:ea typeface="+mn-ea"/>
                <a:cs typeface="+mn-cs"/>
              </a:rPr>
              <a:t>Manjari</a:t>
            </a:r>
            <a:r>
              <a:rPr lang="en-CA" sz="1200" b="0" i="0" u="none" strike="noStrike" kern="1200" dirty="0">
                <a:solidFill>
                  <a:schemeClr val="tx1"/>
                </a:solidFill>
                <a:effectLst/>
                <a:latin typeface="+mn-lt"/>
                <a:ea typeface="+mn-ea"/>
                <a:cs typeface="+mn-cs"/>
              </a:rPr>
              <a:t> Shukla</a:t>
            </a:r>
            <a:endParaRPr lang="en-CA" b="0" dirty="0">
              <a:effectLst/>
            </a:endParaRPr>
          </a:p>
          <a:p>
            <a:br>
              <a:rPr lang="en-CA" dirty="0"/>
            </a:b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objective of this project is to explore the possibilities of integrating blockchain into Anti-Money Laundering practices. We have used Solidity to create a smart contract to input and update information on the blockchain for the purpose of streamlining the Know Your Customer (KYC) process.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200172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AML refers to the global laws, regulations, and procedures that are in place to prevent the act of producing income through illegal activities.</a:t>
            </a:r>
          </a:p>
          <a:p>
            <a:endParaRPr lang="en-US" dirty="0"/>
          </a:p>
          <a:p>
            <a:r>
              <a:rPr lang="en-US" dirty="0"/>
              <a:t>KYC is a component of AML; they are the certain details that the business keeps as an end criteria for the identification of customers who are interested in doing business with them.</a:t>
            </a:r>
          </a:p>
          <a:p>
            <a:endParaRPr lang="en-US" dirty="0"/>
          </a:p>
          <a:p>
            <a:r>
              <a:rPr lang="en-US" dirty="0"/>
              <a:t>According to The LexisNexis® Risk Solutions 2019 True Cost of AML Compliance Study for the United States and Canada, the annual AML compliance costs for the United States and Canadian financial institutions totaled $31.5 billion USD</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22443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predominant issues that are being faced by the current KYC compliances include issues related to corruption, terrorist financing, identity thefts and illegal tax </a:t>
            </a:r>
            <a:r>
              <a:rPr lang="en-US"/>
              <a:t>avoidance.</a:t>
            </a:r>
          </a:p>
          <a:p>
            <a:endParaRPr lang="en-US"/>
          </a:p>
          <a:p>
            <a:endParaRPr lang="en-US" dirty="0"/>
          </a:p>
          <a:p>
            <a:r>
              <a:rPr lang="en-US" dirty="0"/>
              <a:t> The issue with the current AML procedures are that they are not able to keep pace with the evolving complexity and volume of financial transactions which becomes a problem for keeping a check on Laundering activities.</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Blockchain technology allows for the creation of a distributed ledger that is then shared to all users on the network. Utilizing Blockchain as a distributed ledger system has the potential to unlock the advantages of automated processes such as reducing compliance errors. A blockchain-based registry would not only remove the repetitive efforts of implementing KYC checks, but the ledger would also enable encrypted updates to client accounts to be distributed in near real-time. </a:t>
            </a:r>
          </a:p>
          <a:p>
            <a:endParaRPr lang="en-CA" dirty="0"/>
          </a:p>
          <a:p>
            <a:r>
              <a:rPr lang="en-US" dirty="0"/>
              <a:t>A KYC utility system based on blockchain technology will enable the financial and banking sectors to emancipate the process of identification verification. Currently, our data is collected and stored in a centralized system. With the introduction of blockchain solutions to handle the KYC process, data will be available on a decentralized network and can, therefore, be accessed by third parties directly after permission has been given.</a:t>
            </a:r>
          </a:p>
          <a:p>
            <a:endParaRPr lang="en-US" dirty="0"/>
          </a:p>
          <a:p>
            <a:r>
              <a:rPr lang="en-US" dirty="0"/>
              <a:t>This blockchain-based KYC system will also offer better data security by ensuring that data access is only made after a confirmation or permission is received from the relevant authority. This will eliminate the chance of unauthorized access and subsequently give individuals greater control over their data.</a:t>
            </a:r>
          </a:p>
          <a:p>
            <a:endParaRPr lang="en-US" dirty="0"/>
          </a:p>
          <a:p>
            <a:r>
              <a:rPr lang="en-US" dirty="0"/>
              <a:t>This ledger will provide a historical record of all documents shared and compliance activities undertaken for each client. Blockchain technology is also helpful in identifying entities attempting to create fraudulent histories. Within the provisions of data protection regulation, the data in the blockchain is immutable and could be </a:t>
            </a:r>
            <a:r>
              <a:rPr lang="en-US" dirty="0" err="1"/>
              <a:t>analysed</a:t>
            </a:r>
            <a:r>
              <a:rPr lang="en-US" dirty="0"/>
              <a:t> to identify irregularities - this can directly target criminal activity.</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KYC System is built using a command line interface that will upload and pin KYC reports to IPFS via Pinata, permanently storing them on-chain by using the register KYC function in the KYC smart contract.</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821059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Rectangle 5">
            <a:extLst>
              <a:ext uri="{FF2B5EF4-FFF2-40B4-BE49-F238E27FC236}">
                <a16:creationId xmlns:a16="http://schemas.microsoft.com/office/drawing/2014/main" id="{F8F9547C-769C-0B4E-96CD-EF8B8AC54FE3}"/>
              </a:ext>
            </a:extLst>
          </p:cNvPr>
          <p:cNvSpPr/>
          <p:nvPr/>
        </p:nvSpPr>
        <p:spPr>
          <a:xfrm>
            <a:off x="446531" y="2451760"/>
            <a:ext cx="11262865" cy="3952613"/>
          </a:xfrm>
          <a:prstGeom prst="rect">
            <a:avLst/>
          </a:prstGeom>
          <a:solidFill>
            <a:schemeClr val="accent1">
              <a:alpha val="9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2793212"/>
            <a:ext cx="10993549" cy="1618573"/>
          </a:xfrm>
        </p:spPr>
        <p:txBody>
          <a:bodyPr>
            <a:noAutofit/>
          </a:bodyPr>
          <a:lstStyle/>
          <a:p>
            <a:r>
              <a:rPr lang="en-US" sz="5400" dirty="0">
                <a:solidFill>
                  <a:schemeClr val="bg1"/>
                </a:solidFill>
              </a:rPr>
              <a:t>Anti-Money laundering with blockchain </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5686492"/>
            <a:ext cx="10993546" cy="484822"/>
          </a:xfrm>
        </p:spPr>
        <p:txBody>
          <a:bodyPr>
            <a:normAutofit/>
          </a:bodyPr>
          <a:lstStyle/>
          <a:p>
            <a:r>
              <a:rPr lang="en-US" dirty="0">
                <a:solidFill>
                  <a:srgbClr val="7CEBFF"/>
                </a:solidFill>
              </a:rPr>
              <a:t>Jessica Carmichael  |  Elizabeth Morris  |  Daniel Lynes  |  </a:t>
            </a:r>
            <a:r>
              <a:rPr lang="en-US" dirty="0" err="1">
                <a:solidFill>
                  <a:srgbClr val="7CEBFF"/>
                </a:solidFill>
              </a:rPr>
              <a:t>Manjari</a:t>
            </a:r>
            <a:r>
              <a:rPr lang="en-US" dirty="0">
                <a:solidFill>
                  <a:srgbClr val="7CEBFF"/>
                </a:solidFill>
              </a:rPr>
              <a:t> Shukla</a:t>
            </a:r>
          </a:p>
        </p:txBody>
      </p:sp>
      <p:sp>
        <p:nvSpPr>
          <p:cNvPr id="16" name="Title 1">
            <a:extLst>
              <a:ext uri="{FF2B5EF4-FFF2-40B4-BE49-F238E27FC236}">
                <a16:creationId xmlns:a16="http://schemas.microsoft.com/office/drawing/2014/main" id="{638B0550-B8F8-6748-88B4-28138270EC15}"/>
              </a:ext>
            </a:extLst>
          </p:cNvPr>
          <p:cNvSpPr txBox="1">
            <a:spLocks/>
          </p:cNvSpPr>
          <p:nvPr/>
        </p:nvSpPr>
        <p:spPr>
          <a:xfrm>
            <a:off x="581190" y="4446922"/>
            <a:ext cx="10993546" cy="83772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6000" dirty="0">
                <a:solidFill>
                  <a:schemeClr val="bg1"/>
                </a:solidFill>
              </a:rPr>
            </a:br>
            <a:r>
              <a:rPr lang="en-US" sz="4000" dirty="0">
                <a:solidFill>
                  <a:schemeClr val="bg1"/>
                </a:solidFill>
              </a:rPr>
              <a:t>Know Your customer</a:t>
            </a:r>
            <a:endParaRPr lang="en-US" sz="6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5613-CCF5-E945-956F-6F84120909C0}"/>
              </a:ext>
            </a:extLst>
          </p:cNvPr>
          <p:cNvSpPr>
            <a:spLocks noGrp="1"/>
          </p:cNvSpPr>
          <p:nvPr>
            <p:ph type="title"/>
          </p:nvPr>
        </p:nvSpPr>
        <p:spPr>
          <a:xfrm>
            <a:off x="581192" y="702156"/>
            <a:ext cx="11029616" cy="1013800"/>
          </a:xfrm>
        </p:spPr>
        <p:txBody>
          <a:bodyPr>
            <a:normAutofit/>
          </a:bodyPr>
          <a:lstStyle/>
          <a:p>
            <a:r>
              <a:rPr lang="en-US">
                <a:solidFill>
                  <a:srgbClr val="FFFEFF"/>
                </a:solidFill>
              </a:rPr>
              <a:t>Objectives </a:t>
            </a:r>
          </a:p>
        </p:txBody>
      </p:sp>
      <p:graphicFrame>
        <p:nvGraphicFramePr>
          <p:cNvPr id="89" name="Content Placeholder 2">
            <a:extLst>
              <a:ext uri="{FF2B5EF4-FFF2-40B4-BE49-F238E27FC236}">
                <a16:creationId xmlns:a16="http://schemas.microsoft.com/office/drawing/2014/main" id="{4095DB81-4721-4289-8DC2-233C025AD232}"/>
              </a:ext>
            </a:extLst>
          </p:cNvPr>
          <p:cNvGraphicFramePr>
            <a:graphicFrameLocks noGrp="1"/>
          </p:cNvGraphicFramePr>
          <p:nvPr>
            <p:ph idx="1"/>
            <p:extLst>
              <p:ext uri="{D42A27DB-BD31-4B8C-83A1-F6EECF244321}">
                <p14:modId xmlns:p14="http://schemas.microsoft.com/office/powerpoint/2010/main" val="13822444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D717798-8BAA-4099-9D3A-90FA73CA3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FDB9816-CB1F-41E6-A9DC-48798575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33887CCD-73DA-4045-8282-893DA4F03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199"/>
            <a:ext cx="185417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BCECAB9-42CA-473A-8872-E45E7F34E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976" y="453643"/>
            <a:ext cx="5557491" cy="985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1481839B-0DC3-4197-A213-925857DAA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15271"/>
            <a:ext cx="11298934" cy="1188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820099-7FE7-9A44-803E-306DE1B64919}"/>
              </a:ext>
            </a:extLst>
          </p:cNvPr>
          <p:cNvSpPr>
            <a:spLocks noGrp="1"/>
          </p:cNvSpPr>
          <p:nvPr>
            <p:ph type="title"/>
          </p:nvPr>
        </p:nvSpPr>
        <p:spPr>
          <a:xfrm>
            <a:off x="581192" y="702156"/>
            <a:ext cx="11029616" cy="1013800"/>
          </a:xfrm>
        </p:spPr>
        <p:txBody>
          <a:bodyPr>
            <a:normAutofit/>
          </a:bodyPr>
          <a:lstStyle/>
          <a:p>
            <a:r>
              <a:rPr lang="en-US">
                <a:solidFill>
                  <a:srgbClr val="FFFFFF"/>
                </a:solidFill>
              </a:rPr>
              <a:t>What is Aml and KYC?</a:t>
            </a:r>
          </a:p>
        </p:txBody>
      </p:sp>
      <p:sp>
        <p:nvSpPr>
          <p:cNvPr id="48" name="Rectangle 47">
            <a:extLst>
              <a:ext uri="{FF2B5EF4-FFF2-40B4-BE49-F238E27FC236}">
                <a16:creationId xmlns:a16="http://schemas.microsoft.com/office/drawing/2014/main" id="{052D6A9E-4C52-4330-BB5E-CD9074D08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17694" cy="4045683"/>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Fingerprint | Free SVG">
            <a:extLst>
              <a:ext uri="{FF2B5EF4-FFF2-40B4-BE49-F238E27FC236}">
                <a16:creationId xmlns:a16="http://schemas.microsoft.com/office/drawing/2014/main" id="{014CC442-7058-684A-AB73-8B0B365159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148" y="2526849"/>
            <a:ext cx="3372672" cy="337267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C19DFD0A-82E8-4F3A-907A-A4A59861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9496" y="2180496"/>
            <a:ext cx="1846504"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Checkbox Crossed">
            <a:extLst>
              <a:ext uri="{FF2B5EF4-FFF2-40B4-BE49-F238E27FC236}">
                <a16:creationId xmlns:a16="http://schemas.microsoft.com/office/drawing/2014/main" id="{D15DEBB0-773F-8447-A489-DD00FEB0D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28891" y="2439043"/>
            <a:ext cx="1496864" cy="1496864"/>
          </a:xfrm>
          <a:prstGeom prst="rect">
            <a:avLst/>
          </a:prstGeom>
        </p:spPr>
      </p:pic>
      <p:sp>
        <p:nvSpPr>
          <p:cNvPr id="52" name="Rectangle 51">
            <a:extLst>
              <a:ext uri="{FF2B5EF4-FFF2-40B4-BE49-F238E27FC236}">
                <a16:creationId xmlns:a16="http://schemas.microsoft.com/office/drawing/2014/main" id="{FFB8B602-B4DC-4797-8173-5C3902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233672"/>
            <a:ext cx="1854170"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heckbox Checked">
            <a:extLst>
              <a:ext uri="{FF2B5EF4-FFF2-40B4-BE49-F238E27FC236}">
                <a16:creationId xmlns:a16="http://schemas.microsoft.com/office/drawing/2014/main" id="{0A2C85F4-6EA6-0B48-A780-7BB072FEC2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38269" y="4490465"/>
            <a:ext cx="1496864" cy="1496864"/>
          </a:xfrm>
          <a:prstGeom prst="rect">
            <a:avLst/>
          </a:prstGeom>
        </p:spPr>
      </p:pic>
      <p:sp>
        <p:nvSpPr>
          <p:cNvPr id="3" name="Content Placeholder 2">
            <a:extLst>
              <a:ext uri="{FF2B5EF4-FFF2-40B4-BE49-F238E27FC236}">
                <a16:creationId xmlns:a16="http://schemas.microsoft.com/office/drawing/2014/main" id="{CFFB103B-7BEE-0043-AB49-EE954207FA1D}"/>
              </a:ext>
            </a:extLst>
          </p:cNvPr>
          <p:cNvSpPr>
            <a:spLocks noGrp="1"/>
          </p:cNvSpPr>
          <p:nvPr>
            <p:ph idx="1"/>
          </p:nvPr>
        </p:nvSpPr>
        <p:spPr>
          <a:xfrm>
            <a:off x="6187977" y="2180496"/>
            <a:ext cx="5557490" cy="4045683"/>
          </a:xfrm>
        </p:spPr>
        <p:txBody>
          <a:bodyPr>
            <a:normAutofit/>
          </a:bodyPr>
          <a:lstStyle/>
          <a:p>
            <a:r>
              <a:rPr lang="en-US"/>
              <a:t>AML refers to the global laws, regulations, and procedures that are in place to prevent the act of producing income through illegal activities </a:t>
            </a:r>
          </a:p>
          <a:p>
            <a:r>
              <a:rPr lang="en-US"/>
              <a:t>KYC are the certain details that a business keeps as an end criteria for the identification of customers who are interested in doing business.</a:t>
            </a:r>
          </a:p>
          <a:p>
            <a:r>
              <a:rPr lang="en-US"/>
              <a:t>According to The LexisNexis® Risk Solutions 2019 True Cost of AML Compliance Study for the United States and Canada, the annual AML compliance costs for the United States and Canadian financial institutions totaled $31.5 billion USD</a:t>
            </a:r>
          </a:p>
        </p:txBody>
      </p:sp>
    </p:spTree>
    <p:extLst>
      <p:ext uri="{BB962C8B-B14F-4D97-AF65-F5344CB8AC3E}">
        <p14:creationId xmlns:p14="http://schemas.microsoft.com/office/powerpoint/2010/main" val="41386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479" y="10"/>
            <a:ext cx="12191980" cy="6857990"/>
          </a:xfrm>
          <a:prstGeom prst="rect">
            <a:avLst/>
          </a:prstGeom>
        </p:spPr>
      </p:pic>
      <p:sp>
        <p:nvSpPr>
          <p:cNvPr id="3" name="Rectangle 2">
            <a:extLst>
              <a:ext uri="{FF2B5EF4-FFF2-40B4-BE49-F238E27FC236}">
                <a16:creationId xmlns:a16="http://schemas.microsoft.com/office/drawing/2014/main" id="{078B32F8-DB7A-FF47-989B-22F31B1F1305}"/>
              </a:ext>
            </a:extLst>
          </p:cNvPr>
          <p:cNvSpPr/>
          <p:nvPr/>
        </p:nvSpPr>
        <p:spPr>
          <a:xfrm>
            <a:off x="6370741" y="605031"/>
            <a:ext cx="5377938" cy="5774265"/>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5" descr="SmartArt">
            <a:extLst>
              <a:ext uri="{FF2B5EF4-FFF2-40B4-BE49-F238E27FC236}">
                <a16:creationId xmlns:a16="http://schemas.microsoft.com/office/drawing/2014/main" id="{4066EDB2-BCDE-2A49-A2B7-00605A5F84A9}"/>
              </a:ext>
            </a:extLst>
          </p:cNvPr>
          <p:cNvGraphicFramePr>
            <a:graphicFrameLocks/>
          </p:cNvGraphicFramePr>
          <p:nvPr>
            <p:extLst>
              <p:ext uri="{D42A27DB-BD31-4B8C-83A1-F6EECF244321}">
                <p14:modId xmlns:p14="http://schemas.microsoft.com/office/powerpoint/2010/main" val="3826734433"/>
              </p:ext>
            </p:extLst>
          </p:nvPr>
        </p:nvGraphicFramePr>
        <p:xfrm>
          <a:off x="6890656" y="2448479"/>
          <a:ext cx="4539803" cy="3458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ectangle 13">
            <a:extLst>
              <a:ext uri="{FF2B5EF4-FFF2-40B4-BE49-F238E27FC236}">
                <a16:creationId xmlns:a16="http://schemas.microsoft.com/office/drawing/2014/main" id="{8D09503A-F09C-7149-8D8E-584E18A01D59}"/>
              </a:ext>
            </a:extLst>
          </p:cNvPr>
          <p:cNvSpPr/>
          <p:nvPr/>
        </p:nvSpPr>
        <p:spPr>
          <a:xfrm>
            <a:off x="443320" y="605031"/>
            <a:ext cx="5652679" cy="5786290"/>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219798362"/>
              </p:ext>
            </p:extLst>
          </p:nvPr>
        </p:nvGraphicFramePr>
        <p:xfrm>
          <a:off x="807939" y="2250445"/>
          <a:ext cx="4794356" cy="365279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082731" y="1005830"/>
            <a:ext cx="4445000" cy="756530"/>
          </a:xfrm>
        </p:spPr>
        <p:txBody>
          <a:bodyPr anchor="ctr">
            <a:normAutofit/>
          </a:bodyPr>
          <a:lstStyle/>
          <a:p>
            <a:pPr algn="ctr"/>
            <a:r>
              <a:rPr lang="en-US" dirty="0"/>
              <a:t>Challenges  with KYC</a:t>
            </a:r>
          </a:p>
        </p:txBody>
      </p:sp>
      <p:sp>
        <p:nvSpPr>
          <p:cNvPr id="19" name="Title 1">
            <a:extLst>
              <a:ext uri="{FF2B5EF4-FFF2-40B4-BE49-F238E27FC236}">
                <a16:creationId xmlns:a16="http://schemas.microsoft.com/office/drawing/2014/main" id="{5FE07DA0-F788-5E48-84F9-D601E98747ED}"/>
              </a:ext>
            </a:extLst>
          </p:cNvPr>
          <p:cNvSpPr txBox="1">
            <a:spLocks/>
          </p:cNvSpPr>
          <p:nvPr/>
        </p:nvSpPr>
        <p:spPr>
          <a:xfrm>
            <a:off x="6890656" y="1073892"/>
            <a:ext cx="4445000" cy="756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Challenges  with  AML</a:t>
            </a:r>
          </a:p>
        </p:txBody>
      </p:sp>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a:t>How Can Blockchain Help?</a:t>
            </a:r>
          </a:p>
        </p:txBody>
      </p:sp>
      <p:sp>
        <p:nvSpPr>
          <p:cNvPr id="49" name="Rectangle 4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Timeline&#10;&#10;Description automatically generated">
            <a:extLst>
              <a:ext uri="{FF2B5EF4-FFF2-40B4-BE49-F238E27FC236}">
                <a16:creationId xmlns:a16="http://schemas.microsoft.com/office/drawing/2014/main" id="{ECA5B92F-8466-E54A-AE45-061A30BCDA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225" y="2789955"/>
            <a:ext cx="4962525" cy="27914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452732985"/>
              </p:ext>
            </p:extLst>
          </p:nvPr>
        </p:nvGraphicFramePr>
        <p:xfrm>
          <a:off x="6335805" y="2180496"/>
          <a:ext cx="5275001" cy="4045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080" name="Rectangle 74">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20060-3BCE-3248-AC52-6DD6C8666BD6}"/>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Building the KYC System </a:t>
            </a:r>
          </a:p>
        </p:txBody>
      </p:sp>
      <p:sp>
        <p:nvSpPr>
          <p:cNvPr id="77" name="Rectangle 76">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078" name="Content Placeholder 2">
            <a:extLst>
              <a:ext uri="{FF2B5EF4-FFF2-40B4-BE49-F238E27FC236}">
                <a16:creationId xmlns:a16="http://schemas.microsoft.com/office/drawing/2014/main" id="{9A10CC1E-31FF-429D-BBA2-3077C60C0F21}"/>
              </a:ext>
            </a:extLst>
          </p:cNvPr>
          <p:cNvGraphicFramePr>
            <a:graphicFrameLocks noGrp="1"/>
          </p:cNvGraphicFramePr>
          <p:nvPr>
            <p:ph idx="1"/>
            <p:extLst>
              <p:ext uri="{D42A27DB-BD31-4B8C-83A1-F6EECF244321}">
                <p14:modId xmlns:p14="http://schemas.microsoft.com/office/powerpoint/2010/main" val="410357719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30940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827</Words>
  <Application>Microsoft Macintosh PowerPoint</Application>
  <PresentationFormat>Widescreen</PresentationFormat>
  <Paragraphs>64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Wingdings 2</vt:lpstr>
      <vt:lpstr>Dividend</vt:lpstr>
      <vt:lpstr>Anti-Money laundering with blockchain </vt:lpstr>
      <vt:lpstr>Objectives </vt:lpstr>
      <vt:lpstr>What is Aml and KYC?</vt:lpstr>
      <vt:lpstr>Challenges  with KYC</vt:lpstr>
      <vt:lpstr>How Can Blockchain Help?</vt:lpstr>
      <vt:lpstr>Building the KYC System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Anti-Money laundering with blockchain </dc:title>
  <dc:creator>Jessica Carmichael</dc:creator>
  <cp:lastModifiedBy>Jessica Carmichael</cp:lastModifiedBy>
  <cp:revision>1</cp:revision>
  <dcterms:created xsi:type="dcterms:W3CDTF">2020-11-20T01:55:41Z</dcterms:created>
  <dcterms:modified xsi:type="dcterms:W3CDTF">2020-11-20T01:56:05Z</dcterms:modified>
</cp:coreProperties>
</file>