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 b="def" i="def"/>
      <a:tcStyle>
        <a:tcBdr/>
        <a:fill>
          <a:solidFill>
            <a:srgbClr val="FF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 b="def" i="def"/>
      <a:tcStyle>
        <a:tcBdr/>
        <a:fill>
          <a:solidFill>
            <a:srgbClr val="FCFF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5" name="Shape 11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/>
            <a:r>
              <a:t>Define the pain that you are looking to alleviate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1" name="Shape 12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/>
            <a:r>
              <a:t>Show how your solution addresses the pain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8" name="Shape 12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100"/>
            </a:pPr>
            <a:r>
              <a:t>Highlight the </a:t>
            </a:r>
            <a:r>
              <a:rPr i="1"/>
              <a:t>secret sauce</a:t>
            </a:r>
            <a:r>
              <a:t> that your solution employs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4" name="Shape 13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/>
            <a:r>
              <a:t>Show the scope of the impact that your solution can have, and how will intend on preserving your users’ privacy and data rights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9" name="Shape 13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/>
            <a:r>
              <a:t>Who is involved in the project and what are their roles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4" name="Shape 14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/>
            <a:r>
              <a:t>Show how your solution addresses the pain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xx%"/>
          <p:cNvSpPr txBox="1"/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pPr/>
            <a:r>
              <a:t>xx%</a:t>
            </a:r>
          </a:p>
        </p:txBody>
      </p:sp>
      <p:sp>
        <p:nvSpPr>
          <p:cNvPr id="92" name="Body Level One…"/>
          <p:cNvSpPr txBox="1"/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8" name="Body Level One…"/>
          <p:cNvSpPr txBox="1"/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Google Shape;23;p5"/>
          <p:cNvSpPr txBox="1"/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56" name="Body Level One…"/>
          <p:cNvSpPr txBox="1"/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/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3" name="Title Text"/>
          <p:cNvSpPr txBox="1"/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Google Shape;39;p9"/>
          <p:cNvSpPr txBox="1"/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 txBox="1"/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JessicaFB/SmartHouse_HackfromHome2021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20D3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54;p13"/>
          <p:cNvSpPr txBox="1"/>
          <p:nvPr>
            <p:ph type="ctrTitle"/>
          </p:nvPr>
        </p:nvSpPr>
        <p:spPr>
          <a:xfrm>
            <a:off x="451658" y="2061149"/>
            <a:ext cx="8520602" cy="1021201"/>
          </a:xfrm>
          <a:prstGeom prst="rect">
            <a:avLst/>
          </a:prstGeom>
        </p:spPr>
        <p:txBody>
          <a:bodyPr/>
          <a:lstStyle/>
          <a:p>
            <a:pPr defTabSz="512063">
              <a:defRPr sz="2912">
                <a:solidFill>
                  <a:srgbClr val="F5F7FC"/>
                </a:solidFill>
              </a:defRPr>
            </a:pPr>
            <a:r>
              <a:t>There is no place like </a:t>
            </a:r>
            <a:br/>
            <a:r>
              <a:rPr b="1"/>
              <a:t>ComfortHome</a:t>
            </a:r>
          </a:p>
        </p:txBody>
      </p:sp>
      <p:pic>
        <p:nvPicPr>
          <p:cNvPr id="110" name="Google Shape;55;p13" descr="Google Shape;55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59137" y="4668097"/>
            <a:ext cx="1183712" cy="3412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20D3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60;p14"/>
          <p:cNvSpPr txBox="1"/>
          <p:nvPr>
            <p:ph type="ctrTitle"/>
          </p:nvPr>
        </p:nvSpPr>
        <p:spPr>
          <a:xfrm>
            <a:off x="121025" y="151274"/>
            <a:ext cx="2597700" cy="792602"/>
          </a:xfrm>
          <a:prstGeom prst="rect">
            <a:avLst/>
          </a:prstGeom>
        </p:spPr>
        <p:txBody>
          <a:bodyPr/>
          <a:lstStyle>
            <a:lvl1pPr algn="l" defTabSz="749808">
              <a:defRPr b="1" sz="3936">
                <a:solidFill>
                  <a:srgbClr val="F5F7FC"/>
                </a:solidFill>
                <a:latin typeface="Muli"/>
                <a:ea typeface="Muli"/>
                <a:cs typeface="Muli"/>
                <a:sym typeface="Muli"/>
              </a:defRPr>
            </a:lvl1pPr>
          </a:lstStyle>
          <a:p>
            <a:pPr/>
            <a:r>
              <a:t>Problem</a:t>
            </a:r>
          </a:p>
        </p:txBody>
      </p:sp>
      <p:sp>
        <p:nvSpPr>
          <p:cNvPr id="113" name="TextBox 1"/>
          <p:cNvSpPr txBox="1"/>
          <p:nvPr/>
        </p:nvSpPr>
        <p:spPr>
          <a:xfrm>
            <a:off x="647082" y="1113872"/>
            <a:ext cx="7849835" cy="2524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Today smart home solutions are data-focused and not focused on the humans living in it.</a:t>
            </a:r>
          </a:p>
          <a:p>
            <a:pPr>
              <a:defRPr>
                <a:solidFill>
                  <a:srgbClr val="FFFFFF"/>
                </a:solidFill>
              </a:defRPr>
            </a:pPr>
          </a:p>
          <a:p>
            <a:pPr>
              <a:defRPr>
                <a:solidFill>
                  <a:srgbClr val="FFFFFF"/>
                </a:solidFill>
              </a:defRPr>
            </a:pPr>
            <a:r>
              <a:t>How do we make homes more comfortable while making a difference for the planet?</a:t>
            </a:r>
          </a:p>
          <a:p>
            <a:pPr>
              <a:defRPr>
                <a:solidFill>
                  <a:srgbClr val="FFFFFF"/>
                </a:solidFill>
              </a:defRPr>
            </a:pPr>
          </a:p>
          <a:p>
            <a:pPr>
              <a:defRPr>
                <a:solidFill>
                  <a:srgbClr val="FFFFFF"/>
                </a:solidFill>
              </a:defRPr>
            </a:pPr>
            <a:r>
              <a:t>Why is this important?</a:t>
            </a:r>
          </a:p>
          <a:p>
            <a:pPr>
              <a:defRPr>
                <a:solidFill>
                  <a:srgbClr val="FFFFFF"/>
                </a:solidFill>
              </a:defRPr>
            </a:pPr>
          </a:p>
          <a:p>
            <a:pPr marL="140368" indent="-140368">
              <a:buSzPct val="100000"/>
              <a:buChar char="•"/>
              <a:defRPr>
                <a:solidFill>
                  <a:srgbClr val="FFFFFF"/>
                </a:solidFill>
              </a:defRPr>
            </a:pPr>
            <a:r>
              <a:t>To create a comfortable user-centric environment at home </a:t>
            </a:r>
          </a:p>
          <a:p>
            <a:pPr marL="140368" indent="-140368">
              <a:buSzPct val="100000"/>
              <a:buChar char="•"/>
              <a:defRPr>
                <a:solidFill>
                  <a:srgbClr val="FFFFFF"/>
                </a:solidFill>
              </a:defRPr>
            </a:pPr>
            <a:r>
              <a:t>More time spent at home during the covid year</a:t>
            </a:r>
          </a:p>
          <a:p>
            <a:pPr marL="140368" indent="-140368">
              <a:buSzPct val="100000"/>
              <a:buChar char="•"/>
              <a:defRPr>
                <a:solidFill>
                  <a:srgbClr val="FFFFFF"/>
                </a:solidFill>
              </a:defRPr>
            </a:pPr>
            <a:r>
              <a:t>Your home can help you ease your mind and promote calm and balance to your daily life</a:t>
            </a:r>
          </a:p>
          <a:p>
            <a:pPr>
              <a:defRPr>
                <a:solidFill>
                  <a:srgbClr val="FFFFFF"/>
                </a:solidFill>
              </a:defRPr>
            </a:pPr>
          </a:p>
          <a:p>
            <a:pPr>
              <a:defRPr>
                <a:solidFill>
                  <a:srgbClr val="FFFFFF"/>
                </a:solidFill>
              </a:defRPr>
            </a:pPr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20D3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65;p15"/>
          <p:cNvSpPr txBox="1"/>
          <p:nvPr>
            <p:ph type="ctrTitle"/>
          </p:nvPr>
        </p:nvSpPr>
        <p:spPr>
          <a:xfrm>
            <a:off x="121025" y="151274"/>
            <a:ext cx="2597700" cy="792602"/>
          </a:xfrm>
          <a:prstGeom prst="rect">
            <a:avLst/>
          </a:prstGeom>
        </p:spPr>
        <p:txBody>
          <a:bodyPr/>
          <a:lstStyle>
            <a:lvl1pPr algn="l" defTabSz="749808">
              <a:defRPr b="1" sz="3936">
                <a:solidFill>
                  <a:srgbClr val="F5F7FC"/>
                </a:solidFill>
                <a:latin typeface="Muli"/>
                <a:ea typeface="Muli"/>
                <a:cs typeface="Muli"/>
                <a:sym typeface="Muli"/>
              </a:defRPr>
            </a:lvl1pPr>
          </a:lstStyle>
          <a:p>
            <a:pPr/>
            <a:r>
              <a:t>Solution</a:t>
            </a:r>
          </a:p>
        </p:txBody>
      </p:sp>
      <p:sp>
        <p:nvSpPr>
          <p:cNvPr id="118" name="TextBox 3"/>
          <p:cNvSpPr txBox="1"/>
          <p:nvPr/>
        </p:nvSpPr>
        <p:spPr>
          <a:xfrm>
            <a:off x="410382" y="1015175"/>
            <a:ext cx="7849835" cy="3946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FFFFFF"/>
                </a:solidFill>
              </a:defRPr>
            </a:pPr>
            <a:r>
              <a:t>ComfortHome : Incentivizing sustainability by making smart homes user-centric</a:t>
            </a:r>
          </a:p>
          <a:p>
            <a:pPr>
              <a:defRPr b="1">
                <a:solidFill>
                  <a:srgbClr val="FFFFFF"/>
                </a:solidFill>
              </a:defRPr>
            </a:pPr>
          </a:p>
          <a:p>
            <a:pPr>
              <a:defRPr>
                <a:solidFill>
                  <a:srgbClr val="FFFFFF"/>
                </a:solidFill>
              </a:defRPr>
            </a:pPr>
            <a:r>
              <a:t>ComfortHome App helps the user ease their mind and promote calm and balance in their daily life.</a:t>
            </a:r>
          </a:p>
          <a:p>
            <a:pPr>
              <a:defRPr>
                <a:solidFill>
                  <a:srgbClr val="FFFFFF"/>
                </a:solidFill>
              </a:defRPr>
            </a:pPr>
          </a:p>
          <a:p>
            <a:pPr marL="140368" indent="-140368">
              <a:buSzPct val="100000"/>
              <a:buChar char="•"/>
              <a:defRPr>
                <a:solidFill>
                  <a:srgbClr val="FFFFFF"/>
                </a:solidFill>
              </a:defRPr>
            </a:pPr>
            <a:r>
              <a:t>Responsive smart-home technology that redefines comfort based on user data</a:t>
            </a:r>
          </a:p>
          <a:p>
            <a:pPr marL="140368" indent="-140368">
              <a:buSzPct val="100000"/>
              <a:buChar char="•"/>
              <a:defRPr>
                <a:solidFill>
                  <a:srgbClr val="FFFFFF"/>
                </a:solidFill>
              </a:defRPr>
            </a:pPr>
            <a:r>
              <a:t>User-centric rather than technology centric</a:t>
            </a:r>
          </a:p>
          <a:p>
            <a:pPr>
              <a:defRPr>
                <a:solidFill>
                  <a:srgbClr val="FFFFFF"/>
                </a:solidFill>
              </a:defRPr>
            </a:pPr>
          </a:p>
          <a:p>
            <a:pPr>
              <a:defRPr>
                <a:solidFill>
                  <a:srgbClr val="FFFFFF"/>
                </a:solidFill>
              </a:defRPr>
            </a:pPr>
            <a:r>
              <a:t>How does it work?</a:t>
            </a:r>
          </a:p>
          <a:p>
            <a:pPr marL="140368" indent="-140368">
              <a:buSzPct val="100000"/>
              <a:buChar char="•"/>
              <a:defRPr>
                <a:solidFill>
                  <a:srgbClr val="FFFFFF"/>
                </a:solidFill>
              </a:defRPr>
            </a:pPr>
            <a:r>
              <a:t>Biometric data</a:t>
            </a:r>
          </a:p>
          <a:p>
            <a:pPr lvl="1" marL="521368" indent="-140368">
              <a:buSzPct val="100000"/>
              <a:buChar char="•"/>
              <a:defRPr>
                <a:solidFill>
                  <a:srgbClr val="FFFFFF"/>
                </a:solidFill>
              </a:defRPr>
            </a:pPr>
            <a:r>
              <a:t>Heart rate</a:t>
            </a:r>
          </a:p>
          <a:p>
            <a:pPr lvl="1" marL="521368" indent="-140368">
              <a:buSzPct val="100000"/>
              <a:buChar char="•"/>
              <a:defRPr>
                <a:solidFill>
                  <a:srgbClr val="FFFFFF"/>
                </a:solidFill>
              </a:defRPr>
            </a:pPr>
            <a:r>
              <a:t>Skin temperature</a:t>
            </a:r>
          </a:p>
          <a:p>
            <a:pPr lvl="1" marL="521368" indent="-140368">
              <a:buSzPct val="100000"/>
              <a:buChar char="•"/>
              <a:defRPr>
                <a:solidFill>
                  <a:srgbClr val="FFFFFF"/>
                </a:solidFill>
              </a:defRPr>
            </a:pPr>
            <a:r>
              <a:t>Electro-dermal activity (EDA)</a:t>
            </a:r>
          </a:p>
          <a:p>
            <a:pPr lvl="2" marL="902368" indent="-140368">
              <a:buSzPct val="100000"/>
              <a:buChar char="•"/>
              <a:defRPr>
                <a:solidFill>
                  <a:srgbClr val="FFFFFF"/>
                </a:solidFill>
              </a:defRPr>
            </a:pPr>
            <a:r>
              <a:t>Would require fit bit type device</a:t>
            </a:r>
          </a:p>
          <a:p>
            <a:pPr marL="140368" indent="-140368">
              <a:buSzPct val="100000"/>
              <a:buChar char="•"/>
              <a:defRPr>
                <a:solidFill>
                  <a:srgbClr val="FFFFFF"/>
                </a:solidFill>
              </a:defRPr>
            </a:pPr>
            <a:r>
              <a:t>Responsive settings </a:t>
            </a:r>
          </a:p>
          <a:p>
            <a:pPr marL="140368" indent="-140368">
              <a:buSzPct val="100000"/>
              <a:buChar char="•"/>
              <a:defRPr>
                <a:solidFill>
                  <a:srgbClr val="FFFFFF"/>
                </a:solidFill>
              </a:defRPr>
            </a:pPr>
            <a:r>
              <a:t>Learns user preferences </a:t>
            </a:r>
          </a:p>
          <a:p>
            <a:pPr>
              <a:defRPr>
                <a:solidFill>
                  <a:srgbClr val="FFFFFF"/>
                </a:solidFill>
              </a:defRPr>
            </a:pPr>
          </a:p>
          <a:p>
            <a:pPr>
              <a:defRPr b="1">
                <a:solidFill>
                  <a:srgbClr val="F5F7FC"/>
                </a:solidFill>
              </a:defRPr>
            </a:pPr>
            <a:endParaRPr>
              <a:solidFill>
                <a:srgbClr val="FFFFFF"/>
              </a:solidFill>
            </a:endParaRPr>
          </a:p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19" name="1Z9NtPW.png" descr="1Z9NtPW.png"/>
          <p:cNvPicPr>
            <a:picLocks noChangeAspect="1"/>
          </p:cNvPicPr>
          <p:nvPr/>
        </p:nvPicPr>
        <p:blipFill>
          <a:blip r:embed="rId3">
            <a:extLst/>
          </a:blip>
          <a:srcRect l="4341" t="9105" r="9781" b="1563"/>
          <a:stretch>
            <a:fillRect/>
          </a:stretch>
        </p:blipFill>
        <p:spPr>
          <a:xfrm>
            <a:off x="4071884" y="2161808"/>
            <a:ext cx="4719178" cy="25776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20D3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70;p16"/>
          <p:cNvSpPr txBox="1"/>
          <p:nvPr>
            <p:ph type="ctrTitle"/>
          </p:nvPr>
        </p:nvSpPr>
        <p:spPr>
          <a:xfrm>
            <a:off x="121025" y="151274"/>
            <a:ext cx="2854500" cy="792602"/>
          </a:xfrm>
          <a:prstGeom prst="rect">
            <a:avLst/>
          </a:prstGeom>
        </p:spPr>
        <p:txBody>
          <a:bodyPr/>
          <a:lstStyle>
            <a:lvl1pPr algn="l" defTabSz="749808">
              <a:defRPr b="1" sz="3936">
                <a:solidFill>
                  <a:srgbClr val="F5F7FC"/>
                </a:solidFill>
                <a:latin typeface="Muli"/>
                <a:ea typeface="Muli"/>
                <a:cs typeface="Muli"/>
                <a:sym typeface="Muli"/>
              </a:defRPr>
            </a:lvl1pPr>
          </a:lstStyle>
          <a:p>
            <a:pPr/>
            <a:r>
              <a:t>X-Factor</a:t>
            </a:r>
          </a:p>
        </p:txBody>
      </p:sp>
      <p:sp>
        <p:nvSpPr>
          <p:cNvPr id="124" name="TextBox 2"/>
          <p:cNvSpPr txBox="1"/>
          <p:nvPr/>
        </p:nvSpPr>
        <p:spPr>
          <a:xfrm>
            <a:off x="572942" y="1159477"/>
            <a:ext cx="7849835" cy="1914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</a:p>
          <a:p>
            <a:pPr>
              <a:defRPr>
                <a:solidFill>
                  <a:srgbClr val="FFFFFF"/>
                </a:solidFill>
              </a:defRPr>
            </a:pPr>
            <a:r>
              <a:t>COMFORT </a:t>
            </a:r>
          </a:p>
          <a:p>
            <a:pPr>
              <a:defRPr>
                <a:solidFill>
                  <a:srgbClr val="FFFFFF"/>
                </a:solidFill>
              </a:defRPr>
            </a:pPr>
          </a:p>
          <a:p>
            <a:pPr marL="228600" indent="-228600">
              <a:buClr>
                <a:srgbClr val="FFFFFF"/>
              </a:buClr>
              <a:buSzPct val="100000"/>
              <a:buChar char="•"/>
              <a:defRPr>
                <a:solidFill>
                  <a:srgbClr val="FFFFFF"/>
                </a:solidFill>
              </a:defRPr>
            </a:pPr>
            <a:r>
              <a:t>Physical</a:t>
            </a:r>
          </a:p>
          <a:p>
            <a:pPr marL="228600" indent="-228600">
              <a:buClr>
                <a:srgbClr val="FFFFFF"/>
              </a:buClr>
              <a:buSzPct val="100000"/>
              <a:buChar char="•"/>
              <a:defRPr>
                <a:solidFill>
                  <a:srgbClr val="FFFFFF"/>
                </a:solidFill>
              </a:defRPr>
            </a:pPr>
            <a:r>
              <a:t>Mental</a:t>
            </a:r>
          </a:p>
          <a:p>
            <a:pPr marL="228600" indent="-228600">
              <a:buClr>
                <a:srgbClr val="FFFFFF"/>
              </a:buClr>
              <a:buSzPct val="100000"/>
              <a:buChar char="•"/>
              <a:defRPr>
                <a:solidFill>
                  <a:srgbClr val="FFFFFF"/>
                </a:solidFill>
              </a:defRPr>
            </a:pPr>
            <a:r>
              <a:t>Data Privacy</a:t>
            </a:r>
          </a:p>
          <a:p>
            <a:pPr marL="228600" indent="-228600">
              <a:buClr>
                <a:srgbClr val="FFFFFF"/>
              </a:buClr>
              <a:buSzPct val="100000"/>
              <a:buChar char="•"/>
              <a:defRPr>
                <a:solidFill>
                  <a:srgbClr val="FFFFFF"/>
                </a:solidFill>
              </a:defRPr>
            </a:pPr>
            <a:r>
              <a:t>Economic</a:t>
            </a:r>
          </a:p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25" name="Picture 1" descr="Pictur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67799" y="380694"/>
            <a:ext cx="2000530" cy="438211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Picture 3" descr="Picture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843103" y="385457"/>
            <a:ext cx="2010057" cy="43725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20D3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75;p17"/>
          <p:cNvSpPr txBox="1"/>
          <p:nvPr>
            <p:ph type="ctrTitle"/>
          </p:nvPr>
        </p:nvSpPr>
        <p:spPr>
          <a:xfrm>
            <a:off x="121025" y="151274"/>
            <a:ext cx="2854500" cy="792602"/>
          </a:xfrm>
          <a:prstGeom prst="rect">
            <a:avLst/>
          </a:prstGeom>
        </p:spPr>
        <p:txBody>
          <a:bodyPr/>
          <a:lstStyle>
            <a:lvl1pPr algn="l" defTabSz="749808">
              <a:defRPr b="1" sz="3936">
                <a:solidFill>
                  <a:srgbClr val="F5F7FC"/>
                </a:solidFill>
                <a:latin typeface="Muli"/>
                <a:ea typeface="Muli"/>
                <a:cs typeface="Muli"/>
                <a:sym typeface="Muli"/>
              </a:defRPr>
            </a:lvl1pPr>
          </a:lstStyle>
          <a:p>
            <a:pPr/>
            <a:r>
              <a:t>Impact</a:t>
            </a:r>
          </a:p>
        </p:txBody>
      </p:sp>
      <p:sp>
        <p:nvSpPr>
          <p:cNvPr id="131" name="TextBox 2"/>
          <p:cNvSpPr txBox="1"/>
          <p:nvPr/>
        </p:nvSpPr>
        <p:spPr>
          <a:xfrm>
            <a:off x="572942" y="1309815"/>
            <a:ext cx="7849835" cy="23462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28600" indent="-228600">
              <a:spcBef>
                <a:spcPts val="100"/>
              </a:spcBef>
              <a:buSzPct val="100000"/>
              <a:buChar char="•"/>
              <a:defRPr>
                <a:solidFill>
                  <a:srgbClr val="FFFFFF"/>
                </a:solidFill>
              </a:defRPr>
            </a:pPr>
            <a:r>
              <a:t>Increase user quality of life</a:t>
            </a:r>
          </a:p>
          <a:p>
            <a:pPr marL="228600" indent="-228600">
              <a:spcBef>
                <a:spcPts val="100"/>
              </a:spcBef>
              <a:buSzPct val="100000"/>
              <a:buChar char="•"/>
              <a:defRPr>
                <a:solidFill>
                  <a:srgbClr val="FFFFFF"/>
                </a:solidFill>
              </a:defRPr>
            </a:pPr>
            <a:r>
              <a:t>$$$ Utility Bill</a:t>
            </a:r>
          </a:p>
          <a:p>
            <a:pPr marL="228600" indent="-228600">
              <a:spcBef>
                <a:spcPts val="100"/>
              </a:spcBef>
              <a:buSzPct val="100000"/>
              <a:buChar char="•"/>
              <a:defRPr>
                <a:solidFill>
                  <a:srgbClr val="FFFFFF"/>
                </a:solidFill>
              </a:defRPr>
            </a:pPr>
            <a:r>
              <a:t>Reduction in Co2 consumption </a:t>
            </a:r>
          </a:p>
          <a:p>
            <a:pPr>
              <a:defRPr>
                <a:solidFill>
                  <a:srgbClr val="FFFFFF"/>
                </a:solidFill>
              </a:defRPr>
            </a:pPr>
          </a:p>
          <a:p>
            <a:pPr>
              <a:defRPr>
                <a:solidFill>
                  <a:srgbClr val="FFFFFF"/>
                </a:solidFill>
              </a:defRPr>
            </a:pPr>
          </a:p>
          <a:p>
            <a:pPr>
              <a:defRPr>
                <a:solidFill>
                  <a:srgbClr val="FFFFFF"/>
                </a:solidFill>
              </a:defRPr>
            </a:pPr>
            <a:r>
              <a:t>Business Model:</a:t>
            </a:r>
          </a:p>
          <a:p>
            <a:pPr marL="140368" indent="-140368">
              <a:buSzPct val="100000"/>
              <a:buChar char="•"/>
              <a:defRPr>
                <a:solidFill>
                  <a:srgbClr val="FFFFFF"/>
                </a:solidFill>
              </a:defRPr>
            </a:pPr>
            <a:r>
              <a:t>Multi-tier paid subscription</a:t>
            </a:r>
          </a:p>
          <a:p>
            <a:pPr lvl="1" marL="521368" indent="-140368">
              <a:buSzPct val="100000"/>
              <a:buChar char="•"/>
              <a:defRPr>
                <a:solidFill>
                  <a:srgbClr val="FFFFFF"/>
                </a:solidFill>
              </a:defRPr>
            </a:pPr>
            <a:r>
              <a:t>Free 10 Day Trial </a:t>
            </a:r>
          </a:p>
          <a:p>
            <a:pPr lvl="1" marL="521368" indent="-140368">
              <a:buSzPct val="100000"/>
              <a:buChar char="•"/>
              <a:defRPr>
                <a:solidFill>
                  <a:srgbClr val="FFFFFF"/>
                </a:solidFill>
              </a:defRPr>
            </a:pPr>
            <a:r>
              <a:t>Basic</a:t>
            </a:r>
          </a:p>
          <a:p>
            <a:pPr lvl="1" marL="521368" indent="-140368">
              <a:buSzPct val="100000"/>
              <a:buChar char="•"/>
              <a:defRPr>
                <a:solidFill>
                  <a:srgbClr val="FFFFFF"/>
                </a:solidFill>
              </a:defRPr>
            </a:pPr>
            <a:r>
              <a:t>Premium </a:t>
            </a:r>
          </a:p>
        </p:txBody>
      </p:sp>
      <p:pic>
        <p:nvPicPr>
          <p:cNvPr id="132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87891" y="2441144"/>
            <a:ext cx="4353534" cy="20481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20D3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80;p18"/>
          <p:cNvSpPr txBox="1"/>
          <p:nvPr>
            <p:ph type="ctrTitle"/>
          </p:nvPr>
        </p:nvSpPr>
        <p:spPr>
          <a:xfrm>
            <a:off x="121025" y="151274"/>
            <a:ext cx="2854500" cy="792602"/>
          </a:xfrm>
          <a:prstGeom prst="rect">
            <a:avLst/>
          </a:prstGeom>
        </p:spPr>
        <p:txBody>
          <a:bodyPr/>
          <a:lstStyle>
            <a:lvl1pPr algn="l" defTabSz="749808">
              <a:defRPr b="1" sz="3936">
                <a:solidFill>
                  <a:srgbClr val="F5F7FC"/>
                </a:solidFill>
                <a:latin typeface="Muli"/>
                <a:ea typeface="Muli"/>
                <a:cs typeface="Muli"/>
                <a:sym typeface="Muli"/>
              </a:defRPr>
            </a:lvl1pPr>
          </a:lstStyle>
          <a:p>
            <a:pPr/>
            <a:r>
              <a:t>Team</a:t>
            </a:r>
          </a:p>
        </p:txBody>
      </p:sp>
      <p:sp>
        <p:nvSpPr>
          <p:cNvPr id="137" name="TextBox 3"/>
          <p:cNvSpPr txBox="1"/>
          <p:nvPr/>
        </p:nvSpPr>
        <p:spPr>
          <a:xfrm>
            <a:off x="572942" y="1309815"/>
            <a:ext cx="7849835" cy="898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Jessica Forrest-Baldini - Data Scientist, USA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Nicola Lombardi - Data Scientist, Spain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Katerina Maxouri - Data Scientist, Greece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Sarath P - Data Scientist, USA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20D3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65;p15"/>
          <p:cNvSpPr txBox="1"/>
          <p:nvPr>
            <p:ph type="ctrTitle"/>
          </p:nvPr>
        </p:nvSpPr>
        <p:spPr>
          <a:xfrm>
            <a:off x="121025" y="151274"/>
            <a:ext cx="2597700" cy="792602"/>
          </a:xfrm>
          <a:prstGeom prst="rect">
            <a:avLst/>
          </a:prstGeom>
        </p:spPr>
        <p:txBody>
          <a:bodyPr/>
          <a:lstStyle>
            <a:lvl1pPr algn="l" defTabSz="749808">
              <a:defRPr b="1" sz="3936">
                <a:solidFill>
                  <a:srgbClr val="F5F7FC"/>
                </a:solidFill>
                <a:latin typeface="Muli"/>
                <a:ea typeface="Muli"/>
                <a:cs typeface="Muli"/>
                <a:sym typeface="Muli"/>
              </a:defRPr>
            </a:lvl1pPr>
          </a:lstStyle>
          <a:p>
            <a:pPr/>
            <a:r>
              <a:t>Links</a:t>
            </a:r>
          </a:p>
        </p:txBody>
      </p:sp>
      <p:sp>
        <p:nvSpPr>
          <p:cNvPr id="142" name="TextBox 3"/>
          <p:cNvSpPr txBox="1"/>
          <p:nvPr/>
        </p:nvSpPr>
        <p:spPr>
          <a:xfrm>
            <a:off x="572942" y="1309815"/>
            <a:ext cx="7849835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40368" indent="-140368">
              <a:buSzPct val="100000"/>
              <a:buChar char="•"/>
              <a:defRPr>
                <a:solidFill>
                  <a:srgbClr val="FFFFFF"/>
                </a:solidFill>
              </a:defRPr>
            </a:pP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3" invalidUrl="" action="" tgtFrame="" tooltip="" history="1" highlightClick="0" endSnd="0"/>
              </a:rPr>
              <a:t>GitHub Repo w/Links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