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74" r:id="rId2"/>
    <p:sldId id="257" r:id="rId3"/>
    <p:sldId id="273" r:id="rId4"/>
    <p:sldId id="260" r:id="rId5"/>
    <p:sldId id="258" r:id="rId6"/>
    <p:sldId id="259" r:id="rId7"/>
    <p:sldId id="262" r:id="rId8"/>
    <p:sldId id="276" r:id="rId9"/>
    <p:sldId id="261" r:id="rId10"/>
    <p:sldId id="263" r:id="rId11"/>
    <p:sldId id="264" r:id="rId12"/>
    <p:sldId id="265" r:id="rId13"/>
    <p:sldId id="266" r:id="rId14"/>
    <p:sldId id="267" r:id="rId15"/>
    <p:sldId id="268" r:id="rId16"/>
    <p:sldId id="269" r:id="rId17"/>
    <p:sldId id="270" r:id="rId18"/>
    <p:sldId id="271" r:id="rId19"/>
    <p:sldId id="272"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D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3" autoAdjust="0"/>
    <p:restoredTop sz="93681" autoAdjust="0"/>
  </p:normalViewPr>
  <p:slideViewPr>
    <p:cSldViewPr snapToGrid="0">
      <p:cViewPr varScale="1">
        <p:scale>
          <a:sx n="61" d="100"/>
          <a:sy n="61" d="100"/>
        </p:scale>
        <p:origin x="800"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1279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1350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0739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12/9/2024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5236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7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58926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6445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379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106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9421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12/9/2024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658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12/9/2024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37455766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truck and a person&#10;&#10;Description automatically generated">
            <a:extLst>
              <a:ext uri="{FF2B5EF4-FFF2-40B4-BE49-F238E27FC236}">
                <a16:creationId xmlns:a16="http://schemas.microsoft.com/office/drawing/2014/main" id="{535CA980-75C2-3C93-7205-4FAFE3D518A0}"/>
              </a:ext>
            </a:extLst>
          </p:cNvPr>
          <p:cNvPicPr>
            <a:picLocks noChangeAspect="1"/>
          </p:cNvPicPr>
          <p:nvPr/>
        </p:nvPicPr>
        <p:blipFill>
          <a:blip r:embed="rId2">
            <a:extLst>
              <a:ext uri="{28A0092B-C50C-407E-A947-70E740481C1C}">
                <a14:useLocalDpi xmlns:a14="http://schemas.microsoft.com/office/drawing/2010/main" val="0"/>
              </a:ext>
            </a:extLst>
          </a:blip>
          <a:srcRect l="32000" r="-1" b="-1"/>
          <a:stretch/>
        </p:blipFill>
        <p:spPr>
          <a:xfrm>
            <a:off x="20" y="-12950"/>
            <a:ext cx="12191980" cy="6857990"/>
          </a:xfrm>
          <a:prstGeom prst="rect">
            <a:avLst/>
          </a:prstGeom>
        </p:spPr>
      </p:pic>
      <p:pic>
        <p:nvPicPr>
          <p:cNvPr id="6" name="Picture 5" descr="A group of hands holding boxes&#10;&#10;Description automatically generated">
            <a:extLst>
              <a:ext uri="{FF2B5EF4-FFF2-40B4-BE49-F238E27FC236}">
                <a16:creationId xmlns:a16="http://schemas.microsoft.com/office/drawing/2014/main" id="{B0662966-9F69-8E34-E01F-35B8758CE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 y="0"/>
            <a:ext cx="2010422" cy="1125836"/>
          </a:xfrm>
          <a:prstGeom prst="rect">
            <a:avLst/>
          </a:prstGeom>
        </p:spPr>
      </p:pic>
      <p:pic>
        <p:nvPicPr>
          <p:cNvPr id="7" name="Picture 6">
            <a:extLst>
              <a:ext uri="{FF2B5EF4-FFF2-40B4-BE49-F238E27FC236}">
                <a16:creationId xmlns:a16="http://schemas.microsoft.com/office/drawing/2014/main" id="{684D1949-7305-AB10-D75F-137AB6ACFE04}"/>
              </a:ext>
            </a:extLst>
          </p:cNvPr>
          <p:cNvPicPr>
            <a:picLocks noChangeAspect="1"/>
          </p:cNvPicPr>
          <p:nvPr/>
        </p:nvPicPr>
        <p:blipFill>
          <a:blip r:embed="rId4"/>
          <a:stretch>
            <a:fillRect/>
          </a:stretch>
        </p:blipFill>
        <p:spPr>
          <a:xfrm>
            <a:off x="10199697" y="2087951"/>
            <a:ext cx="1925319" cy="1009650"/>
          </a:xfrm>
          <a:prstGeom prst="rect">
            <a:avLst/>
          </a:prstGeom>
        </p:spPr>
      </p:pic>
      <p:sp>
        <p:nvSpPr>
          <p:cNvPr id="8" name="Title 1">
            <a:extLst>
              <a:ext uri="{FF2B5EF4-FFF2-40B4-BE49-F238E27FC236}">
                <a16:creationId xmlns:a16="http://schemas.microsoft.com/office/drawing/2014/main" id="{AE7702E2-740E-D615-B366-54312637E766}"/>
              </a:ext>
            </a:extLst>
          </p:cNvPr>
          <p:cNvSpPr txBox="1">
            <a:spLocks/>
          </p:cNvSpPr>
          <p:nvPr/>
        </p:nvSpPr>
        <p:spPr>
          <a:xfrm>
            <a:off x="242853" y="1576932"/>
            <a:ext cx="7888941" cy="1520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SG" b="1" dirty="0">
                <a:latin typeface="Georgia Pro Black" panose="020F0502020204030204" pitchFamily="18" charset="0"/>
              </a:rPr>
              <a:t>Product RESEARCH REPORT</a:t>
            </a:r>
          </a:p>
        </p:txBody>
      </p:sp>
      <p:sp>
        <p:nvSpPr>
          <p:cNvPr id="9" name="TextBox 8">
            <a:extLst>
              <a:ext uri="{FF2B5EF4-FFF2-40B4-BE49-F238E27FC236}">
                <a16:creationId xmlns:a16="http://schemas.microsoft.com/office/drawing/2014/main" id="{E9982095-F259-09DE-E5AE-B28EC264E7FD}"/>
              </a:ext>
            </a:extLst>
          </p:cNvPr>
          <p:cNvSpPr txBox="1"/>
          <p:nvPr/>
        </p:nvSpPr>
        <p:spPr>
          <a:xfrm>
            <a:off x="242853" y="4928985"/>
            <a:ext cx="4634760" cy="369332"/>
          </a:xfrm>
          <a:prstGeom prst="rect">
            <a:avLst/>
          </a:prstGeom>
          <a:noFill/>
        </p:spPr>
        <p:txBody>
          <a:bodyPr wrap="square" rtlCol="0">
            <a:spAutoFit/>
          </a:bodyPr>
          <a:lstStyle/>
          <a:p>
            <a:r>
              <a:rPr lang="en-SG" dirty="0">
                <a:latin typeface="Cambria" panose="02040503050406030204" pitchFamily="18" charset="0"/>
                <a:ea typeface="Cambria" panose="02040503050406030204" pitchFamily="18" charset="0"/>
              </a:rPr>
              <a:t>Prepare by Chong Wee Ling</a:t>
            </a:r>
          </a:p>
        </p:txBody>
      </p:sp>
      <p:sp>
        <p:nvSpPr>
          <p:cNvPr id="11" name="TextBox 10">
            <a:extLst>
              <a:ext uri="{FF2B5EF4-FFF2-40B4-BE49-F238E27FC236}">
                <a16:creationId xmlns:a16="http://schemas.microsoft.com/office/drawing/2014/main" id="{FE80AB74-E224-30F9-A998-0EC4CF3BF6F1}"/>
              </a:ext>
            </a:extLst>
          </p:cNvPr>
          <p:cNvSpPr txBox="1"/>
          <p:nvPr/>
        </p:nvSpPr>
        <p:spPr>
          <a:xfrm>
            <a:off x="94556" y="3537637"/>
            <a:ext cx="4527150" cy="707886"/>
          </a:xfrm>
          <a:prstGeom prst="rect">
            <a:avLst/>
          </a:prstGeom>
          <a:noFill/>
        </p:spPr>
        <p:txBody>
          <a:bodyPr wrap="square" rtlCol="0">
            <a:spAutoFit/>
          </a:bodyPr>
          <a:lstStyle/>
          <a:p>
            <a:pPr algn="ctr"/>
            <a:r>
              <a:rPr lang="en-SG" sz="2000" dirty="0">
                <a:latin typeface="Cambria" panose="02040503050406030204" pitchFamily="18" charset="0"/>
                <a:ea typeface="Cambria" panose="02040503050406030204" pitchFamily="18" charset="0"/>
              </a:rPr>
              <a:t>This is how I conduct Amazon Product Research Report using Power BI</a:t>
            </a:r>
          </a:p>
        </p:txBody>
      </p:sp>
    </p:spTree>
    <p:extLst>
      <p:ext uri="{BB962C8B-B14F-4D97-AF65-F5344CB8AC3E}">
        <p14:creationId xmlns:p14="http://schemas.microsoft.com/office/powerpoint/2010/main" val="3791150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AAF3DC-D073-05EA-0E64-D88335130C5D}"/>
              </a:ext>
            </a:extLst>
          </p:cNvPr>
          <p:cNvPicPr>
            <a:picLocks noChangeAspect="1"/>
          </p:cNvPicPr>
          <p:nvPr/>
        </p:nvPicPr>
        <p:blipFill>
          <a:blip r:embed="rId2"/>
          <a:stretch>
            <a:fillRect/>
          </a:stretch>
        </p:blipFill>
        <p:spPr>
          <a:xfrm>
            <a:off x="4319751" y="2402782"/>
            <a:ext cx="7672552" cy="4343180"/>
          </a:xfrm>
          <a:prstGeom prst="rect">
            <a:avLst/>
          </a:prstGeom>
        </p:spPr>
      </p:pic>
      <p:sp>
        <p:nvSpPr>
          <p:cNvPr id="4" name="TextBox 3">
            <a:extLst>
              <a:ext uri="{FF2B5EF4-FFF2-40B4-BE49-F238E27FC236}">
                <a16:creationId xmlns:a16="http://schemas.microsoft.com/office/drawing/2014/main" id="{E57FC472-6D13-BB82-1000-1D05F22B19CF}"/>
              </a:ext>
            </a:extLst>
          </p:cNvPr>
          <p:cNvSpPr txBox="1"/>
          <p:nvPr/>
        </p:nvSpPr>
        <p:spPr>
          <a:xfrm>
            <a:off x="362607" y="1368657"/>
            <a:ext cx="11466786" cy="1015663"/>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The chart helps us to understand that Amazon has a wide variety of products with many ratings. Most products are moderately priced, have a decent average rating, and are rated by a moderate number of people. The Clothing category is the most popular and has the highest average rating.</a:t>
            </a:r>
            <a:endParaRPr lang="en-SG" sz="20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1891A33E-D56A-E176-8E9A-654EBF29D7C8}"/>
              </a:ext>
            </a:extLst>
          </p:cNvPr>
          <p:cNvSpPr txBox="1"/>
          <p:nvPr/>
        </p:nvSpPr>
        <p:spPr>
          <a:xfrm>
            <a:off x="362607" y="-4022"/>
            <a:ext cx="10804634" cy="1354217"/>
          </a:xfrm>
          <a:prstGeom prst="rect">
            <a:avLst/>
          </a:prstGeom>
          <a:noFill/>
        </p:spPr>
        <p:txBody>
          <a:bodyPr wrap="square" rtlCol="0">
            <a:spAutoFit/>
          </a:bodyPr>
          <a:lstStyle/>
          <a:p>
            <a:r>
              <a:rPr lang="en-SG" sz="2200" b="1" dirty="0">
                <a:latin typeface="Cambria" panose="02040503050406030204" pitchFamily="18" charset="0"/>
                <a:ea typeface="Cambria" panose="02040503050406030204" pitchFamily="18" charset="0"/>
              </a:rPr>
              <a:t>Product Analysis Review</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Product Category and Subcategory Performance</a:t>
            </a:r>
            <a:endParaRPr lang="en-SG"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Product Pricing and Rating Analysis</a:t>
            </a:r>
            <a:endParaRPr lang="en-SG"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Product Sales and Discount Trends</a:t>
            </a:r>
            <a:endParaRPr lang="en-SG" sz="20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CD662A1B-A92A-D3D7-923F-08B77ED54A1D}"/>
              </a:ext>
            </a:extLst>
          </p:cNvPr>
          <p:cNvSpPr txBox="1"/>
          <p:nvPr/>
        </p:nvSpPr>
        <p:spPr>
          <a:xfrm>
            <a:off x="210207" y="2648607"/>
            <a:ext cx="3951890" cy="2246769"/>
          </a:xfrm>
          <a:prstGeom prst="rect">
            <a:avLst/>
          </a:prstGeom>
          <a:noFill/>
        </p:spPr>
        <p:txBody>
          <a:bodyPr wrap="square" rtlCol="0">
            <a:spAutoFit/>
          </a:bodyPr>
          <a:lstStyle/>
          <a:p>
            <a:r>
              <a:rPr lang="en-SG" sz="2000" b="1" dirty="0">
                <a:latin typeface="Cambria" panose="02040503050406030204" pitchFamily="18" charset="0"/>
                <a:ea typeface="Cambria" panose="02040503050406030204" pitchFamily="18" charset="0"/>
              </a:rPr>
              <a:t>Let's explore each part:</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Total Ratings by Category</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Ratings by Bucket Ratings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Total Ratings by Sub-Category</a:t>
            </a:r>
            <a:endParaRPr lang="en-SG"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Total Ratings by Actual Price</a:t>
            </a:r>
            <a:endParaRPr lang="en-SG"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Total Ratings by Product</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Total Ratings by Discount Price</a:t>
            </a:r>
            <a:endParaRPr lang="en-SG"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5652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7D56AE-E43E-A4BD-2CC5-B637880DB5DE}"/>
              </a:ext>
            </a:extLst>
          </p:cNvPr>
          <p:cNvPicPr>
            <a:picLocks noChangeAspect="1"/>
          </p:cNvPicPr>
          <p:nvPr/>
        </p:nvPicPr>
        <p:blipFill>
          <a:blip r:embed="rId2"/>
          <a:stretch>
            <a:fillRect/>
          </a:stretch>
        </p:blipFill>
        <p:spPr>
          <a:xfrm>
            <a:off x="5367491" y="2217190"/>
            <a:ext cx="6665120" cy="4073422"/>
          </a:xfrm>
          <a:prstGeom prst="rect">
            <a:avLst/>
          </a:prstGeom>
        </p:spPr>
      </p:pic>
      <p:sp>
        <p:nvSpPr>
          <p:cNvPr id="4" name="TextBox 3">
            <a:extLst>
              <a:ext uri="{FF2B5EF4-FFF2-40B4-BE49-F238E27FC236}">
                <a16:creationId xmlns:a16="http://schemas.microsoft.com/office/drawing/2014/main" id="{2FF64F48-4A48-1722-8289-8BD888170FA7}"/>
              </a:ext>
            </a:extLst>
          </p:cNvPr>
          <p:cNvSpPr txBox="1"/>
          <p:nvPr/>
        </p:nvSpPr>
        <p:spPr>
          <a:xfrm>
            <a:off x="381980" y="1324145"/>
            <a:ext cx="11361682" cy="707886"/>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The table is like a list of Amazon products. It helps us understand different products, their prices, and how much people liked them.</a:t>
            </a:r>
          </a:p>
        </p:txBody>
      </p:sp>
      <p:sp>
        <p:nvSpPr>
          <p:cNvPr id="6" name="TextBox 5">
            <a:extLst>
              <a:ext uri="{FF2B5EF4-FFF2-40B4-BE49-F238E27FC236}">
                <a16:creationId xmlns:a16="http://schemas.microsoft.com/office/drawing/2014/main" id="{0FD849B7-EEE4-9AC7-0329-27603C368AE1}"/>
              </a:ext>
            </a:extLst>
          </p:cNvPr>
          <p:cNvSpPr txBox="1"/>
          <p:nvPr/>
        </p:nvSpPr>
        <p:spPr>
          <a:xfrm>
            <a:off x="357352" y="0"/>
            <a:ext cx="7031420" cy="1354217"/>
          </a:xfrm>
          <a:prstGeom prst="rect">
            <a:avLst/>
          </a:prstGeom>
          <a:noFill/>
        </p:spPr>
        <p:txBody>
          <a:bodyPr wrap="square" rtlCol="0">
            <a:spAutoFit/>
          </a:bodyPr>
          <a:lstStyle/>
          <a:p>
            <a:r>
              <a:rPr lang="en-SG" sz="2200" b="1" dirty="0">
                <a:latin typeface="Cambria" panose="02040503050406030204" pitchFamily="18" charset="0"/>
                <a:ea typeface="Cambria" panose="02040503050406030204" pitchFamily="18" charset="0"/>
              </a:rPr>
              <a:t>Product Table Review</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Detailed Product Information</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Product </a:t>
            </a:r>
            <a:r>
              <a:rPr lang="en-SG" sz="2000" dirty="0" err="1">
                <a:latin typeface="Cambria" panose="02040503050406030204" pitchFamily="18" charset="0"/>
                <a:ea typeface="Cambria" panose="02040503050406030204" pitchFamily="18" charset="0"/>
              </a:rPr>
              <a:t>Catalog</a:t>
            </a:r>
            <a:r>
              <a:rPr lang="en-SG" sz="2000" dirty="0">
                <a:latin typeface="Cambria" panose="02040503050406030204" pitchFamily="18" charset="0"/>
                <a:ea typeface="Cambria" panose="02040503050406030204" pitchFamily="18" charset="0"/>
              </a:rPr>
              <a:t> and Pricing</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Product Ratings, Pricing, Discount Price and Discounts</a:t>
            </a:r>
          </a:p>
        </p:txBody>
      </p:sp>
      <p:sp>
        <p:nvSpPr>
          <p:cNvPr id="8" name="TextBox 7">
            <a:extLst>
              <a:ext uri="{FF2B5EF4-FFF2-40B4-BE49-F238E27FC236}">
                <a16:creationId xmlns:a16="http://schemas.microsoft.com/office/drawing/2014/main" id="{AB0F1A3E-29A7-7EE1-8426-22A241F3BA1E}"/>
              </a:ext>
            </a:extLst>
          </p:cNvPr>
          <p:cNvSpPr txBox="1"/>
          <p:nvPr/>
        </p:nvSpPr>
        <p:spPr>
          <a:xfrm>
            <a:off x="357352" y="4640810"/>
            <a:ext cx="5010139" cy="2246769"/>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This table helps to us understand that Amazon has a wide variety of products in different categories. We can see the average rating of each product and compare the prices of different products. We can also see how much discount is offered on each product.</a:t>
            </a:r>
            <a:endParaRPr lang="en-SG" sz="20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D06543C7-EF94-D360-51A0-B2B0CAD61E32}"/>
              </a:ext>
            </a:extLst>
          </p:cNvPr>
          <p:cNvSpPr txBox="1"/>
          <p:nvPr/>
        </p:nvSpPr>
        <p:spPr>
          <a:xfrm>
            <a:off x="381980" y="2032031"/>
            <a:ext cx="4813738" cy="2554545"/>
          </a:xfrm>
          <a:prstGeom prst="rect">
            <a:avLst/>
          </a:prstGeom>
          <a:noFill/>
        </p:spPr>
        <p:txBody>
          <a:bodyPr wrap="square" rtlCol="0">
            <a:spAutoFit/>
          </a:bodyPr>
          <a:lstStyle/>
          <a:p>
            <a:r>
              <a:rPr lang="en-SG" sz="2000" b="1" dirty="0">
                <a:latin typeface="Cambria" panose="02040503050406030204" pitchFamily="18" charset="0"/>
                <a:ea typeface="Cambria" panose="02040503050406030204" pitchFamily="18" charset="0"/>
              </a:rPr>
              <a:t>Let's explore each part:</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Category and Image</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Product</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Link</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Average Rating</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Sum of Actual Price</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Sum of Discount Price</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Sum of Discount%</a:t>
            </a:r>
          </a:p>
        </p:txBody>
      </p:sp>
    </p:spTree>
    <p:extLst>
      <p:ext uri="{BB962C8B-B14F-4D97-AF65-F5344CB8AC3E}">
        <p14:creationId xmlns:p14="http://schemas.microsoft.com/office/powerpoint/2010/main" val="179075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C20C6D-3531-E790-6164-D69921179737}"/>
              </a:ext>
            </a:extLst>
          </p:cNvPr>
          <p:cNvPicPr>
            <a:picLocks noChangeAspect="1"/>
          </p:cNvPicPr>
          <p:nvPr/>
        </p:nvPicPr>
        <p:blipFill>
          <a:blip r:embed="rId2"/>
          <a:stretch>
            <a:fillRect/>
          </a:stretch>
        </p:blipFill>
        <p:spPr>
          <a:xfrm>
            <a:off x="5896301" y="2031325"/>
            <a:ext cx="6032938" cy="3442630"/>
          </a:xfrm>
          <a:prstGeom prst="rect">
            <a:avLst/>
          </a:prstGeom>
        </p:spPr>
      </p:pic>
      <p:sp>
        <p:nvSpPr>
          <p:cNvPr id="4" name="TextBox 3">
            <a:extLst>
              <a:ext uri="{FF2B5EF4-FFF2-40B4-BE49-F238E27FC236}">
                <a16:creationId xmlns:a16="http://schemas.microsoft.com/office/drawing/2014/main" id="{7519AD75-EDF2-02E2-F6B7-4B7D67794689}"/>
              </a:ext>
            </a:extLst>
          </p:cNvPr>
          <p:cNvSpPr txBox="1"/>
          <p:nvPr/>
        </p:nvSpPr>
        <p:spPr>
          <a:xfrm>
            <a:off x="252248" y="1323439"/>
            <a:ext cx="11592911" cy="707886"/>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The chart is like a map of Amazon products. It helps us understand how much different products cost, how much they cost after a discount, and how many people liked them.</a:t>
            </a:r>
          </a:p>
        </p:txBody>
      </p:sp>
      <p:sp>
        <p:nvSpPr>
          <p:cNvPr id="7" name="TextBox 6">
            <a:extLst>
              <a:ext uri="{FF2B5EF4-FFF2-40B4-BE49-F238E27FC236}">
                <a16:creationId xmlns:a16="http://schemas.microsoft.com/office/drawing/2014/main" id="{EC7358E7-73D4-AE9B-318F-31E00516A1BA}"/>
              </a:ext>
            </a:extLst>
          </p:cNvPr>
          <p:cNvSpPr txBox="1"/>
          <p:nvPr/>
        </p:nvSpPr>
        <p:spPr>
          <a:xfrm>
            <a:off x="262757" y="0"/>
            <a:ext cx="11267089" cy="135421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Price, Discount Price and Rating</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Product Pricing and Discount Analysis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Product Rating and Sales Trends</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Category and Subcategory Performance</a:t>
            </a:r>
          </a:p>
        </p:txBody>
      </p:sp>
      <p:sp>
        <p:nvSpPr>
          <p:cNvPr id="8" name="TextBox 7">
            <a:extLst>
              <a:ext uri="{FF2B5EF4-FFF2-40B4-BE49-F238E27FC236}">
                <a16:creationId xmlns:a16="http://schemas.microsoft.com/office/drawing/2014/main" id="{EF9A4855-10EB-918E-2453-337A31B017D1}"/>
              </a:ext>
            </a:extLst>
          </p:cNvPr>
          <p:cNvSpPr txBox="1"/>
          <p:nvPr/>
        </p:nvSpPr>
        <p:spPr>
          <a:xfrm>
            <a:off x="252247" y="5561329"/>
            <a:ext cx="11592911" cy="1323439"/>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Summary:</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The chart helps us understand that Amazon has a lot of products with a wide range of prices. Some products are very expensive, while others are quite affordable. Many people have rated products on Amazon, and the average rating is 2.6 out of 5.</a:t>
            </a:r>
            <a:endParaRPr lang="en-SG" sz="20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04B4A3BF-F4F8-78AF-3D19-E03A44D1BD71}"/>
              </a:ext>
            </a:extLst>
          </p:cNvPr>
          <p:cNvSpPr txBox="1"/>
          <p:nvPr/>
        </p:nvSpPr>
        <p:spPr>
          <a:xfrm>
            <a:off x="388883" y="2322786"/>
            <a:ext cx="5339255" cy="2862322"/>
          </a:xfrm>
          <a:prstGeom prst="rect">
            <a:avLst/>
          </a:prstGeom>
          <a:noFill/>
        </p:spPr>
        <p:txBody>
          <a:bodyPr wrap="square" rtlCol="0">
            <a:spAutoFit/>
          </a:bodyPr>
          <a:lstStyle/>
          <a:p>
            <a:r>
              <a:rPr lang="en-SG" sz="2000" b="1" dirty="0">
                <a:latin typeface="Cambria" panose="02040503050406030204" pitchFamily="18" charset="0"/>
                <a:ea typeface="Cambria" panose="02040503050406030204" pitchFamily="18" charset="0"/>
              </a:rPr>
              <a:t>It's explored each part:</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Sum of Actual Price</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Sum of Discount Price</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Average Actual Price</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Count of Ratings</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Average Rating</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Top 5 - Sum of Actual Price by Category</a:t>
            </a:r>
            <a:endParaRPr lang="en-SG"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Top 5 - Sum of Actual Price by Sub-Category</a:t>
            </a:r>
            <a:endParaRPr lang="en-SG"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Top 5 - Ratings</a:t>
            </a:r>
          </a:p>
        </p:txBody>
      </p:sp>
    </p:spTree>
    <p:extLst>
      <p:ext uri="{BB962C8B-B14F-4D97-AF65-F5344CB8AC3E}">
        <p14:creationId xmlns:p14="http://schemas.microsoft.com/office/powerpoint/2010/main" val="19055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A8BF5-AA9B-54E1-DDC2-AFC2EBF6DE8A}"/>
              </a:ext>
            </a:extLst>
          </p:cNvPr>
          <p:cNvPicPr>
            <a:picLocks noChangeAspect="1"/>
          </p:cNvPicPr>
          <p:nvPr/>
        </p:nvPicPr>
        <p:blipFill>
          <a:blip r:embed="rId2"/>
          <a:stretch>
            <a:fillRect/>
          </a:stretch>
        </p:blipFill>
        <p:spPr>
          <a:xfrm>
            <a:off x="6600497" y="1326158"/>
            <a:ext cx="5494474" cy="4035074"/>
          </a:xfrm>
          <a:prstGeom prst="rect">
            <a:avLst/>
          </a:prstGeom>
        </p:spPr>
      </p:pic>
      <p:sp>
        <p:nvSpPr>
          <p:cNvPr id="11" name="TextBox 10">
            <a:extLst>
              <a:ext uri="{FF2B5EF4-FFF2-40B4-BE49-F238E27FC236}">
                <a16:creationId xmlns:a16="http://schemas.microsoft.com/office/drawing/2014/main" id="{4A67F49E-A5A6-0DC6-DD2B-A3744936FA5D}"/>
              </a:ext>
            </a:extLst>
          </p:cNvPr>
          <p:cNvSpPr txBox="1"/>
          <p:nvPr/>
        </p:nvSpPr>
        <p:spPr>
          <a:xfrm>
            <a:off x="218090" y="31531"/>
            <a:ext cx="10708395" cy="430887"/>
          </a:xfrm>
          <a:prstGeom prst="rect">
            <a:avLst/>
          </a:prstGeom>
          <a:noFill/>
        </p:spPr>
        <p:txBody>
          <a:bodyPr wrap="square" rtlCol="0">
            <a:spAutoFit/>
          </a:bodyPr>
          <a:lstStyle/>
          <a:p>
            <a:r>
              <a:rPr lang="en-SG" sz="2200" b="1" dirty="0">
                <a:latin typeface="Cambria" panose="02040503050406030204" pitchFamily="18" charset="0"/>
                <a:ea typeface="Cambria" panose="02040503050406030204" pitchFamily="18" charset="0"/>
              </a:rPr>
              <a:t>Price, Discount Price And Discount Percentage Review</a:t>
            </a:r>
          </a:p>
        </p:txBody>
      </p:sp>
      <p:sp>
        <p:nvSpPr>
          <p:cNvPr id="12" name="TextBox 11">
            <a:extLst>
              <a:ext uri="{FF2B5EF4-FFF2-40B4-BE49-F238E27FC236}">
                <a16:creationId xmlns:a16="http://schemas.microsoft.com/office/drawing/2014/main" id="{01EB6C3D-493A-C413-7715-FD28384F24E9}"/>
              </a:ext>
            </a:extLst>
          </p:cNvPr>
          <p:cNvSpPr txBox="1"/>
          <p:nvPr/>
        </p:nvSpPr>
        <p:spPr>
          <a:xfrm>
            <a:off x="218090" y="618272"/>
            <a:ext cx="11553496"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This chart is like a map of Amazon products. It helps us understand how much different products cost, how much they cost after a discount, and how many people liked them.</a:t>
            </a:r>
          </a:p>
        </p:txBody>
      </p:sp>
      <p:sp>
        <p:nvSpPr>
          <p:cNvPr id="13" name="TextBox 12">
            <a:extLst>
              <a:ext uri="{FF2B5EF4-FFF2-40B4-BE49-F238E27FC236}">
                <a16:creationId xmlns:a16="http://schemas.microsoft.com/office/drawing/2014/main" id="{C06FDEB5-938F-3210-162D-B023952E7425}"/>
              </a:ext>
            </a:extLst>
          </p:cNvPr>
          <p:cNvSpPr txBox="1"/>
          <p:nvPr/>
        </p:nvSpPr>
        <p:spPr>
          <a:xfrm>
            <a:off x="218090" y="5464389"/>
            <a:ext cx="11698204" cy="1323439"/>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Summary:</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The chart helps us understand that Amazon has a lot of products with different prices and discounts. We can see which categories have the most expensive products and which categories have the highest discounts. We can also see how many people have rated products on Amazon.</a:t>
            </a:r>
            <a:endParaRPr lang="en-SG" sz="2000"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50A1D1A6-4FF2-848F-B1A2-0B5C06828784}"/>
              </a:ext>
            </a:extLst>
          </p:cNvPr>
          <p:cNvSpPr txBox="1"/>
          <p:nvPr/>
        </p:nvSpPr>
        <p:spPr>
          <a:xfrm>
            <a:off x="136634" y="1912936"/>
            <a:ext cx="6463863" cy="2246769"/>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Let's explore each part:</a:t>
            </a:r>
            <a:endParaRPr lang="en-US" sz="20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Sum of Actual Price, Sum of Discount Price, Sum of Discount%, and Count of Ratings</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Sum of Actual Price and Count of Sub-Category by Category</a:t>
            </a:r>
            <a:endParaRPr lang="en-US" sz="20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Sum of Discount Price by Category and Sub-Category</a:t>
            </a:r>
            <a:endParaRPr lang="en-US" sz="20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Sum of Discount% by Category and Sub-Category</a:t>
            </a:r>
          </a:p>
        </p:txBody>
      </p:sp>
    </p:spTree>
    <p:extLst>
      <p:ext uri="{BB962C8B-B14F-4D97-AF65-F5344CB8AC3E}">
        <p14:creationId xmlns:p14="http://schemas.microsoft.com/office/powerpoint/2010/main" val="354931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4A52D5-9781-F0D8-E632-74B1D01C5DF9}"/>
              </a:ext>
            </a:extLst>
          </p:cNvPr>
          <p:cNvPicPr>
            <a:picLocks noChangeAspect="1"/>
          </p:cNvPicPr>
          <p:nvPr/>
        </p:nvPicPr>
        <p:blipFill>
          <a:blip r:embed="rId2"/>
          <a:stretch>
            <a:fillRect/>
          </a:stretch>
        </p:blipFill>
        <p:spPr>
          <a:xfrm>
            <a:off x="5073263" y="1522083"/>
            <a:ext cx="6779048" cy="3862980"/>
          </a:xfrm>
          <a:prstGeom prst="rect">
            <a:avLst/>
          </a:prstGeom>
        </p:spPr>
      </p:pic>
      <p:sp>
        <p:nvSpPr>
          <p:cNvPr id="6" name="TextBox 5">
            <a:extLst>
              <a:ext uri="{FF2B5EF4-FFF2-40B4-BE49-F238E27FC236}">
                <a16:creationId xmlns:a16="http://schemas.microsoft.com/office/drawing/2014/main" id="{38F1242A-042D-81C6-735E-6AA8E722243D}"/>
              </a:ext>
            </a:extLst>
          </p:cNvPr>
          <p:cNvSpPr txBox="1"/>
          <p:nvPr/>
        </p:nvSpPr>
        <p:spPr>
          <a:xfrm>
            <a:off x="339687" y="206254"/>
            <a:ext cx="11512626"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Top and Bottom 10 Product Categories by Price, Discount, and Rating</a:t>
            </a:r>
            <a:endParaRPr lang="en-SG" sz="2200" b="1"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6A151DF6-0E8E-0544-2F2D-183C6AC7DE19}"/>
              </a:ext>
            </a:extLst>
          </p:cNvPr>
          <p:cNvSpPr txBox="1"/>
          <p:nvPr/>
        </p:nvSpPr>
        <p:spPr>
          <a:xfrm>
            <a:off x="339687" y="725669"/>
            <a:ext cx="11512624"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This chart is like a map of Amazon products. It helps us understand which product categories are the most and least popular, expensive, and discounted.</a:t>
            </a:r>
          </a:p>
        </p:txBody>
      </p:sp>
      <p:sp>
        <p:nvSpPr>
          <p:cNvPr id="9" name="TextBox 8">
            <a:extLst>
              <a:ext uri="{FF2B5EF4-FFF2-40B4-BE49-F238E27FC236}">
                <a16:creationId xmlns:a16="http://schemas.microsoft.com/office/drawing/2014/main" id="{487E692D-8ECE-F8D6-7666-7A7FA7A142C1}"/>
              </a:ext>
            </a:extLst>
          </p:cNvPr>
          <p:cNvSpPr txBox="1"/>
          <p:nvPr/>
        </p:nvSpPr>
        <p:spPr>
          <a:xfrm>
            <a:off x="339686" y="5473591"/>
            <a:ext cx="11512625" cy="1323439"/>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Summary:</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The chart helps us understand that Amazon has a wide variety of products in different categories. We can see which categories are the most and least popular, expensive, and discounted. This information can help us choose which products to buy on Amazon.</a:t>
            </a:r>
            <a:endParaRPr lang="en-SG" sz="2000"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BC5A2379-6DD4-7206-A644-B14306035BF9}"/>
              </a:ext>
            </a:extLst>
          </p:cNvPr>
          <p:cNvSpPr txBox="1"/>
          <p:nvPr/>
        </p:nvSpPr>
        <p:spPr>
          <a:xfrm>
            <a:off x="339686" y="1684575"/>
            <a:ext cx="4568644" cy="2246769"/>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It will explore each part:</a:t>
            </a:r>
            <a:endParaRPr lang="en-US" sz="20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Top 10 Sum of Actual Price, Sum of Discount Price and Sum of Ratings by Category</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Bottom 10 Sum of Actual Price, Sum of Discount Price and Sum of Ratings by Category</a:t>
            </a:r>
          </a:p>
        </p:txBody>
      </p:sp>
    </p:spTree>
    <p:extLst>
      <p:ext uri="{BB962C8B-B14F-4D97-AF65-F5344CB8AC3E}">
        <p14:creationId xmlns:p14="http://schemas.microsoft.com/office/powerpoint/2010/main" val="246076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FE22E8-2E53-4084-B488-A84BC4902DED}"/>
              </a:ext>
            </a:extLst>
          </p:cNvPr>
          <p:cNvPicPr>
            <a:picLocks noChangeAspect="1"/>
          </p:cNvPicPr>
          <p:nvPr/>
        </p:nvPicPr>
        <p:blipFill>
          <a:blip r:embed="rId2"/>
          <a:stretch>
            <a:fillRect/>
          </a:stretch>
        </p:blipFill>
        <p:spPr>
          <a:xfrm>
            <a:off x="4939861" y="1459230"/>
            <a:ext cx="7041932" cy="4015134"/>
          </a:xfrm>
          <a:prstGeom prst="rect">
            <a:avLst/>
          </a:prstGeom>
        </p:spPr>
      </p:pic>
      <p:sp>
        <p:nvSpPr>
          <p:cNvPr id="6" name="TextBox 5">
            <a:extLst>
              <a:ext uri="{FF2B5EF4-FFF2-40B4-BE49-F238E27FC236}">
                <a16:creationId xmlns:a16="http://schemas.microsoft.com/office/drawing/2014/main" id="{49DBF316-C742-AB82-41C5-68EA79D215A5}"/>
              </a:ext>
            </a:extLst>
          </p:cNvPr>
          <p:cNvSpPr txBox="1"/>
          <p:nvPr/>
        </p:nvSpPr>
        <p:spPr>
          <a:xfrm>
            <a:off x="399393" y="117708"/>
            <a:ext cx="11403724"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Top and Bottom 10 Product Subcategories by Price, Discount, and Rating</a:t>
            </a:r>
            <a:endParaRPr lang="en-SG" sz="2200" b="1"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4012EBAF-3ED5-F116-84D4-1C2B1B42D2F5}"/>
              </a:ext>
            </a:extLst>
          </p:cNvPr>
          <p:cNvSpPr txBox="1"/>
          <p:nvPr/>
        </p:nvSpPr>
        <p:spPr>
          <a:xfrm>
            <a:off x="399393" y="614214"/>
            <a:ext cx="11403724"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The chart is like a map of Amazon products. It helps us understand which specific product subcategories are the most and least popular, expensive, and discounted.</a:t>
            </a:r>
            <a:endParaRPr lang="en-SG" sz="20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39C5A04F-5A72-16EF-337E-86B6A2F99FCE}"/>
              </a:ext>
            </a:extLst>
          </p:cNvPr>
          <p:cNvSpPr txBox="1"/>
          <p:nvPr/>
        </p:nvSpPr>
        <p:spPr>
          <a:xfrm>
            <a:off x="399392" y="1615858"/>
            <a:ext cx="4183117" cy="2523768"/>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We will explore each part:</a:t>
            </a:r>
            <a:endParaRPr lang="en-US" sz="20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Top 10 Sum of Actual Price, Sum of Discount Price and Sum of Ratings by Sub-Category</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Bottom 10 Sum of Actual Price, Sum of Discount Price and Sum of Ratings by Sub-Category</a:t>
            </a:r>
          </a:p>
          <a:p>
            <a:endParaRPr lang="en-SG" dirty="0"/>
          </a:p>
        </p:txBody>
      </p:sp>
      <p:sp>
        <p:nvSpPr>
          <p:cNvPr id="11" name="TextBox 10">
            <a:extLst>
              <a:ext uri="{FF2B5EF4-FFF2-40B4-BE49-F238E27FC236}">
                <a16:creationId xmlns:a16="http://schemas.microsoft.com/office/drawing/2014/main" id="{7B8391BD-CEA5-4FD7-AC18-038A8CFB76BB}"/>
              </a:ext>
            </a:extLst>
          </p:cNvPr>
          <p:cNvSpPr txBox="1"/>
          <p:nvPr/>
        </p:nvSpPr>
        <p:spPr>
          <a:xfrm>
            <a:off x="399392" y="5487967"/>
            <a:ext cx="11277601" cy="1323439"/>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Summary:</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This chart helps to us understand that Amazon has a wide variety of products within specific categories. We can see which subcategories are the most and least popular, expensive, and discounted. This information can help us choose specific products to buy on Amazon.</a:t>
            </a:r>
            <a:endParaRPr lang="en-SG"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3773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02374A-542F-650E-2550-322B151A9EE6}"/>
              </a:ext>
            </a:extLst>
          </p:cNvPr>
          <p:cNvPicPr>
            <a:picLocks noChangeAspect="1"/>
          </p:cNvPicPr>
          <p:nvPr/>
        </p:nvPicPr>
        <p:blipFill>
          <a:blip r:embed="rId2"/>
          <a:stretch>
            <a:fillRect/>
          </a:stretch>
        </p:blipFill>
        <p:spPr>
          <a:xfrm>
            <a:off x="5969876" y="1698791"/>
            <a:ext cx="6032938" cy="3460418"/>
          </a:xfrm>
          <a:prstGeom prst="rect">
            <a:avLst/>
          </a:prstGeom>
        </p:spPr>
      </p:pic>
      <p:sp>
        <p:nvSpPr>
          <p:cNvPr id="4" name="TextBox 3">
            <a:extLst>
              <a:ext uri="{FF2B5EF4-FFF2-40B4-BE49-F238E27FC236}">
                <a16:creationId xmlns:a16="http://schemas.microsoft.com/office/drawing/2014/main" id="{72DC6BC8-E6F6-84A6-9BEB-F7F9A74C32F8}"/>
              </a:ext>
            </a:extLst>
          </p:cNvPr>
          <p:cNvSpPr txBox="1"/>
          <p:nvPr/>
        </p:nvSpPr>
        <p:spPr>
          <a:xfrm>
            <a:off x="283778" y="172186"/>
            <a:ext cx="10773104"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Key Drivers of Price Increases on Amazon</a:t>
            </a:r>
            <a:endParaRPr lang="en-SG" sz="22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B7ED52AC-1641-C570-94BB-53BA070189D6}"/>
              </a:ext>
            </a:extLst>
          </p:cNvPr>
          <p:cNvSpPr txBox="1"/>
          <p:nvPr/>
        </p:nvSpPr>
        <p:spPr>
          <a:xfrm>
            <a:off x="283779" y="674848"/>
            <a:ext cx="11161984"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The chart is like a detective story about Amazon prices. It helps us understand what makes some products more expensive than others.</a:t>
            </a:r>
            <a:endParaRPr lang="en-SG" sz="20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D642474-1BD3-8582-9114-99D1E0669CEE}"/>
              </a:ext>
            </a:extLst>
          </p:cNvPr>
          <p:cNvSpPr txBox="1"/>
          <p:nvPr/>
        </p:nvSpPr>
        <p:spPr>
          <a:xfrm>
            <a:off x="283778" y="1698791"/>
            <a:ext cx="5580993" cy="3785652"/>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We explore each part:</a:t>
            </a:r>
          </a:p>
          <a:p>
            <a:pPr algn="just"/>
            <a:r>
              <a:rPr lang="en-US" sz="2000" dirty="0">
                <a:latin typeface="Cambria" panose="02040503050406030204" pitchFamily="18" charset="0"/>
                <a:ea typeface="Cambria" panose="02040503050406030204" pitchFamily="18" charset="0"/>
              </a:rPr>
              <a:t>1. What influences Actual Price to Increase:</a:t>
            </a:r>
          </a:p>
          <a:p>
            <a:pPr algn="just"/>
            <a:r>
              <a:rPr lang="en-US" sz="2000" dirty="0">
                <a:latin typeface="Cambria" panose="02040503050406030204" pitchFamily="18" charset="0"/>
                <a:ea typeface="Cambria" panose="02040503050406030204" pitchFamily="18" charset="0"/>
              </a:rPr>
              <a:t>This part is like a detective's notebook. It shows us the clues that can help us figure out why some products are more expensive.</a:t>
            </a:r>
          </a:p>
          <a:p>
            <a:pPr algn="just"/>
            <a:endParaRPr lang="en-US"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2. Average of Actual Price:</a:t>
            </a:r>
          </a:p>
          <a:p>
            <a:pPr algn="just"/>
            <a:r>
              <a:rPr lang="en-US" sz="2000" dirty="0">
                <a:latin typeface="Cambria" panose="02040503050406030204" pitchFamily="18" charset="0"/>
                <a:ea typeface="Cambria" panose="02040503050406030204" pitchFamily="18" charset="0"/>
              </a:rPr>
              <a:t>This is like a treasure map. It shows us the most expensive product categories on Amazon. We can see that Gold &amp; Diamond </a:t>
            </a:r>
            <a:r>
              <a:rPr lang="en-US" sz="2000" dirty="0" err="1">
                <a:latin typeface="Cambria" panose="02040503050406030204" pitchFamily="18" charset="0"/>
                <a:ea typeface="Cambria" panose="02040503050406030204" pitchFamily="18" charset="0"/>
              </a:rPr>
              <a:t>Jewellery</a:t>
            </a:r>
            <a:r>
              <a:rPr lang="en-US" sz="2000" dirty="0">
                <a:latin typeface="Cambria" panose="02040503050406030204" pitchFamily="18" charset="0"/>
                <a:ea typeface="Cambria" panose="02040503050406030204" pitchFamily="18" charset="0"/>
              </a:rPr>
              <a:t> is the most expensive category.</a:t>
            </a:r>
          </a:p>
          <a:p>
            <a:pPr algn="just"/>
            <a:endParaRPr lang="en-US" sz="20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0E90F4A-4FFA-8465-F8E1-8B8BEE32160C}"/>
              </a:ext>
            </a:extLst>
          </p:cNvPr>
          <p:cNvSpPr txBox="1"/>
          <p:nvPr/>
        </p:nvSpPr>
        <p:spPr>
          <a:xfrm>
            <a:off x="189186" y="5441778"/>
            <a:ext cx="11813628" cy="1323439"/>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Summary:</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This chart helps us understand that the type of product and how much it's discounted can influence its price. We can see that gold and diamond jewelry and some types of sportswear are usually more expensive on Amazon.</a:t>
            </a:r>
            <a:endParaRPr lang="en-SG"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1198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E50D43-839A-D726-2584-EED1BE154DA5}"/>
              </a:ext>
            </a:extLst>
          </p:cNvPr>
          <p:cNvPicPr>
            <a:picLocks noChangeAspect="1"/>
          </p:cNvPicPr>
          <p:nvPr/>
        </p:nvPicPr>
        <p:blipFill>
          <a:blip r:embed="rId2"/>
          <a:stretch>
            <a:fillRect/>
          </a:stretch>
        </p:blipFill>
        <p:spPr>
          <a:xfrm>
            <a:off x="5339253" y="1560786"/>
            <a:ext cx="6621520" cy="3736428"/>
          </a:xfrm>
          <a:prstGeom prst="rect">
            <a:avLst/>
          </a:prstGeom>
        </p:spPr>
      </p:pic>
      <p:sp>
        <p:nvSpPr>
          <p:cNvPr id="6" name="TextBox 5">
            <a:extLst>
              <a:ext uri="{FF2B5EF4-FFF2-40B4-BE49-F238E27FC236}">
                <a16:creationId xmlns:a16="http://schemas.microsoft.com/office/drawing/2014/main" id="{80E17DB8-FA63-06BD-14BA-1B6A87EB455E}"/>
              </a:ext>
            </a:extLst>
          </p:cNvPr>
          <p:cNvSpPr txBox="1"/>
          <p:nvPr/>
        </p:nvSpPr>
        <p:spPr>
          <a:xfrm>
            <a:off x="388883" y="164044"/>
            <a:ext cx="9659007"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Key Drivers of High Ratings on Amazon</a:t>
            </a:r>
            <a:endParaRPr lang="en-SG" sz="2200" b="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86E076FF-4ABF-D4BB-26AE-C346F153652F}"/>
              </a:ext>
            </a:extLst>
          </p:cNvPr>
          <p:cNvSpPr txBox="1"/>
          <p:nvPr/>
        </p:nvSpPr>
        <p:spPr>
          <a:xfrm>
            <a:off x="388883" y="680921"/>
            <a:ext cx="10678511"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The chart is like a detective story about Amazon ratings. It helps us understand what makes some products have higher ratings than others.</a:t>
            </a:r>
            <a:endParaRPr lang="en-SG" sz="20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CC496F5F-D453-AC89-C3CE-08886BBA76A8}"/>
              </a:ext>
            </a:extLst>
          </p:cNvPr>
          <p:cNvSpPr txBox="1"/>
          <p:nvPr/>
        </p:nvSpPr>
        <p:spPr>
          <a:xfrm>
            <a:off x="388883" y="1536174"/>
            <a:ext cx="4803227" cy="3785652"/>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We explore each part:</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1. What influences Ratings to Increase:</a:t>
            </a:r>
          </a:p>
          <a:p>
            <a:pPr algn="just"/>
            <a:r>
              <a:rPr lang="en-US" sz="2000" dirty="0">
                <a:latin typeface="Cambria" panose="02040503050406030204" pitchFamily="18" charset="0"/>
                <a:ea typeface="Cambria" panose="02040503050406030204" pitchFamily="18" charset="0"/>
              </a:rPr>
              <a:t>This part is like a detective's notebook. It shows us the clues that can help us figure out why some products have higher ratings.</a:t>
            </a:r>
          </a:p>
          <a:p>
            <a:pPr algn="just"/>
            <a:endParaRPr lang="en-US"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2. Average of Ratings:</a:t>
            </a:r>
          </a:p>
          <a:p>
            <a:pPr algn="just"/>
            <a:r>
              <a:rPr lang="en-US" sz="2000" dirty="0">
                <a:latin typeface="Cambria" panose="02040503050406030204" pitchFamily="18" charset="0"/>
                <a:ea typeface="Cambria" panose="02040503050406030204" pitchFamily="18" charset="0"/>
              </a:rPr>
              <a:t>This is like a treasure map. It shows us the product categories with the highest average ratings. We can see that All Home &amp; Kitchen is the highest-rated category.</a:t>
            </a:r>
          </a:p>
        </p:txBody>
      </p:sp>
      <p:sp>
        <p:nvSpPr>
          <p:cNvPr id="9" name="TextBox 8">
            <a:extLst>
              <a:ext uri="{FF2B5EF4-FFF2-40B4-BE49-F238E27FC236}">
                <a16:creationId xmlns:a16="http://schemas.microsoft.com/office/drawing/2014/main" id="{B5C6C1FE-64F5-FE09-AF02-511F49CA134E}"/>
              </a:ext>
            </a:extLst>
          </p:cNvPr>
          <p:cNvSpPr txBox="1"/>
          <p:nvPr/>
        </p:nvSpPr>
        <p:spPr>
          <a:xfrm>
            <a:off x="388883" y="5669247"/>
            <a:ext cx="11487807" cy="1015663"/>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Summary:</a:t>
            </a: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The chart helps us understand that the product category can influence its rating. We can see that Home &amp; Kitchen and Toys &amp; Games products are usually rated higher on Amazon.</a:t>
            </a:r>
            <a:endParaRPr lang="en-SG"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552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8DE128-7B1E-D610-4FED-8CC938F786DF}"/>
              </a:ext>
            </a:extLst>
          </p:cNvPr>
          <p:cNvPicPr>
            <a:picLocks noChangeAspect="1"/>
          </p:cNvPicPr>
          <p:nvPr/>
        </p:nvPicPr>
        <p:blipFill>
          <a:blip r:embed="rId2"/>
          <a:stretch>
            <a:fillRect/>
          </a:stretch>
        </p:blipFill>
        <p:spPr>
          <a:xfrm>
            <a:off x="5641450" y="1182414"/>
            <a:ext cx="6395500" cy="3546414"/>
          </a:xfrm>
          <a:prstGeom prst="rect">
            <a:avLst/>
          </a:prstGeom>
        </p:spPr>
      </p:pic>
      <p:sp>
        <p:nvSpPr>
          <p:cNvPr id="4" name="TextBox 3">
            <a:extLst>
              <a:ext uri="{FF2B5EF4-FFF2-40B4-BE49-F238E27FC236}">
                <a16:creationId xmlns:a16="http://schemas.microsoft.com/office/drawing/2014/main" id="{E335D22B-EE7D-5729-78B0-0B74E2441104}"/>
              </a:ext>
            </a:extLst>
          </p:cNvPr>
          <p:cNvSpPr txBox="1"/>
          <p:nvPr/>
        </p:nvSpPr>
        <p:spPr>
          <a:xfrm>
            <a:off x="362607" y="73572"/>
            <a:ext cx="11466786"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Amazon Product Pricing, Discount, and Rating Analysis</a:t>
            </a:r>
            <a:endParaRPr lang="en-SG" sz="22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B99105CB-B051-1AAC-4CB6-BBAD3F34FCD6}"/>
              </a:ext>
            </a:extLst>
          </p:cNvPr>
          <p:cNvSpPr txBox="1"/>
          <p:nvPr/>
        </p:nvSpPr>
        <p:spPr>
          <a:xfrm>
            <a:off x="362607" y="474528"/>
            <a:ext cx="11356427"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The chart is like a map of Amazon products. It helps us understand how much different products cost, how much they cost after a discount, and how many people liked them.</a:t>
            </a:r>
            <a:endParaRPr lang="en-SG" sz="20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F289BA9C-E977-2F0D-C2D4-63A8AE5CE5B2}"/>
              </a:ext>
            </a:extLst>
          </p:cNvPr>
          <p:cNvSpPr txBox="1"/>
          <p:nvPr/>
        </p:nvSpPr>
        <p:spPr>
          <a:xfrm>
            <a:off x="362606" y="1182414"/>
            <a:ext cx="5113283" cy="5601533"/>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We will explore each part:</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1. Price Range, Category, Sub-Category, Discount Price, Discount%, and Actual Price:</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This part shows us information about different products on Amazon.</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We can see the price range (High, Medium, Low), the category (like Accessories, Women's Clothing), the subcategory (like Fashion &amp; Silver Jewelry, Bags &amp; Luggage), the discount price, the discount percentage, and the original price of the product.</a:t>
            </a:r>
          </a:p>
          <a:p>
            <a:pPr algn="just"/>
            <a:endParaRPr lang="en-US"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2. Sum of Ratings:</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shows us how many people have rated products in each price range.</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We can see that the most products were rated in the Medium price range.</a:t>
            </a:r>
          </a:p>
        </p:txBody>
      </p:sp>
      <p:sp>
        <p:nvSpPr>
          <p:cNvPr id="8" name="TextBox 7">
            <a:extLst>
              <a:ext uri="{FF2B5EF4-FFF2-40B4-BE49-F238E27FC236}">
                <a16:creationId xmlns:a16="http://schemas.microsoft.com/office/drawing/2014/main" id="{86DE866E-D1AB-2B48-EBF3-E670308690B1}"/>
              </a:ext>
            </a:extLst>
          </p:cNvPr>
          <p:cNvSpPr txBox="1"/>
          <p:nvPr/>
        </p:nvSpPr>
        <p:spPr>
          <a:xfrm>
            <a:off x="5641450" y="4846991"/>
            <a:ext cx="6277281" cy="1938992"/>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Summary:</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The above chart helps us understand that Amazon has products in different price ranges, categories, and subcategories. We can see the discounts offered on different products and how many people have rated them</a:t>
            </a:r>
            <a:r>
              <a:rPr lang="en-US" dirty="0"/>
              <a:t>.</a:t>
            </a:r>
          </a:p>
        </p:txBody>
      </p:sp>
    </p:spTree>
    <p:extLst>
      <p:ext uri="{BB962C8B-B14F-4D97-AF65-F5344CB8AC3E}">
        <p14:creationId xmlns:p14="http://schemas.microsoft.com/office/powerpoint/2010/main" val="38896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A4EF13-45AE-525F-4397-90FA2CD5CE98}"/>
              </a:ext>
            </a:extLst>
          </p:cNvPr>
          <p:cNvSpPr txBox="1"/>
          <p:nvPr/>
        </p:nvSpPr>
        <p:spPr>
          <a:xfrm>
            <a:off x="620110" y="-31530"/>
            <a:ext cx="10888718" cy="461665"/>
          </a:xfrm>
          <a:prstGeom prst="rect">
            <a:avLst/>
          </a:prstGeom>
          <a:noFill/>
        </p:spPr>
        <p:txBody>
          <a:bodyPr wrap="square" rtlCol="0">
            <a:spAutoFit/>
          </a:bodyPr>
          <a:lstStyle/>
          <a:p>
            <a:r>
              <a:rPr lang="en-SG" sz="2400" b="1" dirty="0">
                <a:latin typeface="Cambria" panose="02040503050406030204" pitchFamily="18" charset="0"/>
                <a:ea typeface="Cambria" panose="02040503050406030204" pitchFamily="18" charset="0"/>
              </a:rPr>
              <a:t>Key Insights</a:t>
            </a:r>
          </a:p>
        </p:txBody>
      </p:sp>
      <p:sp>
        <p:nvSpPr>
          <p:cNvPr id="5" name="TextBox 4">
            <a:extLst>
              <a:ext uri="{FF2B5EF4-FFF2-40B4-BE49-F238E27FC236}">
                <a16:creationId xmlns:a16="http://schemas.microsoft.com/office/drawing/2014/main" id="{DFCEE02C-6AC6-28FD-10FE-3E55AC79CC2F}"/>
              </a:ext>
            </a:extLst>
          </p:cNvPr>
          <p:cNvSpPr txBox="1"/>
          <p:nvPr/>
        </p:nvSpPr>
        <p:spPr>
          <a:xfrm>
            <a:off x="620110" y="418836"/>
            <a:ext cx="10888718" cy="6555641"/>
          </a:xfrm>
          <a:prstGeom prst="rect">
            <a:avLst/>
          </a:prstGeom>
          <a:noFill/>
        </p:spPr>
        <p:txBody>
          <a:bodyPr wrap="square" rtlCol="0">
            <a:spAutoFit/>
          </a:bodyPr>
          <a:lstStyle/>
          <a:p>
            <a:pPr marL="457200" indent="-457200" algn="just">
              <a:buFont typeface="+mj-lt"/>
              <a:buAutoNum type="arabicPeriod"/>
            </a:pPr>
            <a:r>
              <a:rPr lang="en-US" sz="2000" b="1" dirty="0">
                <a:latin typeface="Cambria" panose="02040503050406030204" pitchFamily="18" charset="0"/>
                <a:ea typeface="Cambria" panose="02040503050406030204" pitchFamily="18" charset="0"/>
              </a:rPr>
              <a:t>Product Categories and Subcategories:</a:t>
            </a:r>
            <a:endParaRPr lang="en-US" sz="2000" dirty="0">
              <a:latin typeface="Cambria" panose="02040503050406030204" pitchFamily="18" charset="0"/>
              <a:ea typeface="Cambria" panose="02040503050406030204" pitchFamily="18" charset="0"/>
            </a:endParaRPr>
          </a:p>
          <a:p>
            <a:pPr marL="914400" lvl="1" indent="-4572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Popular Categories:</a:t>
            </a:r>
            <a:r>
              <a:rPr lang="en-US" sz="2000" dirty="0">
                <a:latin typeface="Cambria" panose="02040503050406030204" pitchFamily="18" charset="0"/>
                <a:ea typeface="Cambria" panose="02040503050406030204" pitchFamily="18" charset="0"/>
              </a:rPr>
              <a:t> TV, Audio &amp; Cameras, and Home &amp; Kitchen are among the most popular categories.</a:t>
            </a:r>
          </a:p>
          <a:p>
            <a:pPr marL="914400" lvl="1" indent="-4572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Expensive Categories:</a:t>
            </a:r>
            <a:r>
              <a:rPr lang="en-US" sz="2000" dirty="0">
                <a:latin typeface="Cambria" panose="02040503050406030204" pitchFamily="18" charset="0"/>
                <a:ea typeface="Cambria" panose="02040503050406030204" pitchFamily="18" charset="0"/>
              </a:rPr>
              <a:t> Gold &amp; Diamond Jewelry and Sportswear are the most expensive categories.</a:t>
            </a:r>
          </a:p>
          <a:p>
            <a:pPr marL="914400" lvl="1" indent="-4572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Highly Rated Categories:</a:t>
            </a:r>
            <a:r>
              <a:rPr lang="en-US" sz="2000" dirty="0">
                <a:latin typeface="Cambria" panose="02040503050406030204" pitchFamily="18" charset="0"/>
                <a:ea typeface="Cambria" panose="02040503050406030204" pitchFamily="18" charset="0"/>
              </a:rPr>
              <a:t> Home &amp; Kitchen and Toys &amp; Games are the highest-rated categories.</a:t>
            </a:r>
          </a:p>
          <a:p>
            <a:pPr marL="457200" indent="-457200" algn="just">
              <a:buFont typeface="+mj-lt"/>
              <a:buAutoNum type="arabicPeriod"/>
            </a:pPr>
            <a:endParaRPr lang="en-SG" sz="2000" dirty="0">
              <a:latin typeface="Cambria" panose="02040503050406030204" pitchFamily="18" charset="0"/>
              <a:ea typeface="Cambria" panose="02040503050406030204" pitchFamily="18" charset="0"/>
            </a:endParaRPr>
          </a:p>
          <a:p>
            <a:pPr marL="457200" indent="-457200" algn="just">
              <a:buFont typeface="+mj-lt"/>
              <a:buAutoNum type="arabicPeriod"/>
            </a:pPr>
            <a:r>
              <a:rPr lang="en-US" sz="2000" b="1" dirty="0">
                <a:latin typeface="Cambria" panose="02040503050406030204" pitchFamily="18" charset="0"/>
                <a:ea typeface="Cambria" panose="02040503050406030204" pitchFamily="18" charset="0"/>
              </a:rPr>
              <a:t>Pricing and Discounts:</a:t>
            </a:r>
            <a:endParaRPr lang="en-US" sz="2000" dirty="0">
              <a:latin typeface="Cambria" panose="02040503050406030204" pitchFamily="18" charset="0"/>
              <a:ea typeface="Cambria" panose="02040503050406030204" pitchFamily="18" charset="0"/>
            </a:endParaRPr>
          </a:p>
          <a:p>
            <a:pPr marL="914400" lvl="1" indent="-4572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Price Ranges:</a:t>
            </a:r>
            <a:r>
              <a:rPr lang="en-US" sz="2000" dirty="0">
                <a:latin typeface="Cambria" panose="02040503050406030204" pitchFamily="18" charset="0"/>
                <a:ea typeface="Cambria" panose="02040503050406030204" pitchFamily="18" charset="0"/>
              </a:rPr>
              <a:t> Amazon offers products in a wide range of prices, from low-cost items to high-end luxury products.</a:t>
            </a:r>
          </a:p>
          <a:p>
            <a:pPr marL="914400" lvl="1" indent="-4572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Discount Strategies:</a:t>
            </a:r>
            <a:r>
              <a:rPr lang="en-US" sz="2000" dirty="0">
                <a:latin typeface="Cambria" panose="02040503050406030204" pitchFamily="18" charset="0"/>
                <a:ea typeface="Cambria" panose="02040503050406030204" pitchFamily="18" charset="0"/>
              </a:rPr>
              <a:t> Amazon employs various discount strategies to attract customers, including percentage discounts and fixed price reductions.</a:t>
            </a:r>
          </a:p>
          <a:p>
            <a:pPr marL="914400" lvl="1" indent="-4572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Price Drivers:</a:t>
            </a:r>
            <a:r>
              <a:rPr lang="en-US" sz="2000" dirty="0">
                <a:latin typeface="Cambria" panose="02040503050406030204" pitchFamily="18" charset="0"/>
                <a:ea typeface="Cambria" panose="02040503050406030204" pitchFamily="18" charset="0"/>
              </a:rPr>
              <a:t> Product category, subcategory, and original price are key factors influencing the final price of a product.</a:t>
            </a:r>
          </a:p>
          <a:p>
            <a:pPr marL="457200" indent="-457200" algn="just">
              <a:buFont typeface="+mj-lt"/>
              <a:buAutoNum type="arabicPeriod"/>
            </a:pPr>
            <a:endParaRPr lang="en-SG" sz="2000" dirty="0">
              <a:latin typeface="Cambria" panose="02040503050406030204" pitchFamily="18" charset="0"/>
              <a:ea typeface="Cambria" panose="02040503050406030204" pitchFamily="18" charset="0"/>
            </a:endParaRPr>
          </a:p>
          <a:p>
            <a:pPr marL="457200" indent="-457200" algn="just">
              <a:buFont typeface="+mj-lt"/>
              <a:buAutoNum type="arabicPeriod"/>
            </a:pPr>
            <a:r>
              <a:rPr lang="en-US" sz="2000" b="1" dirty="0">
                <a:latin typeface="Cambria" panose="02040503050406030204" pitchFamily="18" charset="0"/>
                <a:ea typeface="Cambria" panose="02040503050406030204" pitchFamily="18" charset="0"/>
              </a:rPr>
              <a:t>Customer Ratings and Preferences:</a:t>
            </a:r>
            <a:endParaRPr lang="en-US" sz="2000" dirty="0">
              <a:latin typeface="Cambria" panose="02040503050406030204" pitchFamily="18" charset="0"/>
              <a:ea typeface="Cambria" panose="02040503050406030204" pitchFamily="18" charset="0"/>
            </a:endParaRPr>
          </a:p>
          <a:p>
            <a:pPr marL="914400" lvl="1" indent="-4572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Rating Distribution:</a:t>
            </a:r>
            <a:r>
              <a:rPr lang="en-US" sz="2000" dirty="0">
                <a:latin typeface="Cambria" panose="02040503050406030204" pitchFamily="18" charset="0"/>
                <a:ea typeface="Cambria" panose="02040503050406030204" pitchFamily="18" charset="0"/>
              </a:rPr>
              <a:t> Most products on Amazon receive moderate ratings, with a few outliers receiving very high or very low ratings.</a:t>
            </a:r>
          </a:p>
          <a:p>
            <a:pPr marL="914400" lvl="1" indent="-4572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Rating Drivers:</a:t>
            </a:r>
            <a:r>
              <a:rPr lang="en-US" sz="2000" dirty="0">
                <a:latin typeface="Cambria" panose="02040503050406030204" pitchFamily="18" charset="0"/>
                <a:ea typeface="Cambria" panose="02040503050406030204" pitchFamily="18" charset="0"/>
              </a:rPr>
              <a:t> Product category, subcategory, and original price are key factors influencing customer ratings.</a:t>
            </a:r>
          </a:p>
        </p:txBody>
      </p:sp>
    </p:spTree>
    <p:extLst>
      <p:ext uri="{BB962C8B-B14F-4D97-AF65-F5344CB8AC3E}">
        <p14:creationId xmlns:p14="http://schemas.microsoft.com/office/powerpoint/2010/main" val="403365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B2D1323-A5FF-70CF-2058-13D866DF9715}"/>
              </a:ext>
            </a:extLst>
          </p:cNvPr>
          <p:cNvPicPr>
            <a:picLocks noChangeAspect="1"/>
          </p:cNvPicPr>
          <p:nvPr/>
        </p:nvPicPr>
        <p:blipFill>
          <a:blip r:embed="rId2"/>
          <a:stretch>
            <a:fillRect/>
          </a:stretch>
        </p:blipFill>
        <p:spPr>
          <a:xfrm>
            <a:off x="7944462" y="29386"/>
            <a:ext cx="4247538" cy="6799228"/>
          </a:xfrm>
          <a:prstGeom prst="rect">
            <a:avLst/>
          </a:prstGeom>
        </p:spPr>
      </p:pic>
      <p:sp>
        <p:nvSpPr>
          <p:cNvPr id="12" name="TextBox 11">
            <a:extLst>
              <a:ext uri="{FF2B5EF4-FFF2-40B4-BE49-F238E27FC236}">
                <a16:creationId xmlns:a16="http://schemas.microsoft.com/office/drawing/2014/main" id="{FA361670-5E1C-FA14-9337-BFE0BEEB787C}"/>
              </a:ext>
            </a:extLst>
          </p:cNvPr>
          <p:cNvSpPr txBox="1"/>
          <p:nvPr/>
        </p:nvSpPr>
        <p:spPr>
          <a:xfrm>
            <a:off x="1032387" y="924232"/>
            <a:ext cx="6302478" cy="584775"/>
          </a:xfrm>
          <a:prstGeom prst="rect">
            <a:avLst/>
          </a:prstGeom>
          <a:noFill/>
        </p:spPr>
        <p:txBody>
          <a:bodyPr wrap="square" rtlCol="0">
            <a:spAutoFit/>
          </a:bodyPr>
          <a:lstStyle/>
          <a:p>
            <a:r>
              <a:rPr lang="en-SG" sz="3200" b="1" dirty="0">
                <a:latin typeface="Cambria" panose="02040503050406030204" pitchFamily="18" charset="0"/>
                <a:ea typeface="Cambria" panose="02040503050406030204" pitchFamily="18" charset="0"/>
              </a:rPr>
              <a:t>Know Your Target Market</a:t>
            </a:r>
          </a:p>
        </p:txBody>
      </p:sp>
      <p:sp>
        <p:nvSpPr>
          <p:cNvPr id="13" name="TextBox 12">
            <a:extLst>
              <a:ext uri="{FF2B5EF4-FFF2-40B4-BE49-F238E27FC236}">
                <a16:creationId xmlns:a16="http://schemas.microsoft.com/office/drawing/2014/main" id="{5A3FA672-59F3-D058-CC10-E86CF5AA1306}"/>
              </a:ext>
            </a:extLst>
          </p:cNvPr>
          <p:cNvSpPr txBox="1"/>
          <p:nvPr/>
        </p:nvSpPr>
        <p:spPr>
          <a:xfrm>
            <a:off x="1032387" y="1932039"/>
            <a:ext cx="6302478" cy="3108543"/>
          </a:xfrm>
          <a:prstGeom prst="rect">
            <a:avLst/>
          </a:prstGeom>
          <a:noFill/>
        </p:spPr>
        <p:txBody>
          <a:bodyPr wrap="square" rtlCol="0">
            <a:spAutoFit/>
          </a:bodyPr>
          <a:lstStyle/>
          <a:p>
            <a:r>
              <a:rPr lang="en-SG" sz="2800" dirty="0">
                <a:latin typeface="Cambria" panose="02040503050406030204" pitchFamily="18" charset="0"/>
                <a:ea typeface="Cambria" panose="02040503050406030204" pitchFamily="18" charset="0"/>
              </a:rPr>
              <a:t>Strength-Based</a:t>
            </a:r>
          </a:p>
          <a:p>
            <a:endParaRPr lang="en-SG" sz="2800" dirty="0">
              <a:latin typeface="Cambria" panose="02040503050406030204" pitchFamily="18" charset="0"/>
              <a:ea typeface="Cambria" panose="02040503050406030204" pitchFamily="18" charset="0"/>
            </a:endParaRPr>
          </a:p>
          <a:p>
            <a:r>
              <a:rPr lang="en-SG" sz="2800" dirty="0">
                <a:latin typeface="Cambria" panose="02040503050406030204" pitchFamily="18" charset="0"/>
                <a:ea typeface="Cambria" panose="02040503050406030204" pitchFamily="18" charset="0"/>
              </a:rPr>
              <a:t>Who is your potential customer when choosing a product?</a:t>
            </a:r>
          </a:p>
          <a:p>
            <a:endParaRPr lang="en-SG" sz="2800" dirty="0">
              <a:latin typeface="Cambria" panose="02040503050406030204" pitchFamily="18" charset="0"/>
              <a:ea typeface="Cambria" panose="02040503050406030204" pitchFamily="18" charset="0"/>
            </a:endParaRPr>
          </a:p>
          <a:p>
            <a:r>
              <a:rPr lang="en-SG" sz="2800" dirty="0">
                <a:latin typeface="Cambria" panose="02040503050406030204" pitchFamily="18" charset="0"/>
                <a:ea typeface="Cambria" panose="02040503050406030204" pitchFamily="18" charset="0"/>
              </a:rPr>
              <a:t>Know what they want and sell it to them.</a:t>
            </a:r>
          </a:p>
        </p:txBody>
      </p:sp>
    </p:spTree>
    <p:extLst>
      <p:ext uri="{BB962C8B-B14F-4D97-AF65-F5344CB8AC3E}">
        <p14:creationId xmlns:p14="http://schemas.microsoft.com/office/powerpoint/2010/main" val="3753840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CD8F2AF-66BA-A329-C2E1-B1549D6B2503}"/>
              </a:ext>
            </a:extLst>
          </p:cNvPr>
          <p:cNvSpPr txBox="1"/>
          <p:nvPr/>
        </p:nvSpPr>
        <p:spPr>
          <a:xfrm>
            <a:off x="620111" y="283779"/>
            <a:ext cx="10846676" cy="461665"/>
          </a:xfrm>
          <a:prstGeom prst="rect">
            <a:avLst/>
          </a:prstGeom>
          <a:noFill/>
        </p:spPr>
        <p:txBody>
          <a:bodyPr wrap="square" rtlCol="0">
            <a:spAutoFit/>
          </a:bodyPr>
          <a:lstStyle/>
          <a:p>
            <a:r>
              <a:rPr lang="en-SG" sz="2400" b="1" dirty="0">
                <a:latin typeface="Cambria" panose="02040503050406030204" pitchFamily="18" charset="0"/>
                <a:ea typeface="Cambria" panose="02040503050406030204" pitchFamily="18" charset="0"/>
              </a:rPr>
              <a:t>Recommendations</a:t>
            </a:r>
          </a:p>
        </p:txBody>
      </p:sp>
      <p:sp>
        <p:nvSpPr>
          <p:cNvPr id="7" name="TextBox 6">
            <a:extLst>
              <a:ext uri="{FF2B5EF4-FFF2-40B4-BE49-F238E27FC236}">
                <a16:creationId xmlns:a16="http://schemas.microsoft.com/office/drawing/2014/main" id="{4B29827A-8C56-1EE3-CF02-9A66868D1DBF}"/>
              </a:ext>
            </a:extLst>
          </p:cNvPr>
          <p:cNvSpPr txBox="1"/>
          <p:nvPr/>
        </p:nvSpPr>
        <p:spPr>
          <a:xfrm>
            <a:off x="620111" y="893380"/>
            <a:ext cx="10972799" cy="5293757"/>
          </a:xfrm>
          <a:prstGeom prst="rect">
            <a:avLst/>
          </a:prstGeom>
          <a:noFill/>
        </p:spPr>
        <p:txBody>
          <a:bodyPr wrap="square" rtlCol="0">
            <a:spAutoFit/>
          </a:bodyPr>
          <a:lstStyle/>
          <a:p>
            <a:pPr marL="342900" indent="-342900">
              <a:buFont typeface="+mj-lt"/>
              <a:buAutoNum type="arabicPeriod"/>
            </a:pPr>
            <a:r>
              <a:rPr lang="en-US" sz="2000" b="1" dirty="0">
                <a:latin typeface="Cambria" panose="02040503050406030204" pitchFamily="18" charset="0"/>
                <a:ea typeface="Cambria" panose="02040503050406030204" pitchFamily="18" charset="0"/>
              </a:rPr>
              <a:t>Targeted Marketing:</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Personalized Recommendations:</a:t>
            </a:r>
            <a:r>
              <a:rPr lang="en-US" sz="2000" dirty="0">
                <a:latin typeface="Cambria" panose="02040503050406030204" pitchFamily="18" charset="0"/>
                <a:ea typeface="Cambria" panose="02040503050406030204" pitchFamily="18" charset="0"/>
              </a:rPr>
              <a:t> Utilize customer data to provide personalized product recommendations.</a:t>
            </a: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Targeted Advertising:</a:t>
            </a:r>
            <a:r>
              <a:rPr lang="en-US" sz="2000" dirty="0">
                <a:latin typeface="Cambria" panose="02040503050406030204" pitchFamily="18" charset="0"/>
                <a:ea typeface="Cambria" panose="02040503050406030204" pitchFamily="18" charset="0"/>
              </a:rPr>
              <a:t> Focus advertising efforts on high-potential customer segments.</a:t>
            </a:r>
          </a:p>
          <a:p>
            <a:pPr marL="342900" indent="-342900">
              <a:buFont typeface="+mj-lt"/>
              <a:buAutoNum type="arabicPeriod"/>
            </a:pPr>
            <a:endParaRPr lang="en-SG" sz="2000" dirty="0">
              <a:latin typeface="Cambria" panose="02040503050406030204" pitchFamily="18" charset="0"/>
              <a:ea typeface="Cambria" panose="02040503050406030204" pitchFamily="18" charset="0"/>
            </a:endParaRPr>
          </a:p>
          <a:p>
            <a:pPr marL="342900" indent="-342900">
              <a:buFont typeface="+mj-lt"/>
              <a:buAutoNum type="arabicPeriod" startAt="2"/>
            </a:pPr>
            <a:r>
              <a:rPr lang="en-US" sz="2000" b="1" dirty="0">
                <a:latin typeface="Cambria" panose="02040503050406030204" pitchFamily="18" charset="0"/>
                <a:ea typeface="Cambria" panose="02040503050406030204" pitchFamily="18" charset="0"/>
              </a:rPr>
              <a:t>Optimized Pricing Strategy:</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Dynamic Pricing:</a:t>
            </a:r>
            <a:r>
              <a:rPr lang="en-US" sz="2000" dirty="0">
                <a:latin typeface="Cambria" panose="02040503050406030204" pitchFamily="18" charset="0"/>
                <a:ea typeface="Cambria" panose="02040503050406030204" pitchFamily="18" charset="0"/>
              </a:rPr>
              <a:t> Implement dynamic pricing strategies to maximize revenue.</a:t>
            </a: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Competitive Pricing Analysis:</a:t>
            </a:r>
            <a:r>
              <a:rPr lang="en-US" sz="2000" dirty="0">
                <a:latin typeface="Cambria" panose="02040503050406030204" pitchFamily="18" charset="0"/>
                <a:ea typeface="Cambria" panose="02040503050406030204" pitchFamily="18" charset="0"/>
              </a:rPr>
              <a:t> Continuously monitor competitor pricing to stay competitive.</a:t>
            </a:r>
          </a:p>
          <a:p>
            <a:pPr marL="342900" indent="-342900">
              <a:buFont typeface="+mj-lt"/>
              <a:buAutoNum type="arabicPeriod"/>
            </a:pPr>
            <a:endParaRPr lang="en-SG" sz="2000" dirty="0">
              <a:latin typeface="Cambria" panose="02040503050406030204" pitchFamily="18" charset="0"/>
              <a:ea typeface="Cambria" panose="02040503050406030204" pitchFamily="18" charset="0"/>
            </a:endParaRPr>
          </a:p>
          <a:p>
            <a:pPr marL="342900" indent="-342900">
              <a:buFont typeface="+mj-lt"/>
              <a:buAutoNum type="arabicPeriod" startAt="3"/>
            </a:pPr>
            <a:r>
              <a:rPr lang="en-US" sz="2000" b="1" dirty="0">
                <a:latin typeface="Cambria" panose="02040503050406030204" pitchFamily="18" charset="0"/>
                <a:ea typeface="Cambria" panose="02040503050406030204" pitchFamily="18" charset="0"/>
              </a:rPr>
              <a:t>Enhanced Product Information:</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Detailed Product Descriptions:</a:t>
            </a:r>
            <a:r>
              <a:rPr lang="en-US" sz="2000" dirty="0">
                <a:latin typeface="Cambria" panose="02040503050406030204" pitchFamily="18" charset="0"/>
                <a:ea typeface="Cambria" panose="02040503050406030204" pitchFamily="18" charset="0"/>
              </a:rPr>
              <a:t> Provide clear and concise product descriptions.</a:t>
            </a: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High-Quality Images:</a:t>
            </a:r>
            <a:r>
              <a:rPr lang="en-US" sz="2000" dirty="0">
                <a:latin typeface="Cambria" panose="02040503050406030204" pitchFamily="18" charset="0"/>
                <a:ea typeface="Cambria" panose="02040503050406030204" pitchFamily="18" charset="0"/>
              </a:rPr>
              <a:t> Use high-quality images to showcase products effectively.</a:t>
            </a:r>
          </a:p>
          <a:p>
            <a:pPr marL="342900" indent="-342900">
              <a:buFont typeface="+mj-lt"/>
              <a:buAutoNum type="arabicPeriod" startAt="3"/>
            </a:pPr>
            <a:endParaRPr lang="en-SG" sz="2000" dirty="0">
              <a:latin typeface="Cambria" panose="02040503050406030204" pitchFamily="18" charset="0"/>
              <a:ea typeface="Cambria" panose="02040503050406030204" pitchFamily="18" charset="0"/>
            </a:endParaRPr>
          </a:p>
          <a:p>
            <a:pPr marL="342900" indent="-342900">
              <a:buFont typeface="+mj-lt"/>
              <a:buAutoNum type="arabicPeriod" startAt="4"/>
            </a:pPr>
            <a:r>
              <a:rPr lang="en-US" sz="2000" b="1" dirty="0">
                <a:latin typeface="Cambria" panose="02040503050406030204" pitchFamily="18" charset="0"/>
                <a:ea typeface="Cambria" panose="02040503050406030204" pitchFamily="18" charset="0"/>
              </a:rPr>
              <a:t>Improved Customer Experience:</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Efficient Shipping and Returns:</a:t>
            </a:r>
            <a:r>
              <a:rPr lang="en-US" sz="2000" dirty="0">
                <a:latin typeface="Cambria" panose="02040503050406030204" pitchFamily="18" charset="0"/>
                <a:ea typeface="Cambria" panose="02040503050406030204" pitchFamily="18" charset="0"/>
              </a:rPr>
              <a:t> Streamline the shipping and return process.</a:t>
            </a: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Excellent Customer Support:</a:t>
            </a:r>
            <a:r>
              <a:rPr lang="en-US" sz="2000" dirty="0">
                <a:latin typeface="Cambria" panose="02040503050406030204" pitchFamily="18" charset="0"/>
                <a:ea typeface="Cambria" panose="02040503050406030204" pitchFamily="18" charset="0"/>
              </a:rPr>
              <a:t> Provide responsive and helpful customer support.</a:t>
            </a:r>
          </a:p>
          <a:p>
            <a:endParaRPr lang="en-SG" dirty="0"/>
          </a:p>
        </p:txBody>
      </p:sp>
    </p:spTree>
    <p:extLst>
      <p:ext uri="{BB962C8B-B14F-4D97-AF65-F5344CB8AC3E}">
        <p14:creationId xmlns:p14="http://schemas.microsoft.com/office/powerpoint/2010/main" val="358376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A76CA-B631-5ACB-D8E2-BC339AC90FF3}"/>
              </a:ext>
            </a:extLst>
          </p:cNvPr>
          <p:cNvSpPr txBox="1"/>
          <p:nvPr/>
        </p:nvSpPr>
        <p:spPr>
          <a:xfrm>
            <a:off x="966952" y="630621"/>
            <a:ext cx="10426262" cy="461665"/>
          </a:xfrm>
          <a:prstGeom prst="rect">
            <a:avLst/>
          </a:prstGeom>
          <a:noFill/>
        </p:spPr>
        <p:txBody>
          <a:bodyPr wrap="square" rtlCol="0">
            <a:spAutoFit/>
          </a:bodyPr>
          <a:lstStyle/>
          <a:p>
            <a:r>
              <a:rPr lang="en-SG" sz="2400" b="1" dirty="0">
                <a:latin typeface="Cambria" panose="02040503050406030204" pitchFamily="18" charset="0"/>
                <a:ea typeface="Cambria" panose="02040503050406030204" pitchFamily="18" charset="0"/>
              </a:rPr>
              <a:t>Future Scope</a:t>
            </a:r>
          </a:p>
        </p:txBody>
      </p:sp>
      <p:sp>
        <p:nvSpPr>
          <p:cNvPr id="5" name="TextBox 4">
            <a:extLst>
              <a:ext uri="{FF2B5EF4-FFF2-40B4-BE49-F238E27FC236}">
                <a16:creationId xmlns:a16="http://schemas.microsoft.com/office/drawing/2014/main" id="{5D22EE08-CB67-202C-6A52-23FA288C171C}"/>
              </a:ext>
            </a:extLst>
          </p:cNvPr>
          <p:cNvSpPr txBox="1"/>
          <p:nvPr/>
        </p:nvSpPr>
        <p:spPr>
          <a:xfrm>
            <a:off x="966952" y="1292773"/>
            <a:ext cx="10426262" cy="4093428"/>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Sentiment Analysis:</a:t>
            </a:r>
            <a:r>
              <a:rPr lang="en-US" sz="2000" dirty="0">
                <a:latin typeface="Cambria" panose="02040503050406030204" pitchFamily="18" charset="0"/>
                <a:ea typeface="Cambria" panose="02040503050406030204" pitchFamily="18" charset="0"/>
              </a:rPr>
              <a:t> Analyze customer reviews to identify specific reasons for high and low ratings.</a:t>
            </a:r>
          </a:p>
          <a:p>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Product Lifecycle Analysis:</a:t>
            </a:r>
            <a:r>
              <a:rPr lang="en-US" sz="2000" dirty="0">
                <a:latin typeface="Cambria" panose="02040503050406030204" pitchFamily="18" charset="0"/>
                <a:ea typeface="Cambria" panose="02040503050406030204" pitchFamily="18" charset="0"/>
              </a:rPr>
              <a:t> Track the performance of products over time to identify trends and opportunities.</a:t>
            </a:r>
          </a:p>
          <a:p>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Predictive Analytics:</a:t>
            </a:r>
            <a:r>
              <a:rPr lang="en-US" sz="2000" dirty="0">
                <a:latin typeface="Cambria" panose="02040503050406030204" pitchFamily="18" charset="0"/>
                <a:ea typeface="Cambria" panose="02040503050406030204" pitchFamily="18" charset="0"/>
              </a:rPr>
              <a:t> Use machine learning to forecast future sales and customer behavior.</a:t>
            </a:r>
          </a:p>
          <a:p>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A/B Testing:</a:t>
            </a:r>
            <a:r>
              <a:rPr lang="en-US" sz="2000" dirty="0">
                <a:latin typeface="Cambria" panose="02040503050406030204" pitchFamily="18" charset="0"/>
                <a:ea typeface="Cambria" panose="02040503050406030204" pitchFamily="18" charset="0"/>
              </a:rPr>
              <a:t> Experiment with different pricing strategies, product descriptions, and marketing campaigns to optimize performance.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By implementing these recommendations and exploring future opportunities, Amazon can further enhance its customer experience, increase sales, and strengthen its market position.</a:t>
            </a:r>
            <a:endParaRPr lang="en-SG"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8897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90E00-28E8-5ECE-76C6-B767BD8CC98F}"/>
              </a:ext>
            </a:extLst>
          </p:cNvPr>
          <p:cNvSpPr>
            <a:spLocks noGrp="1"/>
          </p:cNvSpPr>
          <p:nvPr>
            <p:ph idx="1"/>
          </p:nvPr>
        </p:nvSpPr>
        <p:spPr>
          <a:xfrm>
            <a:off x="395748" y="1042220"/>
            <a:ext cx="7263581" cy="4896126"/>
          </a:xfrm>
        </p:spPr>
        <p:txBody>
          <a:bodyPr>
            <a:normAutofit/>
          </a:bodyPr>
          <a:lstStyle/>
          <a:p>
            <a:pPr marL="0" indent="0" algn="just">
              <a:lnSpc>
                <a:spcPts val="2400"/>
              </a:lnSpc>
              <a:buNone/>
            </a:pPr>
            <a:r>
              <a:rPr lang="en-US" sz="2200" dirty="0">
                <a:solidFill>
                  <a:srgbClr val="242424"/>
                </a:solidFill>
                <a:latin typeface="Cambria" panose="02040503050406030204" pitchFamily="18" charset="0"/>
                <a:ea typeface="Cambria" panose="02040503050406030204" pitchFamily="18" charset="0"/>
              </a:rPr>
              <a:t>The Amazon Product </a:t>
            </a:r>
            <a:r>
              <a:rPr lang="en-US" sz="2200" b="0" i="0" dirty="0">
                <a:solidFill>
                  <a:srgbClr val="242424"/>
                </a:solidFill>
                <a:effectLst/>
                <a:latin typeface="Cambria" panose="02040503050406030204" pitchFamily="18" charset="0"/>
                <a:ea typeface="Cambria" panose="02040503050406030204" pitchFamily="18" charset="0"/>
              </a:rPr>
              <a:t>analysis project, this project seeks to evaluate a dataset of Amazon Products, one of the world’s most popular e-commerce platforms. Given the large number of products sold and  analyzing Amazon product data allows you to acquire useful insights into industry trends, which can help you uncover new business prospects.</a:t>
            </a:r>
          </a:p>
          <a:p>
            <a:pPr marL="0" indent="0" algn="just">
              <a:lnSpc>
                <a:spcPts val="2400"/>
              </a:lnSpc>
              <a:buNone/>
            </a:pPr>
            <a:endParaRPr lang="en-US" sz="2200" b="0" i="0" dirty="0">
              <a:solidFill>
                <a:srgbClr val="242424"/>
              </a:solidFill>
              <a:effectLst/>
              <a:latin typeface="Cambria" panose="02040503050406030204" pitchFamily="18" charset="0"/>
              <a:ea typeface="Cambria" panose="02040503050406030204" pitchFamily="18" charset="0"/>
            </a:endParaRPr>
          </a:p>
          <a:p>
            <a:pPr marL="0" indent="0" algn="just">
              <a:lnSpc>
                <a:spcPts val="2400"/>
              </a:lnSpc>
              <a:buNone/>
            </a:pPr>
            <a:r>
              <a:rPr lang="en-US" sz="2200" b="0" i="0" dirty="0">
                <a:solidFill>
                  <a:srgbClr val="242424"/>
                </a:solidFill>
                <a:effectLst/>
                <a:latin typeface="Cambria" panose="02040503050406030204" pitchFamily="18" charset="0"/>
                <a:ea typeface="Cambria" panose="02040503050406030204" pitchFamily="18" charset="0"/>
              </a:rPr>
              <a:t>This dataset may contain information about </a:t>
            </a:r>
            <a:r>
              <a:rPr lang="en-US" sz="2200" dirty="0">
                <a:solidFill>
                  <a:srgbClr val="242424"/>
                </a:solidFill>
                <a:latin typeface="Cambria" panose="02040503050406030204" pitchFamily="18" charset="0"/>
                <a:ea typeface="Cambria" panose="02040503050406030204" pitchFamily="18" charset="0"/>
              </a:rPr>
              <a:t>p</a:t>
            </a:r>
            <a:r>
              <a:rPr lang="en-US" sz="2200" b="0" i="0" dirty="0">
                <a:solidFill>
                  <a:srgbClr val="242424"/>
                </a:solidFill>
                <a:effectLst/>
                <a:latin typeface="Cambria" panose="02040503050406030204" pitchFamily="18" charset="0"/>
                <a:ea typeface="Cambria" panose="02040503050406030204" pitchFamily="18" charset="0"/>
              </a:rPr>
              <a:t>rice, discount price, product ratings and no. of ratings. By analyzing this data, we hope to obtain a better understanding of consumer satisfaction, uncover common difficulties, and explore strategies to improve the entire customer experience.</a:t>
            </a:r>
          </a:p>
          <a:p>
            <a:pPr marL="0" indent="0">
              <a:buNone/>
            </a:pPr>
            <a:endParaRPr lang="en-SG" dirty="0"/>
          </a:p>
        </p:txBody>
      </p:sp>
      <p:sp>
        <p:nvSpPr>
          <p:cNvPr id="4" name="Title 1">
            <a:extLst>
              <a:ext uri="{FF2B5EF4-FFF2-40B4-BE49-F238E27FC236}">
                <a16:creationId xmlns:a16="http://schemas.microsoft.com/office/drawing/2014/main" id="{4865EBDF-DD3E-F758-86AB-FE45A167B702}"/>
              </a:ext>
            </a:extLst>
          </p:cNvPr>
          <p:cNvSpPr>
            <a:spLocks noGrp="1"/>
          </p:cNvSpPr>
          <p:nvPr>
            <p:ph type="title"/>
          </p:nvPr>
        </p:nvSpPr>
        <p:spPr>
          <a:xfrm>
            <a:off x="395748" y="270642"/>
            <a:ext cx="7263581" cy="643758"/>
          </a:xfrm>
        </p:spPr>
        <p:txBody>
          <a:bodyPr>
            <a:normAutofit/>
          </a:bodyPr>
          <a:lstStyle/>
          <a:p>
            <a:r>
              <a:rPr lang="en-SG" sz="2800" b="1" i="0" dirty="0">
                <a:latin typeface="Cambria" panose="02040503050406030204" pitchFamily="18" charset="0"/>
                <a:ea typeface="Cambria" panose="02040503050406030204" pitchFamily="18" charset="0"/>
              </a:rPr>
              <a:t>Introduction</a:t>
            </a:r>
            <a:endParaRPr lang="en-SG" sz="2800" b="1" dirty="0"/>
          </a:p>
        </p:txBody>
      </p:sp>
      <p:pic>
        <p:nvPicPr>
          <p:cNvPr id="6" name="Picture 5">
            <a:extLst>
              <a:ext uri="{FF2B5EF4-FFF2-40B4-BE49-F238E27FC236}">
                <a16:creationId xmlns:a16="http://schemas.microsoft.com/office/drawing/2014/main" id="{86CC9C3B-8A2B-B8D6-5838-F0DEDF0E0217}"/>
              </a:ext>
            </a:extLst>
          </p:cNvPr>
          <p:cNvPicPr>
            <a:picLocks noChangeAspect="1"/>
          </p:cNvPicPr>
          <p:nvPr/>
        </p:nvPicPr>
        <p:blipFill>
          <a:blip r:embed="rId2"/>
          <a:stretch>
            <a:fillRect/>
          </a:stretch>
        </p:blipFill>
        <p:spPr>
          <a:xfrm>
            <a:off x="7961094" y="0"/>
            <a:ext cx="4230906" cy="6858000"/>
          </a:xfrm>
          <a:prstGeom prst="rect">
            <a:avLst/>
          </a:prstGeom>
        </p:spPr>
      </p:pic>
    </p:spTree>
    <p:extLst>
      <p:ext uri="{BB962C8B-B14F-4D97-AF65-F5344CB8AC3E}">
        <p14:creationId xmlns:p14="http://schemas.microsoft.com/office/powerpoint/2010/main" val="153729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C6E4880-517F-6711-7D2C-3714EFBF38BB}"/>
              </a:ext>
            </a:extLst>
          </p:cNvPr>
          <p:cNvPicPr>
            <a:picLocks noChangeAspect="1"/>
          </p:cNvPicPr>
          <p:nvPr/>
        </p:nvPicPr>
        <p:blipFill>
          <a:blip r:embed="rId2"/>
          <a:srcRect l="12514" r="9449"/>
          <a:stretch/>
        </p:blipFill>
        <p:spPr>
          <a:xfrm>
            <a:off x="299464" y="-7444"/>
            <a:ext cx="4367540"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EF9F705A-6F1A-6E5C-76D0-B075A3F5ED62}"/>
              </a:ext>
            </a:extLst>
          </p:cNvPr>
          <p:cNvSpPr>
            <a:spLocks noGrp="1"/>
          </p:cNvSpPr>
          <p:nvPr>
            <p:ph idx="1"/>
          </p:nvPr>
        </p:nvSpPr>
        <p:spPr>
          <a:xfrm>
            <a:off x="4767496" y="1122375"/>
            <a:ext cx="7218027" cy="5269113"/>
          </a:xfrm>
        </p:spPr>
        <p:txBody>
          <a:bodyPr>
            <a:noAutofit/>
          </a:bodyPr>
          <a:lstStyle/>
          <a:p>
            <a:pPr marL="0" indent="0" algn="just">
              <a:lnSpc>
                <a:spcPct val="90000"/>
              </a:lnSpc>
              <a:buNone/>
            </a:pPr>
            <a:r>
              <a:rPr lang="en-SG" sz="2200" b="0" i="0" u="none" strike="noStrike" baseline="0" dirty="0">
                <a:latin typeface="Cambria" panose="02040503050406030204" pitchFamily="18" charset="0"/>
                <a:ea typeface="Cambria" panose="02040503050406030204" pitchFamily="18" charset="0"/>
              </a:rPr>
              <a:t>The aims is to analyse the products catalogue to gain insights into their listed products.  The dataset includes some fields describing the products in terms of pricing, discounts and ratings. This analysis can help provide valuable information for pricing strategies and product positioning.</a:t>
            </a:r>
          </a:p>
          <a:p>
            <a:pPr marL="0" indent="0" algn="just">
              <a:lnSpc>
                <a:spcPct val="90000"/>
              </a:lnSpc>
              <a:buNone/>
            </a:pPr>
            <a:endParaRPr lang="en-SG" sz="1800" b="0" i="0" u="none" strike="noStrike" baseline="0" dirty="0">
              <a:latin typeface="Cambria" panose="02040503050406030204" pitchFamily="18" charset="0"/>
              <a:ea typeface="Cambria" panose="02040503050406030204" pitchFamily="18" charset="0"/>
            </a:endParaRPr>
          </a:p>
          <a:p>
            <a:pPr marL="0" indent="0" algn="just">
              <a:lnSpc>
                <a:spcPct val="90000"/>
              </a:lnSpc>
              <a:buNone/>
            </a:pPr>
            <a:r>
              <a:rPr lang="en-SG" sz="2200" b="0" i="0" u="none" strike="noStrike" baseline="0" dirty="0">
                <a:latin typeface="Cambria" panose="02040503050406030204" pitchFamily="18" charset="0"/>
                <a:ea typeface="Cambria" panose="02040503050406030204" pitchFamily="18" charset="0"/>
              </a:rPr>
              <a:t>Key objectives:</a:t>
            </a:r>
          </a:p>
          <a:p>
            <a:pPr algn="just">
              <a:lnSpc>
                <a:spcPct val="90000"/>
              </a:lnSpc>
            </a:pPr>
            <a:r>
              <a:rPr lang="en-US" sz="2200" b="0" i="0" u="none" strike="noStrike" baseline="0" dirty="0">
                <a:latin typeface="Cambria" panose="02040503050406030204" pitchFamily="18" charset="0"/>
                <a:ea typeface="Cambria" panose="02040503050406030204" pitchFamily="18" charset="0"/>
              </a:rPr>
              <a:t>Product analysis based on pricing, discount and ratings.</a:t>
            </a:r>
          </a:p>
          <a:p>
            <a:pPr algn="just">
              <a:lnSpc>
                <a:spcPct val="90000"/>
              </a:lnSpc>
            </a:pPr>
            <a:r>
              <a:rPr lang="en-US" sz="2200" b="0" i="0" u="none" strike="noStrike" baseline="0" dirty="0">
                <a:latin typeface="Cambria" panose="02040503050406030204" pitchFamily="18" charset="0"/>
                <a:ea typeface="Cambria" panose="02040503050406030204" pitchFamily="18" charset="0"/>
              </a:rPr>
              <a:t>Most popular products by categories and sub-categories.</a:t>
            </a:r>
          </a:p>
          <a:p>
            <a:pPr algn="just">
              <a:lnSpc>
                <a:spcPct val="90000"/>
              </a:lnSpc>
            </a:pPr>
            <a:r>
              <a:rPr lang="en-US" sz="2200" b="0" i="0" u="none" strike="noStrike" baseline="0" dirty="0">
                <a:latin typeface="Cambria" panose="02040503050406030204" pitchFamily="18" charset="0"/>
                <a:ea typeface="Cambria" panose="02040503050406030204" pitchFamily="18" charset="0"/>
              </a:rPr>
              <a:t>Analyze the pricing patterns and ranges within each category and sub-category.</a:t>
            </a:r>
          </a:p>
          <a:p>
            <a:pPr algn="just">
              <a:lnSpc>
                <a:spcPct val="90000"/>
              </a:lnSpc>
            </a:pPr>
            <a:r>
              <a:rPr lang="en-US" sz="2200" b="0" i="0" u="none" strike="noStrike" baseline="0" dirty="0">
                <a:latin typeface="Cambria" panose="02040503050406030204" pitchFamily="18" charset="0"/>
                <a:ea typeface="Cambria" panose="02040503050406030204" pitchFamily="18" charset="0"/>
              </a:rPr>
              <a:t>Explore any potential correlations ratings with other details about the products. </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5BBDB6A-9BEB-1057-EB32-3D56A08B7BE9}"/>
              </a:ext>
            </a:extLst>
          </p:cNvPr>
          <p:cNvSpPr txBox="1"/>
          <p:nvPr/>
        </p:nvSpPr>
        <p:spPr>
          <a:xfrm>
            <a:off x="4767496" y="241491"/>
            <a:ext cx="6685935" cy="584775"/>
          </a:xfrm>
          <a:prstGeom prst="rect">
            <a:avLst/>
          </a:prstGeom>
          <a:noFill/>
        </p:spPr>
        <p:txBody>
          <a:bodyPr wrap="square" rtlCol="0">
            <a:spAutoFit/>
          </a:bodyPr>
          <a:lstStyle/>
          <a:p>
            <a:r>
              <a:rPr lang="en-SG" sz="3200" b="1" dirty="0">
                <a:latin typeface="Cambria" panose="02040503050406030204" pitchFamily="18" charset="0"/>
                <a:ea typeface="Cambria" panose="02040503050406030204" pitchFamily="18" charset="0"/>
              </a:rPr>
              <a:t>Problem Statement</a:t>
            </a:r>
          </a:p>
        </p:txBody>
      </p:sp>
    </p:spTree>
    <p:extLst>
      <p:ext uri="{BB962C8B-B14F-4D97-AF65-F5344CB8AC3E}">
        <p14:creationId xmlns:p14="http://schemas.microsoft.com/office/powerpoint/2010/main" val="19324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23D0E-0260-0FD1-022A-BA9BF0C22F87}"/>
              </a:ext>
            </a:extLst>
          </p:cNvPr>
          <p:cNvSpPr>
            <a:spLocks noGrp="1"/>
          </p:cNvSpPr>
          <p:nvPr>
            <p:ph idx="1"/>
          </p:nvPr>
        </p:nvSpPr>
        <p:spPr>
          <a:xfrm>
            <a:off x="201841" y="166938"/>
            <a:ext cx="5635877" cy="6506292"/>
          </a:xfrm>
        </p:spPr>
        <p:txBody>
          <a:bodyPr>
            <a:normAutofit fontScale="92500"/>
          </a:bodyPr>
          <a:lstStyle/>
          <a:p>
            <a:pPr marL="0" indent="0" algn="just">
              <a:buNone/>
            </a:pPr>
            <a:r>
              <a:rPr lang="en-US" b="1" dirty="0">
                <a:latin typeface="Cambria" panose="02040503050406030204" pitchFamily="18" charset="0"/>
                <a:ea typeface="Cambria" panose="02040503050406030204" pitchFamily="18" charset="0"/>
              </a:rPr>
              <a:t>Data Preparation</a:t>
            </a:r>
          </a:p>
          <a:p>
            <a:pPr algn="just">
              <a:buFont typeface="Arial" panose="020B0604020202020204" pitchFamily="34" charset="0"/>
              <a:buChar char="•"/>
            </a:pPr>
            <a:r>
              <a:rPr lang="en-US" sz="2200" b="1" dirty="0">
                <a:latin typeface="Cambria" panose="02040503050406030204" pitchFamily="18" charset="0"/>
                <a:ea typeface="Cambria" panose="02040503050406030204" pitchFamily="18" charset="0"/>
              </a:rPr>
              <a:t>Load Data:</a:t>
            </a:r>
            <a:r>
              <a:rPr lang="en-US" sz="2200" dirty="0">
                <a:latin typeface="Cambria" panose="02040503050406030204" pitchFamily="18" charset="0"/>
                <a:ea typeface="Cambria" panose="02040503050406030204" pitchFamily="18" charset="0"/>
              </a:rPr>
              <a:t> Import the dataset into Power BI. Ensure all columns are correctly recognized (e.g., text, numerical, dates).</a:t>
            </a:r>
          </a:p>
          <a:p>
            <a:pPr lvl="1" algn="just"/>
            <a:r>
              <a:rPr lang="en-US" sz="2200" dirty="0">
                <a:latin typeface="Cambria" panose="02040503050406030204" pitchFamily="18" charset="0"/>
                <a:ea typeface="Cambria" panose="02040503050406030204" pitchFamily="18" charset="0"/>
              </a:rPr>
              <a:t>Open Power BI Desktop</a:t>
            </a:r>
          </a:p>
          <a:p>
            <a:pPr lvl="1" algn="just"/>
            <a:r>
              <a:rPr lang="en-US" sz="2200" dirty="0">
                <a:latin typeface="Cambria" panose="02040503050406030204" pitchFamily="18" charset="0"/>
                <a:ea typeface="Cambria" panose="02040503050406030204" pitchFamily="18" charset="0"/>
              </a:rPr>
              <a:t>Go to the Home tab and click on “Get Data”</a:t>
            </a:r>
          </a:p>
          <a:p>
            <a:pPr lvl="1" algn="just"/>
            <a:r>
              <a:rPr lang="en-US" sz="2200" dirty="0">
                <a:latin typeface="Cambria" panose="02040503050406030204" pitchFamily="18" charset="0"/>
                <a:ea typeface="Cambria" panose="02040503050406030204" pitchFamily="18" charset="0"/>
              </a:rPr>
              <a:t>Choose “Text/CSV” and select the </a:t>
            </a:r>
            <a:r>
              <a:rPr lang="en-US" sz="2200" dirty="0">
                <a:highlight>
                  <a:srgbClr val="00FFFF"/>
                </a:highlight>
                <a:latin typeface="Cambria" panose="02040503050406030204" pitchFamily="18" charset="0"/>
                <a:ea typeface="Cambria" panose="02040503050406030204" pitchFamily="18" charset="0"/>
              </a:rPr>
              <a:t>Amazon Products.csv</a:t>
            </a:r>
            <a:r>
              <a:rPr lang="en-US" sz="2200" dirty="0">
                <a:latin typeface="Cambria" panose="02040503050406030204" pitchFamily="18" charset="0"/>
                <a:ea typeface="Cambria" panose="02040503050406030204" pitchFamily="18" charset="0"/>
              </a:rPr>
              <a:t> file you uploaded.</a:t>
            </a:r>
          </a:p>
          <a:p>
            <a:pPr lvl="1" algn="just"/>
            <a:r>
              <a:rPr lang="en-US" sz="2200" dirty="0">
                <a:latin typeface="Cambria" panose="02040503050406030204" pitchFamily="18" charset="0"/>
                <a:ea typeface="Cambria" panose="02040503050406030204" pitchFamily="18" charset="0"/>
              </a:rPr>
              <a:t>Load the data in Power BI.</a:t>
            </a:r>
          </a:p>
          <a:p>
            <a:pPr marL="457200" lvl="1" indent="0" algn="just">
              <a:buNone/>
            </a:pPr>
            <a:endParaRPr lang="en-US" sz="22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200" b="1" dirty="0">
                <a:latin typeface="Cambria" panose="02040503050406030204" pitchFamily="18" charset="0"/>
                <a:ea typeface="Cambria" panose="02040503050406030204" pitchFamily="18" charset="0"/>
              </a:rPr>
              <a:t>Data Cleaning:</a:t>
            </a:r>
            <a:r>
              <a:rPr lang="en-US" sz="2200" dirty="0">
                <a:latin typeface="Cambria" panose="02040503050406030204" pitchFamily="18" charset="0"/>
                <a:ea typeface="Cambria" panose="02040503050406030204" pitchFamily="18" charset="0"/>
              </a:rPr>
              <a:t> Handle missing values, correct data types, and remove any anomalies.</a:t>
            </a:r>
          </a:p>
          <a:p>
            <a:pPr lvl="1" algn="just"/>
            <a:r>
              <a:rPr lang="en-US" sz="2200" dirty="0">
                <a:latin typeface="Cambria" panose="02040503050406030204" pitchFamily="18" charset="0"/>
                <a:ea typeface="Cambria" panose="02040503050406030204" pitchFamily="18" charset="0"/>
              </a:rPr>
              <a:t>Go to the Home tab and click on "Transform Data" to open Power Query Editor.</a:t>
            </a:r>
          </a:p>
          <a:p>
            <a:pPr lvl="1" algn="just"/>
            <a:r>
              <a:rPr lang="en-US" sz="2200" dirty="0">
                <a:latin typeface="Cambria" panose="02040503050406030204" pitchFamily="18" charset="0"/>
                <a:ea typeface="Cambria" panose="02040503050406030204" pitchFamily="18" charset="0"/>
              </a:rPr>
              <a:t>Inspect the dataset and ensure columns are correctly formatted (e.g., prices as currency, ratings as numbers).</a:t>
            </a:r>
          </a:p>
        </p:txBody>
      </p:sp>
      <p:pic>
        <p:nvPicPr>
          <p:cNvPr id="4" name="Picture 3">
            <a:extLst>
              <a:ext uri="{FF2B5EF4-FFF2-40B4-BE49-F238E27FC236}">
                <a16:creationId xmlns:a16="http://schemas.microsoft.com/office/drawing/2014/main" id="{6EC2280C-F9C4-1A9E-8D6E-F38782F84C6B}"/>
              </a:ext>
            </a:extLst>
          </p:cNvPr>
          <p:cNvPicPr>
            <a:picLocks noChangeAspect="1"/>
          </p:cNvPicPr>
          <p:nvPr/>
        </p:nvPicPr>
        <p:blipFill>
          <a:blip r:embed="rId2"/>
          <a:stretch>
            <a:fillRect/>
          </a:stretch>
        </p:blipFill>
        <p:spPr>
          <a:xfrm>
            <a:off x="6292646" y="166938"/>
            <a:ext cx="3653466" cy="2553924"/>
          </a:xfrm>
          <a:prstGeom prst="rect">
            <a:avLst/>
          </a:prstGeom>
        </p:spPr>
      </p:pic>
      <p:sp>
        <p:nvSpPr>
          <p:cNvPr id="5" name="TextBox 4">
            <a:extLst>
              <a:ext uri="{FF2B5EF4-FFF2-40B4-BE49-F238E27FC236}">
                <a16:creationId xmlns:a16="http://schemas.microsoft.com/office/drawing/2014/main" id="{5856142A-103C-2668-83AA-3D580DA32A16}"/>
              </a:ext>
            </a:extLst>
          </p:cNvPr>
          <p:cNvSpPr txBox="1"/>
          <p:nvPr/>
        </p:nvSpPr>
        <p:spPr>
          <a:xfrm>
            <a:off x="7918657" y="574587"/>
            <a:ext cx="1378812" cy="461665"/>
          </a:xfrm>
          <a:prstGeom prst="rect">
            <a:avLst/>
          </a:prstGeom>
          <a:solidFill>
            <a:srgbClr val="4FD1FF"/>
          </a:solidFill>
        </p:spPr>
        <p:txBody>
          <a:bodyPr wrap="square" rtlCol="0">
            <a:spAutoFit/>
          </a:bodyPr>
          <a:lstStyle/>
          <a:p>
            <a:r>
              <a:rPr lang="en-SG" sz="1200" dirty="0">
                <a:latin typeface="Cambria" panose="02040503050406030204" pitchFamily="18" charset="0"/>
                <a:ea typeface="Cambria" panose="02040503050406030204" pitchFamily="18" charset="0"/>
              </a:rPr>
              <a:t>Import Amazon Product.CSV file</a:t>
            </a:r>
          </a:p>
        </p:txBody>
      </p:sp>
      <p:cxnSp>
        <p:nvCxnSpPr>
          <p:cNvPr id="7" name="Straight Arrow Connector 6">
            <a:extLst>
              <a:ext uri="{FF2B5EF4-FFF2-40B4-BE49-F238E27FC236}">
                <a16:creationId xmlns:a16="http://schemas.microsoft.com/office/drawing/2014/main" id="{BB758508-5E17-1205-A06A-97070C9154F6}"/>
              </a:ext>
            </a:extLst>
          </p:cNvPr>
          <p:cNvCxnSpPr>
            <a:cxnSpLocks/>
          </p:cNvCxnSpPr>
          <p:nvPr/>
        </p:nvCxnSpPr>
        <p:spPr>
          <a:xfrm flipH="1">
            <a:off x="7298604" y="1045113"/>
            <a:ext cx="620053" cy="59375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CF889C2-ABA5-207B-421E-2D9FEF5A7BF1}"/>
              </a:ext>
            </a:extLst>
          </p:cNvPr>
          <p:cNvPicPr>
            <a:picLocks noChangeAspect="1"/>
          </p:cNvPicPr>
          <p:nvPr/>
        </p:nvPicPr>
        <p:blipFill>
          <a:blip r:embed="rId3"/>
          <a:stretch>
            <a:fillRect/>
          </a:stretch>
        </p:blipFill>
        <p:spPr>
          <a:xfrm>
            <a:off x="8559721" y="1220876"/>
            <a:ext cx="3285894" cy="2433422"/>
          </a:xfrm>
          <a:prstGeom prst="rect">
            <a:avLst/>
          </a:prstGeom>
        </p:spPr>
      </p:pic>
      <p:sp>
        <p:nvSpPr>
          <p:cNvPr id="14" name="TextBox 13">
            <a:extLst>
              <a:ext uri="{FF2B5EF4-FFF2-40B4-BE49-F238E27FC236}">
                <a16:creationId xmlns:a16="http://schemas.microsoft.com/office/drawing/2014/main" id="{4447E7C5-0C0B-9B7F-FC32-5ED2E8D12B19}"/>
              </a:ext>
            </a:extLst>
          </p:cNvPr>
          <p:cNvSpPr txBox="1"/>
          <p:nvPr/>
        </p:nvSpPr>
        <p:spPr>
          <a:xfrm>
            <a:off x="10667525" y="2259197"/>
            <a:ext cx="1378812" cy="461665"/>
          </a:xfrm>
          <a:prstGeom prst="rect">
            <a:avLst/>
          </a:prstGeom>
          <a:solidFill>
            <a:srgbClr val="4FD1FF"/>
          </a:solidFill>
        </p:spPr>
        <p:txBody>
          <a:bodyPr wrap="square" rtlCol="0">
            <a:spAutoFit/>
          </a:bodyPr>
          <a:lstStyle/>
          <a:p>
            <a:r>
              <a:rPr lang="en-SG" sz="1200" dirty="0">
                <a:latin typeface="Cambria" panose="02040503050406030204" pitchFamily="18" charset="0"/>
                <a:ea typeface="Cambria" panose="02040503050406030204" pitchFamily="18" charset="0"/>
              </a:rPr>
              <a:t>Choose Transform Data</a:t>
            </a:r>
          </a:p>
        </p:txBody>
      </p:sp>
      <p:cxnSp>
        <p:nvCxnSpPr>
          <p:cNvPr id="15" name="Straight Arrow Connector 14">
            <a:extLst>
              <a:ext uri="{FF2B5EF4-FFF2-40B4-BE49-F238E27FC236}">
                <a16:creationId xmlns:a16="http://schemas.microsoft.com/office/drawing/2014/main" id="{050F17E8-AD87-BB89-C8FF-534F21D309AC}"/>
              </a:ext>
            </a:extLst>
          </p:cNvPr>
          <p:cNvCxnSpPr>
            <a:cxnSpLocks/>
          </p:cNvCxnSpPr>
          <p:nvPr/>
        </p:nvCxnSpPr>
        <p:spPr>
          <a:xfrm>
            <a:off x="11225562" y="2810107"/>
            <a:ext cx="0" cy="61889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3A5D80B-AAA5-20BF-0C00-1C3BA61F4CA9}"/>
              </a:ext>
            </a:extLst>
          </p:cNvPr>
          <p:cNvPicPr>
            <a:picLocks noChangeAspect="1"/>
          </p:cNvPicPr>
          <p:nvPr/>
        </p:nvPicPr>
        <p:blipFill>
          <a:blip r:embed="rId4"/>
          <a:stretch>
            <a:fillRect/>
          </a:stretch>
        </p:blipFill>
        <p:spPr>
          <a:xfrm>
            <a:off x="5924503" y="3654298"/>
            <a:ext cx="3653467" cy="3171420"/>
          </a:xfrm>
          <a:prstGeom prst="rect">
            <a:avLst/>
          </a:prstGeom>
        </p:spPr>
      </p:pic>
      <p:pic>
        <p:nvPicPr>
          <p:cNvPr id="18" name="Picture 17">
            <a:extLst>
              <a:ext uri="{FF2B5EF4-FFF2-40B4-BE49-F238E27FC236}">
                <a16:creationId xmlns:a16="http://schemas.microsoft.com/office/drawing/2014/main" id="{A6286819-A6B5-C3E7-119F-0AB01E5BED00}"/>
              </a:ext>
            </a:extLst>
          </p:cNvPr>
          <p:cNvPicPr>
            <a:picLocks noChangeAspect="1"/>
          </p:cNvPicPr>
          <p:nvPr/>
        </p:nvPicPr>
        <p:blipFill>
          <a:blip r:embed="rId5"/>
          <a:stretch>
            <a:fillRect/>
          </a:stretch>
        </p:blipFill>
        <p:spPr>
          <a:xfrm>
            <a:off x="8224307" y="3940634"/>
            <a:ext cx="3822030" cy="2871769"/>
          </a:xfrm>
          <a:prstGeom prst="rect">
            <a:avLst/>
          </a:prstGeom>
        </p:spPr>
      </p:pic>
      <p:sp>
        <p:nvSpPr>
          <p:cNvPr id="23" name="TextBox 22">
            <a:extLst>
              <a:ext uri="{FF2B5EF4-FFF2-40B4-BE49-F238E27FC236}">
                <a16:creationId xmlns:a16="http://schemas.microsoft.com/office/drawing/2014/main" id="{F2ADDA35-7F7C-1E09-2455-77325554F850}"/>
              </a:ext>
            </a:extLst>
          </p:cNvPr>
          <p:cNvSpPr txBox="1"/>
          <p:nvPr/>
        </p:nvSpPr>
        <p:spPr>
          <a:xfrm>
            <a:off x="5837720" y="5472901"/>
            <a:ext cx="1913518" cy="1200329"/>
          </a:xfrm>
          <a:prstGeom prst="rect">
            <a:avLst/>
          </a:prstGeom>
          <a:solidFill>
            <a:srgbClr val="4FD1FF"/>
          </a:solidFill>
        </p:spPr>
        <p:txBody>
          <a:bodyPr wrap="square" rtlCol="0">
            <a:spAutoFit/>
          </a:bodyPr>
          <a:lstStyle/>
          <a:p>
            <a:r>
              <a:rPr lang="en-SG" sz="1200" dirty="0">
                <a:latin typeface="Cambria" panose="02040503050406030204" pitchFamily="18" charset="0"/>
                <a:ea typeface="Cambria" panose="02040503050406030204" pitchFamily="18" charset="0"/>
              </a:rPr>
              <a:t>Check column, ensure no error, empty fill, etc..</a:t>
            </a:r>
          </a:p>
          <a:p>
            <a:endParaRPr lang="en-SG" sz="1200" dirty="0">
              <a:latin typeface="Cambria" panose="02040503050406030204" pitchFamily="18" charset="0"/>
              <a:ea typeface="Cambria" panose="02040503050406030204" pitchFamily="18" charset="0"/>
            </a:endParaRPr>
          </a:p>
          <a:p>
            <a:r>
              <a:rPr lang="en-SG" sz="1200" dirty="0">
                <a:latin typeface="Cambria" panose="02040503050406030204" pitchFamily="18" charset="0"/>
                <a:ea typeface="Cambria" panose="02040503050406030204" pitchFamily="18" charset="0"/>
              </a:rPr>
              <a:t>Data cleaning to remove error, null, empty cell and change currency.</a:t>
            </a:r>
          </a:p>
        </p:txBody>
      </p:sp>
      <p:cxnSp>
        <p:nvCxnSpPr>
          <p:cNvPr id="24" name="Straight Arrow Connector 23">
            <a:extLst>
              <a:ext uri="{FF2B5EF4-FFF2-40B4-BE49-F238E27FC236}">
                <a16:creationId xmlns:a16="http://schemas.microsoft.com/office/drawing/2014/main" id="{D7351640-B376-62F0-5043-38EA52F3FE3F}"/>
              </a:ext>
            </a:extLst>
          </p:cNvPr>
          <p:cNvCxnSpPr>
            <a:cxnSpLocks/>
          </p:cNvCxnSpPr>
          <p:nvPr/>
        </p:nvCxnSpPr>
        <p:spPr>
          <a:xfrm flipV="1">
            <a:off x="7751237" y="4874070"/>
            <a:ext cx="1913516" cy="65752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A87142-6AA6-F77E-0D86-E62F63ECC0BD}"/>
              </a:ext>
            </a:extLst>
          </p:cNvPr>
          <p:cNvCxnSpPr>
            <a:cxnSpLocks/>
          </p:cNvCxnSpPr>
          <p:nvPr/>
        </p:nvCxnSpPr>
        <p:spPr>
          <a:xfrm>
            <a:off x="7090721" y="4680155"/>
            <a:ext cx="0" cy="79342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6E0C319-8DEF-D9FB-2A73-6415B06103F5}"/>
              </a:ext>
            </a:extLst>
          </p:cNvPr>
          <p:cNvCxnSpPr>
            <a:cxnSpLocks/>
          </p:cNvCxnSpPr>
          <p:nvPr/>
        </p:nvCxnSpPr>
        <p:spPr>
          <a:xfrm flipV="1">
            <a:off x="7751237" y="4969218"/>
            <a:ext cx="2641460" cy="66790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90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23AB5E-091F-BD82-DB68-71620FAE3B4E}"/>
              </a:ext>
            </a:extLst>
          </p:cNvPr>
          <p:cNvSpPr>
            <a:spLocks noGrp="1"/>
          </p:cNvSpPr>
          <p:nvPr>
            <p:ph idx="1"/>
          </p:nvPr>
        </p:nvSpPr>
        <p:spPr>
          <a:xfrm>
            <a:off x="84083" y="132450"/>
            <a:ext cx="6581038" cy="6725550"/>
          </a:xfrm>
        </p:spPr>
        <p:txBody>
          <a:bodyPr>
            <a:noAutofit/>
          </a:bodyPr>
          <a:lstStyle/>
          <a:p>
            <a:pPr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Derived Columns:</a:t>
            </a:r>
            <a:r>
              <a:rPr lang="en-US" sz="2000" dirty="0">
                <a:latin typeface="Cambria" panose="02040503050406030204" pitchFamily="18" charset="0"/>
                <a:ea typeface="Cambria" panose="02040503050406030204" pitchFamily="18" charset="0"/>
              </a:rPr>
              <a:t> Create any necessary derived columns and measure for analysis, such as bucket rating, discount amount, calculating discount percentages, average rating product, total rating or categorizing ratings.</a:t>
            </a:r>
          </a:p>
          <a:p>
            <a:pPr marL="0" indent="0" algn="just">
              <a:buNone/>
            </a:pPr>
            <a:endParaRPr lang="en-US" sz="2000" dirty="0">
              <a:latin typeface="Cambria" panose="02040503050406030204" pitchFamily="18" charset="0"/>
              <a:ea typeface="Cambria" panose="02040503050406030204" pitchFamily="18" charset="0"/>
            </a:endParaRPr>
          </a:p>
          <a:p>
            <a:pPr algn="just"/>
            <a:r>
              <a:rPr lang="en-SG" sz="2000" b="1" dirty="0">
                <a:latin typeface="Cambria" panose="02040503050406030204" pitchFamily="18" charset="0"/>
                <a:ea typeface="Cambria" panose="02040503050406030204" pitchFamily="18" charset="0"/>
              </a:rPr>
              <a:t>Data Cleaning Steps</a:t>
            </a:r>
            <a:r>
              <a:rPr lang="en-SG" sz="2000" dirty="0">
                <a:latin typeface="Cambria" panose="02040503050406030204" pitchFamily="18" charset="0"/>
                <a:ea typeface="Cambria" panose="02040503050406030204" pitchFamily="18" charset="0"/>
              </a:rPr>
              <a:t>:</a:t>
            </a:r>
          </a:p>
          <a:p>
            <a:pPr lvl="1" algn="just"/>
            <a:r>
              <a:rPr lang="en-US" dirty="0">
                <a:latin typeface="Cambria" panose="02040503050406030204" pitchFamily="18" charset="0"/>
                <a:ea typeface="Cambria" panose="02040503050406030204" pitchFamily="18" charset="0"/>
              </a:rPr>
              <a:t>Remove unnecessary columns: Delete any columns in the dataset that are not needed for your analysis or task.</a:t>
            </a:r>
          </a:p>
          <a:p>
            <a:pPr lvl="1" algn="just"/>
            <a:r>
              <a:rPr lang="en-US" dirty="0">
                <a:latin typeface="Cambria" panose="02040503050406030204" pitchFamily="18" charset="0"/>
                <a:ea typeface="Cambria" panose="02040503050406030204" pitchFamily="18" charset="0"/>
              </a:rPr>
              <a:t>Rename columns: Change the names of columns to make them clearer and easier to understand.</a:t>
            </a:r>
          </a:p>
          <a:p>
            <a:pPr lvl="1" algn="just"/>
            <a:r>
              <a:rPr lang="en-US" dirty="0">
                <a:latin typeface="Cambria" panose="02040503050406030204" pitchFamily="18" charset="0"/>
                <a:ea typeface="Cambria" panose="02040503050406030204" pitchFamily="18" charset="0"/>
              </a:rPr>
              <a:t>Fill missing values: Identify any empty cells in the dataset and either fill them with appropriate values (like averages or defaults) or deal with them in a way that makes sense for your analysis.</a:t>
            </a:r>
          </a:p>
          <a:p>
            <a:pPr lvl="1" algn="just"/>
            <a:r>
              <a:rPr lang="en-US" dirty="0">
                <a:latin typeface="Cambria" panose="02040503050406030204" pitchFamily="18" charset="0"/>
                <a:ea typeface="Cambria" panose="02040503050406030204" pitchFamily="18" charset="0"/>
              </a:rPr>
              <a:t>Ensure correct data types: Check that each column has the right type of data assigned to it, such as text, numbers, or dates, to facilitate accurate processing and analysis.</a:t>
            </a:r>
            <a:endParaRPr lang="en-SG"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C5D37B82-C554-B1BD-F69B-B6CD60606143}"/>
              </a:ext>
            </a:extLst>
          </p:cNvPr>
          <p:cNvPicPr>
            <a:picLocks noChangeAspect="1"/>
          </p:cNvPicPr>
          <p:nvPr/>
        </p:nvPicPr>
        <p:blipFill>
          <a:blip r:embed="rId2"/>
          <a:stretch>
            <a:fillRect/>
          </a:stretch>
        </p:blipFill>
        <p:spPr>
          <a:xfrm>
            <a:off x="6913461" y="89420"/>
            <a:ext cx="4781233" cy="3314943"/>
          </a:xfrm>
          <a:prstGeom prst="rect">
            <a:avLst/>
          </a:prstGeom>
        </p:spPr>
      </p:pic>
      <p:sp>
        <p:nvSpPr>
          <p:cNvPr id="5" name="TextBox 4">
            <a:extLst>
              <a:ext uri="{FF2B5EF4-FFF2-40B4-BE49-F238E27FC236}">
                <a16:creationId xmlns:a16="http://schemas.microsoft.com/office/drawing/2014/main" id="{FE546EC2-6D1E-B5AE-B2FB-BA226883AEDB}"/>
              </a:ext>
            </a:extLst>
          </p:cNvPr>
          <p:cNvSpPr txBox="1"/>
          <p:nvPr/>
        </p:nvSpPr>
        <p:spPr>
          <a:xfrm>
            <a:off x="7617123" y="2101880"/>
            <a:ext cx="1880838" cy="646331"/>
          </a:xfrm>
          <a:prstGeom prst="rect">
            <a:avLst/>
          </a:prstGeom>
          <a:solidFill>
            <a:srgbClr val="4FD1FF"/>
          </a:solidFill>
        </p:spPr>
        <p:txBody>
          <a:bodyPr wrap="square" rtlCol="0">
            <a:spAutoFit/>
          </a:bodyPr>
          <a:lstStyle/>
          <a:p>
            <a:r>
              <a:rPr lang="en-SG" sz="1200" dirty="0">
                <a:latin typeface="Cambria" panose="02040503050406030204" pitchFamily="18" charset="0"/>
                <a:ea typeface="Cambria" panose="02040503050406030204" pitchFamily="18" charset="0"/>
              </a:rPr>
              <a:t>Data cleaning for error and empty cell. Ensure all error, empty cell clear.</a:t>
            </a:r>
          </a:p>
        </p:txBody>
      </p:sp>
      <p:cxnSp>
        <p:nvCxnSpPr>
          <p:cNvPr id="6" name="Straight Arrow Connector 5">
            <a:extLst>
              <a:ext uri="{FF2B5EF4-FFF2-40B4-BE49-F238E27FC236}">
                <a16:creationId xmlns:a16="http://schemas.microsoft.com/office/drawing/2014/main" id="{AFF7E770-6AED-A5E6-3464-B952FF531C5F}"/>
              </a:ext>
            </a:extLst>
          </p:cNvPr>
          <p:cNvCxnSpPr>
            <a:cxnSpLocks/>
          </p:cNvCxnSpPr>
          <p:nvPr/>
        </p:nvCxnSpPr>
        <p:spPr>
          <a:xfrm flipV="1">
            <a:off x="8427625" y="1331159"/>
            <a:ext cx="926993" cy="73741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4891552-119B-DD39-F76E-1ED3C9BB1DE2}"/>
              </a:ext>
            </a:extLst>
          </p:cNvPr>
          <p:cNvCxnSpPr>
            <a:cxnSpLocks/>
          </p:cNvCxnSpPr>
          <p:nvPr/>
        </p:nvCxnSpPr>
        <p:spPr>
          <a:xfrm flipV="1">
            <a:off x="8871756" y="1248697"/>
            <a:ext cx="1501276" cy="85318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342C83-BCFB-6175-AB3E-984511DEA584}"/>
              </a:ext>
            </a:extLst>
          </p:cNvPr>
          <p:cNvCxnSpPr>
            <a:cxnSpLocks/>
          </p:cNvCxnSpPr>
          <p:nvPr/>
        </p:nvCxnSpPr>
        <p:spPr>
          <a:xfrm flipV="1">
            <a:off x="9515383" y="1170039"/>
            <a:ext cx="1797530" cy="873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E8D9331-5A02-D2F6-E7A5-8FE4BDEBF6BB}"/>
              </a:ext>
            </a:extLst>
          </p:cNvPr>
          <p:cNvCxnSpPr>
            <a:cxnSpLocks/>
          </p:cNvCxnSpPr>
          <p:nvPr/>
        </p:nvCxnSpPr>
        <p:spPr>
          <a:xfrm flipV="1">
            <a:off x="7837243" y="1248697"/>
            <a:ext cx="490634" cy="81988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01E8902-4984-770D-E6B9-3B684C87CF4D}"/>
              </a:ext>
            </a:extLst>
          </p:cNvPr>
          <p:cNvPicPr>
            <a:picLocks noChangeAspect="1"/>
          </p:cNvPicPr>
          <p:nvPr/>
        </p:nvPicPr>
        <p:blipFill>
          <a:blip r:embed="rId3"/>
          <a:stretch>
            <a:fillRect/>
          </a:stretch>
        </p:blipFill>
        <p:spPr>
          <a:xfrm>
            <a:off x="6913461" y="3601394"/>
            <a:ext cx="5072062" cy="3141404"/>
          </a:xfrm>
          <a:prstGeom prst="rect">
            <a:avLst/>
          </a:prstGeom>
        </p:spPr>
      </p:pic>
      <p:sp>
        <p:nvSpPr>
          <p:cNvPr id="19" name="TextBox 18">
            <a:extLst>
              <a:ext uri="{FF2B5EF4-FFF2-40B4-BE49-F238E27FC236}">
                <a16:creationId xmlns:a16="http://schemas.microsoft.com/office/drawing/2014/main" id="{4200E9E7-FC6A-5526-D74E-15067D84FC04}"/>
              </a:ext>
            </a:extLst>
          </p:cNvPr>
          <p:cNvSpPr txBox="1"/>
          <p:nvPr/>
        </p:nvSpPr>
        <p:spPr>
          <a:xfrm>
            <a:off x="8082560" y="4648795"/>
            <a:ext cx="1880838" cy="646331"/>
          </a:xfrm>
          <a:prstGeom prst="rect">
            <a:avLst/>
          </a:prstGeom>
          <a:solidFill>
            <a:srgbClr val="4FD1FF"/>
          </a:solidFill>
        </p:spPr>
        <p:txBody>
          <a:bodyPr wrap="square" rtlCol="0">
            <a:spAutoFit/>
          </a:bodyPr>
          <a:lstStyle/>
          <a:p>
            <a:r>
              <a:rPr lang="en-SG" sz="1200" dirty="0">
                <a:latin typeface="Cambria" panose="02040503050406030204" pitchFamily="18" charset="0"/>
                <a:ea typeface="Cambria" panose="02040503050406030204" pitchFamily="18" charset="0"/>
              </a:rPr>
              <a:t>If required, create new measure use for creation of dashboard.</a:t>
            </a:r>
          </a:p>
        </p:txBody>
      </p:sp>
      <p:cxnSp>
        <p:nvCxnSpPr>
          <p:cNvPr id="20" name="Straight Arrow Connector 19">
            <a:extLst>
              <a:ext uri="{FF2B5EF4-FFF2-40B4-BE49-F238E27FC236}">
                <a16:creationId xmlns:a16="http://schemas.microsoft.com/office/drawing/2014/main" id="{53BF29B8-AA8D-5381-0C4F-B84E8DE69BD1}"/>
              </a:ext>
            </a:extLst>
          </p:cNvPr>
          <p:cNvCxnSpPr>
            <a:cxnSpLocks/>
          </p:cNvCxnSpPr>
          <p:nvPr/>
        </p:nvCxnSpPr>
        <p:spPr>
          <a:xfrm flipH="1" flipV="1">
            <a:off x="7128387" y="4081038"/>
            <a:ext cx="984564" cy="60109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CEA633D-A56F-38CE-6F35-0DC1E242A312}"/>
              </a:ext>
            </a:extLst>
          </p:cNvPr>
          <p:cNvCxnSpPr>
            <a:cxnSpLocks/>
          </p:cNvCxnSpPr>
          <p:nvPr/>
        </p:nvCxnSpPr>
        <p:spPr>
          <a:xfrm>
            <a:off x="9963398" y="4904886"/>
            <a:ext cx="85000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31A64A-87E4-D5C8-1D21-FE6DD9F7B943}"/>
              </a:ext>
            </a:extLst>
          </p:cNvPr>
          <p:cNvCxnSpPr>
            <a:cxnSpLocks/>
            <a:stCxn id="19" idx="3"/>
          </p:cNvCxnSpPr>
          <p:nvPr/>
        </p:nvCxnSpPr>
        <p:spPr>
          <a:xfrm>
            <a:off x="9963398" y="4971961"/>
            <a:ext cx="850003" cy="18901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CC92216-F243-8FF5-7176-54C3FC3F5B33}"/>
              </a:ext>
            </a:extLst>
          </p:cNvPr>
          <p:cNvCxnSpPr>
            <a:cxnSpLocks/>
          </p:cNvCxnSpPr>
          <p:nvPr/>
        </p:nvCxnSpPr>
        <p:spPr>
          <a:xfrm>
            <a:off x="9963398" y="5160978"/>
            <a:ext cx="850003" cy="19703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AAD9F4-C51F-79AA-171F-BDC8B06FA0EA}"/>
              </a:ext>
            </a:extLst>
          </p:cNvPr>
          <p:cNvCxnSpPr>
            <a:cxnSpLocks/>
          </p:cNvCxnSpPr>
          <p:nvPr/>
        </p:nvCxnSpPr>
        <p:spPr>
          <a:xfrm>
            <a:off x="9963398" y="5295126"/>
            <a:ext cx="850003" cy="70936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14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95CEF8-42FF-ECC0-DD5E-E105784D838D}"/>
              </a:ext>
            </a:extLst>
          </p:cNvPr>
          <p:cNvSpPr txBox="1"/>
          <p:nvPr/>
        </p:nvSpPr>
        <p:spPr>
          <a:xfrm>
            <a:off x="317494" y="335845"/>
            <a:ext cx="8532216" cy="5601533"/>
          </a:xfrm>
          <a:prstGeom prst="rect">
            <a:avLst/>
          </a:prstGeom>
          <a:noFill/>
        </p:spPr>
        <p:txBody>
          <a:bodyPr wrap="square" rtlCol="0">
            <a:spAutoFit/>
          </a:bodyPr>
          <a:lstStyle/>
          <a:p>
            <a:r>
              <a:rPr lang="en-SG" sz="2200" b="1" dirty="0">
                <a:latin typeface="Cambria" panose="02040503050406030204" pitchFamily="18" charset="0"/>
                <a:ea typeface="Cambria" panose="02040503050406030204" pitchFamily="18" charset="0"/>
              </a:rPr>
              <a:t>Continue Data Preparation:</a:t>
            </a:r>
          </a:p>
          <a:p>
            <a:pPr marL="342900" indent="-3429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Impute Missing Values:</a:t>
            </a:r>
            <a:r>
              <a:rPr lang="en-US" sz="2000" dirty="0">
                <a:latin typeface="Cambria" panose="02040503050406030204" pitchFamily="18" charset="0"/>
                <a:ea typeface="Cambria" panose="02040503050406030204" pitchFamily="18" charset="0"/>
              </a:rPr>
              <a:t> Identify any missing values in the dataset and decide on the method to impute them (e.g., using mean, median, or mode).</a:t>
            </a:r>
          </a:p>
          <a:p>
            <a:pPr marL="342900" indent="-3429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Change Data Types:</a:t>
            </a:r>
            <a:r>
              <a:rPr lang="en-US" sz="2000" dirty="0">
                <a:latin typeface="Cambria" panose="02040503050406030204" pitchFamily="18" charset="0"/>
                <a:ea typeface="Cambria" panose="02040503050406030204" pitchFamily="18" charset="0"/>
              </a:rPr>
              <a:t> Ensure all columns have the correct data types. For instance, make sure dates are in the date format, numeric columns are set correctly, etc.</a:t>
            </a:r>
          </a:p>
          <a:p>
            <a:pPr marL="342900" indent="-342900" algn="just">
              <a:buFont typeface="Arial" panose="020B0604020202020204" pitchFamily="34" charset="0"/>
              <a:buChar char="•"/>
            </a:pPr>
            <a:r>
              <a:rPr lang="en-US" sz="2000" b="1" dirty="0">
                <a:latin typeface="Cambria" panose="02040503050406030204" pitchFamily="18" charset="0"/>
                <a:ea typeface="Cambria" panose="02040503050406030204" pitchFamily="18" charset="0"/>
              </a:rPr>
              <a:t>Derive Custom Columns:</a:t>
            </a:r>
            <a:r>
              <a:rPr lang="en-US" sz="2000" dirty="0">
                <a:latin typeface="Cambria" panose="02040503050406030204" pitchFamily="18" charset="0"/>
                <a:ea typeface="Cambria" panose="02040503050406030204" pitchFamily="18" charset="0"/>
              </a:rPr>
              <a:t> If needed, create new columns that can help with analysis. For example, you might want to create a "Discount Percentage" column.</a:t>
            </a:r>
            <a:endParaRPr lang="en-SG" sz="2000" dirty="0">
              <a:latin typeface="Cambria" panose="02040503050406030204" pitchFamily="18" charset="0"/>
              <a:ea typeface="Cambria" panose="02040503050406030204" pitchFamily="18" charset="0"/>
            </a:endParaRPr>
          </a:p>
          <a:p>
            <a:endParaRPr lang="en-SG" sz="2200" dirty="0">
              <a:latin typeface="Cambria" panose="02040503050406030204" pitchFamily="18" charset="0"/>
              <a:ea typeface="Cambria" panose="02040503050406030204" pitchFamily="18" charset="0"/>
            </a:endParaRPr>
          </a:p>
          <a:p>
            <a:r>
              <a:rPr lang="en-SG" sz="2200" b="1" dirty="0">
                <a:latin typeface="Cambria" panose="02040503050406030204" pitchFamily="18" charset="0"/>
                <a:ea typeface="Cambria" panose="02040503050406030204" pitchFamily="18" charset="0"/>
              </a:rPr>
              <a:t>Key Performance Indicators (KPIs):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Define the KPIs that are important for your analysis. Some potential KPIs could be:</a:t>
            </a:r>
          </a:p>
          <a:p>
            <a:pPr marL="800100" lvl="1"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Average Product Rating</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Number of Products with High Discounts</a:t>
            </a:r>
            <a:endParaRPr lang="en-SG" sz="2000" dirty="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Average Price of Products in Different Categories</a:t>
            </a:r>
            <a:endParaRPr lang="en-SG" sz="2000" dirty="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Number of High-Rated Products (e.g., ratings above 4)</a:t>
            </a:r>
            <a:endParaRPr lang="en-SG" sz="2000"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0797754C-07AE-A8CD-4430-A1ADACEDB1CB}"/>
              </a:ext>
            </a:extLst>
          </p:cNvPr>
          <p:cNvPicPr>
            <a:picLocks noChangeAspect="1"/>
          </p:cNvPicPr>
          <p:nvPr/>
        </p:nvPicPr>
        <p:blipFill>
          <a:blip r:embed="rId2"/>
          <a:stretch>
            <a:fillRect/>
          </a:stretch>
        </p:blipFill>
        <p:spPr>
          <a:xfrm>
            <a:off x="9740019" y="3626226"/>
            <a:ext cx="1820884" cy="3132070"/>
          </a:xfrm>
          <a:prstGeom prst="rect">
            <a:avLst/>
          </a:prstGeom>
        </p:spPr>
      </p:pic>
      <p:pic>
        <p:nvPicPr>
          <p:cNvPr id="13" name="Picture 12">
            <a:extLst>
              <a:ext uri="{FF2B5EF4-FFF2-40B4-BE49-F238E27FC236}">
                <a16:creationId xmlns:a16="http://schemas.microsoft.com/office/drawing/2014/main" id="{88ED52C0-398F-DEAF-C004-938F7AA4E428}"/>
              </a:ext>
            </a:extLst>
          </p:cNvPr>
          <p:cNvPicPr>
            <a:picLocks noChangeAspect="1"/>
          </p:cNvPicPr>
          <p:nvPr/>
        </p:nvPicPr>
        <p:blipFill>
          <a:blip r:embed="rId3"/>
          <a:stretch>
            <a:fillRect/>
          </a:stretch>
        </p:blipFill>
        <p:spPr>
          <a:xfrm>
            <a:off x="9181946" y="1"/>
            <a:ext cx="2694744" cy="3331476"/>
          </a:xfrm>
          <a:prstGeom prst="rect">
            <a:avLst/>
          </a:prstGeom>
        </p:spPr>
      </p:pic>
      <p:sp>
        <p:nvSpPr>
          <p:cNvPr id="15" name="TextBox 14">
            <a:extLst>
              <a:ext uri="{FF2B5EF4-FFF2-40B4-BE49-F238E27FC236}">
                <a16:creationId xmlns:a16="http://schemas.microsoft.com/office/drawing/2014/main" id="{84E2546F-4B36-0061-E893-803EFDE07368}"/>
              </a:ext>
            </a:extLst>
          </p:cNvPr>
          <p:cNvSpPr txBox="1"/>
          <p:nvPr/>
        </p:nvSpPr>
        <p:spPr>
          <a:xfrm>
            <a:off x="10289628" y="1665739"/>
            <a:ext cx="1030014" cy="461665"/>
          </a:xfrm>
          <a:prstGeom prst="rect">
            <a:avLst/>
          </a:prstGeom>
          <a:solidFill>
            <a:srgbClr val="4FD1FF"/>
          </a:solidFill>
        </p:spPr>
        <p:txBody>
          <a:bodyPr wrap="square" rtlCol="0">
            <a:spAutoFit/>
          </a:bodyPr>
          <a:lstStyle/>
          <a:p>
            <a:r>
              <a:rPr lang="en-SG" sz="1200" dirty="0">
                <a:latin typeface="Cambria" panose="02040503050406030204" pitchFamily="18" charset="0"/>
                <a:ea typeface="Cambria" panose="02040503050406030204" pitchFamily="18" charset="0"/>
              </a:rPr>
              <a:t>Create new columns</a:t>
            </a:r>
          </a:p>
        </p:txBody>
      </p:sp>
      <p:cxnSp>
        <p:nvCxnSpPr>
          <p:cNvPr id="17" name="Straight Arrow Connector 16">
            <a:extLst>
              <a:ext uri="{FF2B5EF4-FFF2-40B4-BE49-F238E27FC236}">
                <a16:creationId xmlns:a16="http://schemas.microsoft.com/office/drawing/2014/main" id="{13EBE4E8-4FC7-8890-85D6-76A70CA653B6}"/>
              </a:ext>
            </a:extLst>
          </p:cNvPr>
          <p:cNvCxnSpPr>
            <a:cxnSpLocks/>
          </p:cNvCxnSpPr>
          <p:nvPr/>
        </p:nvCxnSpPr>
        <p:spPr>
          <a:xfrm>
            <a:off x="10289628" y="809296"/>
            <a:ext cx="136634"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50DF31-4741-A3BF-D75C-C2B3AC9B1C9A}"/>
              </a:ext>
            </a:extLst>
          </p:cNvPr>
          <p:cNvCxnSpPr>
            <a:cxnSpLocks/>
          </p:cNvCxnSpPr>
          <p:nvPr/>
        </p:nvCxnSpPr>
        <p:spPr>
          <a:xfrm>
            <a:off x="10357945" y="809296"/>
            <a:ext cx="893379"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C3A137EB-1451-1A5B-8E61-10144CCA8C0D}"/>
              </a:ext>
            </a:extLst>
          </p:cNvPr>
          <p:cNvPicPr>
            <a:picLocks noChangeAspect="1"/>
          </p:cNvPicPr>
          <p:nvPr/>
        </p:nvPicPr>
        <p:blipFill>
          <a:blip r:embed="rId4"/>
          <a:stretch>
            <a:fillRect/>
          </a:stretch>
        </p:blipFill>
        <p:spPr>
          <a:xfrm>
            <a:off x="7987373" y="4288220"/>
            <a:ext cx="913354" cy="1222418"/>
          </a:xfrm>
          <a:prstGeom prst="rect">
            <a:avLst/>
          </a:prstGeom>
        </p:spPr>
      </p:pic>
      <p:cxnSp>
        <p:nvCxnSpPr>
          <p:cNvPr id="30" name="Straight Arrow Connector 29">
            <a:extLst>
              <a:ext uri="{FF2B5EF4-FFF2-40B4-BE49-F238E27FC236}">
                <a16:creationId xmlns:a16="http://schemas.microsoft.com/office/drawing/2014/main" id="{B4C92B56-5235-89F3-9A94-ABD6537D460E}"/>
              </a:ext>
            </a:extLst>
          </p:cNvPr>
          <p:cNvCxnSpPr>
            <a:cxnSpLocks/>
          </p:cNvCxnSpPr>
          <p:nvPr/>
        </p:nvCxnSpPr>
        <p:spPr>
          <a:xfrm flipV="1">
            <a:off x="8993785" y="4030294"/>
            <a:ext cx="746234" cy="352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08AEFA5-D908-E712-7D72-4DE1FAB49313}"/>
              </a:ext>
            </a:extLst>
          </p:cNvPr>
          <p:cNvCxnSpPr>
            <a:cxnSpLocks/>
          </p:cNvCxnSpPr>
          <p:nvPr/>
        </p:nvCxnSpPr>
        <p:spPr>
          <a:xfrm flipV="1">
            <a:off x="8993785" y="4697893"/>
            <a:ext cx="704192" cy="43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4CE685-40D3-57F2-70C5-0E7B44161D19}"/>
              </a:ext>
            </a:extLst>
          </p:cNvPr>
          <p:cNvCxnSpPr>
            <a:cxnSpLocks/>
          </p:cNvCxnSpPr>
          <p:nvPr/>
        </p:nvCxnSpPr>
        <p:spPr>
          <a:xfrm>
            <a:off x="8993785" y="5029080"/>
            <a:ext cx="704192" cy="33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9AFBE37-0458-2DEE-21A5-42EF005E5ECD}"/>
              </a:ext>
            </a:extLst>
          </p:cNvPr>
          <p:cNvCxnSpPr>
            <a:cxnSpLocks/>
          </p:cNvCxnSpPr>
          <p:nvPr/>
        </p:nvCxnSpPr>
        <p:spPr>
          <a:xfrm>
            <a:off x="8951743" y="5396711"/>
            <a:ext cx="767255" cy="80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72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42646-5248-9793-DD18-2F023E0B25DB}"/>
              </a:ext>
            </a:extLst>
          </p:cNvPr>
          <p:cNvSpPr>
            <a:spLocks noGrp="1"/>
          </p:cNvSpPr>
          <p:nvPr>
            <p:ph idx="1"/>
          </p:nvPr>
        </p:nvSpPr>
        <p:spPr>
          <a:xfrm>
            <a:off x="205804" y="310009"/>
            <a:ext cx="9440918" cy="6378834"/>
          </a:xfrm>
        </p:spPr>
        <p:txBody>
          <a:bodyPr>
            <a:normAutofit/>
          </a:bodyPr>
          <a:lstStyle/>
          <a:p>
            <a:pPr marL="0" indent="0">
              <a:buNone/>
            </a:pPr>
            <a:r>
              <a:rPr lang="en-SG" b="1" dirty="0">
                <a:latin typeface="Cambria" panose="02040503050406030204" pitchFamily="18" charset="0"/>
                <a:ea typeface="Cambria" panose="02040503050406030204" pitchFamily="18" charset="0"/>
              </a:rPr>
              <a:t>Transform Data</a:t>
            </a:r>
          </a:p>
          <a:p>
            <a:r>
              <a:rPr lang="en-US" sz="2000" dirty="0">
                <a:latin typeface="Cambria" panose="02040503050406030204" pitchFamily="18" charset="0"/>
                <a:ea typeface="Cambria" panose="02040503050406030204" pitchFamily="18" charset="0"/>
              </a:rPr>
              <a:t>Go to Home &gt; Open Table View.</a:t>
            </a:r>
          </a:p>
          <a:p>
            <a:r>
              <a:rPr lang="en-US" sz="2000" dirty="0">
                <a:latin typeface="Cambria" panose="02040503050406030204" pitchFamily="18" charset="0"/>
                <a:ea typeface="Cambria" panose="02040503050406030204" pitchFamily="18" charset="0"/>
              </a:rPr>
              <a:t>Check for missing values, correct data types, and create necessary columns:</a:t>
            </a:r>
          </a:p>
          <a:p>
            <a:r>
              <a:rPr lang="en-SG" sz="2000" dirty="0">
                <a:latin typeface="Cambria" panose="02040503050406030204" pitchFamily="18" charset="0"/>
                <a:ea typeface="Cambria" panose="02040503050406030204" pitchFamily="18" charset="0"/>
              </a:rPr>
              <a:t>Discount Amount = [Actual Price] – [Discount Price]</a:t>
            </a:r>
          </a:p>
          <a:p>
            <a:r>
              <a:rPr lang="en-SG" sz="2000" dirty="0">
                <a:latin typeface="Cambria" panose="02040503050406030204" pitchFamily="18" charset="0"/>
                <a:ea typeface="Cambria" panose="02040503050406030204" pitchFamily="18" charset="0"/>
              </a:rPr>
              <a:t>Discount Percentage = ([Discount Amount] / [Actual Price]) * 100</a:t>
            </a:r>
          </a:p>
          <a:p>
            <a:pPr marL="0" indent="0">
              <a:buNone/>
            </a:pPr>
            <a:endParaRPr lang="en-US" sz="2200"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New Measure</a:t>
            </a:r>
          </a:p>
          <a:p>
            <a:r>
              <a:rPr lang="en-US" sz="2000" dirty="0">
                <a:latin typeface="Cambria" panose="02040503050406030204" pitchFamily="18" charset="0"/>
                <a:ea typeface="Cambria" panose="02040503050406030204" pitchFamily="18" charset="0"/>
              </a:rPr>
              <a:t>Average Rating = </a:t>
            </a:r>
            <a:r>
              <a:rPr lang="en-SG" sz="2000" b="0" dirty="0">
                <a:solidFill>
                  <a:srgbClr val="3165BB"/>
                </a:solidFill>
                <a:effectLst/>
                <a:latin typeface="Cambria" panose="02040503050406030204" pitchFamily="18" charset="0"/>
                <a:ea typeface="Cambria" panose="02040503050406030204" pitchFamily="18" charset="0"/>
              </a:rPr>
              <a:t>Average</a:t>
            </a:r>
            <a:r>
              <a:rPr lang="en-SG" sz="2000" b="0" dirty="0">
                <a:solidFill>
                  <a:srgbClr val="000000"/>
                </a:solidFill>
                <a:effectLst/>
                <a:latin typeface="Cambria" panose="02040503050406030204" pitchFamily="18" charset="0"/>
                <a:ea typeface="Cambria" panose="02040503050406030204" pitchFamily="18" charset="0"/>
              </a:rPr>
              <a:t>('Amazon Products'[Ratings])</a:t>
            </a:r>
          </a:p>
          <a:p>
            <a:r>
              <a:rPr lang="en-SG" sz="2000" dirty="0">
                <a:solidFill>
                  <a:srgbClr val="000000"/>
                </a:solidFill>
                <a:latin typeface="Cambria" panose="02040503050406030204" pitchFamily="18" charset="0"/>
                <a:ea typeface="Cambria" panose="02040503050406030204" pitchFamily="18" charset="0"/>
              </a:rPr>
              <a:t>Total Ratings = </a:t>
            </a:r>
            <a:r>
              <a:rPr lang="en-US" sz="2000" b="0" dirty="0">
                <a:solidFill>
                  <a:srgbClr val="3165BB"/>
                </a:solidFill>
                <a:effectLst/>
                <a:latin typeface="Cambria" panose="02040503050406030204" pitchFamily="18" charset="0"/>
                <a:ea typeface="Cambria" panose="02040503050406030204" pitchFamily="18" charset="0"/>
              </a:rPr>
              <a:t>SUM</a:t>
            </a:r>
            <a:r>
              <a:rPr lang="en-US" sz="2000" b="0" dirty="0">
                <a:solidFill>
                  <a:srgbClr val="000000"/>
                </a:solidFill>
                <a:effectLst/>
                <a:latin typeface="Cambria" panose="02040503050406030204" pitchFamily="18" charset="0"/>
                <a:ea typeface="Cambria" panose="02040503050406030204" pitchFamily="18" charset="0"/>
              </a:rPr>
              <a:t>('Amazon Products'[No of Ratings])</a:t>
            </a:r>
          </a:p>
          <a:p>
            <a:r>
              <a:rPr lang="en-SG" sz="2000" dirty="0">
                <a:latin typeface="Cambria" panose="02040503050406030204" pitchFamily="18" charset="0"/>
                <a:ea typeface="Cambria" panose="02040503050406030204" pitchFamily="18" charset="0"/>
              </a:rPr>
              <a:t>Price Range =</a:t>
            </a:r>
            <a:r>
              <a:rPr lang="en-US" sz="2000" dirty="0">
                <a:latin typeface="Cambria" panose="02040503050406030204" pitchFamily="18" charset="0"/>
                <a:ea typeface="Cambria" panose="02040503050406030204" pitchFamily="18" charset="0"/>
              </a:rPr>
              <a:t> SWITCH(</a:t>
            </a:r>
          </a:p>
          <a:p>
            <a:pPr marL="457200" lvl="1" indent="0">
              <a:buNone/>
            </a:pPr>
            <a:r>
              <a:rPr lang="en-US" dirty="0">
                <a:latin typeface="Cambria" panose="02040503050406030204" pitchFamily="18" charset="0"/>
                <a:ea typeface="Cambria" panose="02040503050406030204" pitchFamily="18" charset="0"/>
              </a:rPr>
              <a:t>    TRUE(),</a:t>
            </a:r>
          </a:p>
          <a:p>
            <a:pPr marL="457200" lvl="1" indent="0">
              <a:buNone/>
            </a:pPr>
            <a:r>
              <a:rPr lang="en-US" dirty="0">
                <a:latin typeface="Cambria" panose="02040503050406030204" pitchFamily="18" charset="0"/>
                <a:ea typeface="Cambria" panose="02040503050406030204" pitchFamily="18" charset="0"/>
              </a:rPr>
              <a:t>    [Actual Price] &lt; 50, "Low",</a:t>
            </a:r>
          </a:p>
          <a:p>
            <a:pPr marL="457200" lvl="1" indent="0">
              <a:buNone/>
            </a:pPr>
            <a:r>
              <a:rPr lang="en-US" dirty="0">
                <a:latin typeface="Cambria" panose="02040503050406030204" pitchFamily="18" charset="0"/>
                <a:ea typeface="Cambria" panose="02040503050406030204" pitchFamily="18" charset="0"/>
              </a:rPr>
              <a:t>    [Actual Price] &gt;= 50 &amp;&amp; [Actual Price] &lt; 100, "Medium",</a:t>
            </a:r>
          </a:p>
          <a:p>
            <a:pPr marL="457200" lvl="1" indent="0">
              <a:buNone/>
            </a:pPr>
            <a:r>
              <a:rPr lang="en-US" dirty="0">
                <a:latin typeface="Cambria" panose="02040503050406030204" pitchFamily="18" charset="0"/>
                <a:ea typeface="Cambria" panose="02040503050406030204" pitchFamily="18" charset="0"/>
              </a:rPr>
              <a:t>    [Actual Price] &gt;= 100, "High“)</a:t>
            </a:r>
            <a:endParaRPr lang="en-US" sz="2000" b="0" dirty="0">
              <a:solidFill>
                <a:srgbClr val="000000"/>
              </a:solidFill>
              <a:effectLst/>
              <a:latin typeface="Cambria" panose="02040503050406030204" pitchFamily="18" charset="0"/>
              <a:ea typeface="Cambria" panose="02040503050406030204" pitchFamily="18" charset="0"/>
            </a:endParaRPr>
          </a:p>
          <a:p>
            <a:pPr marL="0" indent="0">
              <a:buNone/>
            </a:pPr>
            <a:endParaRPr lang="en-SG" sz="2200" b="0" dirty="0">
              <a:solidFill>
                <a:srgbClr val="000000"/>
              </a:solidFill>
              <a:effectLst/>
              <a:latin typeface="Cambria" panose="02040503050406030204" pitchFamily="18" charset="0"/>
              <a:ea typeface="Cambria" panose="02040503050406030204" pitchFamily="18" charset="0"/>
            </a:endParaRPr>
          </a:p>
          <a:p>
            <a:pPr marL="0" indent="0">
              <a:buNone/>
            </a:pPr>
            <a:endParaRPr lang="en-US" sz="26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10072D3A-CBCC-5903-A5E2-D0643640B82B}"/>
              </a:ext>
            </a:extLst>
          </p:cNvPr>
          <p:cNvPicPr>
            <a:picLocks noChangeAspect="1"/>
          </p:cNvPicPr>
          <p:nvPr/>
        </p:nvPicPr>
        <p:blipFill>
          <a:blip r:embed="rId2"/>
          <a:stretch>
            <a:fillRect/>
          </a:stretch>
        </p:blipFill>
        <p:spPr>
          <a:xfrm>
            <a:off x="9775888" y="618411"/>
            <a:ext cx="1828894" cy="971600"/>
          </a:xfrm>
          <a:prstGeom prst="rect">
            <a:avLst/>
          </a:prstGeom>
        </p:spPr>
      </p:pic>
      <p:pic>
        <p:nvPicPr>
          <p:cNvPr id="11" name="Picture 10">
            <a:extLst>
              <a:ext uri="{FF2B5EF4-FFF2-40B4-BE49-F238E27FC236}">
                <a16:creationId xmlns:a16="http://schemas.microsoft.com/office/drawing/2014/main" id="{0DCB59E7-4B19-52B7-749C-2CD0F94388CA}"/>
              </a:ext>
            </a:extLst>
          </p:cNvPr>
          <p:cNvPicPr>
            <a:picLocks noChangeAspect="1"/>
          </p:cNvPicPr>
          <p:nvPr/>
        </p:nvPicPr>
        <p:blipFill>
          <a:blip r:embed="rId3"/>
          <a:stretch>
            <a:fillRect/>
          </a:stretch>
        </p:blipFill>
        <p:spPr>
          <a:xfrm>
            <a:off x="7403616" y="4773208"/>
            <a:ext cx="4486212" cy="1241506"/>
          </a:xfrm>
          <a:prstGeom prst="rect">
            <a:avLst/>
          </a:prstGeom>
        </p:spPr>
      </p:pic>
      <p:pic>
        <p:nvPicPr>
          <p:cNvPr id="13" name="Picture 12">
            <a:extLst>
              <a:ext uri="{FF2B5EF4-FFF2-40B4-BE49-F238E27FC236}">
                <a16:creationId xmlns:a16="http://schemas.microsoft.com/office/drawing/2014/main" id="{17443895-C1CE-4107-CE62-87AA6B540379}"/>
              </a:ext>
            </a:extLst>
          </p:cNvPr>
          <p:cNvPicPr>
            <a:picLocks noChangeAspect="1"/>
          </p:cNvPicPr>
          <p:nvPr/>
        </p:nvPicPr>
        <p:blipFill>
          <a:blip r:embed="rId4"/>
          <a:stretch>
            <a:fillRect/>
          </a:stretch>
        </p:blipFill>
        <p:spPr>
          <a:xfrm>
            <a:off x="6187235" y="2508775"/>
            <a:ext cx="5702593" cy="990651"/>
          </a:xfrm>
          <a:prstGeom prst="rect">
            <a:avLst/>
          </a:prstGeom>
        </p:spPr>
      </p:pic>
      <p:pic>
        <p:nvPicPr>
          <p:cNvPr id="17" name="Picture 16">
            <a:extLst>
              <a:ext uri="{FF2B5EF4-FFF2-40B4-BE49-F238E27FC236}">
                <a16:creationId xmlns:a16="http://schemas.microsoft.com/office/drawing/2014/main" id="{D7B2E531-A6B1-6FB2-B0E5-28615403E32C}"/>
              </a:ext>
            </a:extLst>
          </p:cNvPr>
          <p:cNvPicPr>
            <a:picLocks noChangeAspect="1"/>
          </p:cNvPicPr>
          <p:nvPr/>
        </p:nvPicPr>
        <p:blipFill>
          <a:blip r:embed="rId5"/>
          <a:stretch>
            <a:fillRect/>
          </a:stretch>
        </p:blipFill>
        <p:spPr>
          <a:xfrm>
            <a:off x="7979263" y="3739363"/>
            <a:ext cx="3714941" cy="933498"/>
          </a:xfrm>
          <a:prstGeom prst="rect">
            <a:avLst/>
          </a:prstGeom>
        </p:spPr>
      </p:pic>
      <p:cxnSp>
        <p:nvCxnSpPr>
          <p:cNvPr id="19" name="Straight Arrow Connector 18">
            <a:extLst>
              <a:ext uri="{FF2B5EF4-FFF2-40B4-BE49-F238E27FC236}">
                <a16:creationId xmlns:a16="http://schemas.microsoft.com/office/drawing/2014/main" id="{2C241482-2F38-74F3-F8F6-31D62BC48DF4}"/>
              </a:ext>
            </a:extLst>
          </p:cNvPr>
          <p:cNvCxnSpPr>
            <a:cxnSpLocks/>
          </p:cNvCxnSpPr>
          <p:nvPr/>
        </p:nvCxnSpPr>
        <p:spPr>
          <a:xfrm flipH="1">
            <a:off x="10364142" y="1425655"/>
            <a:ext cx="497038" cy="134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F8598A-E6BD-5DB4-E110-9AB23359BFC5}"/>
              </a:ext>
            </a:extLst>
          </p:cNvPr>
          <p:cNvCxnSpPr>
            <a:cxnSpLocks/>
          </p:cNvCxnSpPr>
          <p:nvPr/>
        </p:nvCxnSpPr>
        <p:spPr>
          <a:xfrm>
            <a:off x="10998668" y="1684604"/>
            <a:ext cx="0" cy="2372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89F658-8899-2234-507C-28A0CD83EB56}"/>
              </a:ext>
            </a:extLst>
          </p:cNvPr>
          <p:cNvCxnSpPr>
            <a:cxnSpLocks/>
          </p:cNvCxnSpPr>
          <p:nvPr/>
        </p:nvCxnSpPr>
        <p:spPr>
          <a:xfrm flipH="1">
            <a:off x="8713076" y="1425655"/>
            <a:ext cx="1282262" cy="3347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81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3D71F-6E17-F168-1A12-0E6565016DA6}"/>
              </a:ext>
            </a:extLst>
          </p:cNvPr>
          <p:cNvSpPr>
            <a:spLocks noGrp="1"/>
          </p:cNvSpPr>
          <p:nvPr>
            <p:ph idx="1"/>
          </p:nvPr>
        </p:nvSpPr>
        <p:spPr>
          <a:xfrm>
            <a:off x="294968" y="1333052"/>
            <a:ext cx="11602064" cy="1008639"/>
          </a:xfrm>
        </p:spPr>
        <p:txBody>
          <a:bodyPr>
            <a:normAutofit/>
          </a:bodyPr>
          <a:lstStyle/>
          <a:p>
            <a:pPr marL="0" indent="0" algn="just">
              <a:buNone/>
            </a:pPr>
            <a:r>
              <a:rPr lang="en-US" sz="2000" dirty="0">
                <a:latin typeface="Cambria" panose="02040503050406030204" pitchFamily="18" charset="0"/>
                <a:ea typeface="Cambria" panose="02040503050406030204" pitchFamily="18" charset="0"/>
              </a:rPr>
              <a:t>This chart helps us understand that Amazon has a wide variety of products with many ratings. Most products are moderately discounted, have a decent average rating, and are rated by a moderate number of people. The TV, audio, and electronics category is the most popular and has the highest average rating.</a:t>
            </a:r>
            <a:endParaRPr lang="en-SG"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67A2C0C-7DF5-4EA3-8CC2-99D84A7BE191}"/>
              </a:ext>
            </a:extLst>
          </p:cNvPr>
          <p:cNvPicPr>
            <a:picLocks noChangeAspect="1"/>
          </p:cNvPicPr>
          <p:nvPr/>
        </p:nvPicPr>
        <p:blipFill>
          <a:blip r:embed="rId2"/>
          <a:stretch>
            <a:fillRect/>
          </a:stretch>
        </p:blipFill>
        <p:spPr>
          <a:xfrm>
            <a:off x="4351283" y="2430293"/>
            <a:ext cx="7693572" cy="4343624"/>
          </a:xfrm>
          <a:prstGeom prst="rect">
            <a:avLst/>
          </a:prstGeom>
        </p:spPr>
      </p:pic>
      <p:sp>
        <p:nvSpPr>
          <p:cNvPr id="4" name="TextBox 3">
            <a:extLst>
              <a:ext uri="{FF2B5EF4-FFF2-40B4-BE49-F238E27FC236}">
                <a16:creationId xmlns:a16="http://schemas.microsoft.com/office/drawing/2014/main" id="{D67F7ECF-8BF5-E1FA-28FB-81B30794F4D3}"/>
              </a:ext>
            </a:extLst>
          </p:cNvPr>
          <p:cNvSpPr txBox="1"/>
          <p:nvPr/>
        </p:nvSpPr>
        <p:spPr>
          <a:xfrm>
            <a:off x="294968" y="9613"/>
            <a:ext cx="9837683" cy="1354217"/>
          </a:xfrm>
          <a:prstGeom prst="rect">
            <a:avLst/>
          </a:prstGeom>
          <a:noFill/>
        </p:spPr>
        <p:txBody>
          <a:bodyPr wrap="square" rtlCol="0">
            <a:spAutoFit/>
          </a:bodyPr>
          <a:lstStyle/>
          <a:p>
            <a:r>
              <a:rPr lang="en-SG" sz="2200" b="1" dirty="0">
                <a:latin typeface="Cambria" panose="02040503050406030204" pitchFamily="18" charset="0"/>
                <a:ea typeface="Cambria" panose="02040503050406030204" pitchFamily="18" charset="0"/>
              </a:rPr>
              <a:t>Product Analysis Overview</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Overall Product Performance</a:t>
            </a:r>
          </a:p>
          <a:p>
            <a:pPr marL="342900" indent="-342900">
              <a:buFont typeface="Arial" panose="020B0604020202020204" pitchFamily="34" charset="0"/>
              <a:buChar char="•"/>
            </a:pPr>
            <a:r>
              <a:rPr lang="en-SG" sz="2000" dirty="0">
                <a:latin typeface="Cambria" panose="02040503050406030204" pitchFamily="18" charset="0"/>
                <a:ea typeface="Cambria" panose="02040503050406030204" pitchFamily="18" charset="0"/>
              </a:rPr>
              <a:t>Product Category Insights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Product Rating and Discount Analysis</a:t>
            </a:r>
            <a:endParaRPr lang="en-SG" sz="20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18D54EE6-F1D2-4962-CF31-A6D79579EA41}"/>
              </a:ext>
            </a:extLst>
          </p:cNvPr>
          <p:cNvSpPr txBox="1"/>
          <p:nvPr/>
        </p:nvSpPr>
        <p:spPr>
          <a:xfrm>
            <a:off x="294968" y="2656491"/>
            <a:ext cx="3972232" cy="2862322"/>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Let’s explore each part:</a:t>
            </a:r>
            <a:endParaRPr lang="en-US" sz="20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Total Ratings by Category</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Average Discount, Average Rating, and Count of Ratings by Product</a:t>
            </a:r>
            <a:endParaRPr lang="en-US" sz="20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SG" sz="2000" dirty="0">
                <a:latin typeface="Cambria" panose="02040503050406030204" pitchFamily="18" charset="0"/>
                <a:ea typeface="Cambria" panose="02040503050406030204" pitchFamily="18" charset="0"/>
              </a:rPr>
              <a:t>Ratings by Bucket Ratings</a:t>
            </a:r>
            <a:endParaRPr lang="en-US" sz="20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Sum of Discount%, Average Rating, and Count of Ratings by Category</a:t>
            </a:r>
          </a:p>
        </p:txBody>
      </p:sp>
    </p:spTree>
    <p:extLst>
      <p:ext uri="{BB962C8B-B14F-4D97-AF65-F5344CB8AC3E}">
        <p14:creationId xmlns:p14="http://schemas.microsoft.com/office/powerpoint/2010/main" val="634177461"/>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2602</TotalTime>
  <Words>2620</Words>
  <Application>Microsoft Office PowerPoint</Application>
  <PresentationFormat>Widescreen</PresentationFormat>
  <Paragraphs>218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Cambria</vt:lpstr>
      <vt:lpstr>Georgia Pro Black</vt:lpstr>
      <vt:lpstr>Univers Condensed Light</vt:lpstr>
      <vt:lpstr>Walbaum Display Light</vt:lpstr>
      <vt:lpstr>AngleLinesVTI</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1192</dc:creator>
  <cp:lastModifiedBy>Jessica Chong</cp:lastModifiedBy>
  <cp:revision>24</cp:revision>
  <dcterms:created xsi:type="dcterms:W3CDTF">2024-12-01T10:48:27Z</dcterms:created>
  <dcterms:modified xsi:type="dcterms:W3CDTF">2024-12-09T08:48:55Z</dcterms:modified>
</cp:coreProperties>
</file>