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EC4D28-F46B-44A5-B163-02229E759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F1D51D6-F305-4F97-8507-7FEC5B1A0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C93A03-36EE-40C4-9C6C-EF5F6081E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BE0A-9DC7-48C8-B99D-5312518BEDCA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F9EDF8-4269-4F47-8587-2B606E7E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C72756-0A68-4F6F-9E64-7C5BFE0F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FF44-E217-4B79-8338-AC16740596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848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B7C36B-E4CE-44A7-B226-7BB118205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8C7EDFE-8507-4AE3-8DDD-910E38FF8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A86403-CCDF-4A12-9B78-B1C44A178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BE0A-9DC7-48C8-B99D-5312518BEDCA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781CC6-0106-4CE7-926D-0C42371D4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648DB4-BE8D-4A41-8E63-E21E5A24C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FF44-E217-4B79-8338-AC16740596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708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8CFE488-986F-4871-93D1-C3C963CDB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14F4FA2-5BA0-407D-85E1-30C57A16A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FA1D65-05CF-4BF5-BD84-58C6ACE0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BE0A-9DC7-48C8-B99D-5312518BEDCA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52E9B5-4E53-439E-A2A9-D061F9DF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00BC4E-BA20-4CB8-930D-89DE42FC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FF44-E217-4B79-8338-AC16740596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80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5512D2-1ABB-45F4-B8D0-2D7CBDA19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509ABE-EE55-43FF-97B8-1F7ADAC70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C0EC77-E654-4562-9B90-BF5969DB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BE0A-9DC7-48C8-B99D-5312518BEDCA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3ACE98-634B-472A-BB65-0F148923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A1DED3-59D6-43CE-9C11-53DE4945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FF44-E217-4B79-8338-AC16740596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946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E35852-C038-4472-9157-53B97CC98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4131D1-2A21-4FAA-916B-6A5048801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3C8E2F-6A90-4D9A-A1DA-ED215D7B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BE0A-9DC7-48C8-B99D-5312518BEDCA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F0839E-B5FA-45EB-A747-887E4ED3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241BED-8C06-406B-BA3F-528E25C2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FF44-E217-4B79-8338-AC16740596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450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1F922E-E2F3-44DA-B4E5-70F1511E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E164EC-B009-421E-9346-E719EB03A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8605196-388E-4F5B-82F1-9B2EBB46B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B6AF26C-C2C0-4967-9BB0-5D3F2A86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BE0A-9DC7-48C8-B99D-5312518BEDCA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BEB7E73-4150-41FE-8681-10EBA268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AB7C17-6246-4D0C-A394-2A874431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FF44-E217-4B79-8338-AC16740596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834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D6D4A5-C03A-460E-AE87-88C604430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AE2C8FC-C783-466F-9E57-DD930AB1C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F6FF95-C518-4739-B4A8-667B03350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AE4D815-4918-4434-876B-5072B07B3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A43D30C-CFDB-46AB-A197-E6E024D59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AD33B67-E67A-4E7A-8B00-CEBC7B10F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BE0A-9DC7-48C8-B99D-5312518BEDCA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961742B-EC86-4FA3-92FC-1E86609B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122126D-3991-451E-AEFC-681BF3D2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FF44-E217-4B79-8338-AC16740596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418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F0670-D5FB-4491-A28C-2808EA4DC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59EE3E0-FAC8-4E79-8757-1A9121C58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BE0A-9DC7-48C8-B99D-5312518BEDCA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FA44246-FEAD-49E7-8698-87EBCB85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BC94EB-21FC-41CE-82E6-FA8245D7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FF44-E217-4B79-8338-AC16740596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567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AE8903-92F8-45AB-BB35-C0310D9F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BE0A-9DC7-48C8-B99D-5312518BEDCA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E0205A4-1610-4A0D-8252-423C59FB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671D3D7-9DDE-48E9-BA22-A4D3D3A5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FF44-E217-4B79-8338-AC16740596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214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85CE06-E7F3-4E64-A18C-38311FEB6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30EBB4-D05B-45B1-A60B-854174540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7A356B5-C092-4315-B402-F377A6BBE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A091AD-A67F-4880-8F9C-56524138F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BE0A-9DC7-48C8-B99D-5312518BEDCA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EAC3ED2-E40D-443D-94C8-E3E1C3FA2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A8E135E-3904-4651-BEC4-DE68D080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FF44-E217-4B79-8338-AC16740596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995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756B68-58CD-4330-9BAB-2C09D64EA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6C34AC8-B591-4BC5-ADAA-B839196F3C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3031A86-3D99-4BBA-81B4-469842A7D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D8C6E7-B275-408A-8023-B85FE466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BE0A-9DC7-48C8-B99D-5312518BEDCA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E5288B-697B-46C8-8A7A-56E569A4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598CBCB-F3B3-405B-9E54-B07BE06E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FF44-E217-4B79-8338-AC16740596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725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A449B49-5B6C-41D7-A674-8ED94ACE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193FDD7-3D2F-45EB-BDD0-A3EE88217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E32BFB-E429-4193-B74C-9790BFEC4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7BE0A-9DC7-48C8-B99D-5312518BEDCA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7849B4-AA29-4FA6-A770-4604D976B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9971A6-7DB9-4916-98D4-03C657518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3FF44-E217-4B79-8338-AC16740596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865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eenove/Freenove_4WD_Smart_Car_Kit_for_Raspberry_Pi" TargetMode="External"/><Relationship Id="rId2" Type="http://schemas.openxmlformats.org/officeDocument/2006/relationships/hyperlink" Target="http://wiki.ros.org/noetic/Installation/Ubunt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F0D357-1AEB-40A3-BF52-545A53C27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13800" dirty="0" err="1">
                <a:latin typeface="Aldhabi" panose="020B0604020202020204" pitchFamily="2" charset="-78"/>
                <a:cs typeface="Aldhabi" panose="020B0604020202020204" pitchFamily="2" charset="-78"/>
              </a:rPr>
              <a:t>Robotic</a:t>
            </a:r>
            <a:r>
              <a:rPr lang="it-IT" sz="13800" dirty="0">
                <a:latin typeface="Aldhabi" panose="020B0604020202020204" pitchFamily="2" charset="-78"/>
                <a:cs typeface="Aldhabi" panose="020B0604020202020204" pitchFamily="2" charset="-78"/>
              </a:rPr>
              <a:t> project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896A02C-A394-4F24-BA92-F9721B465B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sz="2000" dirty="0">
                <a:latin typeface="Bahnschrift Light" panose="020B0502040204020203" pitchFamily="34" charset="0"/>
              </a:rPr>
              <a:t>Realizzato da:</a:t>
            </a:r>
          </a:p>
          <a:p>
            <a:r>
              <a:rPr lang="it-IT" sz="4400" dirty="0">
                <a:latin typeface="Aldhabi" panose="01000000000000000000" pitchFamily="2" charset="-78"/>
                <a:cs typeface="Aldhabi" panose="01000000000000000000" pitchFamily="2" charset="-78"/>
              </a:rPr>
              <a:t>Giancola Jessica</a:t>
            </a:r>
          </a:p>
          <a:p>
            <a:r>
              <a:rPr lang="it-IT" sz="4400" dirty="0">
                <a:latin typeface="Aldhabi" panose="01000000000000000000" pitchFamily="2" charset="-78"/>
                <a:cs typeface="Aldhabi" panose="01000000000000000000" pitchFamily="2" charset="-78"/>
              </a:rPr>
              <a:t>Nanni Loris</a:t>
            </a:r>
            <a:endParaRPr lang="it-IT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0581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F408D5-A251-4281-8327-724FD543C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8000" dirty="0">
                <a:latin typeface="Aldhabi" panose="01000000000000000000" pitchFamily="2" charset="-78"/>
                <a:cs typeface="Aldhabi" panose="01000000000000000000" pitchFamily="2" charset="-78"/>
              </a:rPr>
              <a:t>Obiettivo</a:t>
            </a:r>
            <a:endParaRPr lang="it-IT" sz="72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C622F0-3B70-4014-A518-D17C13CF6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Bahnschrift Light" panose="020B0502040204020203" pitchFamily="34" charset="0"/>
              </a:rPr>
              <a:t>L’obiettivo del nostro progetto è far percorrere al </a:t>
            </a:r>
            <a:r>
              <a:rPr lang="it-IT" b="1" dirty="0">
                <a:latin typeface="Bahnschrift Light" panose="020B0502040204020203" pitchFamily="34" charset="0"/>
              </a:rPr>
              <a:t>robot</a:t>
            </a:r>
            <a:r>
              <a:rPr lang="it-IT" dirty="0">
                <a:latin typeface="Bahnschrift Light" panose="020B0502040204020203" pitchFamily="34" charset="0"/>
              </a:rPr>
              <a:t> un percorso a ostacoli:</a:t>
            </a:r>
          </a:p>
          <a:p>
            <a:pPr marL="0" indent="0">
              <a:buNone/>
            </a:pPr>
            <a:endParaRPr lang="it-IT" sz="400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it-IT" dirty="0">
                <a:latin typeface="Bahnschrift Light" panose="020B0502040204020203" pitchFamily="34" charset="0"/>
              </a:rPr>
              <a:t>Il percorso è rappresentato da una linea nera la quale viene percepita dai </a:t>
            </a:r>
            <a:r>
              <a:rPr lang="it-IT" b="1" dirty="0">
                <a:latin typeface="Bahnschrift Light" panose="020B0502040204020203" pitchFamily="34" charset="0"/>
              </a:rPr>
              <a:t>sensori ad infrarossi </a:t>
            </a:r>
            <a:r>
              <a:rPr lang="it-IT" dirty="0">
                <a:latin typeface="Bahnschrift Light" panose="020B0502040204020203" pitchFamily="34" charset="0"/>
              </a:rPr>
              <a:t>del robot, che insieme al </a:t>
            </a:r>
            <a:r>
              <a:rPr lang="it-IT" b="1" dirty="0">
                <a:latin typeface="Bahnschrift Light" panose="020B0502040204020203" pitchFamily="34" charset="0"/>
              </a:rPr>
              <a:t>sensore ad ultrasuoni </a:t>
            </a:r>
            <a:r>
              <a:rPr lang="it-IT" dirty="0">
                <a:latin typeface="Bahnschrift Light" panose="020B0502040204020203" pitchFamily="34" charset="0"/>
              </a:rPr>
              <a:t>lo guidano. </a:t>
            </a:r>
          </a:p>
          <a:p>
            <a:pPr marL="0" indent="0">
              <a:buNone/>
            </a:pPr>
            <a:endParaRPr lang="it-IT" sz="100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it-IT" dirty="0">
                <a:latin typeface="Bahnschrift Light" panose="020B0502040204020203" pitchFamily="34" charset="0"/>
              </a:rPr>
              <a:t>Quando quest’ultimo rileva un ostacolo a una data distanza, il robot si ferma e </a:t>
            </a:r>
            <a:r>
              <a:rPr lang="it-IT" b="1" dirty="0">
                <a:latin typeface="Bahnschrift Light" panose="020B0502040204020203" pitchFamily="34" charset="0"/>
              </a:rPr>
              <a:t>ruota la testa</a:t>
            </a:r>
            <a:r>
              <a:rPr lang="it-IT" dirty="0">
                <a:latin typeface="Bahnschrift Light" panose="020B0502040204020203" pitchFamily="34" charset="0"/>
              </a:rPr>
              <a:t> per verificare se è possibile aggirare l’ostacolo a sinistra o a destra sfruttando il </a:t>
            </a:r>
            <a:r>
              <a:rPr lang="it-IT" b="1" dirty="0">
                <a:latin typeface="Bahnschrift Light" panose="020B0502040204020203" pitchFamily="34" charset="0"/>
              </a:rPr>
              <a:t>sensore ad ultrasuoni</a:t>
            </a:r>
            <a:r>
              <a:rPr lang="it-IT" dirty="0">
                <a:latin typeface="Bahnschrift Light" panose="020B0502040204020203" pitchFamily="34" charset="0"/>
              </a:rPr>
              <a:t>; se non è possibile aggirarlo, il programma termina.</a:t>
            </a:r>
          </a:p>
        </p:txBody>
      </p:sp>
    </p:spTree>
    <p:extLst>
      <p:ext uri="{BB962C8B-B14F-4D97-AF65-F5344CB8AC3E}">
        <p14:creationId xmlns:p14="http://schemas.microsoft.com/office/powerpoint/2010/main" val="1675466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3C485B-0734-43E6-9139-6D215213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8000" dirty="0">
                <a:latin typeface="Aldhabi" panose="01000000000000000000" pitchFamily="2" charset="-78"/>
                <a:cs typeface="Aldhabi" panose="01000000000000000000" pitchFamily="2" charset="-78"/>
              </a:rPr>
              <a:t>Hardware</a:t>
            </a:r>
            <a:endParaRPr lang="it-IT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969874-5308-43CA-9D15-169B3823A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1674"/>
            <a:ext cx="6805613" cy="33766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latin typeface="Bahnschrift Light" panose="020B0502040204020203" pitchFamily="34" charset="0"/>
              </a:rPr>
              <a:t>L’hardware utilizzato per il nostro progetto è:</a:t>
            </a:r>
          </a:p>
          <a:p>
            <a:pPr marL="0" indent="0">
              <a:buNone/>
            </a:pPr>
            <a:endParaRPr lang="it-IT" dirty="0">
              <a:latin typeface="Bahnschrift Light" panose="020B0502040204020203" pitchFamily="34" charset="0"/>
            </a:endParaRPr>
          </a:p>
          <a:p>
            <a:r>
              <a:rPr lang="it-IT" b="1" dirty="0" err="1">
                <a:latin typeface="Bahnschrift Light" panose="020B0502040204020203" pitchFamily="34" charset="0"/>
              </a:rPr>
              <a:t>Freenove</a:t>
            </a:r>
            <a:r>
              <a:rPr lang="it-IT" b="1" dirty="0">
                <a:latin typeface="Bahnschrift Light" panose="020B0502040204020203" pitchFamily="34" charset="0"/>
              </a:rPr>
              <a:t> 4WD </a:t>
            </a:r>
            <a:r>
              <a:rPr lang="it-IT" dirty="0">
                <a:latin typeface="Bahnschrift Light" panose="020B0502040204020203" pitchFamily="34" charset="0"/>
              </a:rPr>
              <a:t>smart car kit for </a:t>
            </a:r>
          </a:p>
          <a:p>
            <a:pPr marL="0" indent="0">
              <a:buNone/>
            </a:pPr>
            <a:r>
              <a:rPr lang="it-IT" dirty="0">
                <a:latin typeface="Bahnschrift Light" panose="020B0502040204020203" pitchFamily="34" charset="0"/>
              </a:rPr>
              <a:t>	</a:t>
            </a:r>
            <a:r>
              <a:rPr lang="it-IT" dirty="0" err="1">
                <a:latin typeface="Bahnschrift Light" panose="020B0502040204020203" pitchFamily="34" charset="0"/>
              </a:rPr>
              <a:t>Raspberry</a:t>
            </a:r>
            <a:r>
              <a:rPr lang="it-IT" dirty="0">
                <a:latin typeface="Bahnschrift Light" panose="020B0502040204020203" pitchFamily="34" charset="0"/>
              </a:rPr>
              <a:t> </a:t>
            </a:r>
            <a:r>
              <a:rPr lang="it-IT" dirty="0" err="1">
                <a:latin typeface="Bahnschrift Light" panose="020B0502040204020203" pitchFamily="34" charset="0"/>
              </a:rPr>
              <a:t>Pi</a:t>
            </a:r>
            <a:endParaRPr lang="it-IT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it-IT" dirty="0">
              <a:latin typeface="Bahnschrift Light" panose="020B0502040204020203" pitchFamily="34" charset="0"/>
            </a:endParaRPr>
          </a:p>
          <a:p>
            <a:r>
              <a:rPr lang="it-IT" b="1" dirty="0" err="1">
                <a:latin typeface="Bahnschrift Light" panose="020B0502040204020203" pitchFamily="34" charset="0"/>
              </a:rPr>
              <a:t>Raspberry</a:t>
            </a:r>
            <a:r>
              <a:rPr lang="it-IT" b="1" dirty="0">
                <a:latin typeface="Bahnschrift Light" panose="020B0502040204020203" pitchFamily="34" charset="0"/>
              </a:rPr>
              <a:t> </a:t>
            </a:r>
            <a:r>
              <a:rPr lang="it-IT" b="1" dirty="0" err="1">
                <a:latin typeface="Bahnschrift Light" panose="020B0502040204020203" pitchFamily="34" charset="0"/>
              </a:rPr>
              <a:t>Pi</a:t>
            </a:r>
            <a:r>
              <a:rPr lang="it-IT" b="1" dirty="0">
                <a:latin typeface="Bahnschrift Light" panose="020B0502040204020203" pitchFamily="34" charset="0"/>
              </a:rPr>
              <a:t> 3B+ </a:t>
            </a:r>
            <a:r>
              <a:rPr lang="it-IT" dirty="0" err="1">
                <a:latin typeface="Bahnschrift Light" panose="020B0502040204020203" pitchFamily="34" charset="0"/>
              </a:rPr>
              <a:t>armhf</a:t>
            </a:r>
            <a:r>
              <a:rPr lang="it-IT" dirty="0">
                <a:latin typeface="Bahnschrift Light" panose="020B0502040204020203" pitchFamily="34" charset="0"/>
              </a:rPr>
              <a:t> 1GB RAM</a:t>
            </a:r>
          </a:p>
        </p:txBody>
      </p:sp>
      <p:pic>
        <p:nvPicPr>
          <p:cNvPr id="5" name="Immagine 4" descr="Immagine che contiene elettronico&#10;&#10;Descrizione generata automaticamente">
            <a:extLst>
              <a:ext uri="{FF2B5EF4-FFF2-40B4-BE49-F238E27FC236}">
                <a16:creationId xmlns:a16="http://schemas.microsoft.com/office/drawing/2014/main" id="{BFADDC00-383F-41EC-9D1A-9F71426FC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203" y="1705501"/>
            <a:ext cx="3353597" cy="447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251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2E06B8-202F-4945-8FA4-94AA78BCE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8000" dirty="0">
                <a:latin typeface="Aldhabi" panose="01000000000000000000" pitchFamily="2" charset="-78"/>
                <a:cs typeface="Aldhabi" panose="01000000000000000000" pitchFamily="2" charset="-78"/>
              </a:rPr>
              <a:t>Software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B656F0-AB09-4031-A2B8-C22982D5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867"/>
            <a:ext cx="11105271" cy="43750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sz="3300" dirty="0">
                <a:latin typeface="Bahnschrift Light" panose="020B0502040204020203" pitchFamily="34" charset="0"/>
              </a:rPr>
              <a:t>Il sistema operativo che abbiamo installato sul </a:t>
            </a:r>
          </a:p>
          <a:p>
            <a:pPr marL="0" indent="0">
              <a:buNone/>
            </a:pPr>
            <a:r>
              <a:rPr lang="it-IT" sz="3300" dirty="0">
                <a:latin typeface="Bahnschrift Light" panose="020B0502040204020203" pitchFamily="34" charset="0"/>
              </a:rPr>
              <a:t>nostro </a:t>
            </a:r>
            <a:r>
              <a:rPr lang="it-IT" sz="3300" dirty="0" err="1">
                <a:latin typeface="Bahnschrift Light" panose="020B0502040204020203" pitchFamily="34" charset="0"/>
              </a:rPr>
              <a:t>Raspberry</a:t>
            </a:r>
            <a:r>
              <a:rPr lang="it-IT" sz="3300" dirty="0">
                <a:latin typeface="Bahnschrift Light" panose="020B0502040204020203" pitchFamily="34" charset="0"/>
              </a:rPr>
              <a:t> </a:t>
            </a:r>
            <a:r>
              <a:rPr lang="it-IT" sz="3300" dirty="0" err="1">
                <a:latin typeface="Bahnschrift Light" panose="020B0502040204020203" pitchFamily="34" charset="0"/>
              </a:rPr>
              <a:t>Pi</a:t>
            </a:r>
            <a:r>
              <a:rPr lang="it-IT" sz="3300" dirty="0">
                <a:latin typeface="Bahnschrift Light" panose="020B0502040204020203" pitchFamily="34" charset="0"/>
              </a:rPr>
              <a:t> è </a:t>
            </a:r>
          </a:p>
          <a:p>
            <a:pPr marL="0" indent="0">
              <a:buNone/>
            </a:pPr>
            <a:r>
              <a:rPr lang="it-IT" sz="3300" b="1" dirty="0">
                <a:latin typeface="Bahnschrift Light" panose="020B0502040204020203" pitchFamily="34" charset="0"/>
              </a:rPr>
              <a:t>Ubuntu 20.04 LTS </a:t>
            </a:r>
            <a:r>
              <a:rPr lang="it-IT" sz="3300" dirty="0" err="1">
                <a:latin typeface="Bahnschrift Light" panose="020B0502040204020203" pitchFamily="34" charset="0"/>
              </a:rPr>
              <a:t>Focal</a:t>
            </a:r>
            <a:r>
              <a:rPr lang="it-IT" sz="3300" dirty="0">
                <a:latin typeface="Bahnschrift Light" panose="020B0502040204020203" pitchFamily="34" charset="0"/>
              </a:rPr>
              <a:t> a 32-bit per </a:t>
            </a:r>
            <a:r>
              <a:rPr lang="it-IT" sz="3300" dirty="0" err="1">
                <a:latin typeface="Bahnschrift Light" panose="020B0502040204020203" pitchFamily="34" charset="0"/>
              </a:rPr>
              <a:t>armhf</a:t>
            </a:r>
            <a:r>
              <a:rPr lang="it-IT" sz="3300" dirty="0">
                <a:latin typeface="Bahnschrift Light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it-IT" sz="1600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it-IT" sz="3300" dirty="0">
                <a:latin typeface="Bahnschrift Light" panose="020B0502040204020203" pitchFamily="34" charset="0"/>
              </a:rPr>
              <a:t>Successivamente abbiamo installato </a:t>
            </a:r>
            <a:r>
              <a:rPr lang="it-IT" sz="3300" b="1" dirty="0">
                <a:latin typeface="Bahnschrift Light" panose="020B0502040204020203" pitchFamily="34" charset="0"/>
              </a:rPr>
              <a:t>ROS </a:t>
            </a:r>
          </a:p>
          <a:p>
            <a:pPr marL="0" indent="0">
              <a:buNone/>
            </a:pPr>
            <a:r>
              <a:rPr lang="it-IT" sz="3300" b="1" dirty="0" err="1">
                <a:latin typeface="Bahnschrift Light" panose="020B0502040204020203" pitchFamily="34" charset="0"/>
              </a:rPr>
              <a:t>Noetic</a:t>
            </a:r>
            <a:r>
              <a:rPr lang="it-IT" sz="3300" b="1" dirty="0">
                <a:latin typeface="Bahnschrift Light" panose="020B0502040204020203" pitchFamily="34" charset="0"/>
              </a:rPr>
              <a:t> </a:t>
            </a:r>
            <a:r>
              <a:rPr lang="it-IT" sz="3300" b="1" dirty="0" err="1">
                <a:latin typeface="Bahnschrift Light" panose="020B0502040204020203" pitchFamily="34" charset="0"/>
              </a:rPr>
              <a:t>Ninjemis</a:t>
            </a:r>
            <a:r>
              <a:rPr lang="it-IT" sz="3300" dirty="0">
                <a:latin typeface="Bahnschrift Light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it-IT" dirty="0">
                <a:latin typeface="Bahnschrift Light" panose="020B0502040204020203" pitchFamily="34" charset="0"/>
                <a:hlinkClick r:id="rId2"/>
              </a:rPr>
              <a:t> </a:t>
            </a:r>
            <a:r>
              <a:rPr lang="it-IT" dirty="0">
                <a:latin typeface="Bahnschrift Light" panose="020B0502040204020203" pitchFamily="34" charset="0"/>
                <a:hlinkClick r:id="rId2"/>
              </a:rPr>
              <a:t>http://wiki.ros.org/noetic/Installation/Ubuntu</a:t>
            </a:r>
            <a:endParaRPr lang="it-IT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it-IT" sz="1300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it-IT" sz="3300" dirty="0">
                <a:latin typeface="Bahnschrift Light" panose="020B0502040204020203" pitchFamily="34" charset="0"/>
              </a:rPr>
              <a:t>Inoltre abbiamo scaricato i file necessari </a:t>
            </a:r>
          </a:p>
          <a:p>
            <a:pPr marL="0" indent="0">
              <a:buNone/>
            </a:pPr>
            <a:r>
              <a:rPr lang="it-IT" sz="3300" dirty="0">
                <a:latin typeface="Bahnschrift Light" panose="020B0502040204020203" pitchFamily="34" charset="0"/>
              </a:rPr>
              <a:t>alla configurazione del robot </a:t>
            </a:r>
            <a:r>
              <a:rPr lang="it-IT" sz="3300" b="1" dirty="0" err="1">
                <a:latin typeface="Bahnschrift Light" panose="020B0502040204020203" pitchFamily="34" charset="0"/>
              </a:rPr>
              <a:t>Freenove</a:t>
            </a:r>
            <a:r>
              <a:rPr lang="it-IT" sz="3300" dirty="0">
                <a:latin typeface="Bahnschrift Light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it-IT" dirty="0">
                <a:latin typeface="Bahnschrift Light" panose="020B0502040204020203" pitchFamily="34" charset="0"/>
                <a:hlinkClick r:id="rId3"/>
              </a:rPr>
              <a:t>https://github.com/Freenove/Freenove_4WD_Smart_Car_Kit_for_Raspberry_Pi</a:t>
            </a:r>
            <a:endParaRPr lang="it-IT" dirty="0">
              <a:latin typeface="Bahnschrift Light" panose="020B0502040204020203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8B397CA-BA70-473B-8AD0-3C345F4C22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637" y="1842867"/>
            <a:ext cx="2822255" cy="362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2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657008-FFCB-4D8E-A6D9-40EFF97F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8000" dirty="0">
                <a:latin typeface="Aldhabi" panose="01000000000000000000" pitchFamily="2" charset="-78"/>
                <a:cs typeface="Aldhabi" panose="01000000000000000000" pitchFamily="2" charset="-78"/>
              </a:rPr>
              <a:t>Introduzione al programma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F8FD94-B7FB-4DE7-8679-673E383B1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589649"/>
            <a:ext cx="10874326" cy="4903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Bahnschrift Light" panose="020B0502040204020203" pitchFamily="34" charset="0"/>
              </a:rPr>
              <a:t>Il nostro programma è scritto in </a:t>
            </a:r>
            <a:r>
              <a:rPr lang="it-IT" b="1" dirty="0">
                <a:latin typeface="Bahnschrift Light" panose="020B0502040204020203" pitchFamily="34" charset="0"/>
              </a:rPr>
              <a:t>Python3</a:t>
            </a:r>
            <a:r>
              <a:rPr lang="it-IT" dirty="0">
                <a:latin typeface="Bahnschrift Light" panose="020B0502040204020203" pitchFamily="34" charset="0"/>
              </a:rPr>
              <a:t> e sfrutta il concetto di </a:t>
            </a:r>
            <a:r>
              <a:rPr lang="it-IT" u="sng" dirty="0">
                <a:latin typeface="Bahnschrift Light" panose="020B0502040204020203" pitchFamily="34" charset="0"/>
              </a:rPr>
              <a:t>nodo</a:t>
            </a:r>
            <a:r>
              <a:rPr lang="it-IT" dirty="0">
                <a:latin typeface="Bahnschrift Light" panose="020B0502040204020203" pitchFamily="34" charset="0"/>
              </a:rPr>
              <a:t> e di </a:t>
            </a:r>
            <a:r>
              <a:rPr lang="it-IT" u="sng" dirty="0">
                <a:latin typeface="Bahnschrift Light" panose="020B0502040204020203" pitchFamily="34" charset="0"/>
              </a:rPr>
              <a:t>messaggio</a:t>
            </a:r>
            <a:r>
              <a:rPr lang="it-IT" dirty="0">
                <a:latin typeface="Bahnschrift Light" panose="020B0502040204020203" pitchFamily="34" charset="0"/>
              </a:rPr>
              <a:t>, messi a disposizione da </a:t>
            </a:r>
            <a:r>
              <a:rPr lang="it-IT" b="1" dirty="0">
                <a:latin typeface="Bahnschrift Light" panose="020B0502040204020203" pitchFamily="34" charset="0"/>
              </a:rPr>
              <a:t>ROS</a:t>
            </a:r>
            <a:r>
              <a:rPr lang="it-IT" dirty="0">
                <a:latin typeface="Bahnschrift Light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it-IT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it-IT" dirty="0">
                <a:latin typeface="Bahnschrift Light" panose="020B0502040204020203" pitchFamily="34" charset="0"/>
              </a:rPr>
              <a:t>Nel nostro progetto troviamo 3 nodi:</a:t>
            </a:r>
          </a:p>
          <a:p>
            <a:r>
              <a:rPr lang="it-IT" b="1" dirty="0">
                <a:latin typeface="Bahnschrift Light" panose="020B0502040204020203" pitchFamily="34" charset="0"/>
              </a:rPr>
              <a:t>Sensor</a:t>
            </a:r>
            <a:r>
              <a:rPr lang="it-IT" dirty="0">
                <a:latin typeface="Bahnschrift Light" panose="020B0502040204020203" pitchFamily="34" charset="0"/>
              </a:rPr>
              <a:t>, che si occupa di fornire una percezione</a:t>
            </a:r>
          </a:p>
          <a:p>
            <a:r>
              <a:rPr lang="it-IT" b="1" dirty="0">
                <a:latin typeface="Bahnschrift Light" panose="020B0502040204020203" pitchFamily="34" charset="0"/>
              </a:rPr>
              <a:t>Brain</a:t>
            </a:r>
            <a:r>
              <a:rPr lang="it-IT" dirty="0">
                <a:latin typeface="Bahnschrift Light" panose="020B0502040204020203" pitchFamily="34" charset="0"/>
              </a:rPr>
              <a:t>, che in base alla percezione decide cosa fare</a:t>
            </a:r>
          </a:p>
          <a:p>
            <a:r>
              <a:rPr lang="it-IT" b="1" dirty="0">
                <a:latin typeface="Bahnschrift Light" panose="020B0502040204020203" pitchFamily="34" charset="0"/>
              </a:rPr>
              <a:t>Action</a:t>
            </a:r>
            <a:r>
              <a:rPr lang="it-IT" dirty="0">
                <a:latin typeface="Bahnschrift Light" panose="020B0502040204020203" pitchFamily="34" charset="0"/>
              </a:rPr>
              <a:t>, che esegue le istruzioni ricevute</a:t>
            </a:r>
          </a:p>
          <a:p>
            <a:pPr marL="0" indent="0">
              <a:buNone/>
            </a:pPr>
            <a:endParaRPr lang="it-IT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it-IT" dirty="0">
                <a:latin typeface="Bahnschrift Light" panose="020B0502040204020203" pitchFamily="34" charset="0"/>
              </a:rPr>
              <a:t>Inoltre abbiamo provveduto a creare e importare un pacchetto </a:t>
            </a:r>
            <a:r>
              <a:rPr lang="it-IT" dirty="0" err="1">
                <a:latin typeface="Bahnschrift Light" panose="020B0502040204020203" pitchFamily="34" charset="0"/>
              </a:rPr>
              <a:t>catkin</a:t>
            </a:r>
            <a:r>
              <a:rPr lang="it-IT" dirty="0">
                <a:latin typeface="Bahnschrift Light" panose="020B0502040204020203" pitchFamily="34" charset="0"/>
              </a:rPr>
              <a:t> che contiene i file per l’uso delle componenti del robot.</a:t>
            </a:r>
          </a:p>
        </p:txBody>
      </p:sp>
    </p:spTree>
    <p:extLst>
      <p:ext uri="{BB962C8B-B14F-4D97-AF65-F5344CB8AC3E}">
        <p14:creationId xmlns:p14="http://schemas.microsoft.com/office/powerpoint/2010/main" val="25014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4F5FDD-377F-40EE-89F1-5654FC5C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8000" dirty="0">
                <a:latin typeface="Aldhabi" panose="01000000000000000000" pitchFamily="2" charset="-78"/>
                <a:cs typeface="Aldhabi" panose="01000000000000000000" pitchFamily="2" charset="-78"/>
              </a:rPr>
              <a:t>SENSOR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6E6E2B-83C9-4D46-9051-062AF99D4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Bahnschrift Light" panose="020B0502040204020203" pitchFamily="34" charset="0"/>
              </a:rPr>
              <a:t>Questo nodo è un </a:t>
            </a:r>
            <a:r>
              <a:rPr lang="it-IT" b="1" dirty="0">
                <a:latin typeface="Bahnschrift Light" panose="020B0502040204020203" pitchFamily="34" charset="0"/>
              </a:rPr>
              <a:t>Publisher</a:t>
            </a:r>
            <a:r>
              <a:rPr lang="it-IT" dirty="0">
                <a:latin typeface="Bahnschrift Light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it-IT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it-IT" dirty="0">
                <a:latin typeface="Bahnschrift Light" panose="020B0502040204020203" pitchFamily="34" charset="0"/>
              </a:rPr>
              <a:t>Esso si occupa di richiamare le funzioni per la lettura degli infrarossi e degli ultrasuoni, raccoglie le informazioni nel messaggio di tipo Sensor e poi lo invia sul </a:t>
            </a:r>
            <a:r>
              <a:rPr lang="it-IT" dirty="0" err="1">
                <a:latin typeface="Bahnschrift Light" panose="020B0502040204020203" pitchFamily="34" charset="0"/>
              </a:rPr>
              <a:t>topic</a:t>
            </a:r>
            <a:r>
              <a:rPr lang="it-IT" dirty="0">
                <a:latin typeface="Bahnschrift Light" panose="020B0502040204020203" pitchFamily="34" charset="0"/>
              </a:rPr>
              <a:t> «sensori».</a:t>
            </a:r>
          </a:p>
        </p:txBody>
      </p:sp>
    </p:spTree>
    <p:extLst>
      <p:ext uri="{BB962C8B-B14F-4D97-AF65-F5344CB8AC3E}">
        <p14:creationId xmlns:p14="http://schemas.microsoft.com/office/powerpoint/2010/main" val="2549587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477BE1-33B5-4D26-9033-87069050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8000" dirty="0">
                <a:latin typeface="Aldhabi" panose="01000000000000000000" pitchFamily="2" charset="-78"/>
                <a:cs typeface="Aldhabi" panose="01000000000000000000" pitchFamily="2" charset="-78"/>
              </a:rPr>
              <a:t>BRAIN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A0D0FE-BF66-4AD7-BA4F-94DBA8020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75582"/>
            <a:ext cx="10894255" cy="507843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>
                <a:latin typeface="Bahnschrift Light" panose="020B0502040204020203" pitchFamily="34" charset="0"/>
              </a:rPr>
              <a:t>Questo nodo è un </a:t>
            </a:r>
            <a:r>
              <a:rPr lang="it-IT" b="1" dirty="0" err="1">
                <a:latin typeface="Bahnschrift Light" panose="020B0502040204020203" pitchFamily="34" charset="0"/>
              </a:rPr>
              <a:t>Listener</a:t>
            </a:r>
            <a:r>
              <a:rPr lang="it-IT" dirty="0">
                <a:latin typeface="Bahnschrift Light" panose="020B0502040204020203" pitchFamily="34" charset="0"/>
              </a:rPr>
              <a:t> nel </a:t>
            </a:r>
            <a:r>
              <a:rPr lang="it-IT" dirty="0" err="1">
                <a:latin typeface="Bahnschrift Light" panose="020B0502040204020203" pitchFamily="34" charset="0"/>
              </a:rPr>
              <a:t>topic</a:t>
            </a:r>
            <a:r>
              <a:rPr lang="it-IT" dirty="0">
                <a:latin typeface="Bahnschrift Light" panose="020B0502040204020203" pitchFamily="34" charset="0"/>
              </a:rPr>
              <a:t> «sensori», ed un </a:t>
            </a:r>
            <a:r>
              <a:rPr lang="it-IT" b="1" dirty="0">
                <a:latin typeface="Bahnschrift Light" panose="020B0502040204020203" pitchFamily="34" charset="0"/>
              </a:rPr>
              <a:t>Publisher</a:t>
            </a:r>
            <a:r>
              <a:rPr lang="it-IT" dirty="0">
                <a:latin typeface="Bahnschrift Light" panose="020B0502040204020203" pitchFamily="34" charset="0"/>
              </a:rPr>
              <a:t> sul </a:t>
            </a:r>
            <a:r>
              <a:rPr lang="it-IT" dirty="0" err="1">
                <a:latin typeface="Bahnschrift Light" panose="020B0502040204020203" pitchFamily="34" charset="0"/>
              </a:rPr>
              <a:t>topic</a:t>
            </a:r>
            <a:r>
              <a:rPr lang="it-IT" dirty="0">
                <a:latin typeface="Bahnschrift Light" panose="020B0502040204020203" pitchFamily="34" charset="0"/>
              </a:rPr>
              <a:t> «azioni».</a:t>
            </a:r>
          </a:p>
          <a:p>
            <a:pPr marL="0" indent="0">
              <a:buNone/>
            </a:pPr>
            <a:endParaRPr lang="it-IT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it-IT" dirty="0">
                <a:latin typeface="Bahnschrift Light" panose="020B0502040204020203" pitchFamily="34" charset="0"/>
              </a:rPr>
              <a:t>Esso legge il messaggio inviato da </a:t>
            </a:r>
            <a:r>
              <a:rPr lang="it-IT" b="1" dirty="0">
                <a:latin typeface="Bahnschrift Light" panose="020B0502040204020203" pitchFamily="34" charset="0"/>
              </a:rPr>
              <a:t>Sensor</a:t>
            </a:r>
            <a:r>
              <a:rPr lang="it-IT" dirty="0">
                <a:latin typeface="Bahnschrift Light" panose="020B0502040204020203" pitchFamily="34" charset="0"/>
              </a:rPr>
              <a:t>: </a:t>
            </a:r>
          </a:p>
          <a:p>
            <a:pPr marL="0" indent="0">
              <a:buNone/>
            </a:pPr>
            <a:r>
              <a:rPr lang="it-IT" dirty="0">
                <a:latin typeface="Bahnschrift Light" panose="020B0502040204020203" pitchFamily="34" charset="0"/>
              </a:rPr>
              <a:t>in base alla percezione ricevuta e allo stato in cui si trova decide una azione da compiere e la invia in un messaggio di tipo </a:t>
            </a:r>
            <a:r>
              <a:rPr lang="it-IT" u="sng" dirty="0" err="1">
                <a:latin typeface="Bahnschrift Light" panose="020B0502040204020203" pitchFamily="34" charset="0"/>
              </a:rPr>
              <a:t>String</a:t>
            </a:r>
            <a:r>
              <a:rPr lang="it-IT" dirty="0">
                <a:latin typeface="Bahnschrift Light" panose="020B0502040204020203" pitchFamily="34" charset="0"/>
              </a:rPr>
              <a:t> all’ </a:t>
            </a:r>
            <a:r>
              <a:rPr lang="it-IT" b="1" dirty="0">
                <a:latin typeface="Bahnschrift Light" panose="020B0502040204020203" pitchFamily="34" charset="0"/>
              </a:rPr>
              <a:t>Action</a:t>
            </a:r>
            <a:r>
              <a:rPr lang="it-IT" dirty="0">
                <a:latin typeface="Bahnschrift Light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it-IT" dirty="0">
                <a:latin typeface="Bahnschrift Light" panose="020B0502040204020203" pitchFamily="34" charset="0"/>
              </a:rPr>
              <a:t>Ha 6 stati:</a:t>
            </a:r>
          </a:p>
          <a:p>
            <a:r>
              <a:rPr lang="it-IT" sz="3100" b="1" dirty="0">
                <a:latin typeface="Bahnschrift Light" panose="020B0502040204020203" pitchFamily="34" charset="0"/>
              </a:rPr>
              <a:t>0</a:t>
            </a:r>
            <a:r>
              <a:rPr lang="it-IT" dirty="0">
                <a:latin typeface="Bahnschrift Light" panose="020B0502040204020203" pitchFamily="34" charset="0"/>
              </a:rPr>
              <a:t> stato iniziale, dove valuta qual è il prossimo stato;</a:t>
            </a:r>
          </a:p>
          <a:p>
            <a:r>
              <a:rPr lang="it-IT" sz="3000" b="1" dirty="0">
                <a:latin typeface="Bahnschrift Light" panose="020B0502040204020203" pitchFamily="34" charset="0"/>
              </a:rPr>
              <a:t>-1</a:t>
            </a:r>
            <a:r>
              <a:rPr lang="it-IT" dirty="0">
                <a:latin typeface="Bahnschrift Light" panose="020B0502040204020203" pitchFamily="34" charset="0"/>
              </a:rPr>
              <a:t> = </a:t>
            </a:r>
            <a:r>
              <a:rPr lang="it-IT" dirty="0" err="1">
                <a:latin typeface="Bahnschrift Light" panose="020B0502040204020203" pitchFamily="34" charset="0"/>
              </a:rPr>
              <a:t>Unable</a:t>
            </a:r>
            <a:r>
              <a:rPr lang="it-IT" dirty="0">
                <a:latin typeface="Bahnschrift Light" panose="020B0502040204020203" pitchFamily="34" charset="0"/>
              </a:rPr>
              <a:t> to </a:t>
            </a:r>
            <a:r>
              <a:rPr lang="it-IT" dirty="0" err="1">
                <a:latin typeface="Bahnschrift Light" panose="020B0502040204020203" pitchFamily="34" charset="0"/>
              </a:rPr>
              <a:t>move</a:t>
            </a:r>
            <a:r>
              <a:rPr lang="it-IT" dirty="0">
                <a:latin typeface="Bahnschrift Light" panose="020B0502040204020203" pitchFamily="34" charset="0"/>
              </a:rPr>
              <a:t>, dove non è stato possibile decidere e quindi ritorna allo </a:t>
            </a:r>
            <a:r>
              <a:rPr lang="it-IT" b="1" dirty="0">
                <a:latin typeface="Bahnschrift Light" panose="020B0502040204020203" pitchFamily="34" charset="0"/>
              </a:rPr>
              <a:t>0</a:t>
            </a:r>
            <a:r>
              <a:rPr lang="it-IT" dirty="0">
                <a:latin typeface="Bahnschrift Light" panose="020B0502040204020203" pitchFamily="34" charset="0"/>
              </a:rPr>
              <a:t>;</a:t>
            </a:r>
            <a:endParaRPr lang="it-IT" b="1" dirty="0">
              <a:latin typeface="Bahnschrift Light" panose="020B0502040204020203" pitchFamily="34" charset="0"/>
            </a:endParaRPr>
          </a:p>
          <a:p>
            <a:r>
              <a:rPr lang="it-IT" sz="3100" b="1" dirty="0">
                <a:latin typeface="Bahnschrift Light" panose="020B0502040204020203" pitchFamily="34" charset="0"/>
              </a:rPr>
              <a:t>1</a:t>
            </a:r>
            <a:r>
              <a:rPr lang="it-IT" dirty="0">
                <a:latin typeface="Bahnschrift Light" panose="020B0502040204020203" pitchFamily="34" charset="0"/>
              </a:rPr>
              <a:t> = Line tracking, dove non rilevo ostacoli davanti a me quindi procedo seguendo la 	linea nera;</a:t>
            </a:r>
          </a:p>
          <a:p>
            <a:r>
              <a:rPr lang="it-IT" sz="3100" b="1" dirty="0">
                <a:latin typeface="Bahnschrift Light" panose="020B0502040204020203" pitchFamily="34" charset="0"/>
              </a:rPr>
              <a:t>2</a:t>
            </a:r>
            <a:r>
              <a:rPr lang="it-IT" dirty="0">
                <a:latin typeface="Bahnschrift Light" panose="020B0502040204020203" pitchFamily="34" charset="0"/>
              </a:rPr>
              <a:t> = Check </a:t>
            </a:r>
            <a:r>
              <a:rPr lang="it-IT" dirty="0" err="1">
                <a:latin typeface="Bahnschrift Light" panose="020B0502040204020203" pitchFamily="34" charset="0"/>
              </a:rPr>
              <a:t>obstacle</a:t>
            </a:r>
            <a:r>
              <a:rPr lang="it-IT" dirty="0">
                <a:latin typeface="Bahnschrift Light" panose="020B0502040204020203" pitchFamily="34" charset="0"/>
              </a:rPr>
              <a:t>, dove ho rilevato un ostacolo davanti quindi mi fermo, ruoto la 	testa (componente servo) e vedo se posso aggirarlo;</a:t>
            </a:r>
          </a:p>
          <a:p>
            <a:r>
              <a:rPr lang="it-IT" sz="3100" b="1" dirty="0">
                <a:latin typeface="Bahnschrift Light" panose="020B0502040204020203" pitchFamily="34" charset="0"/>
              </a:rPr>
              <a:t>3</a:t>
            </a:r>
            <a:r>
              <a:rPr lang="it-IT" dirty="0">
                <a:latin typeface="Bahnschrift Light" panose="020B0502040204020203" pitchFamily="34" charset="0"/>
              </a:rPr>
              <a:t> = </a:t>
            </a:r>
            <a:r>
              <a:rPr lang="it-IT" dirty="0" err="1">
                <a:latin typeface="Bahnschrift Light" panose="020B0502040204020203" pitchFamily="34" charset="0"/>
              </a:rPr>
              <a:t>Avoid</a:t>
            </a:r>
            <a:r>
              <a:rPr lang="it-IT" dirty="0">
                <a:latin typeface="Bahnschrift Light" panose="020B0502040204020203" pitchFamily="34" charset="0"/>
              </a:rPr>
              <a:t> </a:t>
            </a:r>
            <a:r>
              <a:rPr lang="it-IT" dirty="0" err="1">
                <a:latin typeface="Bahnschrift Light" panose="020B0502040204020203" pitchFamily="34" charset="0"/>
              </a:rPr>
              <a:t>obstacle</a:t>
            </a:r>
            <a:r>
              <a:rPr lang="it-IT" dirty="0">
                <a:latin typeface="Bahnschrift Light" panose="020B0502040204020203" pitchFamily="34" charset="0"/>
              </a:rPr>
              <a:t>, dove ho deciso da quale lato aggirare l’ostacolo e procedo con 	le mosse necessarie;</a:t>
            </a:r>
          </a:p>
          <a:p>
            <a:r>
              <a:rPr lang="it-IT" sz="3000" b="1" dirty="0">
                <a:latin typeface="Bahnschrift Light" panose="020B0502040204020203" pitchFamily="34" charset="0"/>
              </a:rPr>
              <a:t>4 </a:t>
            </a:r>
            <a:r>
              <a:rPr lang="it-IT" sz="3000" dirty="0">
                <a:latin typeface="Bahnschrift Light" panose="020B0502040204020203" pitchFamily="34" charset="0"/>
              </a:rPr>
              <a:t>= </a:t>
            </a:r>
            <a:r>
              <a:rPr lang="it-IT" sz="2900" dirty="0">
                <a:latin typeface="Bahnschrift Light" panose="020B0502040204020203" pitchFamily="34" charset="0"/>
              </a:rPr>
              <a:t>End </a:t>
            </a:r>
            <a:r>
              <a:rPr lang="it-IT" sz="2900" dirty="0" err="1">
                <a:latin typeface="Bahnschrift Light" panose="020B0502040204020203" pitchFamily="34" charset="0"/>
              </a:rPr>
              <a:t>simulation</a:t>
            </a:r>
            <a:r>
              <a:rPr lang="it-IT" sz="2900" dirty="0">
                <a:latin typeface="Bahnschrift Light" panose="020B0502040204020203" pitchFamily="34" charset="0"/>
              </a:rPr>
              <a:t>, non posso aggirare l’ostacolo, termino il programma.</a:t>
            </a:r>
            <a:endParaRPr lang="it-IT" sz="2900" b="1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53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989B76-999A-4371-A88B-AAD114E0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8000" dirty="0">
                <a:latin typeface="Aldhabi" panose="01000000000000000000" pitchFamily="2" charset="-78"/>
                <a:cs typeface="Aldhabi" panose="01000000000000000000" pitchFamily="2" charset="-78"/>
              </a:rPr>
              <a:t>ACTION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3010C0-E162-4554-B5B0-A5D0658C7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Bahnschrift Light" panose="020B0502040204020203" pitchFamily="34" charset="0"/>
              </a:rPr>
              <a:t>Questo nodo è un </a:t>
            </a:r>
            <a:r>
              <a:rPr lang="it-IT" b="1" dirty="0" err="1">
                <a:latin typeface="Bahnschrift Light" panose="020B0502040204020203" pitchFamily="34" charset="0"/>
              </a:rPr>
              <a:t>Listener</a:t>
            </a:r>
            <a:r>
              <a:rPr lang="it-IT" dirty="0">
                <a:latin typeface="Bahnschrift Light" panose="020B0502040204020203" pitchFamily="34" charset="0"/>
              </a:rPr>
              <a:t> nel </a:t>
            </a:r>
            <a:r>
              <a:rPr lang="it-IT" dirty="0" err="1">
                <a:latin typeface="Bahnschrift Light" panose="020B0502040204020203" pitchFamily="34" charset="0"/>
              </a:rPr>
              <a:t>topic</a:t>
            </a:r>
            <a:r>
              <a:rPr lang="it-IT" dirty="0">
                <a:latin typeface="Bahnschrift Light" panose="020B0502040204020203" pitchFamily="34" charset="0"/>
              </a:rPr>
              <a:t> «azioni».</a:t>
            </a:r>
          </a:p>
          <a:p>
            <a:pPr marL="0" indent="0">
              <a:buNone/>
            </a:pPr>
            <a:endParaRPr lang="it-IT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it-IT" dirty="0">
                <a:latin typeface="Bahnschrift Light" panose="020B0502040204020203" pitchFamily="34" charset="0"/>
              </a:rPr>
              <a:t>Esso legge il messaggio mandato da </a:t>
            </a:r>
            <a:r>
              <a:rPr lang="it-IT" b="1" dirty="0">
                <a:latin typeface="Bahnschrift Light" panose="020B0502040204020203" pitchFamily="34" charset="0"/>
              </a:rPr>
              <a:t>Brain </a:t>
            </a:r>
            <a:r>
              <a:rPr lang="it-IT" dirty="0">
                <a:latin typeface="Bahnschrift Light" panose="020B0502040204020203" pitchFamily="34" charset="0"/>
              </a:rPr>
              <a:t>e in base all’azione descritta setta i valori per muovere il componente.</a:t>
            </a:r>
          </a:p>
          <a:p>
            <a:pPr marL="0" indent="0">
              <a:buNone/>
            </a:pPr>
            <a:r>
              <a:rPr lang="it-IT" dirty="0">
                <a:latin typeface="Bahnschrift Light" panose="020B0502040204020203" pitchFamily="34" charset="0"/>
              </a:rPr>
              <a:t>Le azioni che può ricevere sono:</a:t>
            </a:r>
          </a:p>
          <a:p>
            <a:r>
              <a:rPr lang="it-IT" dirty="0">
                <a:latin typeface="Bahnschrift Light" panose="020B0502040204020203" pitchFamily="34" charset="0"/>
              </a:rPr>
              <a:t>Per i </a:t>
            </a:r>
            <a:r>
              <a:rPr lang="it-IT" u="sng" dirty="0">
                <a:latin typeface="Bahnschrift Light" panose="020B0502040204020203" pitchFamily="34" charset="0"/>
              </a:rPr>
              <a:t>motori</a:t>
            </a:r>
            <a:r>
              <a:rPr lang="it-IT" dirty="0">
                <a:latin typeface="Bahnschrift Light" panose="020B0502040204020203" pitchFamily="34" charset="0"/>
              </a:rPr>
              <a:t>: avanti, sinistra, destra, avanti-destra, avanti-	sinistra e stop;</a:t>
            </a:r>
          </a:p>
          <a:p>
            <a:r>
              <a:rPr lang="it-IT" dirty="0">
                <a:latin typeface="Bahnschrift Light" panose="020B0502040204020203" pitchFamily="34" charset="0"/>
              </a:rPr>
              <a:t>Per il </a:t>
            </a:r>
            <a:r>
              <a:rPr lang="it-IT" u="sng" dirty="0">
                <a:latin typeface="Bahnschrift Light" panose="020B0502040204020203" pitchFamily="34" charset="0"/>
              </a:rPr>
              <a:t>servo</a:t>
            </a:r>
            <a:r>
              <a:rPr lang="it-IT" dirty="0">
                <a:latin typeface="Bahnschrift Light" panose="020B0502040204020203" pitchFamily="34" charset="0"/>
              </a:rPr>
              <a:t>: centro, destra e sinistra;</a:t>
            </a:r>
          </a:p>
          <a:p>
            <a:r>
              <a:rPr lang="it-IT" dirty="0">
                <a:latin typeface="Bahnschrift Light" panose="020B0502040204020203" pitchFamily="34" charset="0"/>
              </a:rPr>
              <a:t>End, che ferma i motori al termine del programma.</a:t>
            </a:r>
          </a:p>
        </p:txBody>
      </p:sp>
    </p:spTree>
    <p:extLst>
      <p:ext uri="{BB962C8B-B14F-4D97-AF65-F5344CB8AC3E}">
        <p14:creationId xmlns:p14="http://schemas.microsoft.com/office/powerpoint/2010/main" val="25999142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573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Aldhabi</vt:lpstr>
      <vt:lpstr>Arial</vt:lpstr>
      <vt:lpstr>Bahnschrift Light</vt:lpstr>
      <vt:lpstr>Calibri</vt:lpstr>
      <vt:lpstr>Calibri Light</vt:lpstr>
      <vt:lpstr>Tema di Office</vt:lpstr>
      <vt:lpstr>Robotic project</vt:lpstr>
      <vt:lpstr>Obiettivo</vt:lpstr>
      <vt:lpstr>Hardware</vt:lpstr>
      <vt:lpstr>Software</vt:lpstr>
      <vt:lpstr>Introduzione al programma</vt:lpstr>
      <vt:lpstr>SENSOR</vt:lpstr>
      <vt:lpstr>BRAIN</vt:lpstr>
      <vt:lpstr>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 project</dc:title>
  <dc:creator>Jessica Giancola</dc:creator>
  <cp:lastModifiedBy>Jessica Giancola</cp:lastModifiedBy>
  <cp:revision>15</cp:revision>
  <dcterms:created xsi:type="dcterms:W3CDTF">2021-03-08T17:18:24Z</dcterms:created>
  <dcterms:modified xsi:type="dcterms:W3CDTF">2021-03-09T14:55:50Z</dcterms:modified>
</cp:coreProperties>
</file>