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1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80" r:id="rId15"/>
    <p:sldId id="283" r:id="rId16"/>
    <p:sldId id="281" r:id="rId17"/>
    <p:sldId id="278" r:id="rId18"/>
    <p:sldId id="266" r:id="rId19"/>
    <p:sldId id="265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Constantia" panose="02030602050306030303" pitchFamily="18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67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65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34A1330-D46F-4B5F-AAFF-3452F0DDD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19AB1A-8C6C-48F3-8C78-475B70C79B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255C-28F1-4CDA-BA88-E062C9AB9D9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8D5929-18A3-46BC-B0B9-3B33F233EC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1851E6-492A-4910-AFDB-08F7D81171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9501-3A74-4ECB-B842-509872A06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2295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356DEE-9DBF-49E9-A4D1-5C260303F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92387-89D6-4107-BA26-4B145B9A93F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f42e4c8b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f42e4c8b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650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f42e4c8b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f42e4c8b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627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f42e4c8b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f42e4c8b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26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f42e4c8b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f42e4c8b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328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f42e4c8b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3f42e4c8b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659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f42e4c8b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3f42e4c8b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162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f42e4c8b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3f42e4c8b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196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f42e4c8b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3f42e4c8b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384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3f42e4c8b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3f42e4c8b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f42e4c8b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3f42e4c8b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f42e4c8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3f42e4c8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f42e4c8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f42e4c8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f42e4c8b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f42e4c8b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f42e4c8b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f42e4c8b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f42e4c8b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f42e4c8b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82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f42e4c8b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f42e4c8b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96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f42e4c8b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f42e4c8b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36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f42e4c8b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f42e4c8b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88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tt_84072/historical-simulation-value-at-risk-explained-with-python-code-a904d848d146?source=post_page-----a904d848d146-----------------------------------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26425" y="1245800"/>
            <a:ext cx="8134200" cy="1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80" dirty="0"/>
              <a:t>Soutenance de Projet de Fin d'Études : </a:t>
            </a:r>
            <a:endParaRPr sz="33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80" dirty="0"/>
              <a:t>Création d’une application de calcul de Value at Risk</a:t>
            </a:r>
            <a:endParaRPr sz="338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3407275"/>
            <a:ext cx="7688100" cy="1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Etudiants 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Luc Sagnes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Jessica Gourdon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Référent 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Zakaria Kardou 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2FFFEA-C646-4B1D-9F40-417A8CB78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E8EB6B38-194C-46E5-B7E9-C4F914C49DD1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13742E-A1C2-41BA-AB40-E9FDF4FF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5" y="1318650"/>
            <a:ext cx="5328171" cy="1058790"/>
          </a:xfrm>
        </p:spPr>
        <p:txBody>
          <a:bodyPr>
            <a:normAutofit/>
          </a:bodyPr>
          <a:lstStyle/>
          <a:p>
            <a:r>
              <a:rPr lang="fr-FR" sz="2300" dirty="0"/>
              <a:t>Implémentation de la méthode par pondération selon l’âge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196F313-6B9A-4610-9769-AC6A67E0E6D6}"/>
              </a:ext>
            </a:extLst>
          </p:cNvPr>
          <p:cNvSpPr txBox="1"/>
          <p:nvPr/>
        </p:nvSpPr>
        <p:spPr>
          <a:xfrm>
            <a:off x="337145" y="2548965"/>
            <a:ext cx="5595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Amélioration par rapport à la Value at Risk historique</a:t>
            </a:r>
          </a:p>
          <a:p>
            <a:endParaRPr lang="fr-FR" b="1" dirty="0"/>
          </a:p>
          <a:p>
            <a:r>
              <a:rPr lang="fr-FR" b="1" dirty="0"/>
              <a:t>Attribution d’un poids à chaque rendement du portefeuille :</a:t>
            </a:r>
          </a:p>
          <a:p>
            <a:endParaRPr lang="fr-FR" dirty="0">
              <a:effectLst/>
              <a:latin typeface="+mn-lt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effectLst/>
                <a:latin typeface="+mn-lt"/>
                <a:ea typeface="Constantia" panose="02030602050306030303" pitchFamily="18" charset="0"/>
                <a:cs typeface="Times New Roman" panose="02020603050405020304" pitchFamily="18" charset="0"/>
              </a:rPr>
              <a:t>Plus le rendement est reculé, plus le poids qu’on lui attribue est faible</a:t>
            </a:r>
            <a:endParaRPr lang="fr-FR" b="1" dirty="0">
              <a:latin typeface="+mn-lt"/>
              <a:cs typeface="Times New Roman" panose="02020603050405020304" pitchFamily="18" charset="0"/>
            </a:endParaRPr>
          </a:p>
          <a:p>
            <a:endParaRPr lang="fr-FR" b="1" dirty="0">
              <a:latin typeface="+mn-lt"/>
            </a:endParaRPr>
          </a:p>
          <a:p>
            <a:r>
              <a:rPr lang="fr-FR" b="1" dirty="0"/>
              <a:t>Très utile dans le cas où l’on a un changement brutal de marché </a:t>
            </a:r>
          </a:p>
          <a:p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6CF70C-FF36-4BC9-94BC-52943E9E8E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27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E8EB6B38-194C-46E5-B7E9-C4F914C49DD1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13742E-A1C2-41BA-AB40-E9FDF4FF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5" y="1318650"/>
            <a:ext cx="5328171" cy="1058790"/>
          </a:xfrm>
        </p:spPr>
        <p:txBody>
          <a:bodyPr>
            <a:normAutofit/>
          </a:bodyPr>
          <a:lstStyle/>
          <a:p>
            <a:r>
              <a:rPr lang="fr-FR" sz="2300" dirty="0"/>
              <a:t>Implémentation de la méthode par pondération selon la volatilité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196F313-6B9A-4610-9769-AC6A67E0E6D6}"/>
                  </a:ext>
                </a:extLst>
              </p:cNvPr>
              <p:cNvSpPr txBox="1"/>
              <p:nvPr/>
            </p:nvSpPr>
            <p:spPr>
              <a:xfrm>
                <a:off x="337143" y="2548965"/>
                <a:ext cx="7041851" cy="178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Similaire à la méthode par pondération selon l’âge : attribution d’un poids</a:t>
                </a:r>
              </a:p>
              <a:p>
                <a:endParaRPr lang="fr-FR" b="1" dirty="0"/>
              </a:p>
              <a:p>
                <a:r>
                  <a:rPr lang="fr-FR" b="1" dirty="0">
                    <a:effectLst/>
                    <a:latin typeface="+mn-lt"/>
                    <a:ea typeface="Constantia" panose="02030602050306030303" pitchFamily="18" charset="0"/>
                    <a:cs typeface="Times New Roman" panose="02020603050405020304" pitchFamily="18" charset="0"/>
                  </a:rPr>
                  <a:t>Les rendements de chaque actifs sont multipliés par 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fr-FR" b="1" dirty="0">
                  <a:effectLst/>
                  <a:latin typeface="+mn-lt"/>
                  <a:ea typeface="Constantia" panose="02030602050306030303" pitchFamily="18" charset="0"/>
                  <a:cs typeface="Times New Roman" panose="02020603050405020304" pitchFamily="18" charset="0"/>
                </a:endParaRPr>
              </a:p>
              <a:p>
                <a:r>
                  <a:rPr lang="fr-FR" dirty="0">
                    <a:effectLst/>
                    <a:latin typeface="+mn-lt"/>
                    <a:ea typeface="Constantia" panose="02030602050306030303" pitchFamily="18" charset="0"/>
                    <a:cs typeface="Times New Roman" panose="02020603050405020304" pitchFamily="18" charset="0"/>
                  </a:rPr>
                  <a:t>Multiplication par la volatilité la plus récente et division par la volatilité à la date t</a:t>
                </a:r>
              </a:p>
              <a:p>
                <a:endParaRPr lang="fr-FR" dirty="0">
                  <a:effectLst/>
                  <a:latin typeface="+mn-lt"/>
                  <a:ea typeface="Constantia" panose="02030602050306030303" pitchFamily="18" charset="0"/>
                  <a:cs typeface="Times New Roman" panose="02020603050405020304" pitchFamily="18" charset="0"/>
                </a:endParaRPr>
              </a:p>
              <a:p>
                <a:r>
                  <a:rPr lang="fr-FR" b="1" dirty="0">
                    <a:latin typeface="+mn-lt"/>
                    <a:ea typeface="Constantia" panose="02030602050306030303" pitchFamily="18" charset="0"/>
                    <a:cs typeface="Times New Roman" panose="02020603050405020304" pitchFamily="18" charset="0"/>
                  </a:rPr>
                  <a:t>Vise </a:t>
                </a:r>
                <a:r>
                  <a:rPr lang="fr-FR" b="1" dirty="0">
                    <a:effectLst/>
                    <a:latin typeface="+mn-lt"/>
                    <a:ea typeface="Constantia" panose="02030602050306030303" pitchFamily="18" charset="0"/>
                    <a:cs typeface="Times New Roman" panose="02020603050405020304" pitchFamily="18" charset="0"/>
                  </a:rPr>
                  <a:t>à imposer les conditions du marché d'aujourd'hui aux rendements d'hier</a:t>
                </a:r>
              </a:p>
              <a:p>
                <a:endParaRPr lang="fr-FR" dirty="0">
                  <a:effectLst/>
                  <a:latin typeface="+mn-lt"/>
                  <a:ea typeface="Constantia" panose="0203060205030603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196F313-6B9A-4610-9769-AC6A67E0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43" y="2548965"/>
                <a:ext cx="7041851" cy="1788118"/>
              </a:xfrm>
              <a:prstGeom prst="rect">
                <a:avLst/>
              </a:prstGeom>
              <a:blipFill>
                <a:blip r:embed="rId4"/>
                <a:stretch>
                  <a:fillRect l="-260" t="-6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6B5837-8CDF-4B3C-8910-37349C15E7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31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E8EB6B38-194C-46E5-B7E9-C4F914C49DD1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13742E-A1C2-41BA-AB40-E9FDF4FF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44" y="1330504"/>
            <a:ext cx="5328171" cy="902333"/>
          </a:xfrm>
        </p:spPr>
        <p:txBody>
          <a:bodyPr>
            <a:normAutofit/>
          </a:bodyPr>
          <a:lstStyle/>
          <a:p>
            <a:r>
              <a:rPr lang="fr-FR" sz="2300" dirty="0"/>
              <a:t>Ajouts d’une fenêtre d’aide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718DEC-7859-4E84-AEC8-8BEE83823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44" y="1986857"/>
            <a:ext cx="5179872" cy="298206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4A8A18-EE85-4184-89A3-5185070240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35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E8EB6B38-194C-46E5-B7E9-C4F914C49DD1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13742E-A1C2-41BA-AB40-E9FDF4FF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18" y="1227247"/>
            <a:ext cx="5328171" cy="750456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Ajouts d’une fenêtre d’analyse des méthodes de calcul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424FE7-921A-4710-A723-88DFB1162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32" y="1977703"/>
            <a:ext cx="5693666" cy="295917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DEAECC-FBF9-406D-8C3F-B7A08CDFDE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55496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410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527431" y="1301379"/>
            <a:ext cx="483137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Analyse sur des actions qui ont chuté récemment</a:t>
            </a: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AF08C93-BCD3-4815-A219-30453AF7D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5" y="2267345"/>
            <a:ext cx="3789553" cy="2691540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08C7AE2-B89E-4341-92D0-3B08802AC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15436"/>
              </p:ext>
            </p:extLst>
          </p:nvPr>
        </p:nvGraphicFramePr>
        <p:xfrm>
          <a:off x="3868278" y="3406739"/>
          <a:ext cx="4394810" cy="1235586"/>
        </p:xfrm>
        <a:graphic>
          <a:graphicData uri="http://schemas.openxmlformats.org/drawingml/2006/table">
            <a:tbl>
              <a:tblPr firstRow="1" firstCol="1" bandRow="1"/>
              <a:tblGrid>
                <a:gridCol w="3178879">
                  <a:extLst>
                    <a:ext uri="{9D8B030D-6E8A-4147-A177-3AD203B41FA5}">
                      <a16:colId xmlns:a16="http://schemas.microsoft.com/office/drawing/2014/main" val="2933685277"/>
                    </a:ext>
                  </a:extLst>
                </a:gridCol>
                <a:gridCol w="1215931">
                  <a:extLst>
                    <a:ext uri="{9D8B030D-6E8A-4147-A177-3AD203B41FA5}">
                      <a16:colId xmlns:a16="http://schemas.microsoft.com/office/drawing/2014/main" val="4194314004"/>
                    </a:ext>
                  </a:extLst>
                </a:gridCol>
              </a:tblGrid>
              <a:tr h="30696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 b="1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Méthode utilisée</a:t>
                      </a:r>
                      <a:endParaRPr lang="fr-FR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 b="1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Value at Risk estimée</a:t>
                      </a:r>
                      <a:endParaRPr lang="fr-FR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144131"/>
                  </a:ext>
                </a:extLst>
              </a:tr>
              <a:tr h="14953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Méthode historique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-5.43%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41670"/>
                  </a:ext>
                </a:extLst>
              </a:tr>
              <a:tr h="14953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Méthode paramétrique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-8.29%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773734"/>
                  </a:ext>
                </a:extLst>
              </a:tr>
              <a:tr h="14953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Méthode de Monte Carlo (loi normale)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-8.237%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323735"/>
                  </a:ext>
                </a:extLst>
              </a:tr>
              <a:tr h="14953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Méthode de pondération selon l’âge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-8.259%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343032"/>
                  </a:ext>
                </a:extLst>
              </a:tr>
              <a:tr h="14953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Méthode de pondération selon la volatilité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Constantia" panose="02030602050306030303" pitchFamily="18" charset="0"/>
                          <a:cs typeface="Times New Roman" panose="02020603050405020304" pitchFamily="18" charset="0"/>
                        </a:rPr>
                        <a:t>-5.425%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938536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8E09BFE-7509-498D-BA8A-49F7A7A95F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52418363-F440-4787-A49E-6F584317394C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50375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527431" y="1301379"/>
            <a:ext cx="483137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Analyse sur des actions qui ont chuté récemment</a:t>
            </a: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AF08C93-BCD3-4815-A219-30453AF7D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7" y="2101583"/>
            <a:ext cx="3789553" cy="26915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59ACEAC-98EF-47DC-9A4A-778A8DE1E5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654" y="2770981"/>
            <a:ext cx="2933655" cy="187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8F8C0D-3E94-4D66-A572-E7B75E9506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83" b="5696"/>
          <a:stretch/>
        </p:blipFill>
        <p:spPr>
          <a:xfrm>
            <a:off x="6526309" y="3079710"/>
            <a:ext cx="2538966" cy="176475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6C8E3E-14F1-4686-8E70-09E637BF0E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sp>
        <p:nvSpPr>
          <p:cNvPr id="10" name="Google Shape;102;p15">
            <a:extLst>
              <a:ext uri="{FF2B5EF4-FFF2-40B4-BE49-F238E27FC236}">
                <a16:creationId xmlns:a16="http://schemas.microsoft.com/office/drawing/2014/main" id="{FDE18DBB-F121-4A9C-AD9A-632A069A6027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64968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548696" y="1524662"/>
            <a:ext cx="483137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Analyse sur des actions qui sont en chute depuis plusieurs mois</a:t>
            </a: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1FC576-6D29-4E72-8FA5-6FCAD698894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811939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sp>
        <p:nvSpPr>
          <p:cNvPr id="9" name="Google Shape;102;p15">
            <a:extLst>
              <a:ext uri="{FF2B5EF4-FFF2-40B4-BE49-F238E27FC236}">
                <a16:creationId xmlns:a16="http://schemas.microsoft.com/office/drawing/2014/main" id="{86918BC5-3B19-41B7-B7E1-5C84EA0C30E8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  <p:pic>
        <p:nvPicPr>
          <p:cNvPr id="1026" name="Picture 2" descr="Démo Easy-PME - Courbevoie - Easy PME">
            <a:extLst>
              <a:ext uri="{FF2B5EF4-FFF2-40B4-BE49-F238E27FC236}">
                <a16:creationId xmlns:a16="http://schemas.microsoft.com/office/drawing/2014/main" id="{BAA9094E-C58B-405B-A0D1-53A96CFF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96" y="2571750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727650" y="138249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727650" y="23812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2"/>
                </a:solidFill>
                <a:latin typeface="+mj-lt"/>
              </a:rPr>
              <a:t>Une approche du projet informatique identique à celle employée en entreprise. </a:t>
            </a:r>
          </a:p>
          <a:p>
            <a:pPr marL="285750" indent="-28575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2"/>
                </a:solidFill>
                <a:latin typeface="+mj-lt"/>
              </a:rPr>
              <a:t>Développement d’une application avec une interface graphique en implémentant  un maximum de méthodes de calcul de Value at Risk</a:t>
            </a:r>
          </a:p>
          <a:p>
            <a:pPr marL="285750" indent="-28575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2"/>
                </a:solidFill>
                <a:latin typeface="+mj-lt"/>
              </a:rPr>
              <a:t>Intérêt de proposer une comparaison de ces méthodes, également accessible au client</a:t>
            </a: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63F8D2-973F-4F2A-9902-B5622576A95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837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9F7FC586-A0E6-46FD-BD90-12062EE5C4F4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43308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27650" y="127970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Source 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727650" y="1745238"/>
            <a:ext cx="7688700" cy="3221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500" u="sng" dirty="0">
                <a:solidFill>
                  <a:schemeClr val="bg2"/>
                </a:solidFill>
                <a:latin typeface="+mj-lt"/>
              </a:rPr>
              <a:t>Comprendre la Value at Risk 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500" u="sng" dirty="0">
                <a:solidFill>
                  <a:schemeClr val="bg2"/>
                </a:solidFill>
                <a:latin typeface="+mj-lt"/>
              </a:rPr>
              <a:t>https://www.abcbourse.com/apprendre/19_value_at_risk.html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John Hull - Options Futures and Other Derivatives, 1997</a:t>
            </a:r>
            <a:endParaRPr lang="fr-FR" sz="1500" dirty="0">
              <a:solidFill>
                <a:schemeClr val="bg2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500" u="sng" dirty="0">
                <a:solidFill>
                  <a:schemeClr val="bg2"/>
                </a:solidFill>
                <a:latin typeface="+mj-lt"/>
              </a:rPr>
              <a:t>Interface graphique :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Python GUI Programming With </a:t>
            </a:r>
            <a:r>
              <a:rPr lang="en-US" sz="1600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Tkinter</a:t>
            </a:r>
            <a:r>
              <a:rPr lang="en-US" sz="16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fr-FR" sz="1600" b="0" i="1" dirty="0">
                <a:solidFill>
                  <a:schemeClr val="bg2"/>
                </a:solidFill>
                <a:effectLst/>
                <a:latin typeface="+mj-lt"/>
              </a:rPr>
              <a:t>David Amos </a:t>
            </a:r>
            <a:endParaRPr lang="fr-FR" sz="1600" i="1" dirty="0">
              <a:solidFill>
                <a:schemeClr val="bg2"/>
              </a:solidFill>
              <a:latin typeface="+mj-lt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fr-FR" sz="1500" u="sng" dirty="0">
                <a:solidFill>
                  <a:schemeClr val="bg2"/>
                </a:solidFill>
                <a:latin typeface="+mj-lt"/>
              </a:rPr>
              <a:t>Implémenter la Value at Risk :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+mj-lt"/>
              </a:rPr>
              <a:t>Historical Simulation Value-At-Risk Explained (with Python code), </a:t>
            </a:r>
            <a:r>
              <a:rPr lang="fr-FR" sz="1900" b="0" i="1" u="none" strike="noStrike" dirty="0">
                <a:solidFill>
                  <a:schemeClr val="bg2"/>
                </a:solidFill>
                <a:effectLst/>
                <a:latin typeface="+mj-lt"/>
              </a:rPr>
              <a:t>Matt Thomas, </a:t>
            </a:r>
            <a:r>
              <a:rPr lang="fr-FR" sz="1900" i="1" dirty="0">
                <a:solidFill>
                  <a:schemeClr val="bg2"/>
                </a:solidFill>
                <a:latin typeface="+mj-lt"/>
              </a:rPr>
              <a:t>21 Mai 2020</a:t>
            </a:r>
            <a:br>
              <a:rPr lang="fr-FR" sz="2800" b="0" i="0" u="none" strike="noStrike" dirty="0">
                <a:solidFill>
                  <a:srgbClr val="757575"/>
                </a:solidFill>
                <a:effectLst/>
                <a:latin typeface="+mj-lt"/>
                <a:hlinkClick r:id="rId3"/>
              </a:rPr>
            </a:br>
            <a:r>
              <a:rPr lang="fr-FR" sz="1500" u="sng" dirty="0">
                <a:solidFill>
                  <a:schemeClr val="bg2"/>
                </a:solidFill>
                <a:latin typeface="+mj-lt"/>
              </a:rPr>
              <a:t>https://medium.com/@matt_84072/historical-simulation-value-at-risk-explained-with-python-code-a904d848d146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sz="15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sz="1500" dirty="0">
              <a:latin typeface="+mj-l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1D723D-F18C-4A71-92BB-A3EB48EF3B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83718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544450" y="2761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nous avoir écouté !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597E7A-69FF-4CE3-9CBC-59F425B36D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650" y="146750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Sommaire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2103500"/>
            <a:ext cx="7688700" cy="24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fr" sz="1500" dirty="0">
                <a:solidFill>
                  <a:schemeClr val="dk2"/>
                </a:solidFill>
              </a:rPr>
              <a:t>Objectif de notre projet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fr-FR" sz="1500" dirty="0">
                <a:solidFill>
                  <a:schemeClr val="dk2"/>
                </a:solidFill>
              </a:rPr>
              <a:t>Définition de la Value at Risk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fr" sz="1500" dirty="0">
                <a:solidFill>
                  <a:schemeClr val="dk2"/>
                </a:solidFill>
              </a:rPr>
              <a:t>Déroulement de notre projet</a:t>
            </a:r>
            <a:endParaRPr sz="1500" dirty="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lphaLcPeriod"/>
            </a:pPr>
            <a:r>
              <a:rPr lang="fr" sz="1300" dirty="0">
                <a:solidFill>
                  <a:schemeClr val="dk2"/>
                </a:solidFill>
              </a:rPr>
              <a:t>Rappel des tâches réalisées durant la première période 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lphaLcPeriod"/>
            </a:pPr>
            <a:r>
              <a:rPr lang="fr-FR" sz="1300" dirty="0">
                <a:solidFill>
                  <a:schemeClr val="dk2"/>
                </a:solidFill>
              </a:rPr>
              <a:t>Présentation de nos méthodes de Value at Risk</a:t>
            </a:r>
            <a:endParaRPr sz="1300" dirty="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lphaLcPeriod"/>
            </a:pPr>
            <a:r>
              <a:rPr lang="fr-FR" sz="1300" dirty="0">
                <a:solidFill>
                  <a:schemeClr val="dk2"/>
                </a:solidFill>
              </a:rPr>
              <a:t>Ajouts sur l’application</a:t>
            </a:r>
            <a:endParaRPr sz="1300" dirty="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fr" sz="1500" dirty="0">
                <a:solidFill>
                  <a:schemeClr val="dk2"/>
                </a:solidFill>
              </a:rPr>
              <a:t>Analyse de différents cas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fr" sz="1500" dirty="0">
                <a:solidFill>
                  <a:schemeClr val="dk2"/>
                </a:solidFill>
              </a:rPr>
              <a:t>Conclusion </a:t>
            </a:r>
            <a:endParaRPr sz="1500" dirty="0">
              <a:solidFill>
                <a:schemeClr val="dk2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F8EEC2-8DC5-44FD-91DA-E62FEB9D85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Objectif de notre projet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90976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800" dirty="0">
                <a:solidFill>
                  <a:schemeClr val="bg2"/>
                </a:solidFill>
                <a:latin typeface="+mj-lt"/>
              </a:rPr>
              <a:t>Calculer à l’aide d’une application différentes méthodes de Value at Risk </a:t>
            </a:r>
            <a:endParaRPr sz="1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Objectif de </a:t>
            </a: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notre</a:t>
            </a:r>
            <a:r>
              <a:rPr lang="fr-FR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9129E34-AEBB-4534-A39D-013D12E2B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05" t="35332" r="12423" b="33512"/>
          <a:stretch/>
        </p:blipFill>
        <p:spPr bwMode="auto">
          <a:xfrm>
            <a:off x="1273353" y="2684427"/>
            <a:ext cx="6597294" cy="1904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13A3B5-2196-4B1D-902D-06AEE022D2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Qu’est-ce que la Value at Risk 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9450" y="2350600"/>
            <a:ext cx="3999304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Value at Risk (ou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fait référence à une valeur qui permet d’exprimer l’exposition au risque d’un portefeuille ou d’une position.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« Nous perdrons moins de X euros </a:t>
            </a:r>
            <a:r>
              <a:rPr lang="fr-FR" sz="1800" dirty="0">
                <a:solidFill>
                  <a:schemeClr val="bg2"/>
                </a:solidFill>
                <a:latin typeface="Arial" panose="020B0604020202020204" pitchFamily="34" charset="0"/>
              </a:rPr>
              <a:t>sur </a:t>
            </a:r>
            <a:r>
              <a:rPr lang="fr-FR" sz="1800">
                <a:solidFill>
                  <a:schemeClr val="bg2"/>
                </a:solidFill>
                <a:latin typeface="Arial" panose="020B0604020202020204" pitchFamily="34" charset="0"/>
              </a:rPr>
              <a:t>un horizon de </a:t>
            </a:r>
            <a:r>
              <a:rPr lang="fr-FR" sz="1800" dirty="0">
                <a:solidFill>
                  <a:schemeClr val="bg2"/>
                </a:solidFill>
                <a:latin typeface="Arial" panose="020B0604020202020204" pitchFamily="34" charset="0"/>
              </a:rPr>
              <a:t>temps N</a:t>
            </a:r>
            <a:r>
              <a:rPr lang="fr-FR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avec une probabilité égale à P ». </a:t>
            </a:r>
            <a:endParaRPr lang="fr-FR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67" y="2093500"/>
            <a:ext cx="4162950" cy="27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1DAB8FC0-479E-4950-BD1B-8BD978A34A78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0781D2-A0CD-4487-A511-1D1CF2F0E3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481693-0467-43CC-9FAF-3DDBE85AC93B}"/>
              </a:ext>
            </a:extLst>
          </p:cNvPr>
          <p:cNvSpPr txBox="1"/>
          <p:nvPr/>
        </p:nvSpPr>
        <p:spPr>
          <a:xfrm>
            <a:off x="337145" y="2291267"/>
            <a:ext cx="3937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Etude de Besoin : </a:t>
            </a:r>
          </a:p>
          <a:p>
            <a:endParaRPr lang="fr-FR" dirty="0"/>
          </a:p>
          <a:p>
            <a:r>
              <a:rPr lang="fr-FR" dirty="0"/>
              <a:t>Rappel du contexte, Expression du besoin, Description des exigences</a:t>
            </a:r>
          </a:p>
          <a:p>
            <a:endParaRPr lang="fr-FR" dirty="0"/>
          </a:p>
          <a:p>
            <a:r>
              <a:rPr lang="fr-FR" b="1" dirty="0"/>
              <a:t>Spécification Fonctionnelle: </a:t>
            </a:r>
          </a:p>
          <a:p>
            <a:endParaRPr lang="fr-FR" dirty="0"/>
          </a:p>
          <a:p>
            <a:r>
              <a:rPr lang="fr-FR" dirty="0"/>
              <a:t>Détail des objectifs techniques par rapport à ce qui a été déterminé avec l’Etude de Besoin</a:t>
            </a:r>
          </a:p>
          <a:p>
            <a:endParaRPr lang="fr-FR" dirty="0"/>
          </a:p>
          <a:p>
            <a:r>
              <a:rPr lang="fr-FR" dirty="0"/>
              <a:t>Permet de bien définir le projet avant de se lancer réellement dans le code</a:t>
            </a:r>
          </a:p>
        </p:txBody>
      </p:sp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E8EB6B38-194C-46E5-B7E9-C4F914C49DD1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13742E-A1C2-41BA-AB40-E9FDF4FF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5" y="1318650"/>
            <a:ext cx="5328171" cy="1058790"/>
          </a:xfrm>
        </p:spPr>
        <p:txBody>
          <a:bodyPr>
            <a:normAutofit/>
          </a:bodyPr>
          <a:lstStyle/>
          <a:p>
            <a:r>
              <a:rPr lang="fr-FR" sz="2300" dirty="0"/>
              <a:t>Rappel des tâches réalisées durant la première période</a:t>
            </a:r>
          </a:p>
        </p:txBody>
      </p:sp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5339C0FD-1903-46FB-B753-4050EB9047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86" t="26338" r="10979" b="11028"/>
          <a:stretch/>
        </p:blipFill>
        <p:spPr bwMode="auto">
          <a:xfrm>
            <a:off x="4723953" y="2377440"/>
            <a:ext cx="4082902" cy="23212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A8B278-8637-4046-AC1D-C084E2ABF3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481693-0467-43CC-9FAF-3DDBE85AC93B}"/>
              </a:ext>
            </a:extLst>
          </p:cNvPr>
          <p:cNvSpPr txBox="1"/>
          <p:nvPr/>
        </p:nvSpPr>
        <p:spPr>
          <a:xfrm>
            <a:off x="329446" y="2457796"/>
            <a:ext cx="39371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Début de la création de l’interface graphique:</a:t>
            </a:r>
          </a:p>
          <a:p>
            <a:endParaRPr lang="fr-FR" dirty="0"/>
          </a:p>
          <a:p>
            <a:r>
              <a:rPr lang="fr-FR" dirty="0"/>
              <a:t>Création d’une fenêtre d’accueil ainsi que d’une fenêtre de calcul de la </a:t>
            </a:r>
            <a:r>
              <a:rPr lang="fr-FR" dirty="0" err="1"/>
              <a:t>VaR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Première implémentation de la méthode historique</a:t>
            </a:r>
          </a:p>
        </p:txBody>
      </p:sp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E8EB6B38-194C-46E5-B7E9-C4F914C49DD1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13742E-A1C2-41BA-AB40-E9FDF4FF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46" y="1346167"/>
            <a:ext cx="5328171" cy="1058790"/>
          </a:xfrm>
        </p:spPr>
        <p:txBody>
          <a:bodyPr>
            <a:normAutofit/>
          </a:bodyPr>
          <a:lstStyle/>
          <a:p>
            <a:r>
              <a:rPr lang="fr-FR" sz="2300" dirty="0"/>
              <a:t>Rappel des tâches réalisées durant la première période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B7F048-7E2E-439D-A168-0B1257EA10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 b="1972"/>
          <a:stretch/>
        </p:blipFill>
        <p:spPr bwMode="auto">
          <a:xfrm>
            <a:off x="4468366" y="2404957"/>
            <a:ext cx="4547850" cy="242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0695538-F8ED-46F3-96F0-332BEF2E918F}"/>
              </a:ext>
            </a:extLst>
          </p:cNvPr>
          <p:cNvSpPr txBox="1"/>
          <p:nvPr/>
        </p:nvSpPr>
        <p:spPr>
          <a:xfrm>
            <a:off x="7706422" y="3460818"/>
            <a:ext cx="1464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Paramètres :</a:t>
            </a:r>
          </a:p>
          <a:p>
            <a:r>
              <a:rPr lang="fr-FR" sz="1100" dirty="0">
                <a:solidFill>
                  <a:srgbClr val="FF0000"/>
                </a:solidFill>
              </a:rPr>
              <a:t>Choix de la méthode</a:t>
            </a:r>
          </a:p>
          <a:p>
            <a:r>
              <a:rPr lang="fr-FR" sz="1100" dirty="0">
                <a:solidFill>
                  <a:srgbClr val="FF0000"/>
                </a:solidFill>
              </a:rPr>
              <a:t>Horizon</a:t>
            </a:r>
          </a:p>
          <a:p>
            <a:r>
              <a:rPr lang="fr-FR" sz="1100" dirty="0">
                <a:solidFill>
                  <a:srgbClr val="FF0000"/>
                </a:solidFill>
              </a:rPr>
              <a:t>Seuil de confiance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30D8512-43E2-4CE2-8DA8-46CE81581F99}"/>
              </a:ext>
            </a:extLst>
          </p:cNvPr>
          <p:cNvCxnSpPr>
            <a:cxnSpLocks/>
          </p:cNvCxnSpPr>
          <p:nvPr/>
        </p:nvCxnSpPr>
        <p:spPr>
          <a:xfrm flipH="1" flipV="1">
            <a:off x="7538500" y="3043639"/>
            <a:ext cx="732185" cy="322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05CDF08-B748-4E7E-A40B-0B1222FE747F}"/>
              </a:ext>
            </a:extLst>
          </p:cNvPr>
          <p:cNvCxnSpPr>
            <a:cxnSpLocks/>
          </p:cNvCxnSpPr>
          <p:nvPr/>
        </p:nvCxnSpPr>
        <p:spPr>
          <a:xfrm flipH="1">
            <a:off x="7538500" y="3745827"/>
            <a:ext cx="2279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94B0F1A-69BB-41BC-AF1E-21266D7918AC}"/>
              </a:ext>
            </a:extLst>
          </p:cNvPr>
          <p:cNvCxnSpPr>
            <a:cxnSpLocks/>
          </p:cNvCxnSpPr>
          <p:nvPr/>
        </p:nvCxnSpPr>
        <p:spPr>
          <a:xfrm flipH="1">
            <a:off x="7437404" y="4097157"/>
            <a:ext cx="228885" cy="57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BDD84A-70D0-4B13-8061-B917ED7D07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9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481693-0467-43CC-9FAF-3DDBE85AC93B}"/>
              </a:ext>
            </a:extLst>
          </p:cNvPr>
          <p:cNvSpPr txBox="1"/>
          <p:nvPr/>
        </p:nvSpPr>
        <p:spPr>
          <a:xfrm>
            <a:off x="329446" y="2457796"/>
            <a:ext cx="39371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Ajout d’un menu déroulant sur la fenêtre graphique recueillant le type de données en entrée : </a:t>
            </a:r>
            <a:r>
              <a:rPr lang="fr-FR" dirty="0"/>
              <a:t>valorisations quotidiennes, hebdomadaires ou mensuelles</a:t>
            </a:r>
          </a:p>
          <a:p>
            <a:endParaRPr lang="fr-FR" dirty="0"/>
          </a:p>
          <a:p>
            <a:r>
              <a:rPr lang="fr-FR" b="1" dirty="0"/>
              <a:t>Création d’un coefficient permettant d’adapter les méthodes de calcul à tous les horizons</a:t>
            </a:r>
          </a:p>
        </p:txBody>
      </p:sp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E8EB6B38-194C-46E5-B7E9-C4F914C49DD1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13742E-A1C2-41BA-AB40-E9FDF4FF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5" y="1318650"/>
            <a:ext cx="5328171" cy="1058790"/>
          </a:xfrm>
        </p:spPr>
        <p:txBody>
          <a:bodyPr>
            <a:normAutofit/>
          </a:bodyPr>
          <a:lstStyle/>
          <a:p>
            <a:r>
              <a:rPr lang="fr-FR" sz="2300" dirty="0"/>
              <a:t>Suite de l’implémentation de la méthode historique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8A0CFC1-57F4-4BB5-9111-42F69674E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043" y="1911490"/>
            <a:ext cx="4442578" cy="296310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E0C2C6-5242-4BF2-A02C-B02FC2A8F2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28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E8EB6B38-194C-46E5-B7E9-C4F914C49DD1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13742E-A1C2-41BA-AB40-E9FDF4FF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5" y="1318650"/>
            <a:ext cx="5328171" cy="1058790"/>
          </a:xfrm>
        </p:spPr>
        <p:txBody>
          <a:bodyPr>
            <a:normAutofit/>
          </a:bodyPr>
          <a:lstStyle/>
          <a:p>
            <a:r>
              <a:rPr lang="fr-FR" sz="2300" dirty="0"/>
              <a:t>Implémentation de la méthode paramétrique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E5A905D-CA92-43DD-8C01-228634E13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14" y="2419985"/>
            <a:ext cx="3215642" cy="217850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35D9570-65B7-4234-AA19-5370B7D4E817}"/>
              </a:ext>
            </a:extLst>
          </p:cNvPr>
          <p:cNvSpPr txBox="1"/>
          <p:nvPr/>
        </p:nvSpPr>
        <p:spPr>
          <a:xfrm>
            <a:off x="337145" y="2447907"/>
            <a:ext cx="39371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Repose sur une distribution normale des rendements</a:t>
            </a:r>
          </a:p>
          <a:p>
            <a:endParaRPr lang="fr-FR" b="1" dirty="0"/>
          </a:p>
          <a:p>
            <a:r>
              <a:rPr lang="fr-FR" b="1" dirty="0"/>
              <a:t>Nécessite le calcul d’une matrice de Variance Covariance ainsi que de la volatilité :</a:t>
            </a:r>
          </a:p>
          <a:p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882B5D-435A-41C3-866C-E384D8076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50" y="3862913"/>
            <a:ext cx="1714739" cy="24768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5ACB67-924E-4FEF-9F24-C88D0EC0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66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t="18936" b="27990"/>
          <a:stretch/>
        </p:blipFill>
        <p:spPr>
          <a:xfrm>
            <a:off x="78725" y="567400"/>
            <a:ext cx="1641525" cy="5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E8EB6B38-194C-46E5-B7E9-C4F914C49DD1}"/>
              </a:ext>
            </a:extLst>
          </p:cNvPr>
          <p:cNvSpPr txBox="1"/>
          <p:nvPr/>
        </p:nvSpPr>
        <p:spPr>
          <a:xfrm>
            <a:off x="5932900" y="501175"/>
            <a:ext cx="32112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+mj-lt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Objectif de notre projet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Définition de la Value at Risk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  <a:buFont typeface="Lato"/>
              <a:buAutoNum type="arabicPeriod"/>
            </a:pPr>
            <a:r>
              <a:rPr lang="fr-FR" sz="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Déroulement de notre projet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Rappel des tâches réalisées durant la première période 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700"/>
              <a:buFont typeface="Lato"/>
              <a:buAutoNum type="alphaLcPeriod"/>
            </a:pPr>
            <a:r>
              <a:rPr lang="fr-FR" sz="7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Présentation de nos méthodes de Value at Risk</a:t>
            </a: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Lato"/>
              <a:buAutoNum type="alphaLcPeriod"/>
            </a:pPr>
            <a:r>
              <a:rPr lang="fr-FR" sz="700" dirty="0">
                <a:latin typeface="Lato"/>
                <a:ea typeface="Lato"/>
                <a:cs typeface="Lato"/>
                <a:sym typeface="Lato"/>
              </a:rPr>
              <a:t>Ajouts sur l’application 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Analyse de différents cas</a:t>
            </a: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AutoNum type="arabicPeriod"/>
            </a:pPr>
            <a:r>
              <a:rPr lang="fr-FR" sz="900" dirty="0">
                <a:latin typeface="Lato"/>
                <a:ea typeface="Lato"/>
                <a:cs typeface="Lato"/>
                <a:sym typeface="Lato"/>
              </a:rPr>
              <a:t>Conclusion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13742E-A1C2-41BA-AB40-E9FDF4FF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5" y="1318650"/>
            <a:ext cx="5328171" cy="1058790"/>
          </a:xfrm>
        </p:spPr>
        <p:txBody>
          <a:bodyPr>
            <a:normAutofit/>
          </a:bodyPr>
          <a:lstStyle/>
          <a:p>
            <a:r>
              <a:rPr lang="fr-FR" sz="2300" dirty="0"/>
              <a:t>Implémentation de la méthode de Monte Carlo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003335-A89C-4E17-8E07-FD9C51D49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789" y="2046386"/>
            <a:ext cx="5068639" cy="280780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FDF5E8D-B9E5-482C-9FCD-D7443FD72E64}"/>
              </a:ext>
            </a:extLst>
          </p:cNvPr>
          <p:cNvSpPr txBox="1"/>
          <p:nvPr/>
        </p:nvSpPr>
        <p:spPr>
          <a:xfrm>
            <a:off x="337145" y="2377440"/>
            <a:ext cx="2140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Réalisation de 10 000 simulations de lois normales</a:t>
            </a:r>
          </a:p>
          <a:p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2DB81A6-C28C-47AC-B36A-3AA722D1AF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49522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Microsoft Office PowerPoint</Application>
  <PresentationFormat>Affichage à l'écran (16:9)</PresentationFormat>
  <Paragraphs>236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Lato</vt:lpstr>
      <vt:lpstr>Constantia</vt:lpstr>
      <vt:lpstr>Cambria Math</vt:lpstr>
      <vt:lpstr>Raleway</vt:lpstr>
      <vt:lpstr>Arial</vt:lpstr>
      <vt:lpstr>Source Sans Pro</vt:lpstr>
      <vt:lpstr>Streamline</vt:lpstr>
      <vt:lpstr>Soutenance de Projet de Fin d'Études :  Création d’une application de calcul de Value at Risk</vt:lpstr>
      <vt:lpstr>Sommaire</vt:lpstr>
      <vt:lpstr>Objectif de notre projet</vt:lpstr>
      <vt:lpstr>Qu’est-ce que la Value at Risk ? </vt:lpstr>
      <vt:lpstr>Rappel des tâches réalisées durant la première période</vt:lpstr>
      <vt:lpstr>Rappel des tâches réalisées durant la première période</vt:lpstr>
      <vt:lpstr>Suite de l’implémentation de la méthode historique</vt:lpstr>
      <vt:lpstr>Implémentation de la méthode paramétrique</vt:lpstr>
      <vt:lpstr>Implémentation de la méthode de Monte Carlo</vt:lpstr>
      <vt:lpstr>Implémentation de la méthode par pondération selon l’âge</vt:lpstr>
      <vt:lpstr>Implémentation de la méthode par pondération selon la volatilité</vt:lpstr>
      <vt:lpstr>Ajouts d’une fenêtre d’aide</vt:lpstr>
      <vt:lpstr>Ajouts d’une fenêtre d’analyse des méthodes de calcul</vt:lpstr>
      <vt:lpstr>Analyse sur des actions qui ont chuté récemment</vt:lpstr>
      <vt:lpstr>Analyse sur des actions qui ont chuté récemment</vt:lpstr>
      <vt:lpstr>Analyse sur des actions qui sont en chute depuis plusieurs mois</vt:lpstr>
      <vt:lpstr>Conclusion</vt:lpstr>
      <vt:lpstr>Source </vt:lpstr>
      <vt:lpstr>Merci de nous avoir écouté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de Fin d'Études :  Création d’une application de calcul de Value at Risk</dc:title>
  <cp:lastModifiedBy>luc sagnes</cp:lastModifiedBy>
  <cp:revision>19</cp:revision>
  <dcterms:modified xsi:type="dcterms:W3CDTF">2022-02-23T19:01:41Z</dcterms:modified>
</cp:coreProperties>
</file>