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Raleway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6.xml"/><Relationship Id="rId41" Type="http://schemas.openxmlformats.org/officeDocument/2006/relationships/font" Target="fonts/Lato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aleway-bold.fntdata"/><Relationship Id="rId12" Type="http://schemas.openxmlformats.org/officeDocument/2006/relationships/slide" Target="slides/slide8.xml"/><Relationship Id="rId34" Type="http://schemas.openxmlformats.org/officeDocument/2006/relationships/font" Target="fonts/Raleway-regular.fntdata"/><Relationship Id="rId15" Type="http://schemas.openxmlformats.org/officeDocument/2006/relationships/slide" Target="slides/slide11.xml"/><Relationship Id="rId37" Type="http://schemas.openxmlformats.org/officeDocument/2006/relationships/font" Target="fonts/Raleway-boldItalic.fntdata"/><Relationship Id="rId14" Type="http://schemas.openxmlformats.org/officeDocument/2006/relationships/slide" Target="slides/slide10.xml"/><Relationship Id="rId36" Type="http://schemas.openxmlformats.org/officeDocument/2006/relationships/font" Target="fonts/Raleway-italic.fntdata"/><Relationship Id="rId17" Type="http://schemas.openxmlformats.org/officeDocument/2006/relationships/slide" Target="slides/slide13.xml"/><Relationship Id="rId39" Type="http://schemas.openxmlformats.org/officeDocument/2006/relationships/font" Target="fonts/Lato-bold.fntdata"/><Relationship Id="rId16" Type="http://schemas.openxmlformats.org/officeDocument/2006/relationships/slide" Target="slides/slide12.xml"/><Relationship Id="rId38" Type="http://schemas.openxmlformats.org/officeDocument/2006/relationships/font" Target="fonts/Lato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35705413a_0_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1035705413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35705413a_0_1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1035705413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35705413a_0_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1035705413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35705413a_0_1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035705413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35705413a_0_1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1035705413a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35705413a_0_1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1035705413a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35705413a_0_1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1035705413a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35705413a_0_1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1035705413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35705413a_0_1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1035705413a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35705413a_0_1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1035705413a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035705413a_0_2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035705413a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035705413a_0_2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1035705413a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35705413a_0_2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1035705413a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35705413a_0_2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1035705413a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35705413a_0_2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035705413a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035705413a_0_2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g1035705413a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035705413a_0_3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035705413a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035cce59d9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g1035cce59d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035705413a_0_2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g1035705413a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35705413a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1035705413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35705413a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35705413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35705413a_0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35705413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35705413a_0_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1035705413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2" name="Google Shape;22;p3"/>
          <p:cNvSpPr txBox="1"/>
          <p:nvPr>
            <p:ph idx="2" type="body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idx="1" type="body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indent="-3810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40" name="Google Shape;40;p6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n" sz="9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1" i="0" sz="96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6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6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 background">
  <p:cSld name="BLANK_1">
    <p:bg>
      <p:bgPr>
        <a:solidFill>
          <a:schemeClr val="accen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9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7" name="Google Shape;67;p9"/>
          <p:cNvSpPr txBox="1"/>
          <p:nvPr>
            <p:ph idx="2" type="body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8" name="Google Shape;68;p9"/>
          <p:cNvSpPr txBox="1"/>
          <p:nvPr>
            <p:ph idx="3" type="body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0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3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6.png"/><Relationship Id="rId4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png"/><Relationship Id="rId4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4.png"/><Relationship Id="rId4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8.png"/><Relationship Id="rId4" Type="http://schemas.openxmlformats.org/officeDocument/2006/relationships/image" Target="../media/image4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png"/><Relationship Id="rId10" Type="http://schemas.openxmlformats.org/officeDocument/2006/relationships/image" Target="../media/image27.png"/><Relationship Id="rId13" Type="http://schemas.openxmlformats.org/officeDocument/2006/relationships/image" Target="../media/image16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Chua’s circuit with a Quintic Nonlinearity</a:t>
            </a:r>
            <a:endParaRPr/>
          </a:p>
        </p:txBody>
      </p:sp>
      <p:sp>
        <p:nvSpPr>
          <p:cNvPr id="89" name="Google Shape;89;p12"/>
          <p:cNvSpPr txBox="1"/>
          <p:nvPr/>
        </p:nvSpPr>
        <p:spPr>
          <a:xfrm>
            <a:off x="645225" y="1857400"/>
            <a:ext cx="5023200" cy="24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</a:rPr>
              <a:t>Classical Dynamics and Special Relativity (PH21201) - Mini Project - Chaos: An Introduction</a:t>
            </a:r>
            <a:endParaRPr b="1" sz="15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207900" y="-175012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Bifurcation with respect to Alpha</a:t>
            </a:r>
            <a:endParaRPr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284100" y="714725"/>
            <a:ext cx="2809200" cy="19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"/>
              <a:t>Type of phase plot-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/>
              <a:t>When </a:t>
            </a:r>
            <a:r>
              <a:rPr b="1" lang="en">
                <a:solidFill>
                  <a:srgbClr val="202124"/>
                </a:solidFill>
              </a:rPr>
              <a:t>alpha is 8.9</a:t>
            </a:r>
            <a:r>
              <a:rPr lang="en"/>
              <a:t>, beta is 16, c is -0.142. </a:t>
            </a:r>
            <a:r>
              <a:rPr lang="en"/>
              <a:t>2 asymmetric orbits across origin with period (n), 1 unstable fixed point at origin, 1 Large stable orbit.</a:t>
            </a:r>
            <a:endParaRPr/>
          </a:p>
        </p:txBody>
      </p:sp>
      <p:sp>
        <p:nvSpPr>
          <p:cNvPr id="182" name="Google Shape;182;p2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7725" y="581700"/>
            <a:ext cx="3990524" cy="289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8575" y="2122050"/>
            <a:ext cx="3990524" cy="2891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31700" y="-251212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Bifurcation with respect to Alpha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31700" y="486125"/>
            <a:ext cx="2809200" cy="19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"/>
              <a:t>Type of phase plot-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/>
              <a:t>When </a:t>
            </a:r>
            <a:r>
              <a:rPr b="1" lang="en">
                <a:solidFill>
                  <a:srgbClr val="202124"/>
                </a:solidFill>
              </a:rPr>
              <a:t>alpha is 9.8</a:t>
            </a:r>
            <a:r>
              <a:rPr lang="en"/>
              <a:t>, beta is 16, c is -0.142. </a:t>
            </a:r>
            <a:r>
              <a:rPr lang="en"/>
              <a:t>2 Chua’s spiral attractors  across origin, 1 unstable fixed point at origin, 1 Large stable orbit</a:t>
            </a:r>
            <a:r>
              <a:rPr lang="en"/>
              <a:t>.</a:t>
            </a:r>
            <a:endParaRPr/>
          </a:p>
        </p:txBody>
      </p:sp>
      <p:sp>
        <p:nvSpPr>
          <p:cNvPr id="191" name="Google Shape;191;p22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9700" y="606200"/>
            <a:ext cx="4336301" cy="314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925389"/>
            <a:ext cx="4336301" cy="3141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31700" y="-251212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Bifurcation with respect to Alpha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207900" y="562325"/>
            <a:ext cx="2809200" cy="19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"/>
              <a:t>Type of phase plot-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/>
              <a:t>When</a:t>
            </a:r>
            <a:r>
              <a:rPr b="1" lang="en">
                <a:solidFill>
                  <a:srgbClr val="202124"/>
                </a:solidFill>
              </a:rPr>
              <a:t> alpha is 11.0</a:t>
            </a:r>
            <a:r>
              <a:rPr lang="en"/>
              <a:t>, beta is 16, c is -0.142. </a:t>
            </a:r>
            <a:r>
              <a:rPr lang="en"/>
              <a:t>Chua’s double scroll attractor, 1 unstable fixed point at the origin, 1 stable large orbit</a:t>
            </a:r>
            <a:r>
              <a:rPr lang="en"/>
              <a:t>.</a:t>
            </a:r>
            <a:endParaRPr/>
          </a:p>
        </p:txBody>
      </p:sp>
      <p:sp>
        <p:nvSpPr>
          <p:cNvPr id="200" name="Google Shape;200;p2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000" y="485950"/>
            <a:ext cx="4495575" cy="33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1864022"/>
            <a:ext cx="4421000" cy="3203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893700" y="4345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Bifurcation with respect to Alpha</a:t>
            </a:r>
            <a:endParaRPr/>
          </a:p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5618100" y="1400525"/>
            <a:ext cx="2809200" cy="19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"/>
              <a:t>Type of phase plot-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/>
              <a:t>When </a:t>
            </a:r>
            <a:r>
              <a:rPr b="1" lang="en">
                <a:solidFill>
                  <a:srgbClr val="202124"/>
                </a:solidFill>
              </a:rPr>
              <a:t>alpha is 17</a:t>
            </a:r>
            <a:r>
              <a:rPr lang="en"/>
              <a:t>, beta is 16, c is -0.142. </a:t>
            </a:r>
            <a:r>
              <a:rPr lang="en"/>
              <a:t>1 stable attractor, 1 unstable fixed point at origin</a:t>
            </a:r>
            <a:r>
              <a:rPr lang="en"/>
              <a:t>.</a:t>
            </a:r>
            <a:endParaRPr/>
          </a:p>
        </p:txBody>
      </p:sp>
      <p:sp>
        <p:nvSpPr>
          <p:cNvPr id="209" name="Google Shape;209;p2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215788"/>
            <a:ext cx="4894978" cy="3546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893700" y="4345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Bifurcation with respect to Beta</a:t>
            </a:r>
            <a:endParaRPr/>
          </a:p>
        </p:txBody>
      </p:sp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5618100" y="1400525"/>
            <a:ext cx="2809200" cy="19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"/>
              <a:t>Type of phase plot-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/>
              <a:t>When alpha is 11, </a:t>
            </a:r>
            <a:r>
              <a:rPr b="1" lang="en">
                <a:solidFill>
                  <a:srgbClr val="202124"/>
                </a:solidFill>
              </a:rPr>
              <a:t>beta is 0.1</a:t>
            </a:r>
            <a:r>
              <a:rPr lang="en"/>
              <a:t>, c is -0.142. </a:t>
            </a:r>
            <a:r>
              <a:rPr lang="en"/>
              <a:t>1 large stable orbit, and unstable fixed point at origin</a:t>
            </a:r>
            <a:r>
              <a:rPr lang="en"/>
              <a:t>.</a:t>
            </a:r>
            <a:endParaRPr/>
          </a:p>
        </p:txBody>
      </p:sp>
      <p:sp>
        <p:nvSpPr>
          <p:cNvPr id="217" name="Google Shape;217;p2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215788"/>
            <a:ext cx="4894978" cy="3546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284100" y="-251212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Bifurcation with respect to </a:t>
            </a:r>
            <a:r>
              <a:rPr lang="en"/>
              <a:t>Beta</a:t>
            </a:r>
            <a:endParaRPr/>
          </a:p>
        </p:txBody>
      </p:sp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360300" y="486125"/>
            <a:ext cx="2809200" cy="19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Type of phase plot-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/>
              <a:t>When alpha is 11,</a:t>
            </a:r>
            <a:r>
              <a:rPr b="1" lang="en">
                <a:solidFill>
                  <a:srgbClr val="202124"/>
                </a:solidFill>
              </a:rPr>
              <a:t> beta is 12</a:t>
            </a:r>
            <a:r>
              <a:rPr lang="en"/>
              <a:t>, c is -0.142. Chua’s double scroll attractor, unstable fixed point at origin, 1 large stable orbit.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225" name="Google Shape;225;p2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6" name="Google Shape;2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9700" y="529998"/>
            <a:ext cx="4388600" cy="317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720325"/>
            <a:ext cx="4540829" cy="329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>
            <p:ph type="title"/>
          </p:nvPr>
        </p:nvSpPr>
        <p:spPr>
          <a:xfrm>
            <a:off x="207900" y="-175012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Bifurcation with respect to </a:t>
            </a:r>
            <a:r>
              <a:rPr lang="en"/>
              <a:t>Beta</a:t>
            </a:r>
            <a:endParaRPr/>
          </a:p>
        </p:txBody>
      </p:sp>
      <p:sp>
        <p:nvSpPr>
          <p:cNvPr id="233" name="Google Shape;233;p27"/>
          <p:cNvSpPr txBox="1"/>
          <p:nvPr>
            <p:ph idx="1" type="body"/>
          </p:nvPr>
        </p:nvSpPr>
        <p:spPr>
          <a:xfrm>
            <a:off x="284100" y="714725"/>
            <a:ext cx="2809200" cy="19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Type of phase plot-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/>
              <a:t>When alpha is 11,</a:t>
            </a:r>
            <a:r>
              <a:rPr b="1" lang="en">
                <a:solidFill>
                  <a:srgbClr val="202124"/>
                </a:solidFill>
              </a:rPr>
              <a:t> beta is 16</a:t>
            </a:r>
            <a:r>
              <a:rPr lang="en"/>
              <a:t>, c is -0.142. 2 Chua’s spiral attractors, 1 unstable fixed point at origin, 1 large stable orbit.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234" name="Google Shape;234;p2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5" name="Google Shape;2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325" y="714725"/>
            <a:ext cx="4115825" cy="298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400" y="1957050"/>
            <a:ext cx="4187425" cy="30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type="title"/>
          </p:nvPr>
        </p:nvSpPr>
        <p:spPr>
          <a:xfrm>
            <a:off x="131700" y="-251212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Bifurcation with respect to </a:t>
            </a:r>
            <a:r>
              <a:rPr lang="en"/>
              <a:t>Beta</a:t>
            </a:r>
            <a:endParaRPr/>
          </a:p>
        </p:txBody>
      </p:sp>
      <p:sp>
        <p:nvSpPr>
          <p:cNvPr id="242" name="Google Shape;242;p28"/>
          <p:cNvSpPr txBox="1"/>
          <p:nvPr>
            <p:ph idx="1" type="body"/>
          </p:nvPr>
        </p:nvSpPr>
        <p:spPr>
          <a:xfrm>
            <a:off x="131700" y="486125"/>
            <a:ext cx="2809200" cy="19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Type of phase plot-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/>
              <a:t>When alpha is 11, </a:t>
            </a:r>
            <a:r>
              <a:rPr b="1" lang="en">
                <a:solidFill>
                  <a:srgbClr val="202124"/>
                </a:solidFill>
              </a:rPr>
              <a:t>beta is 21</a:t>
            </a:r>
            <a:r>
              <a:rPr lang="en"/>
              <a:t>, c is -0.142. 2 Chua’s spiral attractors, 1 unstable fixed point at origin, 1 large stable orbit.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243" name="Google Shape;243;p2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4" name="Google Shape;2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8000" y="758600"/>
            <a:ext cx="4173600" cy="30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0" y="1789500"/>
            <a:ext cx="4418676" cy="320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type="title"/>
          </p:nvPr>
        </p:nvSpPr>
        <p:spPr>
          <a:xfrm>
            <a:off x="646050" y="4335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Bifurcation with respect to </a:t>
            </a:r>
            <a:r>
              <a:rPr lang="en"/>
              <a:t>Beta</a:t>
            </a:r>
            <a:endParaRPr/>
          </a:p>
        </p:txBody>
      </p:sp>
      <p:sp>
        <p:nvSpPr>
          <p:cNvPr id="251" name="Google Shape;251;p29"/>
          <p:cNvSpPr txBox="1"/>
          <p:nvPr>
            <p:ph idx="1" type="body"/>
          </p:nvPr>
        </p:nvSpPr>
        <p:spPr>
          <a:xfrm>
            <a:off x="5671375" y="1430300"/>
            <a:ext cx="2809200" cy="19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Type of phase plot-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/>
              <a:t>When alpha is 11,</a:t>
            </a:r>
            <a:r>
              <a:rPr b="1" lang="en">
                <a:solidFill>
                  <a:srgbClr val="202124"/>
                </a:solidFill>
              </a:rPr>
              <a:t> beta is 25</a:t>
            </a:r>
            <a:r>
              <a:rPr lang="en"/>
              <a:t>, c is -0.142. 2 asymmetric orbits with period (n), 1 unstable fixed point at origin.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252" name="Google Shape;252;p2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3" name="Google Shape;2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290988"/>
            <a:ext cx="4896358" cy="3547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/>
          <p:nvPr>
            <p:ph type="title"/>
          </p:nvPr>
        </p:nvSpPr>
        <p:spPr>
          <a:xfrm>
            <a:off x="893700" y="4345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Bifurcation with respect to </a:t>
            </a:r>
            <a:r>
              <a:rPr lang="en"/>
              <a:t>Beta</a:t>
            </a:r>
            <a:endParaRPr/>
          </a:p>
        </p:txBody>
      </p:sp>
      <p:sp>
        <p:nvSpPr>
          <p:cNvPr id="259" name="Google Shape;259;p30"/>
          <p:cNvSpPr txBox="1"/>
          <p:nvPr>
            <p:ph idx="1" type="body"/>
          </p:nvPr>
        </p:nvSpPr>
        <p:spPr>
          <a:xfrm>
            <a:off x="5618100" y="1400525"/>
            <a:ext cx="2809200" cy="19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Type of phase plot-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/>
              <a:t>When alpha is 11,</a:t>
            </a:r>
            <a:r>
              <a:rPr b="1" lang="en">
                <a:solidFill>
                  <a:srgbClr val="202124"/>
                </a:solidFill>
              </a:rPr>
              <a:t> beta is 40</a:t>
            </a:r>
            <a:r>
              <a:rPr lang="en"/>
              <a:t>, c is -0.142. 2 stable fixed points, symmetric about the origin. 1 unstable fixed point at origin.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260" name="Google Shape;260;p3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1" name="Google Shape;2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291988"/>
            <a:ext cx="4894978" cy="3546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idx="4294967295" type="ctrTitle"/>
          </p:nvPr>
        </p:nvSpPr>
        <p:spPr>
          <a:xfrm>
            <a:off x="916025" y="440350"/>
            <a:ext cx="5781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</a:pPr>
            <a:r>
              <a:rPr lang="en" sz="6000">
                <a:solidFill>
                  <a:schemeClr val="accent2"/>
                </a:solidFill>
              </a:rPr>
              <a:t>Team Members</a:t>
            </a:r>
            <a:endParaRPr b="0" i="0" sz="60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5" name="Google Shape;95;p13"/>
          <p:cNvSpPr txBox="1"/>
          <p:nvPr>
            <p:ph idx="4294967295" type="body"/>
          </p:nvPr>
        </p:nvSpPr>
        <p:spPr>
          <a:xfrm>
            <a:off x="916025" y="2473256"/>
            <a:ext cx="5561100" cy="19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Jessica John Britto [20PH20014]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Pranay Pandey [20PH20026]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Shreya Bhatt [20PH20037]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96" name="Google Shape;96;p13"/>
          <p:cNvPicPr preferRelativeResize="0"/>
          <p:nvPr/>
        </p:nvPicPr>
        <p:blipFill rotWithShape="1">
          <a:blip r:embed="rId3">
            <a:alphaModFix/>
          </a:blip>
          <a:srcRect b="0" l="23496" r="23501" t="0"/>
          <a:stretch/>
        </p:blipFill>
        <p:spPr>
          <a:xfrm>
            <a:off x="7354175" y="0"/>
            <a:ext cx="1789826" cy="506524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/>
          <p:nvPr>
            <p:ph type="ctrTitle"/>
          </p:nvPr>
        </p:nvSpPr>
        <p:spPr>
          <a:xfrm>
            <a:off x="364325" y="1757375"/>
            <a:ext cx="8668800" cy="17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Other nonlinearities which exhibit chaos and parallels with normal chua’s circuit</a:t>
            </a:r>
            <a:endParaRPr sz="3400"/>
          </a:p>
        </p:txBody>
      </p:sp>
      <p:sp>
        <p:nvSpPr>
          <p:cNvPr id="267" name="Google Shape;267;p31"/>
          <p:cNvSpPr txBox="1"/>
          <p:nvPr>
            <p:ph idx="1" type="subTitle"/>
          </p:nvPr>
        </p:nvSpPr>
        <p:spPr>
          <a:xfrm>
            <a:off x="685800" y="1239847"/>
            <a:ext cx="7950900" cy="15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68" name="Google Shape;268;p31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"/>
          <p:cNvSpPr txBox="1"/>
          <p:nvPr>
            <p:ph idx="1" type="body"/>
          </p:nvPr>
        </p:nvSpPr>
        <p:spPr>
          <a:xfrm>
            <a:off x="560325" y="77750"/>
            <a:ext cx="81621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"/>
              <a:t>Functions matching the general shape of the piecewise function in the original circuit are shown to exhibit chaos. These include odd-powered polynomials, sin(x), piecewise combinations of other functions, etc. We can observe the chaotic phenomenon as shown in subsequent slides -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274" name="Google Shape;274;p32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5" name="Google Shape;275;p32"/>
          <p:cNvPicPr preferRelativeResize="0"/>
          <p:nvPr/>
        </p:nvPicPr>
        <p:blipFill rotWithShape="1">
          <a:blip r:embed="rId3">
            <a:alphaModFix/>
          </a:blip>
          <a:srcRect b="0" l="3938" r="0" t="16093"/>
          <a:stretch/>
        </p:blipFill>
        <p:spPr>
          <a:xfrm>
            <a:off x="721075" y="970250"/>
            <a:ext cx="7759501" cy="3811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/>
          <p:nvPr>
            <p:ph idx="1" type="body"/>
          </p:nvPr>
        </p:nvSpPr>
        <p:spPr>
          <a:xfrm>
            <a:off x="560325" y="77750"/>
            <a:ext cx="8162100" cy="892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 sz="250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30000" lang="en" sz="2500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2500">
                <a:latin typeface="Arial"/>
                <a:ea typeface="Arial"/>
                <a:cs typeface="Arial"/>
                <a:sym typeface="Arial"/>
              </a:rPr>
              <a:t>-x</a:t>
            </a:r>
            <a:endParaRPr b="1" sz="2800"/>
          </a:p>
        </p:txBody>
      </p:sp>
      <p:sp>
        <p:nvSpPr>
          <p:cNvPr id="281" name="Google Shape;281;p3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2" name="Google Shape;2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8825" y="854275"/>
            <a:ext cx="5312574" cy="398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"/>
          <p:cNvSpPr txBox="1"/>
          <p:nvPr>
            <p:ph idx="1" type="body"/>
          </p:nvPr>
        </p:nvSpPr>
        <p:spPr>
          <a:xfrm>
            <a:off x="560325" y="77750"/>
            <a:ext cx="8162100" cy="892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 sz="2500">
                <a:latin typeface="Arial"/>
                <a:ea typeface="Arial"/>
                <a:cs typeface="Arial"/>
                <a:sym typeface="Arial"/>
              </a:rPr>
              <a:t> piecewise sin(x)</a:t>
            </a:r>
            <a:endParaRPr b="1" sz="2800"/>
          </a:p>
        </p:txBody>
      </p:sp>
      <p:sp>
        <p:nvSpPr>
          <p:cNvPr id="288" name="Google Shape;288;p3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9" name="Google Shape;2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3625" y="1014300"/>
            <a:ext cx="5157933" cy="386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 txBox="1"/>
          <p:nvPr>
            <p:ph type="ctrTitle"/>
          </p:nvPr>
        </p:nvSpPr>
        <p:spPr>
          <a:xfrm>
            <a:off x="385750" y="2089550"/>
            <a:ext cx="8668800" cy="17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/>
              <a:t>MATLAB Code</a:t>
            </a:r>
            <a:endParaRPr b="1"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  <p:sp>
        <p:nvSpPr>
          <p:cNvPr id="295" name="Google Shape;295;p35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 txBox="1"/>
          <p:nvPr>
            <p:ph idx="1" type="body"/>
          </p:nvPr>
        </p:nvSpPr>
        <p:spPr>
          <a:xfrm>
            <a:off x="560325" y="77750"/>
            <a:ext cx="8162100" cy="892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</p:txBody>
      </p:sp>
      <p:sp>
        <p:nvSpPr>
          <p:cNvPr id="301" name="Google Shape;301;p3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2" name="Google Shape;3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725" y="263000"/>
            <a:ext cx="4599950" cy="361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725" y="3869525"/>
            <a:ext cx="7658002" cy="114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6"/>
          <p:cNvSpPr txBox="1"/>
          <p:nvPr/>
        </p:nvSpPr>
        <p:spPr>
          <a:xfrm>
            <a:off x="6144000" y="15932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https://www.chuacircuits.com/matlabsim.php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"/>
          <p:cNvSpPr txBox="1"/>
          <p:nvPr>
            <p:ph type="ctrTitle"/>
          </p:nvPr>
        </p:nvSpPr>
        <p:spPr>
          <a:xfrm>
            <a:off x="385750" y="2699150"/>
            <a:ext cx="8668800" cy="17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/>
              <a:t>CONCLUSION</a:t>
            </a:r>
            <a:endParaRPr b="1"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  <p:sp>
        <p:nvSpPr>
          <p:cNvPr id="310" name="Google Shape;310;p37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"/>
          <p:cNvSpPr txBox="1"/>
          <p:nvPr>
            <p:ph idx="4294967295" type="subTitle"/>
          </p:nvPr>
        </p:nvSpPr>
        <p:spPr>
          <a:xfrm>
            <a:off x="375050" y="803675"/>
            <a:ext cx="8229600" cy="3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900"/>
              <a:buChar char="▷"/>
            </a:pPr>
            <a:r>
              <a:rPr lang="en" sz="1900">
                <a:solidFill>
                  <a:schemeClr val="lt1"/>
                </a:solidFill>
              </a:rPr>
              <a:t>Applications in Communication and biomedical.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▷"/>
            </a:pPr>
            <a:r>
              <a:rPr lang="en" sz="1900">
                <a:solidFill>
                  <a:schemeClr val="lt1"/>
                </a:solidFill>
              </a:rPr>
              <a:t>Beneficial to study effects of smooth nonlinear resistors on Chua’s Circuit.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▷"/>
            </a:pPr>
            <a:r>
              <a:rPr lang="en" sz="1900">
                <a:solidFill>
                  <a:schemeClr val="lt1"/>
                </a:solidFill>
              </a:rPr>
              <a:t>Studied the chaos in Chua’s Circuit with Quintic nonlinearity and results obtained </a:t>
            </a:r>
            <a:r>
              <a:rPr lang="en" sz="1900">
                <a:solidFill>
                  <a:schemeClr val="lt1"/>
                </a:solidFill>
              </a:rPr>
              <a:t>were</a:t>
            </a:r>
            <a:r>
              <a:rPr lang="en" sz="1900">
                <a:solidFill>
                  <a:schemeClr val="lt1"/>
                </a:solidFill>
              </a:rPr>
              <a:t> similar to that of basic Chua Circuit.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316" name="Google Shape;316;p3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"/>
          <p:cNvSpPr txBox="1"/>
          <p:nvPr>
            <p:ph idx="4294967295" type="ctrTitle"/>
          </p:nvPr>
        </p:nvSpPr>
        <p:spPr>
          <a:xfrm>
            <a:off x="940350" y="2160788"/>
            <a:ext cx="64446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</a:pPr>
            <a:r>
              <a:rPr b="1" lang="en" sz="7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References</a:t>
            </a:r>
            <a:endParaRPr b="1" i="0" sz="7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2" name="Google Shape;322;p39"/>
          <p:cNvSpPr/>
          <p:nvPr/>
        </p:nvSpPr>
        <p:spPr>
          <a:xfrm>
            <a:off x="0" y="2008388"/>
            <a:ext cx="940500" cy="668700"/>
          </a:xfrm>
          <a:prstGeom prst="rightArrow">
            <a:avLst>
              <a:gd fmla="val 61815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0"/>
          <p:cNvSpPr txBox="1"/>
          <p:nvPr>
            <p:ph idx="4294967295" type="subTitle"/>
          </p:nvPr>
        </p:nvSpPr>
        <p:spPr>
          <a:xfrm>
            <a:off x="375050" y="1029900"/>
            <a:ext cx="86541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900"/>
              <a:buChar char="▷"/>
            </a:pPr>
            <a:r>
              <a:rPr lang="en" sz="1900">
                <a:solidFill>
                  <a:schemeClr val="lt1"/>
                </a:solidFill>
              </a:rPr>
              <a:t>Implementation of Chua’s circuit with a Cubic Nonlinearity - Guo Qun Zhong Implementation of Chua's circuit with a cubic nonlinearity - Circuits and Systems I: Fundamental Theory and Applications, IE 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▷"/>
            </a:pPr>
            <a:r>
              <a:rPr lang="en" sz="1900">
                <a:solidFill>
                  <a:schemeClr val="lt1"/>
                </a:solidFill>
              </a:rPr>
              <a:t>Chua’s Equation with Cubic nonlinearity - Anshan Huang, Ladislav Pivka, Chai Wah Wu, Martin Franz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▷"/>
            </a:pPr>
            <a:r>
              <a:rPr lang="en" sz="1900">
                <a:solidFill>
                  <a:schemeClr val="lt1"/>
                </a:solidFill>
              </a:rPr>
              <a:t>NPTEL - Chaos, Fractals and Dynamical Systems Lecture 7 - Prof.S.Banerjee IIT Kharagpur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▷"/>
            </a:pPr>
            <a:r>
              <a:rPr lang="en" sz="1900">
                <a:solidFill>
                  <a:schemeClr val="lt1"/>
                </a:solidFill>
              </a:rPr>
              <a:t>Python Applications - Dynamical Systems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▷"/>
            </a:pPr>
            <a:r>
              <a:rPr lang="en" sz="1900">
                <a:solidFill>
                  <a:schemeClr val="lt1"/>
                </a:solidFill>
              </a:rPr>
              <a:t>https://www.chuacircuits.com/matlabsim.php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▷"/>
            </a:pPr>
            <a:r>
              <a:rPr lang="en" sz="1900">
                <a:solidFill>
                  <a:schemeClr val="lt1"/>
                </a:solidFill>
              </a:rPr>
              <a:t>https://adipandas.github.io/posts/2021/03/fixed-point-high-dim/ 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329" name="Google Shape;329;p4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ctrTitle"/>
          </p:nvPr>
        </p:nvSpPr>
        <p:spPr>
          <a:xfrm>
            <a:off x="685800" y="1583350"/>
            <a:ext cx="8208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7200">
              <a:solidFill>
                <a:schemeClr val="accent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Basic Circuit and Equations</a:t>
            </a:r>
            <a:endParaRPr/>
          </a:p>
        </p:txBody>
      </p:sp>
      <p:sp>
        <p:nvSpPr>
          <p:cNvPr id="103" name="Google Shape;103;p14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0" name="Google Shape;110;p15"/>
          <p:cNvPicPr preferRelativeResize="0"/>
          <p:nvPr/>
        </p:nvPicPr>
        <p:blipFill rotWithShape="1">
          <a:blip r:embed="rId3">
            <a:alphaModFix/>
          </a:blip>
          <a:srcRect b="0" l="0" r="-735" t="0"/>
          <a:stretch/>
        </p:blipFill>
        <p:spPr>
          <a:xfrm>
            <a:off x="5332525" y="464475"/>
            <a:ext cx="3276625" cy="329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/>
          <p:nvPr/>
        </p:nvSpPr>
        <p:spPr>
          <a:xfrm>
            <a:off x="5480563" y="409337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Basic Chua’s Circuit </a:t>
            </a:r>
            <a:endParaRPr b="1"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0" y="0"/>
            <a:ext cx="4607700" cy="505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{&quot;aid&quot;:null,&quot;id&quot;:&quot;10&quot;,&quot;backgroundColor&quot;:&quot;#ffffff&quot;,&quot;code&quot;:&quot;\\begin{lalign*}\n&amp;{I_{C_{1}}=I_{R}-I_{N}}\\\\\n&amp;{\\therefore C_{1}\\frac{dV_{1}}{dt}=\\frac{1}{R}\\left(V_{C2}-V_{C1}\\right)-g\\left(V_{C_{1}}\\right)}\t\n\\end{lalign*}&quot;,&quot;backgroundColorModified&quot;:false,&quot;font&quot;:{&quot;color&quot;:&quot;#000000&quot;,&quot;family&quot;:&quot;Arial&quot;,&quot;size&quot;:11},&quot;type&quot;:&quot;lalign*&quot;,&quot;ts&quot;:1637500496337,&quot;cs&quot;:&quot;ufjePYR+Hsl1cV079NNhtA==&quot;,&quot;size&quot;:{&quot;width&quot;:264,&quot;height&quot;:56}}" id="113" name="Google Shape;11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025" y="464475"/>
            <a:ext cx="25146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/>
          <p:nvPr/>
        </p:nvSpPr>
        <p:spPr>
          <a:xfrm>
            <a:off x="85750" y="79575"/>
            <a:ext cx="2496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Using KVL at the node 1, 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{&quot;backgroundColorModified&quot;:false,&quot;backgroundColor&quot;:&quot;#ffffff&quot;,&quot;type&quot;:&quot;lalign*&quot;,&quot;font&quot;:{&quot;family&quot;:&quot;Arial&quot;,&quot;color&quot;:&quot;#000000&quot;,&quot;size&quot;:11},&quot;id&quot;:&quot;11&quot;,&quot;code&quot;:&quot;\\begin{lalign*}\n&amp;{I_{C_{2}}=I_{R}-I_{L}}\\\\\n&amp;{\\therefore C_{2}\\frac{dV_{2}}{dt}=\\frac{1}{R}\\left(V_{C_{2}}-V_{C_{1}}\\right)+I_{L}}\t\n\\end{lalign*}&quot;,&quot;aid&quot;:null,&quot;ts&quot;:1637503376465,&quot;cs&quot;:&quot;KDKiHZYzjT8n6xcvSPOaTQ==&quot;,&quot;size&quot;:{&quot;width&quot;:232,&quot;height&quot;:56}}" id="115" name="Google Shape;11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9300" y="1477575"/>
            <a:ext cx="22098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5"/>
          <p:cNvSpPr txBox="1"/>
          <p:nvPr/>
        </p:nvSpPr>
        <p:spPr>
          <a:xfrm>
            <a:off x="131000" y="1045275"/>
            <a:ext cx="2496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Using KVL at the node 2, 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{&quot;type&quot;:&quot;align*&quot;,&quot;aid&quot;:null,&quot;id&quot;:&quot;15-0&quot;,&quot;font&quot;:{&quot;family&quot;:&quot;Arial&quot;,&quot;color&quot;:&quot;#000000&quot;,&quot;size&quot;:11},&quot;backgroundColorModified&quot;:false,&quot;backgroundColor&quot;:&quot;#ffffff&quot;,&quot;code&quot;:&quot;\\begin{align*}\n{\\dot{x}}&amp;={\\frac{1}{RC_{1}}\\left(y-x\\right)-\\frac{1}{C_{1}}g\\left(x\\right)}\\\\\n{\\dot{y}\\,}&amp;={\\frac{1}{RC_{2}}\\left(y-x\\right)+\\frac{1}{C_{2}}z}\\\\\n{\\dot{z}\\,}&amp;={-\\frac{1}{L}y}\t\n\\end{align*}&quot;,&quot;ts&quot;:1637504544824,&quot;cs&quot;:&quot;L4Pck4b//DYTMAJFQLZOVA==&quot;,&quot;size&quot;:{&quot;width&quot;:204,&quot;height&quot;:120}}" id="117" name="Google Shape;11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9300" y="2490675"/>
            <a:ext cx="19431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 txBox="1"/>
          <p:nvPr/>
        </p:nvSpPr>
        <p:spPr>
          <a:xfrm>
            <a:off x="131000" y="2058375"/>
            <a:ext cx="3522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System of nonlinear differential equations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{&quot;code&quot;:&quot;\\begin{align*}\n{\\dot{x}}&amp;={\\alpha\\left(y-h\\left(x\\right)\\right)}\\\\\n{\\dot{y}\\,}&amp;={y-x+z}\\\\\n{\\dot{z}\\,}&amp;={-\\beta y}\t\n\\end{align*}&quot;,&quot;backgroundColor&quot;:&quot;#ffffff&quot;,&quot;id&quot;:&quot;15-1-1&quot;,&quot;type&quot;:&quot;align*&quot;,&quot;font&quot;:{&quot;color&quot;:&quot;#000000&quot;,&quot;family&quot;:&quot;Arial&quot;,&quot;size&quot;:11},&quot;backgroundColorModified&quot;:false,&quot;aid&quot;:null,&quot;ts&quot;:1637506382092,&quot;cs&quot;:&quot;zOwBs8cVkrjt2DA/kivJ7Q==&quot;,&quot;size&quot;:{&quot;width&quot;:120,&quot;height&quot;:60}}" id="119" name="Google Shape;119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9300" y="4256475"/>
            <a:ext cx="1143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5"/>
          <p:cNvSpPr txBox="1"/>
          <p:nvPr/>
        </p:nvSpPr>
        <p:spPr>
          <a:xfrm>
            <a:off x="131000" y="3752625"/>
            <a:ext cx="3522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Rewriting the above equations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{&quot;font&quot;:{&quot;family&quot;:&quot;Arial&quot;,&quot;size&quot;:11,&quot;color&quot;:&quot;#000000&quot;},&quot;backgroundColorModified&quot;:false,&quot;code&quot;:&quot;$$\\alpha=\\frac{C_{2}}{C_{1}},\\,\\beta=\\frac{R^{2}C_{2}}{L},\\tau=\\frac{t}{RC_{2}},z^{\\prime}=Rz$$&quot;,&quot;backgroundColor&quot;:&quot;#ffffff&quot;,&quot;type&quot;:&quot;$$&quot;,&quot;id&quot;:&quot;16&quot;,&quot;aid&quot;:null,&quot;ts&quot;:1637506260085,&quot;cs&quot;:&quot;t1EEmcNO0Rq9kPTDtkGJVw==&quot;,&quot;size&quot;:{&quot;width&quot;:292,&quot;height&quot;:40}}" id="121" name="Google Shape;121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72400" y="4037185"/>
            <a:ext cx="2288545" cy="3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ctrTitle"/>
          </p:nvPr>
        </p:nvSpPr>
        <p:spPr>
          <a:xfrm>
            <a:off x="64300" y="1221575"/>
            <a:ext cx="9079500" cy="152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7200">
              <a:solidFill>
                <a:schemeClr val="accent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Calculation of Jacobian Matrices</a:t>
            </a:r>
            <a:endParaRPr/>
          </a:p>
        </p:txBody>
      </p:sp>
      <p:sp>
        <p:nvSpPr>
          <p:cNvPr id="127" name="Google Shape;127;p16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0" y="0"/>
            <a:ext cx="9144000" cy="461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 txBox="1"/>
          <p:nvPr/>
        </p:nvSpPr>
        <p:spPr>
          <a:xfrm>
            <a:off x="66725" y="130750"/>
            <a:ext cx="3522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Differential Equations-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6" name="Google Shape;13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50" y="515650"/>
            <a:ext cx="1513300" cy="74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625" y="1614475"/>
            <a:ext cx="1856200" cy="10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7"/>
          <p:cNvSpPr txBox="1"/>
          <p:nvPr/>
        </p:nvSpPr>
        <p:spPr>
          <a:xfrm>
            <a:off x="158350" y="1305950"/>
            <a:ext cx="3522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Finding Fixed Points-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2810550" y="223150"/>
            <a:ext cx="3522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Fixed Points when c&lt;0 and c&gt;0-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0" name="Google Shape;14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350" y="2638247"/>
            <a:ext cx="2249100" cy="988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41225" y="1075125"/>
            <a:ext cx="1703775" cy="90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7"/>
          <p:cNvSpPr txBox="1"/>
          <p:nvPr/>
        </p:nvSpPr>
        <p:spPr>
          <a:xfrm>
            <a:off x="2941225" y="2099800"/>
            <a:ext cx="3522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For small perturbations-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" name="Google Shape;14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28975" y="2449475"/>
            <a:ext cx="967950" cy="81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7"/>
          <p:cNvSpPr txBox="1"/>
          <p:nvPr/>
        </p:nvSpPr>
        <p:spPr>
          <a:xfrm>
            <a:off x="6192475" y="223150"/>
            <a:ext cx="2718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Stability Matrix-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5" name="Google Shape;145;p17"/>
          <p:cNvPicPr preferRelativeResize="0"/>
          <p:nvPr/>
        </p:nvPicPr>
        <p:blipFill rotWithShape="1">
          <a:blip r:embed="rId8">
            <a:alphaModFix/>
          </a:blip>
          <a:srcRect b="0" l="0" r="15874" t="0"/>
          <a:stretch/>
        </p:blipFill>
        <p:spPr>
          <a:xfrm>
            <a:off x="2889650" y="3393938"/>
            <a:ext cx="32956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7"/>
          <p:cNvPicPr preferRelativeResize="0"/>
          <p:nvPr/>
        </p:nvPicPr>
        <p:blipFill rotWithShape="1">
          <a:blip r:embed="rId9">
            <a:alphaModFix/>
          </a:blip>
          <a:srcRect b="0" l="0" r="20204" t="0"/>
          <a:stretch/>
        </p:blipFill>
        <p:spPr>
          <a:xfrm>
            <a:off x="6268675" y="604825"/>
            <a:ext cx="2718600" cy="81226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 txBox="1"/>
          <p:nvPr/>
        </p:nvSpPr>
        <p:spPr>
          <a:xfrm>
            <a:off x="6268675" y="1518550"/>
            <a:ext cx="271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→ For fixed point O, J=M</a:t>
            </a:r>
            <a:r>
              <a:rPr b="1" baseline="-25000" lang="en" sz="1200"/>
              <a:t>0 </a:t>
            </a:r>
            <a:r>
              <a:rPr b="1" lang="en" sz="1200"/>
              <a:t>-</a:t>
            </a:r>
            <a:endParaRPr b="1"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8" name="Google Shape;148;p17"/>
          <p:cNvPicPr preferRelativeResize="0"/>
          <p:nvPr/>
        </p:nvPicPr>
        <p:blipFill rotWithShape="1">
          <a:blip r:embed="rId10">
            <a:alphaModFix/>
          </a:blip>
          <a:srcRect b="0" l="0" r="24294" t="0"/>
          <a:stretch/>
        </p:blipFill>
        <p:spPr>
          <a:xfrm>
            <a:off x="6268675" y="1935950"/>
            <a:ext cx="2209800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7"/>
          <p:cNvSpPr txBox="1"/>
          <p:nvPr/>
        </p:nvSpPr>
        <p:spPr>
          <a:xfrm>
            <a:off x="6268675" y="2890150"/>
            <a:ext cx="271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→ For fixed points, 土P, J=M</a:t>
            </a:r>
            <a:r>
              <a:rPr b="1" baseline="-25000" lang="en" sz="1200"/>
              <a:t> 土P </a:t>
            </a:r>
            <a:r>
              <a:rPr b="1" lang="en" sz="1200"/>
              <a:t>-</a:t>
            </a:r>
            <a:endParaRPr b="1" sz="1300"/>
          </a:p>
        </p:txBody>
      </p:sp>
      <p:pic>
        <p:nvPicPr>
          <p:cNvPr id="150" name="Google Shape;150;p17"/>
          <p:cNvPicPr preferRelativeResize="0"/>
          <p:nvPr/>
        </p:nvPicPr>
        <p:blipFill rotWithShape="1">
          <a:blip r:embed="rId11">
            <a:alphaModFix/>
          </a:blip>
          <a:srcRect b="0" l="0" r="17245" t="0"/>
          <a:stretch/>
        </p:blipFill>
        <p:spPr>
          <a:xfrm>
            <a:off x="6464125" y="3471000"/>
            <a:ext cx="250507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1425" y="3761250"/>
            <a:ext cx="2959527" cy="8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889650" y="551525"/>
            <a:ext cx="3069950" cy="51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ctrTitle"/>
          </p:nvPr>
        </p:nvSpPr>
        <p:spPr>
          <a:xfrm>
            <a:off x="685800" y="8975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Bifurcation Diagrams</a:t>
            </a:r>
            <a:endParaRPr/>
          </a:p>
        </p:txBody>
      </p:sp>
      <p:sp>
        <p:nvSpPr>
          <p:cNvPr id="158" name="Google Shape;158;p18"/>
          <p:cNvSpPr txBox="1"/>
          <p:nvPr>
            <p:ph idx="1" type="subTitle"/>
          </p:nvPr>
        </p:nvSpPr>
        <p:spPr>
          <a:xfrm>
            <a:off x="685800" y="2230447"/>
            <a:ext cx="7950900" cy="15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Depending on the eigenvalues, we can determine the type of fixed point, from  the roots of the characteristic equation Det[sI - M] = 0 of matrices mentioned in previous slide. This will depend on the parameter values .</a:t>
            </a:r>
            <a:endParaRPr sz="2000"/>
          </a:p>
        </p:txBody>
      </p:sp>
      <p:sp>
        <p:nvSpPr>
          <p:cNvPr id="159" name="Google Shape;159;p18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93700" y="4345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Bifurcation with respect to Alpha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5618100" y="1400525"/>
            <a:ext cx="2809200" cy="19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"/>
              <a:t>Type of phase plot-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/>
              <a:t>When </a:t>
            </a:r>
            <a:r>
              <a:rPr b="1" lang="en">
                <a:solidFill>
                  <a:srgbClr val="202124"/>
                </a:solidFill>
              </a:rPr>
              <a:t>alpha is 6</a:t>
            </a:r>
            <a:r>
              <a:rPr lang="en"/>
              <a:t>, beta is 16, c is -0.142. 2 stable fixed points, symmetric about the origin. 1 unstable fixed point at origin.</a:t>
            </a:r>
            <a:endParaRPr/>
          </a:p>
        </p:txBody>
      </p:sp>
      <p:sp>
        <p:nvSpPr>
          <p:cNvPr id="166" name="Google Shape;166;p1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125" y="1382475"/>
            <a:ext cx="4561275" cy="344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93700" y="4345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Bifurcation with respect to Alpha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5618100" y="1400525"/>
            <a:ext cx="2809200" cy="19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"/>
              <a:t>Type of phase plot-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/>
              <a:t>When</a:t>
            </a:r>
            <a:r>
              <a:rPr b="1" lang="en">
                <a:solidFill>
                  <a:srgbClr val="202124"/>
                </a:solidFill>
              </a:rPr>
              <a:t> alpha is 7.2</a:t>
            </a:r>
            <a:r>
              <a:rPr lang="en"/>
              <a:t>, beta is 16, c is -0.142. </a:t>
            </a:r>
            <a:r>
              <a:rPr lang="en"/>
              <a:t>2 asymmetric orbits with period (n), 1 unstable fixed point at origin.</a:t>
            </a:r>
            <a:endParaRPr/>
          </a:p>
        </p:txBody>
      </p:sp>
      <p:sp>
        <p:nvSpPr>
          <p:cNvPr id="174" name="Google Shape;174;p2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125" y="1292000"/>
            <a:ext cx="4449775" cy="333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