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3"/>
  </p:notesMasterIdLst>
  <p:sldIdLst>
    <p:sldId id="256" r:id="rId2"/>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nyi Meng" initials="JM" lastIdx="3" clrIdx="0">
    <p:extLst>
      <p:ext uri="{19B8F6BF-5375-455C-9EA6-DF929625EA0E}">
        <p15:presenceInfo xmlns:p15="http://schemas.microsoft.com/office/powerpoint/2012/main" userId="S::jymeng@uw.edu::615daa07-5b90-4b0a-9322-fbcb091acff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273B0"/>
    <a:srgbClr val="F2F2F2"/>
    <a:srgbClr val="4755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0"/>
    <p:restoredTop sz="94663"/>
  </p:normalViewPr>
  <p:slideViewPr>
    <p:cSldViewPr snapToGrid="0" snapToObjects="1">
      <p:cViewPr varScale="1">
        <p:scale>
          <a:sx n="78" d="100"/>
          <a:sy n="78" d="100"/>
        </p:scale>
        <p:origin x="174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6DEE72-344F-0B41-9C69-84B882224C74}" type="datetimeFigureOut">
              <a:rPr lang="en-US" smtClean="0"/>
              <a:t>1/5/2020</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7885A0-927E-3C46-B9C1-F733952013D7}" type="slidenum">
              <a:rPr lang="en-US" smtClean="0"/>
              <a:t>‹#›</a:t>
            </a:fld>
            <a:endParaRPr lang="en-US"/>
          </a:p>
        </p:txBody>
      </p:sp>
    </p:spTree>
    <p:extLst>
      <p:ext uri="{BB962C8B-B14F-4D97-AF65-F5344CB8AC3E}">
        <p14:creationId xmlns:p14="http://schemas.microsoft.com/office/powerpoint/2010/main" val="3700477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7885A0-927E-3C46-B9C1-F733952013D7}" type="slidenum">
              <a:rPr lang="en-US" smtClean="0"/>
              <a:t>1</a:t>
            </a:fld>
            <a:endParaRPr lang="en-US"/>
          </a:p>
        </p:txBody>
      </p:sp>
    </p:spTree>
    <p:extLst>
      <p:ext uri="{BB962C8B-B14F-4D97-AF65-F5344CB8AC3E}">
        <p14:creationId xmlns:p14="http://schemas.microsoft.com/office/powerpoint/2010/main" val="429574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6680" y="3182325"/>
            <a:ext cx="5204640" cy="2194560"/>
          </a:xfrm>
          <a:solidFill>
            <a:srgbClr val="FFFFFF"/>
          </a:solidFill>
          <a:ln w="38100">
            <a:solidFill>
              <a:srgbClr val="404040"/>
            </a:solidFill>
          </a:ln>
        </p:spPr>
        <p:txBody>
          <a:bodyPr lIns="274320" rIns="274320" anchor="ctr" anchorCtr="1">
            <a:normAutofit/>
          </a:bodyPr>
          <a:lstStyle>
            <a:lvl1pPr algn="ctr">
              <a:defRPr sz="2625">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1516047" y="5803392"/>
            <a:ext cx="3825907" cy="1653192"/>
          </a:xfrm>
          <a:noFill/>
        </p:spPr>
        <p:txBody>
          <a:bodyPr>
            <a:normAutofit/>
          </a:bodyPr>
          <a:lstStyle>
            <a:lvl1pPr marL="0" indent="0" algn="ctr">
              <a:buNone/>
              <a:defRPr sz="1425">
                <a:solidFill>
                  <a:schemeClr val="tx1">
                    <a:lumMod val="75000"/>
                    <a:lumOff val="25000"/>
                  </a:schemeClr>
                </a:solidFill>
              </a:defRPr>
            </a:lvl1pPr>
            <a:lvl2pPr marL="342900" indent="0" algn="ctr">
              <a:buNone/>
              <a:defRPr sz="1425"/>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AA44081-A9DD-1246-B091-E7BCFD8DA287}" type="datetimeFigureOut">
              <a:rPr lang="en-US" smtClean="0"/>
              <a:t>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38E113-015F-D74D-B984-129B340A645B}" type="slidenum">
              <a:rPr lang="en-US" smtClean="0"/>
              <a:t>‹#›</a:t>
            </a:fld>
            <a:endParaRPr lang="en-US"/>
          </a:p>
        </p:txBody>
      </p:sp>
    </p:spTree>
    <p:extLst>
      <p:ext uri="{BB962C8B-B14F-4D97-AF65-F5344CB8AC3E}">
        <p14:creationId xmlns:p14="http://schemas.microsoft.com/office/powerpoint/2010/main" val="4223773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A44081-A9DD-1246-B091-E7BCFD8DA287}"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8E113-015F-D74D-B984-129B340A645B}" type="slidenum">
              <a:rPr lang="en-US" smtClean="0"/>
              <a:t>‹#›</a:t>
            </a:fld>
            <a:endParaRPr lang="en-US"/>
          </a:p>
        </p:txBody>
      </p:sp>
    </p:spTree>
    <p:extLst>
      <p:ext uri="{BB962C8B-B14F-4D97-AF65-F5344CB8AC3E}">
        <p14:creationId xmlns:p14="http://schemas.microsoft.com/office/powerpoint/2010/main" val="440918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867375" y="1249680"/>
            <a:ext cx="790475" cy="664464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04534" y="1249680"/>
            <a:ext cx="3537131" cy="6644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A44081-A9DD-1246-B091-E7BCFD8DA287}"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8E113-015F-D74D-B984-129B340A645B}" type="slidenum">
              <a:rPr lang="en-US" smtClean="0"/>
              <a:t>‹#›</a:t>
            </a:fld>
            <a:endParaRPr lang="en-US"/>
          </a:p>
        </p:txBody>
      </p:sp>
    </p:spTree>
    <p:extLst>
      <p:ext uri="{BB962C8B-B14F-4D97-AF65-F5344CB8AC3E}">
        <p14:creationId xmlns:p14="http://schemas.microsoft.com/office/powerpoint/2010/main" val="2736572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A44081-A9DD-1246-B091-E7BCFD8DA287}" type="datetimeFigureOut">
              <a:rPr lang="en-US" smtClean="0"/>
              <a:t>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38E113-015F-D74D-B984-129B340A645B}" type="slidenum">
              <a:rPr lang="en-US" smtClean="0"/>
              <a:t>‹#›</a:t>
            </a:fld>
            <a:endParaRPr lang="en-US"/>
          </a:p>
        </p:txBody>
      </p:sp>
    </p:spTree>
    <p:extLst>
      <p:ext uri="{BB962C8B-B14F-4D97-AF65-F5344CB8AC3E}">
        <p14:creationId xmlns:p14="http://schemas.microsoft.com/office/powerpoint/2010/main" val="2745491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3182325"/>
            <a:ext cx="5205222" cy="2194560"/>
          </a:xfrm>
          <a:solidFill>
            <a:srgbClr val="FFFFFF"/>
          </a:solidFill>
          <a:ln w="38100">
            <a:solidFill>
              <a:srgbClr val="404040"/>
            </a:solidFill>
          </a:ln>
        </p:spPr>
        <p:txBody>
          <a:bodyPr lIns="274320" rIns="274320" anchor="ctr" anchorCtr="1">
            <a:normAutofit/>
          </a:bodyPr>
          <a:lstStyle>
            <a:lvl1pPr>
              <a:defRPr sz="2625">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1516047" y="5803287"/>
            <a:ext cx="3825907" cy="1686776"/>
          </a:xfrm>
        </p:spPr>
        <p:txBody>
          <a:bodyPr anchor="t" anchorCtr="1">
            <a:normAutofit/>
          </a:bodyPr>
          <a:lstStyle>
            <a:lvl1pPr marL="0" indent="0">
              <a:buNone/>
              <a:defRPr sz="1425">
                <a:solidFill>
                  <a:schemeClr val="tx1"/>
                </a:solidFill>
              </a:defRPr>
            </a:lvl1pPr>
            <a:lvl2pPr marL="342900" indent="0">
              <a:buNone/>
              <a:defRPr sz="1425">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AA44081-A9DD-1246-B091-E7BCFD8DA287}" type="datetimeFigureOut">
              <a:rPr lang="en-US" smtClean="0"/>
              <a:t>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38E113-015F-D74D-B984-129B340A645B}" type="slidenum">
              <a:rPr lang="en-US" smtClean="0"/>
              <a:t>‹#›</a:t>
            </a:fld>
            <a:endParaRPr lang="en-US"/>
          </a:p>
        </p:txBody>
      </p:sp>
    </p:spTree>
    <p:extLst>
      <p:ext uri="{BB962C8B-B14F-4D97-AF65-F5344CB8AC3E}">
        <p14:creationId xmlns:p14="http://schemas.microsoft.com/office/powerpoint/2010/main" val="3675953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6680" y="3517392"/>
            <a:ext cx="2466017" cy="41359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565303" y="3517392"/>
            <a:ext cx="2467887" cy="41359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AA44081-A9DD-1246-B091-E7BCFD8DA287}" type="datetimeFigureOut">
              <a:rPr lang="en-US" smtClean="0"/>
              <a:t>1/5/2020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838E113-015F-D74D-B984-129B340A645B}" type="slidenum">
              <a:rPr lang="en-US" smtClean="0"/>
              <a:t>‹#›</a:t>
            </a:fld>
            <a:endParaRPr lang="en-US"/>
          </a:p>
        </p:txBody>
      </p:sp>
    </p:spTree>
    <p:extLst>
      <p:ext uri="{BB962C8B-B14F-4D97-AF65-F5344CB8AC3E}">
        <p14:creationId xmlns:p14="http://schemas.microsoft.com/office/powerpoint/2010/main" val="1702012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26679" y="3084579"/>
            <a:ext cx="2466018" cy="938783"/>
          </a:xfrm>
        </p:spPr>
        <p:txBody>
          <a:bodyPr anchor="b" anchorCtr="1">
            <a:normAutofit/>
          </a:bodyPr>
          <a:lstStyle>
            <a:lvl1pPr marL="0" indent="0" algn="ctr">
              <a:buNone/>
              <a:defRPr sz="1425" b="0" cap="all" spc="75" baseline="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6679" y="4191000"/>
            <a:ext cx="2466018" cy="34623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3565303" y="4191000"/>
            <a:ext cx="2467887" cy="3462368"/>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3565303" y="3084579"/>
            <a:ext cx="2467887" cy="938783"/>
          </a:xfrm>
        </p:spPr>
        <p:txBody>
          <a:bodyPr anchor="b" anchorCtr="1">
            <a:normAutofit/>
          </a:bodyPr>
          <a:lstStyle>
            <a:lvl1pPr marL="0" indent="0" algn="ctr">
              <a:buNone/>
              <a:defRPr sz="1425" b="0" cap="all" spc="75" baseline="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Date Placeholder 6"/>
          <p:cNvSpPr>
            <a:spLocks noGrp="1"/>
          </p:cNvSpPr>
          <p:nvPr>
            <p:ph type="dt" sz="half" idx="10"/>
          </p:nvPr>
        </p:nvSpPr>
        <p:spPr/>
        <p:txBody>
          <a:bodyPr/>
          <a:lstStyle/>
          <a:p>
            <a:fld id="{5AA44081-A9DD-1246-B091-E7BCFD8DA287}" type="datetimeFigureOut">
              <a:rPr lang="en-US" smtClean="0"/>
              <a:t>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38E113-015F-D74D-B984-129B340A645B}"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13119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A44081-A9DD-1246-B091-E7BCFD8DA287}" type="datetimeFigureOut">
              <a:rPr lang="en-US" smtClean="0"/>
              <a:t>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38E113-015F-D74D-B984-129B340A645B}" type="slidenum">
              <a:rPr lang="en-US" smtClean="0"/>
              <a:t>‹#›</a:t>
            </a:fld>
            <a:endParaRPr lang="en-US"/>
          </a:p>
        </p:txBody>
      </p:sp>
    </p:spTree>
    <p:extLst>
      <p:ext uri="{BB962C8B-B14F-4D97-AF65-F5344CB8AC3E}">
        <p14:creationId xmlns:p14="http://schemas.microsoft.com/office/powerpoint/2010/main" val="3995507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A44081-A9DD-1246-B091-E7BCFD8DA287}" type="datetimeFigureOut">
              <a:rPr lang="en-US" smtClean="0"/>
              <a:t>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38E113-015F-D74D-B984-129B340A645B}" type="slidenum">
              <a:rPr lang="en-US" smtClean="0"/>
              <a:t>‹#›</a:t>
            </a:fld>
            <a:endParaRPr lang="en-US"/>
          </a:p>
        </p:txBody>
      </p:sp>
    </p:spTree>
    <p:extLst>
      <p:ext uri="{BB962C8B-B14F-4D97-AF65-F5344CB8AC3E}">
        <p14:creationId xmlns:p14="http://schemas.microsoft.com/office/powerpoint/2010/main" val="232405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3429000" y="0"/>
            <a:ext cx="3429000" cy="9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80527" y="2991773"/>
            <a:ext cx="2467946" cy="1521996"/>
          </a:xfrm>
          <a:solidFill>
            <a:srgbClr val="FFFFFF"/>
          </a:solidFill>
          <a:ln>
            <a:solidFill>
              <a:srgbClr val="404040"/>
            </a:solidFill>
          </a:ln>
        </p:spPr>
        <p:txBody>
          <a:bodyPr anchor="ctr" anchorCtr="1">
            <a:normAutofit/>
          </a:bodyPr>
          <a:lstStyle>
            <a:lvl1pPr>
              <a:defRPr sz="1575">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3789045" y="1072896"/>
            <a:ext cx="2708910" cy="6998208"/>
          </a:xfrm>
        </p:spPr>
        <p:txBody>
          <a:bodyPr>
            <a:normAutofit/>
          </a:bodyPr>
          <a:lstStyle>
            <a:lvl1pPr>
              <a:defRPr sz="1425">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7224" y="4733224"/>
            <a:ext cx="2134553" cy="2925381"/>
          </a:xfrm>
        </p:spPr>
        <p:txBody>
          <a:bodyPr anchor="t" anchorCtr="1">
            <a:normAutofit/>
          </a:bodyPr>
          <a:lstStyle>
            <a:lvl1pPr marL="0" indent="0" algn="ctr">
              <a:buNone/>
              <a:defRPr sz="1125">
                <a:solidFill>
                  <a:schemeClr val="tx1">
                    <a:lumMod val="85000"/>
                    <a:lumOff val="1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9" name="Date Placeholder 8"/>
          <p:cNvSpPr>
            <a:spLocks noGrp="1"/>
          </p:cNvSpPr>
          <p:nvPr>
            <p:ph type="dt" sz="half" idx="10"/>
          </p:nvPr>
        </p:nvSpPr>
        <p:spPr/>
        <p:txBody>
          <a:bodyPr/>
          <a:lstStyle/>
          <a:p>
            <a:fld id="{5AA44081-A9DD-1246-B091-E7BCFD8DA287}" type="datetimeFigureOut">
              <a:rPr lang="en-US" smtClean="0"/>
              <a:t>1/5/2020</a:t>
            </a:fld>
            <a:endParaRPr lang="en-US"/>
          </a:p>
        </p:txBody>
      </p:sp>
      <p:sp>
        <p:nvSpPr>
          <p:cNvPr id="10" name="Footer Placeholder 9"/>
          <p:cNvSpPr>
            <a:spLocks noGrp="1"/>
          </p:cNvSpPr>
          <p:nvPr>
            <p:ph type="ftr" sz="quarter" idx="11"/>
          </p:nvPr>
        </p:nvSpPr>
        <p:spPr>
          <a:xfrm>
            <a:off x="480527" y="8314944"/>
            <a:ext cx="2854799" cy="426720"/>
          </a:xfrm>
        </p:spPr>
        <p:txBody>
          <a:bodyPr>
            <a:normAutofit/>
          </a:bodyPr>
          <a:lstStyle>
            <a:lvl1pPr>
              <a:defRPr>
                <a:solidFill>
                  <a:schemeClr val="tx1">
                    <a:alpha val="70000"/>
                  </a:schemeClr>
                </a:solidFill>
              </a:defRPr>
            </a:lvl1pPr>
          </a:lstStyle>
          <a:p>
            <a:endParaRPr lang="en-US"/>
          </a:p>
        </p:txBody>
      </p:sp>
      <p:sp>
        <p:nvSpPr>
          <p:cNvPr id="11" name="Slide Number Placeholder 10"/>
          <p:cNvSpPr>
            <a:spLocks noGrp="1"/>
          </p:cNvSpPr>
          <p:nvPr>
            <p:ph type="sldNum" sz="quarter" idx="12"/>
          </p:nvPr>
        </p:nvSpPr>
        <p:spPr/>
        <p:txBody>
          <a:bodyPr/>
          <a:lstStyle/>
          <a:p>
            <a:fld id="{4838E113-015F-D74D-B984-129B340A645B}" type="slidenum">
              <a:rPr lang="en-US" smtClean="0"/>
              <a:t>‹#›</a:t>
            </a:fld>
            <a:endParaRPr lang="en-US"/>
          </a:p>
        </p:txBody>
      </p:sp>
    </p:spTree>
    <p:extLst>
      <p:ext uri="{BB962C8B-B14F-4D97-AF65-F5344CB8AC3E}">
        <p14:creationId xmlns:p14="http://schemas.microsoft.com/office/powerpoint/2010/main" val="2205079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060" y="2991771"/>
            <a:ext cx="2468880" cy="1524000"/>
          </a:xfrm>
          <a:solidFill>
            <a:srgbClr val="FFFFFF"/>
          </a:solidFill>
          <a:ln>
            <a:solidFill>
              <a:srgbClr val="262626"/>
            </a:solidFill>
          </a:ln>
        </p:spPr>
        <p:txBody>
          <a:bodyPr anchor="ctr" anchorCtr="1">
            <a:noAutofit/>
          </a:bodyPr>
          <a:lstStyle>
            <a:lvl1pPr>
              <a:defRPr sz="1575">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429000" y="0"/>
            <a:ext cx="3432430" cy="9144000"/>
          </a:xfrm>
          <a:solidFill>
            <a:schemeClr val="bg1"/>
          </a:solidFill>
        </p:spPr>
        <p:txBody>
          <a:bodyPr anchor="t"/>
          <a:lstStyle>
            <a:lvl1pPr marL="0" indent="0">
              <a:buNone/>
              <a:defRPr sz="2400">
                <a:solidFill>
                  <a:schemeClr val="tx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7224" y="4733226"/>
            <a:ext cx="2134553" cy="2925383"/>
          </a:xfrm>
        </p:spPr>
        <p:txBody>
          <a:bodyPr anchor="t" anchorCtr="1">
            <a:normAutofit/>
          </a:bodyPr>
          <a:lstStyle>
            <a:lvl1pPr marL="0" indent="0" algn="ctr">
              <a:buNone/>
              <a:defRPr sz="1125">
                <a:solidFill>
                  <a:schemeClr val="tx1">
                    <a:lumMod val="85000"/>
                    <a:lumOff val="1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AA44081-A9DD-1246-B091-E7BCFD8DA287}" type="datetimeFigureOut">
              <a:rPr lang="en-US" smtClean="0"/>
              <a:t>1/5/2020</a:t>
            </a:fld>
            <a:endParaRPr lang="en-US"/>
          </a:p>
        </p:txBody>
      </p:sp>
      <p:sp>
        <p:nvSpPr>
          <p:cNvPr id="9" name="Footer Placeholder 8"/>
          <p:cNvSpPr>
            <a:spLocks noGrp="1"/>
          </p:cNvSpPr>
          <p:nvPr>
            <p:ph type="ftr" sz="quarter" idx="11"/>
          </p:nvPr>
        </p:nvSpPr>
        <p:spPr>
          <a:xfrm>
            <a:off x="480060" y="8314944"/>
            <a:ext cx="2852928" cy="426720"/>
          </a:xfrm>
        </p:spPr>
        <p:txBody>
          <a:bodyPr>
            <a:normAutofit/>
          </a:bodyPr>
          <a:lstStyle>
            <a:lvl1pPr>
              <a:defRPr>
                <a:solidFill>
                  <a:schemeClr val="tx1">
                    <a:alpha val="70000"/>
                  </a:schemeClr>
                </a:solidFill>
              </a:defRPr>
            </a:lvl1pPr>
          </a:lstStyle>
          <a:p>
            <a:endParaRPr lang="en-US"/>
          </a:p>
        </p:txBody>
      </p:sp>
      <p:sp>
        <p:nvSpPr>
          <p:cNvPr id="10" name="Slide Number Placeholder 9"/>
          <p:cNvSpPr>
            <a:spLocks noGrp="1"/>
          </p:cNvSpPr>
          <p:nvPr>
            <p:ph type="sldNum" sz="quarter" idx="12"/>
          </p:nvPr>
        </p:nvSpPr>
        <p:spPr/>
        <p:txBody>
          <a:bodyPr/>
          <a:lstStyle/>
          <a:p>
            <a:fld id="{4838E113-015F-D74D-B984-129B340A645B}" type="slidenum">
              <a:rPr lang="en-US" smtClean="0"/>
              <a:t>‹#›</a:t>
            </a:fld>
            <a:endParaRPr lang="en-US"/>
          </a:p>
        </p:txBody>
      </p:sp>
    </p:spTree>
    <p:extLst>
      <p:ext uri="{BB962C8B-B14F-4D97-AF65-F5344CB8AC3E}">
        <p14:creationId xmlns:p14="http://schemas.microsoft.com/office/powerpoint/2010/main" val="3265052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04534" y="1286256"/>
            <a:ext cx="4453316" cy="158496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4534" y="3517394"/>
            <a:ext cx="4453316" cy="41359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484207" y="8318422"/>
            <a:ext cx="1548983" cy="431957"/>
          </a:xfrm>
          <a:prstGeom prst="rect">
            <a:avLst/>
          </a:prstGeom>
        </p:spPr>
        <p:txBody>
          <a:bodyPr vert="horz" lIns="91440" tIns="45720" rIns="91440" bIns="45720" rtlCol="0" anchor="ctr"/>
          <a:lstStyle>
            <a:lvl1pPr algn="r">
              <a:defRPr sz="750">
                <a:solidFill>
                  <a:schemeClr val="tx1">
                    <a:alpha val="70000"/>
                  </a:schemeClr>
                </a:solidFill>
              </a:defRPr>
            </a:lvl1pPr>
          </a:lstStyle>
          <a:p>
            <a:fld id="{5AA44081-A9DD-1246-B091-E7BCFD8DA287}" type="datetimeFigureOut">
              <a:rPr lang="en-US" smtClean="0"/>
              <a:t>1/5/2020</a:t>
            </a:fld>
            <a:endParaRPr lang="en-US"/>
          </a:p>
        </p:txBody>
      </p:sp>
      <p:sp>
        <p:nvSpPr>
          <p:cNvPr id="5" name="Footer Placeholder 4"/>
          <p:cNvSpPr>
            <a:spLocks noGrp="1"/>
          </p:cNvSpPr>
          <p:nvPr>
            <p:ph type="ftr" sz="quarter" idx="3"/>
          </p:nvPr>
        </p:nvSpPr>
        <p:spPr>
          <a:xfrm>
            <a:off x="826679" y="8314944"/>
            <a:ext cx="3417498" cy="426720"/>
          </a:xfrm>
          <a:prstGeom prst="rect">
            <a:avLst/>
          </a:prstGeom>
        </p:spPr>
        <p:txBody>
          <a:bodyPr vert="horz" lIns="91440" tIns="45720" rIns="91440" bIns="45720" rtlCol="0" anchor="ctr"/>
          <a:lstStyle>
            <a:lvl1pPr algn="l">
              <a:defRPr sz="7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6180084" y="8290560"/>
            <a:ext cx="274320" cy="487680"/>
          </a:xfrm>
          <a:prstGeom prst="ellipse">
            <a:avLst/>
          </a:prstGeom>
          <a:solidFill>
            <a:srgbClr val="1D1D1D">
              <a:alpha val="69804"/>
            </a:srgbClr>
          </a:solidFill>
        </p:spPr>
        <p:txBody>
          <a:bodyPr vert="horz" lIns="18288" tIns="45720" rIns="18288" bIns="45720" rtlCol="0" anchor="ctr">
            <a:noAutofit/>
          </a:bodyPr>
          <a:lstStyle>
            <a:lvl1pPr algn="ctr">
              <a:defRPr sz="825" spc="0" baseline="0">
                <a:solidFill>
                  <a:srgbClr val="FFFFFF"/>
                </a:solidFill>
              </a:defRPr>
            </a:lvl1pPr>
          </a:lstStyle>
          <a:p>
            <a:fld id="{4838E113-015F-D74D-B984-129B340A645B}" type="slidenum">
              <a:rPr lang="en-US" smtClean="0"/>
              <a:t>‹#›</a:t>
            </a:fld>
            <a:endParaRPr lang="en-US"/>
          </a:p>
        </p:txBody>
      </p:sp>
    </p:spTree>
    <p:extLst>
      <p:ext uri="{BB962C8B-B14F-4D97-AF65-F5344CB8AC3E}">
        <p14:creationId xmlns:p14="http://schemas.microsoft.com/office/powerpoint/2010/main" val="182552173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685800" rtl="0" eaLnBrk="1" latinLnBrk="0" hangingPunct="1">
        <a:lnSpc>
          <a:spcPct val="90000"/>
        </a:lnSpc>
        <a:spcBef>
          <a:spcPct val="0"/>
        </a:spcBef>
        <a:buNone/>
        <a:defRPr sz="1950" kern="1200" cap="all" spc="150" baseline="0">
          <a:solidFill>
            <a:schemeClr val="tx1">
              <a:lumMod val="85000"/>
              <a:lumOff val="15000"/>
            </a:schemeClr>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5838"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442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3716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08DCCF76-AFBD-A54E-8C68-837A477019ED}"/>
              </a:ext>
            </a:extLst>
          </p:cNvPr>
          <p:cNvSpPr txBox="1"/>
          <p:nvPr/>
        </p:nvSpPr>
        <p:spPr>
          <a:xfrm>
            <a:off x="1472358" y="1592623"/>
            <a:ext cx="450038" cy="830997"/>
          </a:xfrm>
          <a:prstGeom prst="rect">
            <a:avLst/>
          </a:prstGeom>
          <a:noFill/>
        </p:spPr>
        <p:txBody>
          <a:bodyPr wrap="square" rtlCol="0">
            <a:spAutoFit/>
          </a:bodyPr>
          <a:lstStyle/>
          <a:p>
            <a:r>
              <a:rPr lang="en-US" sz="600" b="1" dirty="0">
                <a:solidFill>
                  <a:schemeClr val="bg1">
                    <a:lumMod val="50000"/>
                  </a:schemeClr>
                </a:solidFill>
                <a:latin typeface="Arial" panose="020B0604020202020204" pitchFamily="34" charset="0"/>
                <a:cs typeface="Arial" panose="020B0604020202020204" pitchFamily="34" charset="0"/>
              </a:rPr>
              <a:t>40,836</a:t>
            </a:r>
            <a:endParaRPr lang="en-US" altLang="zh-CN" sz="600" b="1" dirty="0">
              <a:solidFill>
                <a:schemeClr val="bg1">
                  <a:lumMod val="50000"/>
                </a:schemeClr>
              </a:solidFill>
              <a:latin typeface="Arial" panose="020B0604020202020204" pitchFamily="34" charset="0"/>
              <a:cs typeface="Arial" panose="020B0604020202020204" pitchFamily="34" charset="0"/>
            </a:endParaRPr>
          </a:p>
          <a:p>
            <a:endParaRPr lang="en-US" sz="600" b="1" dirty="0">
              <a:solidFill>
                <a:schemeClr val="bg1">
                  <a:lumMod val="50000"/>
                </a:schemeClr>
              </a:solidFill>
              <a:latin typeface="Arial" panose="020B0604020202020204" pitchFamily="34" charset="0"/>
              <a:cs typeface="Arial" panose="020B0604020202020204" pitchFamily="34" charset="0"/>
            </a:endParaRPr>
          </a:p>
          <a:p>
            <a:r>
              <a:rPr lang="en-US" altLang="zh-CN" sz="600" b="1" dirty="0">
                <a:solidFill>
                  <a:schemeClr val="bg1">
                    <a:lumMod val="50000"/>
                  </a:schemeClr>
                </a:solidFill>
                <a:latin typeface="Arial" panose="020B0604020202020204" pitchFamily="34" charset="0"/>
                <a:cs typeface="Arial" panose="020B0604020202020204" pitchFamily="34" charset="0"/>
              </a:rPr>
              <a:t>5</a:t>
            </a:r>
          </a:p>
          <a:p>
            <a:endParaRPr lang="en-US" altLang="zh-CN" sz="600" b="1" dirty="0">
              <a:solidFill>
                <a:schemeClr val="bg1">
                  <a:lumMod val="50000"/>
                </a:schemeClr>
              </a:solidFill>
              <a:latin typeface="Arial" panose="020B0604020202020204" pitchFamily="34" charset="0"/>
              <a:cs typeface="Arial" panose="020B0604020202020204" pitchFamily="34" charset="0"/>
            </a:endParaRPr>
          </a:p>
          <a:p>
            <a:endParaRPr lang="en-US" altLang="zh-CN" sz="600" b="1" dirty="0">
              <a:solidFill>
                <a:schemeClr val="bg1">
                  <a:lumMod val="50000"/>
                </a:schemeClr>
              </a:solidFill>
              <a:latin typeface="Arial" panose="020B0604020202020204" pitchFamily="34" charset="0"/>
              <a:cs typeface="Arial" panose="020B0604020202020204" pitchFamily="34" charset="0"/>
            </a:endParaRPr>
          </a:p>
          <a:p>
            <a:endParaRPr lang="en-US" altLang="zh-CN" sz="600" b="1" dirty="0">
              <a:solidFill>
                <a:schemeClr val="bg1">
                  <a:lumMod val="50000"/>
                </a:schemeClr>
              </a:solidFill>
              <a:latin typeface="Arial" panose="020B0604020202020204" pitchFamily="34" charset="0"/>
              <a:cs typeface="Arial" panose="020B0604020202020204" pitchFamily="34" charset="0"/>
            </a:endParaRPr>
          </a:p>
          <a:p>
            <a:r>
              <a:rPr lang="en-US" altLang="zh-CN" sz="600" b="1" dirty="0">
                <a:solidFill>
                  <a:schemeClr val="bg1">
                    <a:lumMod val="50000"/>
                  </a:schemeClr>
                </a:solidFill>
                <a:latin typeface="Arial" panose="020B0604020202020204" pitchFamily="34" charset="0"/>
                <a:cs typeface="Arial" panose="020B0604020202020204" pitchFamily="34" charset="0"/>
              </a:rPr>
              <a:t>22,346</a:t>
            </a:r>
          </a:p>
          <a:p>
            <a:endParaRPr lang="en-US" sz="600" dirty="0">
              <a:solidFill>
                <a:schemeClr val="bg1">
                  <a:lumMod val="50000"/>
                </a:schemeClr>
              </a:solidFill>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id="{8DD1B56D-E5DA-7043-B4D2-6305B19E7BC8}"/>
              </a:ext>
            </a:extLst>
          </p:cNvPr>
          <p:cNvCxnSpPr/>
          <p:nvPr/>
        </p:nvCxnSpPr>
        <p:spPr>
          <a:xfrm>
            <a:off x="2162627" y="0"/>
            <a:ext cx="0" cy="84473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B32A6AF3-AB7B-0345-98E2-60C12855CC84}"/>
              </a:ext>
            </a:extLst>
          </p:cNvPr>
          <p:cNvSpPr/>
          <p:nvPr/>
        </p:nvSpPr>
        <p:spPr>
          <a:xfrm>
            <a:off x="-1" y="0"/>
            <a:ext cx="6858000" cy="696686"/>
          </a:xfrm>
          <a:prstGeom prst="rect">
            <a:avLst/>
          </a:prstGeom>
          <a:solidFill>
            <a:srgbClr val="4273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AD92E0C-AC30-1641-B00D-5EB35462AD40}"/>
              </a:ext>
            </a:extLst>
          </p:cNvPr>
          <p:cNvSpPr txBox="1"/>
          <p:nvPr/>
        </p:nvSpPr>
        <p:spPr>
          <a:xfrm>
            <a:off x="619828" y="-25184"/>
            <a:ext cx="5618341" cy="769441"/>
          </a:xfrm>
          <a:prstGeom prst="rect">
            <a:avLst/>
          </a:prstGeom>
          <a:noFill/>
        </p:spPr>
        <p:txBody>
          <a:bodyPr wrap="square" rtlCol="0">
            <a:spAutoFit/>
          </a:bodyPr>
          <a:lstStyle/>
          <a:p>
            <a:pPr algn="ctr"/>
            <a:r>
              <a:rPr lang="en-US" altLang="zh-CN" sz="2400" b="1" dirty="0">
                <a:solidFill>
                  <a:schemeClr val="bg1">
                    <a:lumMod val="95000"/>
                  </a:schemeClr>
                </a:solidFill>
                <a:latin typeface="IrisUPC" panose="020B0604020202020204" pitchFamily="34" charset="-34"/>
                <a:ea typeface="Meiryo" panose="020B0604030504040204" pitchFamily="34" charset="-128"/>
                <a:cs typeface="IrisUPC" panose="020B0604020202020204" pitchFamily="34" charset="-34"/>
              </a:rPr>
              <a:t>PREDICTING</a:t>
            </a:r>
            <a:r>
              <a:rPr lang="en-US" sz="2400" b="1" dirty="0">
                <a:solidFill>
                  <a:schemeClr val="bg1">
                    <a:lumMod val="95000"/>
                  </a:schemeClr>
                </a:solidFill>
                <a:latin typeface="IrisUPC" panose="020B0604020202020204" pitchFamily="34" charset="-34"/>
                <a:ea typeface="Meiryo" panose="020B0604030504040204" pitchFamily="34" charset="-128"/>
                <a:cs typeface="IrisUPC" panose="020B0604020202020204" pitchFamily="34" charset="-34"/>
              </a:rPr>
              <a:t> </a:t>
            </a:r>
            <a:r>
              <a:rPr lang="en-US" altLang="zh-CN" sz="2400" b="1" dirty="0">
                <a:solidFill>
                  <a:schemeClr val="bg1">
                    <a:lumMod val="95000"/>
                  </a:schemeClr>
                </a:solidFill>
                <a:latin typeface="IrisUPC" panose="020B0604020202020204" pitchFamily="34" charset="-34"/>
                <a:ea typeface="Meiryo" panose="020B0604030504040204" pitchFamily="34" charset="-128"/>
                <a:cs typeface="IrisUPC" panose="020B0604020202020204" pitchFamily="34" charset="-34"/>
              </a:rPr>
              <a:t>NEWS</a:t>
            </a:r>
            <a:r>
              <a:rPr lang="en-US" sz="2400" b="1" dirty="0">
                <a:solidFill>
                  <a:schemeClr val="bg1">
                    <a:lumMod val="95000"/>
                  </a:schemeClr>
                </a:solidFill>
                <a:latin typeface="IrisUPC" panose="020B0604020202020204" pitchFamily="34" charset="-34"/>
                <a:ea typeface="Meiryo" panose="020B0604030504040204" pitchFamily="34" charset="-128"/>
                <a:cs typeface="IrisUPC" panose="020B0604020202020204" pitchFamily="34" charset="-34"/>
              </a:rPr>
              <a:t> </a:t>
            </a:r>
            <a:r>
              <a:rPr lang="en-US" altLang="zh-CN" sz="2400" b="1" dirty="0">
                <a:solidFill>
                  <a:schemeClr val="bg1">
                    <a:lumMod val="95000"/>
                  </a:schemeClr>
                </a:solidFill>
                <a:latin typeface="IrisUPC" panose="020B0604020202020204" pitchFamily="34" charset="-34"/>
                <a:ea typeface="Meiryo" panose="020B0604030504040204" pitchFamily="34" charset="-128"/>
                <a:cs typeface="IrisUPC" panose="020B0604020202020204" pitchFamily="34" charset="-34"/>
              </a:rPr>
              <a:t>POPULARITY</a:t>
            </a:r>
            <a:r>
              <a:rPr lang="en-US" sz="2400" b="1" dirty="0">
                <a:solidFill>
                  <a:schemeClr val="bg1">
                    <a:lumMod val="95000"/>
                  </a:schemeClr>
                </a:solidFill>
                <a:latin typeface="IrisUPC" panose="020B0604020202020204" pitchFamily="34" charset="-34"/>
                <a:ea typeface="Meiryo" panose="020B0604030504040204" pitchFamily="34" charset="-128"/>
                <a:cs typeface="IrisUPC" panose="020B0604020202020204" pitchFamily="34" charset="-34"/>
              </a:rPr>
              <a:t> </a:t>
            </a:r>
            <a:r>
              <a:rPr lang="en-US" altLang="zh-CN" sz="2400" b="1" dirty="0">
                <a:solidFill>
                  <a:schemeClr val="bg1">
                    <a:lumMod val="95000"/>
                  </a:schemeClr>
                </a:solidFill>
                <a:latin typeface="IrisUPC" panose="020B0604020202020204" pitchFamily="34" charset="-34"/>
                <a:ea typeface="Meiryo" panose="020B0604030504040204" pitchFamily="34" charset="-128"/>
                <a:cs typeface="IrisUPC" panose="020B0604020202020204" pitchFamily="34" charset="-34"/>
              </a:rPr>
              <a:t>ON</a:t>
            </a:r>
            <a:r>
              <a:rPr lang="en-US" sz="2400" b="1" dirty="0">
                <a:solidFill>
                  <a:schemeClr val="bg1">
                    <a:lumMod val="95000"/>
                  </a:schemeClr>
                </a:solidFill>
                <a:latin typeface="IrisUPC" panose="020B0604020202020204" pitchFamily="34" charset="-34"/>
                <a:ea typeface="Meiryo" panose="020B0604030504040204" pitchFamily="34" charset="-128"/>
                <a:cs typeface="IrisUPC" panose="020B0604020202020204" pitchFamily="34" charset="-34"/>
              </a:rPr>
              <a:t> </a:t>
            </a:r>
            <a:r>
              <a:rPr lang="en-US" altLang="zh-CN" sz="2400" b="1" dirty="0">
                <a:solidFill>
                  <a:schemeClr val="bg1">
                    <a:lumMod val="95000"/>
                  </a:schemeClr>
                </a:solidFill>
                <a:latin typeface="IrisUPC" panose="020B0604020202020204" pitchFamily="34" charset="-34"/>
                <a:ea typeface="Meiryo" panose="020B0604030504040204" pitchFamily="34" charset="-128"/>
                <a:cs typeface="IrisUPC" panose="020B0604020202020204" pitchFamily="34" charset="-34"/>
              </a:rPr>
              <a:t>SOCIAL</a:t>
            </a:r>
            <a:r>
              <a:rPr lang="en-US" sz="2400" b="1" dirty="0">
                <a:solidFill>
                  <a:schemeClr val="bg1">
                    <a:lumMod val="95000"/>
                  </a:schemeClr>
                </a:solidFill>
                <a:latin typeface="IrisUPC" panose="020B0604020202020204" pitchFamily="34" charset="-34"/>
                <a:ea typeface="Meiryo" panose="020B0604030504040204" pitchFamily="34" charset="-128"/>
                <a:cs typeface="IrisUPC" panose="020B0604020202020204" pitchFamily="34" charset="-34"/>
              </a:rPr>
              <a:t> </a:t>
            </a:r>
            <a:r>
              <a:rPr lang="en-US" altLang="zh-CN" sz="2400" b="1" dirty="0">
                <a:solidFill>
                  <a:schemeClr val="bg1">
                    <a:lumMod val="95000"/>
                  </a:schemeClr>
                </a:solidFill>
                <a:latin typeface="IrisUPC" panose="020B0604020202020204" pitchFamily="34" charset="-34"/>
                <a:ea typeface="Meiryo" panose="020B0604030504040204" pitchFamily="34" charset="-128"/>
                <a:cs typeface="IrisUPC" panose="020B0604020202020204" pitchFamily="34" charset="-34"/>
              </a:rPr>
              <a:t>MEDIA</a:t>
            </a:r>
          </a:p>
          <a:p>
            <a:pPr algn="ctr"/>
            <a:r>
              <a:rPr lang="en-US" altLang="zh-CN" sz="2000" dirty="0">
                <a:solidFill>
                  <a:schemeClr val="bg1">
                    <a:lumMod val="95000"/>
                  </a:schemeClr>
                </a:solidFill>
                <a:latin typeface="IrisUPC" panose="020B0604020202020204" pitchFamily="34" charset="-34"/>
                <a:ea typeface="Meiryo" panose="020B0604030504040204" pitchFamily="34" charset="-128"/>
                <a:cs typeface="IrisUPC" panose="020B0604020202020204" pitchFamily="34" charset="-34"/>
              </a:rPr>
              <a:t>Junyi</a:t>
            </a:r>
            <a:r>
              <a:rPr lang="en-US" sz="2000" dirty="0">
                <a:solidFill>
                  <a:schemeClr val="bg1">
                    <a:lumMod val="95000"/>
                  </a:schemeClr>
                </a:solidFill>
                <a:latin typeface="IrisUPC" panose="020B0604020202020204" pitchFamily="34" charset="-34"/>
                <a:ea typeface="Meiryo" panose="020B0604030504040204" pitchFamily="34" charset="-128"/>
                <a:cs typeface="IrisUPC" panose="020B0604020202020204" pitchFamily="34" charset="-34"/>
              </a:rPr>
              <a:t> Meng, Lexi Li, </a:t>
            </a:r>
            <a:r>
              <a:rPr lang="en-US" sz="2000" dirty="0" err="1">
                <a:solidFill>
                  <a:schemeClr val="bg1">
                    <a:lumMod val="95000"/>
                  </a:schemeClr>
                </a:solidFill>
                <a:latin typeface="IrisUPC" panose="020B0604020202020204" pitchFamily="34" charset="-34"/>
                <a:ea typeface="Meiryo" panose="020B0604030504040204" pitchFamily="34" charset="-128"/>
                <a:cs typeface="IrisUPC" panose="020B0604020202020204" pitchFamily="34" charset="-34"/>
              </a:rPr>
              <a:t>Tianci</a:t>
            </a:r>
            <a:r>
              <a:rPr lang="en-US" sz="2000" dirty="0">
                <a:solidFill>
                  <a:schemeClr val="bg1">
                    <a:lumMod val="95000"/>
                  </a:schemeClr>
                </a:solidFill>
                <a:latin typeface="IrisUPC" panose="020B0604020202020204" pitchFamily="34" charset="-34"/>
                <a:ea typeface="Meiryo" panose="020B0604030504040204" pitchFamily="34" charset="-128"/>
                <a:cs typeface="IrisUPC" panose="020B0604020202020204" pitchFamily="34" charset="-34"/>
              </a:rPr>
              <a:t> Yang,</a:t>
            </a:r>
            <a:r>
              <a:rPr lang="zh-CN" altLang="en-US" sz="2000" dirty="0">
                <a:solidFill>
                  <a:schemeClr val="bg1">
                    <a:lumMod val="95000"/>
                  </a:schemeClr>
                </a:solidFill>
                <a:latin typeface="IrisUPC" panose="020B0604020202020204" pitchFamily="34" charset="-34"/>
                <a:ea typeface="Meiryo" panose="020B0604030504040204" pitchFamily="34" charset="-128"/>
                <a:cs typeface="IrisUPC" panose="020B0604020202020204" pitchFamily="34" charset="-34"/>
              </a:rPr>
              <a:t> </a:t>
            </a:r>
            <a:r>
              <a:rPr lang="en-US" sz="2000" dirty="0" err="1">
                <a:solidFill>
                  <a:schemeClr val="bg1">
                    <a:lumMod val="95000"/>
                  </a:schemeClr>
                </a:solidFill>
                <a:latin typeface="IrisUPC" panose="020B0604020202020204" pitchFamily="34" charset="-34"/>
                <a:ea typeface="Meiryo" panose="020B0604030504040204" pitchFamily="34" charset="-128"/>
                <a:cs typeface="IrisUPC" panose="020B0604020202020204" pitchFamily="34" charset="-34"/>
              </a:rPr>
              <a:t>Wenwen</a:t>
            </a:r>
            <a:r>
              <a:rPr lang="en-US" sz="2000" dirty="0">
                <a:solidFill>
                  <a:schemeClr val="bg1">
                    <a:lumMod val="95000"/>
                  </a:schemeClr>
                </a:solidFill>
                <a:latin typeface="IrisUPC" panose="020B0604020202020204" pitchFamily="34" charset="-34"/>
                <a:ea typeface="Meiryo" panose="020B0604030504040204" pitchFamily="34" charset="-128"/>
                <a:cs typeface="IrisUPC" panose="020B0604020202020204" pitchFamily="34" charset="-34"/>
              </a:rPr>
              <a:t> Liu</a:t>
            </a:r>
          </a:p>
        </p:txBody>
      </p:sp>
      <p:cxnSp>
        <p:nvCxnSpPr>
          <p:cNvPr id="9" name="Straight Connector 8">
            <a:extLst>
              <a:ext uri="{FF2B5EF4-FFF2-40B4-BE49-F238E27FC236}">
                <a16:creationId xmlns:a16="http://schemas.microsoft.com/office/drawing/2014/main" id="{10E7CD9A-83A1-A74F-8284-B71455600981}"/>
              </a:ext>
            </a:extLst>
          </p:cNvPr>
          <p:cNvCxnSpPr/>
          <p:nvPr/>
        </p:nvCxnSpPr>
        <p:spPr>
          <a:xfrm>
            <a:off x="4695371" y="696686"/>
            <a:ext cx="0" cy="84473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AF6AA19-5E85-7544-AA6E-A83CB2D04D23}"/>
              </a:ext>
            </a:extLst>
          </p:cNvPr>
          <p:cNvSpPr/>
          <p:nvPr/>
        </p:nvSpPr>
        <p:spPr>
          <a:xfrm>
            <a:off x="0" y="8785368"/>
            <a:ext cx="6858000" cy="358632"/>
          </a:xfrm>
          <a:prstGeom prst="rect">
            <a:avLst/>
          </a:prstGeom>
          <a:solidFill>
            <a:srgbClr val="4273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63820491-5B6E-CF40-8742-146BCB3723E4}"/>
              </a:ext>
            </a:extLst>
          </p:cNvPr>
          <p:cNvSpPr txBox="1"/>
          <p:nvPr/>
        </p:nvSpPr>
        <p:spPr>
          <a:xfrm>
            <a:off x="58057" y="740228"/>
            <a:ext cx="1982602" cy="723275"/>
          </a:xfrm>
          <a:prstGeom prst="rect">
            <a:avLst/>
          </a:prstGeom>
          <a:noFill/>
        </p:spPr>
        <p:txBody>
          <a:bodyPr wrap="square" rtlCol="0">
            <a:spAutoFit/>
          </a:bodyPr>
          <a:lstStyle/>
          <a:p>
            <a:pPr>
              <a:spcAft>
                <a:spcPts val="600"/>
              </a:spcAft>
            </a:pPr>
            <a:r>
              <a:rPr lang="en-US" altLang="zh-CN" sz="1200" b="1" dirty="0">
                <a:solidFill>
                  <a:srgbClr val="4273B0"/>
                </a:solidFill>
              </a:rPr>
              <a:t>INTRODUCTION</a:t>
            </a:r>
          </a:p>
          <a:p>
            <a:pPr algn="just"/>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How popularity levels differ when the </a:t>
            </a:r>
            <a:r>
              <a:rPr lang="en-US" altLang="zh-CN" sz="800" b="1"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same piece of news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published on </a:t>
            </a:r>
            <a:r>
              <a:rPr lang="en-US" altLang="zh-CN" sz="800" b="1"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different social media platforms</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a:t>
            </a:r>
          </a:p>
        </p:txBody>
      </p:sp>
      <p:sp>
        <p:nvSpPr>
          <p:cNvPr id="13" name="TextBox 12">
            <a:extLst>
              <a:ext uri="{FF2B5EF4-FFF2-40B4-BE49-F238E27FC236}">
                <a16:creationId xmlns:a16="http://schemas.microsoft.com/office/drawing/2014/main" id="{7A282420-EF33-5248-A617-4695D1870728}"/>
              </a:ext>
            </a:extLst>
          </p:cNvPr>
          <p:cNvSpPr txBox="1"/>
          <p:nvPr/>
        </p:nvSpPr>
        <p:spPr>
          <a:xfrm>
            <a:off x="52210" y="3209200"/>
            <a:ext cx="1988447" cy="969496"/>
          </a:xfrm>
          <a:prstGeom prst="rect">
            <a:avLst/>
          </a:prstGeom>
          <a:solidFill>
            <a:schemeClr val="accent2">
              <a:lumMod val="20000"/>
              <a:lumOff val="80000"/>
            </a:schemeClr>
          </a:solidFill>
          <a:ln>
            <a:solidFill>
              <a:srgbClr val="4273B0"/>
            </a:solidFill>
          </a:ln>
        </p:spPr>
        <p:txBody>
          <a:bodyPr wrap="square" rtlCol="0">
            <a:spAutoFit/>
          </a:bodyPr>
          <a:lstStyle/>
          <a:p>
            <a:pPr>
              <a:spcAft>
                <a:spcPts val="600"/>
              </a:spcAft>
            </a:pPr>
            <a:r>
              <a:rPr lang="en-US" altLang="zh-CN" sz="1200" b="1" dirty="0">
                <a:solidFill>
                  <a:srgbClr val="4273B0"/>
                </a:solidFill>
              </a:rPr>
              <a:t>PROBLEM</a:t>
            </a:r>
            <a:r>
              <a:rPr lang="zh-CN" altLang="en-US" sz="1200" b="1" dirty="0">
                <a:solidFill>
                  <a:srgbClr val="4273B0"/>
                </a:solidFill>
              </a:rPr>
              <a:t> </a:t>
            </a:r>
            <a:r>
              <a:rPr lang="en-US" altLang="zh-CN" sz="1200" b="1" dirty="0">
                <a:solidFill>
                  <a:srgbClr val="4273B0"/>
                </a:solidFill>
              </a:rPr>
              <a:t>STATEMENT</a:t>
            </a:r>
          </a:p>
          <a:p>
            <a:pPr marL="171450" indent="-171450">
              <a:buFont typeface="Courier New" panose="02070309020205020404" pitchFamily="49" charset="0"/>
              <a:buChar char="o"/>
            </a:pPr>
            <a:r>
              <a:rPr lang="en-US" altLang="zh-CN" sz="800" dirty="0">
                <a:solidFill>
                  <a:srgbClr val="4273B0"/>
                </a:solidFill>
                <a:latin typeface="Arial" panose="020B0604020202020204" pitchFamily="34" charset="0"/>
                <a:ea typeface="Meiryo" panose="020B0604030504040204" pitchFamily="34" charset="-128"/>
                <a:cs typeface="Arial" panose="020B0604020202020204" pitchFamily="34" charset="0"/>
              </a:rPr>
              <a:t>Which factors influence popularity across platforms?</a:t>
            </a:r>
          </a:p>
          <a:p>
            <a:pPr marL="171450" indent="-171450" algn="just">
              <a:buFont typeface="Courier New" panose="02070309020205020404" pitchFamily="49" charset="0"/>
              <a:buChar char="o"/>
            </a:pPr>
            <a:r>
              <a:rPr lang="en-US" altLang="zh-CN" sz="800" dirty="0">
                <a:solidFill>
                  <a:srgbClr val="4273B0"/>
                </a:solidFill>
                <a:latin typeface="Arial" panose="020B0604020202020204" pitchFamily="34" charset="0"/>
                <a:ea typeface="Meiryo" panose="020B0604030504040204" pitchFamily="34" charset="-128"/>
                <a:cs typeface="Arial" panose="020B0604020202020204" pitchFamily="34" charset="0"/>
              </a:rPr>
              <a:t>Can we predict the popularity based on the platform, source and titles/headlines of a given news? </a:t>
            </a:r>
          </a:p>
        </p:txBody>
      </p:sp>
      <p:sp>
        <p:nvSpPr>
          <p:cNvPr id="14" name="TextBox 13">
            <a:extLst>
              <a:ext uri="{FF2B5EF4-FFF2-40B4-BE49-F238E27FC236}">
                <a16:creationId xmlns:a16="http://schemas.microsoft.com/office/drawing/2014/main" id="{7C80A70D-DC2D-A540-A1A2-5AC333A26978}"/>
              </a:ext>
            </a:extLst>
          </p:cNvPr>
          <p:cNvSpPr txBox="1"/>
          <p:nvPr/>
        </p:nvSpPr>
        <p:spPr>
          <a:xfrm>
            <a:off x="2192138" y="717972"/>
            <a:ext cx="2596463" cy="276999"/>
          </a:xfrm>
          <a:prstGeom prst="rect">
            <a:avLst/>
          </a:prstGeom>
          <a:noFill/>
        </p:spPr>
        <p:txBody>
          <a:bodyPr wrap="square" rtlCol="0">
            <a:spAutoFit/>
          </a:bodyPr>
          <a:lstStyle/>
          <a:p>
            <a:pPr>
              <a:spcAft>
                <a:spcPts val="600"/>
              </a:spcAft>
            </a:pPr>
            <a:r>
              <a:rPr lang="en-US" altLang="zh-CN" sz="1200" b="1" dirty="0">
                <a:solidFill>
                  <a:srgbClr val="4273B0"/>
                </a:solidFill>
              </a:rPr>
              <a:t>EXPLORATORY</a:t>
            </a:r>
            <a:r>
              <a:rPr lang="zh-CN" altLang="en-US" sz="1200" b="1" dirty="0">
                <a:solidFill>
                  <a:srgbClr val="4273B0"/>
                </a:solidFill>
              </a:rPr>
              <a:t> </a:t>
            </a:r>
            <a:r>
              <a:rPr lang="en-US" altLang="zh-CN" sz="1200" b="1" dirty="0">
                <a:solidFill>
                  <a:srgbClr val="4273B0"/>
                </a:solidFill>
              </a:rPr>
              <a:t>DATA</a:t>
            </a:r>
            <a:r>
              <a:rPr lang="zh-CN" altLang="en-US" sz="1200" b="1" dirty="0">
                <a:solidFill>
                  <a:srgbClr val="4273B0"/>
                </a:solidFill>
              </a:rPr>
              <a:t> </a:t>
            </a:r>
            <a:r>
              <a:rPr lang="en-US" altLang="zh-CN" sz="1200" b="1" dirty="0">
                <a:solidFill>
                  <a:srgbClr val="4273B0"/>
                </a:solidFill>
              </a:rPr>
              <a:t>ANLYSIS</a:t>
            </a:r>
          </a:p>
        </p:txBody>
      </p:sp>
      <p:sp>
        <p:nvSpPr>
          <p:cNvPr id="15" name="TextBox 14">
            <a:extLst>
              <a:ext uri="{FF2B5EF4-FFF2-40B4-BE49-F238E27FC236}">
                <a16:creationId xmlns:a16="http://schemas.microsoft.com/office/drawing/2014/main" id="{CAE3078D-C350-A44B-8D43-F809644FD797}"/>
              </a:ext>
            </a:extLst>
          </p:cNvPr>
          <p:cNvSpPr txBox="1"/>
          <p:nvPr/>
        </p:nvSpPr>
        <p:spPr>
          <a:xfrm>
            <a:off x="40769" y="4194727"/>
            <a:ext cx="1988447" cy="2939266"/>
          </a:xfrm>
          <a:prstGeom prst="rect">
            <a:avLst/>
          </a:prstGeom>
          <a:noFill/>
        </p:spPr>
        <p:txBody>
          <a:bodyPr wrap="square" rtlCol="0">
            <a:spAutoFit/>
          </a:bodyPr>
          <a:lstStyle/>
          <a:p>
            <a:pPr>
              <a:spcAft>
                <a:spcPts val="600"/>
              </a:spcAft>
            </a:pPr>
            <a:r>
              <a:rPr lang="en-US" altLang="zh-CN" sz="1200" b="1" dirty="0">
                <a:solidFill>
                  <a:srgbClr val="4273B0"/>
                </a:solidFill>
              </a:rPr>
              <a:t>DATASET</a:t>
            </a:r>
          </a:p>
          <a:p>
            <a:pPr algn="just"/>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Our analysis and prediction are based on News Popularity in Multiple Social Media Platforms Data Set</a:t>
            </a:r>
            <a:r>
              <a:rPr lang="en-US" altLang="zh-CN" sz="800" baseline="300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1</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which includes 100,000 news items of four categories and their respective social feedback on multiple platforms including Facebook, Google+ and LinkedIn.</a:t>
            </a:r>
          </a:p>
          <a:p>
            <a:pPr algn="just"/>
            <a:endPar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endParaRPr>
          </a:p>
          <a:p>
            <a:pPr algn="just"/>
            <a:endPar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endParaRPr>
          </a:p>
          <a:p>
            <a:pPr algn="just"/>
            <a:endPar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endParaRPr>
          </a:p>
          <a:p>
            <a:pPr algn="just"/>
            <a:endPar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endParaRPr>
          </a:p>
          <a:p>
            <a:pPr algn="just"/>
            <a:endPar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endParaRPr>
          </a:p>
          <a:p>
            <a:pPr algn="just"/>
            <a:endPar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endParaRPr>
          </a:p>
          <a:p>
            <a:pPr algn="just"/>
            <a:endPar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endParaRPr>
          </a:p>
          <a:p>
            <a:pPr algn="just"/>
            <a:endPar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endParaRPr>
          </a:p>
          <a:p>
            <a:pPr algn="just"/>
            <a:endPar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endParaRPr>
          </a:p>
          <a:p>
            <a:pPr algn="just"/>
            <a:endPar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endParaRPr>
          </a:p>
          <a:p>
            <a:pPr algn="just"/>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we</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only</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look</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at</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the</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data</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of</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Facebook</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and</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LinkedIn</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given</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the</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different</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popularity</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definition</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of</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Google+</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API.</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endParaRPr 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endParaRPr>
          </a:p>
        </p:txBody>
      </p:sp>
      <p:sp>
        <p:nvSpPr>
          <p:cNvPr id="17" name="TextBox 16">
            <a:extLst>
              <a:ext uri="{FF2B5EF4-FFF2-40B4-BE49-F238E27FC236}">
                <a16:creationId xmlns:a16="http://schemas.microsoft.com/office/drawing/2014/main" id="{7D7D5417-988F-8F4A-8E4E-D12C968D01D5}"/>
              </a:ext>
            </a:extLst>
          </p:cNvPr>
          <p:cNvSpPr txBox="1"/>
          <p:nvPr/>
        </p:nvSpPr>
        <p:spPr>
          <a:xfrm>
            <a:off x="2158351" y="4066572"/>
            <a:ext cx="2481800" cy="3447098"/>
          </a:xfrm>
          <a:prstGeom prst="rect">
            <a:avLst/>
          </a:prstGeom>
          <a:noFill/>
        </p:spPr>
        <p:txBody>
          <a:bodyPr wrap="square" rtlCol="0">
            <a:spAutoFit/>
          </a:bodyPr>
          <a:lstStyle/>
          <a:p>
            <a:pPr algn="just">
              <a:spcAft>
                <a:spcPts val="600"/>
              </a:spcAft>
            </a:pPr>
            <a:r>
              <a:rPr lang="en-US" altLang="zh-CN" sz="1200" b="1" dirty="0">
                <a:solidFill>
                  <a:srgbClr val="4273B0"/>
                </a:solidFill>
              </a:rPr>
              <a:t>PREDICITON</a:t>
            </a:r>
            <a:r>
              <a:rPr lang="zh-CN" altLang="en-US" sz="1200" b="1" dirty="0">
                <a:solidFill>
                  <a:srgbClr val="4273B0"/>
                </a:solidFill>
              </a:rPr>
              <a:t> </a:t>
            </a:r>
            <a:r>
              <a:rPr lang="en-US" altLang="zh-CN" sz="1200" b="1" dirty="0">
                <a:solidFill>
                  <a:srgbClr val="4273B0"/>
                </a:solidFill>
              </a:rPr>
              <a:t>RESULT</a:t>
            </a:r>
          </a:p>
          <a:p>
            <a:pPr algn="just">
              <a:spcAft>
                <a:spcPts val="600"/>
              </a:spcAft>
            </a:pPr>
            <a:r>
              <a:rPr lang="en-US" altLang="zh-CN" sz="800" b="1" dirty="0">
                <a:solidFill>
                  <a:srgbClr val="4273B0"/>
                </a:solidFill>
                <a:latin typeface="Arial" panose="020B0604020202020204" pitchFamily="34" charset="0"/>
                <a:ea typeface="Meiryo" panose="020B0604030504040204" pitchFamily="34" charset="-128"/>
                <a:cs typeface="Arial" panose="020B0604020202020204" pitchFamily="34" charset="0"/>
              </a:rPr>
              <a:t>Target</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Since the distributions of news popularity are highly skewed and vary across platforms,</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we consider</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a</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binary</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classification</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model</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to predict if a piece of news is top 25% popularity.</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endPar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endParaRPr>
          </a:p>
          <a:p>
            <a:pPr algn="just">
              <a:spcAft>
                <a:spcPts val="600"/>
              </a:spcAft>
            </a:pPr>
            <a:r>
              <a:rPr lang="en-US" altLang="zh-CN" sz="800" b="1" dirty="0">
                <a:solidFill>
                  <a:srgbClr val="4273B0"/>
                </a:solidFill>
                <a:latin typeface="Arial" panose="020B0604020202020204" pitchFamily="34" charset="0"/>
                <a:ea typeface="Meiryo" panose="020B0604030504040204" pitchFamily="34" charset="-128"/>
                <a:cs typeface="Arial" panose="020B0604020202020204" pitchFamily="34" charset="0"/>
              </a:rPr>
              <a:t>Baseline</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For Lack of existing experiments on the same datasets, we set a baseline of assuming </a:t>
            </a:r>
            <a:r>
              <a:rPr lang="en-US" altLang="zh-CN" sz="800" b="1"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“Everything from the Top 1% news sources will be a top 25% popularity”.</a:t>
            </a:r>
          </a:p>
          <a:p>
            <a:pPr algn="just">
              <a:spcAft>
                <a:spcPts val="600"/>
              </a:spcAft>
            </a:pPr>
            <a:r>
              <a:rPr lang="en-US" altLang="zh-CN" sz="800" b="1" dirty="0">
                <a:solidFill>
                  <a:srgbClr val="4273B0"/>
                </a:solidFill>
                <a:latin typeface="Arial" panose="020B0604020202020204" pitchFamily="34" charset="0"/>
                <a:ea typeface="Meiryo" panose="020B0604030504040204" pitchFamily="34" charset="-128"/>
                <a:cs typeface="Arial" panose="020B0604020202020204" pitchFamily="34" charset="0"/>
              </a:rPr>
              <a:t>Model</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For</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interpretation</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purpose,</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association between features and news popularity are examined mainly by logistic regression</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(LR). </a:t>
            </a:r>
            <a:endParaRPr lang="en-US" altLang="zh-CN" sz="800" b="1"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endParaRPr>
          </a:p>
          <a:p>
            <a:pPr algn="just">
              <a:spcAft>
                <a:spcPts val="600"/>
              </a:spcAft>
            </a:pPr>
            <a:r>
              <a:rPr lang="en-US" altLang="zh-CN" sz="800" b="1" dirty="0">
                <a:solidFill>
                  <a:srgbClr val="4273B0"/>
                </a:solidFill>
                <a:latin typeface="Arial" panose="020B0604020202020204" pitchFamily="34" charset="0"/>
                <a:ea typeface="Meiryo" panose="020B0604030504040204" pitchFamily="34" charset="-128"/>
                <a:cs typeface="Arial" panose="020B0604020202020204" pitchFamily="34" charset="0"/>
              </a:rPr>
              <a:t>(1)</a:t>
            </a:r>
            <a:r>
              <a:rPr lang="zh-CN" altLang="en-US" sz="800" b="1" dirty="0">
                <a:solidFill>
                  <a:srgbClr val="4273B0"/>
                </a:solidFill>
                <a:latin typeface="Arial" panose="020B0604020202020204" pitchFamily="34" charset="0"/>
                <a:ea typeface="Meiryo" panose="020B0604030504040204" pitchFamily="34" charset="-128"/>
                <a:cs typeface="Arial" panose="020B0604020202020204" pitchFamily="34" charset="0"/>
              </a:rPr>
              <a:t> </a:t>
            </a:r>
            <a:r>
              <a:rPr lang="en-US" altLang="zh-CN" sz="800" b="1" dirty="0">
                <a:solidFill>
                  <a:srgbClr val="4273B0"/>
                </a:solidFill>
                <a:latin typeface="Arial" panose="020B0604020202020204" pitchFamily="34" charset="0"/>
                <a:ea typeface="Meiryo" panose="020B0604030504040204" pitchFamily="34" charset="-128"/>
                <a:cs typeface="Arial" panose="020B0604020202020204" pitchFamily="34" charset="0"/>
              </a:rPr>
              <a:t>Feature</a:t>
            </a:r>
            <a:r>
              <a:rPr lang="zh-CN" altLang="en-US" sz="800" b="1" dirty="0">
                <a:solidFill>
                  <a:srgbClr val="4273B0"/>
                </a:solidFill>
                <a:latin typeface="Arial" panose="020B0604020202020204" pitchFamily="34" charset="0"/>
                <a:ea typeface="Meiryo" panose="020B0604030504040204" pitchFamily="34" charset="-128"/>
                <a:cs typeface="Arial" panose="020B0604020202020204" pitchFamily="34" charset="0"/>
              </a:rPr>
              <a:t> </a:t>
            </a:r>
            <a:r>
              <a:rPr lang="en-US" altLang="zh-CN" sz="800" b="1" dirty="0">
                <a:solidFill>
                  <a:srgbClr val="4273B0"/>
                </a:solidFill>
                <a:latin typeface="Arial" panose="020B0604020202020204" pitchFamily="34" charset="0"/>
                <a:ea typeface="Meiryo" panose="020B0604030504040204" pitchFamily="34" charset="-128"/>
                <a:cs typeface="Arial" panose="020B0604020202020204" pitchFamily="34" charset="0"/>
              </a:rPr>
              <a:t>Based</a:t>
            </a:r>
            <a:r>
              <a:rPr lang="zh-CN" altLang="en-US" sz="800" b="1" dirty="0">
                <a:solidFill>
                  <a:srgbClr val="4273B0"/>
                </a:solidFill>
                <a:latin typeface="Arial" panose="020B0604020202020204" pitchFamily="34" charset="0"/>
                <a:ea typeface="Meiryo" panose="020B0604030504040204" pitchFamily="34" charset="-128"/>
                <a:cs typeface="Arial" panose="020B0604020202020204" pitchFamily="34" charset="0"/>
              </a:rPr>
              <a:t> </a:t>
            </a:r>
            <a:r>
              <a:rPr lang="en-US" altLang="zh-CN" sz="800" b="1" dirty="0">
                <a:solidFill>
                  <a:srgbClr val="4273B0"/>
                </a:solidFill>
                <a:latin typeface="Arial" panose="020B0604020202020204" pitchFamily="34" charset="0"/>
                <a:ea typeface="Meiryo" panose="020B0604030504040204" pitchFamily="34" charset="-128"/>
                <a:cs typeface="Arial" panose="020B0604020202020204" pitchFamily="34" charset="0"/>
              </a:rPr>
              <a:t>Prediction</a:t>
            </a:r>
            <a:r>
              <a:rPr lang="zh-CN" altLang="en-US" sz="800" b="1" dirty="0">
                <a:solidFill>
                  <a:srgbClr val="4273B0"/>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F</a:t>
            </a:r>
            <a:r>
              <a:rPr 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our features</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(1)</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news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topic</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(Categorical)</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(2)</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source rank</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(Categorical)</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(3)</a:t>
            </a:r>
            <a:r>
              <a:rPr 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sentiment score</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(numerical)</a:t>
            </a:r>
            <a:r>
              <a:rPr 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(4)</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publish weekday</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(Categorical).</a:t>
            </a:r>
          </a:p>
          <a:p>
            <a:pPr algn="just">
              <a:spcAft>
                <a:spcPts val="600"/>
              </a:spcAft>
            </a:pPr>
            <a:r>
              <a:rPr lang="en-US" altLang="zh-CN" sz="800" b="1" dirty="0">
                <a:solidFill>
                  <a:srgbClr val="4273B0"/>
                </a:solidFill>
                <a:latin typeface="Arial" panose="020B0604020202020204" pitchFamily="34" charset="0"/>
                <a:ea typeface="Meiryo" panose="020B0604030504040204" pitchFamily="34" charset="-128"/>
                <a:cs typeface="Arial" panose="020B0604020202020204" pitchFamily="34" charset="0"/>
              </a:rPr>
              <a:t>Interpretation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We</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found</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news from </a:t>
            </a:r>
            <a:r>
              <a:rPr lang="en-US" altLang="zh-CN" sz="800" b="1"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Top5% Sources</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with </a:t>
            </a:r>
            <a:r>
              <a:rPr lang="en-US" altLang="zh-CN" sz="800" b="1"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Obama</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topic, published in </a:t>
            </a:r>
            <a:r>
              <a:rPr lang="en-US" altLang="zh-CN" sz="800" b="1"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weekdays</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are more likely to be the TOP25% popular news on Facebook.</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endPar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endParaRPr>
          </a:p>
          <a:p>
            <a:pPr algn="just">
              <a:spcAft>
                <a:spcPts val="600"/>
              </a:spcAft>
            </a:pP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The news of Economy topic and Microsoft topic are more likely to be the TOP25% popular news on LinkedIn. </a:t>
            </a:r>
          </a:p>
        </p:txBody>
      </p:sp>
      <p:sp>
        <p:nvSpPr>
          <p:cNvPr id="18" name="TextBox 17">
            <a:extLst>
              <a:ext uri="{FF2B5EF4-FFF2-40B4-BE49-F238E27FC236}">
                <a16:creationId xmlns:a16="http://schemas.microsoft.com/office/drawing/2014/main" id="{23B76E6A-9AEA-CD43-9956-CE8ECD193EF7}"/>
              </a:ext>
            </a:extLst>
          </p:cNvPr>
          <p:cNvSpPr txBox="1"/>
          <p:nvPr/>
        </p:nvSpPr>
        <p:spPr>
          <a:xfrm>
            <a:off x="4695371" y="725859"/>
            <a:ext cx="1988447" cy="5878532"/>
          </a:xfrm>
          <a:prstGeom prst="rect">
            <a:avLst/>
          </a:prstGeom>
          <a:noFill/>
        </p:spPr>
        <p:txBody>
          <a:bodyPr wrap="square" rtlCol="0">
            <a:spAutoFit/>
          </a:bodyPr>
          <a:lstStyle/>
          <a:p>
            <a:pPr algn="just"/>
            <a:r>
              <a:rPr lang="en-US" altLang="zh-CN" sz="800" b="1" dirty="0">
                <a:solidFill>
                  <a:srgbClr val="4273B0"/>
                </a:solidFill>
                <a:latin typeface="Arial" panose="020B0604020202020204" pitchFamily="34" charset="0"/>
                <a:ea typeface="Meiryo" panose="020B0604030504040204" pitchFamily="34" charset="-128"/>
                <a:cs typeface="Arial" panose="020B0604020202020204" pitchFamily="34" charset="0"/>
              </a:rPr>
              <a:t>(2)</a:t>
            </a:r>
            <a:r>
              <a:rPr lang="zh-CN" altLang="en-US" sz="800" b="1" dirty="0">
                <a:solidFill>
                  <a:srgbClr val="4273B0"/>
                </a:solidFill>
                <a:latin typeface="Arial" panose="020B0604020202020204" pitchFamily="34" charset="0"/>
                <a:ea typeface="Meiryo" panose="020B0604030504040204" pitchFamily="34" charset="-128"/>
                <a:cs typeface="Arial" panose="020B0604020202020204" pitchFamily="34" charset="0"/>
              </a:rPr>
              <a:t> </a:t>
            </a:r>
            <a:r>
              <a:rPr lang="en-US" altLang="zh-CN" sz="800" b="1" dirty="0">
                <a:solidFill>
                  <a:srgbClr val="4273B0"/>
                </a:solidFill>
                <a:latin typeface="Arial" panose="020B0604020202020204" pitchFamily="34" charset="0"/>
                <a:ea typeface="Meiryo" panose="020B0604030504040204" pitchFamily="34" charset="-128"/>
                <a:cs typeface="Arial" panose="020B0604020202020204" pitchFamily="34" charset="0"/>
              </a:rPr>
              <a:t>Text</a:t>
            </a:r>
            <a:r>
              <a:rPr lang="zh-CN" altLang="en-US" sz="800" b="1" dirty="0">
                <a:solidFill>
                  <a:srgbClr val="4273B0"/>
                </a:solidFill>
                <a:latin typeface="Arial" panose="020B0604020202020204" pitchFamily="34" charset="0"/>
                <a:ea typeface="Meiryo" panose="020B0604030504040204" pitchFamily="34" charset="-128"/>
                <a:cs typeface="Arial" panose="020B0604020202020204" pitchFamily="34" charset="0"/>
              </a:rPr>
              <a:t> </a:t>
            </a:r>
            <a:r>
              <a:rPr lang="en-US" altLang="zh-CN" sz="800" b="1" dirty="0">
                <a:solidFill>
                  <a:srgbClr val="4273B0"/>
                </a:solidFill>
                <a:latin typeface="Arial" panose="020B0604020202020204" pitchFamily="34" charset="0"/>
                <a:ea typeface="Meiryo" panose="020B0604030504040204" pitchFamily="34" charset="-128"/>
                <a:cs typeface="Arial" panose="020B0604020202020204" pitchFamily="34" charset="0"/>
              </a:rPr>
              <a:t>Based</a:t>
            </a:r>
            <a:r>
              <a:rPr lang="zh-CN" altLang="en-US" sz="800" b="1" dirty="0">
                <a:solidFill>
                  <a:srgbClr val="4273B0"/>
                </a:solidFill>
                <a:latin typeface="Arial" panose="020B0604020202020204" pitchFamily="34" charset="0"/>
                <a:ea typeface="Meiryo" panose="020B0604030504040204" pitchFamily="34" charset="-128"/>
                <a:cs typeface="Arial" panose="020B0604020202020204" pitchFamily="34" charset="0"/>
              </a:rPr>
              <a:t> </a:t>
            </a:r>
            <a:r>
              <a:rPr lang="en-US" altLang="zh-CN" sz="800" b="1" dirty="0">
                <a:solidFill>
                  <a:srgbClr val="4273B0"/>
                </a:solidFill>
                <a:latin typeface="Arial" panose="020B0604020202020204" pitchFamily="34" charset="0"/>
                <a:ea typeface="Meiryo" panose="020B0604030504040204" pitchFamily="34" charset="-128"/>
                <a:cs typeface="Arial" panose="020B0604020202020204" pitchFamily="34" charset="0"/>
              </a:rPr>
              <a:t>Prediction</a:t>
            </a:r>
            <a:r>
              <a:rPr lang="zh-CN" altLang="en-US" sz="800" b="1" dirty="0">
                <a:solidFill>
                  <a:srgbClr val="4273B0"/>
                </a:solidFill>
                <a:latin typeface="Arial" panose="020B0604020202020204" pitchFamily="34" charset="0"/>
                <a:ea typeface="Meiryo" panose="020B0604030504040204" pitchFamily="34" charset="-128"/>
                <a:cs typeface="Arial" panose="020B0604020202020204" pitchFamily="34" charset="0"/>
              </a:rPr>
              <a:t> </a:t>
            </a:r>
            <a:r>
              <a:rPr lang="en-US" altLang="zh-CN" sz="800" b="1"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Can text alone predict news popularity?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We also try to incorporate the information from the text.</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endPar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endParaRPr>
          </a:p>
          <a:p>
            <a:pPr algn="just"/>
            <a:endPar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endParaRPr>
          </a:p>
          <a:p>
            <a:pPr algn="just"/>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For text representation, we use the TF-IDF approach and Global Vectors (</a:t>
            </a:r>
            <a:r>
              <a:rPr lang="en-US" altLang="zh-CN" sz="800" dirty="0" err="1">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GloVe</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Logistic regression and Long short-term memory (LSTM) network are implemented for popularity prediction. Not surprisingly, LSTM performs better since it considers a contextual representation of each token vector with respect to the entire news content.</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endPar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endParaRPr>
          </a:p>
          <a:p>
            <a:pPr algn="just"/>
            <a:endPar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endParaRPr>
          </a:p>
          <a:p>
            <a:pPr algn="just"/>
            <a:r>
              <a:rPr lang="en-US" altLang="zh-CN" sz="800" b="1" dirty="0">
                <a:solidFill>
                  <a:srgbClr val="4273B0"/>
                </a:solidFill>
                <a:latin typeface="Arial" panose="020B0604020202020204" pitchFamily="34" charset="0"/>
                <a:ea typeface="Meiryo" panose="020B0604030504040204" pitchFamily="34" charset="-128"/>
                <a:cs typeface="Arial" panose="020B0604020202020204" pitchFamily="34" charset="0"/>
              </a:rPr>
              <a:t>Interpretation</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We mainly use TF-IDF features for model interpretation. Since each word is mostly 0/1 variable, using Bag of Words + TF-IDF and logistic regression, we can simply consider coefficients as an approximate word importance.</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We can observe using political words increases the probability of being popular on Facebook.</a:t>
            </a:r>
          </a:p>
          <a:p>
            <a:pPr algn="just"/>
            <a:endPar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endParaRPr>
          </a:p>
          <a:p>
            <a:pPr algn="just"/>
            <a:endPar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endParaRPr>
          </a:p>
          <a:p>
            <a:pPr algn="just"/>
            <a:endPar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endParaRPr>
          </a:p>
          <a:p>
            <a:pPr algn="just"/>
            <a:endPar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endParaRPr>
          </a:p>
          <a:p>
            <a:pPr algn="just"/>
            <a:endPar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endParaRPr>
          </a:p>
          <a:p>
            <a:pPr algn="just"/>
            <a:endPar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endParaRPr>
          </a:p>
          <a:p>
            <a:pPr algn="just"/>
            <a:endPar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endParaRPr>
          </a:p>
          <a:p>
            <a:pPr algn="just"/>
            <a:endParaRPr lang="en-US" altLang="zh-CN" sz="800" b="1" dirty="0">
              <a:solidFill>
                <a:srgbClr val="4273B0"/>
              </a:solidFill>
              <a:latin typeface="Arial" panose="020B0604020202020204" pitchFamily="34" charset="0"/>
              <a:ea typeface="Meiryo" panose="020B0604030504040204" pitchFamily="34" charset="-128"/>
              <a:cs typeface="Arial" panose="020B0604020202020204" pitchFamily="34" charset="0"/>
            </a:endParaRPr>
          </a:p>
          <a:p>
            <a:pPr algn="just"/>
            <a:endParaRPr lang="en-US" altLang="zh-CN" sz="800" b="1" dirty="0">
              <a:solidFill>
                <a:srgbClr val="4273B0"/>
              </a:solidFill>
              <a:latin typeface="Arial" panose="020B0604020202020204" pitchFamily="34" charset="0"/>
              <a:ea typeface="Meiryo" panose="020B0604030504040204" pitchFamily="34" charset="-128"/>
              <a:cs typeface="Arial" panose="020B0604020202020204" pitchFamily="34" charset="0"/>
            </a:endParaRPr>
          </a:p>
          <a:p>
            <a:pPr algn="just"/>
            <a:endParaRPr lang="en-US" altLang="zh-CN" sz="800" b="1" dirty="0">
              <a:solidFill>
                <a:srgbClr val="4273B0"/>
              </a:solidFill>
              <a:latin typeface="Arial" panose="020B0604020202020204" pitchFamily="34" charset="0"/>
              <a:ea typeface="Meiryo" panose="020B0604030504040204" pitchFamily="34" charset="-128"/>
              <a:cs typeface="Arial" panose="020B0604020202020204" pitchFamily="34" charset="0"/>
            </a:endParaRPr>
          </a:p>
          <a:p>
            <a:pPr algn="just"/>
            <a:endParaRPr lang="en-US" altLang="zh-CN" sz="800" b="1" dirty="0">
              <a:solidFill>
                <a:srgbClr val="4273B0"/>
              </a:solidFill>
              <a:latin typeface="Arial" panose="020B0604020202020204" pitchFamily="34" charset="0"/>
              <a:ea typeface="Meiryo" panose="020B0604030504040204" pitchFamily="34" charset="-128"/>
              <a:cs typeface="Arial" panose="020B0604020202020204" pitchFamily="34" charset="0"/>
            </a:endParaRPr>
          </a:p>
          <a:p>
            <a:pPr algn="just"/>
            <a:endParaRPr lang="en-US" altLang="zh-CN" sz="800" b="1" dirty="0">
              <a:solidFill>
                <a:srgbClr val="4273B0"/>
              </a:solidFill>
              <a:latin typeface="Arial" panose="020B0604020202020204" pitchFamily="34" charset="0"/>
              <a:ea typeface="Meiryo" panose="020B0604030504040204" pitchFamily="34" charset="-128"/>
              <a:cs typeface="Arial" panose="020B0604020202020204" pitchFamily="34" charset="0"/>
            </a:endParaRPr>
          </a:p>
          <a:p>
            <a:pPr algn="just"/>
            <a:r>
              <a:rPr lang="en-US" altLang="zh-CN" sz="800" b="1" dirty="0">
                <a:solidFill>
                  <a:srgbClr val="4273B0"/>
                </a:solidFill>
                <a:latin typeface="Arial" panose="020B0604020202020204" pitchFamily="34" charset="0"/>
                <a:ea typeface="Meiryo" panose="020B0604030504040204" pitchFamily="34" charset="-128"/>
                <a:cs typeface="Arial" panose="020B0604020202020204" pitchFamily="34" charset="0"/>
              </a:rPr>
              <a:t>(3)</a:t>
            </a:r>
            <a:r>
              <a:rPr lang="zh-CN" altLang="en-US" sz="800" b="1" dirty="0">
                <a:solidFill>
                  <a:srgbClr val="4273B0"/>
                </a:solidFill>
                <a:latin typeface="Arial" panose="020B0604020202020204" pitchFamily="34" charset="0"/>
                <a:ea typeface="Meiryo" panose="020B0604030504040204" pitchFamily="34" charset="-128"/>
                <a:cs typeface="Arial" panose="020B0604020202020204" pitchFamily="34" charset="0"/>
              </a:rPr>
              <a:t> </a:t>
            </a:r>
            <a:r>
              <a:rPr lang="en-US" altLang="zh-CN" sz="800" b="1" dirty="0">
                <a:solidFill>
                  <a:srgbClr val="4273B0"/>
                </a:solidFill>
                <a:latin typeface="Arial" panose="020B0604020202020204" pitchFamily="34" charset="0"/>
                <a:ea typeface="Meiryo" panose="020B0604030504040204" pitchFamily="34" charset="-128"/>
                <a:cs typeface="Arial" panose="020B0604020202020204" pitchFamily="34" charset="0"/>
              </a:rPr>
              <a:t>Combine features and word embeddings</a:t>
            </a:r>
            <a:r>
              <a:rPr lang="zh-CN" altLang="en-US" sz="800" b="1" dirty="0">
                <a:solidFill>
                  <a:srgbClr val="4273B0"/>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Finally we concatenate the numerical and lexical features and use both as our predictors in the mode. We find the classification accuracy has improved in both platforms compared with only text classification or feature-based classification. </a:t>
            </a:r>
          </a:p>
          <a:p>
            <a:pPr algn="just"/>
            <a:endPar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endParaRPr>
          </a:p>
          <a:p>
            <a:pPr algn="just"/>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endPar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endParaRPr>
          </a:p>
        </p:txBody>
      </p:sp>
      <p:sp>
        <p:nvSpPr>
          <p:cNvPr id="19" name="TextBox 18">
            <a:extLst>
              <a:ext uri="{FF2B5EF4-FFF2-40B4-BE49-F238E27FC236}">
                <a16:creationId xmlns:a16="http://schemas.microsoft.com/office/drawing/2014/main" id="{798840A4-AE77-D544-9FB9-17EBF3D156C3}"/>
              </a:ext>
            </a:extLst>
          </p:cNvPr>
          <p:cNvSpPr txBox="1"/>
          <p:nvPr/>
        </p:nvSpPr>
        <p:spPr>
          <a:xfrm>
            <a:off x="4689474" y="6766905"/>
            <a:ext cx="1988447" cy="1461939"/>
          </a:xfrm>
          <a:prstGeom prst="rect">
            <a:avLst/>
          </a:prstGeom>
          <a:noFill/>
        </p:spPr>
        <p:txBody>
          <a:bodyPr wrap="square" rtlCol="0">
            <a:spAutoFit/>
          </a:bodyPr>
          <a:lstStyle/>
          <a:p>
            <a:pPr>
              <a:spcAft>
                <a:spcPts val="600"/>
              </a:spcAft>
            </a:pPr>
            <a:r>
              <a:rPr lang="en-US" altLang="zh-CN" sz="1200" b="1" dirty="0">
                <a:solidFill>
                  <a:srgbClr val="4273B0"/>
                </a:solidFill>
              </a:rPr>
              <a:t>CONCLUSION</a:t>
            </a:r>
          </a:p>
          <a:p>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In this project, we not only build a classification model to predict news popularity, but also provide the news publishers with an analytical tool to help them analyze how their news can get popular by choosing platform, topic, sentiment, word usage, and publish day. The implication of our classification model might work as follows:</a:t>
            </a:r>
          </a:p>
        </p:txBody>
      </p:sp>
      <p:sp>
        <p:nvSpPr>
          <p:cNvPr id="20" name="TextBox 19">
            <a:extLst>
              <a:ext uri="{FF2B5EF4-FFF2-40B4-BE49-F238E27FC236}">
                <a16:creationId xmlns:a16="http://schemas.microsoft.com/office/drawing/2014/main" id="{16A80548-C7A6-CD46-A96F-A3DDEE5288C3}"/>
              </a:ext>
            </a:extLst>
          </p:cNvPr>
          <p:cNvSpPr txBox="1"/>
          <p:nvPr/>
        </p:nvSpPr>
        <p:spPr>
          <a:xfrm>
            <a:off x="58055" y="1570076"/>
            <a:ext cx="1618074" cy="954107"/>
          </a:xfrm>
          <a:prstGeom prst="rect">
            <a:avLst/>
          </a:prstGeom>
          <a:noFill/>
        </p:spPr>
        <p:txBody>
          <a:bodyPr wrap="square" rtlCol="0">
            <a:spAutoFit/>
          </a:bodyPr>
          <a:lstStyle/>
          <a:p>
            <a:pPr marL="171450" indent="-171450">
              <a:buFont typeface="Wingdings" pitchFamily="2" charset="2"/>
              <a:buChar char="q"/>
            </a:pPr>
            <a:r>
              <a:rPr lang="en-US" sz="700" dirty="0">
                <a:solidFill>
                  <a:schemeClr val="bg1">
                    <a:lumMod val="50000"/>
                  </a:schemeClr>
                </a:solidFill>
                <a:latin typeface="Arial" panose="020B0604020202020204" pitchFamily="34" charset="0"/>
                <a:cs typeface="Arial" panose="020B0604020202020204" pitchFamily="34" charset="0"/>
              </a:rPr>
              <a:t>Fact Check: Top 10 Lies in Obama's State of the Union" </a:t>
            </a:r>
          </a:p>
          <a:p>
            <a:pPr marL="171450" indent="-171450">
              <a:buFont typeface="Wingdings" pitchFamily="2" charset="2"/>
              <a:buChar char="q"/>
            </a:pPr>
            <a:r>
              <a:rPr lang="en-US" sz="700" dirty="0">
                <a:solidFill>
                  <a:schemeClr val="bg1">
                    <a:lumMod val="50000"/>
                  </a:schemeClr>
                </a:solidFill>
                <a:latin typeface="Arial" panose="020B0604020202020204" pitchFamily="34" charset="0"/>
                <a:cs typeface="Arial" panose="020B0604020202020204" pitchFamily="34" charset="0"/>
              </a:rPr>
              <a:t>Hospital wait times costing national economy more than $1B</a:t>
            </a:r>
          </a:p>
          <a:p>
            <a:pPr marL="171450" indent="-171450">
              <a:buFont typeface="Wingdings" pitchFamily="2" charset="2"/>
              <a:buChar char="q"/>
            </a:pPr>
            <a:r>
              <a:rPr lang="en-US" sz="700" dirty="0">
                <a:solidFill>
                  <a:schemeClr val="bg1">
                    <a:lumMod val="50000"/>
                  </a:schemeClr>
                </a:solidFill>
                <a:latin typeface="Arial" panose="020B0604020202020204" pitchFamily="34" charset="0"/>
                <a:cs typeface="Arial" panose="020B0604020202020204" pitchFamily="34" charset="0"/>
              </a:rPr>
              <a:t>Microsoft's 'teen girl' AI turns into a Hitler-loving sex robot within 24 </a:t>
            </a:r>
            <a:r>
              <a:rPr lang="en-US" altLang="zh-CN" sz="700" dirty="0">
                <a:solidFill>
                  <a:schemeClr val="bg1">
                    <a:lumMod val="50000"/>
                  </a:schemeClr>
                </a:solidFill>
                <a:latin typeface="Arial" panose="020B0604020202020204" pitchFamily="34" charset="0"/>
                <a:cs typeface="Arial" panose="020B0604020202020204" pitchFamily="34" charset="0"/>
              </a:rPr>
              <a:t>…</a:t>
            </a:r>
            <a:endParaRPr lang="en-US" sz="700" dirty="0">
              <a:solidFill>
                <a:schemeClr val="bg1">
                  <a:lumMod val="50000"/>
                </a:schemeClr>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8216A571-CAB1-CC4B-8A28-20830179A079}"/>
              </a:ext>
            </a:extLst>
          </p:cNvPr>
          <p:cNvSpPr txBox="1"/>
          <p:nvPr/>
        </p:nvSpPr>
        <p:spPr>
          <a:xfrm>
            <a:off x="58054" y="1423883"/>
            <a:ext cx="2104565" cy="415498"/>
          </a:xfrm>
          <a:prstGeom prst="rect">
            <a:avLst/>
          </a:prstGeom>
          <a:noFill/>
        </p:spPr>
        <p:txBody>
          <a:bodyPr wrap="square" rtlCol="0">
            <a:spAutoFit/>
          </a:bodyPr>
          <a:lstStyle/>
          <a:p>
            <a:r>
              <a:rPr lang="en-US" altLang="zh-CN" sz="700" b="1" dirty="0">
                <a:solidFill>
                  <a:srgbClr val="4273B0"/>
                </a:solidFill>
                <a:latin typeface="Arial" panose="020B0604020202020204" pitchFamily="34" charset="0"/>
                <a:cs typeface="Arial" panose="020B0604020202020204" pitchFamily="34" charset="0"/>
              </a:rPr>
              <a:t>Example</a:t>
            </a:r>
            <a:r>
              <a:rPr lang="zh-CN" altLang="en-US" sz="700" b="1" dirty="0">
                <a:solidFill>
                  <a:srgbClr val="4273B0"/>
                </a:solidFill>
                <a:latin typeface="Arial" panose="020B0604020202020204" pitchFamily="34" charset="0"/>
                <a:cs typeface="Arial" panose="020B0604020202020204" pitchFamily="34" charset="0"/>
              </a:rPr>
              <a:t> </a:t>
            </a:r>
            <a:r>
              <a:rPr lang="en-US" altLang="zh-CN" sz="700" b="1" dirty="0">
                <a:solidFill>
                  <a:srgbClr val="4273B0"/>
                </a:solidFill>
                <a:latin typeface="Arial" panose="020B0604020202020204" pitchFamily="34" charset="0"/>
                <a:cs typeface="Arial" panose="020B0604020202020204" pitchFamily="34" charset="0"/>
              </a:rPr>
              <a:t>		</a:t>
            </a:r>
            <a:r>
              <a:rPr lang="zh-CN" altLang="en-US" sz="700" b="1" dirty="0">
                <a:solidFill>
                  <a:srgbClr val="4273B0"/>
                </a:solidFill>
                <a:latin typeface="Arial" panose="020B0604020202020204" pitchFamily="34" charset="0"/>
                <a:cs typeface="Arial" panose="020B0604020202020204" pitchFamily="34" charset="0"/>
              </a:rPr>
              <a:t>                </a:t>
            </a:r>
            <a:r>
              <a:rPr lang="en-US" altLang="zh-CN" sz="700" b="1" dirty="0">
                <a:solidFill>
                  <a:srgbClr val="4273B0"/>
                </a:solidFill>
                <a:latin typeface="Arial" panose="020B0604020202020204" pitchFamily="34" charset="0"/>
                <a:cs typeface="Arial" panose="020B0604020202020204" pitchFamily="34" charset="0"/>
              </a:rPr>
              <a:t>#</a:t>
            </a:r>
            <a:r>
              <a:rPr lang="zh-CN" altLang="en-US" sz="700" b="1" dirty="0">
                <a:solidFill>
                  <a:srgbClr val="4273B0"/>
                </a:solidFill>
                <a:latin typeface="Arial" panose="020B0604020202020204" pitchFamily="34" charset="0"/>
                <a:cs typeface="Arial" panose="020B0604020202020204" pitchFamily="34" charset="0"/>
              </a:rPr>
              <a:t> </a:t>
            </a:r>
            <a:r>
              <a:rPr lang="en-US" altLang="zh-CN" sz="700" b="1" dirty="0">
                <a:solidFill>
                  <a:srgbClr val="4273B0"/>
                </a:solidFill>
                <a:latin typeface="Arial" panose="020B0604020202020204" pitchFamily="34" charset="0"/>
                <a:cs typeface="Arial" panose="020B0604020202020204" pitchFamily="34" charset="0"/>
              </a:rPr>
              <a:t>shares		</a:t>
            </a:r>
            <a:br>
              <a:rPr lang="en-US" sz="700" dirty="0">
                <a:solidFill>
                  <a:schemeClr val="bg1">
                    <a:lumMod val="50000"/>
                  </a:schemeClr>
                </a:solidFill>
                <a:latin typeface="Arial" panose="020B0604020202020204" pitchFamily="34" charset="0"/>
                <a:cs typeface="Arial" panose="020B0604020202020204" pitchFamily="34" charset="0"/>
              </a:rPr>
            </a:br>
            <a:endParaRPr lang="en-US" sz="700" dirty="0">
              <a:solidFill>
                <a:schemeClr val="bg1">
                  <a:lumMod val="50000"/>
                </a:schemeClr>
              </a:solidFill>
              <a:latin typeface="Arial" panose="020B0604020202020204" pitchFamily="34" charset="0"/>
              <a:cs typeface="Arial" panose="020B0604020202020204" pitchFamily="34" charset="0"/>
            </a:endParaRPr>
          </a:p>
        </p:txBody>
      </p:sp>
      <p:pic>
        <p:nvPicPr>
          <p:cNvPr id="1030" name="Picture 6">
            <a:extLst>
              <a:ext uri="{FF2B5EF4-FFF2-40B4-BE49-F238E27FC236}">
                <a16:creationId xmlns:a16="http://schemas.microsoft.com/office/drawing/2014/main" id="{EAF5963E-96F4-9C44-9A94-6AC1348557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0969" y="1637180"/>
            <a:ext cx="91440" cy="9144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a:extLst>
              <a:ext uri="{FF2B5EF4-FFF2-40B4-BE49-F238E27FC236}">
                <a16:creationId xmlns:a16="http://schemas.microsoft.com/office/drawing/2014/main" id="{8C8998C9-31DB-9345-A333-0FB0EC3578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8755" y="1637180"/>
            <a:ext cx="91440" cy="9144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a:extLst>
              <a:ext uri="{FF2B5EF4-FFF2-40B4-BE49-F238E27FC236}">
                <a16:creationId xmlns:a16="http://schemas.microsoft.com/office/drawing/2014/main" id="{38752C52-4E25-9747-BD4C-4F3360856C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8224" y="1818150"/>
            <a:ext cx="91440" cy="9144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a:extLst>
              <a:ext uri="{FF2B5EF4-FFF2-40B4-BE49-F238E27FC236}">
                <a16:creationId xmlns:a16="http://schemas.microsoft.com/office/drawing/2014/main" id="{B0A9AFED-6632-624D-8CE9-13F870D8D5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8755" y="1817224"/>
            <a:ext cx="91440" cy="9144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a:extLst>
              <a:ext uri="{FF2B5EF4-FFF2-40B4-BE49-F238E27FC236}">
                <a16:creationId xmlns:a16="http://schemas.microsoft.com/office/drawing/2014/main" id="{1696A5C5-5E31-9E4F-9971-63E0A25624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8755" y="2173511"/>
            <a:ext cx="91440" cy="9144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a:extLst>
              <a:ext uri="{FF2B5EF4-FFF2-40B4-BE49-F238E27FC236}">
                <a16:creationId xmlns:a16="http://schemas.microsoft.com/office/drawing/2014/main" id="{17F121A2-06E0-FE4B-88DE-4CA71A1CBF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8224" y="2173511"/>
            <a:ext cx="91440" cy="91440"/>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3BF74080-018A-034F-8340-34A6193314FB}"/>
              </a:ext>
            </a:extLst>
          </p:cNvPr>
          <p:cNvSpPr txBox="1"/>
          <p:nvPr/>
        </p:nvSpPr>
        <p:spPr>
          <a:xfrm>
            <a:off x="1871949" y="1598550"/>
            <a:ext cx="412648" cy="830997"/>
          </a:xfrm>
          <a:prstGeom prst="rect">
            <a:avLst/>
          </a:prstGeom>
          <a:noFill/>
        </p:spPr>
        <p:txBody>
          <a:bodyPr wrap="square" rtlCol="0">
            <a:spAutoFit/>
          </a:bodyPr>
          <a:lstStyle/>
          <a:p>
            <a:r>
              <a:rPr lang="en-US" altLang="zh-CN" sz="600" b="1" dirty="0">
                <a:solidFill>
                  <a:schemeClr val="bg1">
                    <a:lumMod val="50000"/>
                  </a:schemeClr>
                </a:solidFill>
                <a:latin typeface="Arial" panose="020B0604020202020204" pitchFamily="34" charset="0"/>
                <a:cs typeface="Arial" panose="020B0604020202020204" pitchFamily="34" charset="0"/>
              </a:rPr>
              <a:t>42</a:t>
            </a:r>
          </a:p>
          <a:p>
            <a:endParaRPr lang="en-US" altLang="zh-CN" sz="600" b="1" dirty="0">
              <a:solidFill>
                <a:schemeClr val="bg1">
                  <a:lumMod val="50000"/>
                </a:schemeClr>
              </a:solidFill>
              <a:latin typeface="Arial" panose="020B0604020202020204" pitchFamily="34" charset="0"/>
              <a:cs typeface="Arial" panose="020B0604020202020204" pitchFamily="34" charset="0"/>
            </a:endParaRPr>
          </a:p>
          <a:p>
            <a:r>
              <a:rPr lang="en-US" altLang="zh-CN" sz="600" b="1" dirty="0">
                <a:solidFill>
                  <a:schemeClr val="bg1">
                    <a:lumMod val="50000"/>
                  </a:schemeClr>
                </a:solidFill>
                <a:latin typeface="Arial" panose="020B0604020202020204" pitchFamily="34" charset="0"/>
                <a:cs typeface="Arial" panose="020B0604020202020204" pitchFamily="34" charset="0"/>
              </a:rPr>
              <a:t>4,328</a:t>
            </a:r>
          </a:p>
          <a:p>
            <a:endParaRPr lang="en-US" altLang="zh-CN" sz="600" b="1" dirty="0">
              <a:solidFill>
                <a:schemeClr val="bg1">
                  <a:lumMod val="50000"/>
                </a:schemeClr>
              </a:solidFill>
              <a:latin typeface="Arial" panose="020B0604020202020204" pitchFamily="34" charset="0"/>
              <a:cs typeface="Arial" panose="020B0604020202020204" pitchFamily="34" charset="0"/>
            </a:endParaRPr>
          </a:p>
          <a:p>
            <a:endParaRPr lang="en-US" altLang="zh-CN" sz="600" b="1" dirty="0">
              <a:solidFill>
                <a:schemeClr val="bg1">
                  <a:lumMod val="50000"/>
                </a:schemeClr>
              </a:solidFill>
              <a:latin typeface="Arial" panose="020B0604020202020204" pitchFamily="34" charset="0"/>
              <a:cs typeface="Arial" panose="020B0604020202020204" pitchFamily="34" charset="0"/>
            </a:endParaRPr>
          </a:p>
          <a:p>
            <a:endParaRPr lang="en-US" altLang="zh-CN" sz="600" b="1" dirty="0">
              <a:solidFill>
                <a:schemeClr val="bg1">
                  <a:lumMod val="50000"/>
                </a:schemeClr>
              </a:solidFill>
              <a:latin typeface="Arial" panose="020B0604020202020204" pitchFamily="34" charset="0"/>
              <a:cs typeface="Arial" panose="020B0604020202020204" pitchFamily="34" charset="0"/>
            </a:endParaRPr>
          </a:p>
          <a:p>
            <a:r>
              <a:rPr lang="en-US" altLang="zh-CN" sz="600" b="1" dirty="0">
                <a:solidFill>
                  <a:schemeClr val="bg1">
                    <a:lumMod val="50000"/>
                  </a:schemeClr>
                </a:solidFill>
                <a:latin typeface="Arial" panose="020B0604020202020204" pitchFamily="34" charset="0"/>
                <a:cs typeface="Arial" panose="020B0604020202020204" pitchFamily="34" charset="0"/>
              </a:rPr>
              <a:t>1,009</a:t>
            </a:r>
          </a:p>
          <a:p>
            <a:endParaRPr lang="en-US" sz="600" dirty="0">
              <a:solidFill>
                <a:schemeClr val="bg1">
                  <a:lumMod val="50000"/>
                </a:schemeClr>
              </a:solidFill>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141255ED-8D0D-5049-BB21-AAB997EF53E7}"/>
              </a:ext>
            </a:extLst>
          </p:cNvPr>
          <p:cNvSpPr txBox="1"/>
          <p:nvPr/>
        </p:nvSpPr>
        <p:spPr>
          <a:xfrm>
            <a:off x="52211" y="2505594"/>
            <a:ext cx="1988447" cy="707886"/>
          </a:xfrm>
          <a:prstGeom prst="rect">
            <a:avLst/>
          </a:prstGeom>
          <a:noFill/>
        </p:spPr>
        <p:txBody>
          <a:bodyPr wrap="square" rtlCol="0">
            <a:spAutoFit/>
          </a:bodyPr>
          <a:lstStyle/>
          <a:p>
            <a:pPr algn="just"/>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The same news piece can be widely popular on one platform but barely noticed on another one. We want</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to understand how popularity differs across social media platforms.</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endPar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endParaRPr>
          </a:p>
        </p:txBody>
      </p:sp>
      <p:graphicFrame>
        <p:nvGraphicFramePr>
          <p:cNvPr id="42" name="Table 41">
            <a:extLst>
              <a:ext uri="{FF2B5EF4-FFF2-40B4-BE49-F238E27FC236}">
                <a16:creationId xmlns:a16="http://schemas.microsoft.com/office/drawing/2014/main" id="{453D8539-9C72-0B4E-A1A8-BE398658CAA5}"/>
              </a:ext>
            </a:extLst>
          </p:cNvPr>
          <p:cNvGraphicFramePr>
            <a:graphicFrameLocks noGrp="1"/>
          </p:cNvGraphicFramePr>
          <p:nvPr>
            <p:extLst>
              <p:ext uri="{D42A27DB-BD31-4B8C-83A1-F6EECF244321}">
                <p14:modId xmlns:p14="http://schemas.microsoft.com/office/powerpoint/2010/main" val="672397473"/>
              </p:ext>
            </p:extLst>
          </p:nvPr>
        </p:nvGraphicFramePr>
        <p:xfrm>
          <a:off x="1146624" y="5532821"/>
          <a:ext cx="870664" cy="1042935"/>
        </p:xfrm>
        <a:graphic>
          <a:graphicData uri="http://schemas.openxmlformats.org/drawingml/2006/table">
            <a:tbl>
              <a:tblPr>
                <a:tableStyleId>{7E9639D4-E3E2-4D34-9284-5A2195B3D0D7}</a:tableStyleId>
              </a:tblPr>
              <a:tblGrid>
                <a:gridCol w="469832">
                  <a:extLst>
                    <a:ext uri="{9D8B030D-6E8A-4147-A177-3AD203B41FA5}">
                      <a16:colId xmlns:a16="http://schemas.microsoft.com/office/drawing/2014/main" val="58832366"/>
                    </a:ext>
                  </a:extLst>
                </a:gridCol>
                <a:gridCol w="400832">
                  <a:extLst>
                    <a:ext uri="{9D8B030D-6E8A-4147-A177-3AD203B41FA5}">
                      <a16:colId xmlns:a16="http://schemas.microsoft.com/office/drawing/2014/main" val="2808850524"/>
                    </a:ext>
                  </a:extLst>
                </a:gridCol>
              </a:tblGrid>
              <a:tr h="208587">
                <a:tc>
                  <a:txBody>
                    <a:bodyPr/>
                    <a:lstStyle/>
                    <a:p>
                      <a:pPr algn="ctr" rtl="0" fontAlgn="t">
                        <a:lnSpc>
                          <a:spcPct val="100000"/>
                        </a:lnSpc>
                        <a:spcBef>
                          <a:spcPts val="0"/>
                        </a:spcBef>
                        <a:spcAft>
                          <a:spcPts val="0"/>
                        </a:spcAft>
                      </a:pPr>
                      <a:r>
                        <a:rPr lang="en-US" sz="800" b="1" u="none" strike="noStrike" dirty="0">
                          <a:solidFill>
                            <a:schemeClr val="bg1">
                              <a:lumMod val="50000"/>
                            </a:schemeClr>
                          </a:solidFill>
                          <a:effectLst/>
                        </a:rPr>
                        <a:t>Topic</a:t>
                      </a:r>
                      <a:endParaRPr lang="en-US" sz="800" b="1" dirty="0">
                        <a:solidFill>
                          <a:schemeClr val="bg1">
                            <a:lumMod val="50000"/>
                          </a:schemeClr>
                        </a:solidFill>
                        <a:effectLst/>
                      </a:endParaRPr>
                    </a:p>
                  </a:txBody>
                  <a:tcPr marL="45720" marR="0" marT="0" anchor="ctr">
                    <a:lnB w="12700" cap="flat" cmpd="sng" algn="ctr">
                      <a:solidFill>
                        <a:schemeClr val="bg1">
                          <a:lumMod val="50000"/>
                        </a:schemeClr>
                      </a:solidFill>
                      <a:prstDash val="solid"/>
                      <a:round/>
                      <a:headEnd type="none" w="med" len="med"/>
                      <a:tailEnd type="none" w="med" len="med"/>
                    </a:lnB>
                  </a:tcPr>
                </a:tc>
                <a:tc>
                  <a:txBody>
                    <a:bodyPr/>
                    <a:lstStyle/>
                    <a:p>
                      <a:pPr algn="ctr" rtl="0" fontAlgn="t">
                        <a:lnSpc>
                          <a:spcPct val="100000"/>
                        </a:lnSpc>
                        <a:spcBef>
                          <a:spcPts val="0"/>
                        </a:spcBef>
                        <a:spcAft>
                          <a:spcPts val="0"/>
                        </a:spcAft>
                      </a:pPr>
                      <a:r>
                        <a:rPr lang="en-US" sz="800" b="1" u="none" strike="noStrike" dirty="0">
                          <a:solidFill>
                            <a:schemeClr val="bg1">
                              <a:lumMod val="50000"/>
                            </a:schemeClr>
                          </a:solidFill>
                          <a:effectLst/>
                        </a:rPr>
                        <a:t>#News</a:t>
                      </a:r>
                      <a:endParaRPr lang="en-US" sz="800" b="1" dirty="0">
                        <a:solidFill>
                          <a:schemeClr val="bg1">
                            <a:lumMod val="50000"/>
                          </a:schemeClr>
                        </a:solidFill>
                        <a:effectLst/>
                      </a:endParaRPr>
                    </a:p>
                  </a:txBody>
                  <a:tcPr marL="45720" marR="0" marT="0" anchor="ctr">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851290347"/>
                  </a:ext>
                </a:extLst>
              </a:tr>
              <a:tr h="208587">
                <a:tc>
                  <a:txBody>
                    <a:bodyPr/>
                    <a:lstStyle/>
                    <a:p>
                      <a:pPr algn="ctr" rtl="0" fontAlgn="t">
                        <a:lnSpc>
                          <a:spcPct val="100000"/>
                        </a:lnSpc>
                        <a:spcBef>
                          <a:spcPts val="0"/>
                        </a:spcBef>
                        <a:spcAft>
                          <a:spcPts val="0"/>
                        </a:spcAft>
                      </a:pPr>
                      <a:r>
                        <a:rPr lang="en-US" sz="800" u="none" strike="noStrike" dirty="0">
                          <a:solidFill>
                            <a:schemeClr val="bg1">
                              <a:lumMod val="50000"/>
                            </a:schemeClr>
                          </a:solidFill>
                          <a:effectLst/>
                        </a:rPr>
                        <a:t>Obama</a:t>
                      </a:r>
                      <a:endParaRPr lang="en-US" sz="800" dirty="0">
                        <a:solidFill>
                          <a:schemeClr val="bg1">
                            <a:lumMod val="50000"/>
                          </a:schemeClr>
                        </a:solidFill>
                        <a:effectLst/>
                      </a:endParaRPr>
                    </a:p>
                  </a:txBody>
                  <a:tcPr marL="45720" marR="0" marT="0" anchor="ctr">
                    <a:lnT w="12700" cap="flat" cmpd="sng" algn="ctr">
                      <a:solidFill>
                        <a:schemeClr val="bg1">
                          <a:lumMod val="50000"/>
                        </a:schemeClr>
                      </a:solidFill>
                      <a:prstDash val="solid"/>
                      <a:round/>
                      <a:headEnd type="none" w="med" len="med"/>
                      <a:tailEnd type="none" w="med" len="med"/>
                    </a:lnT>
                  </a:tcPr>
                </a:tc>
                <a:tc>
                  <a:txBody>
                    <a:bodyPr/>
                    <a:lstStyle/>
                    <a:p>
                      <a:pPr algn="ctr" rtl="0" fontAlgn="t">
                        <a:lnSpc>
                          <a:spcPct val="100000"/>
                        </a:lnSpc>
                        <a:spcBef>
                          <a:spcPts val="0"/>
                        </a:spcBef>
                        <a:spcAft>
                          <a:spcPts val="0"/>
                        </a:spcAft>
                      </a:pPr>
                      <a:r>
                        <a:rPr lang="en-US" sz="800" u="none" strike="noStrike" dirty="0">
                          <a:solidFill>
                            <a:schemeClr val="bg1">
                              <a:lumMod val="50000"/>
                            </a:schemeClr>
                          </a:solidFill>
                          <a:effectLst/>
                        </a:rPr>
                        <a:t>8,419</a:t>
                      </a:r>
                      <a:endParaRPr lang="en-US" sz="800" dirty="0">
                        <a:solidFill>
                          <a:schemeClr val="bg1">
                            <a:lumMod val="50000"/>
                          </a:schemeClr>
                        </a:solidFill>
                        <a:effectLst/>
                      </a:endParaRPr>
                    </a:p>
                  </a:txBody>
                  <a:tcPr marL="45720" marR="0" marT="0" anchor="ctr">
                    <a:lnT w="12700" cap="flat" cmpd="sng" algn="ctr">
                      <a:solidFill>
                        <a:schemeClr val="bg1">
                          <a:lumMod val="50000"/>
                        </a:schemeClr>
                      </a:solidFill>
                      <a:prstDash val="solid"/>
                      <a:round/>
                      <a:headEnd type="none" w="med" len="med"/>
                      <a:tailEnd type="none" w="med" len="med"/>
                    </a:lnT>
                  </a:tcPr>
                </a:tc>
                <a:extLst>
                  <a:ext uri="{0D108BD9-81ED-4DB2-BD59-A6C34878D82A}">
                    <a16:rowId xmlns:a16="http://schemas.microsoft.com/office/drawing/2014/main" val="2972951595"/>
                  </a:ext>
                </a:extLst>
              </a:tr>
              <a:tr h="208587">
                <a:tc>
                  <a:txBody>
                    <a:bodyPr/>
                    <a:lstStyle/>
                    <a:p>
                      <a:pPr algn="ctr" rtl="0" fontAlgn="t">
                        <a:lnSpc>
                          <a:spcPct val="100000"/>
                        </a:lnSpc>
                        <a:spcBef>
                          <a:spcPts val="0"/>
                        </a:spcBef>
                        <a:spcAft>
                          <a:spcPts val="0"/>
                        </a:spcAft>
                      </a:pPr>
                      <a:r>
                        <a:rPr lang="en-US" sz="800" u="none" strike="noStrike" dirty="0">
                          <a:solidFill>
                            <a:schemeClr val="bg1">
                              <a:lumMod val="50000"/>
                            </a:schemeClr>
                          </a:solidFill>
                          <a:effectLst/>
                        </a:rPr>
                        <a:t>Economy</a:t>
                      </a:r>
                      <a:endParaRPr lang="en-US" sz="800" dirty="0">
                        <a:solidFill>
                          <a:schemeClr val="bg1">
                            <a:lumMod val="50000"/>
                          </a:schemeClr>
                        </a:solidFill>
                        <a:effectLst/>
                      </a:endParaRPr>
                    </a:p>
                  </a:txBody>
                  <a:tcPr marL="45720" marR="0" marT="0" anchor="ctr"/>
                </a:tc>
                <a:tc>
                  <a:txBody>
                    <a:bodyPr/>
                    <a:lstStyle/>
                    <a:p>
                      <a:pPr algn="ctr" rtl="0" fontAlgn="t">
                        <a:lnSpc>
                          <a:spcPct val="100000"/>
                        </a:lnSpc>
                        <a:spcBef>
                          <a:spcPts val="0"/>
                        </a:spcBef>
                        <a:spcAft>
                          <a:spcPts val="0"/>
                        </a:spcAft>
                      </a:pPr>
                      <a:r>
                        <a:rPr lang="en-US" sz="800" u="none" strike="noStrike" dirty="0">
                          <a:solidFill>
                            <a:schemeClr val="bg1">
                              <a:lumMod val="50000"/>
                            </a:schemeClr>
                          </a:solidFill>
                          <a:effectLst/>
                        </a:rPr>
                        <a:t>7,089</a:t>
                      </a:r>
                      <a:endParaRPr lang="en-US" sz="800" dirty="0">
                        <a:solidFill>
                          <a:schemeClr val="bg1">
                            <a:lumMod val="50000"/>
                          </a:schemeClr>
                        </a:solidFill>
                        <a:effectLst/>
                      </a:endParaRPr>
                    </a:p>
                  </a:txBody>
                  <a:tcPr marL="45720" marR="0" marT="0" anchor="ctr"/>
                </a:tc>
                <a:extLst>
                  <a:ext uri="{0D108BD9-81ED-4DB2-BD59-A6C34878D82A}">
                    <a16:rowId xmlns:a16="http://schemas.microsoft.com/office/drawing/2014/main" val="1145757577"/>
                  </a:ext>
                </a:extLst>
              </a:tr>
              <a:tr h="208587">
                <a:tc>
                  <a:txBody>
                    <a:bodyPr/>
                    <a:lstStyle/>
                    <a:p>
                      <a:pPr algn="ctr" rtl="0" fontAlgn="t">
                        <a:lnSpc>
                          <a:spcPct val="100000"/>
                        </a:lnSpc>
                        <a:spcBef>
                          <a:spcPts val="0"/>
                        </a:spcBef>
                        <a:spcAft>
                          <a:spcPts val="0"/>
                        </a:spcAft>
                      </a:pPr>
                      <a:r>
                        <a:rPr lang="en-US" sz="800" u="none" strike="noStrike" dirty="0">
                          <a:solidFill>
                            <a:schemeClr val="bg1">
                              <a:lumMod val="50000"/>
                            </a:schemeClr>
                          </a:solidFill>
                          <a:effectLst/>
                        </a:rPr>
                        <a:t>Microsoft</a:t>
                      </a:r>
                      <a:endParaRPr lang="en-US" sz="800" dirty="0">
                        <a:solidFill>
                          <a:schemeClr val="bg1">
                            <a:lumMod val="50000"/>
                          </a:schemeClr>
                        </a:solidFill>
                        <a:effectLst/>
                      </a:endParaRPr>
                    </a:p>
                  </a:txBody>
                  <a:tcPr marL="45720" marR="0" marT="0" anchor="ctr"/>
                </a:tc>
                <a:tc>
                  <a:txBody>
                    <a:bodyPr/>
                    <a:lstStyle/>
                    <a:p>
                      <a:pPr algn="ctr" rtl="0" fontAlgn="t">
                        <a:lnSpc>
                          <a:spcPct val="100000"/>
                        </a:lnSpc>
                        <a:spcBef>
                          <a:spcPts val="0"/>
                        </a:spcBef>
                        <a:spcAft>
                          <a:spcPts val="0"/>
                        </a:spcAft>
                      </a:pPr>
                      <a:r>
                        <a:rPr lang="en-US" sz="800" u="none" strike="noStrike" dirty="0">
                          <a:solidFill>
                            <a:schemeClr val="bg1">
                              <a:lumMod val="50000"/>
                            </a:schemeClr>
                          </a:solidFill>
                          <a:effectLst/>
                        </a:rPr>
                        <a:t>7,094</a:t>
                      </a:r>
                      <a:endParaRPr lang="en-US" sz="800" dirty="0">
                        <a:solidFill>
                          <a:schemeClr val="bg1">
                            <a:lumMod val="50000"/>
                          </a:schemeClr>
                        </a:solidFill>
                        <a:effectLst/>
                      </a:endParaRPr>
                    </a:p>
                  </a:txBody>
                  <a:tcPr marL="45720" marR="0" marT="0" anchor="ctr"/>
                </a:tc>
                <a:extLst>
                  <a:ext uri="{0D108BD9-81ED-4DB2-BD59-A6C34878D82A}">
                    <a16:rowId xmlns:a16="http://schemas.microsoft.com/office/drawing/2014/main" val="2025955452"/>
                  </a:ext>
                </a:extLst>
              </a:tr>
              <a:tr h="208587">
                <a:tc>
                  <a:txBody>
                    <a:bodyPr/>
                    <a:lstStyle/>
                    <a:p>
                      <a:pPr algn="ctr" rtl="0" fontAlgn="t">
                        <a:lnSpc>
                          <a:spcPct val="100000"/>
                        </a:lnSpc>
                        <a:spcBef>
                          <a:spcPts val="0"/>
                        </a:spcBef>
                        <a:spcAft>
                          <a:spcPts val="0"/>
                        </a:spcAft>
                      </a:pPr>
                      <a:r>
                        <a:rPr lang="en-US" sz="800" u="none" strike="noStrike">
                          <a:solidFill>
                            <a:schemeClr val="bg1">
                              <a:lumMod val="50000"/>
                            </a:schemeClr>
                          </a:solidFill>
                          <a:effectLst/>
                        </a:rPr>
                        <a:t>Palestine</a:t>
                      </a:r>
                      <a:endParaRPr lang="en-US" sz="800">
                        <a:solidFill>
                          <a:schemeClr val="bg1">
                            <a:lumMod val="50000"/>
                          </a:schemeClr>
                        </a:solidFill>
                        <a:effectLst/>
                      </a:endParaRPr>
                    </a:p>
                  </a:txBody>
                  <a:tcPr marL="45720" marR="0" marT="0" anchor="ctr"/>
                </a:tc>
                <a:tc>
                  <a:txBody>
                    <a:bodyPr/>
                    <a:lstStyle/>
                    <a:p>
                      <a:pPr algn="ctr" rtl="0" fontAlgn="t">
                        <a:lnSpc>
                          <a:spcPct val="100000"/>
                        </a:lnSpc>
                        <a:spcBef>
                          <a:spcPts val="0"/>
                        </a:spcBef>
                        <a:spcAft>
                          <a:spcPts val="0"/>
                        </a:spcAft>
                      </a:pPr>
                      <a:r>
                        <a:rPr lang="en-US" sz="800" u="none" strike="noStrike" dirty="0">
                          <a:solidFill>
                            <a:schemeClr val="bg1">
                              <a:lumMod val="50000"/>
                            </a:schemeClr>
                          </a:solidFill>
                          <a:effectLst/>
                        </a:rPr>
                        <a:t>736</a:t>
                      </a:r>
                      <a:endParaRPr lang="en-US" sz="800" dirty="0">
                        <a:solidFill>
                          <a:schemeClr val="bg1">
                            <a:lumMod val="50000"/>
                          </a:schemeClr>
                        </a:solidFill>
                        <a:effectLst/>
                      </a:endParaRPr>
                    </a:p>
                  </a:txBody>
                  <a:tcPr marL="45720" marR="0" marT="0" anchor="ctr"/>
                </a:tc>
                <a:extLst>
                  <a:ext uri="{0D108BD9-81ED-4DB2-BD59-A6C34878D82A}">
                    <a16:rowId xmlns:a16="http://schemas.microsoft.com/office/drawing/2014/main" val="2353692158"/>
                  </a:ext>
                </a:extLst>
              </a:tr>
            </a:tbl>
          </a:graphicData>
        </a:graphic>
      </p:graphicFrame>
      <p:graphicFrame>
        <p:nvGraphicFramePr>
          <p:cNvPr id="47" name="Table 46">
            <a:extLst>
              <a:ext uri="{FF2B5EF4-FFF2-40B4-BE49-F238E27FC236}">
                <a16:creationId xmlns:a16="http://schemas.microsoft.com/office/drawing/2014/main" id="{3F6495C7-C713-CB48-B17E-7E441560EF3C}"/>
              </a:ext>
            </a:extLst>
          </p:cNvPr>
          <p:cNvGraphicFramePr>
            <a:graphicFrameLocks noGrp="1"/>
          </p:cNvGraphicFramePr>
          <p:nvPr>
            <p:extLst>
              <p:ext uri="{D42A27DB-BD31-4B8C-83A1-F6EECF244321}">
                <p14:modId xmlns:p14="http://schemas.microsoft.com/office/powerpoint/2010/main" val="2718187339"/>
              </p:ext>
            </p:extLst>
          </p:nvPr>
        </p:nvGraphicFramePr>
        <p:xfrm>
          <a:off x="94632" y="7099644"/>
          <a:ext cx="1905073" cy="487680"/>
        </p:xfrm>
        <a:graphic>
          <a:graphicData uri="http://schemas.openxmlformats.org/drawingml/2006/table">
            <a:tbl>
              <a:tblPr>
                <a:tableStyleId>{7E9639D4-E3E2-4D34-9284-5A2195B3D0D7}</a:tableStyleId>
              </a:tblPr>
              <a:tblGrid>
                <a:gridCol w="595182">
                  <a:extLst>
                    <a:ext uri="{9D8B030D-6E8A-4147-A177-3AD203B41FA5}">
                      <a16:colId xmlns:a16="http://schemas.microsoft.com/office/drawing/2014/main" val="2758937424"/>
                    </a:ext>
                  </a:extLst>
                </a:gridCol>
                <a:gridCol w="1309891">
                  <a:extLst>
                    <a:ext uri="{9D8B030D-6E8A-4147-A177-3AD203B41FA5}">
                      <a16:colId xmlns:a16="http://schemas.microsoft.com/office/drawing/2014/main" val="3921474907"/>
                    </a:ext>
                  </a:extLst>
                </a:gridCol>
              </a:tblGrid>
              <a:tr h="102622">
                <a:tc>
                  <a:txBody>
                    <a:bodyPr/>
                    <a:lstStyle/>
                    <a:p>
                      <a:pPr marL="0" algn="ctr" defTabSz="685800" rtl="0" eaLnBrk="1" fontAlgn="t" latinLnBrk="0" hangingPunct="1">
                        <a:lnSpc>
                          <a:spcPct val="100000"/>
                        </a:lnSpc>
                        <a:spcBef>
                          <a:spcPts val="0"/>
                        </a:spcBef>
                        <a:spcAft>
                          <a:spcPts val="0"/>
                        </a:spcAft>
                      </a:pPr>
                      <a:r>
                        <a:rPr lang="en-US" sz="800" b="1" u="none" strike="noStrike" kern="1200" dirty="0">
                          <a:solidFill>
                            <a:schemeClr val="bg1">
                              <a:lumMod val="50000"/>
                            </a:schemeClr>
                          </a:solidFill>
                          <a:effectLst/>
                        </a:rPr>
                        <a:t>Platform</a:t>
                      </a:r>
                      <a:endParaRPr lang="en-US" sz="800" b="1" u="none" strike="noStrike" kern="1200" dirty="0">
                        <a:solidFill>
                          <a:schemeClr val="bg1">
                            <a:lumMod val="50000"/>
                          </a:schemeClr>
                        </a:solidFill>
                        <a:effectLst/>
                        <a:latin typeface="+mn-lt"/>
                        <a:ea typeface="+mn-ea"/>
                        <a:cs typeface="+mn-cs"/>
                      </a:endParaRPr>
                    </a:p>
                  </a:txBody>
                  <a:tcPr marL="45720" marR="45720" marT="0" marB="0" anchor="ctr">
                    <a:lnB w="12700" cap="flat" cmpd="sng" algn="ctr">
                      <a:solidFill>
                        <a:schemeClr val="bg1">
                          <a:lumMod val="50000"/>
                        </a:schemeClr>
                      </a:solidFill>
                      <a:prstDash val="solid"/>
                      <a:round/>
                      <a:headEnd type="none" w="med" len="med"/>
                      <a:tailEnd type="none" w="med" len="med"/>
                    </a:lnB>
                  </a:tcPr>
                </a:tc>
                <a:tc>
                  <a:txBody>
                    <a:bodyPr/>
                    <a:lstStyle/>
                    <a:p>
                      <a:pPr marL="0" algn="ctr" defTabSz="685800" rtl="0" eaLnBrk="1" fontAlgn="t" latinLnBrk="0" hangingPunct="1">
                        <a:lnSpc>
                          <a:spcPct val="100000"/>
                        </a:lnSpc>
                        <a:spcBef>
                          <a:spcPts val="0"/>
                        </a:spcBef>
                        <a:spcAft>
                          <a:spcPts val="0"/>
                        </a:spcAft>
                      </a:pPr>
                      <a:r>
                        <a:rPr lang="en-US" sz="800" b="1" u="none" strike="noStrike" kern="1200" dirty="0">
                          <a:solidFill>
                            <a:schemeClr val="bg1">
                              <a:lumMod val="50000"/>
                            </a:schemeClr>
                          </a:solidFill>
                          <a:effectLst/>
                        </a:rPr>
                        <a:t>Definition of Popularity</a:t>
                      </a:r>
                      <a:endParaRPr lang="en-US" sz="800" b="1" u="none" strike="noStrike" kern="1200" dirty="0">
                        <a:solidFill>
                          <a:schemeClr val="bg1">
                            <a:lumMod val="50000"/>
                          </a:schemeClr>
                        </a:solidFill>
                        <a:effectLst/>
                        <a:latin typeface="+mn-lt"/>
                        <a:ea typeface="+mn-ea"/>
                        <a:cs typeface="+mn-cs"/>
                      </a:endParaRPr>
                    </a:p>
                  </a:txBody>
                  <a:tcPr marL="45720" marR="45720" marT="0" marB="0" anchor="ctr">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897549926"/>
                  </a:ext>
                </a:extLst>
              </a:tr>
              <a:tr h="0">
                <a:tc>
                  <a:txBody>
                    <a:bodyPr/>
                    <a:lstStyle/>
                    <a:p>
                      <a:pPr marL="0" algn="ctr" defTabSz="685800" rtl="0" eaLnBrk="1" fontAlgn="t" latinLnBrk="0" hangingPunct="1">
                        <a:lnSpc>
                          <a:spcPct val="100000"/>
                        </a:lnSpc>
                        <a:spcBef>
                          <a:spcPts val="0"/>
                        </a:spcBef>
                        <a:spcAft>
                          <a:spcPts val="0"/>
                        </a:spcAft>
                      </a:pPr>
                      <a:r>
                        <a:rPr lang="en-US" sz="800" u="none" strike="noStrike" kern="1200" dirty="0">
                          <a:solidFill>
                            <a:schemeClr val="bg1">
                              <a:lumMod val="50000"/>
                            </a:schemeClr>
                          </a:solidFill>
                          <a:effectLst/>
                        </a:rPr>
                        <a:t>Facebook</a:t>
                      </a:r>
                      <a:endParaRPr lang="en-US" sz="800" b="1" u="none" strike="noStrike" kern="1200" dirty="0">
                        <a:solidFill>
                          <a:schemeClr val="bg1">
                            <a:lumMod val="50000"/>
                          </a:schemeClr>
                        </a:solidFill>
                        <a:effectLst/>
                        <a:latin typeface="+mn-lt"/>
                        <a:ea typeface="+mn-ea"/>
                        <a:cs typeface="+mn-cs"/>
                      </a:endParaRPr>
                    </a:p>
                  </a:txBody>
                  <a:tcPr marL="45720" marR="45720" marT="0" marB="0" anchor="ctr">
                    <a:lnT w="12700" cap="flat" cmpd="sng" algn="ctr">
                      <a:solidFill>
                        <a:schemeClr val="bg1">
                          <a:lumMod val="50000"/>
                        </a:schemeClr>
                      </a:solidFill>
                      <a:prstDash val="solid"/>
                      <a:round/>
                      <a:headEnd type="none" w="med" len="med"/>
                      <a:tailEnd type="none" w="med" len="med"/>
                    </a:lnT>
                  </a:tcPr>
                </a:tc>
                <a:tc>
                  <a:txBody>
                    <a:bodyPr/>
                    <a:lstStyle/>
                    <a:p>
                      <a:pPr marL="0" algn="ctr" defTabSz="685800" rtl="0" eaLnBrk="1" fontAlgn="t" latinLnBrk="0" hangingPunct="1">
                        <a:lnSpc>
                          <a:spcPct val="100000"/>
                        </a:lnSpc>
                        <a:spcBef>
                          <a:spcPts val="0"/>
                        </a:spcBef>
                        <a:spcAft>
                          <a:spcPts val="0"/>
                        </a:spcAft>
                      </a:pPr>
                      <a:r>
                        <a:rPr lang="en-US" sz="800" u="none" strike="noStrike" kern="1200" dirty="0">
                          <a:solidFill>
                            <a:schemeClr val="bg1">
                              <a:lumMod val="50000"/>
                            </a:schemeClr>
                          </a:solidFill>
                          <a:effectLst/>
                        </a:rPr>
                        <a:t>#shares</a:t>
                      </a:r>
                      <a:endParaRPr lang="en-US" sz="800" b="1" u="none" strike="noStrike" kern="1200" dirty="0">
                        <a:solidFill>
                          <a:schemeClr val="bg1">
                            <a:lumMod val="50000"/>
                          </a:schemeClr>
                        </a:solidFill>
                        <a:effectLst/>
                        <a:latin typeface="+mn-lt"/>
                        <a:ea typeface="+mn-ea"/>
                        <a:cs typeface="+mn-cs"/>
                      </a:endParaRPr>
                    </a:p>
                  </a:txBody>
                  <a:tcPr marL="45720" marR="45720" marT="0" marB="0" anchor="ctr">
                    <a:lnT w="12700" cap="flat" cmpd="sng" algn="ctr">
                      <a:solidFill>
                        <a:schemeClr val="bg1">
                          <a:lumMod val="50000"/>
                        </a:schemeClr>
                      </a:solidFill>
                      <a:prstDash val="solid"/>
                      <a:round/>
                      <a:headEnd type="none" w="med" len="med"/>
                      <a:tailEnd type="none" w="med" len="med"/>
                    </a:lnT>
                  </a:tcPr>
                </a:tc>
                <a:extLst>
                  <a:ext uri="{0D108BD9-81ED-4DB2-BD59-A6C34878D82A}">
                    <a16:rowId xmlns:a16="http://schemas.microsoft.com/office/drawing/2014/main" val="1263058659"/>
                  </a:ext>
                </a:extLst>
              </a:tr>
              <a:tr h="0">
                <a:tc>
                  <a:txBody>
                    <a:bodyPr/>
                    <a:lstStyle/>
                    <a:p>
                      <a:pPr marL="0" algn="ctr" defTabSz="685800" rtl="0" eaLnBrk="1" fontAlgn="t" latinLnBrk="0" hangingPunct="1">
                        <a:lnSpc>
                          <a:spcPct val="100000"/>
                        </a:lnSpc>
                        <a:spcBef>
                          <a:spcPts val="0"/>
                        </a:spcBef>
                        <a:spcAft>
                          <a:spcPts val="0"/>
                        </a:spcAft>
                      </a:pPr>
                      <a:r>
                        <a:rPr lang="en-US" sz="800" u="none" strike="noStrike" kern="1200">
                          <a:solidFill>
                            <a:schemeClr val="bg1">
                              <a:lumMod val="50000"/>
                            </a:schemeClr>
                          </a:solidFill>
                          <a:effectLst/>
                        </a:rPr>
                        <a:t>LinkedIn</a:t>
                      </a:r>
                      <a:endParaRPr lang="en-US" sz="800" b="1" u="none" strike="noStrike" kern="1200">
                        <a:solidFill>
                          <a:schemeClr val="bg1">
                            <a:lumMod val="50000"/>
                          </a:schemeClr>
                        </a:solidFill>
                        <a:effectLst/>
                        <a:latin typeface="+mn-lt"/>
                        <a:ea typeface="+mn-ea"/>
                        <a:cs typeface="+mn-cs"/>
                      </a:endParaRPr>
                    </a:p>
                  </a:txBody>
                  <a:tcPr marL="45720" marR="45720" marT="0" marB="0" anchor="ctr"/>
                </a:tc>
                <a:tc>
                  <a:txBody>
                    <a:bodyPr/>
                    <a:lstStyle/>
                    <a:p>
                      <a:pPr marL="0" algn="ctr" defTabSz="685800" rtl="0" eaLnBrk="1" fontAlgn="t" latinLnBrk="0" hangingPunct="1">
                        <a:lnSpc>
                          <a:spcPct val="100000"/>
                        </a:lnSpc>
                        <a:spcBef>
                          <a:spcPts val="0"/>
                        </a:spcBef>
                        <a:spcAft>
                          <a:spcPts val="0"/>
                        </a:spcAft>
                      </a:pPr>
                      <a:r>
                        <a:rPr lang="en-US" sz="800" u="none" strike="noStrike" kern="1200" dirty="0">
                          <a:solidFill>
                            <a:schemeClr val="bg1">
                              <a:lumMod val="50000"/>
                            </a:schemeClr>
                          </a:solidFill>
                          <a:effectLst/>
                        </a:rPr>
                        <a:t>#shares</a:t>
                      </a:r>
                      <a:endParaRPr lang="en-US" sz="800" b="1" u="none" strike="noStrike" kern="1200" dirty="0">
                        <a:solidFill>
                          <a:schemeClr val="bg1">
                            <a:lumMod val="50000"/>
                          </a:schemeClr>
                        </a:solidFill>
                        <a:effectLst/>
                        <a:latin typeface="+mn-lt"/>
                        <a:ea typeface="+mn-ea"/>
                        <a:cs typeface="+mn-cs"/>
                      </a:endParaRPr>
                    </a:p>
                  </a:txBody>
                  <a:tcPr marL="45720" marR="45720" marT="0" marB="0" anchor="ctr"/>
                </a:tc>
                <a:extLst>
                  <a:ext uri="{0D108BD9-81ED-4DB2-BD59-A6C34878D82A}">
                    <a16:rowId xmlns:a16="http://schemas.microsoft.com/office/drawing/2014/main" val="2493108387"/>
                  </a:ext>
                </a:extLst>
              </a:tr>
              <a:tr h="0">
                <a:tc>
                  <a:txBody>
                    <a:bodyPr/>
                    <a:lstStyle/>
                    <a:p>
                      <a:pPr marL="0" algn="ctr" defTabSz="685800" rtl="0" eaLnBrk="1" fontAlgn="t" latinLnBrk="0" hangingPunct="1">
                        <a:lnSpc>
                          <a:spcPct val="100000"/>
                        </a:lnSpc>
                        <a:spcBef>
                          <a:spcPts val="0"/>
                        </a:spcBef>
                        <a:spcAft>
                          <a:spcPts val="0"/>
                        </a:spcAft>
                      </a:pPr>
                      <a:r>
                        <a:rPr lang="en-US" sz="800" u="none" strike="noStrike" kern="1200" dirty="0">
                          <a:solidFill>
                            <a:schemeClr val="bg1">
                              <a:lumMod val="50000"/>
                            </a:schemeClr>
                          </a:solidFill>
                          <a:effectLst/>
                        </a:rPr>
                        <a:t>Google+</a:t>
                      </a:r>
                      <a:endParaRPr lang="en-US" sz="800" b="1" u="none" strike="noStrike" kern="1200" dirty="0">
                        <a:solidFill>
                          <a:schemeClr val="bg1">
                            <a:lumMod val="50000"/>
                          </a:schemeClr>
                        </a:solidFill>
                        <a:effectLst/>
                        <a:latin typeface="+mn-lt"/>
                        <a:ea typeface="+mn-ea"/>
                        <a:cs typeface="+mn-cs"/>
                      </a:endParaRPr>
                    </a:p>
                  </a:txBody>
                  <a:tcPr marL="45720" marR="45720" marT="0" marB="0" anchor="ctr"/>
                </a:tc>
                <a:tc>
                  <a:txBody>
                    <a:bodyPr/>
                    <a:lstStyle/>
                    <a:p>
                      <a:pPr marL="0" algn="ctr" defTabSz="685800" rtl="0" eaLnBrk="1" fontAlgn="t" latinLnBrk="0" hangingPunct="1">
                        <a:lnSpc>
                          <a:spcPct val="100000"/>
                        </a:lnSpc>
                        <a:spcBef>
                          <a:spcPts val="0"/>
                        </a:spcBef>
                        <a:spcAft>
                          <a:spcPts val="0"/>
                        </a:spcAft>
                      </a:pPr>
                      <a:r>
                        <a:rPr lang="en-US" sz="800" u="none" strike="noStrike" kern="1200" dirty="0">
                          <a:solidFill>
                            <a:schemeClr val="bg1">
                              <a:lumMod val="50000"/>
                            </a:schemeClr>
                          </a:solidFill>
                          <a:effectLst/>
                        </a:rPr>
                        <a:t>#likes</a:t>
                      </a:r>
                      <a:endParaRPr lang="en-US" sz="800" b="1" u="none" strike="noStrike" kern="1200" dirty="0">
                        <a:solidFill>
                          <a:schemeClr val="bg1">
                            <a:lumMod val="50000"/>
                          </a:schemeClr>
                        </a:solidFill>
                        <a:effectLst/>
                        <a:latin typeface="+mn-lt"/>
                        <a:ea typeface="+mn-ea"/>
                        <a:cs typeface="+mn-cs"/>
                      </a:endParaRPr>
                    </a:p>
                  </a:txBody>
                  <a:tcPr marL="45720" marR="45720" marT="0" marB="0" anchor="ctr"/>
                </a:tc>
                <a:extLst>
                  <a:ext uri="{0D108BD9-81ED-4DB2-BD59-A6C34878D82A}">
                    <a16:rowId xmlns:a16="http://schemas.microsoft.com/office/drawing/2014/main" val="927709320"/>
                  </a:ext>
                </a:extLst>
              </a:tr>
            </a:tbl>
          </a:graphicData>
        </a:graphic>
      </p:graphicFrame>
      <p:grpSp>
        <p:nvGrpSpPr>
          <p:cNvPr id="1036" name="Group 1035">
            <a:extLst>
              <a:ext uri="{FF2B5EF4-FFF2-40B4-BE49-F238E27FC236}">
                <a16:creationId xmlns:a16="http://schemas.microsoft.com/office/drawing/2014/main" id="{FFA136A6-D46A-7C47-B072-B5E5EAB12958}"/>
              </a:ext>
            </a:extLst>
          </p:cNvPr>
          <p:cNvGrpSpPr/>
          <p:nvPr/>
        </p:nvGrpSpPr>
        <p:grpSpPr>
          <a:xfrm>
            <a:off x="56483" y="5516929"/>
            <a:ext cx="1090141" cy="1042936"/>
            <a:chOff x="119112" y="6065337"/>
            <a:chExt cx="1090141" cy="1042936"/>
          </a:xfrm>
        </p:grpSpPr>
        <p:pic>
          <p:nvPicPr>
            <p:cNvPr id="1035" name="Picture 11">
              <a:extLst>
                <a:ext uri="{FF2B5EF4-FFF2-40B4-BE49-F238E27FC236}">
                  <a16:creationId xmlns:a16="http://schemas.microsoft.com/office/drawing/2014/main" id="{0505F7FC-AF45-5540-9AEC-D9DAD4E575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112" y="6065337"/>
              <a:ext cx="1039807" cy="1042936"/>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Curved Connector 59">
              <a:extLst>
                <a:ext uri="{FF2B5EF4-FFF2-40B4-BE49-F238E27FC236}">
                  <a16:creationId xmlns:a16="http://schemas.microsoft.com/office/drawing/2014/main" id="{DEFF8E68-7AC2-3948-9531-0ACBEE3E3A93}"/>
                </a:ext>
              </a:extLst>
            </p:cNvPr>
            <p:cNvCxnSpPr>
              <a:cxnSpLocks/>
              <a:stCxn id="61" idx="5"/>
              <a:endCxn id="42" idx="1"/>
            </p:cNvCxnSpPr>
            <p:nvPr/>
          </p:nvCxnSpPr>
          <p:spPr>
            <a:xfrm rot="5400000" flipH="1" flipV="1">
              <a:off x="902838" y="6453165"/>
              <a:ext cx="156883" cy="455946"/>
            </a:xfrm>
            <a:prstGeom prst="curvedConnector4">
              <a:avLst>
                <a:gd name="adj1" fmla="val -145714"/>
                <a:gd name="adj2" fmla="val 55334"/>
              </a:avLst>
            </a:prstGeom>
            <a:ln w="12700">
              <a:solidFill>
                <a:srgbClr val="4273B0"/>
              </a:solidFill>
              <a:tailEnd type="triangle"/>
            </a:ln>
          </p:spPr>
          <p:style>
            <a:lnRef idx="1">
              <a:schemeClr val="accent1"/>
            </a:lnRef>
            <a:fillRef idx="0">
              <a:schemeClr val="accent1"/>
            </a:fillRef>
            <a:effectRef idx="0">
              <a:schemeClr val="accent1"/>
            </a:effectRef>
            <a:fontRef idx="minor">
              <a:schemeClr val="tx1"/>
            </a:fontRef>
          </p:style>
        </p:cxnSp>
        <p:sp>
          <p:nvSpPr>
            <p:cNvPr id="61" name="Donut 60">
              <a:extLst>
                <a:ext uri="{FF2B5EF4-FFF2-40B4-BE49-F238E27FC236}">
                  <a16:creationId xmlns:a16="http://schemas.microsoft.com/office/drawing/2014/main" id="{A6E2542E-9926-D548-983C-E76789F4E721}"/>
                </a:ext>
              </a:extLst>
            </p:cNvPr>
            <p:cNvSpPr/>
            <p:nvPr/>
          </p:nvSpPr>
          <p:spPr>
            <a:xfrm>
              <a:off x="469824" y="6497891"/>
              <a:ext cx="332121" cy="306586"/>
            </a:xfrm>
            <a:prstGeom prst="donut">
              <a:avLst>
                <a:gd name="adj" fmla="val 7879"/>
              </a:avLst>
            </a:prstGeom>
            <a:solidFill>
              <a:srgbClr val="4273B0"/>
            </a:solidFill>
            <a:ln>
              <a:solidFill>
                <a:srgbClr val="4273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8" name="TextBox 77">
            <a:extLst>
              <a:ext uri="{FF2B5EF4-FFF2-40B4-BE49-F238E27FC236}">
                <a16:creationId xmlns:a16="http://schemas.microsoft.com/office/drawing/2014/main" id="{24217EF8-E3FD-A040-9739-E12C41C3F56C}"/>
              </a:ext>
            </a:extLst>
          </p:cNvPr>
          <p:cNvSpPr txBox="1"/>
          <p:nvPr/>
        </p:nvSpPr>
        <p:spPr>
          <a:xfrm>
            <a:off x="24967" y="7610975"/>
            <a:ext cx="1919215" cy="1338828"/>
          </a:xfrm>
          <a:prstGeom prst="rect">
            <a:avLst/>
          </a:prstGeom>
          <a:noFill/>
        </p:spPr>
        <p:txBody>
          <a:bodyPr wrap="square" rtlCol="0">
            <a:spAutoFit/>
          </a:bodyPr>
          <a:lstStyle/>
          <a:p>
            <a:pPr algn="just">
              <a:spcAft>
                <a:spcPts val="600"/>
              </a:spcAft>
            </a:pPr>
            <a:r>
              <a:rPr lang="en-US" altLang="zh-CN" sz="1200" b="1" dirty="0">
                <a:solidFill>
                  <a:srgbClr val="4273B0"/>
                </a:solidFill>
              </a:rPr>
              <a:t>METHOLOGY</a:t>
            </a:r>
          </a:p>
          <a:p>
            <a:pPr marL="228600" indent="-228600" algn="just">
              <a:buAutoNum type="arabicPeriod"/>
            </a:pP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Exploratory Data Analysis to</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get</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usable</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features</a:t>
            </a:r>
          </a:p>
          <a:p>
            <a:pPr marL="228600" indent="-228600" algn="just">
              <a:buFontTx/>
              <a:buAutoNum type="arabicPeriod"/>
            </a:pP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Classify</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top</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25%</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popular news respectively for Facebook</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and</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LinkedIn</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using</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(1)</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b="1"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concluded</a:t>
            </a:r>
            <a:r>
              <a:rPr lang="zh-CN" altLang="en-US" sz="800" b="1"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b="1"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feature</a:t>
            </a:r>
            <a:r>
              <a:rPr lang="zh-CN" altLang="en-US" sz="800" b="1"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b="1"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only</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(2) </a:t>
            </a:r>
            <a:r>
              <a:rPr lang="en-US" altLang="zh-CN" sz="800" b="1"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text</a:t>
            </a:r>
            <a:r>
              <a:rPr lang="zh-CN" altLang="en-US" sz="800" b="1"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b="1"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only</a:t>
            </a:r>
            <a:r>
              <a:rPr lang="zh-CN" altLang="en-US" sz="800" b="1"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(3)</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b="1"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combined features</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endPar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endParaRPr>
          </a:p>
          <a:p>
            <a:pPr marL="228600" indent="-228600" algn="just">
              <a:buAutoNum type="arabicPeriod"/>
            </a:pPr>
            <a:endPar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endParaRPr>
          </a:p>
        </p:txBody>
      </p:sp>
      <p:pic>
        <p:nvPicPr>
          <p:cNvPr id="3" name="Graphic 2" descr="Statistics">
            <a:extLst>
              <a:ext uri="{FF2B5EF4-FFF2-40B4-BE49-F238E27FC236}">
                <a16:creationId xmlns:a16="http://schemas.microsoft.com/office/drawing/2014/main" id="{2D0CB23B-1E4A-6E49-8448-AFCDBC565AB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8452" y="25772"/>
            <a:ext cx="667527" cy="667527"/>
          </a:xfrm>
          <a:prstGeom prst="rect">
            <a:avLst/>
          </a:prstGeom>
        </p:spPr>
      </p:pic>
      <p:grpSp>
        <p:nvGrpSpPr>
          <p:cNvPr id="37" name="Group 36">
            <a:extLst>
              <a:ext uri="{FF2B5EF4-FFF2-40B4-BE49-F238E27FC236}">
                <a16:creationId xmlns:a16="http://schemas.microsoft.com/office/drawing/2014/main" id="{29124E96-7963-D64F-9149-15E9E3C7DD1F}"/>
              </a:ext>
            </a:extLst>
          </p:cNvPr>
          <p:cNvGrpSpPr/>
          <p:nvPr/>
        </p:nvGrpSpPr>
        <p:grpSpPr>
          <a:xfrm>
            <a:off x="2080018" y="933930"/>
            <a:ext cx="2606081" cy="1170735"/>
            <a:chOff x="2080018" y="1361308"/>
            <a:chExt cx="2606081" cy="1170735"/>
          </a:xfrm>
        </p:grpSpPr>
        <p:pic>
          <p:nvPicPr>
            <p:cNvPr id="1026" name="Picture 2">
              <a:extLst>
                <a:ext uri="{FF2B5EF4-FFF2-40B4-BE49-F238E27FC236}">
                  <a16:creationId xmlns:a16="http://schemas.microsoft.com/office/drawing/2014/main" id="{460EE958-1434-FE49-A643-A6EF24B29C5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2932" t="10394" r="4033" b="14755"/>
            <a:stretch/>
          </p:blipFill>
          <p:spPr bwMode="auto">
            <a:xfrm>
              <a:off x="2284876" y="1598550"/>
              <a:ext cx="754736" cy="7707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A669334-496E-4F42-98E5-822230B9FDDF}"/>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0411" t="5319" b="14321"/>
            <a:stretch/>
          </p:blipFill>
          <p:spPr bwMode="auto">
            <a:xfrm>
              <a:off x="3063098" y="1593776"/>
              <a:ext cx="754736" cy="77287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455F665-62D3-514A-B7C4-BB15023F28E2}"/>
                </a:ext>
              </a:extLst>
            </p:cNvPr>
            <p:cNvSpPr txBox="1"/>
            <p:nvPr/>
          </p:nvSpPr>
          <p:spPr>
            <a:xfrm>
              <a:off x="2089640" y="1361308"/>
              <a:ext cx="2596459" cy="400110"/>
            </a:xfrm>
            <a:prstGeom prst="rect">
              <a:avLst/>
            </a:prstGeom>
            <a:noFill/>
          </p:spPr>
          <p:txBody>
            <a:bodyPr wrap="square" rtlCol="0">
              <a:spAutoFit/>
            </a:bodyPr>
            <a:lstStyle/>
            <a:p>
              <a:pPr algn="ctr"/>
              <a:r>
                <a:rPr lang="zh-CN" altLang="en-US" sz="1000" dirty="0">
                  <a:solidFill>
                    <a:schemeClr val="bg1"/>
                  </a:solidFill>
                  <a:highlight>
                    <a:srgbClr val="808080"/>
                  </a:highlight>
                  <a:latin typeface="Arial" panose="020B0604020202020204" pitchFamily="34" charset="0"/>
                  <a:cs typeface="Arial" panose="020B0604020202020204" pitchFamily="34" charset="0"/>
                </a:rPr>
                <a:t>     </a:t>
              </a:r>
              <a:r>
                <a:rPr lang="en-US" altLang="zh-CN" sz="1000" dirty="0">
                  <a:solidFill>
                    <a:schemeClr val="bg1"/>
                  </a:solidFill>
                  <a:highlight>
                    <a:srgbClr val="808080"/>
                  </a:highlight>
                  <a:latin typeface="Arial" panose="020B0604020202020204" pitchFamily="34" charset="0"/>
                  <a:cs typeface="Arial" panose="020B0604020202020204" pitchFamily="34" charset="0"/>
                </a:rPr>
                <a:t>Topic:</a:t>
              </a:r>
              <a:r>
                <a:rPr lang="zh-CN" altLang="en-US" sz="1000" dirty="0">
                  <a:solidFill>
                    <a:schemeClr val="bg1"/>
                  </a:solidFill>
                  <a:highlight>
                    <a:srgbClr val="808080"/>
                  </a:highlight>
                  <a:latin typeface="Arial" panose="020B0604020202020204" pitchFamily="34" charset="0"/>
                  <a:cs typeface="Arial" panose="020B0604020202020204" pitchFamily="34" charset="0"/>
                </a:rPr>
                <a:t>  </a:t>
              </a:r>
              <a:r>
                <a:rPr lang="en-US" altLang="zh-CN" sz="1000" dirty="0">
                  <a:solidFill>
                    <a:schemeClr val="bg1"/>
                  </a:solidFill>
                  <a:highlight>
                    <a:srgbClr val="808080"/>
                  </a:highlight>
                  <a:latin typeface="Arial" panose="020B0604020202020204" pitchFamily="34" charset="0"/>
                  <a:cs typeface="Arial" panose="020B0604020202020204" pitchFamily="34" charset="0"/>
                </a:rPr>
                <a:t>Normalized</a:t>
              </a:r>
              <a:r>
                <a:rPr lang="zh-CN" altLang="en-US" sz="1000" dirty="0">
                  <a:solidFill>
                    <a:schemeClr val="bg1"/>
                  </a:solidFill>
                  <a:highlight>
                    <a:srgbClr val="808080"/>
                  </a:highlight>
                  <a:latin typeface="Arial" panose="020B0604020202020204" pitchFamily="34" charset="0"/>
                  <a:cs typeface="Arial" panose="020B0604020202020204" pitchFamily="34" charset="0"/>
                </a:rPr>
                <a:t> </a:t>
              </a:r>
              <a:r>
                <a:rPr lang="en-US" altLang="zh-CN" sz="1000" dirty="0">
                  <a:solidFill>
                    <a:schemeClr val="bg1"/>
                  </a:solidFill>
                  <a:highlight>
                    <a:srgbClr val="808080"/>
                  </a:highlight>
                  <a:latin typeface="Arial" panose="020B0604020202020204" pitchFamily="34" charset="0"/>
                  <a:cs typeface="Arial" panose="020B0604020202020204" pitchFamily="34" charset="0"/>
                </a:rPr>
                <a:t>News</a:t>
              </a:r>
              <a:r>
                <a:rPr lang="zh-CN" altLang="en-US" sz="1000" dirty="0">
                  <a:solidFill>
                    <a:schemeClr val="bg1"/>
                  </a:solidFill>
                  <a:highlight>
                    <a:srgbClr val="808080"/>
                  </a:highlight>
                  <a:latin typeface="Arial" panose="020B0604020202020204" pitchFamily="34" charset="0"/>
                  <a:cs typeface="Arial" panose="020B0604020202020204" pitchFamily="34" charset="0"/>
                </a:rPr>
                <a:t> </a:t>
              </a:r>
              <a:r>
                <a:rPr lang="en-US" altLang="zh-CN" sz="1000" dirty="0">
                  <a:solidFill>
                    <a:schemeClr val="bg1"/>
                  </a:solidFill>
                  <a:highlight>
                    <a:srgbClr val="808080"/>
                  </a:highlight>
                  <a:latin typeface="Arial" panose="020B0604020202020204" pitchFamily="34" charset="0"/>
                  <a:cs typeface="Arial" panose="020B0604020202020204" pitchFamily="34" charset="0"/>
                </a:rPr>
                <a:t>Popularity</a:t>
              </a:r>
              <a:r>
                <a:rPr lang="zh-CN" altLang="en-US" sz="1000" dirty="0">
                  <a:solidFill>
                    <a:schemeClr val="bg1"/>
                  </a:solidFill>
                  <a:highlight>
                    <a:srgbClr val="808080"/>
                  </a:highlight>
                  <a:latin typeface="Arial" panose="020B0604020202020204" pitchFamily="34" charset="0"/>
                  <a:cs typeface="Arial" panose="020B0604020202020204" pitchFamily="34" charset="0"/>
                </a:rPr>
                <a:t>     </a:t>
              </a:r>
              <a:r>
                <a:rPr lang="en-US" altLang="zh-CN" sz="1000" dirty="0">
                  <a:solidFill>
                    <a:srgbClr val="F2F2F2"/>
                  </a:solidFill>
                  <a:latin typeface="Arial" panose="020B0604020202020204" pitchFamily="34" charset="0"/>
                  <a:cs typeface="Arial" panose="020B0604020202020204" pitchFamily="34" charset="0"/>
                </a:rPr>
                <a:t>a</a:t>
              </a:r>
              <a:endParaRPr lang="en-US" sz="1000" dirty="0">
                <a:solidFill>
                  <a:srgbClr val="F2F2F2"/>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B5A1ED5F-47BF-7642-AEE7-C7CA1DDEC9F2}"/>
                </a:ext>
              </a:extLst>
            </p:cNvPr>
            <p:cNvSpPr txBox="1"/>
            <p:nvPr/>
          </p:nvSpPr>
          <p:spPr>
            <a:xfrm>
              <a:off x="2080018" y="1509690"/>
              <a:ext cx="307777" cy="930160"/>
            </a:xfrm>
            <a:prstGeom prst="rect">
              <a:avLst/>
            </a:prstGeom>
            <a:noFill/>
          </p:spPr>
          <p:txBody>
            <a:bodyPr vert="vert270" wrap="square" rtlCol="0">
              <a:spAutoFit/>
            </a:bodyPr>
            <a:lstStyle/>
            <a:p>
              <a:pPr algn="ctr"/>
              <a:r>
                <a:rPr lang="en-US" altLang="zh-CN" sz="800" dirty="0">
                  <a:solidFill>
                    <a:schemeClr val="bg1">
                      <a:lumMod val="50000"/>
                    </a:schemeClr>
                  </a:solidFill>
                  <a:latin typeface="Arial" panose="020B0604020202020204" pitchFamily="34" charset="0"/>
                  <a:cs typeface="Arial" panose="020B0604020202020204" pitchFamily="34" charset="0"/>
                </a:rPr>
                <a:t>LinkedIn</a:t>
              </a:r>
              <a:endParaRPr lang="en-US" sz="800" dirty="0">
                <a:solidFill>
                  <a:schemeClr val="bg1">
                    <a:lumMod val="50000"/>
                  </a:schemeClr>
                </a:solidFill>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EA8C09E0-AFF9-1D4E-AA8E-A9A4796258DB}"/>
                </a:ext>
              </a:extLst>
            </p:cNvPr>
            <p:cNvSpPr txBox="1"/>
            <p:nvPr/>
          </p:nvSpPr>
          <p:spPr>
            <a:xfrm>
              <a:off x="2273484" y="1598550"/>
              <a:ext cx="754736" cy="246221"/>
            </a:xfrm>
            <a:prstGeom prst="rect">
              <a:avLst/>
            </a:prstGeom>
            <a:noFill/>
          </p:spPr>
          <p:txBody>
            <a:bodyPr wrap="square" rtlCol="0">
              <a:spAutoFit/>
            </a:bodyPr>
            <a:lstStyle/>
            <a:p>
              <a:pPr algn="ctr"/>
              <a:r>
                <a:rPr lang="en-US" altLang="zh-CN" sz="1000" dirty="0">
                  <a:solidFill>
                    <a:schemeClr val="bg1"/>
                  </a:solidFill>
                  <a:highlight>
                    <a:srgbClr val="808080"/>
                  </a:highlight>
                  <a:latin typeface="Arial" panose="020B0604020202020204" pitchFamily="34" charset="0"/>
                  <a:cs typeface="Arial" panose="020B0604020202020204" pitchFamily="34" charset="0"/>
                </a:rPr>
                <a:t>All</a:t>
              </a:r>
              <a:r>
                <a:rPr lang="zh-CN" altLang="en-US" sz="1000" dirty="0">
                  <a:solidFill>
                    <a:schemeClr val="bg1"/>
                  </a:solidFill>
                  <a:highlight>
                    <a:srgbClr val="808080"/>
                  </a:highlight>
                  <a:latin typeface="Arial" panose="020B0604020202020204" pitchFamily="34" charset="0"/>
                  <a:cs typeface="Arial" panose="020B0604020202020204" pitchFamily="34" charset="0"/>
                </a:rPr>
                <a:t> </a:t>
              </a:r>
              <a:r>
                <a:rPr lang="en-US" altLang="zh-CN" sz="1000" dirty="0">
                  <a:solidFill>
                    <a:schemeClr val="bg1"/>
                  </a:solidFill>
                  <a:highlight>
                    <a:srgbClr val="808080"/>
                  </a:highlight>
                  <a:latin typeface="Arial" panose="020B0604020202020204" pitchFamily="34" charset="0"/>
                  <a:cs typeface="Arial" panose="020B0604020202020204" pitchFamily="34" charset="0"/>
                </a:rPr>
                <a:t>Topics</a:t>
              </a:r>
              <a:endParaRPr lang="en-US" sz="1000" dirty="0">
                <a:solidFill>
                  <a:schemeClr val="bg1"/>
                </a:solidFill>
                <a:highlight>
                  <a:srgbClr val="808080"/>
                </a:highlight>
                <a:latin typeface="Arial" panose="020B0604020202020204" pitchFamily="34" charset="0"/>
                <a:cs typeface="Arial" panose="020B0604020202020204" pitchFamily="34" charset="0"/>
              </a:endParaRPr>
            </a:p>
          </p:txBody>
        </p:sp>
        <p:pic>
          <p:nvPicPr>
            <p:cNvPr id="8" name="Picture 6">
              <a:extLst>
                <a:ext uri="{FF2B5EF4-FFF2-40B4-BE49-F238E27FC236}">
                  <a16:creationId xmlns:a16="http://schemas.microsoft.com/office/drawing/2014/main" id="{825AEE89-967C-064B-86E1-4532D0FF3D3F}"/>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1283" t="7874" r="3750" b="14011"/>
            <a:stretch/>
          </p:blipFill>
          <p:spPr bwMode="auto">
            <a:xfrm>
              <a:off x="3831931" y="1593077"/>
              <a:ext cx="818223" cy="773572"/>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F48AF35F-CD3A-B146-B664-8C41EDF91438}"/>
                </a:ext>
              </a:extLst>
            </p:cNvPr>
            <p:cNvSpPr txBox="1"/>
            <p:nvPr/>
          </p:nvSpPr>
          <p:spPr>
            <a:xfrm>
              <a:off x="3081704" y="1607817"/>
              <a:ext cx="754736" cy="246221"/>
            </a:xfrm>
            <a:prstGeom prst="rect">
              <a:avLst/>
            </a:prstGeom>
            <a:noFill/>
          </p:spPr>
          <p:txBody>
            <a:bodyPr wrap="square" rtlCol="0">
              <a:spAutoFit/>
            </a:bodyPr>
            <a:lstStyle/>
            <a:p>
              <a:pPr algn="ctr"/>
              <a:r>
                <a:rPr lang="en-US" altLang="zh-CN" sz="1000" dirty="0">
                  <a:solidFill>
                    <a:schemeClr val="bg1"/>
                  </a:solidFill>
                  <a:highlight>
                    <a:srgbClr val="808080"/>
                  </a:highlight>
                  <a:latin typeface="Arial" panose="020B0604020202020204" pitchFamily="34" charset="0"/>
                  <a:cs typeface="Arial" panose="020B0604020202020204" pitchFamily="34" charset="0"/>
                </a:rPr>
                <a:t>“Obama”</a:t>
              </a:r>
              <a:endParaRPr lang="en-US" sz="1000" dirty="0">
                <a:solidFill>
                  <a:schemeClr val="bg1"/>
                </a:solidFill>
                <a:highlight>
                  <a:srgbClr val="808080"/>
                </a:highlight>
                <a:latin typeface="Arial" panose="020B06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6A180561-8684-7248-BEB4-6F2325DC4D8D}"/>
                </a:ext>
              </a:extLst>
            </p:cNvPr>
            <p:cNvSpPr txBox="1"/>
            <p:nvPr/>
          </p:nvSpPr>
          <p:spPr>
            <a:xfrm>
              <a:off x="3885415" y="1596133"/>
              <a:ext cx="754736" cy="246221"/>
            </a:xfrm>
            <a:prstGeom prst="rect">
              <a:avLst/>
            </a:prstGeom>
            <a:noFill/>
          </p:spPr>
          <p:txBody>
            <a:bodyPr wrap="square" rtlCol="0">
              <a:spAutoFit/>
            </a:bodyPr>
            <a:lstStyle/>
            <a:p>
              <a:pPr algn="ctr"/>
              <a:r>
                <a:rPr lang="en-US" altLang="zh-CN" sz="1000" dirty="0">
                  <a:solidFill>
                    <a:schemeClr val="bg1"/>
                  </a:solidFill>
                  <a:highlight>
                    <a:srgbClr val="808080"/>
                  </a:highlight>
                  <a:latin typeface="Arial" panose="020B0604020202020204" pitchFamily="34" charset="0"/>
                  <a:cs typeface="Arial" panose="020B0604020202020204" pitchFamily="34" charset="0"/>
                </a:rPr>
                <a:t>“Microsoft”</a:t>
              </a:r>
              <a:endParaRPr lang="en-US" sz="1000" dirty="0">
                <a:solidFill>
                  <a:schemeClr val="bg1"/>
                </a:solidFill>
                <a:highlight>
                  <a:srgbClr val="808080"/>
                </a:highlight>
                <a:latin typeface="Arial" panose="020B0604020202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46AFE949-8E39-D843-A9A1-2C908172BE96}"/>
                </a:ext>
              </a:extLst>
            </p:cNvPr>
            <p:cNvSpPr txBox="1"/>
            <p:nvPr/>
          </p:nvSpPr>
          <p:spPr>
            <a:xfrm>
              <a:off x="2245237" y="2316599"/>
              <a:ext cx="2420441" cy="215444"/>
            </a:xfrm>
            <a:prstGeom prst="rect">
              <a:avLst/>
            </a:prstGeom>
            <a:noFill/>
          </p:spPr>
          <p:txBody>
            <a:bodyPr wrap="square" rtlCol="0">
              <a:spAutoFit/>
            </a:bodyPr>
            <a:lstStyle/>
            <a:p>
              <a:pPr algn="ctr"/>
              <a:r>
                <a:rPr lang="en-US" altLang="zh-CN" sz="800" dirty="0">
                  <a:solidFill>
                    <a:schemeClr val="bg1">
                      <a:lumMod val="50000"/>
                    </a:schemeClr>
                  </a:solidFill>
                  <a:latin typeface="Arial" panose="020B0604020202020204" pitchFamily="34" charset="0"/>
                  <a:cs typeface="Arial" panose="020B0604020202020204" pitchFamily="34" charset="0"/>
                </a:rPr>
                <a:t>Facebook</a:t>
              </a:r>
              <a:endParaRPr lang="en-US" sz="800" dirty="0">
                <a:solidFill>
                  <a:srgbClr val="F2F2F2"/>
                </a:solidFill>
                <a:latin typeface="Arial" panose="020B0604020202020204" pitchFamily="34" charset="0"/>
                <a:cs typeface="Arial" panose="020B0604020202020204" pitchFamily="34" charset="0"/>
              </a:endParaRPr>
            </a:p>
          </p:txBody>
        </p:sp>
      </p:grpSp>
      <p:grpSp>
        <p:nvGrpSpPr>
          <p:cNvPr id="38" name="Group 37">
            <a:extLst>
              <a:ext uri="{FF2B5EF4-FFF2-40B4-BE49-F238E27FC236}">
                <a16:creationId xmlns:a16="http://schemas.microsoft.com/office/drawing/2014/main" id="{A903870B-4CFA-724A-BB55-448996296FCB}"/>
              </a:ext>
            </a:extLst>
          </p:cNvPr>
          <p:cNvGrpSpPr/>
          <p:nvPr/>
        </p:nvGrpSpPr>
        <p:grpSpPr>
          <a:xfrm>
            <a:off x="1949664" y="2015136"/>
            <a:ext cx="2897104" cy="1463058"/>
            <a:chOff x="1949664" y="2442517"/>
            <a:chExt cx="2897104" cy="1463058"/>
          </a:xfrm>
        </p:grpSpPr>
        <p:sp>
          <p:nvSpPr>
            <p:cNvPr id="51" name="TextBox 50">
              <a:extLst>
                <a:ext uri="{FF2B5EF4-FFF2-40B4-BE49-F238E27FC236}">
                  <a16:creationId xmlns:a16="http://schemas.microsoft.com/office/drawing/2014/main" id="{316A01C2-AAE5-4748-8910-5E3CC3FE80D7}"/>
                </a:ext>
              </a:extLst>
            </p:cNvPr>
            <p:cNvSpPr txBox="1"/>
            <p:nvPr/>
          </p:nvSpPr>
          <p:spPr>
            <a:xfrm>
              <a:off x="2112159" y="2442517"/>
              <a:ext cx="2734609" cy="246221"/>
            </a:xfrm>
            <a:prstGeom prst="rect">
              <a:avLst/>
            </a:prstGeom>
            <a:noFill/>
          </p:spPr>
          <p:txBody>
            <a:bodyPr wrap="square" rtlCol="0">
              <a:spAutoFit/>
            </a:bodyPr>
            <a:lstStyle/>
            <a:p>
              <a:pPr algn="ctr"/>
              <a:r>
                <a:rPr lang="zh-CN" altLang="en-US" sz="1000" dirty="0">
                  <a:solidFill>
                    <a:schemeClr val="bg1"/>
                  </a:solidFill>
                  <a:highlight>
                    <a:srgbClr val="808080"/>
                  </a:highlight>
                  <a:latin typeface="Arial" panose="020B0604020202020204" pitchFamily="34" charset="0"/>
                  <a:cs typeface="Arial" panose="020B0604020202020204" pitchFamily="34" charset="0"/>
                </a:rPr>
                <a:t>  </a:t>
              </a:r>
              <a:r>
                <a:rPr lang="en-US" altLang="zh-CN" sz="1000" dirty="0">
                  <a:solidFill>
                    <a:schemeClr val="bg1"/>
                  </a:solidFill>
                  <a:highlight>
                    <a:srgbClr val="808080"/>
                  </a:highlight>
                  <a:latin typeface="Arial" panose="020B0604020202020204" pitchFamily="34" charset="0"/>
                  <a:cs typeface="Arial" panose="020B0604020202020204" pitchFamily="34" charset="0"/>
                </a:rPr>
                <a:t>Publisher:</a:t>
              </a:r>
              <a:r>
                <a:rPr lang="zh-CN" altLang="en-US" sz="1000" dirty="0">
                  <a:solidFill>
                    <a:schemeClr val="bg1"/>
                  </a:solidFill>
                  <a:highlight>
                    <a:srgbClr val="808080"/>
                  </a:highlight>
                  <a:latin typeface="Arial" panose="020B0604020202020204" pitchFamily="34" charset="0"/>
                  <a:cs typeface="Arial" panose="020B0604020202020204" pitchFamily="34" charset="0"/>
                </a:rPr>
                <a:t> </a:t>
              </a:r>
              <a:r>
                <a:rPr lang="en-US" altLang="zh-CN" sz="1000" dirty="0">
                  <a:solidFill>
                    <a:schemeClr val="bg1"/>
                  </a:solidFill>
                  <a:highlight>
                    <a:srgbClr val="808080"/>
                  </a:highlight>
                  <a:latin typeface="Arial" panose="020B0604020202020204" pitchFamily="34" charset="0"/>
                  <a:cs typeface="Arial" panose="020B0604020202020204" pitchFamily="34" charset="0"/>
                </a:rPr>
                <a:t>The</a:t>
              </a:r>
              <a:r>
                <a:rPr lang="zh-CN" altLang="en-US" sz="1000" dirty="0">
                  <a:solidFill>
                    <a:schemeClr val="bg1"/>
                  </a:solidFill>
                  <a:highlight>
                    <a:srgbClr val="808080"/>
                  </a:highlight>
                  <a:latin typeface="Arial" panose="020B0604020202020204" pitchFamily="34" charset="0"/>
                  <a:cs typeface="Arial" panose="020B0604020202020204" pitchFamily="34" charset="0"/>
                </a:rPr>
                <a:t> </a:t>
              </a:r>
              <a:r>
                <a:rPr lang="en-US" altLang="zh-CN" sz="1000" dirty="0">
                  <a:solidFill>
                    <a:schemeClr val="bg1"/>
                  </a:solidFill>
                  <a:highlight>
                    <a:srgbClr val="808080"/>
                  </a:highlight>
                  <a:latin typeface="Arial" panose="020B0604020202020204" pitchFamily="34" charset="0"/>
                  <a:cs typeface="Arial" panose="020B0604020202020204" pitchFamily="34" charset="0"/>
                </a:rPr>
                <a:t>more,</a:t>
              </a:r>
              <a:r>
                <a:rPr lang="zh-CN" altLang="en-US" sz="1000" dirty="0">
                  <a:solidFill>
                    <a:schemeClr val="bg1"/>
                  </a:solidFill>
                  <a:highlight>
                    <a:srgbClr val="808080"/>
                  </a:highlight>
                  <a:latin typeface="Arial" panose="020B0604020202020204" pitchFamily="34" charset="0"/>
                  <a:cs typeface="Arial" panose="020B0604020202020204" pitchFamily="34" charset="0"/>
                </a:rPr>
                <a:t> </a:t>
              </a:r>
              <a:r>
                <a:rPr lang="en-US" altLang="zh-CN" sz="1000" dirty="0">
                  <a:solidFill>
                    <a:schemeClr val="bg1"/>
                  </a:solidFill>
                  <a:highlight>
                    <a:srgbClr val="808080"/>
                  </a:highlight>
                  <a:latin typeface="Arial" panose="020B0604020202020204" pitchFamily="34" charset="0"/>
                  <a:cs typeface="Arial" panose="020B0604020202020204" pitchFamily="34" charset="0"/>
                </a:rPr>
                <a:t>the</a:t>
              </a:r>
              <a:r>
                <a:rPr lang="zh-CN" altLang="en-US" sz="1000" dirty="0">
                  <a:solidFill>
                    <a:schemeClr val="bg1"/>
                  </a:solidFill>
                  <a:highlight>
                    <a:srgbClr val="808080"/>
                  </a:highlight>
                  <a:latin typeface="Arial" panose="020B0604020202020204" pitchFamily="34" charset="0"/>
                  <a:cs typeface="Arial" panose="020B0604020202020204" pitchFamily="34" charset="0"/>
                </a:rPr>
                <a:t> </a:t>
              </a:r>
              <a:r>
                <a:rPr lang="en-US" altLang="zh-CN" sz="1000" dirty="0">
                  <a:solidFill>
                    <a:schemeClr val="bg1"/>
                  </a:solidFill>
                  <a:highlight>
                    <a:srgbClr val="808080"/>
                  </a:highlight>
                  <a:latin typeface="Arial" panose="020B0604020202020204" pitchFamily="34" charset="0"/>
                  <a:cs typeface="Arial" panose="020B0604020202020204" pitchFamily="34" charset="0"/>
                </a:rPr>
                <a:t>more</a:t>
              </a:r>
              <a:r>
                <a:rPr lang="zh-CN" altLang="en-US" sz="1000" dirty="0">
                  <a:solidFill>
                    <a:schemeClr val="bg1"/>
                  </a:solidFill>
                  <a:highlight>
                    <a:srgbClr val="808080"/>
                  </a:highlight>
                  <a:latin typeface="Arial" panose="020B0604020202020204" pitchFamily="34" charset="0"/>
                  <a:cs typeface="Arial" panose="020B0604020202020204" pitchFamily="34" charset="0"/>
                </a:rPr>
                <a:t> </a:t>
              </a:r>
              <a:r>
                <a:rPr lang="en-US" altLang="zh-CN" sz="1000" dirty="0">
                  <a:solidFill>
                    <a:schemeClr val="bg1"/>
                  </a:solidFill>
                  <a:highlight>
                    <a:srgbClr val="808080"/>
                  </a:highlight>
                  <a:latin typeface="Arial" panose="020B0604020202020204" pitchFamily="34" charset="0"/>
                  <a:cs typeface="Arial" panose="020B0604020202020204" pitchFamily="34" charset="0"/>
                </a:rPr>
                <a:t>popular</a:t>
              </a:r>
              <a:r>
                <a:rPr lang="zh-CN" altLang="en-US" sz="1000" dirty="0">
                  <a:solidFill>
                    <a:schemeClr val="bg1"/>
                  </a:solidFill>
                  <a:highlight>
                    <a:srgbClr val="808080"/>
                  </a:highlight>
                  <a:latin typeface="Arial" panose="020B0604020202020204" pitchFamily="34" charset="0"/>
                  <a:cs typeface="Arial" panose="020B0604020202020204" pitchFamily="34" charset="0"/>
                </a:rPr>
                <a:t>   </a:t>
              </a:r>
              <a:r>
                <a:rPr lang="en-US" altLang="zh-CN" sz="1000" dirty="0">
                  <a:solidFill>
                    <a:srgbClr val="F2F2F2"/>
                  </a:solidFill>
                  <a:latin typeface="Arial" panose="020B0604020202020204" pitchFamily="34" charset="0"/>
                  <a:cs typeface="Arial" panose="020B0604020202020204" pitchFamily="34" charset="0"/>
                </a:rPr>
                <a:t>a</a:t>
              </a:r>
              <a:endParaRPr lang="en-US" sz="1000" dirty="0">
                <a:solidFill>
                  <a:srgbClr val="F2F2F2"/>
                </a:solidFill>
                <a:latin typeface="Arial" panose="020B0604020202020204" pitchFamily="34" charset="0"/>
                <a:cs typeface="Arial" panose="020B0604020202020204" pitchFamily="34" charset="0"/>
              </a:endParaRPr>
            </a:p>
          </p:txBody>
        </p:sp>
        <p:pic>
          <p:nvPicPr>
            <p:cNvPr id="1032" name="Picture 8">
              <a:extLst>
                <a:ext uri="{FF2B5EF4-FFF2-40B4-BE49-F238E27FC236}">
                  <a16:creationId xmlns:a16="http://schemas.microsoft.com/office/drawing/2014/main" id="{863B82A4-9198-1944-8235-58482B758026}"/>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0746" t="7237" b="14184"/>
            <a:stretch/>
          </p:blipFill>
          <p:spPr bwMode="auto">
            <a:xfrm>
              <a:off x="2298294" y="2787951"/>
              <a:ext cx="1111123" cy="722023"/>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a:extLst>
                <a:ext uri="{FF2B5EF4-FFF2-40B4-BE49-F238E27FC236}">
                  <a16:creationId xmlns:a16="http://schemas.microsoft.com/office/drawing/2014/main" id="{8AD348BE-0755-3341-9588-B83B2CB35477}"/>
                </a:ext>
              </a:extLst>
            </p:cNvPr>
            <p:cNvSpPr txBox="1"/>
            <p:nvPr/>
          </p:nvSpPr>
          <p:spPr>
            <a:xfrm>
              <a:off x="2320847" y="2625764"/>
              <a:ext cx="1118263" cy="215444"/>
            </a:xfrm>
            <a:prstGeom prst="rect">
              <a:avLst/>
            </a:prstGeom>
            <a:noFill/>
          </p:spPr>
          <p:txBody>
            <a:bodyPr wrap="square" rtlCol="0">
              <a:spAutoFit/>
            </a:bodyPr>
            <a:lstStyle/>
            <a:p>
              <a:pPr algn="ctr"/>
              <a:r>
                <a:rPr lang="en-US" altLang="zh-CN" sz="800" dirty="0">
                  <a:solidFill>
                    <a:schemeClr val="bg1">
                      <a:lumMod val="50000"/>
                    </a:schemeClr>
                  </a:solidFill>
                  <a:latin typeface="Arial" panose="020B0604020202020204" pitchFamily="34" charset="0"/>
                  <a:cs typeface="Arial" panose="020B0604020202020204" pitchFamily="34" charset="0"/>
                </a:rPr>
                <a:t>Facebook</a:t>
              </a:r>
              <a:endParaRPr lang="en-US" sz="800" dirty="0">
                <a:solidFill>
                  <a:srgbClr val="F2F2F2"/>
                </a:solidFill>
                <a:latin typeface="Arial" panose="020B0604020202020204" pitchFamily="34" charset="0"/>
                <a:cs typeface="Arial" panose="020B0604020202020204" pitchFamily="34" charset="0"/>
              </a:endParaRPr>
            </a:p>
          </p:txBody>
        </p:sp>
        <p:sp>
          <p:nvSpPr>
            <p:cNvPr id="54" name="TextBox 53">
              <a:extLst>
                <a:ext uri="{FF2B5EF4-FFF2-40B4-BE49-F238E27FC236}">
                  <a16:creationId xmlns:a16="http://schemas.microsoft.com/office/drawing/2014/main" id="{0FA4F953-8AE5-7748-85E6-43390C11DAD5}"/>
                </a:ext>
              </a:extLst>
            </p:cNvPr>
            <p:cNvSpPr txBox="1"/>
            <p:nvPr/>
          </p:nvSpPr>
          <p:spPr>
            <a:xfrm>
              <a:off x="2291154" y="3556788"/>
              <a:ext cx="1118263" cy="215444"/>
            </a:xfrm>
            <a:prstGeom prst="rect">
              <a:avLst/>
            </a:prstGeom>
            <a:noFill/>
          </p:spPr>
          <p:txBody>
            <a:bodyPr wrap="square" rtlCol="0">
              <a:spAutoFit/>
            </a:bodyPr>
            <a:lstStyle/>
            <a:p>
              <a:pPr algn="ctr"/>
              <a:r>
                <a:rPr lang="en-US" altLang="zh-CN" sz="800" dirty="0">
                  <a:solidFill>
                    <a:schemeClr val="bg1">
                      <a:lumMod val="50000"/>
                    </a:schemeClr>
                  </a:solidFill>
                  <a:latin typeface="Arial" panose="020B0604020202020204" pitchFamily="34" charset="0"/>
                  <a:cs typeface="Arial" panose="020B0604020202020204" pitchFamily="34" charset="0"/>
                </a:rPr>
                <a:t>Source</a:t>
              </a:r>
              <a:r>
                <a:rPr lang="zh-CN" altLang="en-US" sz="800" dirty="0">
                  <a:solidFill>
                    <a:schemeClr val="bg1">
                      <a:lumMod val="50000"/>
                    </a:schemeClr>
                  </a:solidFill>
                  <a:latin typeface="Arial" panose="020B0604020202020204" pitchFamily="34" charset="0"/>
                  <a:cs typeface="Arial" panose="020B0604020202020204" pitchFamily="34" charset="0"/>
                </a:rPr>
                <a:t> </a:t>
              </a:r>
              <a:r>
                <a:rPr lang="en-US" altLang="zh-CN" sz="800" dirty="0">
                  <a:solidFill>
                    <a:schemeClr val="bg1">
                      <a:lumMod val="50000"/>
                    </a:schemeClr>
                  </a:solidFill>
                  <a:latin typeface="Arial" panose="020B0604020202020204" pitchFamily="34" charset="0"/>
                  <a:cs typeface="Arial" panose="020B0604020202020204" pitchFamily="34" charset="0"/>
                </a:rPr>
                <a:t>Ranking</a:t>
              </a:r>
              <a:endParaRPr lang="en-US" sz="800" dirty="0">
                <a:solidFill>
                  <a:srgbClr val="F2F2F2"/>
                </a:solidFill>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FF43D732-D651-9E4E-BB3A-C881488A4E07}"/>
                </a:ext>
              </a:extLst>
            </p:cNvPr>
            <p:cNvSpPr txBox="1"/>
            <p:nvPr/>
          </p:nvSpPr>
          <p:spPr>
            <a:xfrm>
              <a:off x="2082887" y="2702639"/>
              <a:ext cx="307777" cy="930160"/>
            </a:xfrm>
            <a:prstGeom prst="rect">
              <a:avLst/>
            </a:prstGeom>
            <a:noFill/>
          </p:spPr>
          <p:txBody>
            <a:bodyPr vert="vert270" wrap="square" rtlCol="0">
              <a:spAutoFit/>
            </a:bodyPr>
            <a:lstStyle/>
            <a:p>
              <a:pPr algn="ctr"/>
              <a:r>
                <a:rPr lang="en-US" altLang="zh-CN" sz="800" dirty="0">
                  <a:solidFill>
                    <a:schemeClr val="bg1">
                      <a:lumMod val="50000"/>
                    </a:schemeClr>
                  </a:solidFill>
                  <a:latin typeface="Arial" panose="020B0604020202020204" pitchFamily="34" charset="0"/>
                  <a:cs typeface="Arial" panose="020B0604020202020204" pitchFamily="34" charset="0"/>
                </a:rPr>
                <a:t>Popularity</a:t>
              </a:r>
              <a:r>
                <a:rPr lang="zh-CN" altLang="en-US" sz="800" dirty="0">
                  <a:solidFill>
                    <a:schemeClr val="bg1">
                      <a:lumMod val="50000"/>
                    </a:schemeClr>
                  </a:solidFill>
                  <a:latin typeface="Arial" panose="020B0604020202020204" pitchFamily="34" charset="0"/>
                  <a:cs typeface="Arial" panose="020B0604020202020204" pitchFamily="34" charset="0"/>
                </a:rPr>
                <a:t> </a:t>
              </a:r>
              <a:r>
                <a:rPr lang="en-US" altLang="zh-CN" sz="800" dirty="0">
                  <a:solidFill>
                    <a:schemeClr val="bg1">
                      <a:lumMod val="50000"/>
                    </a:schemeClr>
                  </a:solidFill>
                  <a:latin typeface="Arial" panose="020B0604020202020204" pitchFamily="34" charset="0"/>
                  <a:cs typeface="Arial" panose="020B0604020202020204" pitchFamily="34" charset="0"/>
                </a:rPr>
                <a:t>score</a:t>
              </a:r>
              <a:endParaRPr lang="en-US" sz="800" dirty="0">
                <a:solidFill>
                  <a:schemeClr val="bg1">
                    <a:lumMod val="50000"/>
                  </a:schemeClr>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A846703E-A8AF-3940-A31E-C48FDD904AB0}"/>
                </a:ext>
              </a:extLst>
            </p:cNvPr>
            <p:cNvSpPr txBox="1"/>
            <p:nvPr/>
          </p:nvSpPr>
          <p:spPr>
            <a:xfrm>
              <a:off x="1949664" y="3437718"/>
              <a:ext cx="1741014" cy="200055"/>
            </a:xfrm>
            <a:prstGeom prst="rect">
              <a:avLst/>
            </a:prstGeom>
            <a:noFill/>
          </p:spPr>
          <p:txBody>
            <a:bodyPr wrap="square" rtlCol="0">
              <a:spAutoFit/>
            </a:bodyPr>
            <a:lstStyle/>
            <a:p>
              <a:pPr algn="ctr"/>
              <a:r>
                <a:rPr lang="en-US" altLang="zh-CN" sz="700" dirty="0">
                  <a:solidFill>
                    <a:schemeClr val="bg1">
                      <a:lumMod val="50000"/>
                    </a:schemeClr>
                  </a:solidFill>
                  <a:latin typeface="Arial" panose="020B0604020202020204" pitchFamily="34" charset="0"/>
                  <a:cs typeface="Arial" panose="020B0604020202020204" pitchFamily="34" charset="0"/>
                </a:rPr>
                <a:t>Top</a:t>
              </a:r>
              <a:r>
                <a:rPr lang="zh-CN" altLang="en-US" sz="700" dirty="0">
                  <a:solidFill>
                    <a:schemeClr val="bg1">
                      <a:lumMod val="50000"/>
                    </a:schemeClr>
                  </a:solidFill>
                  <a:latin typeface="Arial" panose="020B0604020202020204" pitchFamily="34" charset="0"/>
                  <a:cs typeface="Arial" panose="020B0604020202020204" pitchFamily="34" charset="0"/>
                </a:rPr>
                <a:t> </a:t>
              </a:r>
              <a:r>
                <a:rPr lang="en-US" altLang="zh-CN" sz="700" dirty="0">
                  <a:solidFill>
                    <a:schemeClr val="bg1">
                      <a:lumMod val="50000"/>
                    </a:schemeClr>
                  </a:solidFill>
                  <a:latin typeface="Arial" panose="020B0604020202020204" pitchFamily="34" charset="0"/>
                  <a:cs typeface="Arial" panose="020B0604020202020204" pitchFamily="34" charset="0"/>
                </a:rPr>
                <a:t>1%</a:t>
              </a:r>
              <a:r>
                <a:rPr lang="zh-CN" altLang="en-US" sz="700" dirty="0">
                  <a:solidFill>
                    <a:schemeClr val="bg1">
                      <a:lumMod val="50000"/>
                    </a:schemeClr>
                  </a:solidFill>
                  <a:latin typeface="Arial" panose="020B0604020202020204" pitchFamily="34" charset="0"/>
                  <a:cs typeface="Arial" panose="020B0604020202020204" pitchFamily="34" charset="0"/>
                </a:rPr>
                <a:t> </a:t>
              </a:r>
              <a:r>
                <a:rPr lang="en-US" altLang="zh-CN" sz="700" dirty="0">
                  <a:solidFill>
                    <a:schemeClr val="bg1">
                      <a:lumMod val="50000"/>
                    </a:schemeClr>
                  </a:solidFill>
                  <a:latin typeface="Arial" panose="020B0604020202020204" pitchFamily="34" charset="0"/>
                  <a:cs typeface="Arial" panose="020B0604020202020204" pitchFamily="34" charset="0"/>
                </a:rPr>
                <a:t>5%</a:t>
              </a:r>
              <a:r>
                <a:rPr lang="zh-CN" altLang="en-US" sz="700" dirty="0">
                  <a:solidFill>
                    <a:schemeClr val="bg1">
                      <a:lumMod val="50000"/>
                    </a:schemeClr>
                  </a:solidFill>
                  <a:latin typeface="Arial" panose="020B0604020202020204" pitchFamily="34" charset="0"/>
                  <a:cs typeface="Arial" panose="020B0604020202020204" pitchFamily="34" charset="0"/>
                </a:rPr>
                <a:t> </a:t>
              </a:r>
              <a:r>
                <a:rPr lang="en-US" altLang="zh-CN" sz="700" dirty="0">
                  <a:solidFill>
                    <a:schemeClr val="bg1">
                      <a:lumMod val="50000"/>
                    </a:schemeClr>
                  </a:solidFill>
                  <a:latin typeface="Arial" panose="020B0604020202020204" pitchFamily="34" charset="0"/>
                  <a:cs typeface="Arial" panose="020B0604020202020204" pitchFamily="34" charset="0"/>
                </a:rPr>
                <a:t>25%</a:t>
              </a:r>
              <a:r>
                <a:rPr lang="zh-CN" altLang="en-US" sz="700" dirty="0">
                  <a:solidFill>
                    <a:schemeClr val="bg1">
                      <a:lumMod val="50000"/>
                    </a:schemeClr>
                  </a:solidFill>
                  <a:latin typeface="Arial" panose="020B0604020202020204" pitchFamily="34" charset="0"/>
                  <a:cs typeface="Arial" panose="020B0604020202020204" pitchFamily="34" charset="0"/>
                </a:rPr>
                <a:t> </a:t>
              </a:r>
              <a:r>
                <a:rPr lang="en-US" altLang="zh-CN" sz="700" dirty="0">
                  <a:solidFill>
                    <a:schemeClr val="bg1">
                      <a:lumMod val="50000"/>
                    </a:schemeClr>
                  </a:solidFill>
                  <a:latin typeface="Arial" panose="020B0604020202020204" pitchFamily="34" charset="0"/>
                  <a:cs typeface="Arial" panose="020B0604020202020204" pitchFamily="34" charset="0"/>
                </a:rPr>
                <a:t>Others</a:t>
              </a:r>
              <a:endParaRPr lang="en-US" sz="700" dirty="0">
                <a:solidFill>
                  <a:srgbClr val="F2F2F2"/>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5C5A8A76-C0C6-4946-BC56-8CE07016C277}"/>
                </a:ext>
              </a:extLst>
            </p:cNvPr>
            <p:cNvSpPr txBox="1"/>
            <p:nvPr/>
          </p:nvSpPr>
          <p:spPr>
            <a:xfrm>
              <a:off x="3366454" y="2714592"/>
              <a:ext cx="1319646" cy="1077218"/>
            </a:xfrm>
            <a:prstGeom prst="rect">
              <a:avLst/>
            </a:prstGeom>
            <a:noFill/>
          </p:spPr>
          <p:txBody>
            <a:bodyPr wrap="square" rtlCol="0">
              <a:spAutoFit/>
            </a:bodyPr>
            <a:lstStyle/>
            <a:p>
              <a:pPr algn="just"/>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The</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dataset</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do</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not</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contain</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#followers</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for</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publishers.</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By assuming publishers with more news are more likely to generate popular news, sources are</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ranked</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by total number of</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news</a:t>
              </a:r>
              <a:endParaRPr lang="en-US" altLang="zh-CN" sz="800" dirty="0">
                <a:solidFill>
                  <a:srgbClr val="F2F2F2"/>
                </a:solidFill>
                <a:latin typeface="Arial" panose="020B0604020202020204" pitchFamily="34" charset="0"/>
                <a:ea typeface="Meiryo" panose="020B0604030504040204" pitchFamily="34" charset="-128"/>
                <a:cs typeface="Arial" panose="020B0604020202020204" pitchFamily="34" charset="0"/>
              </a:endParaRPr>
            </a:p>
          </p:txBody>
        </p:sp>
        <p:sp>
          <p:nvSpPr>
            <p:cNvPr id="23" name="Rectangle 22">
              <a:extLst>
                <a:ext uri="{FF2B5EF4-FFF2-40B4-BE49-F238E27FC236}">
                  <a16:creationId xmlns:a16="http://schemas.microsoft.com/office/drawing/2014/main" id="{8BD12F04-41D0-7248-BDDF-A8218E09834A}"/>
                </a:ext>
              </a:extLst>
            </p:cNvPr>
            <p:cNvSpPr/>
            <p:nvPr/>
          </p:nvSpPr>
          <p:spPr>
            <a:xfrm>
              <a:off x="2162619" y="3690131"/>
              <a:ext cx="2495532" cy="215444"/>
            </a:xfrm>
            <a:prstGeom prst="rect">
              <a:avLst/>
            </a:prstGeom>
          </p:spPr>
          <p:txBody>
            <a:bodyPr wrap="square">
              <a:spAutoFit/>
            </a:bodyPr>
            <a:lstStyle/>
            <a:p>
              <a:pPr algn="just"/>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published,</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which</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are</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then used as a predictor.</a:t>
              </a:r>
              <a:endParaRPr lang="en-US" sz="800" dirty="0"/>
            </a:p>
          </p:txBody>
        </p:sp>
      </p:grpSp>
      <p:grpSp>
        <p:nvGrpSpPr>
          <p:cNvPr id="52" name="Group 51">
            <a:extLst>
              <a:ext uri="{FF2B5EF4-FFF2-40B4-BE49-F238E27FC236}">
                <a16:creationId xmlns:a16="http://schemas.microsoft.com/office/drawing/2014/main" id="{449799EB-A5F5-D942-8594-BD1DDA139AA1}"/>
              </a:ext>
            </a:extLst>
          </p:cNvPr>
          <p:cNvGrpSpPr/>
          <p:nvPr/>
        </p:nvGrpSpPr>
        <p:grpSpPr>
          <a:xfrm>
            <a:off x="2089640" y="3431218"/>
            <a:ext cx="2734611" cy="642750"/>
            <a:chOff x="2089640" y="3868534"/>
            <a:chExt cx="2734611" cy="642750"/>
          </a:xfrm>
        </p:grpSpPr>
        <p:sp>
          <p:nvSpPr>
            <p:cNvPr id="62" name="TextBox 61">
              <a:extLst>
                <a:ext uri="{FF2B5EF4-FFF2-40B4-BE49-F238E27FC236}">
                  <a16:creationId xmlns:a16="http://schemas.microsoft.com/office/drawing/2014/main" id="{B6C39F86-85DB-5542-9BBE-078FDC4C5C4B}"/>
                </a:ext>
              </a:extLst>
            </p:cNvPr>
            <p:cNvSpPr txBox="1"/>
            <p:nvPr/>
          </p:nvSpPr>
          <p:spPr>
            <a:xfrm>
              <a:off x="2089640" y="3868534"/>
              <a:ext cx="2734611" cy="246221"/>
            </a:xfrm>
            <a:prstGeom prst="rect">
              <a:avLst/>
            </a:prstGeom>
            <a:noFill/>
          </p:spPr>
          <p:txBody>
            <a:bodyPr wrap="square" rtlCol="0">
              <a:spAutoFit/>
            </a:bodyPr>
            <a:lstStyle/>
            <a:p>
              <a:pPr algn="ctr"/>
              <a:r>
                <a:rPr lang="zh-CN" altLang="en-US" sz="1000" dirty="0">
                  <a:solidFill>
                    <a:schemeClr val="bg1"/>
                  </a:solidFill>
                  <a:highlight>
                    <a:srgbClr val="808080"/>
                  </a:highlight>
                  <a:latin typeface="Arial" panose="020B0604020202020204" pitchFamily="34" charset="0"/>
                  <a:cs typeface="Arial" panose="020B0604020202020204" pitchFamily="34" charset="0"/>
                </a:rPr>
                <a:t>        </a:t>
              </a:r>
              <a:r>
                <a:rPr lang="en-US" altLang="zh-CN" sz="1000" dirty="0">
                  <a:solidFill>
                    <a:schemeClr val="bg1"/>
                  </a:solidFill>
                  <a:highlight>
                    <a:srgbClr val="808080"/>
                  </a:highlight>
                  <a:latin typeface="Arial" panose="020B0604020202020204" pitchFamily="34" charset="0"/>
                  <a:cs typeface="Arial" panose="020B0604020202020204" pitchFamily="34" charset="0"/>
                </a:rPr>
                <a:t>Weekdays</a:t>
              </a:r>
              <a:r>
                <a:rPr lang="zh-CN" altLang="en-US" sz="1000" dirty="0">
                  <a:solidFill>
                    <a:schemeClr val="bg1"/>
                  </a:solidFill>
                  <a:highlight>
                    <a:srgbClr val="808080"/>
                  </a:highlight>
                  <a:latin typeface="Arial" panose="020B0604020202020204" pitchFamily="34" charset="0"/>
                  <a:cs typeface="Arial" panose="020B0604020202020204" pitchFamily="34" charset="0"/>
                </a:rPr>
                <a:t> </a:t>
              </a:r>
              <a:r>
                <a:rPr lang="en-US" altLang="zh-CN" sz="1000" dirty="0">
                  <a:solidFill>
                    <a:schemeClr val="bg1"/>
                  </a:solidFill>
                  <a:highlight>
                    <a:srgbClr val="808080"/>
                  </a:highlight>
                  <a:latin typeface="Arial" panose="020B0604020202020204" pitchFamily="34" charset="0"/>
                  <a:cs typeface="Arial" panose="020B0604020202020204" pitchFamily="34" charset="0"/>
                </a:rPr>
                <a:t>and</a:t>
              </a:r>
              <a:r>
                <a:rPr lang="zh-CN" altLang="en-US" sz="1000" dirty="0">
                  <a:solidFill>
                    <a:schemeClr val="bg1"/>
                  </a:solidFill>
                  <a:highlight>
                    <a:srgbClr val="808080"/>
                  </a:highlight>
                  <a:latin typeface="Arial" panose="020B0604020202020204" pitchFamily="34" charset="0"/>
                  <a:cs typeface="Arial" panose="020B0604020202020204" pitchFamily="34" charset="0"/>
                </a:rPr>
                <a:t> </a:t>
              </a:r>
              <a:r>
                <a:rPr lang="en-US" altLang="zh-CN" sz="1000" dirty="0">
                  <a:solidFill>
                    <a:schemeClr val="bg1"/>
                  </a:solidFill>
                  <a:highlight>
                    <a:srgbClr val="808080"/>
                  </a:highlight>
                  <a:latin typeface="Arial" panose="020B0604020202020204" pitchFamily="34" charset="0"/>
                  <a:cs typeface="Arial" panose="020B0604020202020204" pitchFamily="34" charset="0"/>
                </a:rPr>
                <a:t>sentiment</a:t>
              </a:r>
              <a:r>
                <a:rPr lang="zh-CN" altLang="en-US" sz="1000" dirty="0">
                  <a:solidFill>
                    <a:schemeClr val="bg1"/>
                  </a:solidFill>
                  <a:highlight>
                    <a:srgbClr val="808080"/>
                  </a:highlight>
                  <a:latin typeface="Arial" panose="020B0604020202020204" pitchFamily="34" charset="0"/>
                  <a:cs typeface="Arial" panose="020B0604020202020204" pitchFamily="34" charset="0"/>
                </a:rPr>
                <a:t> </a:t>
              </a:r>
              <a:r>
                <a:rPr lang="en-US" altLang="zh-CN" sz="1000" dirty="0">
                  <a:solidFill>
                    <a:schemeClr val="bg1"/>
                  </a:solidFill>
                  <a:highlight>
                    <a:srgbClr val="808080"/>
                  </a:highlight>
                  <a:latin typeface="Arial" panose="020B0604020202020204" pitchFamily="34" charset="0"/>
                  <a:cs typeface="Arial" panose="020B0604020202020204" pitchFamily="34" charset="0"/>
                </a:rPr>
                <a:t>score</a:t>
              </a:r>
              <a:r>
                <a:rPr lang="zh-CN" altLang="en-US" sz="1000" dirty="0">
                  <a:solidFill>
                    <a:schemeClr val="bg1"/>
                  </a:solidFill>
                  <a:highlight>
                    <a:srgbClr val="808080"/>
                  </a:highlight>
                  <a:latin typeface="Arial" panose="020B0604020202020204" pitchFamily="34" charset="0"/>
                  <a:cs typeface="Arial" panose="020B0604020202020204" pitchFamily="34" charset="0"/>
                </a:rPr>
                <a:t>        </a:t>
              </a:r>
              <a:r>
                <a:rPr lang="en-US" altLang="zh-CN" sz="1000" dirty="0">
                  <a:solidFill>
                    <a:srgbClr val="F2F2F2"/>
                  </a:solidFill>
                  <a:latin typeface="Arial" panose="020B0604020202020204" pitchFamily="34" charset="0"/>
                  <a:cs typeface="Arial" panose="020B0604020202020204" pitchFamily="34" charset="0"/>
                </a:rPr>
                <a:t>a</a:t>
              </a:r>
              <a:endParaRPr lang="en-US" sz="1000" dirty="0">
                <a:solidFill>
                  <a:srgbClr val="F2F2F2"/>
                </a:solidFill>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8876B317-0F2C-DF46-A711-0BD520331682}"/>
                </a:ext>
              </a:extLst>
            </p:cNvPr>
            <p:cNvSpPr/>
            <p:nvPr/>
          </p:nvSpPr>
          <p:spPr>
            <a:xfrm>
              <a:off x="2192138" y="4049619"/>
              <a:ext cx="2503233" cy="461665"/>
            </a:xfrm>
            <a:prstGeom prst="rect">
              <a:avLst/>
            </a:prstGeom>
          </p:spPr>
          <p:txBody>
            <a:bodyPr wrap="square">
              <a:spAutoFit/>
            </a:bodyPr>
            <a:lstStyle/>
            <a:p>
              <a:pPr algn="just"/>
              <a:r>
                <a:rPr lang="en-US" sz="800" dirty="0">
                  <a:solidFill>
                    <a:schemeClr val="bg1">
                      <a:lumMod val="50000"/>
                    </a:schemeClr>
                  </a:solidFill>
                  <a:latin typeface="Arial" panose="020B0604020202020204" pitchFamily="34" charset="0"/>
                  <a:cs typeface="Arial" panose="020B0604020202020204" pitchFamily="34" charset="0"/>
                </a:rPr>
                <a:t>Apart from topics and news sources, we also explored the </a:t>
              </a:r>
              <a:r>
                <a:rPr lang="en-US" sz="800" b="1" dirty="0">
                  <a:solidFill>
                    <a:schemeClr val="bg1">
                      <a:lumMod val="50000"/>
                    </a:schemeClr>
                  </a:solidFill>
                  <a:latin typeface="Arial" panose="020B0604020202020204" pitchFamily="34" charset="0"/>
                  <a:cs typeface="Arial" panose="020B0604020202020204" pitchFamily="34" charset="0"/>
                </a:rPr>
                <a:t>sentiment score </a:t>
              </a:r>
              <a:r>
                <a:rPr lang="en-US" sz="800" dirty="0">
                  <a:solidFill>
                    <a:schemeClr val="bg1">
                      <a:lumMod val="50000"/>
                    </a:schemeClr>
                  </a:solidFill>
                  <a:latin typeface="Arial" panose="020B0604020202020204" pitchFamily="34" charset="0"/>
                  <a:cs typeface="Arial" panose="020B0604020202020204" pitchFamily="34" charset="0"/>
                </a:rPr>
                <a:t>and </a:t>
              </a:r>
              <a:r>
                <a:rPr lang="en-US" sz="800" b="1" dirty="0">
                  <a:solidFill>
                    <a:schemeClr val="bg1">
                      <a:lumMod val="50000"/>
                    </a:schemeClr>
                  </a:solidFill>
                  <a:latin typeface="Arial" panose="020B0604020202020204" pitchFamily="34" charset="0"/>
                  <a:cs typeface="Arial" panose="020B0604020202020204" pitchFamily="34" charset="0"/>
                </a:rPr>
                <a:t>publish weekday </a:t>
              </a:r>
              <a:r>
                <a:rPr lang="en-US" sz="800" dirty="0">
                  <a:solidFill>
                    <a:schemeClr val="bg1">
                      <a:lumMod val="50000"/>
                    </a:schemeClr>
                  </a:solidFill>
                  <a:latin typeface="Arial" panose="020B0604020202020204" pitchFamily="34" charset="0"/>
                  <a:cs typeface="Arial" panose="020B0604020202020204" pitchFamily="34" charset="0"/>
                </a:rPr>
                <a:t>and add them as predictors.</a:t>
              </a:r>
            </a:p>
          </p:txBody>
        </p:sp>
      </p:grpSp>
      <p:sp>
        <p:nvSpPr>
          <p:cNvPr id="63" name="Rectangle 62">
            <a:extLst>
              <a:ext uri="{FF2B5EF4-FFF2-40B4-BE49-F238E27FC236}">
                <a16:creationId xmlns:a16="http://schemas.microsoft.com/office/drawing/2014/main" id="{0D97109B-0393-FB4E-AE01-E511C8B9CA3B}"/>
              </a:ext>
            </a:extLst>
          </p:cNvPr>
          <p:cNvSpPr/>
          <p:nvPr/>
        </p:nvSpPr>
        <p:spPr>
          <a:xfrm>
            <a:off x="-62786" y="8913167"/>
            <a:ext cx="6689533" cy="461665"/>
          </a:xfrm>
          <a:prstGeom prst="rect">
            <a:avLst/>
          </a:prstGeom>
        </p:spPr>
        <p:txBody>
          <a:bodyPr wrap="square">
            <a:spAutoFit/>
          </a:bodyPr>
          <a:lstStyle/>
          <a:p>
            <a:pPr algn="just"/>
            <a:r>
              <a:rPr lang="en-US" altLang="zh-CN" sz="800" dirty="0">
                <a:solidFill>
                  <a:schemeClr val="bg1"/>
                </a:solidFill>
                <a:latin typeface="Arial" panose="020B0604020202020204" pitchFamily="34" charset="0"/>
                <a:cs typeface="Arial" panose="020B0604020202020204" pitchFamily="34" charset="0"/>
              </a:rPr>
              <a:t>Reference:</a:t>
            </a:r>
            <a:r>
              <a:rPr lang="zh-CN" altLang="en-US" sz="800" dirty="0">
                <a:solidFill>
                  <a:schemeClr val="bg1"/>
                </a:solidFill>
                <a:latin typeface="Arial" panose="020B0604020202020204" pitchFamily="34" charset="0"/>
                <a:cs typeface="Arial" panose="020B0604020202020204" pitchFamily="34" charset="0"/>
              </a:rPr>
              <a:t> </a:t>
            </a:r>
            <a:r>
              <a:rPr lang="en-US" altLang="zh-CN" sz="800" dirty="0">
                <a:solidFill>
                  <a:schemeClr val="bg1"/>
                </a:solidFill>
                <a:latin typeface="Arial" panose="020B0604020202020204" pitchFamily="34" charset="0"/>
                <a:cs typeface="Arial" panose="020B0604020202020204" pitchFamily="34" charset="0"/>
              </a:rPr>
              <a:t>[1]</a:t>
            </a:r>
            <a:r>
              <a:rPr lang="zh-CN" altLang="en-US" sz="800" dirty="0">
                <a:solidFill>
                  <a:schemeClr val="bg1"/>
                </a:solidFill>
                <a:latin typeface="Arial" panose="020B0604020202020204" pitchFamily="34" charset="0"/>
                <a:cs typeface="Arial" panose="020B0604020202020204" pitchFamily="34" charset="0"/>
              </a:rPr>
              <a:t> </a:t>
            </a:r>
            <a:r>
              <a:rPr lang="en-US" altLang="zh-CN" sz="800" dirty="0">
                <a:solidFill>
                  <a:schemeClr val="bg1"/>
                </a:solidFill>
                <a:latin typeface="Arial" panose="020B0604020202020204" pitchFamily="34" charset="0"/>
                <a:cs typeface="Arial" panose="020B0604020202020204" pitchFamily="34" charset="0"/>
              </a:rPr>
              <a:t>Moniz, Nuno, and Luís </a:t>
            </a:r>
            <a:r>
              <a:rPr lang="en-US" altLang="zh-CN" sz="800" dirty="0" err="1">
                <a:solidFill>
                  <a:schemeClr val="bg1"/>
                </a:solidFill>
                <a:latin typeface="Arial" panose="020B0604020202020204" pitchFamily="34" charset="0"/>
                <a:cs typeface="Arial" panose="020B0604020202020204" pitchFamily="34" charset="0"/>
              </a:rPr>
              <a:t>Torgo</a:t>
            </a:r>
            <a:r>
              <a:rPr lang="en-US" altLang="zh-CN" sz="800" dirty="0">
                <a:solidFill>
                  <a:schemeClr val="bg1"/>
                </a:solidFill>
                <a:latin typeface="Arial" panose="020B0604020202020204" pitchFamily="34" charset="0"/>
                <a:cs typeface="Arial" panose="020B0604020202020204" pitchFamily="34" charset="0"/>
              </a:rPr>
              <a:t>. "Multi-source social feedback of online news feeds." </a:t>
            </a:r>
            <a:r>
              <a:rPr lang="en-US" altLang="zh-CN" sz="800" dirty="0" err="1">
                <a:solidFill>
                  <a:schemeClr val="bg1"/>
                </a:solidFill>
                <a:latin typeface="Arial" panose="020B0604020202020204" pitchFamily="34" charset="0"/>
                <a:cs typeface="Arial" panose="020B0604020202020204" pitchFamily="34" charset="0"/>
              </a:rPr>
              <a:t>arXiv</a:t>
            </a:r>
            <a:r>
              <a:rPr lang="en-US" altLang="zh-CN" sz="800" dirty="0">
                <a:solidFill>
                  <a:schemeClr val="bg1"/>
                </a:solidFill>
                <a:latin typeface="Arial" panose="020B0604020202020204" pitchFamily="34" charset="0"/>
                <a:cs typeface="Arial" panose="020B0604020202020204" pitchFamily="34" charset="0"/>
              </a:rPr>
              <a:t> preprint arXiv:1801.07055 (2018).</a:t>
            </a:r>
            <a:endParaRPr lang="en-US" sz="800" dirty="0">
              <a:solidFill>
                <a:schemeClr val="bg1"/>
              </a:solidFill>
              <a:latin typeface="Arial" panose="020B0604020202020204" pitchFamily="34" charset="0"/>
              <a:cs typeface="Arial" panose="020B0604020202020204" pitchFamily="34" charset="0"/>
            </a:endParaRPr>
          </a:p>
          <a:p>
            <a:pPr algn="just"/>
            <a:br>
              <a:rPr lang="en-US" sz="800" dirty="0">
                <a:solidFill>
                  <a:schemeClr val="bg1"/>
                </a:solidFill>
                <a:latin typeface="Arial" panose="020B0604020202020204" pitchFamily="34" charset="0"/>
                <a:cs typeface="Arial" panose="020B0604020202020204" pitchFamily="34" charset="0"/>
              </a:rPr>
            </a:br>
            <a:endParaRPr lang="en-US" sz="800" dirty="0">
              <a:solidFill>
                <a:schemeClr val="bg1"/>
              </a:solidFill>
              <a:latin typeface="Arial" panose="020B0604020202020204" pitchFamily="34" charset="0"/>
              <a:cs typeface="Arial" panose="020B0604020202020204" pitchFamily="34" charset="0"/>
            </a:endParaRPr>
          </a:p>
        </p:txBody>
      </p:sp>
      <p:graphicFrame>
        <p:nvGraphicFramePr>
          <p:cNvPr id="66" name="Table 65">
            <a:extLst>
              <a:ext uri="{FF2B5EF4-FFF2-40B4-BE49-F238E27FC236}">
                <a16:creationId xmlns:a16="http://schemas.microsoft.com/office/drawing/2014/main" id="{B9E1108F-1474-9243-B634-186B25CBD6B2}"/>
              </a:ext>
            </a:extLst>
          </p:cNvPr>
          <p:cNvGraphicFramePr>
            <a:graphicFrameLocks noGrp="1"/>
          </p:cNvGraphicFramePr>
          <p:nvPr>
            <p:extLst>
              <p:ext uri="{D42A27DB-BD31-4B8C-83A1-F6EECF244321}">
                <p14:modId xmlns:p14="http://schemas.microsoft.com/office/powerpoint/2010/main" val="1551236762"/>
              </p:ext>
            </p:extLst>
          </p:nvPr>
        </p:nvGraphicFramePr>
        <p:xfrm>
          <a:off x="2204677" y="7473619"/>
          <a:ext cx="2449490" cy="1127760"/>
        </p:xfrm>
        <a:graphic>
          <a:graphicData uri="http://schemas.openxmlformats.org/drawingml/2006/table">
            <a:tbl>
              <a:tblPr firstRow="1" bandRow="1">
                <a:tableStyleId>{72833802-FEF1-4C79-8D5D-14CF1EAF98D9}</a:tableStyleId>
              </a:tblPr>
              <a:tblGrid>
                <a:gridCol w="515657">
                  <a:extLst>
                    <a:ext uri="{9D8B030D-6E8A-4147-A177-3AD203B41FA5}">
                      <a16:colId xmlns:a16="http://schemas.microsoft.com/office/drawing/2014/main" val="969831480"/>
                    </a:ext>
                  </a:extLst>
                </a:gridCol>
                <a:gridCol w="512806">
                  <a:extLst>
                    <a:ext uri="{9D8B030D-6E8A-4147-A177-3AD203B41FA5}">
                      <a16:colId xmlns:a16="http://schemas.microsoft.com/office/drawing/2014/main" val="1049314056"/>
                    </a:ext>
                  </a:extLst>
                </a:gridCol>
                <a:gridCol w="370702">
                  <a:extLst>
                    <a:ext uri="{9D8B030D-6E8A-4147-A177-3AD203B41FA5}">
                      <a16:colId xmlns:a16="http://schemas.microsoft.com/office/drawing/2014/main" val="2657178364"/>
                    </a:ext>
                  </a:extLst>
                </a:gridCol>
                <a:gridCol w="358346">
                  <a:extLst>
                    <a:ext uri="{9D8B030D-6E8A-4147-A177-3AD203B41FA5}">
                      <a16:colId xmlns:a16="http://schemas.microsoft.com/office/drawing/2014/main" val="170920244"/>
                    </a:ext>
                  </a:extLst>
                </a:gridCol>
                <a:gridCol w="321276">
                  <a:extLst>
                    <a:ext uri="{9D8B030D-6E8A-4147-A177-3AD203B41FA5}">
                      <a16:colId xmlns:a16="http://schemas.microsoft.com/office/drawing/2014/main" val="2953476802"/>
                    </a:ext>
                  </a:extLst>
                </a:gridCol>
                <a:gridCol w="370703">
                  <a:extLst>
                    <a:ext uri="{9D8B030D-6E8A-4147-A177-3AD203B41FA5}">
                      <a16:colId xmlns:a16="http://schemas.microsoft.com/office/drawing/2014/main" val="2514363994"/>
                    </a:ext>
                  </a:extLst>
                </a:gridCol>
              </a:tblGrid>
              <a:tr h="0">
                <a:tc rowSpan="2">
                  <a:txBody>
                    <a:bodyPr/>
                    <a:lstStyle/>
                    <a:p>
                      <a:pPr algn="ctr" rtl="0" fontAlgn="t">
                        <a:spcBef>
                          <a:spcPts val="0"/>
                        </a:spcBef>
                        <a:spcAft>
                          <a:spcPts val="0"/>
                        </a:spcAft>
                      </a:pPr>
                      <a:r>
                        <a:rPr lang="en-US" sz="800" u="none" strike="noStrike" dirty="0">
                          <a:effectLst/>
                        </a:rPr>
                        <a:t>Input</a:t>
                      </a:r>
                      <a:endParaRPr lang="en-US" sz="800" dirty="0">
                        <a:effectLst/>
                        <a:latin typeface="Arial" panose="020B0604020202020204" pitchFamily="34" charset="0"/>
                        <a:cs typeface="Arial" panose="020B0604020202020204" pitchFamily="34" charset="0"/>
                      </a:endParaRPr>
                    </a:p>
                  </a:txBody>
                  <a:tcPr marL="63500" marR="63500" marT="0" marB="0" anchor="ctr">
                    <a:lnL w="3175" cap="flat" cmpd="sng" algn="ctr">
                      <a:solidFill>
                        <a:srgbClr val="4273B0"/>
                      </a:solidFill>
                      <a:prstDash val="solid"/>
                      <a:round/>
                      <a:headEnd type="none" w="med" len="med"/>
                      <a:tailEnd type="none" w="med" len="med"/>
                    </a:lnL>
                    <a:lnT w="3175" cap="flat" cmpd="sng" algn="ctr">
                      <a:solidFill>
                        <a:srgbClr val="4273B0"/>
                      </a:solidFill>
                      <a:prstDash val="solid"/>
                      <a:round/>
                      <a:headEnd type="none" w="med" len="med"/>
                      <a:tailEnd type="none" w="med" len="med"/>
                    </a:lnT>
                    <a:lnB>
                      <a:noFill/>
                    </a:lnB>
                    <a:solidFill>
                      <a:srgbClr val="4273B0"/>
                    </a:solidFill>
                  </a:tcPr>
                </a:tc>
                <a:tc rowSpan="2">
                  <a:txBody>
                    <a:bodyPr/>
                    <a:lstStyle/>
                    <a:p>
                      <a:pPr algn="ctr" rtl="0" fontAlgn="t">
                        <a:spcBef>
                          <a:spcPts val="0"/>
                        </a:spcBef>
                        <a:spcAft>
                          <a:spcPts val="0"/>
                        </a:spcAft>
                      </a:pPr>
                      <a:r>
                        <a:rPr lang="en-US" sz="800" u="none" strike="noStrike" dirty="0">
                          <a:effectLst/>
                        </a:rPr>
                        <a:t>Method</a:t>
                      </a:r>
                      <a:endParaRPr lang="en-US" sz="800" dirty="0">
                        <a:effectLst/>
                        <a:latin typeface="Arial" panose="020B0604020202020204" pitchFamily="34" charset="0"/>
                        <a:cs typeface="Arial" panose="020B0604020202020204" pitchFamily="34" charset="0"/>
                      </a:endParaRPr>
                    </a:p>
                  </a:txBody>
                  <a:tcPr marL="63500" marR="63500" marT="0" marB="0" anchor="ctr">
                    <a:lnT w="3175" cap="flat" cmpd="sng" algn="ctr">
                      <a:solidFill>
                        <a:srgbClr val="4273B0"/>
                      </a:solidFill>
                      <a:prstDash val="solid"/>
                      <a:round/>
                      <a:headEnd type="none" w="med" len="med"/>
                      <a:tailEnd type="none" w="med" len="med"/>
                    </a:lnT>
                    <a:lnB>
                      <a:noFill/>
                    </a:lnB>
                    <a:solidFill>
                      <a:srgbClr val="4273B0"/>
                    </a:solidFill>
                  </a:tcPr>
                </a:tc>
                <a:tc gridSpan="2">
                  <a:txBody>
                    <a:bodyPr/>
                    <a:lstStyle/>
                    <a:p>
                      <a:pPr algn="ctr" rtl="0" fontAlgn="t">
                        <a:spcBef>
                          <a:spcPts val="0"/>
                        </a:spcBef>
                        <a:spcAft>
                          <a:spcPts val="0"/>
                        </a:spcAft>
                      </a:pPr>
                      <a:r>
                        <a:rPr lang="en-US" altLang="zh-CN" sz="1000" u="none" strike="noStrike" dirty="0">
                          <a:effectLst/>
                        </a:rPr>
                        <a:t>F</a:t>
                      </a:r>
                      <a:endParaRPr lang="en-US" dirty="0">
                        <a:effectLst/>
                        <a:latin typeface="Arial" panose="020B0604020202020204" pitchFamily="34" charset="0"/>
                        <a:cs typeface="Arial" panose="020B0604020202020204" pitchFamily="34" charset="0"/>
                      </a:endParaRPr>
                    </a:p>
                  </a:txBody>
                  <a:tcPr marL="63500" marR="63500" marT="0" marB="0" anchor="ctr">
                    <a:lnT w="3175" cap="flat" cmpd="sng" algn="ctr">
                      <a:solidFill>
                        <a:srgbClr val="4273B0"/>
                      </a:solidFill>
                      <a:prstDash val="solid"/>
                      <a:round/>
                      <a:headEnd type="none" w="med" len="med"/>
                      <a:tailEnd type="none" w="med" len="med"/>
                    </a:lnT>
                    <a:solidFill>
                      <a:srgbClr val="4273B0"/>
                    </a:solidFill>
                  </a:tcPr>
                </a:tc>
                <a:tc hMerge="1">
                  <a:txBody>
                    <a:bodyPr/>
                    <a:lstStyle/>
                    <a:p>
                      <a:endParaRPr lang="en-US"/>
                    </a:p>
                  </a:txBody>
                  <a:tcPr/>
                </a:tc>
                <a:tc gridSpan="2">
                  <a:txBody>
                    <a:bodyPr/>
                    <a:lstStyle/>
                    <a:p>
                      <a:pPr algn="ctr" rtl="0" fontAlgn="t">
                        <a:spcBef>
                          <a:spcPts val="0"/>
                        </a:spcBef>
                        <a:spcAft>
                          <a:spcPts val="0"/>
                        </a:spcAft>
                      </a:pPr>
                      <a:r>
                        <a:rPr lang="en-US" altLang="zh-CN" sz="1000" u="none" strike="noStrike" dirty="0">
                          <a:effectLst/>
                        </a:rPr>
                        <a:t>L</a:t>
                      </a:r>
                      <a:endParaRPr lang="en-US" dirty="0">
                        <a:effectLst/>
                        <a:latin typeface="Arial" panose="020B0604020202020204" pitchFamily="34" charset="0"/>
                        <a:cs typeface="Arial" panose="020B0604020202020204" pitchFamily="34" charset="0"/>
                      </a:endParaRPr>
                    </a:p>
                  </a:txBody>
                  <a:tcPr marL="63500" marR="63500" marT="0" marB="0" anchor="ctr">
                    <a:lnR w="3175" cap="flat" cmpd="sng" algn="ctr">
                      <a:solidFill>
                        <a:srgbClr val="4273B0"/>
                      </a:solidFill>
                      <a:prstDash val="solid"/>
                      <a:round/>
                      <a:headEnd type="none" w="med" len="med"/>
                      <a:tailEnd type="none" w="med" len="med"/>
                    </a:lnR>
                    <a:lnT w="3175" cap="flat" cmpd="sng" algn="ctr">
                      <a:solidFill>
                        <a:srgbClr val="4273B0"/>
                      </a:solidFill>
                      <a:prstDash val="solid"/>
                      <a:round/>
                      <a:headEnd type="none" w="med" len="med"/>
                      <a:tailEnd type="none" w="med" len="med"/>
                    </a:lnT>
                    <a:solidFill>
                      <a:srgbClr val="4273B0"/>
                    </a:solidFill>
                  </a:tcPr>
                </a:tc>
                <a:tc hMerge="1">
                  <a:txBody>
                    <a:bodyPr/>
                    <a:lstStyle/>
                    <a:p>
                      <a:endParaRPr lang="en-US"/>
                    </a:p>
                  </a:txBody>
                  <a:tcPr/>
                </a:tc>
                <a:extLst>
                  <a:ext uri="{0D108BD9-81ED-4DB2-BD59-A6C34878D82A}">
                    <a16:rowId xmlns:a16="http://schemas.microsoft.com/office/drawing/2014/main" val="1369371563"/>
                  </a:ext>
                </a:extLst>
              </a:tr>
              <a:tr h="0">
                <a:tc vMerge="1">
                  <a:txBody>
                    <a:bodyPr/>
                    <a:lstStyle/>
                    <a:p>
                      <a:endParaRPr lang="en-US"/>
                    </a:p>
                  </a:txBody>
                  <a:tcPr/>
                </a:tc>
                <a:tc vMerge="1">
                  <a:txBody>
                    <a:bodyPr/>
                    <a:lstStyle/>
                    <a:p>
                      <a:endParaRPr lang="en-US"/>
                    </a:p>
                  </a:txBody>
                  <a:tcPr/>
                </a:tc>
                <a:tc>
                  <a:txBody>
                    <a:bodyPr/>
                    <a:lstStyle/>
                    <a:p>
                      <a:pPr algn="ctr" rtl="0" fontAlgn="t">
                        <a:spcBef>
                          <a:spcPts val="0"/>
                        </a:spcBef>
                        <a:spcAft>
                          <a:spcPts val="0"/>
                        </a:spcAft>
                      </a:pPr>
                      <a:r>
                        <a:rPr lang="en-US" altLang="zh-CN" sz="800" b="1" u="none" strike="noStrike" dirty="0">
                          <a:solidFill>
                            <a:schemeClr val="bg1"/>
                          </a:solidFill>
                          <a:effectLst/>
                          <a:latin typeface="+mn-lt"/>
                          <a:cs typeface="Arial" panose="020B0604020202020204" pitchFamily="34" charset="0"/>
                        </a:rPr>
                        <a:t>Acc</a:t>
                      </a:r>
                      <a:r>
                        <a:rPr lang="en-US" altLang="zh-CN" sz="800" b="1" u="none" strike="noStrike" dirty="0">
                          <a:solidFill>
                            <a:schemeClr val="bg1"/>
                          </a:solidFill>
                          <a:effectLst/>
                          <a:latin typeface="Arial" panose="020B0604020202020204" pitchFamily="34" charset="0"/>
                          <a:cs typeface="Arial" panose="020B0604020202020204" pitchFamily="34" charset="0"/>
                        </a:rPr>
                        <a:t>.</a:t>
                      </a:r>
                      <a:endParaRPr lang="en-US" sz="800" b="1" dirty="0">
                        <a:solidFill>
                          <a:schemeClr val="bg1"/>
                        </a:solidFill>
                        <a:effectLst/>
                        <a:latin typeface="Arial" panose="020B0604020202020204" pitchFamily="34" charset="0"/>
                        <a:cs typeface="Arial" panose="020B0604020202020204" pitchFamily="34" charset="0"/>
                      </a:endParaRPr>
                    </a:p>
                  </a:txBody>
                  <a:tcPr marL="63500" marR="63500" marT="0" marB="0" anchor="ctr">
                    <a:lnB w="6350" cap="flat" cmpd="sng" algn="ctr">
                      <a:noFill/>
                      <a:prstDash val="solid"/>
                    </a:lnB>
                    <a:solidFill>
                      <a:srgbClr val="4273B0"/>
                    </a:solidFill>
                  </a:tcPr>
                </a:tc>
                <a:tc>
                  <a:txBody>
                    <a:bodyPr/>
                    <a:lstStyle/>
                    <a:p>
                      <a:pPr algn="ctr" rtl="0" fontAlgn="t">
                        <a:spcBef>
                          <a:spcPts val="0"/>
                        </a:spcBef>
                        <a:spcAft>
                          <a:spcPts val="0"/>
                        </a:spcAft>
                      </a:pPr>
                      <a:r>
                        <a:rPr lang="en-US" sz="800" b="1" u="none" strike="noStrike" dirty="0">
                          <a:solidFill>
                            <a:schemeClr val="bg1"/>
                          </a:solidFill>
                          <a:effectLst/>
                        </a:rPr>
                        <a:t>F1</a:t>
                      </a:r>
                      <a:endParaRPr lang="en-US" sz="800" b="1" dirty="0">
                        <a:solidFill>
                          <a:schemeClr val="bg1"/>
                        </a:solidFill>
                        <a:effectLst/>
                        <a:latin typeface="Arial" panose="020B0604020202020204" pitchFamily="34" charset="0"/>
                        <a:cs typeface="Arial" panose="020B0604020202020204" pitchFamily="34" charset="0"/>
                      </a:endParaRPr>
                    </a:p>
                  </a:txBody>
                  <a:tcPr marL="63500" marR="63500" marT="0" marB="0" anchor="ctr">
                    <a:lnB w="6350" cap="flat" cmpd="sng" algn="ctr">
                      <a:noFill/>
                      <a:prstDash val="solid"/>
                    </a:lnB>
                    <a:solidFill>
                      <a:srgbClr val="4273B0"/>
                    </a:solidFill>
                  </a:tcPr>
                </a:tc>
                <a:tc>
                  <a:txBody>
                    <a:bodyPr/>
                    <a:lstStyle/>
                    <a:p>
                      <a:pPr marL="0" marR="0" lvl="0" indent="0" algn="ctr" defTabSz="685800" rtl="0" eaLnBrk="1" fontAlgn="t" latinLnBrk="0" hangingPunct="1">
                        <a:lnSpc>
                          <a:spcPct val="100000"/>
                        </a:lnSpc>
                        <a:spcBef>
                          <a:spcPts val="0"/>
                        </a:spcBef>
                        <a:spcAft>
                          <a:spcPts val="0"/>
                        </a:spcAft>
                        <a:buClrTx/>
                        <a:buSzTx/>
                        <a:buFontTx/>
                        <a:buNone/>
                        <a:tabLst/>
                        <a:defRPr/>
                      </a:pPr>
                      <a:r>
                        <a:rPr lang="en-US" altLang="zh-CN" sz="800" b="1" u="none" strike="noStrike" dirty="0">
                          <a:solidFill>
                            <a:schemeClr val="bg1"/>
                          </a:solidFill>
                          <a:effectLst/>
                          <a:latin typeface="+mn-lt"/>
                          <a:cs typeface="Arial" panose="020B0604020202020204" pitchFamily="34" charset="0"/>
                        </a:rPr>
                        <a:t>Acc</a:t>
                      </a:r>
                      <a:r>
                        <a:rPr lang="en-US" altLang="zh-CN" sz="800" b="1" u="none" strike="noStrike" dirty="0">
                          <a:solidFill>
                            <a:schemeClr val="bg1"/>
                          </a:solidFill>
                          <a:effectLst/>
                          <a:latin typeface="Arial" panose="020B0604020202020204" pitchFamily="34" charset="0"/>
                          <a:cs typeface="Arial" panose="020B0604020202020204" pitchFamily="34" charset="0"/>
                        </a:rPr>
                        <a:t>.</a:t>
                      </a:r>
                      <a:endParaRPr lang="en-US" sz="800" b="1" dirty="0">
                        <a:solidFill>
                          <a:schemeClr val="bg1"/>
                        </a:solidFill>
                        <a:effectLst/>
                        <a:latin typeface="Arial" panose="020B0604020202020204" pitchFamily="34" charset="0"/>
                        <a:cs typeface="Arial" panose="020B0604020202020204" pitchFamily="34" charset="0"/>
                      </a:endParaRPr>
                    </a:p>
                  </a:txBody>
                  <a:tcPr marL="63500" marR="63500" marT="0" marB="0" anchor="ctr">
                    <a:lnB w="6350" cap="flat" cmpd="sng" algn="ctr">
                      <a:noFill/>
                      <a:prstDash val="solid"/>
                    </a:lnB>
                    <a:solidFill>
                      <a:srgbClr val="4273B0"/>
                    </a:solidFill>
                  </a:tcPr>
                </a:tc>
                <a:tc>
                  <a:txBody>
                    <a:bodyPr/>
                    <a:lstStyle/>
                    <a:p>
                      <a:pPr algn="ctr" rtl="0" fontAlgn="t">
                        <a:spcBef>
                          <a:spcPts val="0"/>
                        </a:spcBef>
                        <a:spcAft>
                          <a:spcPts val="0"/>
                        </a:spcAft>
                      </a:pPr>
                      <a:r>
                        <a:rPr lang="en-US" sz="800" b="1" u="none" strike="noStrike" dirty="0">
                          <a:solidFill>
                            <a:schemeClr val="bg1"/>
                          </a:solidFill>
                          <a:effectLst/>
                        </a:rPr>
                        <a:t>F1</a:t>
                      </a:r>
                      <a:endParaRPr lang="en-US" sz="800" b="1" dirty="0">
                        <a:solidFill>
                          <a:schemeClr val="bg1"/>
                        </a:solidFill>
                        <a:effectLst/>
                        <a:latin typeface="Arial" panose="020B0604020202020204" pitchFamily="34" charset="0"/>
                        <a:cs typeface="Arial" panose="020B0604020202020204" pitchFamily="34" charset="0"/>
                      </a:endParaRPr>
                    </a:p>
                  </a:txBody>
                  <a:tcPr marL="63500" marR="63500" marT="0" marB="0" anchor="ctr">
                    <a:lnR w="3175" cap="flat" cmpd="sng" algn="ctr">
                      <a:solidFill>
                        <a:srgbClr val="4273B0"/>
                      </a:solidFill>
                      <a:prstDash val="solid"/>
                      <a:round/>
                      <a:headEnd type="none" w="med" len="med"/>
                      <a:tailEnd type="none" w="med" len="med"/>
                    </a:lnR>
                    <a:lnB w="6350" cap="flat" cmpd="sng" algn="ctr">
                      <a:noFill/>
                      <a:prstDash val="solid"/>
                    </a:lnB>
                    <a:solidFill>
                      <a:srgbClr val="4273B0"/>
                    </a:solidFill>
                  </a:tcPr>
                </a:tc>
                <a:extLst>
                  <a:ext uri="{0D108BD9-81ED-4DB2-BD59-A6C34878D82A}">
                    <a16:rowId xmlns:a16="http://schemas.microsoft.com/office/drawing/2014/main" val="479569371"/>
                  </a:ext>
                </a:extLst>
              </a:tr>
              <a:tr h="0">
                <a:tc>
                  <a:txBody>
                    <a:bodyPr/>
                    <a:lstStyle/>
                    <a:p>
                      <a:pPr algn="ctr" rtl="0" fontAlgn="t">
                        <a:spcBef>
                          <a:spcPts val="0"/>
                        </a:spcBef>
                        <a:spcAft>
                          <a:spcPts val="0"/>
                        </a:spcAft>
                      </a:pPr>
                      <a:r>
                        <a:rPr lang="en-US" sz="800" u="none" strike="noStrike" dirty="0">
                          <a:solidFill>
                            <a:schemeClr val="bg1">
                              <a:lumMod val="50000"/>
                            </a:schemeClr>
                          </a:solidFill>
                          <a:effectLst/>
                        </a:rPr>
                        <a:t>Baseline</a:t>
                      </a:r>
                      <a:endParaRPr lang="en-US" sz="800" dirty="0">
                        <a:solidFill>
                          <a:schemeClr val="bg1">
                            <a:lumMod val="50000"/>
                          </a:schemeClr>
                        </a:solidFill>
                        <a:effectLst/>
                        <a:latin typeface="Arial" panose="020B0604020202020204" pitchFamily="34" charset="0"/>
                        <a:cs typeface="Arial" panose="020B0604020202020204" pitchFamily="34" charset="0"/>
                      </a:endParaRPr>
                    </a:p>
                  </a:txBody>
                  <a:tcPr marL="63500" marR="63500" marT="0" marB="0" anchor="ctr">
                    <a:lnL w="3175" cap="flat" cmpd="sng" algn="ctr">
                      <a:solidFill>
                        <a:srgbClr val="4273B0"/>
                      </a:solidFill>
                      <a:prstDash val="solid"/>
                      <a:round/>
                      <a:headEnd type="none" w="med" len="med"/>
                      <a:tailEnd type="none" w="med" len="med"/>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800" u="none" strike="noStrike" dirty="0">
                          <a:solidFill>
                            <a:schemeClr val="bg1">
                              <a:lumMod val="50000"/>
                            </a:schemeClr>
                          </a:solidFill>
                          <a:effectLst/>
                        </a:rPr>
                        <a:t>/</a:t>
                      </a:r>
                      <a:endParaRPr lang="en-US" sz="800" dirty="0">
                        <a:solidFill>
                          <a:schemeClr val="bg1">
                            <a:lumMod val="50000"/>
                          </a:schemeClr>
                        </a:solidFill>
                        <a:effectLst/>
                        <a:latin typeface="Arial" panose="020B0604020202020204" pitchFamily="34" charset="0"/>
                        <a:cs typeface="Arial" panose="020B0604020202020204" pitchFamily="34" charset="0"/>
                      </a:endParaRPr>
                    </a:p>
                  </a:txBody>
                  <a:tcPr marL="63500" marR="63500" marT="0" marB="0" anchor="ctr">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800" u="none" strike="noStrike" dirty="0">
                          <a:solidFill>
                            <a:schemeClr val="bg1">
                              <a:lumMod val="50000"/>
                            </a:schemeClr>
                          </a:solidFill>
                          <a:effectLst/>
                        </a:rPr>
                        <a:t>62.5</a:t>
                      </a:r>
                      <a:endParaRPr lang="en-US" sz="800" dirty="0">
                        <a:solidFill>
                          <a:schemeClr val="bg1">
                            <a:lumMod val="50000"/>
                          </a:schemeClr>
                        </a:solidFill>
                        <a:effectLst/>
                        <a:latin typeface="Arial" panose="020B0604020202020204" pitchFamily="34" charset="0"/>
                        <a:cs typeface="Arial" panose="020B0604020202020204" pitchFamily="34" charset="0"/>
                      </a:endParaRPr>
                    </a:p>
                  </a:txBody>
                  <a:tcPr marL="63500" marR="63500" marT="0" marB="0" anchor="ctr">
                    <a:lnL>
                      <a:noFill/>
                    </a:lnL>
                    <a:lnR>
                      <a:noFill/>
                    </a:lnR>
                    <a:lnT w="6350" cap="flat" cmpd="sng" algn="ctr">
                      <a:noFill/>
                      <a:prstDash val="soli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800" u="none" strike="noStrike" dirty="0">
                          <a:solidFill>
                            <a:schemeClr val="bg1">
                              <a:lumMod val="50000"/>
                            </a:schemeClr>
                          </a:solidFill>
                          <a:effectLst/>
                        </a:rPr>
                        <a:t>31.3</a:t>
                      </a:r>
                      <a:endParaRPr lang="en-US" sz="800" dirty="0">
                        <a:solidFill>
                          <a:schemeClr val="bg1">
                            <a:lumMod val="50000"/>
                          </a:schemeClr>
                        </a:solidFill>
                        <a:effectLst/>
                        <a:latin typeface="Arial" panose="020B0604020202020204" pitchFamily="34" charset="0"/>
                        <a:cs typeface="Arial" panose="020B0604020202020204" pitchFamily="34" charset="0"/>
                      </a:endParaRPr>
                    </a:p>
                  </a:txBody>
                  <a:tcPr marL="63500" marR="63500" marT="0" marB="0" anchor="ctr">
                    <a:lnL>
                      <a:noFill/>
                    </a:lnL>
                    <a:lnR>
                      <a:noFill/>
                    </a:lnR>
                    <a:lnT w="6350" cap="flat" cmpd="sng" algn="ctr">
                      <a:noFill/>
                      <a:prstDash val="soli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800" u="none" strike="noStrike" dirty="0">
                          <a:solidFill>
                            <a:schemeClr val="bg1">
                              <a:lumMod val="50000"/>
                            </a:schemeClr>
                          </a:solidFill>
                          <a:effectLst/>
                        </a:rPr>
                        <a:t>65.4</a:t>
                      </a:r>
                      <a:endParaRPr lang="en-US" sz="800" dirty="0">
                        <a:solidFill>
                          <a:schemeClr val="bg1">
                            <a:lumMod val="50000"/>
                          </a:schemeClr>
                        </a:solidFill>
                        <a:effectLst/>
                        <a:latin typeface="Arial" panose="020B0604020202020204" pitchFamily="34" charset="0"/>
                        <a:cs typeface="Arial" panose="020B0604020202020204" pitchFamily="34" charset="0"/>
                      </a:endParaRPr>
                    </a:p>
                  </a:txBody>
                  <a:tcPr marL="63500" marR="63500" marT="0" marB="0" anchor="ctr">
                    <a:lnL>
                      <a:noFill/>
                    </a:lnL>
                    <a:lnR>
                      <a:noFill/>
                    </a:lnR>
                    <a:lnT w="6350" cap="flat" cmpd="sng" algn="ctr">
                      <a:noFill/>
                      <a:prstDash val="soli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800" u="none" strike="noStrike" dirty="0">
                          <a:solidFill>
                            <a:schemeClr val="bg1">
                              <a:lumMod val="50000"/>
                            </a:schemeClr>
                          </a:solidFill>
                          <a:effectLst/>
                        </a:rPr>
                        <a:t>36.9</a:t>
                      </a:r>
                      <a:endParaRPr lang="en-US" sz="800" dirty="0">
                        <a:solidFill>
                          <a:schemeClr val="bg1">
                            <a:lumMod val="50000"/>
                          </a:schemeClr>
                        </a:solidFill>
                        <a:effectLst/>
                        <a:latin typeface="Arial" panose="020B0604020202020204" pitchFamily="34" charset="0"/>
                        <a:cs typeface="Arial" panose="020B0604020202020204" pitchFamily="34" charset="0"/>
                      </a:endParaRPr>
                    </a:p>
                  </a:txBody>
                  <a:tcPr marL="63500" marR="63500" marT="0" marB="0" anchor="ctr">
                    <a:lnL>
                      <a:noFill/>
                    </a:lnL>
                    <a:lnR w="3175" cap="flat" cmpd="sng" algn="ctr">
                      <a:solidFill>
                        <a:srgbClr val="4273B0"/>
                      </a:solidFill>
                      <a:prstDash val="solid"/>
                      <a:round/>
                      <a:headEnd type="none" w="med" len="med"/>
                      <a:tailEnd type="none" w="med" len="med"/>
                    </a:lnR>
                    <a:lnT w="6350" cap="flat" cmpd="sng" algn="ctr">
                      <a:noFill/>
                      <a:prstDash val="soli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3034947"/>
                  </a:ext>
                </a:extLst>
              </a:tr>
              <a:tr h="0">
                <a:tc>
                  <a:txBody>
                    <a:bodyPr/>
                    <a:lstStyle/>
                    <a:p>
                      <a:pPr algn="ctr" rtl="0" fontAlgn="t">
                        <a:spcBef>
                          <a:spcPts val="0"/>
                        </a:spcBef>
                        <a:spcAft>
                          <a:spcPts val="0"/>
                        </a:spcAft>
                      </a:pPr>
                      <a:r>
                        <a:rPr lang="en-US" altLang="zh-CN" sz="800" u="none" strike="noStrike" dirty="0">
                          <a:solidFill>
                            <a:schemeClr val="bg1">
                              <a:lumMod val="50000"/>
                            </a:schemeClr>
                          </a:solidFill>
                          <a:effectLst/>
                        </a:rPr>
                        <a:t>Feature</a:t>
                      </a:r>
                      <a:endParaRPr lang="en-US" sz="800" dirty="0">
                        <a:solidFill>
                          <a:schemeClr val="bg1">
                            <a:lumMod val="50000"/>
                          </a:schemeClr>
                        </a:solidFill>
                        <a:effectLst/>
                        <a:latin typeface="Arial" panose="020B0604020202020204" pitchFamily="34" charset="0"/>
                        <a:cs typeface="Arial" panose="020B0604020202020204" pitchFamily="34" charset="0"/>
                      </a:endParaRPr>
                    </a:p>
                  </a:txBody>
                  <a:tcPr marL="63500" marR="63500" marT="0" marB="0" anchor="ctr">
                    <a:lnL w="3175" cap="flat" cmpd="sng" algn="ctr">
                      <a:solidFill>
                        <a:srgbClr val="4273B0"/>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rtl="0" fontAlgn="t">
                        <a:spcBef>
                          <a:spcPts val="0"/>
                        </a:spcBef>
                        <a:spcAft>
                          <a:spcPts val="0"/>
                        </a:spcAft>
                      </a:pPr>
                      <a:r>
                        <a:rPr lang="en-US" altLang="zh-CN" sz="800" u="none" strike="noStrike" dirty="0">
                          <a:solidFill>
                            <a:schemeClr val="bg1">
                              <a:lumMod val="50000"/>
                            </a:schemeClr>
                          </a:solidFill>
                          <a:effectLst/>
                        </a:rPr>
                        <a:t>LR</a:t>
                      </a:r>
                      <a:endParaRPr lang="en-US" sz="800" dirty="0">
                        <a:solidFill>
                          <a:schemeClr val="bg1">
                            <a:lumMod val="50000"/>
                          </a:schemeClr>
                        </a:solidFill>
                        <a:effectLst/>
                        <a:latin typeface="Arial" panose="020B0604020202020204" pitchFamily="34" charset="0"/>
                        <a:cs typeface="Arial" panose="020B0604020202020204" pitchFamily="34" charset="0"/>
                      </a:endParaRPr>
                    </a:p>
                  </a:txBody>
                  <a:tcPr marL="63500" marR="63500" marT="0" marB="0" anchor="ct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rtl="0" fontAlgn="t">
                        <a:spcBef>
                          <a:spcPts val="0"/>
                        </a:spcBef>
                        <a:spcAft>
                          <a:spcPts val="0"/>
                        </a:spcAft>
                      </a:pPr>
                      <a:r>
                        <a:rPr lang="en-US" sz="800" u="none" strike="noStrike" dirty="0">
                          <a:solidFill>
                            <a:schemeClr val="bg1">
                              <a:lumMod val="50000"/>
                            </a:schemeClr>
                          </a:solidFill>
                          <a:effectLst/>
                        </a:rPr>
                        <a:t>76.</a:t>
                      </a:r>
                      <a:r>
                        <a:rPr lang="en-US" altLang="zh-CN" sz="800" u="none" strike="noStrike" dirty="0">
                          <a:solidFill>
                            <a:schemeClr val="bg1">
                              <a:lumMod val="50000"/>
                            </a:schemeClr>
                          </a:solidFill>
                          <a:effectLst/>
                        </a:rPr>
                        <a:t>5</a:t>
                      </a:r>
                      <a:endParaRPr lang="en-US" sz="800" dirty="0">
                        <a:solidFill>
                          <a:schemeClr val="bg1">
                            <a:lumMod val="50000"/>
                          </a:schemeClr>
                        </a:solidFill>
                        <a:effectLst/>
                        <a:latin typeface="Arial" panose="020B0604020202020204" pitchFamily="34" charset="0"/>
                        <a:cs typeface="Arial" panose="020B0604020202020204" pitchFamily="34" charset="0"/>
                      </a:endParaRPr>
                    </a:p>
                  </a:txBody>
                  <a:tcPr marL="63500" marR="63500" marT="0" marB="0" anchor="ct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rtl="0" fontAlgn="t">
                        <a:spcBef>
                          <a:spcPts val="0"/>
                        </a:spcBef>
                        <a:spcAft>
                          <a:spcPts val="0"/>
                        </a:spcAft>
                      </a:pPr>
                      <a:r>
                        <a:rPr lang="en-US" altLang="zh-CN" sz="800" u="none" strike="noStrike" dirty="0">
                          <a:solidFill>
                            <a:schemeClr val="bg1">
                              <a:lumMod val="50000"/>
                            </a:schemeClr>
                          </a:solidFill>
                          <a:effectLst/>
                        </a:rPr>
                        <a:t>50.4</a:t>
                      </a:r>
                      <a:endParaRPr lang="en-US" sz="800" dirty="0">
                        <a:solidFill>
                          <a:schemeClr val="bg1">
                            <a:lumMod val="50000"/>
                          </a:schemeClr>
                        </a:solidFill>
                        <a:effectLst/>
                        <a:latin typeface="Arial" panose="020B0604020202020204" pitchFamily="34" charset="0"/>
                        <a:cs typeface="Arial" panose="020B0604020202020204" pitchFamily="34" charset="0"/>
                      </a:endParaRPr>
                    </a:p>
                  </a:txBody>
                  <a:tcPr marL="63500" marR="63500" marT="0" marB="0" anchor="ct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rtl="0" fontAlgn="t">
                        <a:spcBef>
                          <a:spcPts val="0"/>
                        </a:spcBef>
                        <a:spcAft>
                          <a:spcPts val="0"/>
                        </a:spcAft>
                      </a:pPr>
                      <a:r>
                        <a:rPr lang="en-US" sz="800" b="0" u="none" strike="noStrike" dirty="0">
                          <a:solidFill>
                            <a:srgbClr val="4273B0"/>
                          </a:solidFill>
                          <a:effectLst/>
                        </a:rPr>
                        <a:t>7</a:t>
                      </a:r>
                      <a:r>
                        <a:rPr lang="en-US" altLang="zh-CN" sz="800" b="0" u="none" strike="noStrike" dirty="0">
                          <a:solidFill>
                            <a:srgbClr val="4273B0"/>
                          </a:solidFill>
                          <a:effectLst/>
                        </a:rPr>
                        <a:t>4</a:t>
                      </a:r>
                      <a:r>
                        <a:rPr lang="en-US" sz="800" b="0" u="none" strike="noStrike" dirty="0">
                          <a:solidFill>
                            <a:srgbClr val="4273B0"/>
                          </a:solidFill>
                          <a:effectLst/>
                        </a:rPr>
                        <a:t>.</a:t>
                      </a:r>
                      <a:r>
                        <a:rPr lang="en-US" altLang="zh-CN" sz="800" b="0" u="none" strike="noStrike" dirty="0">
                          <a:solidFill>
                            <a:srgbClr val="4273B0"/>
                          </a:solidFill>
                          <a:effectLst/>
                        </a:rPr>
                        <a:t>9</a:t>
                      </a:r>
                      <a:endParaRPr lang="en-US" sz="800" b="0" dirty="0">
                        <a:solidFill>
                          <a:srgbClr val="4273B0"/>
                        </a:solidFill>
                        <a:effectLst/>
                        <a:latin typeface="Arial" panose="020B0604020202020204" pitchFamily="34" charset="0"/>
                        <a:cs typeface="Arial" panose="020B0604020202020204" pitchFamily="34" charset="0"/>
                      </a:endParaRPr>
                    </a:p>
                  </a:txBody>
                  <a:tcPr marL="63500" marR="63500" marT="0" marB="0" anchor="ct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rtl="0" fontAlgn="t">
                        <a:spcBef>
                          <a:spcPts val="0"/>
                        </a:spcBef>
                        <a:spcAft>
                          <a:spcPts val="0"/>
                        </a:spcAft>
                      </a:pPr>
                      <a:r>
                        <a:rPr lang="en-US" altLang="zh-CN" sz="800" b="0" u="none" strike="noStrike" dirty="0">
                          <a:solidFill>
                            <a:srgbClr val="4273B0"/>
                          </a:solidFill>
                          <a:effectLst/>
                        </a:rPr>
                        <a:t>45</a:t>
                      </a:r>
                      <a:r>
                        <a:rPr lang="en-US" sz="800" b="0" u="none" strike="noStrike" dirty="0">
                          <a:solidFill>
                            <a:srgbClr val="4273B0"/>
                          </a:solidFill>
                          <a:effectLst/>
                        </a:rPr>
                        <a:t>.</a:t>
                      </a:r>
                      <a:r>
                        <a:rPr lang="en-US" altLang="zh-CN" sz="800" b="0" u="none" strike="noStrike" dirty="0">
                          <a:solidFill>
                            <a:srgbClr val="4273B0"/>
                          </a:solidFill>
                          <a:effectLst/>
                        </a:rPr>
                        <a:t>4</a:t>
                      </a:r>
                      <a:endParaRPr lang="en-US" sz="800" b="0" dirty="0">
                        <a:solidFill>
                          <a:srgbClr val="4273B0"/>
                        </a:solidFill>
                        <a:effectLst/>
                        <a:latin typeface="Arial" panose="020B0604020202020204" pitchFamily="34" charset="0"/>
                        <a:cs typeface="Arial" panose="020B0604020202020204" pitchFamily="34" charset="0"/>
                      </a:endParaRPr>
                    </a:p>
                  </a:txBody>
                  <a:tcPr marL="63500" marR="63500" marT="0" marB="0" anchor="ctr">
                    <a:lnR w="3175" cap="flat" cmpd="sng" algn="ctr">
                      <a:solidFill>
                        <a:srgbClr val="4273B0"/>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865742932"/>
                  </a:ext>
                </a:extLst>
              </a:tr>
              <a:tr h="0">
                <a:tc>
                  <a:txBody>
                    <a:bodyPr/>
                    <a:lstStyle/>
                    <a:p>
                      <a:pPr marL="0" marR="0" lvl="0" indent="0" algn="ctr" defTabSz="685800" rtl="0" eaLnBrk="1" fontAlgn="t" latinLnBrk="0" hangingPunct="1">
                        <a:lnSpc>
                          <a:spcPct val="100000"/>
                        </a:lnSpc>
                        <a:spcBef>
                          <a:spcPts val="0"/>
                        </a:spcBef>
                        <a:spcAft>
                          <a:spcPts val="0"/>
                        </a:spcAft>
                        <a:buClrTx/>
                        <a:buSzTx/>
                        <a:buFontTx/>
                        <a:buNone/>
                        <a:tabLst/>
                        <a:defRPr/>
                      </a:pPr>
                      <a:r>
                        <a:rPr lang="en-US" sz="800" u="none" strike="noStrike" dirty="0">
                          <a:solidFill>
                            <a:schemeClr val="bg1">
                              <a:lumMod val="50000"/>
                            </a:schemeClr>
                          </a:solidFill>
                          <a:effectLst/>
                        </a:rPr>
                        <a:t>TF-IDF</a:t>
                      </a:r>
                      <a:endParaRPr lang="en-US" sz="800" dirty="0">
                        <a:solidFill>
                          <a:schemeClr val="bg1">
                            <a:lumMod val="50000"/>
                          </a:schemeClr>
                        </a:solidFill>
                        <a:effectLst/>
                        <a:latin typeface="Arial" panose="020B0604020202020204" pitchFamily="34" charset="0"/>
                        <a:cs typeface="Arial" panose="020B0604020202020204" pitchFamily="34" charset="0"/>
                      </a:endParaRPr>
                    </a:p>
                  </a:txBody>
                  <a:tcPr marL="63500" marR="63500" marT="0" marB="0" anchor="ctr">
                    <a:lnL w="3175" cap="flat" cmpd="sng" algn="ctr">
                      <a:solidFill>
                        <a:srgbClr val="4273B0"/>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tcPr>
                </a:tc>
                <a:tc>
                  <a:txBody>
                    <a:bodyPr/>
                    <a:lstStyle/>
                    <a:p>
                      <a:pPr algn="ctr" rtl="0" fontAlgn="t">
                        <a:spcBef>
                          <a:spcPts val="0"/>
                        </a:spcBef>
                        <a:spcAft>
                          <a:spcPts val="0"/>
                        </a:spcAft>
                      </a:pPr>
                      <a:r>
                        <a:rPr lang="en-US" altLang="zh-CN" sz="800" u="none" strike="noStrike" kern="1200" dirty="0">
                          <a:solidFill>
                            <a:schemeClr val="bg1">
                              <a:lumMod val="50000"/>
                            </a:schemeClr>
                          </a:solidFill>
                          <a:effectLst/>
                          <a:latin typeface="+mn-lt"/>
                          <a:ea typeface="+mn-ea"/>
                          <a:cs typeface="+mn-cs"/>
                        </a:rPr>
                        <a:t>LR</a:t>
                      </a:r>
                      <a:endParaRPr lang="en-US" sz="800" u="none" strike="noStrike" kern="1200" dirty="0">
                        <a:solidFill>
                          <a:schemeClr val="bg1">
                            <a:lumMod val="50000"/>
                          </a:schemeClr>
                        </a:solidFill>
                        <a:effectLst/>
                        <a:latin typeface="+mn-lt"/>
                        <a:ea typeface="+mn-ea"/>
                        <a:cs typeface="+mn-cs"/>
                      </a:endParaRPr>
                    </a:p>
                  </a:txBody>
                  <a:tcPr marL="63500" marR="63500" marT="0" marB="0" anchor="ctr">
                    <a:lnT w="12700" cap="flat" cmpd="sng" algn="ctr">
                      <a:solidFill>
                        <a:schemeClr val="bg1">
                          <a:lumMod val="50000"/>
                        </a:schemeClr>
                      </a:solidFill>
                      <a:prstDash val="solid"/>
                      <a:round/>
                      <a:headEnd type="none" w="med" len="med"/>
                      <a:tailEnd type="none" w="med" len="med"/>
                    </a:lnT>
                  </a:tcPr>
                </a:tc>
                <a:tc>
                  <a:txBody>
                    <a:bodyPr/>
                    <a:lstStyle/>
                    <a:p>
                      <a:pPr algn="ctr" rtl="0" fontAlgn="t">
                        <a:spcBef>
                          <a:spcPts val="0"/>
                        </a:spcBef>
                        <a:spcAft>
                          <a:spcPts val="0"/>
                        </a:spcAft>
                      </a:pPr>
                      <a:r>
                        <a:rPr lang="en-US" sz="800" u="none" strike="noStrike" dirty="0">
                          <a:solidFill>
                            <a:schemeClr val="bg1">
                              <a:lumMod val="50000"/>
                            </a:schemeClr>
                          </a:solidFill>
                          <a:effectLst/>
                        </a:rPr>
                        <a:t>76.0</a:t>
                      </a:r>
                      <a:endParaRPr lang="en-US" sz="800" dirty="0">
                        <a:solidFill>
                          <a:schemeClr val="bg1">
                            <a:lumMod val="50000"/>
                          </a:schemeClr>
                        </a:solidFill>
                        <a:effectLst/>
                        <a:latin typeface="Arial" panose="020B0604020202020204" pitchFamily="34" charset="0"/>
                        <a:cs typeface="Arial" panose="020B0604020202020204" pitchFamily="34" charset="0"/>
                      </a:endParaRPr>
                    </a:p>
                  </a:txBody>
                  <a:tcPr marL="63500" marR="63500" marT="0" marB="0" anchor="ctr">
                    <a:lnT w="12700" cap="flat" cmpd="sng" algn="ctr">
                      <a:solidFill>
                        <a:schemeClr val="bg1">
                          <a:lumMod val="50000"/>
                        </a:schemeClr>
                      </a:solidFill>
                      <a:prstDash val="solid"/>
                      <a:round/>
                      <a:headEnd type="none" w="med" len="med"/>
                      <a:tailEnd type="none" w="med" len="med"/>
                    </a:lnT>
                  </a:tcPr>
                </a:tc>
                <a:tc>
                  <a:txBody>
                    <a:bodyPr/>
                    <a:lstStyle/>
                    <a:p>
                      <a:pPr algn="ctr" rtl="0" fontAlgn="t">
                        <a:spcBef>
                          <a:spcPts val="0"/>
                        </a:spcBef>
                        <a:spcAft>
                          <a:spcPts val="0"/>
                        </a:spcAft>
                      </a:pPr>
                      <a:r>
                        <a:rPr lang="en-US" sz="800" u="none" strike="noStrike" dirty="0">
                          <a:solidFill>
                            <a:schemeClr val="bg1">
                              <a:lumMod val="50000"/>
                            </a:schemeClr>
                          </a:solidFill>
                          <a:effectLst/>
                        </a:rPr>
                        <a:t>50.1</a:t>
                      </a:r>
                      <a:endParaRPr lang="en-US" sz="800" dirty="0">
                        <a:solidFill>
                          <a:schemeClr val="bg1">
                            <a:lumMod val="50000"/>
                          </a:schemeClr>
                        </a:solidFill>
                        <a:effectLst/>
                        <a:latin typeface="Arial" panose="020B0604020202020204" pitchFamily="34" charset="0"/>
                        <a:cs typeface="Arial" panose="020B0604020202020204" pitchFamily="34" charset="0"/>
                      </a:endParaRPr>
                    </a:p>
                  </a:txBody>
                  <a:tcPr marL="63500" marR="63500" marT="0" marB="0" anchor="ctr">
                    <a:lnT w="12700" cap="flat" cmpd="sng" algn="ctr">
                      <a:solidFill>
                        <a:schemeClr val="bg1">
                          <a:lumMod val="50000"/>
                        </a:schemeClr>
                      </a:solidFill>
                      <a:prstDash val="solid"/>
                      <a:round/>
                      <a:headEnd type="none" w="med" len="med"/>
                      <a:tailEnd type="none" w="med" len="med"/>
                    </a:lnT>
                  </a:tcPr>
                </a:tc>
                <a:tc>
                  <a:txBody>
                    <a:bodyPr/>
                    <a:lstStyle/>
                    <a:p>
                      <a:pPr algn="ctr" rtl="0" fontAlgn="t">
                        <a:spcBef>
                          <a:spcPts val="0"/>
                        </a:spcBef>
                        <a:spcAft>
                          <a:spcPts val="0"/>
                        </a:spcAft>
                      </a:pPr>
                      <a:r>
                        <a:rPr lang="en-US" sz="800" u="none" strike="noStrike" dirty="0">
                          <a:solidFill>
                            <a:schemeClr val="bg1">
                              <a:lumMod val="50000"/>
                            </a:schemeClr>
                          </a:solidFill>
                          <a:effectLst/>
                        </a:rPr>
                        <a:t>73.3</a:t>
                      </a:r>
                      <a:endParaRPr lang="en-US" sz="800" dirty="0">
                        <a:solidFill>
                          <a:schemeClr val="bg1">
                            <a:lumMod val="50000"/>
                          </a:schemeClr>
                        </a:solidFill>
                        <a:effectLst/>
                        <a:latin typeface="Arial" panose="020B0604020202020204" pitchFamily="34" charset="0"/>
                        <a:cs typeface="Arial" panose="020B0604020202020204" pitchFamily="34" charset="0"/>
                      </a:endParaRPr>
                    </a:p>
                  </a:txBody>
                  <a:tcPr marL="63500" marR="63500" marT="0" marB="0" anchor="ctr">
                    <a:lnT w="12700" cap="flat" cmpd="sng" algn="ctr">
                      <a:solidFill>
                        <a:schemeClr val="bg1">
                          <a:lumMod val="50000"/>
                        </a:schemeClr>
                      </a:solidFill>
                      <a:prstDash val="solid"/>
                      <a:round/>
                      <a:headEnd type="none" w="med" len="med"/>
                      <a:tailEnd type="none" w="med" len="med"/>
                    </a:lnT>
                  </a:tcPr>
                </a:tc>
                <a:tc>
                  <a:txBody>
                    <a:bodyPr/>
                    <a:lstStyle/>
                    <a:p>
                      <a:pPr algn="ctr" rtl="0" fontAlgn="t">
                        <a:spcBef>
                          <a:spcPts val="0"/>
                        </a:spcBef>
                        <a:spcAft>
                          <a:spcPts val="0"/>
                        </a:spcAft>
                      </a:pPr>
                      <a:r>
                        <a:rPr lang="en-US" sz="800" u="none" strike="noStrike" dirty="0">
                          <a:solidFill>
                            <a:schemeClr val="bg1">
                              <a:lumMod val="50000"/>
                            </a:schemeClr>
                          </a:solidFill>
                          <a:effectLst/>
                        </a:rPr>
                        <a:t>29.3</a:t>
                      </a:r>
                      <a:endParaRPr lang="en-US" sz="800" dirty="0">
                        <a:solidFill>
                          <a:schemeClr val="bg1">
                            <a:lumMod val="50000"/>
                          </a:schemeClr>
                        </a:solidFill>
                        <a:effectLst/>
                        <a:latin typeface="Arial" panose="020B0604020202020204" pitchFamily="34" charset="0"/>
                        <a:cs typeface="Arial" panose="020B0604020202020204" pitchFamily="34" charset="0"/>
                      </a:endParaRPr>
                    </a:p>
                  </a:txBody>
                  <a:tcPr marL="63500" marR="63500" marT="0" marB="0" anchor="ctr">
                    <a:lnR w="3175" cap="flat" cmpd="sng" algn="ctr">
                      <a:solidFill>
                        <a:srgbClr val="4273B0"/>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tcPr>
                </a:tc>
                <a:extLst>
                  <a:ext uri="{0D108BD9-81ED-4DB2-BD59-A6C34878D82A}">
                    <a16:rowId xmlns:a16="http://schemas.microsoft.com/office/drawing/2014/main" val="956221628"/>
                  </a:ext>
                </a:extLst>
              </a:tr>
              <a:tr h="0">
                <a:tc>
                  <a:txBody>
                    <a:bodyPr/>
                    <a:lstStyle/>
                    <a:p>
                      <a:pPr algn="ctr" rtl="0" fontAlgn="t">
                        <a:spcBef>
                          <a:spcPts val="0"/>
                        </a:spcBef>
                        <a:spcAft>
                          <a:spcPts val="0"/>
                        </a:spcAft>
                      </a:pPr>
                      <a:r>
                        <a:rPr lang="en-US" sz="800" u="none" strike="noStrike" dirty="0">
                          <a:solidFill>
                            <a:schemeClr val="bg1">
                              <a:lumMod val="50000"/>
                            </a:schemeClr>
                          </a:solidFill>
                          <a:effectLst/>
                        </a:rPr>
                        <a:t>TF-IDF</a:t>
                      </a:r>
                      <a:endParaRPr lang="en-US" sz="800" dirty="0">
                        <a:solidFill>
                          <a:schemeClr val="bg1">
                            <a:lumMod val="50000"/>
                          </a:schemeClr>
                        </a:solidFill>
                        <a:effectLst/>
                        <a:latin typeface="Arial" panose="020B0604020202020204" pitchFamily="34" charset="0"/>
                        <a:cs typeface="Arial" panose="020B0604020202020204" pitchFamily="34" charset="0"/>
                      </a:endParaRPr>
                    </a:p>
                  </a:txBody>
                  <a:tcPr marL="63500" marR="63500" marT="0" marB="0" anchor="ctr">
                    <a:lnL w="3175" cap="flat" cmpd="sng" algn="ctr">
                      <a:solidFill>
                        <a:srgbClr val="4273B0"/>
                      </a:solidFill>
                      <a:prstDash val="solid"/>
                      <a:round/>
                      <a:headEnd type="none" w="med" len="med"/>
                      <a:tailEnd type="none" w="med" len="med"/>
                    </a:lnL>
                  </a:tcPr>
                </a:tc>
                <a:tc>
                  <a:txBody>
                    <a:bodyPr/>
                    <a:lstStyle/>
                    <a:p>
                      <a:pPr algn="ctr" rtl="0" fontAlgn="t">
                        <a:spcBef>
                          <a:spcPts val="0"/>
                        </a:spcBef>
                        <a:spcAft>
                          <a:spcPts val="0"/>
                        </a:spcAft>
                      </a:pPr>
                      <a:r>
                        <a:rPr lang="en-US" sz="800" u="none" strike="noStrike" dirty="0">
                          <a:solidFill>
                            <a:schemeClr val="bg1">
                              <a:lumMod val="50000"/>
                            </a:schemeClr>
                          </a:solidFill>
                          <a:effectLst/>
                        </a:rPr>
                        <a:t>LSTM</a:t>
                      </a:r>
                      <a:endParaRPr lang="en-US" sz="800" dirty="0">
                        <a:solidFill>
                          <a:schemeClr val="bg1">
                            <a:lumMod val="50000"/>
                          </a:schemeClr>
                        </a:solidFill>
                        <a:effectLst/>
                        <a:latin typeface="Arial" panose="020B0604020202020204" pitchFamily="34" charset="0"/>
                        <a:cs typeface="Arial" panose="020B0604020202020204" pitchFamily="34" charset="0"/>
                      </a:endParaRPr>
                    </a:p>
                  </a:txBody>
                  <a:tcPr marL="63500" marR="63500" marT="0" marB="0" anchor="ctr"/>
                </a:tc>
                <a:tc>
                  <a:txBody>
                    <a:bodyPr/>
                    <a:lstStyle/>
                    <a:p>
                      <a:pPr algn="ctr" rtl="0" fontAlgn="t">
                        <a:spcBef>
                          <a:spcPts val="0"/>
                        </a:spcBef>
                        <a:spcAft>
                          <a:spcPts val="0"/>
                        </a:spcAft>
                      </a:pPr>
                      <a:r>
                        <a:rPr lang="en-US" sz="800" u="none" strike="noStrike" dirty="0">
                          <a:solidFill>
                            <a:schemeClr val="bg1">
                              <a:lumMod val="50000"/>
                            </a:schemeClr>
                          </a:solidFill>
                          <a:effectLst/>
                        </a:rPr>
                        <a:t>77.5</a:t>
                      </a:r>
                      <a:endParaRPr lang="en-US" sz="800" dirty="0">
                        <a:solidFill>
                          <a:schemeClr val="bg1">
                            <a:lumMod val="50000"/>
                          </a:schemeClr>
                        </a:solidFill>
                        <a:effectLst/>
                        <a:latin typeface="Arial" panose="020B0604020202020204" pitchFamily="34" charset="0"/>
                        <a:cs typeface="Arial" panose="020B0604020202020204" pitchFamily="34" charset="0"/>
                      </a:endParaRPr>
                    </a:p>
                  </a:txBody>
                  <a:tcPr marL="63500" marR="63500" marT="0" marB="0" anchor="ctr"/>
                </a:tc>
                <a:tc>
                  <a:txBody>
                    <a:bodyPr/>
                    <a:lstStyle/>
                    <a:p>
                      <a:pPr algn="ctr" rtl="0" fontAlgn="t">
                        <a:spcBef>
                          <a:spcPts val="0"/>
                        </a:spcBef>
                        <a:spcAft>
                          <a:spcPts val="0"/>
                        </a:spcAft>
                      </a:pPr>
                      <a:r>
                        <a:rPr lang="en-US" sz="800" b="1" u="none" strike="noStrike" dirty="0">
                          <a:solidFill>
                            <a:srgbClr val="4273B0"/>
                          </a:solidFill>
                          <a:effectLst/>
                        </a:rPr>
                        <a:t>56.4</a:t>
                      </a:r>
                      <a:endParaRPr lang="en-US" sz="800" b="1" dirty="0">
                        <a:solidFill>
                          <a:srgbClr val="4273B0"/>
                        </a:solidFill>
                        <a:effectLst/>
                        <a:latin typeface="Arial" panose="020B0604020202020204" pitchFamily="34" charset="0"/>
                        <a:cs typeface="Arial" panose="020B0604020202020204" pitchFamily="34" charset="0"/>
                      </a:endParaRPr>
                    </a:p>
                  </a:txBody>
                  <a:tcPr marL="63500" marR="63500" marT="0" marB="0" anchor="ctr"/>
                </a:tc>
                <a:tc>
                  <a:txBody>
                    <a:bodyPr/>
                    <a:lstStyle/>
                    <a:p>
                      <a:pPr algn="ctr" fontAlgn="t"/>
                      <a:r>
                        <a:rPr lang="en-US" altLang="zh-CN" sz="800" dirty="0">
                          <a:solidFill>
                            <a:schemeClr val="bg1">
                              <a:lumMod val="50000"/>
                            </a:schemeClr>
                          </a:solidFill>
                          <a:effectLst/>
                        </a:rPr>
                        <a:t>73.9</a:t>
                      </a:r>
                      <a:endParaRPr lang="en-US" sz="800" dirty="0">
                        <a:solidFill>
                          <a:schemeClr val="bg1">
                            <a:lumMod val="50000"/>
                          </a:schemeClr>
                        </a:solidFill>
                        <a:effectLst/>
                        <a:latin typeface="Arial" panose="020B0604020202020204" pitchFamily="34" charset="0"/>
                        <a:cs typeface="Arial" panose="020B0604020202020204" pitchFamily="34" charset="0"/>
                      </a:endParaRPr>
                    </a:p>
                  </a:txBody>
                  <a:tcPr marL="63500" marR="63500" marT="0" marB="0" anchor="ctr"/>
                </a:tc>
                <a:tc>
                  <a:txBody>
                    <a:bodyPr/>
                    <a:lstStyle/>
                    <a:p>
                      <a:pPr algn="ctr" fontAlgn="t"/>
                      <a:r>
                        <a:rPr lang="zh-CN" altLang="en-US" sz="800" dirty="0">
                          <a:solidFill>
                            <a:schemeClr val="bg1">
                              <a:lumMod val="50000"/>
                            </a:schemeClr>
                          </a:solidFill>
                          <a:effectLst/>
                        </a:rPr>
                        <a:t> </a:t>
                      </a:r>
                      <a:r>
                        <a:rPr lang="en-US" altLang="zh-CN" sz="800" dirty="0">
                          <a:solidFill>
                            <a:schemeClr val="bg1">
                              <a:lumMod val="50000"/>
                            </a:schemeClr>
                          </a:solidFill>
                          <a:effectLst/>
                        </a:rPr>
                        <a:t>27.2</a:t>
                      </a:r>
                      <a:endParaRPr lang="en-US" sz="800" dirty="0">
                        <a:solidFill>
                          <a:schemeClr val="bg1">
                            <a:lumMod val="50000"/>
                          </a:schemeClr>
                        </a:solidFill>
                        <a:effectLst/>
                        <a:latin typeface="Arial" panose="020B0604020202020204" pitchFamily="34" charset="0"/>
                        <a:cs typeface="Arial" panose="020B0604020202020204" pitchFamily="34" charset="0"/>
                      </a:endParaRPr>
                    </a:p>
                  </a:txBody>
                  <a:tcPr marL="63500" marR="63500" marT="0" marB="0" anchor="ctr">
                    <a:lnR w="3175" cap="flat" cmpd="sng" algn="ctr">
                      <a:solidFill>
                        <a:srgbClr val="4273B0"/>
                      </a:solidFill>
                      <a:prstDash val="solid"/>
                      <a:round/>
                      <a:headEnd type="none" w="med" len="med"/>
                      <a:tailEnd type="none" w="med" len="med"/>
                    </a:lnR>
                  </a:tcPr>
                </a:tc>
                <a:extLst>
                  <a:ext uri="{0D108BD9-81ED-4DB2-BD59-A6C34878D82A}">
                    <a16:rowId xmlns:a16="http://schemas.microsoft.com/office/drawing/2014/main" val="137378218"/>
                  </a:ext>
                </a:extLst>
              </a:tr>
              <a:tr h="0">
                <a:tc>
                  <a:txBody>
                    <a:bodyPr/>
                    <a:lstStyle/>
                    <a:p>
                      <a:pPr algn="ctr" rtl="0" fontAlgn="t">
                        <a:spcBef>
                          <a:spcPts val="0"/>
                        </a:spcBef>
                        <a:spcAft>
                          <a:spcPts val="0"/>
                        </a:spcAft>
                      </a:pPr>
                      <a:r>
                        <a:rPr lang="en-US" sz="800" u="none" strike="noStrike" dirty="0" err="1">
                          <a:solidFill>
                            <a:schemeClr val="bg1">
                              <a:lumMod val="50000"/>
                            </a:schemeClr>
                          </a:solidFill>
                          <a:effectLst/>
                        </a:rPr>
                        <a:t>GloVe</a:t>
                      </a:r>
                      <a:endParaRPr lang="en-US" sz="800" dirty="0">
                        <a:solidFill>
                          <a:schemeClr val="bg1">
                            <a:lumMod val="50000"/>
                          </a:schemeClr>
                        </a:solidFill>
                        <a:effectLst/>
                        <a:latin typeface="Arial" panose="020B0604020202020204" pitchFamily="34" charset="0"/>
                        <a:cs typeface="Arial" panose="020B0604020202020204" pitchFamily="34" charset="0"/>
                      </a:endParaRPr>
                    </a:p>
                  </a:txBody>
                  <a:tcPr marL="63500" marR="63500" marT="0" marB="0" anchor="ctr">
                    <a:lnL w="3175" cap="flat" cmpd="sng" algn="ctr">
                      <a:solidFill>
                        <a:srgbClr val="4273B0"/>
                      </a:solidFill>
                      <a:prstDash val="solid"/>
                      <a:round/>
                      <a:headEnd type="none" w="med" len="med"/>
                      <a:tailEnd type="none" w="med" len="med"/>
                    </a:lnL>
                  </a:tcPr>
                </a:tc>
                <a:tc>
                  <a:txBody>
                    <a:bodyPr/>
                    <a:lstStyle/>
                    <a:p>
                      <a:pPr algn="ctr" rtl="0" fontAlgn="t">
                        <a:spcBef>
                          <a:spcPts val="0"/>
                        </a:spcBef>
                        <a:spcAft>
                          <a:spcPts val="0"/>
                        </a:spcAft>
                      </a:pPr>
                      <a:r>
                        <a:rPr lang="en-US" altLang="zh-CN" sz="800" u="none" strike="noStrike" dirty="0">
                          <a:solidFill>
                            <a:schemeClr val="bg1">
                              <a:lumMod val="50000"/>
                            </a:schemeClr>
                          </a:solidFill>
                          <a:effectLst/>
                        </a:rPr>
                        <a:t>LR</a:t>
                      </a:r>
                      <a:endParaRPr lang="en-US" sz="800" dirty="0">
                        <a:solidFill>
                          <a:schemeClr val="bg1">
                            <a:lumMod val="50000"/>
                          </a:schemeClr>
                        </a:solidFill>
                        <a:effectLst/>
                        <a:latin typeface="Arial" panose="020B0604020202020204" pitchFamily="34" charset="0"/>
                        <a:cs typeface="Arial" panose="020B0604020202020204" pitchFamily="34" charset="0"/>
                      </a:endParaRPr>
                    </a:p>
                  </a:txBody>
                  <a:tcPr marL="63500" marR="63500" marT="0" marB="0" anchor="ctr"/>
                </a:tc>
                <a:tc>
                  <a:txBody>
                    <a:bodyPr/>
                    <a:lstStyle/>
                    <a:p>
                      <a:pPr algn="ctr" rtl="0" fontAlgn="t">
                        <a:spcBef>
                          <a:spcPts val="0"/>
                        </a:spcBef>
                        <a:spcAft>
                          <a:spcPts val="0"/>
                        </a:spcAft>
                      </a:pPr>
                      <a:r>
                        <a:rPr lang="en-US" sz="800" u="none" strike="noStrike" dirty="0">
                          <a:solidFill>
                            <a:schemeClr val="bg1">
                              <a:lumMod val="50000"/>
                            </a:schemeClr>
                          </a:solidFill>
                          <a:effectLst/>
                        </a:rPr>
                        <a:t>71.0</a:t>
                      </a:r>
                      <a:endParaRPr lang="en-US" sz="800" dirty="0">
                        <a:solidFill>
                          <a:schemeClr val="bg1">
                            <a:lumMod val="50000"/>
                          </a:schemeClr>
                        </a:solidFill>
                        <a:effectLst/>
                        <a:latin typeface="Arial" panose="020B0604020202020204" pitchFamily="34" charset="0"/>
                        <a:cs typeface="Arial" panose="020B0604020202020204" pitchFamily="34" charset="0"/>
                      </a:endParaRPr>
                    </a:p>
                  </a:txBody>
                  <a:tcPr marL="63500" marR="63500" marT="0" marB="0" anchor="ctr"/>
                </a:tc>
                <a:tc>
                  <a:txBody>
                    <a:bodyPr/>
                    <a:lstStyle/>
                    <a:p>
                      <a:pPr algn="ctr" rtl="0" fontAlgn="t">
                        <a:spcBef>
                          <a:spcPts val="0"/>
                        </a:spcBef>
                        <a:spcAft>
                          <a:spcPts val="0"/>
                        </a:spcAft>
                      </a:pPr>
                      <a:r>
                        <a:rPr lang="en-US" sz="800" u="none" strike="noStrike" dirty="0">
                          <a:solidFill>
                            <a:schemeClr val="bg1">
                              <a:lumMod val="50000"/>
                            </a:schemeClr>
                          </a:solidFill>
                          <a:effectLst/>
                        </a:rPr>
                        <a:t>53.5</a:t>
                      </a:r>
                      <a:endParaRPr lang="en-US" sz="800" dirty="0">
                        <a:solidFill>
                          <a:schemeClr val="bg1">
                            <a:lumMod val="50000"/>
                          </a:schemeClr>
                        </a:solidFill>
                        <a:effectLst/>
                        <a:latin typeface="Arial" panose="020B0604020202020204" pitchFamily="34" charset="0"/>
                        <a:cs typeface="Arial" panose="020B0604020202020204" pitchFamily="34" charset="0"/>
                      </a:endParaRPr>
                    </a:p>
                  </a:txBody>
                  <a:tcPr marL="63500" marR="63500" marT="0" marB="0" anchor="ctr"/>
                </a:tc>
                <a:tc>
                  <a:txBody>
                    <a:bodyPr/>
                    <a:lstStyle/>
                    <a:p>
                      <a:pPr algn="ctr" rtl="0" fontAlgn="t">
                        <a:spcBef>
                          <a:spcPts val="0"/>
                        </a:spcBef>
                        <a:spcAft>
                          <a:spcPts val="0"/>
                        </a:spcAft>
                      </a:pPr>
                      <a:r>
                        <a:rPr lang="en-US" sz="800" u="none" strike="noStrike" dirty="0">
                          <a:solidFill>
                            <a:schemeClr val="bg1">
                              <a:lumMod val="50000"/>
                            </a:schemeClr>
                          </a:solidFill>
                          <a:effectLst/>
                        </a:rPr>
                        <a:t>70.0</a:t>
                      </a:r>
                      <a:endParaRPr lang="en-US" sz="800" dirty="0">
                        <a:solidFill>
                          <a:schemeClr val="bg1">
                            <a:lumMod val="50000"/>
                          </a:schemeClr>
                        </a:solidFill>
                        <a:effectLst/>
                        <a:latin typeface="Arial" panose="020B0604020202020204" pitchFamily="34" charset="0"/>
                        <a:cs typeface="Arial" panose="020B0604020202020204" pitchFamily="34" charset="0"/>
                      </a:endParaRPr>
                    </a:p>
                  </a:txBody>
                  <a:tcPr marL="63500" marR="63500" marT="0" marB="0" anchor="ctr"/>
                </a:tc>
                <a:tc>
                  <a:txBody>
                    <a:bodyPr/>
                    <a:lstStyle/>
                    <a:p>
                      <a:pPr algn="ctr" rtl="0" fontAlgn="t">
                        <a:spcBef>
                          <a:spcPts val="0"/>
                        </a:spcBef>
                        <a:spcAft>
                          <a:spcPts val="0"/>
                        </a:spcAft>
                      </a:pPr>
                      <a:r>
                        <a:rPr lang="en-US" sz="800" u="none" strike="noStrike" dirty="0">
                          <a:solidFill>
                            <a:schemeClr val="bg1">
                              <a:lumMod val="50000"/>
                            </a:schemeClr>
                          </a:solidFill>
                          <a:effectLst/>
                        </a:rPr>
                        <a:t>26.2</a:t>
                      </a:r>
                      <a:endParaRPr lang="en-US" sz="800" dirty="0">
                        <a:solidFill>
                          <a:schemeClr val="bg1">
                            <a:lumMod val="50000"/>
                          </a:schemeClr>
                        </a:solidFill>
                        <a:effectLst/>
                        <a:latin typeface="Arial" panose="020B0604020202020204" pitchFamily="34" charset="0"/>
                        <a:cs typeface="Arial" panose="020B0604020202020204" pitchFamily="34" charset="0"/>
                      </a:endParaRPr>
                    </a:p>
                  </a:txBody>
                  <a:tcPr marL="63500" marR="63500" marT="0" marB="0" anchor="ctr">
                    <a:lnR w="3175" cap="flat" cmpd="sng" algn="ctr">
                      <a:solidFill>
                        <a:srgbClr val="4273B0"/>
                      </a:solidFill>
                      <a:prstDash val="solid"/>
                      <a:round/>
                      <a:headEnd type="none" w="med" len="med"/>
                      <a:tailEnd type="none" w="med" len="med"/>
                    </a:lnR>
                  </a:tcPr>
                </a:tc>
                <a:extLst>
                  <a:ext uri="{0D108BD9-81ED-4DB2-BD59-A6C34878D82A}">
                    <a16:rowId xmlns:a16="http://schemas.microsoft.com/office/drawing/2014/main" val="917495269"/>
                  </a:ext>
                </a:extLst>
              </a:tr>
              <a:tr h="0">
                <a:tc>
                  <a:txBody>
                    <a:bodyPr/>
                    <a:lstStyle/>
                    <a:p>
                      <a:pPr algn="ctr" rtl="0" fontAlgn="t">
                        <a:spcBef>
                          <a:spcPts val="0"/>
                        </a:spcBef>
                        <a:spcAft>
                          <a:spcPts val="0"/>
                        </a:spcAft>
                      </a:pPr>
                      <a:r>
                        <a:rPr lang="en-US" sz="800" u="none" strike="noStrike" dirty="0" err="1">
                          <a:solidFill>
                            <a:schemeClr val="bg1">
                              <a:lumMod val="50000"/>
                            </a:schemeClr>
                          </a:solidFill>
                          <a:effectLst/>
                        </a:rPr>
                        <a:t>GloVe</a:t>
                      </a:r>
                      <a:endParaRPr lang="en-US" sz="800" dirty="0">
                        <a:solidFill>
                          <a:schemeClr val="bg1">
                            <a:lumMod val="50000"/>
                          </a:schemeClr>
                        </a:solidFill>
                        <a:effectLst/>
                        <a:latin typeface="Arial" panose="020B0604020202020204" pitchFamily="34" charset="0"/>
                        <a:cs typeface="Arial" panose="020B0604020202020204" pitchFamily="34" charset="0"/>
                      </a:endParaRPr>
                    </a:p>
                  </a:txBody>
                  <a:tcPr marL="63500" marR="63500" marT="0" marB="0" anchor="ctr">
                    <a:lnL w="3175" cap="flat" cmpd="sng" algn="ctr">
                      <a:solidFill>
                        <a:srgbClr val="4273B0"/>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tcPr>
                </a:tc>
                <a:tc>
                  <a:txBody>
                    <a:bodyPr/>
                    <a:lstStyle/>
                    <a:p>
                      <a:pPr algn="ctr" rtl="0" fontAlgn="t">
                        <a:spcBef>
                          <a:spcPts val="0"/>
                        </a:spcBef>
                        <a:spcAft>
                          <a:spcPts val="0"/>
                        </a:spcAft>
                      </a:pPr>
                      <a:r>
                        <a:rPr lang="en-US" sz="800" u="none" strike="noStrike" kern="1200" dirty="0">
                          <a:solidFill>
                            <a:schemeClr val="bg1">
                              <a:lumMod val="50000"/>
                            </a:schemeClr>
                          </a:solidFill>
                          <a:effectLst/>
                          <a:latin typeface="+mn-lt"/>
                          <a:ea typeface="+mn-ea"/>
                          <a:cs typeface="+mn-cs"/>
                        </a:rPr>
                        <a:t>LSTM</a:t>
                      </a:r>
                    </a:p>
                  </a:txBody>
                  <a:tcPr marL="63500" marR="63500" marT="0" marB="0" anchor="ctr">
                    <a:lnB w="12700" cap="flat" cmpd="sng" algn="ctr">
                      <a:solidFill>
                        <a:schemeClr val="bg1">
                          <a:lumMod val="50000"/>
                        </a:schemeClr>
                      </a:solidFill>
                      <a:prstDash val="solid"/>
                      <a:round/>
                      <a:headEnd type="none" w="med" len="med"/>
                      <a:tailEnd type="none" w="med" len="med"/>
                    </a:lnB>
                  </a:tcPr>
                </a:tc>
                <a:tc>
                  <a:txBody>
                    <a:bodyPr/>
                    <a:lstStyle/>
                    <a:p>
                      <a:pPr algn="ctr" rtl="0" fontAlgn="t">
                        <a:spcBef>
                          <a:spcPts val="0"/>
                        </a:spcBef>
                        <a:spcAft>
                          <a:spcPts val="0"/>
                        </a:spcAft>
                      </a:pPr>
                      <a:r>
                        <a:rPr lang="en-US" sz="800" b="0" u="none" strike="noStrike" dirty="0">
                          <a:solidFill>
                            <a:srgbClr val="4273B0"/>
                          </a:solidFill>
                          <a:effectLst/>
                        </a:rPr>
                        <a:t>78.5</a:t>
                      </a:r>
                      <a:endParaRPr lang="en-US" sz="800" b="0" dirty="0">
                        <a:solidFill>
                          <a:srgbClr val="4273B0"/>
                        </a:solidFill>
                        <a:effectLst/>
                        <a:latin typeface="Arial" panose="020B0604020202020204" pitchFamily="34" charset="0"/>
                        <a:cs typeface="Arial" panose="020B0604020202020204" pitchFamily="34" charset="0"/>
                      </a:endParaRPr>
                    </a:p>
                  </a:txBody>
                  <a:tcPr marL="63500" marR="63500" marT="0" marB="0" anchor="ctr">
                    <a:lnB w="12700" cap="flat" cmpd="sng" algn="ctr">
                      <a:solidFill>
                        <a:schemeClr val="bg1">
                          <a:lumMod val="50000"/>
                        </a:schemeClr>
                      </a:solidFill>
                      <a:prstDash val="solid"/>
                      <a:round/>
                      <a:headEnd type="none" w="med" len="med"/>
                      <a:tailEnd type="none" w="med" len="med"/>
                    </a:lnB>
                  </a:tcPr>
                </a:tc>
                <a:tc>
                  <a:txBody>
                    <a:bodyPr/>
                    <a:lstStyle/>
                    <a:p>
                      <a:pPr algn="ctr" rtl="0" fontAlgn="t">
                        <a:spcBef>
                          <a:spcPts val="0"/>
                        </a:spcBef>
                        <a:spcAft>
                          <a:spcPts val="0"/>
                        </a:spcAft>
                      </a:pPr>
                      <a:r>
                        <a:rPr lang="en-US" sz="800" u="none" strike="noStrike" dirty="0">
                          <a:solidFill>
                            <a:schemeClr val="bg1">
                              <a:lumMod val="50000"/>
                            </a:schemeClr>
                          </a:solidFill>
                          <a:effectLst/>
                        </a:rPr>
                        <a:t>52.7</a:t>
                      </a:r>
                      <a:endParaRPr lang="en-US" sz="800" dirty="0">
                        <a:solidFill>
                          <a:schemeClr val="bg1">
                            <a:lumMod val="50000"/>
                          </a:schemeClr>
                        </a:solidFill>
                        <a:effectLst/>
                        <a:latin typeface="Arial" panose="020B0604020202020204" pitchFamily="34" charset="0"/>
                        <a:cs typeface="Arial" panose="020B0604020202020204" pitchFamily="34" charset="0"/>
                      </a:endParaRPr>
                    </a:p>
                  </a:txBody>
                  <a:tcPr marL="63500" marR="63500" marT="0" marB="0" anchor="ctr">
                    <a:lnB w="12700" cap="flat" cmpd="sng" algn="ctr">
                      <a:solidFill>
                        <a:schemeClr val="bg1">
                          <a:lumMod val="50000"/>
                        </a:schemeClr>
                      </a:solidFill>
                      <a:prstDash val="solid"/>
                      <a:round/>
                      <a:headEnd type="none" w="med" len="med"/>
                      <a:tailEnd type="none" w="med" len="med"/>
                    </a:lnB>
                  </a:tcPr>
                </a:tc>
                <a:tc>
                  <a:txBody>
                    <a:bodyPr/>
                    <a:lstStyle/>
                    <a:p>
                      <a:pPr marL="0" algn="ctr" defTabSz="685800" rtl="0" eaLnBrk="1" fontAlgn="t" latinLnBrk="0" hangingPunct="1">
                        <a:spcBef>
                          <a:spcPts val="0"/>
                        </a:spcBef>
                        <a:spcAft>
                          <a:spcPts val="0"/>
                        </a:spcAft>
                      </a:pPr>
                      <a:r>
                        <a:rPr lang="en-US" altLang="zh-CN" sz="800" u="none" strike="noStrike" kern="1200" dirty="0">
                          <a:solidFill>
                            <a:schemeClr val="bg1">
                              <a:lumMod val="50000"/>
                            </a:schemeClr>
                          </a:solidFill>
                          <a:effectLst/>
                          <a:latin typeface="+mn-lt"/>
                          <a:ea typeface="+mn-ea"/>
                          <a:cs typeface="+mn-cs"/>
                        </a:rPr>
                        <a:t>73.9</a:t>
                      </a:r>
                      <a:endParaRPr lang="en-US" sz="800" u="none" strike="noStrike" kern="1200" dirty="0">
                        <a:solidFill>
                          <a:schemeClr val="bg1">
                            <a:lumMod val="50000"/>
                          </a:schemeClr>
                        </a:solidFill>
                        <a:effectLst/>
                        <a:latin typeface="+mn-lt"/>
                        <a:ea typeface="+mn-ea"/>
                        <a:cs typeface="+mn-cs"/>
                      </a:endParaRPr>
                    </a:p>
                  </a:txBody>
                  <a:tcPr marL="63500" marR="63500" marT="0" marB="0" anchor="ctr">
                    <a:lnB w="12700" cap="flat" cmpd="sng" algn="ctr">
                      <a:solidFill>
                        <a:schemeClr val="bg1">
                          <a:lumMod val="50000"/>
                        </a:schemeClr>
                      </a:solidFill>
                      <a:prstDash val="solid"/>
                      <a:round/>
                      <a:headEnd type="none" w="med" len="med"/>
                      <a:tailEnd type="none" w="med" len="med"/>
                    </a:lnB>
                  </a:tcPr>
                </a:tc>
                <a:tc>
                  <a:txBody>
                    <a:bodyPr/>
                    <a:lstStyle/>
                    <a:p>
                      <a:pPr algn="ctr" fontAlgn="t"/>
                      <a:r>
                        <a:rPr lang="zh-CN" altLang="en-US" sz="800" dirty="0">
                          <a:solidFill>
                            <a:schemeClr val="bg1">
                              <a:lumMod val="50000"/>
                            </a:schemeClr>
                          </a:solidFill>
                          <a:effectLst/>
                        </a:rPr>
                        <a:t> </a:t>
                      </a:r>
                      <a:r>
                        <a:rPr lang="en-US" altLang="zh-CN" sz="800" dirty="0">
                          <a:solidFill>
                            <a:schemeClr val="bg1">
                              <a:lumMod val="50000"/>
                            </a:schemeClr>
                          </a:solidFill>
                          <a:effectLst/>
                        </a:rPr>
                        <a:t>31.4</a:t>
                      </a:r>
                      <a:endParaRPr lang="en-US" sz="800" dirty="0">
                        <a:solidFill>
                          <a:schemeClr val="bg1">
                            <a:lumMod val="50000"/>
                          </a:schemeClr>
                        </a:solidFill>
                        <a:effectLst/>
                        <a:latin typeface="Arial" panose="020B0604020202020204" pitchFamily="34" charset="0"/>
                        <a:cs typeface="Arial" panose="020B0604020202020204" pitchFamily="34" charset="0"/>
                      </a:endParaRPr>
                    </a:p>
                  </a:txBody>
                  <a:tcPr marL="63500" marR="63500" marT="0" marB="0" anchor="ctr">
                    <a:lnR w="3175" cap="flat" cmpd="sng" algn="ctr">
                      <a:solidFill>
                        <a:srgbClr val="4273B0"/>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935486105"/>
                  </a:ext>
                </a:extLst>
              </a:tr>
              <a:tr h="0">
                <a:tc>
                  <a:txBody>
                    <a:bodyPr/>
                    <a:lstStyle/>
                    <a:p>
                      <a:pPr algn="ctr" rtl="0" fontAlgn="t">
                        <a:spcBef>
                          <a:spcPts val="0"/>
                        </a:spcBef>
                        <a:spcAft>
                          <a:spcPts val="0"/>
                        </a:spcAft>
                      </a:pPr>
                      <a:r>
                        <a:rPr lang="en-US" altLang="zh-CN" sz="800" u="none" strike="noStrike" kern="1200" dirty="0">
                          <a:solidFill>
                            <a:schemeClr val="bg1">
                              <a:lumMod val="50000"/>
                            </a:schemeClr>
                          </a:solidFill>
                          <a:effectLst/>
                          <a:latin typeface="+mn-lt"/>
                          <a:ea typeface="+mn-ea"/>
                          <a:cs typeface="+mn-cs"/>
                        </a:rPr>
                        <a:t>Combine</a:t>
                      </a:r>
                      <a:endParaRPr lang="en-US" sz="800" u="none" strike="noStrike" kern="1200" dirty="0">
                        <a:solidFill>
                          <a:schemeClr val="bg1">
                            <a:lumMod val="50000"/>
                          </a:schemeClr>
                        </a:solidFill>
                        <a:effectLst/>
                        <a:latin typeface="+mn-lt"/>
                        <a:ea typeface="+mn-ea"/>
                        <a:cs typeface="+mn-cs"/>
                      </a:endParaRPr>
                    </a:p>
                  </a:txBody>
                  <a:tcPr marL="63500" marR="63500" marT="0" marB="0" anchor="ctr">
                    <a:lnL w="3175" cap="flat" cmpd="sng" algn="ctr">
                      <a:solidFill>
                        <a:srgbClr val="4273B0"/>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3175" cap="flat" cmpd="sng" algn="ctr">
                      <a:solidFill>
                        <a:srgbClr val="4273B0"/>
                      </a:solidFill>
                      <a:prstDash val="solid"/>
                      <a:round/>
                      <a:headEnd type="none" w="med" len="med"/>
                      <a:tailEnd type="none" w="med" len="med"/>
                    </a:lnB>
                  </a:tcPr>
                </a:tc>
                <a:tc>
                  <a:txBody>
                    <a:bodyPr/>
                    <a:lstStyle/>
                    <a:p>
                      <a:pPr algn="ctr" rtl="0" fontAlgn="t">
                        <a:spcBef>
                          <a:spcPts val="0"/>
                        </a:spcBef>
                        <a:spcAft>
                          <a:spcPts val="0"/>
                        </a:spcAft>
                      </a:pPr>
                      <a:r>
                        <a:rPr lang="en-US" altLang="zh-CN" sz="800" u="none" strike="noStrike" kern="1200" dirty="0">
                          <a:solidFill>
                            <a:schemeClr val="bg1">
                              <a:lumMod val="50000"/>
                            </a:schemeClr>
                          </a:solidFill>
                          <a:effectLst/>
                          <a:latin typeface="+mn-lt"/>
                          <a:ea typeface="+mn-ea"/>
                          <a:cs typeface="+mn-cs"/>
                        </a:rPr>
                        <a:t>LR</a:t>
                      </a:r>
                      <a:endParaRPr lang="en-US" sz="800" u="none" strike="noStrike" kern="1200" dirty="0">
                        <a:solidFill>
                          <a:schemeClr val="bg1">
                            <a:lumMod val="50000"/>
                          </a:schemeClr>
                        </a:solidFill>
                        <a:effectLst/>
                        <a:latin typeface="+mn-lt"/>
                        <a:ea typeface="+mn-ea"/>
                        <a:cs typeface="+mn-cs"/>
                      </a:endParaRPr>
                    </a:p>
                  </a:txBody>
                  <a:tcPr marL="63500" marR="63500" marT="0" marB="0" anchor="ctr">
                    <a:lnT w="12700" cap="flat" cmpd="sng" algn="ctr">
                      <a:solidFill>
                        <a:schemeClr val="bg1">
                          <a:lumMod val="50000"/>
                        </a:schemeClr>
                      </a:solidFill>
                      <a:prstDash val="solid"/>
                      <a:round/>
                      <a:headEnd type="none" w="med" len="med"/>
                      <a:tailEnd type="none" w="med" len="med"/>
                    </a:lnT>
                    <a:lnB w="3175" cap="flat" cmpd="sng" algn="ctr">
                      <a:solidFill>
                        <a:srgbClr val="4273B0"/>
                      </a:solidFill>
                      <a:prstDash val="solid"/>
                      <a:round/>
                      <a:headEnd type="none" w="med" len="med"/>
                      <a:tailEnd type="none" w="med" len="med"/>
                    </a:lnB>
                  </a:tcPr>
                </a:tc>
                <a:tc>
                  <a:txBody>
                    <a:bodyPr/>
                    <a:lstStyle/>
                    <a:p>
                      <a:pPr algn="ctr" rtl="0" fontAlgn="t">
                        <a:spcBef>
                          <a:spcPts val="0"/>
                        </a:spcBef>
                        <a:spcAft>
                          <a:spcPts val="0"/>
                        </a:spcAft>
                      </a:pPr>
                      <a:r>
                        <a:rPr lang="en-US" altLang="zh-CN" sz="800" b="1" u="none" strike="noStrike" kern="1200" dirty="0">
                          <a:solidFill>
                            <a:srgbClr val="4273B0"/>
                          </a:solidFill>
                          <a:effectLst/>
                          <a:latin typeface="+mn-lt"/>
                          <a:ea typeface="+mn-ea"/>
                          <a:cs typeface="+mn-cs"/>
                        </a:rPr>
                        <a:t>79.4</a:t>
                      </a:r>
                      <a:endParaRPr lang="en-US" sz="800" b="1" u="none" strike="noStrike" kern="1200" dirty="0">
                        <a:solidFill>
                          <a:srgbClr val="4273B0"/>
                        </a:solidFill>
                        <a:effectLst/>
                        <a:latin typeface="+mn-lt"/>
                        <a:ea typeface="+mn-ea"/>
                        <a:cs typeface="+mn-cs"/>
                      </a:endParaRPr>
                    </a:p>
                  </a:txBody>
                  <a:tcPr marL="63500" marR="63500" marT="0" marB="0" anchor="ctr">
                    <a:lnT w="12700" cap="flat" cmpd="sng" algn="ctr">
                      <a:solidFill>
                        <a:schemeClr val="bg1">
                          <a:lumMod val="50000"/>
                        </a:schemeClr>
                      </a:solidFill>
                      <a:prstDash val="solid"/>
                      <a:round/>
                      <a:headEnd type="none" w="med" len="med"/>
                      <a:tailEnd type="none" w="med" len="med"/>
                    </a:lnT>
                    <a:lnB w="3175" cap="flat" cmpd="sng" algn="ctr">
                      <a:solidFill>
                        <a:srgbClr val="4273B0"/>
                      </a:solidFill>
                      <a:prstDash val="solid"/>
                      <a:round/>
                      <a:headEnd type="none" w="med" len="med"/>
                      <a:tailEnd type="none" w="med" len="med"/>
                    </a:lnB>
                  </a:tcPr>
                </a:tc>
                <a:tc>
                  <a:txBody>
                    <a:bodyPr/>
                    <a:lstStyle/>
                    <a:p>
                      <a:pPr algn="ctr" rtl="0" fontAlgn="t">
                        <a:spcBef>
                          <a:spcPts val="0"/>
                        </a:spcBef>
                        <a:spcAft>
                          <a:spcPts val="0"/>
                        </a:spcAft>
                      </a:pPr>
                      <a:r>
                        <a:rPr lang="en-US" altLang="zh-CN" sz="800" u="none" strike="noStrike" kern="1200" dirty="0">
                          <a:solidFill>
                            <a:srgbClr val="4273B0"/>
                          </a:solidFill>
                          <a:effectLst/>
                          <a:latin typeface="+mn-lt"/>
                          <a:ea typeface="+mn-ea"/>
                          <a:cs typeface="+mn-cs"/>
                        </a:rPr>
                        <a:t>53.5</a:t>
                      </a:r>
                      <a:endParaRPr lang="en-US" sz="800" u="none" strike="noStrike" kern="1200" dirty="0">
                        <a:solidFill>
                          <a:srgbClr val="4273B0"/>
                        </a:solidFill>
                        <a:effectLst/>
                        <a:latin typeface="+mn-lt"/>
                        <a:ea typeface="+mn-ea"/>
                        <a:cs typeface="+mn-cs"/>
                      </a:endParaRPr>
                    </a:p>
                  </a:txBody>
                  <a:tcPr marL="63500" marR="63500" marT="0" marB="0" anchor="ctr">
                    <a:lnT w="12700" cap="flat" cmpd="sng" algn="ctr">
                      <a:solidFill>
                        <a:schemeClr val="bg1">
                          <a:lumMod val="50000"/>
                        </a:schemeClr>
                      </a:solidFill>
                      <a:prstDash val="solid"/>
                      <a:round/>
                      <a:headEnd type="none" w="med" len="med"/>
                      <a:tailEnd type="none" w="med" len="med"/>
                    </a:lnT>
                    <a:lnB w="3175" cap="flat" cmpd="sng" algn="ctr">
                      <a:solidFill>
                        <a:srgbClr val="4273B0"/>
                      </a:solidFill>
                      <a:prstDash val="solid"/>
                      <a:round/>
                      <a:headEnd type="none" w="med" len="med"/>
                      <a:tailEnd type="none" w="med" len="med"/>
                    </a:lnB>
                  </a:tcPr>
                </a:tc>
                <a:tc>
                  <a:txBody>
                    <a:bodyPr/>
                    <a:lstStyle/>
                    <a:p>
                      <a:pPr marL="0" algn="ctr" defTabSz="685800" rtl="0" eaLnBrk="1" fontAlgn="t" latinLnBrk="0" hangingPunct="1">
                        <a:spcBef>
                          <a:spcPts val="0"/>
                        </a:spcBef>
                        <a:spcAft>
                          <a:spcPts val="0"/>
                        </a:spcAft>
                      </a:pPr>
                      <a:r>
                        <a:rPr lang="en-US" altLang="zh-CN" sz="800" b="1" u="none" strike="noStrike" kern="1200" dirty="0">
                          <a:solidFill>
                            <a:srgbClr val="4273B0"/>
                          </a:solidFill>
                          <a:effectLst/>
                          <a:latin typeface="+mn-lt"/>
                          <a:ea typeface="+mn-ea"/>
                          <a:cs typeface="+mn-cs"/>
                        </a:rPr>
                        <a:t>75.9</a:t>
                      </a:r>
                      <a:endParaRPr lang="en-US" sz="800" b="1" u="none" strike="noStrike" kern="1200" dirty="0">
                        <a:solidFill>
                          <a:srgbClr val="4273B0"/>
                        </a:solidFill>
                        <a:effectLst/>
                        <a:latin typeface="+mn-lt"/>
                        <a:ea typeface="+mn-ea"/>
                        <a:cs typeface="+mn-cs"/>
                      </a:endParaRPr>
                    </a:p>
                  </a:txBody>
                  <a:tcPr marL="63500" marR="63500" marT="0" marB="0" anchor="ctr">
                    <a:lnT w="12700" cap="flat" cmpd="sng" algn="ctr">
                      <a:solidFill>
                        <a:schemeClr val="bg1">
                          <a:lumMod val="50000"/>
                        </a:schemeClr>
                      </a:solidFill>
                      <a:prstDash val="solid"/>
                      <a:round/>
                      <a:headEnd type="none" w="med" len="med"/>
                      <a:tailEnd type="none" w="med" len="med"/>
                    </a:lnT>
                    <a:lnB w="3175" cap="flat" cmpd="sng" algn="ctr">
                      <a:solidFill>
                        <a:srgbClr val="4273B0"/>
                      </a:solidFill>
                      <a:prstDash val="solid"/>
                      <a:round/>
                      <a:headEnd type="none" w="med" len="med"/>
                      <a:tailEnd type="none" w="med" len="med"/>
                    </a:lnB>
                  </a:tcPr>
                </a:tc>
                <a:tc>
                  <a:txBody>
                    <a:bodyPr/>
                    <a:lstStyle/>
                    <a:p>
                      <a:pPr algn="ctr" fontAlgn="t"/>
                      <a:r>
                        <a:rPr lang="en-US" altLang="zh-CN" sz="800" b="1" u="none" strike="noStrike" kern="1200" dirty="0">
                          <a:solidFill>
                            <a:srgbClr val="4273B0"/>
                          </a:solidFill>
                          <a:effectLst/>
                          <a:latin typeface="+mn-lt"/>
                          <a:ea typeface="+mn-ea"/>
                          <a:cs typeface="+mn-cs"/>
                        </a:rPr>
                        <a:t>48.9</a:t>
                      </a:r>
                      <a:endParaRPr lang="en-US" sz="800" b="1" u="none" strike="noStrike" kern="1200" dirty="0">
                        <a:solidFill>
                          <a:srgbClr val="4273B0"/>
                        </a:solidFill>
                        <a:effectLst/>
                        <a:latin typeface="+mn-lt"/>
                        <a:ea typeface="+mn-ea"/>
                        <a:cs typeface="+mn-cs"/>
                      </a:endParaRPr>
                    </a:p>
                  </a:txBody>
                  <a:tcPr marL="63500" marR="63500" marT="0" marB="0" anchor="ctr">
                    <a:lnR w="3175" cap="flat" cmpd="sng" algn="ctr">
                      <a:solidFill>
                        <a:srgbClr val="4273B0"/>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3175" cap="flat" cmpd="sng" algn="ctr">
                      <a:solidFill>
                        <a:srgbClr val="4273B0"/>
                      </a:solidFill>
                      <a:prstDash val="solid"/>
                      <a:round/>
                      <a:headEnd type="none" w="med" len="med"/>
                      <a:tailEnd type="none" w="med" len="med"/>
                    </a:lnB>
                  </a:tcPr>
                </a:tc>
                <a:extLst>
                  <a:ext uri="{0D108BD9-81ED-4DB2-BD59-A6C34878D82A}">
                    <a16:rowId xmlns:a16="http://schemas.microsoft.com/office/drawing/2014/main" val="327907735"/>
                  </a:ext>
                </a:extLst>
              </a:tr>
            </a:tbl>
          </a:graphicData>
        </a:graphic>
      </p:graphicFrame>
      <p:pic>
        <p:nvPicPr>
          <p:cNvPr id="1037" name="Picture 13">
            <a:extLst>
              <a:ext uri="{FF2B5EF4-FFF2-40B4-BE49-F238E27FC236}">
                <a16:creationId xmlns:a16="http://schemas.microsoft.com/office/drawing/2014/main" id="{2A06BBB2-ADDA-6E48-A6B4-A9F6439394D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50591" y="3772912"/>
            <a:ext cx="1876156" cy="584776"/>
          </a:xfrm>
          <a:prstGeom prst="rect">
            <a:avLst/>
          </a:prstGeom>
          <a:noFill/>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38F1BB76-F68C-0445-AB63-8DAA771E1ACB}"/>
              </a:ext>
            </a:extLst>
          </p:cNvPr>
          <p:cNvSpPr txBox="1"/>
          <p:nvPr/>
        </p:nvSpPr>
        <p:spPr>
          <a:xfrm>
            <a:off x="2066430" y="8602589"/>
            <a:ext cx="2686527" cy="215444"/>
          </a:xfrm>
          <a:prstGeom prst="rect">
            <a:avLst/>
          </a:prstGeom>
          <a:noFill/>
        </p:spPr>
        <p:txBody>
          <a:bodyPr wrap="square" rtlCol="0">
            <a:spAutoFit/>
          </a:bodyPr>
          <a:lstStyle/>
          <a:p>
            <a:pPr algn="ctr"/>
            <a:r>
              <a:rPr lang="en-US" altLang="zh-CN" sz="800" dirty="0">
                <a:solidFill>
                  <a:schemeClr val="bg1">
                    <a:lumMod val="50000"/>
                  </a:schemeClr>
                </a:solidFill>
                <a:latin typeface="Arial" panose="020B0604020202020204" pitchFamily="34" charset="0"/>
                <a:cs typeface="Arial" panose="020B0604020202020204" pitchFamily="34" charset="0"/>
              </a:rPr>
              <a:t>Result</a:t>
            </a:r>
            <a:r>
              <a:rPr lang="zh-CN" altLang="en-US" sz="800" dirty="0">
                <a:solidFill>
                  <a:schemeClr val="bg1">
                    <a:lumMod val="50000"/>
                  </a:schemeClr>
                </a:solidFill>
                <a:latin typeface="Arial" panose="020B0604020202020204" pitchFamily="34" charset="0"/>
                <a:cs typeface="Arial" panose="020B0604020202020204" pitchFamily="34" charset="0"/>
              </a:rPr>
              <a:t> </a:t>
            </a:r>
            <a:r>
              <a:rPr lang="en-US" altLang="zh-CN" sz="800" dirty="0">
                <a:solidFill>
                  <a:schemeClr val="bg1">
                    <a:lumMod val="50000"/>
                  </a:schemeClr>
                </a:solidFill>
                <a:latin typeface="Arial" panose="020B0604020202020204" pitchFamily="34" charset="0"/>
                <a:cs typeface="Arial" panose="020B0604020202020204" pitchFamily="34" charset="0"/>
              </a:rPr>
              <a:t>of</a:t>
            </a:r>
            <a:r>
              <a:rPr lang="zh-CN" altLang="en-US" sz="800" dirty="0">
                <a:solidFill>
                  <a:schemeClr val="bg1">
                    <a:lumMod val="50000"/>
                  </a:schemeClr>
                </a:solidFill>
                <a:latin typeface="Arial" panose="020B0604020202020204" pitchFamily="34" charset="0"/>
                <a:cs typeface="Arial" panose="020B0604020202020204" pitchFamily="34" charset="0"/>
              </a:rPr>
              <a:t> </a:t>
            </a:r>
            <a:r>
              <a:rPr lang="en-US" altLang="zh-CN" sz="800" dirty="0">
                <a:solidFill>
                  <a:schemeClr val="bg1">
                    <a:lumMod val="50000"/>
                  </a:schemeClr>
                </a:solidFill>
                <a:latin typeface="Arial" panose="020B0604020202020204" pitchFamily="34" charset="0"/>
                <a:cs typeface="Arial" panose="020B0604020202020204" pitchFamily="34" charset="0"/>
              </a:rPr>
              <a:t>Feature/Text-based</a:t>
            </a:r>
            <a:r>
              <a:rPr lang="zh-CN" altLang="en-US" sz="800" dirty="0">
                <a:solidFill>
                  <a:schemeClr val="bg1">
                    <a:lumMod val="50000"/>
                  </a:schemeClr>
                </a:solidFill>
                <a:latin typeface="Arial" panose="020B0604020202020204" pitchFamily="34" charset="0"/>
                <a:cs typeface="Arial" panose="020B0604020202020204" pitchFamily="34" charset="0"/>
              </a:rPr>
              <a:t> </a:t>
            </a:r>
            <a:r>
              <a:rPr lang="en-US" altLang="zh-CN" sz="800" dirty="0">
                <a:solidFill>
                  <a:schemeClr val="bg1">
                    <a:lumMod val="50000"/>
                  </a:schemeClr>
                </a:solidFill>
                <a:latin typeface="Arial" panose="020B0604020202020204" pitchFamily="34" charset="0"/>
                <a:cs typeface="Arial" panose="020B0604020202020204" pitchFamily="34" charset="0"/>
              </a:rPr>
              <a:t>and</a:t>
            </a:r>
            <a:r>
              <a:rPr lang="zh-CN" altLang="en-US" sz="800" dirty="0">
                <a:solidFill>
                  <a:schemeClr val="bg1">
                    <a:lumMod val="50000"/>
                  </a:schemeClr>
                </a:solidFill>
                <a:latin typeface="Arial" panose="020B0604020202020204" pitchFamily="34" charset="0"/>
                <a:cs typeface="Arial" panose="020B0604020202020204" pitchFamily="34" charset="0"/>
              </a:rPr>
              <a:t> </a:t>
            </a:r>
            <a:r>
              <a:rPr lang="en-US" altLang="zh-CN" sz="800" dirty="0">
                <a:solidFill>
                  <a:schemeClr val="bg1">
                    <a:lumMod val="50000"/>
                  </a:schemeClr>
                </a:solidFill>
                <a:latin typeface="Arial" panose="020B0604020202020204" pitchFamily="34" charset="0"/>
                <a:cs typeface="Arial" panose="020B0604020202020204" pitchFamily="34" charset="0"/>
              </a:rPr>
              <a:t>Combined</a:t>
            </a:r>
            <a:r>
              <a:rPr lang="zh-CN" altLang="en-US" sz="800" dirty="0">
                <a:solidFill>
                  <a:schemeClr val="bg1">
                    <a:lumMod val="50000"/>
                  </a:schemeClr>
                </a:solidFill>
                <a:latin typeface="Arial" panose="020B0604020202020204" pitchFamily="34" charset="0"/>
                <a:cs typeface="Arial" panose="020B0604020202020204" pitchFamily="34" charset="0"/>
              </a:rPr>
              <a:t> </a:t>
            </a:r>
            <a:r>
              <a:rPr lang="en-US" altLang="zh-CN" sz="800" dirty="0">
                <a:solidFill>
                  <a:schemeClr val="bg1">
                    <a:lumMod val="50000"/>
                  </a:schemeClr>
                </a:solidFill>
                <a:latin typeface="Arial" panose="020B0604020202020204" pitchFamily="34" charset="0"/>
                <a:cs typeface="Arial" panose="020B0604020202020204" pitchFamily="34" charset="0"/>
              </a:rPr>
              <a:t>models</a:t>
            </a:r>
            <a:endParaRPr lang="en-US" sz="800" dirty="0">
              <a:solidFill>
                <a:srgbClr val="F2F2F2"/>
              </a:solidFill>
              <a:latin typeface="Arial" panose="020B0604020202020204" pitchFamily="34" charset="0"/>
              <a:cs typeface="Arial" panose="020B0604020202020204" pitchFamily="34" charset="0"/>
            </a:endParaRPr>
          </a:p>
        </p:txBody>
      </p:sp>
      <p:pic>
        <p:nvPicPr>
          <p:cNvPr id="1039" name="Picture 15">
            <a:extLst>
              <a:ext uri="{FF2B5EF4-FFF2-40B4-BE49-F238E27FC236}">
                <a16:creationId xmlns:a16="http://schemas.microsoft.com/office/drawing/2014/main" id="{E904CA64-0F0F-1047-9225-329704BCD74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flipV="1">
            <a:off x="4750591" y="8222068"/>
            <a:ext cx="1988447" cy="498953"/>
          </a:xfrm>
          <a:prstGeom prst="rect">
            <a:avLst/>
          </a:prstGeom>
          <a:noFill/>
          <a:extLst>
            <a:ext uri="{909E8E84-426E-40DD-AFC4-6F175D3DCCD1}">
              <a14:hiddenFill xmlns:a14="http://schemas.microsoft.com/office/drawing/2010/main">
                <a:solidFill>
                  <a:srgbClr val="FFFFFF"/>
                </a:solidFill>
              </a14:hiddenFill>
            </a:ext>
          </a:extLst>
        </p:spPr>
      </p:pic>
      <p:sp>
        <p:nvSpPr>
          <p:cNvPr id="71" name="TextBox 70">
            <a:extLst>
              <a:ext uri="{FF2B5EF4-FFF2-40B4-BE49-F238E27FC236}">
                <a16:creationId xmlns:a16="http://schemas.microsoft.com/office/drawing/2014/main" id="{C70297F6-5EEB-8945-AB7C-2B3D04D10779}"/>
              </a:ext>
            </a:extLst>
          </p:cNvPr>
          <p:cNvSpPr txBox="1"/>
          <p:nvPr/>
        </p:nvSpPr>
        <p:spPr>
          <a:xfrm>
            <a:off x="4676765" y="4342362"/>
            <a:ext cx="2021917" cy="707886"/>
          </a:xfrm>
          <a:prstGeom prst="rect">
            <a:avLst/>
          </a:prstGeom>
          <a:noFill/>
        </p:spPr>
        <p:txBody>
          <a:bodyPr wrap="square" rtlCol="0">
            <a:spAutoFit/>
          </a:bodyPr>
          <a:lstStyle/>
          <a:p>
            <a:pPr algn="just"/>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Figure: How the word usage influences the probability of being popular.</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Red</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means</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using the word increase the probability of being popular;</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blue</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means</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a</a:t>
            </a:r>
            <a:r>
              <a:rPr lang="zh-CN" altLang="en-US"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 </a:t>
            </a:r>
            <a:r>
              <a:rPr lang="en-US" altLang="zh-CN" sz="800" dirty="0">
                <a:solidFill>
                  <a:schemeClr val="bg1">
                    <a:lumMod val="50000"/>
                  </a:schemeClr>
                </a:solidFill>
                <a:latin typeface="Arial" panose="020B0604020202020204" pitchFamily="34" charset="0"/>
                <a:ea typeface="Meiryo" panose="020B0604030504040204" pitchFamily="34" charset="-128"/>
                <a:cs typeface="Arial" panose="020B0604020202020204" pitchFamily="34" charset="0"/>
              </a:rPr>
              <a:t>decreasing.</a:t>
            </a:r>
            <a:endParaRPr lang="en-US" sz="800" dirty="0">
              <a:solidFill>
                <a:srgbClr val="F2F2F2"/>
              </a:solidFill>
              <a:latin typeface="Arial" panose="020B0604020202020204" pitchFamily="34" charset="0"/>
              <a:cs typeface="Arial" panose="020B0604020202020204" pitchFamily="34" charset="0"/>
            </a:endParaRPr>
          </a:p>
        </p:txBody>
      </p:sp>
      <p:grpSp>
        <p:nvGrpSpPr>
          <p:cNvPr id="59" name="Group 58">
            <a:extLst>
              <a:ext uri="{FF2B5EF4-FFF2-40B4-BE49-F238E27FC236}">
                <a16:creationId xmlns:a16="http://schemas.microsoft.com/office/drawing/2014/main" id="{E1113E9D-499F-4443-B6D2-22653206A287}"/>
              </a:ext>
            </a:extLst>
          </p:cNvPr>
          <p:cNvGrpSpPr/>
          <p:nvPr/>
        </p:nvGrpSpPr>
        <p:grpSpPr>
          <a:xfrm>
            <a:off x="4705310" y="6185499"/>
            <a:ext cx="2156731" cy="561870"/>
            <a:chOff x="4701269" y="5917421"/>
            <a:chExt cx="2156731" cy="561870"/>
          </a:xfrm>
        </p:grpSpPr>
        <p:sp>
          <p:nvSpPr>
            <p:cNvPr id="74" name="TextBox 73">
              <a:extLst>
                <a:ext uri="{FF2B5EF4-FFF2-40B4-BE49-F238E27FC236}">
                  <a16:creationId xmlns:a16="http://schemas.microsoft.com/office/drawing/2014/main" id="{0CF60184-3ED9-3140-A95A-BC8474CE666A}"/>
                </a:ext>
              </a:extLst>
            </p:cNvPr>
            <p:cNvSpPr txBox="1"/>
            <p:nvPr/>
          </p:nvSpPr>
          <p:spPr>
            <a:xfrm>
              <a:off x="4701269" y="5917421"/>
              <a:ext cx="338554" cy="558707"/>
            </a:xfrm>
            <a:prstGeom prst="rect">
              <a:avLst/>
            </a:prstGeom>
            <a:noFill/>
          </p:spPr>
          <p:txBody>
            <a:bodyPr vert="vert270" wrap="square" rtlCol="0">
              <a:spAutoFit/>
            </a:bodyPr>
            <a:lstStyle/>
            <a:p>
              <a:pPr algn="ctr"/>
              <a:r>
                <a:rPr lang="en-US" altLang="zh-CN" sz="1000" dirty="0">
                  <a:solidFill>
                    <a:schemeClr val="bg1"/>
                  </a:solidFill>
                  <a:highlight>
                    <a:srgbClr val="808080"/>
                  </a:highlight>
                  <a:latin typeface="Arial" panose="020B0604020202020204" pitchFamily="34" charset="0"/>
                  <a:cs typeface="Arial" panose="020B0604020202020204" pitchFamily="34" charset="0"/>
                </a:rPr>
                <a:t>ROC</a:t>
              </a:r>
              <a:endParaRPr lang="en-US" sz="1000" dirty="0">
                <a:solidFill>
                  <a:schemeClr val="bg1"/>
                </a:solidFill>
                <a:highlight>
                  <a:srgbClr val="808080"/>
                </a:highlight>
                <a:latin typeface="Arial" panose="020B0604020202020204" pitchFamily="34" charset="0"/>
                <a:cs typeface="Arial" panose="020B0604020202020204" pitchFamily="34" charset="0"/>
              </a:endParaRPr>
            </a:p>
          </p:txBody>
        </p:sp>
        <p:grpSp>
          <p:nvGrpSpPr>
            <p:cNvPr id="30" name="Group 29">
              <a:extLst>
                <a:ext uri="{FF2B5EF4-FFF2-40B4-BE49-F238E27FC236}">
                  <a16:creationId xmlns:a16="http://schemas.microsoft.com/office/drawing/2014/main" id="{AA886D1C-3F52-F342-BF01-36F88C38F4BC}"/>
                </a:ext>
              </a:extLst>
            </p:cNvPr>
            <p:cNvGrpSpPr/>
            <p:nvPr/>
          </p:nvGrpSpPr>
          <p:grpSpPr>
            <a:xfrm>
              <a:off x="4963100" y="5943053"/>
              <a:ext cx="1894900" cy="536238"/>
              <a:chOff x="4731103" y="6003820"/>
              <a:chExt cx="1894900" cy="536238"/>
            </a:xfrm>
          </p:grpSpPr>
          <p:pic>
            <p:nvPicPr>
              <p:cNvPr id="1041" name="Picture 17">
                <a:extLst>
                  <a:ext uri="{FF2B5EF4-FFF2-40B4-BE49-F238E27FC236}">
                    <a16:creationId xmlns:a16="http://schemas.microsoft.com/office/drawing/2014/main" id="{88ED8A57-6F14-7641-A8EB-5C0218DE6673}"/>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10956" t="6982" r="5177" b="13470"/>
              <a:stretch/>
            </p:blipFill>
            <p:spPr bwMode="auto">
              <a:xfrm>
                <a:off x="4796648" y="6005673"/>
                <a:ext cx="722531" cy="472544"/>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a:extLst>
                  <a:ext uri="{FF2B5EF4-FFF2-40B4-BE49-F238E27FC236}">
                    <a16:creationId xmlns:a16="http://schemas.microsoft.com/office/drawing/2014/main" id="{DD003847-5937-3740-A63F-CFE752F099BD}"/>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9696" t="8990" r="6831" b="11380"/>
              <a:stretch/>
            </p:blipFill>
            <p:spPr bwMode="auto">
              <a:xfrm>
                <a:off x="5568502" y="6003820"/>
                <a:ext cx="722531" cy="476313"/>
              </a:xfrm>
              <a:prstGeom prst="rect">
                <a:avLst/>
              </a:prstGeom>
              <a:noFill/>
              <a:extLst>
                <a:ext uri="{909E8E84-426E-40DD-AFC4-6F175D3DCCD1}">
                  <a14:hiddenFill xmlns:a14="http://schemas.microsoft.com/office/drawing/2010/main">
                    <a:solidFill>
                      <a:srgbClr val="FFFFFF"/>
                    </a:solidFill>
                  </a14:hiddenFill>
                </a:ext>
              </a:extLst>
            </p:spPr>
          </p:pic>
          <p:sp>
            <p:nvSpPr>
              <p:cNvPr id="75" name="TextBox 74">
                <a:extLst>
                  <a:ext uri="{FF2B5EF4-FFF2-40B4-BE49-F238E27FC236}">
                    <a16:creationId xmlns:a16="http://schemas.microsoft.com/office/drawing/2014/main" id="{2C4ACC87-9AE6-3A49-8E3E-DE53CE0FEA08}"/>
                  </a:ext>
                </a:extLst>
              </p:cNvPr>
              <p:cNvSpPr txBox="1"/>
              <p:nvPr/>
            </p:nvSpPr>
            <p:spPr>
              <a:xfrm>
                <a:off x="4731103" y="6290674"/>
                <a:ext cx="1071093" cy="246221"/>
              </a:xfrm>
              <a:prstGeom prst="rect">
                <a:avLst/>
              </a:prstGeom>
              <a:noFill/>
            </p:spPr>
            <p:txBody>
              <a:bodyPr wrap="square" rtlCol="0">
                <a:spAutoFit/>
              </a:bodyPr>
              <a:lstStyle/>
              <a:p>
                <a:pPr algn="ctr"/>
                <a:r>
                  <a:rPr lang="en-US" altLang="zh-CN" sz="1000" dirty="0">
                    <a:solidFill>
                      <a:schemeClr val="bg1"/>
                    </a:solidFill>
                    <a:highlight>
                      <a:srgbClr val="808080"/>
                    </a:highlight>
                    <a:latin typeface="Arial" panose="020B0604020202020204" pitchFamily="34" charset="0"/>
                    <a:cs typeface="Arial" panose="020B0604020202020204" pitchFamily="34" charset="0"/>
                  </a:rPr>
                  <a:t>Facebook</a:t>
                </a:r>
                <a:endParaRPr lang="en-US" sz="1000" dirty="0">
                  <a:solidFill>
                    <a:schemeClr val="bg1"/>
                  </a:solidFill>
                  <a:highlight>
                    <a:srgbClr val="808080"/>
                  </a:highlight>
                  <a:latin typeface="Arial" panose="020B06040202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id="{66F55E97-F3C9-E64A-A23D-0F1715F682CB}"/>
                  </a:ext>
                </a:extLst>
              </p:cNvPr>
              <p:cNvSpPr txBox="1"/>
              <p:nvPr/>
            </p:nvSpPr>
            <p:spPr>
              <a:xfrm>
                <a:off x="5554910" y="6293837"/>
                <a:ext cx="1071093" cy="246221"/>
              </a:xfrm>
              <a:prstGeom prst="rect">
                <a:avLst/>
              </a:prstGeom>
              <a:noFill/>
            </p:spPr>
            <p:txBody>
              <a:bodyPr wrap="square" rtlCol="0">
                <a:spAutoFit/>
              </a:bodyPr>
              <a:lstStyle/>
              <a:p>
                <a:pPr algn="ctr"/>
                <a:r>
                  <a:rPr lang="en-US" altLang="zh-CN" sz="1000" dirty="0">
                    <a:solidFill>
                      <a:schemeClr val="bg1"/>
                    </a:solidFill>
                    <a:highlight>
                      <a:srgbClr val="808080"/>
                    </a:highlight>
                    <a:latin typeface="Arial" panose="020B0604020202020204" pitchFamily="34" charset="0"/>
                    <a:cs typeface="Arial" panose="020B0604020202020204" pitchFamily="34" charset="0"/>
                  </a:rPr>
                  <a:t>LinkedIn</a:t>
                </a:r>
                <a:endParaRPr lang="en-US" sz="1000" dirty="0">
                  <a:solidFill>
                    <a:schemeClr val="bg1"/>
                  </a:solidFill>
                  <a:highlight>
                    <a:srgbClr val="808080"/>
                  </a:highlight>
                  <a:latin typeface="Arial" panose="020B0604020202020204" pitchFamily="34" charset="0"/>
                  <a:cs typeface="Arial" panose="020B0604020202020204" pitchFamily="34" charset="0"/>
                </a:endParaRPr>
              </a:p>
            </p:txBody>
          </p:sp>
        </p:grpSp>
      </p:grpSp>
    </p:spTree>
    <p:extLst>
      <p:ext uri="{BB962C8B-B14F-4D97-AF65-F5344CB8AC3E}">
        <p14:creationId xmlns:p14="http://schemas.microsoft.com/office/powerpoint/2010/main" val="307922391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1527</TotalTime>
  <Words>934</Words>
  <Application>Microsoft Office PowerPoint</Application>
  <PresentationFormat>Letter Paper (8.5x11 in)</PresentationFormat>
  <Paragraphs>163</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Courier New</vt:lpstr>
      <vt:lpstr>Gill Sans MT</vt:lpstr>
      <vt:lpstr>IrisUPC</vt:lpstr>
      <vt:lpstr>Wingdings</vt:lpstr>
      <vt:lpstr>Parcel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Junyi Meng</dc:creator>
  <cp:lastModifiedBy>Liu Wenwen</cp:lastModifiedBy>
  <cp:revision>29</cp:revision>
  <dcterms:created xsi:type="dcterms:W3CDTF">2019-12-07T18:00:22Z</dcterms:created>
  <dcterms:modified xsi:type="dcterms:W3CDTF">2020-01-05T19:27:56Z</dcterms:modified>
</cp:coreProperties>
</file>