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modernComment_101_AB18E381.xml" ContentType="application/vnd.ms-powerpoint.comments+xml"/>
  <Override PartName="/ppt/comments/modernComment_104_62824D3A.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comments/modernComment_105_29356E02.xml" ContentType="application/vnd.ms-powerpoint.comments+xml"/>
  <Override PartName="/ppt/comments/modernComment_108_7B602BC6.xml" ContentType="application/vnd.ms-powerpoint.comments+xml"/>
  <Override PartName="/ppt/comments/modernComment_109_DEFF94DB.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9" r:id="rId4"/>
    <p:sldId id="260" r:id="rId5"/>
    <p:sldId id="261" r:id="rId6"/>
    <p:sldId id="262" r:id="rId7"/>
    <p:sldId id="264" r:id="rId8"/>
    <p:sldId id="265"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C3D708D-A110-BDF8-E26E-C74D7229B60A}" name="Megaro, Jessica" initials="MJ" userId="S::jessica.megaro@snhu.edu::8b4be171-6b16-4ca8-82f1-bfb47960331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9E6CDF-897B-4E6F-81B9-807F3A15BEFE}" v="1794" dt="2021-12-07T07:49:59.6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viewProps" Target="viewProps.xml" Id="rId13" /><Relationship Type="http://schemas.microsoft.com/office/2018/10/relationships/authors" Target="authors.xml" Id="rId18"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presProps" Target="presProps.xml" Id="rId12" /><Relationship Type="http://schemas.microsoft.com/office/2015/10/relationships/revisionInfo" Target="revisionInfo.xml" Id="rId17"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tableStyles" Target="tableStyles.xml" Id="rId15" /><Relationship Type="http://schemas.openxmlformats.org/officeDocument/2006/relationships/slide" Target="slides/slide9.xml" Id="rId10"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theme" Target="theme/theme1.xml" Id="rId14" /></Relationships>
</file>

<file path=ppt/comments/modernComment_101_AB18E381.xml><?xml version="1.0" encoding="utf-8"?>
<p188:cmLst xmlns:a="http://schemas.openxmlformats.org/drawingml/2006/main" xmlns:r="http://schemas.openxmlformats.org/officeDocument/2006/relationships" xmlns:p188="http://schemas.microsoft.com/office/powerpoint/2018/8/main">
  <p188:cm id="{E9D174B6-782B-4CC3-856F-07B78FA9ACB6}" authorId="{5C3D708D-A110-BDF8-E26E-C74D7229B60A}" created="2021-12-07T07:29:15.486">
    <pc:sldMkLst xmlns:pc="http://schemas.microsoft.com/office/powerpoint/2013/main/command">
      <pc:docMk/>
      <pc:sldMk cId="2870535041" sldId="257"/>
    </pc:sldMkLst>
    <p188:txBody>
      <a:bodyPr/>
      <a:lstStyle/>
      <a:p>
        <a:r>
          <a:rPr lang="en-US"/>
          <a:t>All roles working together for the success of the project.
What is each person responsible for?
How do they work together?</a:t>
        </a:r>
      </a:p>
    </p188:txBody>
  </p188:cm>
</p188:cmLst>
</file>

<file path=ppt/comments/modernComment_104_62824D3A.xml><?xml version="1.0" encoding="utf-8"?>
<p188:cmLst xmlns:a="http://schemas.openxmlformats.org/drawingml/2006/main" xmlns:r="http://schemas.openxmlformats.org/officeDocument/2006/relationships" xmlns:p188="http://schemas.microsoft.com/office/powerpoint/2018/8/main">
  <p188:cm id="{675F0023-B51D-4B7C-ACFA-8B3968F4B9C5}" authorId="{5C3D708D-A110-BDF8-E26E-C74D7229B60A}" created="2021-12-07T07:32:44.002">
    <pc:sldMkLst xmlns:pc="http://schemas.microsoft.com/office/powerpoint/2013/main/command">
      <pc:docMk/>
      <pc:sldMk cId="1652706618" sldId="260"/>
    </pc:sldMkLst>
    <p188:txBody>
      <a:bodyPr/>
      <a:lstStyle/>
      <a:p>
        <a:r>
          <a:rPr lang="en-US"/>
          <a:t>Software Development Life Cycle
Requirements, planning, design, develop, test, deploy.
Each stage is mutually important and necessary.
Requirements: What does the user want? What do they need? What is missing?
Planning: What will it cost? Is it risky? What is the chance of total failure?
Design: How do we get what we want? What is the vision? How will it look to the user?
Develop: Create the product using knowledge in an efficient and creative way.
Testing: Does it all work? What can be improved? Do any issues need to be reported? Is anything missing?
Deployment: Has everything been completed within the deadline? Is this a high quality product? </a:t>
        </a:r>
      </a:p>
    </p188:txBody>
  </p188:cm>
</p188:cmLst>
</file>

<file path=ppt/comments/modernComment_105_29356E02.xml><?xml version="1.0" encoding="utf-8"?>
<p188:cmLst xmlns:a="http://schemas.openxmlformats.org/drawingml/2006/main" xmlns:r="http://schemas.openxmlformats.org/officeDocument/2006/relationships" xmlns:p188="http://schemas.microsoft.com/office/powerpoint/2018/8/main">
  <p188:cm id="{1E1E7C10-B8FA-4AEB-95D9-9FFFC05F9685}" authorId="{5C3D708D-A110-BDF8-E26E-C74D7229B60A}" created="2021-12-07T07:34:01.627">
    <ac:deMkLst xmlns:ac="http://schemas.microsoft.com/office/drawing/2013/main/command">
      <pc:docMk xmlns:pc="http://schemas.microsoft.com/office/powerpoint/2013/main/command"/>
      <pc:sldMk xmlns:pc="http://schemas.microsoft.com/office/powerpoint/2013/main/command" cId="691367426" sldId="261"/>
      <ac:spMk id="6" creationId="{3C7A56EA-3C52-42BF-B604-203EFFD81082}"/>
    </ac:deMkLst>
    <p188:txBody>
      <a:bodyPr/>
      <a:lstStyle/>
      <a:p>
        <a:r>
          <a:rPr lang="en-US"/>
          <a:t>Discuss differences between agile and waterfall. Emphasize flexibility per Lanford, frequent and clear communication, engagement and morale. </a:t>
        </a:r>
      </a:p>
    </p188:txBody>
  </p188:cm>
</p188:cmLst>
</file>

<file path=ppt/comments/modernComment_108_7B602BC6.xml><?xml version="1.0" encoding="utf-8"?>
<p188:cmLst xmlns:a="http://schemas.openxmlformats.org/drawingml/2006/main" xmlns:r="http://schemas.openxmlformats.org/officeDocument/2006/relationships" xmlns:p188="http://schemas.microsoft.com/office/powerpoint/2018/8/main">
  <p188:cm id="{1F5B3649-D690-4466-9A05-441D1234118F}" authorId="{5C3D708D-A110-BDF8-E26E-C74D7229B60A}" created="2021-12-07T07:34:48.970">
    <pc:sldMkLst xmlns:pc="http://schemas.microsoft.com/office/powerpoint/2013/main/command">
      <pc:docMk/>
      <pc:sldMk cId="2069900230" sldId="264"/>
    </pc:sldMkLst>
    <p188:txBody>
      <a:bodyPr/>
      <a:lstStyle/>
      <a:p>
        <a:r>
          <a:rPr lang="en-US"/>
          <a:t>Discuss benefits of scrum events and working in an agile environment as opposed to a waterfall environment.</a:t>
        </a:r>
      </a:p>
    </p188:txBody>
  </p188:cm>
</p188:cmLst>
</file>

<file path=ppt/comments/modernComment_109_DEFF94DB.xml><?xml version="1.0" encoding="utf-8"?>
<p188:cmLst xmlns:a="http://schemas.openxmlformats.org/drawingml/2006/main" xmlns:r="http://schemas.openxmlformats.org/officeDocument/2006/relationships" xmlns:p188="http://schemas.microsoft.com/office/powerpoint/2018/8/main">
  <p188:cm id="{F9F957D5-849B-4FBD-B9E9-FB37364F9523}" authorId="{5C3D708D-A110-BDF8-E26E-C74D7229B60A}" created="2021-12-07T07:45:16.345">
    <pc:sldMkLst xmlns:pc="http://schemas.microsoft.com/office/powerpoint/2013/main/command">
      <pc:docMk/>
      <pc:sldMk cId="3741291739" sldId="265"/>
    </pc:sldMkLst>
    <p188:txBody>
      <a:bodyPr/>
      <a:lstStyle/>
      <a:p>
        <a:r>
          <a:rPr lang="en-US"/>
          <a:t>Use example of needing to be flexible and adaptable in an agile environment. </a:t>
        </a:r>
      </a:p>
    </p188:txBody>
  </p188:cm>
</p188: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448B3E-C9BB-4437-93C7-83B73536D1C0}" type="doc">
      <dgm:prSet loTypeId="urn:microsoft.com/office/officeart/2005/8/layout/cycle1" loCatId="cycle" qsTypeId="urn:microsoft.com/office/officeart/2005/8/quickstyle/simple1" qsCatId="simple" csTypeId="urn:microsoft.com/office/officeart/2005/8/colors/colorful1" csCatId="colorful" phldr="1"/>
      <dgm:spPr/>
      <dgm:t>
        <a:bodyPr/>
        <a:lstStyle/>
        <a:p>
          <a:endParaRPr lang="en-US"/>
        </a:p>
      </dgm:t>
    </dgm:pt>
    <dgm:pt modelId="{B8F4D53B-2818-4D68-8896-A009BEAD0304}">
      <dgm:prSet phldrT="[Text]" phldr="0"/>
      <dgm:spPr/>
      <dgm:t>
        <a:bodyPr/>
        <a:lstStyle/>
        <a:p>
          <a:r>
            <a:rPr lang="en-US" dirty="0">
              <a:latin typeface="Century Gothic" panose="020B0502020202020204"/>
            </a:rPr>
            <a:t>Planning</a:t>
          </a:r>
          <a:endParaRPr lang="en-US" dirty="0"/>
        </a:p>
      </dgm:t>
    </dgm:pt>
    <dgm:pt modelId="{9CE4C501-EAFA-4785-8236-E1467BEDFF97}" type="parTrans" cxnId="{EC822096-63DA-4161-BDA7-D563854D4086}">
      <dgm:prSet/>
      <dgm:spPr/>
      <dgm:t>
        <a:bodyPr/>
        <a:lstStyle/>
        <a:p>
          <a:endParaRPr lang="en-US"/>
        </a:p>
      </dgm:t>
    </dgm:pt>
    <dgm:pt modelId="{B4A75702-C356-4AE0-AFB3-86A1AD939DF0}" type="sibTrans" cxnId="{EC822096-63DA-4161-BDA7-D563854D4086}">
      <dgm:prSet/>
      <dgm:spPr/>
      <dgm:t>
        <a:bodyPr/>
        <a:lstStyle/>
        <a:p>
          <a:endParaRPr lang="en-US"/>
        </a:p>
      </dgm:t>
    </dgm:pt>
    <dgm:pt modelId="{B517240D-EECA-4382-A5AC-B8A18CCB14AE}">
      <dgm:prSet phldrT="[Text]" phldr="0"/>
      <dgm:spPr/>
      <dgm:t>
        <a:bodyPr/>
        <a:lstStyle/>
        <a:p>
          <a:r>
            <a:rPr lang="en-US" dirty="0">
              <a:latin typeface="Century Gothic" panose="020B0502020202020204"/>
            </a:rPr>
            <a:t>Design</a:t>
          </a:r>
          <a:endParaRPr lang="en-US" dirty="0"/>
        </a:p>
      </dgm:t>
    </dgm:pt>
    <dgm:pt modelId="{DF0BA350-E5E4-464B-B76C-E7C213A16469}" type="parTrans" cxnId="{45E417E3-02B4-42BE-BBEE-DFBD6EBB9A2A}">
      <dgm:prSet/>
      <dgm:spPr/>
      <dgm:t>
        <a:bodyPr/>
        <a:lstStyle/>
        <a:p>
          <a:endParaRPr lang="en-US"/>
        </a:p>
      </dgm:t>
    </dgm:pt>
    <dgm:pt modelId="{47208983-FF58-4CE8-BC73-791630DB56F8}" type="sibTrans" cxnId="{45E417E3-02B4-42BE-BBEE-DFBD6EBB9A2A}">
      <dgm:prSet/>
      <dgm:spPr/>
      <dgm:t>
        <a:bodyPr/>
        <a:lstStyle/>
        <a:p>
          <a:endParaRPr lang="en-US"/>
        </a:p>
      </dgm:t>
    </dgm:pt>
    <dgm:pt modelId="{58F86964-ECA2-4929-B18F-038133CB5CA6}">
      <dgm:prSet phldrT="[Text]" phldr="0"/>
      <dgm:spPr/>
      <dgm:t>
        <a:bodyPr/>
        <a:lstStyle/>
        <a:p>
          <a:pPr rtl="0"/>
          <a:r>
            <a:rPr lang="en-US" dirty="0">
              <a:latin typeface="Century Gothic" panose="020B0502020202020204"/>
            </a:rPr>
            <a:t>Software Development</a:t>
          </a:r>
        </a:p>
      </dgm:t>
    </dgm:pt>
    <dgm:pt modelId="{9D532BF9-0854-4394-8593-6B93D66715FD}" type="parTrans" cxnId="{605287E5-3BBF-4D5C-8DF2-167AB77EAE0A}">
      <dgm:prSet/>
      <dgm:spPr/>
      <dgm:t>
        <a:bodyPr/>
        <a:lstStyle/>
        <a:p>
          <a:endParaRPr lang="en-US"/>
        </a:p>
      </dgm:t>
    </dgm:pt>
    <dgm:pt modelId="{662CBD97-37AC-486A-B64C-BFD3C396CCB8}" type="sibTrans" cxnId="{605287E5-3BBF-4D5C-8DF2-167AB77EAE0A}">
      <dgm:prSet/>
      <dgm:spPr/>
      <dgm:t>
        <a:bodyPr/>
        <a:lstStyle/>
        <a:p>
          <a:endParaRPr lang="en-US"/>
        </a:p>
      </dgm:t>
    </dgm:pt>
    <dgm:pt modelId="{0B8E57CC-FFFE-4127-B763-D9EC3AF9BDFE}">
      <dgm:prSet phldrT="[Text]" phldr="0"/>
      <dgm:spPr/>
      <dgm:t>
        <a:bodyPr/>
        <a:lstStyle/>
        <a:p>
          <a:r>
            <a:rPr lang="en-US" dirty="0">
              <a:latin typeface="Century Gothic" panose="020B0502020202020204"/>
            </a:rPr>
            <a:t>Deployment</a:t>
          </a:r>
          <a:endParaRPr lang="en-US" dirty="0"/>
        </a:p>
      </dgm:t>
    </dgm:pt>
    <dgm:pt modelId="{BA9480E0-062A-4C78-B315-683FE177D1D7}" type="parTrans" cxnId="{A6E069CE-49EB-4751-B987-56BA169E650A}">
      <dgm:prSet/>
      <dgm:spPr/>
      <dgm:t>
        <a:bodyPr/>
        <a:lstStyle/>
        <a:p>
          <a:endParaRPr lang="en-US"/>
        </a:p>
      </dgm:t>
    </dgm:pt>
    <dgm:pt modelId="{1CE46102-22F4-4021-8F00-23B79008CDDD}" type="sibTrans" cxnId="{A6E069CE-49EB-4751-B987-56BA169E650A}">
      <dgm:prSet/>
      <dgm:spPr/>
      <dgm:t>
        <a:bodyPr/>
        <a:lstStyle/>
        <a:p>
          <a:endParaRPr lang="en-US"/>
        </a:p>
      </dgm:t>
    </dgm:pt>
    <dgm:pt modelId="{23A4E38F-8F8D-4DC0-BF99-C3116F5DF33F}">
      <dgm:prSet phldr="0"/>
      <dgm:spPr/>
      <dgm:t>
        <a:bodyPr/>
        <a:lstStyle/>
        <a:p>
          <a:pPr rtl="0"/>
          <a:r>
            <a:rPr lang="en-US" dirty="0">
              <a:latin typeface="Century Gothic" panose="020B0502020202020204"/>
            </a:rPr>
            <a:t>Requirements</a:t>
          </a:r>
        </a:p>
      </dgm:t>
    </dgm:pt>
    <dgm:pt modelId="{3E1FB4E8-8414-4320-A774-3C7B3402B7BB}" type="parTrans" cxnId="{380B8F9D-24FA-4020-A428-A9530271E6A2}">
      <dgm:prSet/>
      <dgm:spPr/>
    </dgm:pt>
    <dgm:pt modelId="{F175763E-FF5D-4091-9543-08C670AC60EF}" type="sibTrans" cxnId="{380B8F9D-24FA-4020-A428-A9530271E6A2}">
      <dgm:prSet/>
      <dgm:spPr/>
    </dgm:pt>
    <dgm:pt modelId="{FA969532-A769-4C97-BB1B-107183F96947}">
      <dgm:prSet phldr="0"/>
      <dgm:spPr/>
      <dgm:t>
        <a:bodyPr/>
        <a:lstStyle/>
        <a:p>
          <a:r>
            <a:rPr lang="en-US" dirty="0">
              <a:latin typeface="Century Gothic" panose="020B0502020202020204"/>
            </a:rPr>
            <a:t>Testing</a:t>
          </a:r>
          <a:endParaRPr lang="en-US" dirty="0"/>
        </a:p>
      </dgm:t>
    </dgm:pt>
    <dgm:pt modelId="{3B1DE047-066C-40BB-BBC5-38993AC6A283}" type="parTrans" cxnId="{4C66551F-2113-40F9-9151-4B60500B4806}">
      <dgm:prSet/>
      <dgm:spPr/>
    </dgm:pt>
    <dgm:pt modelId="{3043988D-24C3-4FC2-890C-1686466211FB}" type="sibTrans" cxnId="{4C66551F-2113-40F9-9151-4B60500B4806}">
      <dgm:prSet/>
      <dgm:spPr/>
    </dgm:pt>
    <dgm:pt modelId="{A2919F5A-E773-470C-B975-A4E98E3F96E2}" type="pres">
      <dgm:prSet presAssocID="{D3448B3E-C9BB-4437-93C7-83B73536D1C0}" presName="cycle" presStyleCnt="0">
        <dgm:presLayoutVars>
          <dgm:dir/>
          <dgm:resizeHandles val="exact"/>
        </dgm:presLayoutVars>
      </dgm:prSet>
      <dgm:spPr/>
    </dgm:pt>
    <dgm:pt modelId="{A7E3045C-4079-4E0E-A4C6-3C086C781829}" type="pres">
      <dgm:prSet presAssocID="{23A4E38F-8F8D-4DC0-BF99-C3116F5DF33F}" presName="dummy" presStyleCnt="0"/>
      <dgm:spPr/>
    </dgm:pt>
    <dgm:pt modelId="{13DDAFAE-2F89-451D-ABB9-A895DB2A04B1}" type="pres">
      <dgm:prSet presAssocID="{23A4E38F-8F8D-4DC0-BF99-C3116F5DF33F}" presName="node" presStyleLbl="revTx" presStyleIdx="0" presStyleCnt="6">
        <dgm:presLayoutVars>
          <dgm:bulletEnabled val="1"/>
        </dgm:presLayoutVars>
      </dgm:prSet>
      <dgm:spPr/>
    </dgm:pt>
    <dgm:pt modelId="{7E4EF27C-A467-45E2-A0DA-D37B23C5854E}" type="pres">
      <dgm:prSet presAssocID="{F175763E-FF5D-4091-9543-08C670AC60EF}" presName="sibTrans" presStyleLbl="node1" presStyleIdx="0" presStyleCnt="6"/>
      <dgm:spPr/>
    </dgm:pt>
    <dgm:pt modelId="{0A0477ED-9035-48B2-BA3B-5F9858D3B76B}" type="pres">
      <dgm:prSet presAssocID="{B8F4D53B-2818-4D68-8896-A009BEAD0304}" presName="dummy" presStyleCnt="0"/>
      <dgm:spPr/>
    </dgm:pt>
    <dgm:pt modelId="{F57326FF-5CD8-4A7D-9C28-F6C8A4EAEC59}" type="pres">
      <dgm:prSet presAssocID="{B8F4D53B-2818-4D68-8896-A009BEAD0304}" presName="node" presStyleLbl="revTx" presStyleIdx="1" presStyleCnt="6">
        <dgm:presLayoutVars>
          <dgm:bulletEnabled val="1"/>
        </dgm:presLayoutVars>
      </dgm:prSet>
      <dgm:spPr/>
    </dgm:pt>
    <dgm:pt modelId="{2385D9AB-09AC-4A6D-B51B-385AD3BBAC45}" type="pres">
      <dgm:prSet presAssocID="{B4A75702-C356-4AE0-AFB3-86A1AD939DF0}" presName="sibTrans" presStyleLbl="node1" presStyleIdx="1" presStyleCnt="6"/>
      <dgm:spPr/>
    </dgm:pt>
    <dgm:pt modelId="{D16BA8F3-CFF8-482D-AFE3-7B84248F4159}" type="pres">
      <dgm:prSet presAssocID="{B517240D-EECA-4382-A5AC-B8A18CCB14AE}" presName="dummy" presStyleCnt="0"/>
      <dgm:spPr/>
    </dgm:pt>
    <dgm:pt modelId="{7EAD680A-DE10-400C-B14F-CAE5E2D4DE9D}" type="pres">
      <dgm:prSet presAssocID="{B517240D-EECA-4382-A5AC-B8A18CCB14AE}" presName="node" presStyleLbl="revTx" presStyleIdx="2" presStyleCnt="6">
        <dgm:presLayoutVars>
          <dgm:bulletEnabled val="1"/>
        </dgm:presLayoutVars>
      </dgm:prSet>
      <dgm:spPr/>
    </dgm:pt>
    <dgm:pt modelId="{76097AA8-29DA-4231-B864-61DF89C0F282}" type="pres">
      <dgm:prSet presAssocID="{47208983-FF58-4CE8-BC73-791630DB56F8}" presName="sibTrans" presStyleLbl="node1" presStyleIdx="2" presStyleCnt="6"/>
      <dgm:spPr/>
    </dgm:pt>
    <dgm:pt modelId="{88C0EB02-5B08-4F9B-AA51-03489157F4BA}" type="pres">
      <dgm:prSet presAssocID="{58F86964-ECA2-4929-B18F-038133CB5CA6}" presName="dummy" presStyleCnt="0"/>
      <dgm:spPr/>
    </dgm:pt>
    <dgm:pt modelId="{25717632-88FD-45BF-A345-AF2E90B2D968}" type="pres">
      <dgm:prSet presAssocID="{58F86964-ECA2-4929-B18F-038133CB5CA6}" presName="node" presStyleLbl="revTx" presStyleIdx="3" presStyleCnt="6">
        <dgm:presLayoutVars>
          <dgm:bulletEnabled val="1"/>
        </dgm:presLayoutVars>
      </dgm:prSet>
      <dgm:spPr/>
    </dgm:pt>
    <dgm:pt modelId="{4AAB5790-B3AA-4F3C-968F-AA95DEA1A89F}" type="pres">
      <dgm:prSet presAssocID="{662CBD97-37AC-486A-B64C-BFD3C396CCB8}" presName="sibTrans" presStyleLbl="node1" presStyleIdx="3" presStyleCnt="6"/>
      <dgm:spPr/>
    </dgm:pt>
    <dgm:pt modelId="{BD897ED0-0514-4550-B505-2B4136683C93}" type="pres">
      <dgm:prSet presAssocID="{FA969532-A769-4C97-BB1B-107183F96947}" presName="dummy" presStyleCnt="0"/>
      <dgm:spPr/>
    </dgm:pt>
    <dgm:pt modelId="{51FA5DC3-8DAB-48D8-9ABA-C125C22B9247}" type="pres">
      <dgm:prSet presAssocID="{FA969532-A769-4C97-BB1B-107183F96947}" presName="node" presStyleLbl="revTx" presStyleIdx="4" presStyleCnt="6">
        <dgm:presLayoutVars>
          <dgm:bulletEnabled val="1"/>
        </dgm:presLayoutVars>
      </dgm:prSet>
      <dgm:spPr/>
    </dgm:pt>
    <dgm:pt modelId="{A6D97AA2-6F9E-4D59-A393-3AA78FBA822E}" type="pres">
      <dgm:prSet presAssocID="{3043988D-24C3-4FC2-890C-1686466211FB}" presName="sibTrans" presStyleLbl="node1" presStyleIdx="4" presStyleCnt="6"/>
      <dgm:spPr/>
    </dgm:pt>
    <dgm:pt modelId="{FC67A826-AC4D-43A6-9BD9-D3DBE33F208F}" type="pres">
      <dgm:prSet presAssocID="{0B8E57CC-FFFE-4127-B763-D9EC3AF9BDFE}" presName="dummy" presStyleCnt="0"/>
      <dgm:spPr/>
    </dgm:pt>
    <dgm:pt modelId="{8150CE49-639C-4365-B81B-42C3004E07B0}" type="pres">
      <dgm:prSet presAssocID="{0B8E57CC-FFFE-4127-B763-D9EC3AF9BDFE}" presName="node" presStyleLbl="revTx" presStyleIdx="5" presStyleCnt="6">
        <dgm:presLayoutVars>
          <dgm:bulletEnabled val="1"/>
        </dgm:presLayoutVars>
      </dgm:prSet>
      <dgm:spPr/>
    </dgm:pt>
    <dgm:pt modelId="{418E1085-6AE0-4324-A57F-60D240716EE6}" type="pres">
      <dgm:prSet presAssocID="{1CE46102-22F4-4021-8F00-23B79008CDDD}" presName="sibTrans" presStyleLbl="node1" presStyleIdx="5" presStyleCnt="6"/>
      <dgm:spPr/>
    </dgm:pt>
  </dgm:ptLst>
  <dgm:cxnLst>
    <dgm:cxn modelId="{4C66551F-2113-40F9-9151-4B60500B4806}" srcId="{D3448B3E-C9BB-4437-93C7-83B73536D1C0}" destId="{FA969532-A769-4C97-BB1B-107183F96947}" srcOrd="4" destOrd="0" parTransId="{3B1DE047-066C-40BB-BBC5-38993AC6A283}" sibTransId="{3043988D-24C3-4FC2-890C-1686466211FB}"/>
    <dgm:cxn modelId="{93984523-A2F7-4F4E-94A4-A702FF9BF774}" type="presOf" srcId="{B4A75702-C356-4AE0-AFB3-86A1AD939DF0}" destId="{2385D9AB-09AC-4A6D-B51B-385AD3BBAC45}" srcOrd="0" destOrd="0" presId="urn:microsoft.com/office/officeart/2005/8/layout/cycle1"/>
    <dgm:cxn modelId="{87456A43-C78B-41E1-9440-4217991BACB5}" type="presOf" srcId="{23A4E38F-8F8D-4DC0-BF99-C3116F5DF33F}" destId="{13DDAFAE-2F89-451D-ABB9-A895DB2A04B1}" srcOrd="0" destOrd="0" presId="urn:microsoft.com/office/officeart/2005/8/layout/cycle1"/>
    <dgm:cxn modelId="{8B19D06A-DCE7-4313-84AA-AADBEEF42E78}" type="presOf" srcId="{F175763E-FF5D-4091-9543-08C670AC60EF}" destId="{7E4EF27C-A467-45E2-A0DA-D37B23C5854E}" srcOrd="0" destOrd="0" presId="urn:microsoft.com/office/officeart/2005/8/layout/cycle1"/>
    <dgm:cxn modelId="{CE20BD55-9CE3-47E4-95F4-F6D48DFF9D61}" type="presOf" srcId="{B517240D-EECA-4382-A5AC-B8A18CCB14AE}" destId="{7EAD680A-DE10-400C-B14F-CAE5E2D4DE9D}" srcOrd="0" destOrd="0" presId="urn:microsoft.com/office/officeart/2005/8/layout/cycle1"/>
    <dgm:cxn modelId="{E747567D-55FE-4190-B895-BDC218FA4E1F}" type="presOf" srcId="{FA969532-A769-4C97-BB1B-107183F96947}" destId="{51FA5DC3-8DAB-48D8-9ABA-C125C22B9247}" srcOrd="0" destOrd="0" presId="urn:microsoft.com/office/officeart/2005/8/layout/cycle1"/>
    <dgm:cxn modelId="{630A5587-25D8-4048-8D2D-EE546032829A}" type="presOf" srcId="{1CE46102-22F4-4021-8F00-23B79008CDDD}" destId="{418E1085-6AE0-4324-A57F-60D240716EE6}" srcOrd="0" destOrd="0" presId="urn:microsoft.com/office/officeart/2005/8/layout/cycle1"/>
    <dgm:cxn modelId="{7624678E-E6BA-479F-9E9B-8E2B38A84D3F}" type="presOf" srcId="{D3448B3E-C9BB-4437-93C7-83B73536D1C0}" destId="{A2919F5A-E773-470C-B975-A4E98E3F96E2}" srcOrd="0" destOrd="0" presId="urn:microsoft.com/office/officeart/2005/8/layout/cycle1"/>
    <dgm:cxn modelId="{1028F48E-1437-4E57-A048-3651A5B1DB52}" type="presOf" srcId="{47208983-FF58-4CE8-BC73-791630DB56F8}" destId="{76097AA8-29DA-4231-B864-61DF89C0F282}" srcOrd="0" destOrd="0" presId="urn:microsoft.com/office/officeart/2005/8/layout/cycle1"/>
    <dgm:cxn modelId="{EC822096-63DA-4161-BDA7-D563854D4086}" srcId="{D3448B3E-C9BB-4437-93C7-83B73536D1C0}" destId="{B8F4D53B-2818-4D68-8896-A009BEAD0304}" srcOrd="1" destOrd="0" parTransId="{9CE4C501-EAFA-4785-8236-E1467BEDFF97}" sibTransId="{B4A75702-C356-4AE0-AFB3-86A1AD939DF0}"/>
    <dgm:cxn modelId="{B700799B-DDC5-4F51-AECC-0AC6B03F57E1}" type="presOf" srcId="{662CBD97-37AC-486A-B64C-BFD3C396CCB8}" destId="{4AAB5790-B3AA-4F3C-968F-AA95DEA1A89F}" srcOrd="0" destOrd="0" presId="urn:microsoft.com/office/officeart/2005/8/layout/cycle1"/>
    <dgm:cxn modelId="{380B8F9D-24FA-4020-A428-A9530271E6A2}" srcId="{D3448B3E-C9BB-4437-93C7-83B73536D1C0}" destId="{23A4E38F-8F8D-4DC0-BF99-C3116F5DF33F}" srcOrd="0" destOrd="0" parTransId="{3E1FB4E8-8414-4320-A774-3C7B3402B7BB}" sibTransId="{F175763E-FF5D-4091-9543-08C670AC60EF}"/>
    <dgm:cxn modelId="{73817EBC-18F3-4B86-8830-866293CF9854}" type="presOf" srcId="{3043988D-24C3-4FC2-890C-1686466211FB}" destId="{A6D97AA2-6F9E-4D59-A393-3AA78FBA822E}" srcOrd="0" destOrd="0" presId="urn:microsoft.com/office/officeart/2005/8/layout/cycle1"/>
    <dgm:cxn modelId="{D2786BBE-AF7C-45FC-BF38-099D0460A403}" type="presOf" srcId="{B8F4D53B-2818-4D68-8896-A009BEAD0304}" destId="{F57326FF-5CD8-4A7D-9C28-F6C8A4EAEC59}" srcOrd="0" destOrd="0" presId="urn:microsoft.com/office/officeart/2005/8/layout/cycle1"/>
    <dgm:cxn modelId="{A6E069CE-49EB-4751-B987-56BA169E650A}" srcId="{D3448B3E-C9BB-4437-93C7-83B73536D1C0}" destId="{0B8E57CC-FFFE-4127-B763-D9EC3AF9BDFE}" srcOrd="5" destOrd="0" parTransId="{BA9480E0-062A-4C78-B315-683FE177D1D7}" sibTransId="{1CE46102-22F4-4021-8F00-23B79008CDDD}"/>
    <dgm:cxn modelId="{1DDF22D8-EA31-4520-9653-7F2846E0022D}" type="presOf" srcId="{0B8E57CC-FFFE-4127-B763-D9EC3AF9BDFE}" destId="{8150CE49-639C-4365-B81B-42C3004E07B0}" srcOrd="0" destOrd="0" presId="urn:microsoft.com/office/officeart/2005/8/layout/cycle1"/>
    <dgm:cxn modelId="{45E417E3-02B4-42BE-BBEE-DFBD6EBB9A2A}" srcId="{D3448B3E-C9BB-4437-93C7-83B73536D1C0}" destId="{B517240D-EECA-4382-A5AC-B8A18CCB14AE}" srcOrd="2" destOrd="0" parTransId="{DF0BA350-E5E4-464B-B76C-E7C213A16469}" sibTransId="{47208983-FF58-4CE8-BC73-791630DB56F8}"/>
    <dgm:cxn modelId="{605287E5-3BBF-4D5C-8DF2-167AB77EAE0A}" srcId="{D3448B3E-C9BB-4437-93C7-83B73536D1C0}" destId="{58F86964-ECA2-4929-B18F-038133CB5CA6}" srcOrd="3" destOrd="0" parTransId="{9D532BF9-0854-4394-8593-6B93D66715FD}" sibTransId="{662CBD97-37AC-486A-B64C-BFD3C396CCB8}"/>
    <dgm:cxn modelId="{CB9455FD-942D-4701-A031-ABF95F1A9D46}" type="presOf" srcId="{58F86964-ECA2-4929-B18F-038133CB5CA6}" destId="{25717632-88FD-45BF-A345-AF2E90B2D968}" srcOrd="0" destOrd="0" presId="urn:microsoft.com/office/officeart/2005/8/layout/cycle1"/>
    <dgm:cxn modelId="{4B87AAD8-7877-4193-9F1B-761D1880FF95}" type="presParOf" srcId="{A2919F5A-E773-470C-B975-A4E98E3F96E2}" destId="{A7E3045C-4079-4E0E-A4C6-3C086C781829}" srcOrd="0" destOrd="0" presId="urn:microsoft.com/office/officeart/2005/8/layout/cycle1"/>
    <dgm:cxn modelId="{B9566112-CA95-4CDD-A971-70489CD9E21E}" type="presParOf" srcId="{A2919F5A-E773-470C-B975-A4E98E3F96E2}" destId="{13DDAFAE-2F89-451D-ABB9-A895DB2A04B1}" srcOrd="1" destOrd="0" presId="urn:microsoft.com/office/officeart/2005/8/layout/cycle1"/>
    <dgm:cxn modelId="{8645575F-6C56-43A9-8129-1D19371886D8}" type="presParOf" srcId="{A2919F5A-E773-470C-B975-A4E98E3F96E2}" destId="{7E4EF27C-A467-45E2-A0DA-D37B23C5854E}" srcOrd="2" destOrd="0" presId="urn:microsoft.com/office/officeart/2005/8/layout/cycle1"/>
    <dgm:cxn modelId="{DC670874-1F07-427F-B9D3-54A2E6BFF141}" type="presParOf" srcId="{A2919F5A-E773-470C-B975-A4E98E3F96E2}" destId="{0A0477ED-9035-48B2-BA3B-5F9858D3B76B}" srcOrd="3" destOrd="0" presId="urn:microsoft.com/office/officeart/2005/8/layout/cycle1"/>
    <dgm:cxn modelId="{F61D5F49-CF07-4542-82D8-469E5879F6E2}" type="presParOf" srcId="{A2919F5A-E773-470C-B975-A4E98E3F96E2}" destId="{F57326FF-5CD8-4A7D-9C28-F6C8A4EAEC59}" srcOrd="4" destOrd="0" presId="urn:microsoft.com/office/officeart/2005/8/layout/cycle1"/>
    <dgm:cxn modelId="{539648D8-1784-498F-B0C2-58079216E0DA}" type="presParOf" srcId="{A2919F5A-E773-470C-B975-A4E98E3F96E2}" destId="{2385D9AB-09AC-4A6D-B51B-385AD3BBAC45}" srcOrd="5" destOrd="0" presId="urn:microsoft.com/office/officeart/2005/8/layout/cycle1"/>
    <dgm:cxn modelId="{DD9FB97C-97B1-4C88-8AFD-E733F0D14B4A}" type="presParOf" srcId="{A2919F5A-E773-470C-B975-A4E98E3F96E2}" destId="{D16BA8F3-CFF8-482D-AFE3-7B84248F4159}" srcOrd="6" destOrd="0" presId="urn:microsoft.com/office/officeart/2005/8/layout/cycle1"/>
    <dgm:cxn modelId="{E5FFE184-4F96-4D25-8B8A-DE565240AC1B}" type="presParOf" srcId="{A2919F5A-E773-470C-B975-A4E98E3F96E2}" destId="{7EAD680A-DE10-400C-B14F-CAE5E2D4DE9D}" srcOrd="7" destOrd="0" presId="urn:microsoft.com/office/officeart/2005/8/layout/cycle1"/>
    <dgm:cxn modelId="{8110967F-5C9C-4D50-AA89-432CCF6A279E}" type="presParOf" srcId="{A2919F5A-E773-470C-B975-A4E98E3F96E2}" destId="{76097AA8-29DA-4231-B864-61DF89C0F282}" srcOrd="8" destOrd="0" presId="urn:microsoft.com/office/officeart/2005/8/layout/cycle1"/>
    <dgm:cxn modelId="{D3783D24-4B73-42F5-A972-202562132AB0}" type="presParOf" srcId="{A2919F5A-E773-470C-B975-A4E98E3F96E2}" destId="{88C0EB02-5B08-4F9B-AA51-03489157F4BA}" srcOrd="9" destOrd="0" presId="urn:microsoft.com/office/officeart/2005/8/layout/cycle1"/>
    <dgm:cxn modelId="{13F77335-F884-4948-AA6F-3CABD08A9690}" type="presParOf" srcId="{A2919F5A-E773-470C-B975-A4E98E3F96E2}" destId="{25717632-88FD-45BF-A345-AF2E90B2D968}" srcOrd="10" destOrd="0" presId="urn:microsoft.com/office/officeart/2005/8/layout/cycle1"/>
    <dgm:cxn modelId="{9A92572B-2853-48C6-944D-B7278D0F734E}" type="presParOf" srcId="{A2919F5A-E773-470C-B975-A4E98E3F96E2}" destId="{4AAB5790-B3AA-4F3C-968F-AA95DEA1A89F}" srcOrd="11" destOrd="0" presId="urn:microsoft.com/office/officeart/2005/8/layout/cycle1"/>
    <dgm:cxn modelId="{CDA83691-8AAB-4AC6-889A-62AC3ADF8E64}" type="presParOf" srcId="{A2919F5A-E773-470C-B975-A4E98E3F96E2}" destId="{BD897ED0-0514-4550-B505-2B4136683C93}" srcOrd="12" destOrd="0" presId="urn:microsoft.com/office/officeart/2005/8/layout/cycle1"/>
    <dgm:cxn modelId="{89663229-DE70-46AA-83DB-8463D6B20495}" type="presParOf" srcId="{A2919F5A-E773-470C-B975-A4E98E3F96E2}" destId="{51FA5DC3-8DAB-48D8-9ABA-C125C22B9247}" srcOrd="13" destOrd="0" presId="urn:microsoft.com/office/officeart/2005/8/layout/cycle1"/>
    <dgm:cxn modelId="{884F55A3-22C7-4978-98AA-B9D43F6F882D}" type="presParOf" srcId="{A2919F5A-E773-470C-B975-A4E98E3F96E2}" destId="{A6D97AA2-6F9E-4D59-A393-3AA78FBA822E}" srcOrd="14" destOrd="0" presId="urn:microsoft.com/office/officeart/2005/8/layout/cycle1"/>
    <dgm:cxn modelId="{CA470EDB-2DD4-443E-8CC8-D3D6BD575626}" type="presParOf" srcId="{A2919F5A-E773-470C-B975-A4E98E3F96E2}" destId="{FC67A826-AC4D-43A6-9BD9-D3DBE33F208F}" srcOrd="15" destOrd="0" presId="urn:microsoft.com/office/officeart/2005/8/layout/cycle1"/>
    <dgm:cxn modelId="{69A27B3E-0599-45C3-8FDC-C89D6CFE092C}" type="presParOf" srcId="{A2919F5A-E773-470C-B975-A4E98E3F96E2}" destId="{8150CE49-639C-4365-B81B-42C3004E07B0}" srcOrd="16" destOrd="0" presId="urn:microsoft.com/office/officeart/2005/8/layout/cycle1"/>
    <dgm:cxn modelId="{05EB8D5C-2A92-4A90-97A8-36E08E81A693}" type="presParOf" srcId="{A2919F5A-E773-470C-B975-A4E98E3F96E2}" destId="{418E1085-6AE0-4324-A57F-60D240716EE6}" srcOrd="17"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DAFAE-2F89-451D-ABB9-A895DB2A04B1}">
      <dsp:nvSpPr>
        <dsp:cNvPr id="0" name=""/>
        <dsp:cNvSpPr/>
      </dsp:nvSpPr>
      <dsp:spPr>
        <a:xfrm>
          <a:off x="6218925" y="12292"/>
          <a:ext cx="1156292" cy="1156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Century Gothic" panose="020B0502020202020204"/>
            </a:rPr>
            <a:t>Requirements</a:t>
          </a:r>
        </a:p>
      </dsp:txBody>
      <dsp:txXfrm>
        <a:off x="6218925" y="12292"/>
        <a:ext cx="1156292" cy="1156292"/>
      </dsp:txXfrm>
    </dsp:sp>
    <dsp:sp modelId="{7E4EF27C-A467-45E2-A0DA-D37B23C5854E}">
      <dsp:nvSpPr>
        <dsp:cNvPr id="0" name=""/>
        <dsp:cNvSpPr/>
      </dsp:nvSpPr>
      <dsp:spPr>
        <a:xfrm>
          <a:off x="2683133" y="546"/>
          <a:ext cx="5648096" cy="5648096"/>
        </a:xfrm>
        <a:prstGeom prst="circularArrow">
          <a:avLst>
            <a:gd name="adj1" fmla="val 3992"/>
            <a:gd name="adj2" fmla="val 250443"/>
            <a:gd name="adj3" fmla="val 20572536"/>
            <a:gd name="adj4" fmla="val 18983676"/>
            <a:gd name="adj5" fmla="val 4657"/>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7326FF-5CD8-4A7D-9C28-F6C8A4EAEC59}">
      <dsp:nvSpPr>
        <dsp:cNvPr id="0" name=""/>
        <dsp:cNvSpPr/>
      </dsp:nvSpPr>
      <dsp:spPr>
        <a:xfrm>
          <a:off x="7508816" y="2246448"/>
          <a:ext cx="1156292" cy="1156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Century Gothic" panose="020B0502020202020204"/>
            </a:rPr>
            <a:t>Planning</a:t>
          </a:r>
          <a:endParaRPr lang="en-US" sz="1300" kern="1200" dirty="0"/>
        </a:p>
      </dsp:txBody>
      <dsp:txXfrm>
        <a:off x="7508816" y="2246448"/>
        <a:ext cx="1156292" cy="1156292"/>
      </dsp:txXfrm>
    </dsp:sp>
    <dsp:sp modelId="{2385D9AB-09AC-4A6D-B51B-385AD3BBAC45}">
      <dsp:nvSpPr>
        <dsp:cNvPr id="0" name=""/>
        <dsp:cNvSpPr/>
      </dsp:nvSpPr>
      <dsp:spPr>
        <a:xfrm>
          <a:off x="2683133" y="546"/>
          <a:ext cx="5648096" cy="5648096"/>
        </a:xfrm>
        <a:prstGeom prst="circularArrow">
          <a:avLst>
            <a:gd name="adj1" fmla="val 3992"/>
            <a:gd name="adj2" fmla="val 250443"/>
            <a:gd name="adj3" fmla="val 2365882"/>
            <a:gd name="adj4" fmla="val 777022"/>
            <a:gd name="adj5" fmla="val 4657"/>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AD680A-DE10-400C-B14F-CAE5E2D4DE9D}">
      <dsp:nvSpPr>
        <dsp:cNvPr id="0" name=""/>
        <dsp:cNvSpPr/>
      </dsp:nvSpPr>
      <dsp:spPr>
        <a:xfrm>
          <a:off x="6218925" y="4480604"/>
          <a:ext cx="1156292" cy="1156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Century Gothic" panose="020B0502020202020204"/>
            </a:rPr>
            <a:t>Design</a:t>
          </a:r>
          <a:endParaRPr lang="en-US" sz="1300" kern="1200" dirty="0"/>
        </a:p>
      </dsp:txBody>
      <dsp:txXfrm>
        <a:off x="6218925" y="4480604"/>
        <a:ext cx="1156292" cy="1156292"/>
      </dsp:txXfrm>
    </dsp:sp>
    <dsp:sp modelId="{76097AA8-29DA-4231-B864-61DF89C0F282}">
      <dsp:nvSpPr>
        <dsp:cNvPr id="0" name=""/>
        <dsp:cNvSpPr/>
      </dsp:nvSpPr>
      <dsp:spPr>
        <a:xfrm>
          <a:off x="2683133" y="546"/>
          <a:ext cx="5648096" cy="5648096"/>
        </a:xfrm>
        <a:prstGeom prst="circularArrow">
          <a:avLst>
            <a:gd name="adj1" fmla="val 3992"/>
            <a:gd name="adj2" fmla="val 250443"/>
            <a:gd name="adj3" fmla="val 6110472"/>
            <a:gd name="adj4" fmla="val 4439085"/>
            <a:gd name="adj5" fmla="val 4657"/>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717632-88FD-45BF-A345-AF2E90B2D968}">
      <dsp:nvSpPr>
        <dsp:cNvPr id="0" name=""/>
        <dsp:cNvSpPr/>
      </dsp:nvSpPr>
      <dsp:spPr>
        <a:xfrm>
          <a:off x="3639144" y="4480604"/>
          <a:ext cx="1156292" cy="1156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Century Gothic" panose="020B0502020202020204"/>
            </a:rPr>
            <a:t>Software Development</a:t>
          </a:r>
        </a:p>
      </dsp:txBody>
      <dsp:txXfrm>
        <a:off x="3639144" y="4480604"/>
        <a:ext cx="1156292" cy="1156292"/>
      </dsp:txXfrm>
    </dsp:sp>
    <dsp:sp modelId="{4AAB5790-B3AA-4F3C-968F-AA95DEA1A89F}">
      <dsp:nvSpPr>
        <dsp:cNvPr id="0" name=""/>
        <dsp:cNvSpPr/>
      </dsp:nvSpPr>
      <dsp:spPr>
        <a:xfrm>
          <a:off x="2683133" y="546"/>
          <a:ext cx="5648096" cy="5648096"/>
        </a:xfrm>
        <a:prstGeom prst="circularArrow">
          <a:avLst>
            <a:gd name="adj1" fmla="val 3992"/>
            <a:gd name="adj2" fmla="val 250443"/>
            <a:gd name="adj3" fmla="val 9772536"/>
            <a:gd name="adj4" fmla="val 8183676"/>
            <a:gd name="adj5" fmla="val 4657"/>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FA5DC3-8DAB-48D8-9ABA-C125C22B9247}">
      <dsp:nvSpPr>
        <dsp:cNvPr id="0" name=""/>
        <dsp:cNvSpPr/>
      </dsp:nvSpPr>
      <dsp:spPr>
        <a:xfrm>
          <a:off x="2349253" y="2246448"/>
          <a:ext cx="1156292" cy="1156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Century Gothic" panose="020B0502020202020204"/>
            </a:rPr>
            <a:t>Testing</a:t>
          </a:r>
          <a:endParaRPr lang="en-US" sz="1300" kern="1200" dirty="0"/>
        </a:p>
      </dsp:txBody>
      <dsp:txXfrm>
        <a:off x="2349253" y="2246448"/>
        <a:ext cx="1156292" cy="1156292"/>
      </dsp:txXfrm>
    </dsp:sp>
    <dsp:sp modelId="{A6D97AA2-6F9E-4D59-A393-3AA78FBA822E}">
      <dsp:nvSpPr>
        <dsp:cNvPr id="0" name=""/>
        <dsp:cNvSpPr/>
      </dsp:nvSpPr>
      <dsp:spPr>
        <a:xfrm>
          <a:off x="2683133" y="546"/>
          <a:ext cx="5648096" cy="5648096"/>
        </a:xfrm>
        <a:prstGeom prst="circularArrow">
          <a:avLst>
            <a:gd name="adj1" fmla="val 3992"/>
            <a:gd name="adj2" fmla="val 250443"/>
            <a:gd name="adj3" fmla="val 13165882"/>
            <a:gd name="adj4" fmla="val 11577022"/>
            <a:gd name="adj5" fmla="val 4657"/>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50CE49-639C-4365-B81B-42C3004E07B0}">
      <dsp:nvSpPr>
        <dsp:cNvPr id="0" name=""/>
        <dsp:cNvSpPr/>
      </dsp:nvSpPr>
      <dsp:spPr>
        <a:xfrm>
          <a:off x="3639144" y="12292"/>
          <a:ext cx="1156292" cy="1156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Century Gothic" panose="020B0502020202020204"/>
            </a:rPr>
            <a:t>Deployment</a:t>
          </a:r>
          <a:endParaRPr lang="en-US" sz="1300" kern="1200" dirty="0"/>
        </a:p>
      </dsp:txBody>
      <dsp:txXfrm>
        <a:off x="3639144" y="12292"/>
        <a:ext cx="1156292" cy="1156292"/>
      </dsp:txXfrm>
    </dsp:sp>
    <dsp:sp modelId="{418E1085-6AE0-4324-A57F-60D240716EE6}">
      <dsp:nvSpPr>
        <dsp:cNvPr id="0" name=""/>
        <dsp:cNvSpPr/>
      </dsp:nvSpPr>
      <dsp:spPr>
        <a:xfrm>
          <a:off x="2683133" y="546"/>
          <a:ext cx="5648096" cy="5648096"/>
        </a:xfrm>
        <a:prstGeom prst="circularArrow">
          <a:avLst>
            <a:gd name="adj1" fmla="val 3992"/>
            <a:gd name="adj2" fmla="val 250443"/>
            <a:gd name="adj3" fmla="val 16910472"/>
            <a:gd name="adj4" fmla="val 15239085"/>
            <a:gd name="adj5" fmla="val 4657"/>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43101 15478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6542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94255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37442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63608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48552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20710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25182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38684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18394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88702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287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9256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0625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12/6/2021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70450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12/6/2021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36834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12/6/2021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40096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25334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12/6/2021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447741541"/>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1_AB18E38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image" Target="../media/image11.svg"/><Relationship Id="rId18" Type="http://schemas.openxmlformats.org/officeDocument/2006/relationships/image" Target="../media/image16.png"/><Relationship Id="rId3" Type="http://schemas.openxmlformats.org/officeDocument/2006/relationships/diagramData" Target="../diagrams/data1.xml"/><Relationship Id="rId21" Type="http://schemas.openxmlformats.org/officeDocument/2006/relationships/image" Target="../media/image19.svg"/><Relationship Id="rId7" Type="http://schemas.microsoft.com/office/2007/relationships/diagramDrawing" Target="../diagrams/drawing1.xml"/><Relationship Id="rId12" Type="http://schemas.openxmlformats.org/officeDocument/2006/relationships/image" Target="../media/image10.png"/><Relationship Id="rId17" Type="http://schemas.openxmlformats.org/officeDocument/2006/relationships/image" Target="../media/image15.svg"/><Relationship Id="rId2" Type="http://schemas.microsoft.com/office/2018/10/relationships/comments" Target="../comments/modernComment_104_62824D3A.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image" Target="../media/image9.svg"/><Relationship Id="rId5" Type="http://schemas.openxmlformats.org/officeDocument/2006/relationships/diagramQuickStyle" Target="../diagrams/quickStyle1.xml"/><Relationship Id="rId15" Type="http://schemas.openxmlformats.org/officeDocument/2006/relationships/image" Target="../media/image13.svg"/><Relationship Id="rId10" Type="http://schemas.openxmlformats.org/officeDocument/2006/relationships/image" Target="../media/image8.png"/><Relationship Id="rId19" Type="http://schemas.openxmlformats.org/officeDocument/2006/relationships/image" Target="../media/image17.svg"/><Relationship Id="rId4" Type="http://schemas.openxmlformats.org/officeDocument/2006/relationships/diagramLayout" Target="../diagrams/layout1.xml"/><Relationship Id="rId9" Type="http://schemas.openxmlformats.org/officeDocument/2006/relationships/image" Target="../media/image7.pn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microsoft.com/office/2018/10/relationships/comments" Target="../comments/modernComment_105_29356E0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8_7B602BC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09_DEFF94DB.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edium.com/serious-scrum/if-your-scrum-is-not-fun-you-might-be-doing-it-wrong-6c5fbce6bf48" TargetMode="External"/><Relationship Id="rId2" Type="http://schemas.openxmlformats.org/officeDocument/2006/relationships/hyperlink" Target="https://stackify.com/what-is-sdl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3">
            <a:extLst>
              <a:ext uri="{FF2B5EF4-FFF2-40B4-BE49-F238E27FC236}">
                <a16:creationId xmlns:a16="http://schemas.microsoft.com/office/drawing/2014/main" id="{D3738C6B-4C1C-4693-9E8E-E82FC63FBF28}"/>
              </a:ext>
            </a:extLst>
          </p:cNvPr>
          <p:cNvPicPr>
            <a:picLocks noChangeAspect="1"/>
          </p:cNvPicPr>
          <p:nvPr/>
        </p:nvPicPr>
        <p:blipFill rotWithShape="1">
          <a:blip r:embed="rId2"/>
          <a:srcRect t="6134" r="-2" b="9469"/>
          <a:stretch/>
        </p:blipFill>
        <p:spPr>
          <a:xfrm>
            <a:off x="77952" y="10"/>
            <a:ext cx="12191962" cy="6857990"/>
          </a:xfrm>
          <a:prstGeom prst="rect">
            <a:avLst/>
          </a:prstGeom>
        </p:spPr>
      </p:pic>
      <p:sp>
        <p:nvSpPr>
          <p:cNvPr id="2" name="Title 1"/>
          <p:cNvSpPr>
            <a:spLocks noGrp="1"/>
          </p:cNvSpPr>
          <p:nvPr>
            <p:ph type="ctrTitle"/>
          </p:nvPr>
        </p:nvSpPr>
        <p:spPr>
          <a:xfrm>
            <a:off x="6929062" y="158139"/>
            <a:ext cx="4563325" cy="1100143"/>
          </a:xfrm>
        </p:spPr>
        <p:txBody>
          <a:bodyPr>
            <a:normAutofit/>
          </a:bodyPr>
          <a:lstStyle/>
          <a:p>
            <a:r>
              <a:rPr lang="en-US" sz="4800" dirty="0">
                <a:solidFill>
                  <a:schemeClr val="bg1"/>
                </a:solidFill>
              </a:rPr>
              <a:t>Go Agile, GO!!</a:t>
            </a:r>
          </a:p>
        </p:txBody>
      </p:sp>
      <p:sp>
        <p:nvSpPr>
          <p:cNvPr id="3" name="Subtitle 2"/>
          <p:cNvSpPr>
            <a:spLocks noGrp="1"/>
          </p:cNvSpPr>
          <p:nvPr>
            <p:ph type="subTitle" idx="1"/>
          </p:nvPr>
        </p:nvSpPr>
        <p:spPr>
          <a:xfrm>
            <a:off x="6810079" y="4934401"/>
            <a:ext cx="4490112" cy="553395"/>
          </a:xfrm>
        </p:spPr>
        <p:txBody>
          <a:bodyPr vert="horz" lIns="91440" tIns="45720" rIns="91440" bIns="45720" rtlCol="0" anchor="t">
            <a:noAutofit/>
          </a:bodyPr>
          <a:lstStyle/>
          <a:p>
            <a:pPr algn="ctr"/>
            <a:r>
              <a:rPr lang="en-US" sz="3200" dirty="0">
                <a:solidFill>
                  <a:schemeClr val="bg1"/>
                </a:solidFill>
              </a:rPr>
              <a:t>Built to Succeed</a:t>
            </a:r>
            <a:endParaRPr lang="en-US" sz="3200">
              <a:solidFill>
                <a:schemeClr val="bg1"/>
              </a:solidFill>
            </a:endParaRPr>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5EDC-137F-4C5D-80B6-286A5FDCC771}"/>
              </a:ext>
            </a:extLst>
          </p:cNvPr>
          <p:cNvSpPr>
            <a:spLocks noGrp="1"/>
          </p:cNvSpPr>
          <p:nvPr>
            <p:ph type="title"/>
          </p:nvPr>
        </p:nvSpPr>
        <p:spPr>
          <a:xfrm>
            <a:off x="1628881" y="1609494"/>
            <a:ext cx="8825660" cy="1653180"/>
          </a:xfrm>
        </p:spPr>
        <p:txBody>
          <a:bodyPr/>
          <a:lstStyle/>
          <a:p>
            <a:pPr algn="ctr"/>
            <a:r>
              <a:rPr lang="en-US" dirty="0"/>
              <a:t>Jessica Megaro</a:t>
            </a:r>
            <a:endParaRPr lang="en-US"/>
          </a:p>
        </p:txBody>
      </p:sp>
      <p:sp>
        <p:nvSpPr>
          <p:cNvPr id="3" name="Content Placeholder 2">
            <a:extLst>
              <a:ext uri="{FF2B5EF4-FFF2-40B4-BE49-F238E27FC236}">
                <a16:creationId xmlns:a16="http://schemas.microsoft.com/office/drawing/2014/main" id="{23B7BE6C-92B3-42E8-A847-6C9C21CF9DE5}"/>
              </a:ext>
            </a:extLst>
          </p:cNvPr>
          <p:cNvSpPr>
            <a:spLocks noGrp="1"/>
          </p:cNvSpPr>
          <p:nvPr>
            <p:ph type="body" idx="1"/>
          </p:nvPr>
        </p:nvSpPr>
        <p:spPr/>
        <p:txBody>
          <a:bodyPr>
            <a:normAutofit fontScale="70000" lnSpcReduction="20000"/>
          </a:bodyPr>
          <a:lstStyle/>
          <a:p>
            <a:pPr algn="ctr"/>
            <a:r>
              <a:rPr lang="en-US" dirty="0"/>
              <a:t>Agile Approach Presentation</a:t>
            </a:r>
            <a:endParaRPr lang="en-US"/>
          </a:p>
          <a:p>
            <a:pPr algn="ctr"/>
            <a:r>
              <a:rPr lang="en-US" dirty="0"/>
              <a:t>SNHU CS 250 Final Project</a:t>
            </a:r>
          </a:p>
          <a:p>
            <a:pPr algn="ctr"/>
            <a:r>
              <a:rPr lang="en-US" dirty="0"/>
              <a:t>December 6, 2021</a:t>
            </a:r>
          </a:p>
        </p:txBody>
      </p:sp>
    </p:spTree>
    <p:extLst>
      <p:ext uri="{BB962C8B-B14F-4D97-AF65-F5344CB8AC3E}">
        <p14:creationId xmlns:p14="http://schemas.microsoft.com/office/powerpoint/2010/main" val="2338838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23C9F-EAD1-4C25-BDC6-DE10587359EC}"/>
              </a:ext>
            </a:extLst>
          </p:cNvPr>
          <p:cNvSpPr>
            <a:spLocks noGrp="1"/>
          </p:cNvSpPr>
          <p:nvPr>
            <p:ph type="title"/>
          </p:nvPr>
        </p:nvSpPr>
        <p:spPr/>
        <p:txBody>
          <a:bodyPr/>
          <a:lstStyle/>
          <a:p>
            <a:r>
              <a:rPr lang="en-US" dirty="0"/>
              <a:t>Roles of Agile &amp; Importance</a:t>
            </a:r>
          </a:p>
        </p:txBody>
      </p:sp>
      <p:sp>
        <p:nvSpPr>
          <p:cNvPr id="4" name="Text Placeholder 3">
            <a:extLst>
              <a:ext uri="{FF2B5EF4-FFF2-40B4-BE49-F238E27FC236}">
                <a16:creationId xmlns:a16="http://schemas.microsoft.com/office/drawing/2014/main" id="{18A5D014-0393-496B-826D-DB211247D815}"/>
              </a:ext>
            </a:extLst>
          </p:cNvPr>
          <p:cNvSpPr>
            <a:spLocks noGrp="1"/>
          </p:cNvSpPr>
          <p:nvPr>
            <p:ph type="body" idx="1"/>
          </p:nvPr>
        </p:nvSpPr>
        <p:spPr/>
        <p:txBody>
          <a:bodyPr/>
          <a:lstStyle/>
          <a:p>
            <a:r>
              <a:rPr lang="en-US" dirty="0"/>
              <a:t>Product Owner</a:t>
            </a:r>
          </a:p>
        </p:txBody>
      </p:sp>
      <p:sp>
        <p:nvSpPr>
          <p:cNvPr id="3" name="Content Placeholder 2">
            <a:extLst>
              <a:ext uri="{FF2B5EF4-FFF2-40B4-BE49-F238E27FC236}">
                <a16:creationId xmlns:a16="http://schemas.microsoft.com/office/drawing/2014/main" id="{20BA6230-07D9-45EE-AE74-7E22A03EFBCF}"/>
              </a:ext>
            </a:extLst>
          </p:cNvPr>
          <p:cNvSpPr>
            <a:spLocks noGrp="1"/>
          </p:cNvSpPr>
          <p:nvPr>
            <p:ph sz="half" idx="2"/>
          </p:nvPr>
        </p:nvSpPr>
        <p:spPr/>
        <p:txBody>
          <a:bodyPr vert="horz" lIns="91440" tIns="45720" rIns="91440" bIns="45720" rtlCol="0" anchor="t">
            <a:normAutofit/>
          </a:bodyPr>
          <a:lstStyle/>
          <a:p>
            <a:r>
              <a:rPr lang="en-US" dirty="0"/>
              <a:t>Engages stakeholders</a:t>
            </a:r>
          </a:p>
          <a:p>
            <a:pPr>
              <a:buClr>
                <a:srgbClr val="8AD0D6"/>
              </a:buClr>
            </a:pPr>
            <a:r>
              <a:rPr lang="en-US" dirty="0"/>
              <a:t>Communicates desired product</a:t>
            </a:r>
          </a:p>
          <a:p>
            <a:pPr>
              <a:buClr>
                <a:srgbClr val="8AD0D6"/>
              </a:buClr>
            </a:pPr>
            <a:r>
              <a:rPr lang="en-US" dirty="0"/>
              <a:t>Relays changes needed</a:t>
            </a:r>
          </a:p>
          <a:p>
            <a:pPr>
              <a:buClr>
                <a:srgbClr val="8AD0D6"/>
              </a:buClr>
            </a:pPr>
            <a:r>
              <a:rPr lang="en-US" dirty="0"/>
              <a:t>Delivers user input to ensure a successful product</a:t>
            </a:r>
          </a:p>
          <a:p>
            <a:pPr>
              <a:buClr>
                <a:srgbClr val="8AD0D6"/>
              </a:buClr>
            </a:pPr>
            <a:r>
              <a:rPr lang="en-US" dirty="0"/>
              <a:t>Ensures the backlog is clear &amp; transparent</a:t>
            </a:r>
          </a:p>
          <a:p>
            <a:pPr>
              <a:buClr>
                <a:srgbClr val="8AD0D6"/>
              </a:buClr>
            </a:pPr>
            <a:r>
              <a:rPr lang="en-US" dirty="0"/>
              <a:t>Orders items to achieve mission</a:t>
            </a:r>
          </a:p>
        </p:txBody>
      </p:sp>
      <p:sp>
        <p:nvSpPr>
          <p:cNvPr id="5" name="Text Placeholder 4">
            <a:extLst>
              <a:ext uri="{FF2B5EF4-FFF2-40B4-BE49-F238E27FC236}">
                <a16:creationId xmlns:a16="http://schemas.microsoft.com/office/drawing/2014/main" id="{4B695BEC-0949-409C-9AF5-71113844CA47}"/>
              </a:ext>
            </a:extLst>
          </p:cNvPr>
          <p:cNvSpPr>
            <a:spLocks noGrp="1"/>
          </p:cNvSpPr>
          <p:nvPr>
            <p:ph type="body" sz="quarter" idx="3"/>
          </p:nvPr>
        </p:nvSpPr>
        <p:spPr/>
        <p:txBody>
          <a:bodyPr/>
          <a:lstStyle/>
          <a:p>
            <a:r>
              <a:rPr lang="en-US" dirty="0"/>
              <a:t>Scum Master</a:t>
            </a:r>
          </a:p>
        </p:txBody>
      </p:sp>
      <p:sp>
        <p:nvSpPr>
          <p:cNvPr id="6" name="Content Placeholder 5">
            <a:extLst>
              <a:ext uri="{FF2B5EF4-FFF2-40B4-BE49-F238E27FC236}">
                <a16:creationId xmlns:a16="http://schemas.microsoft.com/office/drawing/2014/main" id="{F2E8D531-3F8F-4B38-99A5-FA4DA906E340}"/>
              </a:ext>
            </a:extLst>
          </p:cNvPr>
          <p:cNvSpPr>
            <a:spLocks noGrp="1"/>
          </p:cNvSpPr>
          <p:nvPr>
            <p:ph sz="quarter" idx="4"/>
          </p:nvPr>
        </p:nvSpPr>
        <p:spPr/>
        <p:txBody>
          <a:bodyPr vert="horz" lIns="91440" tIns="45720" rIns="91440" bIns="45720" rtlCol="0" anchor="t">
            <a:normAutofit/>
          </a:bodyPr>
          <a:lstStyle/>
          <a:p>
            <a:r>
              <a:rPr lang="en-US" dirty="0"/>
              <a:t>Clear and concise communication &amp; expectations to the team</a:t>
            </a:r>
          </a:p>
          <a:p>
            <a:pPr>
              <a:buClr>
                <a:srgbClr val="8AD0D6"/>
              </a:buClr>
            </a:pPr>
            <a:r>
              <a:rPr lang="en-US" dirty="0"/>
              <a:t>Helping the team develop a high-value product</a:t>
            </a:r>
          </a:p>
          <a:p>
            <a:pPr>
              <a:buClr>
                <a:srgbClr val="8AD0D6"/>
              </a:buClr>
            </a:pPr>
            <a:r>
              <a:rPr lang="en-US" dirty="0"/>
              <a:t>Facilitates scrum events</a:t>
            </a:r>
          </a:p>
          <a:p>
            <a:pPr>
              <a:buClr>
                <a:srgbClr val="8AD0D6"/>
              </a:buClr>
            </a:pPr>
            <a:r>
              <a:rPr lang="en-US" dirty="0"/>
              <a:t>Helps employees understand and enact scrum and empirical product development</a:t>
            </a:r>
          </a:p>
          <a:p>
            <a:pPr marL="0" indent="0">
              <a:buClr>
                <a:srgbClr val="8AD0D6"/>
              </a:buClr>
              <a:buNone/>
            </a:pPr>
            <a:endParaRPr lang="en-US" dirty="0"/>
          </a:p>
          <a:p>
            <a:pPr>
              <a:buClr>
                <a:srgbClr val="8AD0D6"/>
              </a:buClr>
            </a:pPr>
            <a:endParaRPr lang="en-US" dirty="0"/>
          </a:p>
        </p:txBody>
      </p:sp>
    </p:spTree>
    <p:extLst>
      <p:ext uri="{BB962C8B-B14F-4D97-AF65-F5344CB8AC3E}">
        <p14:creationId xmlns:p14="http://schemas.microsoft.com/office/powerpoint/2010/main" val="287053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70CE-05FD-4C7B-8C8F-7390EB28A839}"/>
              </a:ext>
            </a:extLst>
          </p:cNvPr>
          <p:cNvSpPr>
            <a:spLocks noGrp="1"/>
          </p:cNvSpPr>
          <p:nvPr>
            <p:ph type="title"/>
          </p:nvPr>
        </p:nvSpPr>
        <p:spPr/>
        <p:txBody>
          <a:bodyPr/>
          <a:lstStyle/>
          <a:p>
            <a:r>
              <a:rPr lang="en-US" dirty="0"/>
              <a:t>Roles continued</a:t>
            </a:r>
          </a:p>
        </p:txBody>
      </p:sp>
      <p:sp>
        <p:nvSpPr>
          <p:cNvPr id="5" name="Text Placeholder 4">
            <a:extLst>
              <a:ext uri="{FF2B5EF4-FFF2-40B4-BE49-F238E27FC236}">
                <a16:creationId xmlns:a16="http://schemas.microsoft.com/office/drawing/2014/main" id="{D811E0D1-488C-4E43-8DE6-8A14F2223C3A}"/>
              </a:ext>
            </a:extLst>
          </p:cNvPr>
          <p:cNvSpPr>
            <a:spLocks noGrp="1"/>
          </p:cNvSpPr>
          <p:nvPr>
            <p:ph type="body" idx="1"/>
          </p:nvPr>
        </p:nvSpPr>
        <p:spPr/>
        <p:txBody>
          <a:bodyPr/>
          <a:lstStyle/>
          <a:p>
            <a:r>
              <a:rPr lang="en-US" dirty="0"/>
              <a:t>Testers</a:t>
            </a:r>
          </a:p>
        </p:txBody>
      </p:sp>
      <p:sp>
        <p:nvSpPr>
          <p:cNvPr id="3" name="Content Placeholder 2">
            <a:extLst>
              <a:ext uri="{FF2B5EF4-FFF2-40B4-BE49-F238E27FC236}">
                <a16:creationId xmlns:a16="http://schemas.microsoft.com/office/drawing/2014/main" id="{543DBA66-B1FD-412A-9939-CBAB71F94FF1}"/>
              </a:ext>
            </a:extLst>
          </p:cNvPr>
          <p:cNvSpPr>
            <a:spLocks noGrp="1"/>
          </p:cNvSpPr>
          <p:nvPr>
            <p:ph sz="half" idx="2"/>
          </p:nvPr>
        </p:nvSpPr>
        <p:spPr/>
        <p:txBody>
          <a:bodyPr vert="horz" lIns="91440" tIns="45720" rIns="91440" bIns="45720" rtlCol="0" anchor="t">
            <a:normAutofit/>
          </a:bodyPr>
          <a:lstStyle/>
          <a:p>
            <a:r>
              <a:rPr lang="en-US" dirty="0"/>
              <a:t>Ensure product is functioning</a:t>
            </a:r>
          </a:p>
          <a:p>
            <a:pPr>
              <a:buClr>
                <a:srgbClr val="8AD0D6"/>
              </a:buClr>
            </a:pPr>
            <a:r>
              <a:rPr lang="en-US" dirty="0"/>
              <a:t>Debugging</a:t>
            </a:r>
          </a:p>
          <a:p>
            <a:pPr>
              <a:buClr>
                <a:srgbClr val="8AD0D6"/>
              </a:buClr>
            </a:pPr>
            <a:r>
              <a:rPr lang="en-US" dirty="0"/>
              <a:t>Ensures high quality products</a:t>
            </a:r>
          </a:p>
          <a:p>
            <a:pPr>
              <a:buClr>
                <a:srgbClr val="8AD0D6"/>
              </a:buClr>
            </a:pPr>
            <a:r>
              <a:rPr lang="en-US" dirty="0"/>
              <a:t>Recognizes &amp; communicates key issues or events needing improvement or correction</a:t>
            </a:r>
          </a:p>
        </p:txBody>
      </p:sp>
      <p:sp>
        <p:nvSpPr>
          <p:cNvPr id="6" name="Text Placeholder 5">
            <a:extLst>
              <a:ext uri="{FF2B5EF4-FFF2-40B4-BE49-F238E27FC236}">
                <a16:creationId xmlns:a16="http://schemas.microsoft.com/office/drawing/2014/main" id="{F8D07333-E1D1-48B3-9E50-14FC3528A78A}"/>
              </a:ext>
            </a:extLst>
          </p:cNvPr>
          <p:cNvSpPr>
            <a:spLocks noGrp="1"/>
          </p:cNvSpPr>
          <p:nvPr>
            <p:ph type="body" sz="quarter" idx="3"/>
          </p:nvPr>
        </p:nvSpPr>
        <p:spPr/>
        <p:txBody>
          <a:bodyPr/>
          <a:lstStyle/>
          <a:p>
            <a:r>
              <a:rPr lang="en-US" dirty="0"/>
              <a:t>Developers</a:t>
            </a:r>
          </a:p>
        </p:txBody>
      </p:sp>
      <p:sp>
        <p:nvSpPr>
          <p:cNvPr id="4" name="Content Placeholder 3">
            <a:extLst>
              <a:ext uri="{FF2B5EF4-FFF2-40B4-BE49-F238E27FC236}">
                <a16:creationId xmlns:a16="http://schemas.microsoft.com/office/drawing/2014/main" id="{3BC2EE09-1B52-4335-99F5-01BFA808476F}"/>
              </a:ext>
            </a:extLst>
          </p:cNvPr>
          <p:cNvSpPr>
            <a:spLocks noGrp="1"/>
          </p:cNvSpPr>
          <p:nvPr>
            <p:ph sz="quarter" idx="4"/>
          </p:nvPr>
        </p:nvSpPr>
        <p:spPr/>
        <p:txBody>
          <a:bodyPr vert="horz" lIns="91440" tIns="45720" rIns="91440" bIns="45720" rtlCol="0" anchor="t">
            <a:normAutofit/>
          </a:bodyPr>
          <a:lstStyle/>
          <a:p>
            <a:r>
              <a:rPr lang="en-US" dirty="0"/>
              <a:t>Create code to form product</a:t>
            </a:r>
          </a:p>
          <a:p>
            <a:pPr>
              <a:buClr>
                <a:srgbClr val="8AD0D6"/>
              </a:buClr>
            </a:pPr>
            <a:r>
              <a:rPr lang="en-US" dirty="0"/>
              <a:t>Use knowledge &amp; expertise to deliver vision relayed by the client, product owner &amp; users.</a:t>
            </a:r>
          </a:p>
          <a:p>
            <a:pPr>
              <a:buClr>
                <a:srgbClr val="8AD0D6"/>
              </a:buClr>
            </a:pPr>
            <a:r>
              <a:rPr lang="en-US" dirty="0"/>
              <a:t>Collaborate with scum master &amp; product owner to resolve issues, create features, innovate &amp; improve upon ideas.</a:t>
            </a:r>
          </a:p>
        </p:txBody>
      </p:sp>
    </p:spTree>
    <p:extLst>
      <p:ext uri="{BB962C8B-B14F-4D97-AF65-F5344CB8AC3E}">
        <p14:creationId xmlns:p14="http://schemas.microsoft.com/office/powerpoint/2010/main" val="312174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Diagram 26">
            <a:extLst>
              <a:ext uri="{FF2B5EF4-FFF2-40B4-BE49-F238E27FC236}">
                <a16:creationId xmlns:a16="http://schemas.microsoft.com/office/drawing/2014/main" id="{3FE0C738-75D2-48B0-95FF-EEA79F347C32}"/>
              </a:ext>
            </a:extLst>
          </p:cNvPr>
          <p:cNvGraphicFramePr/>
          <p:nvPr>
            <p:extLst>
              <p:ext uri="{D42A27DB-BD31-4B8C-83A1-F6EECF244321}">
                <p14:modId xmlns:p14="http://schemas.microsoft.com/office/powerpoint/2010/main" val="2615955514"/>
              </p:ext>
            </p:extLst>
          </p:nvPr>
        </p:nvGraphicFramePr>
        <p:xfrm>
          <a:off x="216478" y="768927"/>
          <a:ext cx="11014363" cy="5649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912F450A-1584-42ED-B06E-8FFEC531588B}"/>
                  </a:ext>
                </a:extLst>
              </p14:cNvPr>
              <p14:cNvContentPartPr/>
              <p14:nvPr/>
            </p14:nvContentPartPr>
            <p14:xfrm>
              <a:off x="13005955" y="4978977"/>
              <a:ext cx="9524" cy="9524"/>
            </p14:xfrm>
          </p:contentPart>
        </mc:Choice>
        <mc:Fallback>
          <p:pic>
            <p:nvPicPr>
              <p:cNvPr id="9" name="Ink 8">
                <a:extLst>
                  <a:ext uri="{FF2B5EF4-FFF2-40B4-BE49-F238E27FC236}">
                    <a16:creationId xmlns:a16="http://schemas.microsoft.com/office/drawing/2014/main" id="{912F450A-1584-42ED-B06E-8FFEC531588B}"/>
                  </a:ext>
                </a:extLst>
              </p:cNvPr>
              <p:cNvPicPr/>
              <p:nvPr/>
            </p:nvPicPr>
            <p:blipFill>
              <a:blip r:embed="rId9"/>
              <a:stretch>
                <a:fillRect/>
              </a:stretch>
            </p:blipFill>
            <p:spPr>
              <a:xfrm>
                <a:off x="12539279" y="4502777"/>
                <a:ext cx="952400" cy="952400"/>
              </a:xfrm>
              <a:prstGeom prst="rect">
                <a:avLst/>
              </a:prstGeom>
            </p:spPr>
          </p:pic>
        </mc:Fallback>
      </mc:AlternateContent>
      <p:pic>
        <p:nvPicPr>
          <p:cNvPr id="11" name="Graphic 11" descr="Comment Heart with solid fill">
            <a:extLst>
              <a:ext uri="{FF2B5EF4-FFF2-40B4-BE49-F238E27FC236}">
                <a16:creationId xmlns:a16="http://schemas.microsoft.com/office/drawing/2014/main" id="{410D6A6C-72E9-494B-818B-5AD4C308DD8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794914" y="477982"/>
            <a:ext cx="914400" cy="914400"/>
          </a:xfrm>
          <a:prstGeom prst="rect">
            <a:avLst/>
          </a:prstGeom>
        </p:spPr>
      </p:pic>
      <p:sp>
        <p:nvSpPr>
          <p:cNvPr id="13" name="Title 12">
            <a:extLst>
              <a:ext uri="{FF2B5EF4-FFF2-40B4-BE49-F238E27FC236}">
                <a16:creationId xmlns:a16="http://schemas.microsoft.com/office/drawing/2014/main" id="{B9D1A793-D680-49C4-98C5-E9AE92C25515}"/>
              </a:ext>
            </a:extLst>
          </p:cNvPr>
          <p:cNvSpPr>
            <a:spLocks noGrp="1"/>
          </p:cNvSpPr>
          <p:nvPr>
            <p:ph type="title"/>
          </p:nvPr>
        </p:nvSpPr>
        <p:spPr>
          <a:xfrm>
            <a:off x="715384" y="374786"/>
            <a:ext cx="9404723" cy="396076"/>
          </a:xfrm>
        </p:spPr>
        <p:txBody>
          <a:bodyPr/>
          <a:lstStyle/>
          <a:p>
            <a:r>
              <a:rPr lang="en-US" sz="1800" dirty="0"/>
              <a:t>Phases of the Software Development Life Cycle</a:t>
            </a:r>
          </a:p>
        </p:txBody>
      </p:sp>
      <p:pic>
        <p:nvPicPr>
          <p:cNvPr id="14" name="Graphic 14" descr="Checklist with solid fill">
            <a:extLst>
              <a:ext uri="{FF2B5EF4-FFF2-40B4-BE49-F238E27FC236}">
                <a16:creationId xmlns:a16="http://schemas.microsoft.com/office/drawing/2014/main" id="{4F5B9E0E-8531-45CA-AF0F-106A03D9D2F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128414" y="2859231"/>
            <a:ext cx="914400" cy="914400"/>
          </a:xfrm>
          <a:prstGeom prst="rect">
            <a:avLst/>
          </a:prstGeom>
        </p:spPr>
      </p:pic>
      <p:pic>
        <p:nvPicPr>
          <p:cNvPr id="15" name="Graphic 15" descr="Ruler outline">
            <a:extLst>
              <a:ext uri="{FF2B5EF4-FFF2-40B4-BE49-F238E27FC236}">
                <a16:creationId xmlns:a16="http://schemas.microsoft.com/office/drawing/2014/main" id="{59D7BFE2-45D3-43B8-AA62-DE6B1EBA77A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253845" y="5482936"/>
            <a:ext cx="914400" cy="914400"/>
          </a:xfrm>
          <a:prstGeom prst="rect">
            <a:avLst/>
          </a:prstGeom>
        </p:spPr>
      </p:pic>
      <p:pic>
        <p:nvPicPr>
          <p:cNvPr id="16" name="Graphic 16" descr="Programmer male with solid fill">
            <a:extLst>
              <a:ext uri="{FF2B5EF4-FFF2-40B4-BE49-F238E27FC236}">
                <a16:creationId xmlns:a16="http://schemas.microsoft.com/office/drawing/2014/main" id="{7BE20C8A-0A04-4FCF-9FF9-53BB279BFE0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902528" y="5664777"/>
            <a:ext cx="914400" cy="914400"/>
          </a:xfrm>
          <a:prstGeom prst="rect">
            <a:avLst/>
          </a:prstGeom>
        </p:spPr>
      </p:pic>
      <p:pic>
        <p:nvPicPr>
          <p:cNvPr id="17" name="Graphic 17" descr="Scientist female outline">
            <a:extLst>
              <a:ext uri="{FF2B5EF4-FFF2-40B4-BE49-F238E27FC236}">
                <a16:creationId xmlns:a16="http://schemas.microsoft.com/office/drawing/2014/main" id="{1D2C50FA-95F1-4140-B299-7E21033439E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465118" y="2400301"/>
            <a:ext cx="914400" cy="914400"/>
          </a:xfrm>
          <a:prstGeom prst="rect">
            <a:avLst/>
          </a:prstGeom>
        </p:spPr>
      </p:pic>
      <p:pic>
        <p:nvPicPr>
          <p:cNvPr id="18" name="Graphic 18" descr="Diploma roll outline">
            <a:extLst>
              <a:ext uri="{FF2B5EF4-FFF2-40B4-BE49-F238E27FC236}">
                <a16:creationId xmlns:a16="http://schemas.microsoft.com/office/drawing/2014/main" id="{9561BE6C-B113-44CA-8292-7D6A94A42E94}"/>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902527" y="737755"/>
            <a:ext cx="914400" cy="914400"/>
          </a:xfrm>
          <a:prstGeom prst="rect">
            <a:avLst/>
          </a:prstGeom>
        </p:spPr>
      </p:pic>
      <p:sp>
        <p:nvSpPr>
          <p:cNvPr id="1443" name="TextBox 1442">
            <a:extLst>
              <a:ext uri="{FF2B5EF4-FFF2-40B4-BE49-F238E27FC236}">
                <a16:creationId xmlns:a16="http://schemas.microsoft.com/office/drawing/2014/main" id="{ADF25E69-B4C6-4178-A96F-0A33A13CC764}"/>
              </a:ext>
            </a:extLst>
          </p:cNvPr>
          <p:cNvSpPr txBox="1"/>
          <p:nvPr/>
        </p:nvSpPr>
        <p:spPr>
          <a:xfrm>
            <a:off x="8257309" y="1555173"/>
            <a:ext cx="12538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FFC000"/>
                </a:solidFill>
              </a:rPr>
              <a:t>What is needed?</a:t>
            </a:r>
            <a:endParaRPr lang="en-US" dirty="0"/>
          </a:p>
        </p:txBody>
      </p:sp>
      <p:sp>
        <p:nvSpPr>
          <p:cNvPr id="1444" name="TextBox 1443">
            <a:extLst>
              <a:ext uri="{FF2B5EF4-FFF2-40B4-BE49-F238E27FC236}">
                <a16:creationId xmlns:a16="http://schemas.microsoft.com/office/drawing/2014/main" id="{D9C69B9B-6A0F-4E3D-9420-63586DD8A4B3}"/>
              </a:ext>
            </a:extLst>
          </p:cNvPr>
          <p:cNvSpPr txBox="1"/>
          <p:nvPr/>
        </p:nvSpPr>
        <p:spPr>
          <a:xfrm>
            <a:off x="8711912" y="4434320"/>
            <a:ext cx="221499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accent3"/>
                </a:solidFill>
              </a:rPr>
              <a:t>What does it cost?</a:t>
            </a:r>
          </a:p>
        </p:txBody>
      </p:sp>
      <p:sp>
        <p:nvSpPr>
          <p:cNvPr id="1445" name="TextBox 1444">
            <a:extLst>
              <a:ext uri="{FF2B5EF4-FFF2-40B4-BE49-F238E27FC236}">
                <a16:creationId xmlns:a16="http://schemas.microsoft.com/office/drawing/2014/main" id="{C9DFCDE9-6C93-4800-AB7B-7A78FBA80D64}"/>
              </a:ext>
            </a:extLst>
          </p:cNvPr>
          <p:cNvSpPr txBox="1"/>
          <p:nvPr/>
        </p:nvSpPr>
        <p:spPr>
          <a:xfrm>
            <a:off x="9001991" y="5971309"/>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accent4"/>
                </a:solidFill>
              </a:rPr>
              <a:t>How do we get what we want?</a:t>
            </a:r>
            <a:endParaRPr lang="en-US"/>
          </a:p>
        </p:txBody>
      </p:sp>
      <p:sp>
        <p:nvSpPr>
          <p:cNvPr id="1446" name="TextBox 1445">
            <a:extLst>
              <a:ext uri="{FF2B5EF4-FFF2-40B4-BE49-F238E27FC236}">
                <a16:creationId xmlns:a16="http://schemas.microsoft.com/office/drawing/2014/main" id="{D3C55C22-2A66-4800-9DF6-5D13695ED98C}"/>
              </a:ext>
            </a:extLst>
          </p:cNvPr>
          <p:cNvSpPr txBox="1"/>
          <p:nvPr/>
        </p:nvSpPr>
        <p:spPr>
          <a:xfrm>
            <a:off x="1464252" y="5542684"/>
            <a:ext cx="12278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0B0F0"/>
                </a:solidFill>
              </a:rPr>
              <a:t>Let's create it!</a:t>
            </a:r>
            <a:endParaRPr lang="en-US"/>
          </a:p>
        </p:txBody>
      </p:sp>
      <p:sp>
        <p:nvSpPr>
          <p:cNvPr id="1460" name="TextBox 1459">
            <a:extLst>
              <a:ext uri="{FF2B5EF4-FFF2-40B4-BE49-F238E27FC236}">
                <a16:creationId xmlns:a16="http://schemas.microsoft.com/office/drawing/2014/main" id="{F3AFB05F-82D8-4D64-A75E-957A69AB27D6}"/>
              </a:ext>
            </a:extLst>
          </p:cNvPr>
          <p:cNvSpPr txBox="1"/>
          <p:nvPr/>
        </p:nvSpPr>
        <p:spPr>
          <a:xfrm>
            <a:off x="1070264" y="3390900"/>
            <a:ext cx="17127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6"/>
                </a:solidFill>
              </a:rPr>
              <a:t>Does it work?</a:t>
            </a:r>
          </a:p>
        </p:txBody>
      </p:sp>
      <p:sp>
        <p:nvSpPr>
          <p:cNvPr id="1461" name="TextBox 1460">
            <a:extLst>
              <a:ext uri="{FF2B5EF4-FFF2-40B4-BE49-F238E27FC236}">
                <a16:creationId xmlns:a16="http://schemas.microsoft.com/office/drawing/2014/main" id="{EDB4480C-461F-40E0-9229-6B664AD31B65}"/>
              </a:ext>
            </a:extLst>
          </p:cNvPr>
          <p:cNvSpPr txBox="1"/>
          <p:nvPr/>
        </p:nvSpPr>
        <p:spPr>
          <a:xfrm>
            <a:off x="1594139" y="936048"/>
            <a:ext cx="145299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accent1"/>
                </a:solidFill>
              </a:rPr>
              <a:t>ROLL IT OUT!</a:t>
            </a:r>
            <a:endParaRPr lang="en-US"/>
          </a:p>
        </p:txBody>
      </p:sp>
      <p:sp>
        <p:nvSpPr>
          <p:cNvPr id="1515" name="TextBox 1514">
            <a:extLst>
              <a:ext uri="{FF2B5EF4-FFF2-40B4-BE49-F238E27FC236}">
                <a16:creationId xmlns:a16="http://schemas.microsoft.com/office/drawing/2014/main" id="{E1DC7A6F-785C-42DD-92A8-949D50D7C85C}"/>
              </a:ext>
            </a:extLst>
          </p:cNvPr>
          <p:cNvSpPr txBox="1"/>
          <p:nvPr/>
        </p:nvSpPr>
        <p:spPr>
          <a:xfrm>
            <a:off x="-14869" y="6424961"/>
            <a:ext cx="16002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Ref: Altvater</a:t>
            </a:r>
          </a:p>
        </p:txBody>
      </p:sp>
    </p:spTree>
    <p:extLst>
      <p:ext uri="{BB962C8B-B14F-4D97-AF65-F5344CB8AC3E}">
        <p14:creationId xmlns:p14="http://schemas.microsoft.com/office/powerpoint/2010/main" val="16527066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30265-D771-4FB2-A5B2-97D096990CAA}"/>
              </a:ext>
            </a:extLst>
          </p:cNvPr>
          <p:cNvSpPr>
            <a:spLocks noGrp="1"/>
          </p:cNvSpPr>
          <p:nvPr>
            <p:ph type="title"/>
          </p:nvPr>
        </p:nvSpPr>
        <p:spPr/>
        <p:txBody>
          <a:bodyPr/>
          <a:lstStyle/>
          <a:p>
            <a:pPr algn="ctr"/>
            <a:r>
              <a:rPr lang="en-US" dirty="0"/>
              <a:t>What's the difference, anyway?</a:t>
            </a:r>
          </a:p>
        </p:txBody>
      </p:sp>
      <p:sp>
        <p:nvSpPr>
          <p:cNvPr id="4" name="Text Placeholder 3">
            <a:extLst>
              <a:ext uri="{FF2B5EF4-FFF2-40B4-BE49-F238E27FC236}">
                <a16:creationId xmlns:a16="http://schemas.microsoft.com/office/drawing/2014/main" id="{715A3382-948D-42A0-9C16-9CE3995EE109}"/>
              </a:ext>
            </a:extLst>
          </p:cNvPr>
          <p:cNvSpPr>
            <a:spLocks noGrp="1"/>
          </p:cNvSpPr>
          <p:nvPr>
            <p:ph type="body" idx="1"/>
          </p:nvPr>
        </p:nvSpPr>
        <p:spPr/>
        <p:txBody>
          <a:bodyPr/>
          <a:lstStyle/>
          <a:p>
            <a:pPr algn="ctr"/>
            <a:r>
              <a:rPr lang="en-US" dirty="0"/>
              <a:t>Agile</a:t>
            </a:r>
          </a:p>
        </p:txBody>
      </p:sp>
      <p:sp>
        <p:nvSpPr>
          <p:cNvPr id="3" name="Content Placeholder 2">
            <a:extLst>
              <a:ext uri="{FF2B5EF4-FFF2-40B4-BE49-F238E27FC236}">
                <a16:creationId xmlns:a16="http://schemas.microsoft.com/office/drawing/2014/main" id="{04EE56FE-CF1F-4B11-90FD-256FC5D6D019}"/>
              </a:ext>
            </a:extLst>
          </p:cNvPr>
          <p:cNvSpPr>
            <a:spLocks noGrp="1"/>
          </p:cNvSpPr>
          <p:nvPr>
            <p:ph sz="half" idx="2"/>
          </p:nvPr>
        </p:nvSpPr>
        <p:spPr/>
        <p:txBody>
          <a:bodyPr vert="horz" lIns="91440" tIns="45720" rIns="91440" bIns="45720" rtlCol="0" anchor="t">
            <a:normAutofit/>
          </a:bodyPr>
          <a:lstStyle/>
          <a:p>
            <a:r>
              <a:rPr lang="en-US" dirty="0"/>
              <a:t>Meets changes easily and can change. (Walker).</a:t>
            </a:r>
          </a:p>
          <a:p>
            <a:pPr>
              <a:buClr>
                <a:srgbClr val="8AD0D6"/>
              </a:buClr>
            </a:pPr>
            <a:r>
              <a:rPr lang="en-US" dirty="0"/>
              <a:t>Utilizes team efficiently</a:t>
            </a:r>
          </a:p>
          <a:p>
            <a:pPr>
              <a:buClr>
                <a:srgbClr val="8AD0D6"/>
              </a:buClr>
            </a:pPr>
            <a:r>
              <a:rPr lang="en-US" dirty="0"/>
              <a:t>Ability for frequent and clear communication</a:t>
            </a:r>
          </a:p>
          <a:p>
            <a:pPr>
              <a:buClr>
                <a:srgbClr val="8AD0D6"/>
              </a:buClr>
            </a:pPr>
            <a:r>
              <a:rPr lang="en-US" dirty="0"/>
              <a:t>Ability to  keep high team engagement and morale</a:t>
            </a:r>
          </a:p>
          <a:p>
            <a:pPr>
              <a:buClr>
                <a:srgbClr val="8AD0D6"/>
              </a:buClr>
            </a:pPr>
            <a:r>
              <a:rPr lang="en-US" dirty="0"/>
              <a:t>Transparency (Boogaard).</a:t>
            </a:r>
          </a:p>
        </p:txBody>
      </p:sp>
      <p:sp>
        <p:nvSpPr>
          <p:cNvPr id="5" name="Text Placeholder 4">
            <a:extLst>
              <a:ext uri="{FF2B5EF4-FFF2-40B4-BE49-F238E27FC236}">
                <a16:creationId xmlns:a16="http://schemas.microsoft.com/office/drawing/2014/main" id="{7B4178F8-0F8C-4D1D-87F6-BA9F65925FD8}"/>
              </a:ext>
            </a:extLst>
          </p:cNvPr>
          <p:cNvSpPr>
            <a:spLocks noGrp="1"/>
          </p:cNvSpPr>
          <p:nvPr>
            <p:ph type="body" sz="quarter" idx="3"/>
          </p:nvPr>
        </p:nvSpPr>
        <p:spPr/>
        <p:txBody>
          <a:bodyPr/>
          <a:lstStyle/>
          <a:p>
            <a:pPr algn="ctr"/>
            <a:r>
              <a:rPr lang="en-US" dirty="0"/>
              <a:t>Waterfall</a:t>
            </a:r>
          </a:p>
        </p:txBody>
      </p:sp>
      <p:sp>
        <p:nvSpPr>
          <p:cNvPr id="6" name="Content Placeholder 5">
            <a:extLst>
              <a:ext uri="{FF2B5EF4-FFF2-40B4-BE49-F238E27FC236}">
                <a16:creationId xmlns:a16="http://schemas.microsoft.com/office/drawing/2014/main" id="{3C7A56EA-3C52-42BF-B604-203EFFD81082}"/>
              </a:ext>
            </a:extLst>
          </p:cNvPr>
          <p:cNvSpPr>
            <a:spLocks noGrp="1"/>
          </p:cNvSpPr>
          <p:nvPr>
            <p:ph sz="quarter" idx="4"/>
          </p:nvPr>
        </p:nvSpPr>
        <p:spPr/>
        <p:txBody>
          <a:bodyPr vert="horz" lIns="91440" tIns="45720" rIns="91440" bIns="45720" rtlCol="0" anchor="t">
            <a:normAutofit/>
          </a:bodyPr>
          <a:lstStyle/>
          <a:p>
            <a:r>
              <a:rPr lang="en-US" dirty="0"/>
              <a:t>Cannot be changed once in motion. (Cobb).</a:t>
            </a:r>
          </a:p>
          <a:p>
            <a:pPr>
              <a:buClr>
                <a:srgbClr val="8AD0D6"/>
              </a:buClr>
            </a:pPr>
            <a:r>
              <a:rPr lang="en-US" dirty="0"/>
              <a:t>Inefficient for most team members to reach their potential</a:t>
            </a:r>
          </a:p>
          <a:p>
            <a:pPr>
              <a:buClr>
                <a:srgbClr val="8AD0D6"/>
              </a:buClr>
            </a:pPr>
            <a:r>
              <a:rPr lang="en-US" dirty="0"/>
              <a:t>No further collaboration or communication after plan is set</a:t>
            </a:r>
          </a:p>
        </p:txBody>
      </p:sp>
    </p:spTree>
    <p:extLst>
      <p:ext uri="{BB962C8B-B14F-4D97-AF65-F5344CB8AC3E}">
        <p14:creationId xmlns:p14="http://schemas.microsoft.com/office/powerpoint/2010/main" val="69136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4BF97-DDB1-4A4B-A767-FDFE4B506A57}"/>
              </a:ext>
            </a:extLst>
          </p:cNvPr>
          <p:cNvSpPr>
            <a:spLocks noGrp="1"/>
          </p:cNvSpPr>
          <p:nvPr>
            <p:ph type="title"/>
          </p:nvPr>
        </p:nvSpPr>
        <p:spPr/>
        <p:txBody>
          <a:bodyPr/>
          <a:lstStyle/>
          <a:p>
            <a:r>
              <a:rPr lang="en-US" dirty="0"/>
              <a:t>What should I consider when choosing between the two?</a:t>
            </a:r>
          </a:p>
        </p:txBody>
      </p:sp>
      <p:sp>
        <p:nvSpPr>
          <p:cNvPr id="5" name="Text Placeholder 4">
            <a:extLst>
              <a:ext uri="{FF2B5EF4-FFF2-40B4-BE49-F238E27FC236}">
                <a16:creationId xmlns:a16="http://schemas.microsoft.com/office/drawing/2014/main" id="{E6DB9D33-3E03-4192-9EED-7B19C9DFA5A9}"/>
              </a:ext>
            </a:extLst>
          </p:cNvPr>
          <p:cNvSpPr>
            <a:spLocks noGrp="1"/>
          </p:cNvSpPr>
          <p:nvPr>
            <p:ph type="body" sz="half" idx="14"/>
          </p:nvPr>
        </p:nvSpPr>
        <p:spPr>
          <a:xfrm>
            <a:off x="1324264" y="558651"/>
            <a:ext cx="7279649" cy="342174"/>
          </a:xfrm>
        </p:spPr>
        <p:txBody>
          <a:bodyPr/>
          <a:lstStyle/>
          <a:p>
            <a:r>
              <a:rPr lang="en-US"/>
              <a:t>Items to consider</a:t>
            </a:r>
          </a:p>
        </p:txBody>
      </p:sp>
      <p:sp>
        <p:nvSpPr>
          <p:cNvPr id="3" name="Text Placeholder 2">
            <a:extLst>
              <a:ext uri="{FF2B5EF4-FFF2-40B4-BE49-F238E27FC236}">
                <a16:creationId xmlns:a16="http://schemas.microsoft.com/office/drawing/2014/main" id="{71906EFB-0528-4EDD-B400-E95CDE762A3A}"/>
              </a:ext>
            </a:extLst>
          </p:cNvPr>
          <p:cNvSpPr>
            <a:spLocks noGrp="1"/>
          </p:cNvSpPr>
          <p:nvPr>
            <p:ph type="body" sz="half" idx="2"/>
          </p:nvPr>
        </p:nvSpPr>
        <p:spPr>
          <a:xfrm>
            <a:off x="1509977" y="4541158"/>
            <a:ext cx="8825659" cy="1676400"/>
          </a:xfrm>
        </p:spPr>
        <p:txBody>
          <a:bodyPr/>
          <a:lstStyle/>
          <a:p>
            <a:r>
              <a:rPr lang="en-US" sz="1600" dirty="0"/>
              <a:t>Ultimately, choosing the method that works best for the project will only contribute positively to not only the team, but also the actual project, the client-team relationship as well as users involved. Consider the size of the project as well as the team, risk involved, if the project is static or evolving, time required to complete, and ability to form a cohesive team to complete the project.</a:t>
            </a:r>
            <a:endParaRPr lang="en-US" dirty="0"/>
          </a:p>
        </p:txBody>
      </p:sp>
    </p:spTree>
    <p:extLst>
      <p:ext uri="{BB962C8B-B14F-4D97-AF65-F5344CB8AC3E}">
        <p14:creationId xmlns:p14="http://schemas.microsoft.com/office/powerpoint/2010/main" val="78887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DA2538-5225-496C-9A46-3C8BD5DB185B}"/>
              </a:ext>
            </a:extLst>
          </p:cNvPr>
          <p:cNvSpPr txBox="1"/>
          <p:nvPr/>
        </p:nvSpPr>
        <p:spPr>
          <a:xfrm>
            <a:off x="10513742" y="6378498"/>
            <a:ext cx="17117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Ref: Lanford</a:t>
            </a:r>
            <a:endParaRPr lang="en-US" dirty="0"/>
          </a:p>
        </p:txBody>
      </p:sp>
      <p:sp>
        <p:nvSpPr>
          <p:cNvPr id="6" name="Title 5">
            <a:extLst>
              <a:ext uri="{FF2B5EF4-FFF2-40B4-BE49-F238E27FC236}">
                <a16:creationId xmlns:a16="http://schemas.microsoft.com/office/drawing/2014/main" id="{DD98C1DD-895A-463E-8D59-3E61633AFCA5}"/>
              </a:ext>
            </a:extLst>
          </p:cNvPr>
          <p:cNvSpPr>
            <a:spLocks noGrp="1"/>
          </p:cNvSpPr>
          <p:nvPr>
            <p:ph type="title"/>
          </p:nvPr>
        </p:nvSpPr>
        <p:spPr/>
        <p:txBody>
          <a:bodyPr/>
          <a:lstStyle/>
          <a:p>
            <a:r>
              <a:rPr lang="en-US" dirty="0"/>
              <a:t>Benefits of Scrum events</a:t>
            </a:r>
          </a:p>
        </p:txBody>
      </p:sp>
      <p:sp>
        <p:nvSpPr>
          <p:cNvPr id="7" name="Content Placeholder 6">
            <a:extLst>
              <a:ext uri="{FF2B5EF4-FFF2-40B4-BE49-F238E27FC236}">
                <a16:creationId xmlns:a16="http://schemas.microsoft.com/office/drawing/2014/main" id="{94418977-D63C-46A6-AD3F-9B84F2E8D580}"/>
              </a:ext>
            </a:extLst>
          </p:cNvPr>
          <p:cNvSpPr>
            <a:spLocks noGrp="1"/>
          </p:cNvSpPr>
          <p:nvPr>
            <p:ph idx="1"/>
          </p:nvPr>
        </p:nvSpPr>
        <p:spPr>
          <a:xfrm>
            <a:off x="477383" y="1544918"/>
            <a:ext cx="8955833" cy="2694713"/>
          </a:xfrm>
        </p:spPr>
        <p:txBody>
          <a:bodyPr vert="horz" lIns="91440" tIns="45720" rIns="91440" bIns="45720" rtlCol="0" anchor="t">
            <a:normAutofit fontScale="85000" lnSpcReduction="20000"/>
          </a:bodyPr>
          <a:lstStyle/>
          <a:p>
            <a:r>
              <a:rPr lang="en-US" dirty="0"/>
              <a:t>Daily stand-up meetings</a:t>
            </a:r>
          </a:p>
          <a:p>
            <a:pPr>
              <a:buClr>
                <a:srgbClr val="8AD0D6"/>
              </a:buClr>
            </a:pPr>
            <a:r>
              <a:rPr lang="en-US" dirty="0"/>
              <a:t>Better ability to focus on specific tasks</a:t>
            </a:r>
          </a:p>
          <a:p>
            <a:pPr>
              <a:buClr>
                <a:srgbClr val="8AD0D6"/>
              </a:buClr>
            </a:pPr>
            <a:r>
              <a:rPr lang="en-US" dirty="0"/>
              <a:t>Engagement</a:t>
            </a:r>
          </a:p>
          <a:p>
            <a:pPr>
              <a:buClr>
                <a:srgbClr val="8AD0D6"/>
              </a:buClr>
            </a:pPr>
            <a:r>
              <a:rPr lang="en-US" dirty="0"/>
              <a:t>Collaboration</a:t>
            </a:r>
          </a:p>
          <a:p>
            <a:pPr>
              <a:buClr>
                <a:srgbClr val="8AD0D6"/>
              </a:buClr>
            </a:pPr>
            <a:r>
              <a:rPr lang="en-US" dirty="0"/>
              <a:t>Efficiency</a:t>
            </a:r>
          </a:p>
          <a:p>
            <a:pPr>
              <a:buClr>
                <a:srgbClr val="8AD0D6"/>
              </a:buClr>
            </a:pPr>
            <a:r>
              <a:rPr lang="en-US" dirty="0"/>
              <a:t>Focus</a:t>
            </a:r>
          </a:p>
          <a:p>
            <a:pPr>
              <a:buClr>
                <a:srgbClr val="8AD0D6"/>
              </a:buClr>
            </a:pPr>
            <a:r>
              <a:rPr lang="en-US" dirty="0"/>
              <a:t>Communication allows stakeholders to understand </a:t>
            </a:r>
          </a:p>
          <a:p>
            <a:pPr>
              <a:buClr>
                <a:srgbClr val="8AD0D6"/>
              </a:buClr>
            </a:pPr>
            <a:r>
              <a:rPr lang="en-US" dirty="0"/>
              <a:t>the project and progress with greater accuracy.</a:t>
            </a:r>
          </a:p>
          <a:p>
            <a:pPr>
              <a:buClr>
                <a:srgbClr val="8AD0D6"/>
              </a:buClr>
            </a:pPr>
            <a:endParaRPr lang="en-US" dirty="0"/>
          </a:p>
        </p:txBody>
      </p:sp>
      <p:sp>
        <p:nvSpPr>
          <p:cNvPr id="8" name="TextBox 7">
            <a:extLst>
              <a:ext uri="{FF2B5EF4-FFF2-40B4-BE49-F238E27FC236}">
                <a16:creationId xmlns:a16="http://schemas.microsoft.com/office/drawing/2014/main" id="{C2CE9DDC-EFF9-41D2-BF73-9003A9FE2801}"/>
              </a:ext>
            </a:extLst>
          </p:cNvPr>
          <p:cNvSpPr txBox="1"/>
          <p:nvPr/>
        </p:nvSpPr>
        <p:spPr>
          <a:xfrm>
            <a:off x="6654346" y="3660775"/>
            <a:ext cx="513141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“Scrum performed right means high engagement. High engagement means you have vigor, dedication, and absorption in your work. Often, this results when you experience high autonomy, mastery, and purpose. High engagement will stack the odds in your favor for having fun.” - Todd Lanford</a:t>
            </a:r>
            <a:endParaRPr lang="en-US" dirty="0">
              <a:solidFill>
                <a:schemeClr val="bg1"/>
              </a:solidFill>
            </a:endParaRPr>
          </a:p>
        </p:txBody>
      </p:sp>
    </p:spTree>
    <p:extLst>
      <p:ext uri="{BB962C8B-B14F-4D97-AF65-F5344CB8AC3E}">
        <p14:creationId xmlns:p14="http://schemas.microsoft.com/office/powerpoint/2010/main" val="206990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fltVal val="0"/>
                                          </p:val>
                                        </p:tav>
                                        <p:tav tm="100000">
                                          <p:val>
                                            <p:strVal val="#ppt_w"/>
                                          </p:val>
                                        </p:tav>
                                      </p:tavLst>
                                    </p:anim>
                                    <p:anim calcmode="lin" valueType="num">
                                      <p:cBhvr>
                                        <p:cTn id="13" dur="1000" fill="hold"/>
                                        <p:tgtEl>
                                          <p:spTgt spid="8"/>
                                        </p:tgtEl>
                                        <p:attrNameLst>
                                          <p:attrName>ppt_h</p:attrName>
                                        </p:attrNameLst>
                                      </p:cBhvr>
                                      <p:tavLst>
                                        <p:tav tm="0">
                                          <p:val>
                                            <p:fltVal val="0"/>
                                          </p:val>
                                        </p:tav>
                                        <p:tav tm="100000">
                                          <p:val>
                                            <p:strVal val="#ppt_h"/>
                                          </p:val>
                                        </p:tav>
                                      </p:tavLst>
                                    </p:anim>
                                    <p:anim calcmode="lin" valueType="num">
                                      <p:cBhvr>
                                        <p:cTn id="14" dur="1000" fill="hold"/>
                                        <p:tgtEl>
                                          <p:spTgt spid="8"/>
                                        </p:tgtEl>
                                        <p:attrNameLst>
                                          <p:attrName>style.rotation</p:attrName>
                                        </p:attrNameLst>
                                      </p:cBhvr>
                                      <p:tavLst>
                                        <p:tav tm="0">
                                          <p:val>
                                            <p:fltVal val="90"/>
                                          </p:val>
                                        </p:tav>
                                        <p:tav tm="100000">
                                          <p:val>
                                            <p:fltVal val="0"/>
                                          </p:val>
                                        </p:tav>
                                      </p:tavLst>
                                    </p:anim>
                                    <p:animEffect transition="in" filter="fade">
                                      <p:cBhvr>
                                        <p:cTn id="1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69F0D-BD19-494E-8410-8940437F8AE8}"/>
              </a:ext>
            </a:extLst>
          </p:cNvPr>
          <p:cNvSpPr>
            <a:spLocks noGrp="1"/>
          </p:cNvSpPr>
          <p:nvPr>
            <p:ph type="title"/>
          </p:nvPr>
        </p:nvSpPr>
        <p:spPr/>
        <p:txBody>
          <a:bodyPr/>
          <a:lstStyle/>
          <a:p>
            <a:r>
              <a:rPr lang="en-US" sz="2400" dirty="0"/>
              <a:t>Example: SNHU Travel Changes Plans</a:t>
            </a:r>
          </a:p>
        </p:txBody>
      </p:sp>
      <p:sp>
        <p:nvSpPr>
          <p:cNvPr id="3" name="Content Placeholder 2">
            <a:extLst>
              <a:ext uri="{FF2B5EF4-FFF2-40B4-BE49-F238E27FC236}">
                <a16:creationId xmlns:a16="http://schemas.microsoft.com/office/drawing/2014/main" id="{382B2FFB-F938-4442-AE2D-4EF6F8913B40}"/>
              </a:ext>
            </a:extLst>
          </p:cNvPr>
          <p:cNvSpPr>
            <a:spLocks noGrp="1"/>
          </p:cNvSpPr>
          <p:nvPr>
            <p:ph idx="1"/>
          </p:nvPr>
        </p:nvSpPr>
        <p:spPr/>
        <p:txBody>
          <a:bodyPr vert="horz" lIns="91440" tIns="45720" rIns="91440" bIns="45720" rtlCol="0" anchor="t">
            <a:normAutofit/>
          </a:bodyPr>
          <a:lstStyle/>
          <a:p>
            <a:r>
              <a:rPr lang="en-US" dirty="0"/>
              <a:t>Mid-Sprint:</a:t>
            </a:r>
          </a:p>
          <a:p>
            <a:pPr>
              <a:buClr>
                <a:srgbClr val="8AD0D6"/>
              </a:buClr>
            </a:pPr>
            <a:r>
              <a:rPr lang="en-US" dirty="0"/>
              <a:t>The product owner relays to the team that has been working on a project diligently that the entire concept will change from niche vacations for users to plan travel. Instead of top destinations, they now want wellness and detox vacations to be presented to users. </a:t>
            </a:r>
          </a:p>
          <a:p>
            <a:pPr>
              <a:buClr>
                <a:srgbClr val="8AD0D6"/>
              </a:buClr>
            </a:pPr>
            <a:r>
              <a:rPr lang="en-US" dirty="0"/>
              <a:t>Had this been a waterfall approach that was already at the point of testing, no time would have been allotted to send this back to the developers to remediate. The entire project could have failed.</a:t>
            </a:r>
          </a:p>
          <a:p>
            <a:pPr>
              <a:buClr>
                <a:srgbClr val="8AD0D6"/>
              </a:buClr>
            </a:pPr>
            <a:r>
              <a:rPr lang="en-US" dirty="0"/>
              <a:t>The agile approach allowed the team to adjust and make changes to the code to ensure that the users are getting exactly what they need while satisfying the new requirements desired by the client. </a:t>
            </a:r>
          </a:p>
        </p:txBody>
      </p:sp>
    </p:spTree>
    <p:extLst>
      <p:ext uri="{BB962C8B-B14F-4D97-AF65-F5344CB8AC3E}">
        <p14:creationId xmlns:p14="http://schemas.microsoft.com/office/powerpoint/2010/main" val="3741291739"/>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4C14-A24D-43C0-B0D6-AB2E4FCECAD4}"/>
              </a:ext>
            </a:extLst>
          </p:cNvPr>
          <p:cNvSpPr>
            <a:spLocks noGrp="1"/>
          </p:cNvSpPr>
          <p:nvPr>
            <p:ph type="title"/>
          </p:nvPr>
        </p:nvSpPr>
        <p:spPr/>
        <p:txBody>
          <a:bodyPr/>
          <a:lstStyle/>
          <a:p>
            <a:r>
              <a:rPr lang="en-US" dirty="0"/>
              <a:t>References</a:t>
            </a:r>
          </a:p>
        </p:txBody>
      </p:sp>
      <p:sp>
        <p:nvSpPr>
          <p:cNvPr id="4" name="Text Placeholder 3">
            <a:extLst>
              <a:ext uri="{FF2B5EF4-FFF2-40B4-BE49-F238E27FC236}">
                <a16:creationId xmlns:a16="http://schemas.microsoft.com/office/drawing/2014/main" id="{19497A82-6908-4214-8D8D-44ABB7471378}"/>
              </a:ext>
            </a:extLst>
          </p:cNvPr>
          <p:cNvSpPr>
            <a:spLocks noGrp="1"/>
          </p:cNvSpPr>
          <p:nvPr>
            <p:ph idx="1"/>
          </p:nvPr>
        </p:nvSpPr>
        <p:spPr/>
        <p:txBody>
          <a:bodyPr vert="horz" lIns="91440" tIns="45720" rIns="91440" bIns="45720" rtlCol="0" anchor="t">
            <a:normAutofit fontScale="85000" lnSpcReduction="10000"/>
          </a:bodyPr>
          <a:lstStyle/>
          <a:p>
            <a:r>
              <a:rPr lang="en-US" dirty="0">
                <a:ea typeface="+mj-lt"/>
                <a:cs typeface="+mj-lt"/>
              </a:rPr>
              <a:t>Altvater, A. A. (2021, March 30). </a:t>
            </a:r>
            <a:r>
              <a:rPr lang="en-US" i="1" dirty="0">
                <a:ea typeface="+mj-lt"/>
                <a:cs typeface="+mj-lt"/>
              </a:rPr>
              <a:t>What is SDLC? understand the software development life cycle</a:t>
            </a:r>
            <a:r>
              <a:rPr lang="en-US" dirty="0">
                <a:ea typeface="+mj-lt"/>
                <a:cs typeface="+mj-lt"/>
              </a:rPr>
              <a:t>. </a:t>
            </a:r>
            <a:r>
              <a:rPr lang="en-US" dirty="0" err="1">
                <a:ea typeface="+mj-lt"/>
                <a:cs typeface="+mj-lt"/>
              </a:rPr>
              <a:t>Stackify</a:t>
            </a:r>
            <a:r>
              <a:rPr lang="en-US" dirty="0">
                <a:ea typeface="+mj-lt"/>
                <a:cs typeface="+mj-lt"/>
              </a:rPr>
              <a:t>. Retrieved December 7, 2021, from </a:t>
            </a:r>
            <a:r>
              <a:rPr lang="en-US" dirty="0">
                <a:ea typeface="+mj-lt"/>
                <a:cs typeface="+mj-lt"/>
                <a:hlinkClick r:id="rId2"/>
              </a:rPr>
              <a:t>https://stackify.com/what-is-sdlc/</a:t>
            </a:r>
            <a:r>
              <a:rPr lang="en-US" dirty="0">
                <a:ea typeface="+mj-lt"/>
                <a:cs typeface="+mj-lt"/>
              </a:rPr>
              <a:t>. </a:t>
            </a:r>
            <a:endParaRPr lang="en-US"/>
          </a:p>
          <a:p>
            <a:pPr>
              <a:buClr>
                <a:srgbClr val="8AD0D6"/>
              </a:buClr>
            </a:pPr>
            <a:r>
              <a:rPr lang="en-US" dirty="0">
                <a:ea typeface="+mj-lt"/>
                <a:cs typeface="+mj-lt"/>
              </a:rPr>
              <a:t>Boogaard, K. (2019, Nov 7). </a:t>
            </a:r>
            <a:r>
              <a:rPr lang="en-US" i="1" dirty="0">
                <a:ea typeface="+mj-lt"/>
                <a:cs typeface="+mj-lt"/>
              </a:rPr>
              <a:t>How to shorten your feedback loops (and reduce your team’s stress)</a:t>
            </a:r>
            <a:r>
              <a:rPr lang="en-US" dirty="0">
                <a:ea typeface="+mj-lt"/>
                <a:cs typeface="+mj-lt"/>
              </a:rPr>
              <a:t>. </a:t>
            </a:r>
            <a:r>
              <a:rPr lang="en-US" dirty="0" err="1">
                <a:ea typeface="+mj-lt"/>
                <a:cs typeface="+mj-lt"/>
              </a:rPr>
              <a:t>DZone</a:t>
            </a:r>
            <a:r>
              <a:rPr lang="en-US" dirty="0">
                <a:ea typeface="+mj-lt"/>
                <a:cs typeface="+mj-lt"/>
              </a:rPr>
              <a:t>. Retrieved from: https://dzone.com/articles/how-to-shorten-your-feedback-loops-and-reduce-your.</a:t>
            </a:r>
          </a:p>
          <a:p>
            <a:pPr>
              <a:buClr>
                <a:srgbClr val="8AD0D6"/>
              </a:buClr>
            </a:pPr>
            <a:r>
              <a:rPr lang="en-US" dirty="0">
                <a:ea typeface="+mj-lt"/>
                <a:cs typeface="+mj-lt"/>
              </a:rPr>
              <a:t>Cobb, C. G. (2015). </a:t>
            </a:r>
            <a:r>
              <a:rPr lang="en-US" dirty="0" err="1">
                <a:ea typeface="+mj-lt"/>
                <a:cs typeface="+mj-lt"/>
              </a:rPr>
              <a:t>pg</a:t>
            </a:r>
            <a:r>
              <a:rPr lang="en-US" dirty="0">
                <a:ea typeface="+mj-lt"/>
                <a:cs typeface="+mj-lt"/>
              </a:rPr>
              <a:t> 36-40. In </a:t>
            </a:r>
            <a:r>
              <a:rPr lang="en-US" i="1" dirty="0">
                <a:ea typeface="+mj-lt"/>
                <a:cs typeface="+mj-lt"/>
              </a:rPr>
              <a:t>The Project Manager's Guide to Mastering Agile: Principles and practices for an adaptive approach</a:t>
            </a:r>
            <a:r>
              <a:rPr lang="en-US" dirty="0">
                <a:ea typeface="+mj-lt"/>
                <a:cs typeface="+mj-lt"/>
              </a:rPr>
              <a:t>. essay, John Wiley. </a:t>
            </a:r>
            <a:endParaRPr lang="en-US"/>
          </a:p>
          <a:p>
            <a:pPr>
              <a:buClr>
                <a:srgbClr val="8AD0D6"/>
              </a:buClr>
            </a:pPr>
            <a:r>
              <a:rPr lang="en-US" dirty="0">
                <a:ea typeface="+mj-lt"/>
                <a:cs typeface="+mj-lt"/>
              </a:rPr>
              <a:t>Lanford, T. (2020, May 15). </a:t>
            </a:r>
            <a:r>
              <a:rPr lang="en-US" i="1" dirty="0">
                <a:ea typeface="+mj-lt"/>
                <a:cs typeface="+mj-lt"/>
              </a:rPr>
              <a:t>If your Scrum is not fun, you are doing it wrong</a:t>
            </a:r>
            <a:r>
              <a:rPr lang="en-US" dirty="0">
                <a:ea typeface="+mj-lt"/>
                <a:cs typeface="+mj-lt"/>
              </a:rPr>
              <a:t>. Medium. Retrieved from </a:t>
            </a:r>
            <a:r>
              <a:rPr lang="en-US" i="1" u="sng" dirty="0">
                <a:ea typeface="+mj-lt"/>
                <a:cs typeface="+mj-lt"/>
                <a:hlinkClick r:id="rId3"/>
              </a:rPr>
              <a:t>If Your Scrum Is Not Fun, You Are Doing It Wrong opens in new window</a:t>
            </a:r>
            <a:r>
              <a:rPr lang="en-US" dirty="0">
                <a:ea typeface="+mj-lt"/>
                <a:cs typeface="+mj-lt"/>
              </a:rPr>
              <a:t>.</a:t>
            </a:r>
          </a:p>
          <a:p>
            <a:pPr>
              <a:buClr>
                <a:srgbClr val="8AD0D6"/>
              </a:buClr>
            </a:pPr>
            <a:r>
              <a:rPr lang="en-US" dirty="0">
                <a:ea typeface="+mj-lt"/>
                <a:cs typeface="+mj-lt"/>
              </a:rPr>
              <a:t>Walker, A. (2014, Mar 21). </a:t>
            </a:r>
            <a:r>
              <a:rPr lang="en-US" i="1" dirty="0">
                <a:ea typeface="+mj-lt"/>
                <a:cs typeface="+mj-lt"/>
              </a:rPr>
              <a:t>The agile march madness bracket: Picking the best bracket.</a:t>
            </a:r>
            <a:r>
              <a:rPr lang="en-US" dirty="0">
                <a:ea typeface="+mj-lt"/>
                <a:cs typeface="+mj-lt"/>
              </a:rPr>
              <a:t> </a:t>
            </a:r>
            <a:r>
              <a:rPr lang="en-US" dirty="0" err="1">
                <a:ea typeface="+mj-lt"/>
                <a:cs typeface="+mj-lt"/>
              </a:rPr>
              <a:t>Credera</a:t>
            </a:r>
            <a:r>
              <a:rPr lang="en-US" dirty="0">
                <a:ea typeface="+mj-lt"/>
                <a:cs typeface="+mj-lt"/>
              </a:rPr>
              <a:t>. Retrieved from https://www.credera.com/blog/management-consulting/agile-march-madness-bracket-picking-best-bracket/.</a:t>
            </a:r>
            <a:endParaRPr lang="en-US" dirty="0"/>
          </a:p>
        </p:txBody>
      </p:sp>
    </p:spTree>
    <p:extLst>
      <p:ext uri="{BB962C8B-B14F-4D97-AF65-F5344CB8AC3E}">
        <p14:creationId xmlns:p14="http://schemas.microsoft.com/office/powerpoint/2010/main" val="31247860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Go Agile, GO!!</vt:lpstr>
      <vt:lpstr>Roles of Agile &amp; Importance</vt:lpstr>
      <vt:lpstr>Roles continued</vt:lpstr>
      <vt:lpstr>Phases of the Software Development Life Cycle</vt:lpstr>
      <vt:lpstr>What's the difference, anyway?</vt:lpstr>
      <vt:lpstr>What should I consider when choosing between the two?</vt:lpstr>
      <vt:lpstr>Benefits of Scrum events</vt:lpstr>
      <vt:lpstr>Example: SNHU Travel Changes Plans</vt:lpstr>
      <vt:lpstr>References</vt:lpstr>
      <vt:lpstr>Jessica Megaro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369</cp:revision>
  <dcterms:created xsi:type="dcterms:W3CDTF">2021-12-07T06:18:50Z</dcterms:created>
  <dcterms:modified xsi:type="dcterms:W3CDTF">2021-12-07T07:50:03Z</dcterms:modified>
</cp:coreProperties>
</file>