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280" r:id="rId5"/>
    <p:sldId id="256" r:id="rId6"/>
    <p:sldId id="257" r:id="rId7"/>
    <p:sldId id="258" r:id="rId8"/>
    <p:sldId id="259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4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E457-5207-4534-9147-CA402AAFF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29846-80D5-46F2-9261-7FC7B990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64C8-E337-4CED-B9F5-D914E13F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0BEC-FBC3-48AF-9BFB-B714ED92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E83C-FEB0-4E9F-93FE-4819202F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1360-45C4-490B-AB11-CDCF37C0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1F1B6-8C9C-4007-AC22-3EAEC705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CFA6-463C-4AE7-9D12-0628E2E2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9486-995C-488A-8404-1E1CFE97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F1FB-27EF-47B5-9EBF-F542A0FF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C223D-F98E-47FE-817B-835B9ABBA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9728A-AD97-4350-BBA7-0227F3A7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BB28-4DCD-486A-9AC8-0068AEF4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D6B2-2BD8-45C6-8BF8-E0879A92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3B41-8473-42E3-BE0A-BC4A32A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7686-FA4F-4C31-905C-BF0C7196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E808-3EF9-4FD6-9682-83DE9B72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23E7-7C85-4E4C-8A96-2D3C2592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83B4-E171-4D98-B6CA-BFEA461C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B975-3AD7-4473-965A-06BFBF58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7AFA-EC71-4CD6-AB11-ECF2384C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F92B-8838-41FE-AFF8-0F94BDB5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E1F8-0B34-47A2-9BF7-94B5D717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34A9-7185-4AE2-8643-952AC316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2613-C625-4DC1-9026-76E41441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FC94-9D38-41F8-91F5-BCE13DB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3935-0D7E-421C-86B6-412173823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6F21-34C7-49CA-A3DC-E8357E3F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B3EC-5E96-47ED-A2DD-2AA9652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B47-0839-4386-B38F-F1224381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95ABB-7EF2-491C-8EE3-C8B4D8D7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BB6A-4090-4C78-9A70-C40092AF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FD65-E5B4-4855-9F36-06D60C96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ADEDB-DFA0-4832-865A-0E9FD57B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7BC3D-6859-40A4-ADBB-615B0B5D4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ED54E-0EC3-47C3-9561-BF570497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4CE63-F298-4E85-9CFD-BCAC47F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6577E-E7A4-4563-88DE-0ED9C5A9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1DFBF-88C6-4362-B374-2CC06AC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2F8C-BE5E-4C5C-885A-E2D859ED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10CB-F20B-4B25-92EB-DB14A669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A5E13-BCDF-4B28-8A4D-327494C0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C9B8-693B-4C29-BB50-0AA30914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613C7-EF31-431F-939F-E8477FA6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F3142-ADC6-4669-92A6-0AAF7ED3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72BC-DEE5-49CD-8779-5854DEA8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B8EC-C3B8-4775-B47B-4A3FC36B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09E-A320-4F2E-AC17-06D83015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244C0-C882-44B2-8F0C-9139D01DA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60E5-3682-435E-BE6B-1DA78DAB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F3066-B534-4B87-A0FB-7300CC7F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6A06A-97FF-49D8-8341-A0DBD683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85B8-401A-419F-9DDE-C93D4DD6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68DBA-0ED9-4C37-901B-8C18798BE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0C80-C66A-460C-8B63-5F9E3C5E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9ED96-7E02-4866-A746-2053509E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BC0C-1C26-472D-9DD7-C187109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A87B7-E7D2-45AD-ACB4-45F547A4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60F6E-5A60-4F81-9521-61AADB42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284E-AC69-43C5-AB5E-CA499DED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3E6-BA68-41F4-8931-778988BBF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E07B-8C62-4AA7-B87F-0EEB1232A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EB52-37D2-4CFB-9F43-A741A162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f9zPeN2va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YouTube tell us about learning to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>
                <a:hlinkClick r:id="rId2"/>
              </a:rPr>
              <a:t>https://www.youtube.com/watch?v=Wf9zPeN2va4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61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a skill that takes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do well in this class, you will need to dedicate time outside of lecture practicing!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338" y="2895601"/>
            <a:ext cx="479266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227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735C-6015-4706-BA1D-4D8A28DA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practicing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C63-D03F-43F4-B7C0-15DBD779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improve is to get involved in a project that you find interesting.  </a:t>
            </a:r>
          </a:p>
          <a:p>
            <a:pPr lvl="1"/>
            <a:r>
              <a:rPr lang="en-US" dirty="0"/>
              <a:t>It’s okay if you don’t finish it or fail!</a:t>
            </a:r>
          </a:p>
          <a:p>
            <a:r>
              <a:rPr lang="en-US" dirty="0">
                <a:hlinkClick r:id="rId2"/>
              </a:rPr>
              <a:t>https://www.hackerrank.com</a:t>
            </a:r>
            <a:r>
              <a:rPr lang="en-US" dirty="0"/>
              <a:t> has lots of practice problems ranging from basic to very complex.  It’s also pretty fun!</a:t>
            </a:r>
          </a:p>
        </p:txBody>
      </p:sp>
    </p:spTree>
    <p:extLst>
      <p:ext uri="{BB962C8B-B14F-4D97-AF65-F5344CB8AC3E}">
        <p14:creationId xmlns:p14="http://schemas.microsoft.com/office/powerpoint/2010/main" val="34760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our introduction </a:t>
            </a:r>
            <a:r>
              <a:rPr lang="en-US"/>
              <a:t>to Algorithms…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7917180" y="3222591"/>
            <a:ext cx="1066800" cy="838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3" descr="C:\Users\jschneider\AppData\Local\Microsoft\Windows\Temporary Internet Files\Content.IE5\031M7KZ3\MC9000786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45" y="3085010"/>
            <a:ext cx="1225164" cy="150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93610" y="1637573"/>
            <a:ext cx="1898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Computers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3931822" y="1109524"/>
            <a:ext cx="1926577" cy="176242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6263" y="1637573"/>
            <a:ext cx="147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Humans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8410122" y="1125692"/>
            <a:ext cx="1926577" cy="176242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50582" y="1291967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00101010110010</a:t>
            </a:r>
          </a:p>
          <a:p>
            <a:r>
              <a:rPr lang="en-US" dirty="0"/>
              <a:t>011000101110101</a:t>
            </a:r>
          </a:p>
          <a:p>
            <a:r>
              <a:rPr lang="en-US" dirty="0"/>
              <a:t>  </a:t>
            </a:r>
            <a:r>
              <a:rPr lang="en-US" sz="800" dirty="0"/>
              <a:t> </a:t>
            </a:r>
            <a:r>
              <a:rPr lang="en-US" dirty="0"/>
              <a:t>010111001001</a:t>
            </a:r>
          </a:p>
          <a:p>
            <a:r>
              <a:rPr lang="en-US" dirty="0"/>
              <a:t>      10 </a:t>
            </a:r>
            <a:r>
              <a:rPr lang="en-US" sz="1000" dirty="0"/>
              <a:t> </a:t>
            </a:r>
            <a:r>
              <a:rPr lang="en-US" dirty="0"/>
              <a:t>0011</a:t>
            </a:r>
          </a:p>
        </p:txBody>
      </p:sp>
      <p:pic>
        <p:nvPicPr>
          <p:cNvPr id="3074" name="Picture 2" descr="C:\Users\jschneider\AppData\Local\Microsoft\Windows\Temporary Internet Files\Content.IE5\031M7KZ3\MC90044179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5895">
            <a:off x="4255511" y="1939450"/>
            <a:ext cx="779453" cy="10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schneider\AppData\Local\Microsoft\Windows\Temporary Internet Files\Content.IE5\TRZ1PLBF\MP90043314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507">
            <a:off x="5223840" y="1280708"/>
            <a:ext cx="440975" cy="50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schneider\AppData\Local\Microsoft\Windows\Temporary Internet Files\Content.IE5\031M7KZ3\MC90029027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0143">
            <a:off x="4193219" y="1346786"/>
            <a:ext cx="621190" cy="7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schneider\AppData\Local\Microsoft\Windows\Temporary Internet Files\Content.IE5\TRZ1PLBF\MC900441734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36" y="1619021"/>
            <a:ext cx="795646" cy="106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schneider\AppData\Local\Microsoft\Windows\Temporary Internet Files\Content.IE5\TRZ1PLBF\MC90044171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196">
            <a:off x="5807650" y="2816963"/>
            <a:ext cx="1132259" cy="150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20960" y="4127256"/>
            <a:ext cx="399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How can humans “talk to”</a:t>
            </a:r>
          </a:p>
          <a:p>
            <a:pPr algn="ctr"/>
            <a:r>
              <a:rPr lang="en-US" sz="2800" dirty="0"/>
              <a:t>(instruct) computers?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1880" y="5308879"/>
            <a:ext cx="6578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Answer</a:t>
            </a:r>
            <a:r>
              <a:rPr lang="en-US" sz="2800" dirty="0"/>
              <a:t>: Computer languages (e.g., Java, C,</a:t>
            </a:r>
          </a:p>
          <a:p>
            <a:pPr algn="ctr"/>
            <a:r>
              <a:rPr lang="en-US" sz="2800" dirty="0"/>
              <a:t>Python, FORTRAN, Basic, C++, Lisp, Ruby, …)</a:t>
            </a:r>
          </a:p>
        </p:txBody>
      </p:sp>
      <p:pic>
        <p:nvPicPr>
          <p:cNvPr id="16" name="Picture 15" descr="equ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5350">
            <a:off x="4769543" y="1430605"/>
            <a:ext cx="903547" cy="4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  <p:bldP spid="9" grpId="0"/>
      <p:bldP spid="8" grpId="0" animBg="1"/>
      <p:bldP spid="10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241301" y="2572142"/>
            <a:ext cx="1288542" cy="2814691"/>
            <a:chOff x="2081701" y="2017037"/>
            <a:chExt cx="1288542" cy="2111018"/>
          </a:xfrm>
        </p:grpSpPr>
        <p:grpSp>
          <p:nvGrpSpPr>
            <p:cNvPr id="12" name="Group 11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1026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Oval 6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331167" y="2017037"/>
              <a:ext cx="88678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Alice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52034" y="2588678"/>
            <a:ext cx="2064411" cy="2798155"/>
            <a:chOff x="5140253" y="1901951"/>
            <a:chExt cx="2064411" cy="2098616"/>
          </a:xfrm>
        </p:grpSpPr>
        <p:grpSp>
          <p:nvGrpSpPr>
            <p:cNvPr id="29" name="Group 28"/>
            <p:cNvGrpSpPr/>
            <p:nvPr/>
          </p:nvGrpSpPr>
          <p:grpSpPr>
            <a:xfrm>
              <a:off x="5426831" y="2367342"/>
              <a:ext cx="1288542" cy="1633225"/>
              <a:chOff x="4523474" y="3193193"/>
              <a:chExt cx="1288542" cy="1633225"/>
            </a:xfrm>
          </p:grpSpPr>
          <p:pic>
            <p:nvPicPr>
              <p:cNvPr id="19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474" y="3506893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Oval 19"/>
              <p:cNvSpPr/>
              <p:nvPr/>
            </p:nvSpPr>
            <p:spPr>
              <a:xfrm rot="20731263">
                <a:off x="5051124" y="3203377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50647">
                <a:off x="5043469" y="388230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027818" y="4687851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499927" y="4666835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475692">
                <a:off x="5330006" y="3193193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212556" y="3467100"/>
                <a:ext cx="90488" cy="121463"/>
              </a:xfrm>
              <a:custGeom>
                <a:avLst/>
                <a:gdLst>
                  <a:gd name="connsiteX0" fmla="*/ 0 w 90488"/>
                  <a:gd name="connsiteY0" fmla="*/ 0 h 121463"/>
                  <a:gd name="connsiteX1" fmla="*/ 7144 w 90488"/>
                  <a:gd name="connsiteY1" fmla="*/ 11906 h 121463"/>
                  <a:gd name="connsiteX2" fmla="*/ 11907 w 90488"/>
                  <a:gd name="connsiteY2" fmla="*/ 19050 h 121463"/>
                  <a:gd name="connsiteX3" fmla="*/ 21432 w 90488"/>
                  <a:gd name="connsiteY3" fmla="*/ 26194 h 121463"/>
                  <a:gd name="connsiteX4" fmla="*/ 35719 w 90488"/>
                  <a:gd name="connsiteY4" fmla="*/ 35719 h 121463"/>
                  <a:gd name="connsiteX5" fmla="*/ 59532 w 90488"/>
                  <a:gd name="connsiteY5" fmla="*/ 64294 h 121463"/>
                  <a:gd name="connsiteX6" fmla="*/ 66675 w 90488"/>
                  <a:gd name="connsiteY6" fmla="*/ 66675 h 121463"/>
                  <a:gd name="connsiteX7" fmla="*/ 80963 w 90488"/>
                  <a:gd name="connsiteY7" fmla="*/ 76200 h 121463"/>
                  <a:gd name="connsiteX8" fmla="*/ 85725 w 90488"/>
                  <a:gd name="connsiteY8" fmla="*/ 114300 h 121463"/>
                  <a:gd name="connsiteX9" fmla="*/ 90488 w 90488"/>
                  <a:gd name="connsiteY9" fmla="*/ 121444 h 12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488" h="121463">
                    <a:moveTo>
                      <a:pt x="0" y="0"/>
                    </a:moveTo>
                    <a:cubicBezTo>
                      <a:pt x="2381" y="3969"/>
                      <a:pt x="4691" y="7981"/>
                      <a:pt x="7144" y="11906"/>
                    </a:cubicBezTo>
                    <a:cubicBezTo>
                      <a:pt x="8661" y="14333"/>
                      <a:pt x="9883" y="17026"/>
                      <a:pt x="11907" y="19050"/>
                    </a:cubicBezTo>
                    <a:cubicBezTo>
                      <a:pt x="14713" y="21856"/>
                      <a:pt x="18181" y="23918"/>
                      <a:pt x="21432" y="26194"/>
                    </a:cubicBezTo>
                    <a:cubicBezTo>
                      <a:pt x="26121" y="29476"/>
                      <a:pt x="35719" y="35719"/>
                      <a:pt x="35719" y="35719"/>
                    </a:cubicBezTo>
                    <a:cubicBezTo>
                      <a:pt x="40076" y="42255"/>
                      <a:pt x="51675" y="61675"/>
                      <a:pt x="59532" y="64294"/>
                    </a:cubicBezTo>
                    <a:lnTo>
                      <a:pt x="66675" y="66675"/>
                    </a:lnTo>
                    <a:cubicBezTo>
                      <a:pt x="71438" y="69850"/>
                      <a:pt x="80253" y="70520"/>
                      <a:pt x="80963" y="76200"/>
                    </a:cubicBezTo>
                    <a:cubicBezTo>
                      <a:pt x="82550" y="88900"/>
                      <a:pt x="81677" y="102158"/>
                      <a:pt x="85725" y="114300"/>
                    </a:cubicBezTo>
                    <a:cubicBezTo>
                      <a:pt x="88358" y="122197"/>
                      <a:pt x="85597" y="121444"/>
                      <a:pt x="90488" y="12144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295867" y="3459956"/>
                <a:ext cx="119096" cy="140495"/>
              </a:xfrm>
              <a:custGeom>
                <a:avLst/>
                <a:gdLst>
                  <a:gd name="connsiteX0" fmla="*/ 102427 w 102427"/>
                  <a:gd name="connsiteY0" fmla="*/ 0 h 140495"/>
                  <a:gd name="connsiteX1" fmla="*/ 90521 w 102427"/>
                  <a:gd name="connsiteY1" fmla="*/ 14288 h 140495"/>
                  <a:gd name="connsiteX2" fmla="*/ 85758 w 102427"/>
                  <a:gd name="connsiteY2" fmla="*/ 21432 h 140495"/>
                  <a:gd name="connsiteX3" fmla="*/ 76233 w 102427"/>
                  <a:gd name="connsiteY3" fmla="*/ 30957 h 140495"/>
                  <a:gd name="connsiteX4" fmla="*/ 57183 w 102427"/>
                  <a:gd name="connsiteY4" fmla="*/ 54769 h 140495"/>
                  <a:gd name="connsiteX5" fmla="*/ 50039 w 102427"/>
                  <a:gd name="connsiteY5" fmla="*/ 61913 h 140495"/>
                  <a:gd name="connsiteX6" fmla="*/ 45277 w 102427"/>
                  <a:gd name="connsiteY6" fmla="*/ 69057 h 140495"/>
                  <a:gd name="connsiteX7" fmla="*/ 38133 w 102427"/>
                  <a:gd name="connsiteY7" fmla="*/ 78582 h 140495"/>
                  <a:gd name="connsiteX8" fmla="*/ 28608 w 102427"/>
                  <a:gd name="connsiteY8" fmla="*/ 90488 h 140495"/>
                  <a:gd name="connsiteX9" fmla="*/ 19083 w 102427"/>
                  <a:gd name="connsiteY9" fmla="*/ 104775 h 140495"/>
                  <a:gd name="connsiteX10" fmla="*/ 14321 w 102427"/>
                  <a:gd name="connsiteY10" fmla="*/ 111919 h 140495"/>
                  <a:gd name="connsiteX11" fmla="*/ 9558 w 102427"/>
                  <a:gd name="connsiteY11" fmla="*/ 119063 h 140495"/>
                  <a:gd name="connsiteX12" fmla="*/ 2414 w 102427"/>
                  <a:gd name="connsiteY12" fmla="*/ 133350 h 140495"/>
                  <a:gd name="connsiteX13" fmla="*/ 33 w 102427"/>
                  <a:gd name="connsiteY13" fmla="*/ 135732 h 14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2427" h="140495">
                    <a:moveTo>
                      <a:pt x="102427" y="0"/>
                    </a:moveTo>
                    <a:cubicBezTo>
                      <a:pt x="98458" y="4763"/>
                      <a:pt x="94327" y="9394"/>
                      <a:pt x="90521" y="14288"/>
                    </a:cubicBezTo>
                    <a:cubicBezTo>
                      <a:pt x="88764" y="16547"/>
                      <a:pt x="87621" y="19259"/>
                      <a:pt x="85758" y="21432"/>
                    </a:cubicBezTo>
                    <a:cubicBezTo>
                      <a:pt x="82836" y="24841"/>
                      <a:pt x="79155" y="27548"/>
                      <a:pt x="76233" y="30957"/>
                    </a:cubicBezTo>
                    <a:cubicBezTo>
                      <a:pt x="69618" y="38675"/>
                      <a:pt x="64371" y="47581"/>
                      <a:pt x="57183" y="54769"/>
                    </a:cubicBezTo>
                    <a:cubicBezTo>
                      <a:pt x="54802" y="57150"/>
                      <a:pt x="52195" y="59326"/>
                      <a:pt x="50039" y="61913"/>
                    </a:cubicBezTo>
                    <a:cubicBezTo>
                      <a:pt x="48207" y="64112"/>
                      <a:pt x="46940" y="66728"/>
                      <a:pt x="45277" y="69057"/>
                    </a:cubicBezTo>
                    <a:cubicBezTo>
                      <a:pt x="42970" y="72287"/>
                      <a:pt x="40514" y="75407"/>
                      <a:pt x="38133" y="78582"/>
                    </a:cubicBezTo>
                    <a:cubicBezTo>
                      <a:pt x="32771" y="94667"/>
                      <a:pt x="40207" y="77232"/>
                      <a:pt x="28608" y="90488"/>
                    </a:cubicBezTo>
                    <a:cubicBezTo>
                      <a:pt x="24839" y="94795"/>
                      <a:pt x="22258" y="100013"/>
                      <a:pt x="19083" y="104775"/>
                    </a:cubicBezTo>
                    <a:lnTo>
                      <a:pt x="14321" y="111919"/>
                    </a:lnTo>
                    <a:lnTo>
                      <a:pt x="9558" y="119063"/>
                    </a:lnTo>
                    <a:cubicBezTo>
                      <a:pt x="3573" y="137020"/>
                      <a:pt x="11647" y="114886"/>
                      <a:pt x="2414" y="133350"/>
                    </a:cubicBezTo>
                    <a:cubicBezTo>
                      <a:pt x="-469" y="139115"/>
                      <a:pt x="33" y="144828"/>
                      <a:pt x="33" y="13573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091545" y="387218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146453" y="4666835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607083" y="4628735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140253" y="1901951"/>
              <a:ext cx="206441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Alice &amp; Betty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15823" y="2572142"/>
            <a:ext cx="1288542" cy="2814691"/>
            <a:chOff x="3491823" y="1929106"/>
            <a:chExt cx="1288542" cy="2111018"/>
          </a:xfrm>
        </p:grpSpPr>
        <p:grpSp>
          <p:nvGrpSpPr>
            <p:cNvPr id="25" name="Group 24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13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Oval 13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741288" y="1929106"/>
              <a:ext cx="95353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Betty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65462" y="1697323"/>
            <a:ext cx="7538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Consider: “Alice and Betty had on the same dress.”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0471" y="999696"/>
            <a:ext cx="599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Natural languages are often ambiguous.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100455" y="2572143"/>
            <a:ext cx="0" cy="3283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542678" y="2937576"/>
            <a:ext cx="235527" cy="2791223"/>
            <a:chOff x="762000" y="2564257"/>
            <a:chExt cx="235527" cy="2093417"/>
          </a:xfrm>
        </p:grpSpPr>
        <p:sp>
          <p:nvSpPr>
            <p:cNvPr id="45" name="Rectangle 44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529845" y="5578764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26516" y="557876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3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pic>
        <p:nvPicPr>
          <p:cNvPr id="2051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2248305" y="1982096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30538" y="1078487"/>
            <a:ext cx="819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Consider: “Alice and Betty ran from the same building.”</a:t>
            </a:r>
          </a:p>
        </p:txBody>
      </p:sp>
      <p:sp>
        <p:nvSpPr>
          <p:cNvPr id="28" name="Down Arrow 27"/>
          <p:cNvSpPr/>
          <p:nvPr/>
        </p:nvSpPr>
        <p:spPr>
          <a:xfrm rot="19889615">
            <a:off x="5907890" y="3219293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7616996" y="1982095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Down Arrow 50"/>
          <p:cNvSpPr/>
          <p:nvPr/>
        </p:nvSpPr>
        <p:spPr>
          <a:xfrm rot="19889615">
            <a:off x="8918043" y="3219291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 rot="1660375">
            <a:off x="8548810" y="3220477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4683390" y="1982096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Down Arrow 54"/>
          <p:cNvSpPr/>
          <p:nvPr/>
        </p:nvSpPr>
        <p:spPr>
          <a:xfrm rot="19889615">
            <a:off x="3494400" y="3222433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7301345" y="1849905"/>
            <a:ext cx="0" cy="3710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454496" y="3144924"/>
            <a:ext cx="900702" cy="1932917"/>
            <a:chOff x="2081701" y="1930965"/>
            <a:chExt cx="1365069" cy="2197090"/>
          </a:xfrm>
        </p:grpSpPr>
        <p:grpSp>
          <p:nvGrpSpPr>
            <p:cNvPr id="59" name="Group 58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61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Oval 61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331167" y="1930965"/>
              <a:ext cx="1115603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Alice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879260" y="3144924"/>
            <a:ext cx="956101" cy="1932917"/>
            <a:chOff x="3491823" y="1843034"/>
            <a:chExt cx="1449029" cy="2197090"/>
          </a:xfrm>
        </p:grpSpPr>
        <p:grpSp>
          <p:nvGrpSpPr>
            <p:cNvPr id="68" name="Group 67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70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Oval 70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741287" y="1843034"/>
              <a:ext cx="1199565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Betty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62913" y="3144924"/>
            <a:ext cx="956101" cy="1932917"/>
            <a:chOff x="3491823" y="1843034"/>
            <a:chExt cx="1449029" cy="2197090"/>
          </a:xfrm>
        </p:grpSpPr>
        <p:grpSp>
          <p:nvGrpSpPr>
            <p:cNvPr id="77" name="Group 76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79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Oval 79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741287" y="1843034"/>
              <a:ext cx="1199565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Betty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678004" y="3137763"/>
            <a:ext cx="900702" cy="1932917"/>
            <a:chOff x="2081701" y="1930965"/>
            <a:chExt cx="1365069" cy="2197090"/>
          </a:xfrm>
        </p:grpSpPr>
        <p:grpSp>
          <p:nvGrpSpPr>
            <p:cNvPr id="86" name="Group 85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88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Oval 88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2331167" y="1930965"/>
              <a:ext cx="1115603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Alice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555089" y="2096151"/>
            <a:ext cx="235527" cy="2791223"/>
            <a:chOff x="762000" y="2564257"/>
            <a:chExt cx="235527" cy="2093417"/>
          </a:xfrm>
        </p:grpSpPr>
        <p:sp>
          <p:nvSpPr>
            <p:cNvPr id="95" name="Rectangle 94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422537" y="5211477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38927" y="521147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868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5" grpId="0" animBg="1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7273" y="2549236"/>
            <a:ext cx="63912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It </a:t>
            </a:r>
            <a:r>
              <a:rPr lang="en-US" sz="2600" dirty="0" err="1"/>
              <a:t>deosn't</a:t>
            </a:r>
            <a:r>
              <a:rPr lang="en-US" sz="2600" dirty="0"/>
              <a:t> </a:t>
            </a:r>
            <a:r>
              <a:rPr lang="en-US" sz="2600" dirty="0" err="1"/>
              <a:t>mttaer</a:t>
            </a:r>
            <a:r>
              <a:rPr lang="en-US" sz="2600" dirty="0"/>
              <a:t> in </a:t>
            </a:r>
            <a:r>
              <a:rPr lang="en-US" sz="2600" dirty="0" err="1"/>
              <a:t>waht</a:t>
            </a:r>
            <a:r>
              <a:rPr lang="en-US" sz="2600" dirty="0"/>
              <a:t> </a:t>
            </a:r>
            <a:r>
              <a:rPr lang="en-US" sz="2600" dirty="0" err="1"/>
              <a:t>oredr</a:t>
            </a:r>
            <a:r>
              <a:rPr lang="en-US" sz="2600" dirty="0"/>
              <a:t> the </a:t>
            </a:r>
            <a:r>
              <a:rPr lang="en-US" sz="2600" dirty="0" err="1"/>
              <a:t>ltteers</a:t>
            </a:r>
            <a:r>
              <a:rPr lang="en-US" sz="2600" dirty="0"/>
              <a:t> in a</a:t>
            </a:r>
          </a:p>
          <a:p>
            <a:r>
              <a:rPr lang="en-US" sz="2600" dirty="0"/>
              <a:t>word are, the </a:t>
            </a:r>
            <a:r>
              <a:rPr lang="en-US" sz="2600" dirty="0" err="1"/>
              <a:t>iprmoatnt</a:t>
            </a:r>
            <a:r>
              <a:rPr lang="en-US" sz="2600" dirty="0"/>
              <a:t> </a:t>
            </a:r>
            <a:r>
              <a:rPr lang="en-US" sz="2600" dirty="0" err="1"/>
              <a:t>tihng</a:t>
            </a:r>
            <a:r>
              <a:rPr lang="en-US" sz="2600" dirty="0"/>
              <a:t> is </a:t>
            </a:r>
            <a:r>
              <a:rPr lang="en-US" sz="2600" dirty="0" err="1"/>
              <a:t>taht</a:t>
            </a:r>
            <a:r>
              <a:rPr lang="en-US" sz="2600" dirty="0"/>
              <a:t> the </a:t>
            </a:r>
            <a:r>
              <a:rPr lang="en-US" sz="2600" dirty="0" err="1"/>
              <a:t>frist</a:t>
            </a:r>
            <a:endParaRPr lang="en-US" sz="2600" dirty="0"/>
          </a:p>
          <a:p>
            <a:r>
              <a:rPr lang="en-US" sz="2600" dirty="0"/>
              <a:t>and </a:t>
            </a:r>
            <a:r>
              <a:rPr lang="en-US" sz="2600" dirty="0" err="1"/>
              <a:t>lsat</a:t>
            </a:r>
            <a:r>
              <a:rPr lang="en-US" sz="2600" dirty="0"/>
              <a:t> </a:t>
            </a:r>
            <a:r>
              <a:rPr lang="en-US" sz="2600" dirty="0" err="1"/>
              <a:t>ltteer</a:t>
            </a:r>
            <a:r>
              <a:rPr lang="en-US" sz="2600" dirty="0"/>
              <a:t> are in the </a:t>
            </a:r>
            <a:r>
              <a:rPr lang="en-US" sz="2600" dirty="0" err="1"/>
              <a:t>rghit</a:t>
            </a:r>
            <a:r>
              <a:rPr lang="en-US" sz="2600" dirty="0"/>
              <a:t> </a:t>
            </a:r>
            <a:r>
              <a:rPr lang="en-US" sz="2600" dirty="0" err="1"/>
              <a:t>pcale</a:t>
            </a:r>
            <a:r>
              <a:rPr lang="en-US" sz="26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062" y="1080655"/>
            <a:ext cx="7753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Natural languages contain a great deal of redundant</a:t>
            </a:r>
          </a:p>
          <a:p>
            <a:r>
              <a:rPr lang="en-US" sz="2800" dirty="0"/>
              <a:t>information, making them quite “fault tolerant.”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6062" y="4479434"/>
            <a:ext cx="699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Easy for a human to make sense of this despite</a:t>
            </a:r>
          </a:p>
          <a:p>
            <a:r>
              <a:rPr lang="en-US" sz="2800" dirty="0"/>
              <a:t>13 of the 27 words being misspelled.</a:t>
            </a:r>
          </a:p>
        </p:txBody>
      </p:sp>
    </p:spTree>
    <p:extLst>
      <p:ext uri="{BB962C8B-B14F-4D97-AF65-F5344CB8AC3E}">
        <p14:creationId xmlns:p14="http://schemas.microsoft.com/office/powerpoint/2010/main" val="25633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programs are a combination of one or more algorithms.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Merriam-Webster:</a:t>
            </a:r>
          </a:p>
          <a:p>
            <a:pPr lvl="1"/>
            <a:r>
              <a:rPr lang="en-US" dirty="0"/>
              <a:t>a procedure for solving a mathematical problem (as of finding the greatest common divisor) in a finite number of steps that frequently involves repetition of an operation</a:t>
            </a:r>
          </a:p>
          <a:p>
            <a:r>
              <a:rPr lang="en-US" dirty="0"/>
              <a:t>Addendum from Adam:</a:t>
            </a:r>
          </a:p>
          <a:p>
            <a:pPr lvl="1"/>
            <a:r>
              <a:rPr lang="en-US" dirty="0"/>
              <a:t>An algorithm should always produce an expected result.</a:t>
            </a:r>
          </a:p>
          <a:p>
            <a:pPr lvl="1"/>
            <a:r>
              <a:rPr lang="en-US" dirty="0"/>
              <a:t>An algorithm must be in sufficient detail as to avoid ambiguity during execution.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can YouTube tell us about learning to program?</vt:lpstr>
      <vt:lpstr>Programming is a skill that takes practice</vt:lpstr>
      <vt:lpstr>Tips for practicing </vt:lpstr>
      <vt:lpstr>On to our introduction to Algorithms…</vt:lpstr>
      <vt:lpstr>PowerPoint Presentation</vt:lpstr>
      <vt:lpstr>PowerPoint Presentation</vt:lpstr>
      <vt:lpstr>PowerPoint Presentation</vt:lpstr>
      <vt:lpstr>PowerPoint Presentation</vt:lpstr>
      <vt:lpstr>Computer programs are a combination of one or more algorithms.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YouTube tell us about learning to program?</dc:title>
  <dc:creator>Adam Carter</dc:creator>
  <cp:lastModifiedBy>Adam Carter</cp:lastModifiedBy>
  <cp:revision>5</cp:revision>
  <dcterms:created xsi:type="dcterms:W3CDTF">2018-08-23T16:03:18Z</dcterms:created>
  <dcterms:modified xsi:type="dcterms:W3CDTF">2018-08-23T21:19:57Z</dcterms:modified>
</cp:coreProperties>
</file>