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9" r:id="rId3"/>
    <p:sldId id="263" r:id="rId4"/>
    <p:sldId id="265" r:id="rId5"/>
    <p:sldId id="258" r:id="rId6"/>
    <p:sldId id="262" r:id="rId7"/>
    <p:sldId id="261" r:id="rId8"/>
    <p:sldId id="260" r:id="rId9"/>
    <p:sldId id="257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25" autoAdjust="0"/>
    <p:restoredTop sz="94660"/>
  </p:normalViewPr>
  <p:slideViewPr>
    <p:cSldViewPr snapToGrid="0">
      <p:cViewPr varScale="1">
        <p:scale>
          <a:sx n="88" d="100"/>
          <a:sy n="88" d="100"/>
        </p:scale>
        <p:origin x="108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192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78A723-CAF5-433D-A93D-FF0814F5CE60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2D6C63-6B0D-41C5-8B11-2E7F62C47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1118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Share our main question, define popularity as num of visitors in 2022, mention some possible driving factors (our questions) and open poll.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2D6C63-6B0D-41C5-8B11-2E7F62C473F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6762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2D6C63-6B0D-41C5-8B11-2E7F62C473F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1321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had the same questions!  Here’s what we found.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2D6C63-6B0D-41C5-8B11-2E7F62C473F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1853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1036C-6BA7-DC72-0EF9-54C76D9364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45BF26-59D1-67C7-543B-627B171FBB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B69461-1383-210A-C604-136758E19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D5225-F0B9-4666-999F-1FEC5BAE2DF5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506248-F5DE-EC93-C69F-5C24AF0E5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0E7A46-E2DF-13F1-38D1-39EC20A21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E8412-5FD4-4601-A770-9599FE867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455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CEDD6-E247-FA5E-0716-9E504D53D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778445-9A89-0A75-7A32-BA5976B972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98DE5F-5B68-0AF4-EE37-B1D95A327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D5225-F0B9-4666-999F-1FEC5BAE2DF5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C87D13-B1DC-8763-142C-E4F10D709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238697-BB74-5722-4FB6-3BA9C90B5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E8412-5FD4-4601-A770-9599FE867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102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53847E-67D4-7394-5FDB-EC8C4F123F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9B050F-70AE-DA94-BF2A-1D5007985F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002071-B77A-18D2-CAF0-72A905DEC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D5225-F0B9-4666-999F-1FEC5BAE2DF5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D5BB14-39A1-B547-F0B9-145E203D3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22698D-2BAD-C04D-BF41-C676CDF1C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E8412-5FD4-4601-A770-9599FE867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460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66449-CB70-3815-96B9-7C975794F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35E05E-BA64-71D9-3597-E4C66191A4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EC3AD7-F1E2-F0DA-04D5-D4C7567ED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D5225-F0B9-4666-999F-1FEC5BAE2DF5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318E74-A273-D1A3-C9B8-4B6CA24DE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99F4C3-E467-2C04-9AA0-B866AB743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E8412-5FD4-4601-A770-9599FE867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592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573ED-9C87-8176-1CD3-C5A4E9E58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30AFE9-769A-2303-96E4-5FF29E1C28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C414A5-F613-2AE9-E8C9-06928C6F4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D5225-F0B9-4666-999F-1FEC5BAE2DF5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92B816-F4DE-9344-3155-B2A8A62B1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A2B11D-8E77-35F2-0C00-286874539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E8412-5FD4-4601-A770-9599FE867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802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C4E0F-5567-91D8-CD35-FEE0F3CA0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6EC4FB-1A8D-3D3B-183A-DBB89DCE65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CD7711-45B9-C0D7-E0DF-CE1BBA5B97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6C527C-9EE3-133B-8417-575AFFDEB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D5225-F0B9-4666-999F-1FEC5BAE2DF5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02D519-2F8F-55CB-2299-C0164F50E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FD262C-B611-D555-B780-9E94512A9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E8412-5FD4-4601-A770-9599FE867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829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CF45D-BAAE-DB5A-F663-1FC83F9EB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76C7FA-EA88-6C3A-71AC-F3DAEB8AA2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097DB6-E730-2E9C-47F6-EAFABFD5DB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F9854D-AA35-FB5C-F292-59BA7E8345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2A1343-2DE6-E129-06D4-DC3DF71F71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9E2868-8721-59CB-926B-895AB0EAB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D5225-F0B9-4666-999F-1FEC5BAE2DF5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B4AA5F-8B3C-A890-54A6-0B3C977CA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17A357-48FE-D9BE-6628-8AB57EAA0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E8412-5FD4-4601-A770-9599FE867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571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36F0F-D1C6-5EF3-DAA1-87DECFBC4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E90392-C828-57EA-33AC-4BE7EF667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D5225-F0B9-4666-999F-1FEC5BAE2DF5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3C8FCA-5F8D-BFF3-C75F-20CE5C121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CA78D5-9AF0-7F7E-B7D7-21B024E2B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E8412-5FD4-4601-A770-9599FE867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173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CE5CE9-B357-3EB0-B434-4DBDD0318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D5225-F0B9-4666-999F-1FEC5BAE2DF5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CA6869-8147-4596-C4CD-722F0F101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CD6332-7071-2EC8-95B1-ABA2A0A81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E8412-5FD4-4601-A770-9599FE867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588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9B463-322D-BF50-B4B4-B7B533B57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E4964-1FD2-0E8B-3139-20331A9A5E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E83F99-D90E-49B9-3CCE-A5C2337A05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BA75DA-2C2A-6C77-6B30-03EDB40C2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D5225-F0B9-4666-999F-1FEC5BAE2DF5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66A80D-E6D9-DE17-440D-1139014B0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BB80C5-3DB5-865A-3F91-DD1FB1532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E8412-5FD4-4601-A770-9599FE867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153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45242-C55F-4928-3DF1-D988373A9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74730D-A66C-1031-7B28-B7CBC9F3AE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76B7FC-8C45-80EE-76F1-E21E49CF2D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D19935-4EC6-BD4D-C972-67ABC62CE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D5225-F0B9-4666-999F-1FEC5BAE2DF5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8DFDB7-09D8-3DB0-F347-8345C526F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24729F-0A20-9B14-5B21-ACD3062AA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E8412-5FD4-4601-A770-9599FE867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682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383B6B-7C95-5146-3A33-CACAC6F41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004D35-6AAE-CD64-2822-E1634192E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1713F2-455C-ECC1-F49D-FC2B5A43BF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4D5225-F0B9-4666-999F-1FEC5BAE2DF5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2A3492-6BF3-709D-CB07-F555E5C9B7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DE41CB-9655-AF87-2CF6-50675F622C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BE8412-5FD4-4601-A770-9599FE867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142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32E62931-8EB4-42BB-BAAB-D8757BE66D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6E5BFC-98E2-4E85-DC61-16570FC4BE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7461" y="728664"/>
            <a:ext cx="4984813" cy="3157080"/>
          </a:xfrm>
          <a:noFill/>
        </p:spPr>
        <p:txBody>
          <a:bodyPr>
            <a:normAutofit/>
          </a:bodyPr>
          <a:lstStyle/>
          <a:p>
            <a:pPr algn="l"/>
            <a:r>
              <a:rPr lang="en-US" sz="5200" dirty="0">
                <a:solidFill>
                  <a:schemeClr val="accent2">
                    <a:lumMod val="50000"/>
                  </a:schemeClr>
                </a:solidFill>
              </a:rPr>
              <a:t>What makes a National Park popular?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905E29-3942-B20E-49F2-B63A9B2CFF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67461" y="4072045"/>
            <a:ext cx="4984813" cy="2057289"/>
          </a:xfrm>
          <a:noFill/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An analysis of factors that could drive visitors to US National Parks</a:t>
            </a:r>
          </a:p>
          <a:p>
            <a:pPr algn="l"/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By Dan Dreger, Jessica Bailey, Joe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</a:rPr>
              <a:t>Demler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, Mohamed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</a:rPr>
              <a:t>Abdelsalam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, Yun Kim</a:t>
            </a:r>
            <a:endParaRPr lang="en-US" dirty="0">
              <a:solidFill>
                <a:schemeClr val="accent2">
                  <a:lumMod val="50000"/>
                </a:schemeClr>
              </a:solidFill>
              <a:highlight>
                <a:srgbClr val="FFFF00"/>
              </a:highlight>
            </a:endParaRPr>
          </a:p>
        </p:txBody>
      </p:sp>
      <p:pic>
        <p:nvPicPr>
          <p:cNvPr id="1026" name="Picture 2" descr="NPS.gov Homepage (U.S. National Park Service)">
            <a:extLst>
              <a:ext uri="{FF2B5EF4-FFF2-40B4-BE49-F238E27FC236}">
                <a16:creationId xmlns:a16="http://schemas.microsoft.com/office/drawing/2014/main" id="{C2EC9FBE-922D-AE95-C9DA-13A255276D2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95" r="25930"/>
          <a:stretch/>
        </p:blipFill>
        <p:spPr bwMode="auto">
          <a:xfrm>
            <a:off x="1" y="10"/>
            <a:ext cx="6005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ECAA2A4-EB45-038F-6121-E5857AF52A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1D1C1D"/>
                </a:solidFill>
                <a:effectLst/>
                <a:latin typeface="Slack-Lato"/>
              </a:rPr>
              <a:t> 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20EBA0-5821-2B1C-9525-9D9B476FE1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50127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FF611-BA5F-8E68-F387-25D4EC76D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5590" y="677803"/>
            <a:ext cx="7328210" cy="1325563"/>
          </a:xfrm>
        </p:spPr>
        <p:txBody>
          <a:bodyPr>
            <a:normAutofit/>
          </a:bodyPr>
          <a:lstStyle/>
          <a:p>
            <a:pPr algn="l"/>
            <a:r>
              <a:rPr lang="en-US" b="0" i="0" dirty="0">
                <a:solidFill>
                  <a:schemeClr val="accent2">
                    <a:lumMod val="50000"/>
                  </a:schemeClr>
                </a:solidFill>
                <a:effectLst/>
                <a:latin typeface="Slack-Lato"/>
              </a:rPr>
              <a:t>Conclusions &amp; 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E3252A-B262-7D8B-9AF5-31BFDEB08A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31687"/>
            <a:ext cx="10515600" cy="3545275"/>
          </a:xfrm>
        </p:spPr>
        <p:txBody>
          <a:bodyPr/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Bullet points</a:t>
            </a:r>
          </a:p>
        </p:txBody>
      </p:sp>
      <p:pic>
        <p:nvPicPr>
          <p:cNvPr id="2050" name="Picture 2" descr="NPS.gov Homepage (U.S. National Park Service)">
            <a:extLst>
              <a:ext uri="{FF2B5EF4-FFF2-40B4-BE49-F238E27FC236}">
                <a16:creationId xmlns:a16="http://schemas.microsoft.com/office/drawing/2014/main" id="{13BE499C-A16C-F419-BAF8-8AB721AE3E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28625"/>
            <a:ext cx="3474135" cy="1823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7092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FF611-BA5F-8E68-F387-25D4EC76D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5590" y="677803"/>
            <a:ext cx="7328210" cy="1325563"/>
          </a:xfrm>
        </p:spPr>
        <p:txBody>
          <a:bodyPr/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How do we pick our favorite parks?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E3252A-B262-7D8B-9AF5-31BFDEB08A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31687"/>
            <a:ext cx="10515600" cy="3545275"/>
          </a:xfrm>
        </p:spPr>
        <p:txBody>
          <a:bodyPr/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Weather</a:t>
            </a:r>
          </a:p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Size</a:t>
            </a:r>
          </a:p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Camping</a:t>
            </a:r>
          </a:p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Activities</a:t>
            </a:r>
          </a:p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Proximity to populated areas</a:t>
            </a:r>
          </a:p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Age of park</a:t>
            </a:r>
          </a:p>
        </p:txBody>
      </p:sp>
      <p:pic>
        <p:nvPicPr>
          <p:cNvPr id="2050" name="Picture 2" descr="NPS.gov Homepage (U.S. National Park Service)">
            <a:extLst>
              <a:ext uri="{FF2B5EF4-FFF2-40B4-BE49-F238E27FC236}">
                <a16:creationId xmlns:a16="http://schemas.microsoft.com/office/drawing/2014/main" id="{13BE499C-A16C-F419-BAF8-8AB721AE3E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28625"/>
            <a:ext cx="3474135" cy="1823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8181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FF611-BA5F-8E68-F387-25D4EC76D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5590" y="677803"/>
            <a:ext cx="7328210" cy="1325563"/>
          </a:xfrm>
        </p:spPr>
        <p:txBody>
          <a:bodyPr/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Which National Parks are most visited?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E3252A-B262-7D8B-9AF5-31BFDEB08A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31687"/>
            <a:ext cx="10515600" cy="3545275"/>
          </a:xfrm>
        </p:spPr>
        <p:txBody>
          <a:bodyPr/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Analysis by state, top 10 map.  Add charts/visuals.</a:t>
            </a:r>
          </a:p>
          <a:p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2050" name="Picture 2" descr="NPS.gov Homepage (U.S. National Park Service)">
            <a:extLst>
              <a:ext uri="{FF2B5EF4-FFF2-40B4-BE49-F238E27FC236}">
                <a16:creationId xmlns:a16="http://schemas.microsoft.com/office/drawing/2014/main" id="{13BE499C-A16C-F419-BAF8-8AB721AE3E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28625"/>
            <a:ext cx="3474135" cy="1823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9446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FF611-BA5F-8E68-F387-25D4EC76D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5590" y="677803"/>
            <a:ext cx="7328210" cy="1325563"/>
          </a:xfrm>
        </p:spPr>
        <p:txBody>
          <a:bodyPr/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What is the breakdown by state?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E3252A-B262-7D8B-9AF5-31BFDEB08A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31687"/>
            <a:ext cx="10515600" cy="3545275"/>
          </a:xfrm>
        </p:spPr>
        <p:txBody>
          <a:bodyPr/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Analysis by state, top 10 map.  Add charts/visuals.</a:t>
            </a:r>
          </a:p>
          <a:p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2050" name="Picture 2" descr="NPS.gov Homepage (U.S. National Park Service)">
            <a:extLst>
              <a:ext uri="{FF2B5EF4-FFF2-40B4-BE49-F238E27FC236}">
                <a16:creationId xmlns:a16="http://schemas.microsoft.com/office/drawing/2014/main" id="{13BE499C-A16C-F419-BAF8-8AB721AE3E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28625"/>
            <a:ext cx="3474135" cy="1823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2988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FF611-BA5F-8E68-F387-25D4EC76D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5590" y="677803"/>
            <a:ext cx="7328210" cy="1325563"/>
          </a:xfrm>
        </p:spPr>
        <p:txBody>
          <a:bodyPr/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Do we choose to visit parks that have better weather?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E3252A-B262-7D8B-9AF5-31BFDEB08A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31687"/>
            <a:ext cx="10515600" cy="3545275"/>
          </a:xfrm>
        </p:spPr>
        <p:txBody>
          <a:bodyPr/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Add charts</a:t>
            </a:r>
          </a:p>
        </p:txBody>
      </p:sp>
      <p:pic>
        <p:nvPicPr>
          <p:cNvPr id="2050" name="Picture 2" descr="NPS.gov Homepage (U.S. National Park Service)">
            <a:extLst>
              <a:ext uri="{FF2B5EF4-FFF2-40B4-BE49-F238E27FC236}">
                <a16:creationId xmlns:a16="http://schemas.microsoft.com/office/drawing/2014/main" id="{13BE499C-A16C-F419-BAF8-8AB721AE3E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28625"/>
            <a:ext cx="3474135" cy="1823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 picture containing text, screenshot, diagram, line&#10;&#10;Description automatically generated">
            <a:extLst>
              <a:ext uri="{FF2B5EF4-FFF2-40B4-BE49-F238E27FC236}">
                <a16:creationId xmlns:a16="http://schemas.microsoft.com/office/drawing/2014/main" id="{E82E4807-BB39-839D-886E-8DA952FB90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44" y="2252546"/>
            <a:ext cx="5852172" cy="4389129"/>
          </a:xfrm>
          <a:prstGeom prst="rect">
            <a:avLst/>
          </a:prstGeom>
        </p:spPr>
      </p:pic>
      <p:pic>
        <p:nvPicPr>
          <p:cNvPr id="11" name="Picture 10" descr="A picture containing text, diagram, screenshot, technical drawing&#10;&#10;Description automatically generated">
            <a:extLst>
              <a:ext uri="{FF2B5EF4-FFF2-40B4-BE49-F238E27FC236}">
                <a16:creationId xmlns:a16="http://schemas.microsoft.com/office/drawing/2014/main" id="{E9A07404-6043-5AB0-DB37-1C6AC21622B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252546"/>
            <a:ext cx="5593848" cy="438912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5A37C42-952D-B488-4242-2F0C1993D3EB}"/>
              </a:ext>
            </a:extLst>
          </p:cNvPr>
          <p:cNvSpPr txBox="1"/>
          <p:nvPr/>
        </p:nvSpPr>
        <p:spPr>
          <a:xfrm>
            <a:off x="4168143" y="5638562"/>
            <a:ext cx="98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 = 0.17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33B46C3-BF86-5FFC-EA27-6FB5F6A4B1A5}"/>
              </a:ext>
            </a:extLst>
          </p:cNvPr>
          <p:cNvSpPr txBox="1"/>
          <p:nvPr/>
        </p:nvSpPr>
        <p:spPr>
          <a:xfrm>
            <a:off x="7020199" y="2525248"/>
            <a:ext cx="2864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 = 0.011 (Kruskal-Wallis)</a:t>
            </a:r>
          </a:p>
        </p:txBody>
      </p:sp>
    </p:spTree>
    <p:extLst>
      <p:ext uri="{BB962C8B-B14F-4D97-AF65-F5344CB8AC3E}">
        <p14:creationId xmlns:p14="http://schemas.microsoft.com/office/powerpoint/2010/main" val="24897662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FF611-BA5F-8E68-F387-25D4EC76D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5590" y="677803"/>
            <a:ext cx="7328210" cy="1325563"/>
          </a:xfrm>
        </p:spPr>
        <p:txBody>
          <a:bodyPr>
            <a:normAutofit fontScale="90000"/>
          </a:bodyPr>
          <a:lstStyle/>
          <a:p>
            <a:pPr algn="l"/>
            <a:r>
              <a:rPr lang="en-US" b="0" i="0" dirty="0">
                <a:solidFill>
                  <a:schemeClr val="accent2">
                    <a:lumMod val="50000"/>
                  </a:schemeClr>
                </a:solidFill>
                <a:effectLst/>
                <a:latin typeface="Slack-Lato"/>
              </a:rPr>
              <a:t>Do more people visit national parks with many international airports nearby?</a:t>
            </a:r>
          </a:p>
        </p:txBody>
      </p:sp>
      <p:pic>
        <p:nvPicPr>
          <p:cNvPr id="2050" name="Picture 2" descr="NPS.gov Homepage (U.S. National Park Service)">
            <a:extLst>
              <a:ext uri="{FF2B5EF4-FFF2-40B4-BE49-F238E27FC236}">
                <a16:creationId xmlns:a16="http://schemas.microsoft.com/office/drawing/2014/main" id="{13BE499C-A16C-F419-BAF8-8AB721AE3E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28625"/>
            <a:ext cx="3474135" cy="1823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6D2AC107-35DE-022B-FD09-AE67886190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1695" y="2118324"/>
            <a:ext cx="6096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7900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FF611-BA5F-8E68-F387-25D4EC76D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5590" y="677803"/>
            <a:ext cx="7328210" cy="1325563"/>
          </a:xfrm>
        </p:spPr>
        <p:txBody>
          <a:bodyPr>
            <a:normAutofit/>
          </a:bodyPr>
          <a:lstStyle/>
          <a:p>
            <a:pPr algn="l"/>
            <a:r>
              <a:rPr lang="en-US" b="0" i="0" dirty="0">
                <a:solidFill>
                  <a:schemeClr val="accent2">
                    <a:lumMod val="50000"/>
                  </a:schemeClr>
                </a:solidFill>
                <a:effectLst/>
                <a:latin typeface="Slack-Lato"/>
              </a:rPr>
              <a:t>Do more people visit older, more "historic" national parks?</a:t>
            </a:r>
          </a:p>
        </p:txBody>
      </p:sp>
      <p:pic>
        <p:nvPicPr>
          <p:cNvPr id="2050" name="Picture 2" descr="NPS.gov Homepage (U.S. National Park Service)">
            <a:extLst>
              <a:ext uri="{FF2B5EF4-FFF2-40B4-BE49-F238E27FC236}">
                <a16:creationId xmlns:a16="http://schemas.microsoft.com/office/drawing/2014/main" id="{13BE499C-A16C-F419-BAF8-8AB721AE3E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28625"/>
            <a:ext cx="3474135" cy="1823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249A27F7-7572-824F-B71A-DD46E6C3E1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1695" y="2003366"/>
            <a:ext cx="6096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28610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FF611-BA5F-8E68-F387-25D4EC76D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5590" y="677803"/>
            <a:ext cx="7328210" cy="1325563"/>
          </a:xfrm>
        </p:spPr>
        <p:txBody>
          <a:bodyPr>
            <a:normAutofit fontScale="90000"/>
          </a:bodyPr>
          <a:lstStyle/>
          <a:p>
            <a:pPr algn="l"/>
            <a:r>
              <a:rPr lang="en-US" b="0" i="0" dirty="0">
                <a:solidFill>
                  <a:schemeClr val="accent2">
                    <a:lumMod val="50000"/>
                  </a:schemeClr>
                </a:solidFill>
                <a:effectLst/>
                <a:latin typeface="Slack-Lato"/>
              </a:rPr>
              <a:t>Does the number of activities offered by a national park affect the number of annual visitors?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E3252A-B262-7D8B-9AF5-31BFDEB08A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31687"/>
            <a:ext cx="10515600" cy="3545275"/>
          </a:xfrm>
        </p:spPr>
        <p:txBody>
          <a:bodyPr/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Add charts/visuals</a:t>
            </a:r>
          </a:p>
        </p:txBody>
      </p:sp>
      <p:pic>
        <p:nvPicPr>
          <p:cNvPr id="2050" name="Picture 2" descr="NPS.gov Homepage (U.S. National Park Service)">
            <a:extLst>
              <a:ext uri="{FF2B5EF4-FFF2-40B4-BE49-F238E27FC236}">
                <a16:creationId xmlns:a16="http://schemas.microsoft.com/office/drawing/2014/main" id="{13BE499C-A16C-F419-BAF8-8AB721AE3E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28625"/>
            <a:ext cx="3474135" cy="1823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39169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FF611-BA5F-8E68-F387-25D4EC76D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5590" y="677803"/>
            <a:ext cx="7328210" cy="1325563"/>
          </a:xfrm>
        </p:spPr>
        <p:txBody>
          <a:bodyPr>
            <a:normAutofit fontScale="90000"/>
          </a:bodyPr>
          <a:lstStyle/>
          <a:p>
            <a:pPr algn="l"/>
            <a:r>
              <a:rPr lang="en-US" b="0" i="0" dirty="0">
                <a:solidFill>
                  <a:schemeClr val="accent2">
                    <a:lumMod val="50000"/>
                  </a:schemeClr>
                </a:solidFill>
                <a:effectLst/>
                <a:latin typeface="Slack-Lato"/>
              </a:rPr>
              <a:t>Does the total number of acres in a national park affect the number of overnight stays?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E3252A-B262-7D8B-9AF5-31BFDEB08A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31687"/>
            <a:ext cx="10515600" cy="3545275"/>
          </a:xfrm>
        </p:spPr>
        <p:txBody>
          <a:bodyPr/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Add charts/visuals</a:t>
            </a:r>
          </a:p>
        </p:txBody>
      </p:sp>
      <p:pic>
        <p:nvPicPr>
          <p:cNvPr id="2050" name="Picture 2" descr="NPS.gov Homepage (U.S. National Park Service)">
            <a:extLst>
              <a:ext uri="{FF2B5EF4-FFF2-40B4-BE49-F238E27FC236}">
                <a16:creationId xmlns:a16="http://schemas.microsoft.com/office/drawing/2014/main" id="{13BE499C-A16C-F419-BAF8-8AB721AE3E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28625"/>
            <a:ext cx="3474135" cy="1823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860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1500</TotalTime>
  <Words>230</Words>
  <Application>Microsoft Office PowerPoint</Application>
  <PresentationFormat>Widescreen</PresentationFormat>
  <Paragraphs>33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Slack-Lato</vt:lpstr>
      <vt:lpstr>Office Theme</vt:lpstr>
      <vt:lpstr>What makes a National Park popular?</vt:lpstr>
      <vt:lpstr>How do we pick our favorite parks?</vt:lpstr>
      <vt:lpstr>Which National Parks are most visited?</vt:lpstr>
      <vt:lpstr>What is the breakdown by state?</vt:lpstr>
      <vt:lpstr>Do we choose to visit parks that have better weather?</vt:lpstr>
      <vt:lpstr>Do more people visit national parks with many international airports nearby?</vt:lpstr>
      <vt:lpstr>Do more people visit older, more "historic" national parks?</vt:lpstr>
      <vt:lpstr>Does the number of activities offered by a national park affect the number of annual visitors?</vt:lpstr>
      <vt:lpstr>Does the total number of acres in a national park affect the number of overnight stays?</vt:lpstr>
      <vt:lpstr>Conclusions &amp; Limitations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makes a National Park popular?</dc:title>
  <dc:creator>Jessica Bailey</dc:creator>
  <cp:lastModifiedBy>Jessica Bailey</cp:lastModifiedBy>
  <cp:revision>6</cp:revision>
  <dcterms:created xsi:type="dcterms:W3CDTF">2023-06-01T02:43:37Z</dcterms:created>
  <dcterms:modified xsi:type="dcterms:W3CDTF">2023-06-02T03:44:37Z</dcterms:modified>
</cp:coreProperties>
</file>