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270" r:id="rId6"/>
    <p:sldId id="471" r:id="rId7"/>
    <p:sldId id="472" r:id="rId8"/>
    <p:sldId id="473" r:id="rId9"/>
    <p:sldId id="470" r:id="rId10"/>
    <p:sldId id="262" r:id="rId11"/>
    <p:sldId id="263" r:id="rId12"/>
    <p:sldId id="264" r:id="rId13"/>
    <p:sldId id="265" r:id="rId14"/>
    <p:sldId id="266" r:id="rId15"/>
    <p:sldId id="469" r:id="rId16"/>
    <p:sldId id="261" r:id="rId17"/>
    <p:sldId id="46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203FC-9048-4EF9-8F0C-FCEBB3E1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2B4F90-7F53-43AF-B5E7-BF9DE3A5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4381DA-155A-424A-8832-D5F11B7B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9FA8FA-BF6E-40EF-B295-1344D04F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2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F2EB-4202-4A8F-948A-B5F1F947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3477-6515-4ABA-AF7B-C74E486F710D}" type="datetimeFigureOut">
              <a:rPr lang="en-US"/>
              <a:pPr>
                <a:defRPr/>
              </a:pPr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36F6-FCE7-49B8-B66E-66055B0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9B48-149D-4877-B89D-C946CC21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3CA5-C167-4061-973F-6E3DD51B66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9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92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8025" y="274574"/>
            <a:ext cx="772795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2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08/01/2024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2171103" y="1452064"/>
            <a:ext cx="4801794" cy="707886"/>
          </a:xfrm>
        </p:spPr>
        <p:txBody>
          <a:bodyPr>
            <a:normAutofit/>
          </a:bodyPr>
          <a:lstStyle/>
          <a:p>
            <a:r>
              <a:rPr lang="pt-BR" sz="4000" dirty="0"/>
              <a:t>JAVA PARA ANDROID</a:t>
            </a:r>
          </a:p>
        </p:txBody>
      </p:sp>
      <p:sp>
        <p:nvSpPr>
          <p:cNvPr id="3" name="Espaço Reservado para Texto 1">
            <a:extLst>
              <a:ext uri="{FF2B5EF4-FFF2-40B4-BE49-F238E27FC236}">
                <a16:creationId xmlns:a16="http://schemas.microsoft.com/office/drawing/2014/main" id="{C9B08FAC-5924-4D4E-8DB5-76EDB55D345A}"/>
              </a:ext>
            </a:extLst>
          </p:cNvPr>
          <p:cNvSpPr txBox="1">
            <a:spLocks/>
          </p:cNvSpPr>
          <p:nvPr/>
        </p:nvSpPr>
        <p:spPr>
          <a:xfrm>
            <a:off x="1043871" y="1550676"/>
            <a:ext cx="788599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600" b="0" dirty="0"/>
          </a:p>
        </p:txBody>
      </p:sp>
      <p:pic>
        <p:nvPicPr>
          <p:cNvPr id="1026" name="Picture 2" descr="Java For Android | Kodeco">
            <a:extLst>
              <a:ext uri="{FF2B5EF4-FFF2-40B4-BE49-F238E27FC236}">
                <a16:creationId xmlns:a16="http://schemas.microsoft.com/office/drawing/2014/main" id="{8C018578-C77C-4190-BE38-60E08F7C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15" y="2557129"/>
            <a:ext cx="3274607" cy="32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274574"/>
            <a:ext cx="43738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0" dirty="0" err="1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3600" b="1" spc="-190" dirty="0" err="1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b="1" spc="-145" dirty="0" err="1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b="1" spc="-210" dirty="0" err="1">
                <a:solidFill>
                  <a:srgbClr val="404040"/>
                </a:solidFill>
                <a:latin typeface="Verdana"/>
                <a:cs typeface="Verdana"/>
              </a:rPr>
              <a:t>wG</a:t>
            </a:r>
            <a:r>
              <a:rPr sz="3600" b="1" spc="-105" dirty="0" err="1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3600" b="1" spc="-150" dirty="0" err="1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b="1" spc="-60" dirty="0" err="1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872" y="988350"/>
            <a:ext cx="8651128" cy="5347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sz="2200" spc="40" dirty="0">
                <a:latin typeface="Verdana"/>
                <a:cs typeface="Verdana"/>
              </a:rPr>
              <a:t>Definições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de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algumas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15" dirty="0">
                <a:latin typeface="Verdana"/>
                <a:cs typeface="Verdana"/>
              </a:rPr>
              <a:t>ViewGroup.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endParaRPr sz="2200" dirty="0">
              <a:latin typeface="Verdana"/>
              <a:cs typeface="Verdana"/>
            </a:endParaRPr>
          </a:p>
          <a:p>
            <a:pPr marL="241300" indent="-229235">
              <a:lnSpc>
                <a:spcPct val="150000"/>
              </a:lnSpc>
              <a:buFont typeface="Arial MT"/>
              <a:buChar char="•"/>
              <a:tabLst>
                <a:tab pos="241935" algn="l"/>
              </a:tabLst>
            </a:pPr>
            <a:r>
              <a:rPr sz="2200" b="1" spc="-114" dirty="0">
                <a:latin typeface="Verdana"/>
                <a:cs typeface="Verdana"/>
              </a:rPr>
              <a:t>G</a:t>
            </a:r>
            <a:r>
              <a:rPr sz="2200" b="1" spc="-165" dirty="0">
                <a:latin typeface="Verdana"/>
                <a:cs typeface="Verdana"/>
              </a:rPr>
              <a:t>r</a:t>
            </a:r>
            <a:r>
              <a:rPr sz="2200" b="1" spc="-30" dirty="0">
                <a:latin typeface="Verdana"/>
                <a:cs typeface="Verdana"/>
              </a:rPr>
              <a:t>i</a:t>
            </a:r>
            <a:r>
              <a:rPr sz="2200" b="1" spc="-55" dirty="0">
                <a:latin typeface="Verdana"/>
                <a:cs typeface="Verdana"/>
              </a:rPr>
              <a:t>d</a:t>
            </a:r>
            <a:r>
              <a:rPr sz="2200" b="1" dirty="0">
                <a:latin typeface="Verdana"/>
                <a:cs typeface="Verdana"/>
              </a:rPr>
              <a:t>V</a:t>
            </a:r>
            <a:r>
              <a:rPr sz="2200" b="1" spc="-55" dirty="0">
                <a:latin typeface="Verdana"/>
                <a:cs typeface="Verdana"/>
              </a:rPr>
              <a:t>i</a:t>
            </a:r>
            <a:r>
              <a:rPr sz="2200" b="1" spc="-95" dirty="0">
                <a:latin typeface="Verdana"/>
                <a:cs typeface="Verdana"/>
              </a:rPr>
              <a:t>e</a:t>
            </a:r>
            <a:r>
              <a:rPr sz="2200" b="1" spc="-80" dirty="0">
                <a:latin typeface="Verdana"/>
                <a:cs typeface="Verdana"/>
              </a:rPr>
              <a:t>w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225" dirty="0">
                <a:latin typeface="Verdana"/>
                <a:cs typeface="Verdana"/>
              </a:rPr>
              <a:t> </a:t>
            </a:r>
            <a:r>
              <a:rPr sz="2200" spc="120" dirty="0" err="1">
                <a:latin typeface="Verdana"/>
                <a:cs typeface="Verdana"/>
              </a:rPr>
              <a:t>A</a:t>
            </a:r>
            <a:r>
              <a:rPr sz="2200" spc="-5" dirty="0" err="1">
                <a:latin typeface="Verdana"/>
                <a:cs typeface="Verdana"/>
              </a:rPr>
              <a:t>li</a:t>
            </a:r>
            <a:r>
              <a:rPr sz="2200" spc="100" dirty="0" err="1">
                <a:latin typeface="Verdana"/>
                <a:cs typeface="Verdana"/>
              </a:rPr>
              <a:t>nh</a:t>
            </a:r>
            <a:r>
              <a:rPr sz="2200" spc="-10" dirty="0" err="1">
                <a:latin typeface="Verdana"/>
                <a:cs typeface="Verdana"/>
              </a:rPr>
              <a:t>a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e</a:t>
            </a:r>
            <a:r>
              <a:rPr sz="2200" spc="15" dirty="0">
                <a:latin typeface="Verdana"/>
                <a:cs typeface="Verdana"/>
              </a:rPr>
              <a:t>l</a:t>
            </a:r>
            <a:r>
              <a:rPr sz="2200" spc="114" dirty="0">
                <a:latin typeface="Verdana"/>
                <a:cs typeface="Verdana"/>
              </a:rPr>
              <a:t>em</a:t>
            </a:r>
            <a:r>
              <a:rPr sz="2200" spc="90" dirty="0">
                <a:latin typeface="Verdana"/>
                <a:cs typeface="Verdana"/>
              </a:rPr>
              <a:t>e</a:t>
            </a:r>
            <a:r>
              <a:rPr sz="2200" spc="100" dirty="0">
                <a:latin typeface="Verdana"/>
                <a:cs typeface="Verdana"/>
              </a:rPr>
              <a:t>n</a:t>
            </a:r>
            <a:r>
              <a:rPr sz="2200" spc="10" dirty="0">
                <a:latin typeface="Verdana"/>
                <a:cs typeface="Verdana"/>
              </a:rPr>
              <a:t>t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140" dirty="0">
                <a:latin typeface="Verdana"/>
                <a:cs typeface="Verdana"/>
              </a:rPr>
              <a:t>em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00" dirty="0" err="1">
                <a:latin typeface="Verdana"/>
                <a:cs typeface="Verdana"/>
              </a:rPr>
              <a:t>u</a:t>
            </a:r>
            <a:r>
              <a:rPr sz="2200" spc="114" dirty="0" err="1">
                <a:latin typeface="Verdana"/>
                <a:cs typeface="Verdana"/>
              </a:rPr>
              <a:t>ma</a:t>
            </a:r>
            <a:r>
              <a:rPr lang="pt-BR" sz="2200" spc="114" dirty="0">
                <a:latin typeface="Verdana"/>
                <a:cs typeface="Verdana"/>
              </a:rPr>
              <a:t> </a:t>
            </a:r>
            <a:r>
              <a:rPr sz="2200" spc="45" dirty="0">
                <a:latin typeface="Verdana"/>
                <a:cs typeface="Verdana"/>
              </a:rPr>
              <a:t>grade</a:t>
            </a:r>
            <a:r>
              <a:rPr lang="pt-BR" sz="2200" spc="4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bidimensional.</a:t>
            </a:r>
            <a:endParaRPr sz="2200" dirty="0">
              <a:latin typeface="Verdana"/>
              <a:cs typeface="Verdana"/>
            </a:endParaRPr>
          </a:p>
          <a:p>
            <a:pPr marL="241300" marR="175895" indent="-229235">
              <a:lnSpc>
                <a:spcPct val="15000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b="1" spc="-105" dirty="0">
                <a:latin typeface="Verdana"/>
                <a:cs typeface="Verdana"/>
              </a:rPr>
              <a:t>L</a:t>
            </a:r>
            <a:r>
              <a:rPr sz="2200" b="1" spc="-50" dirty="0">
                <a:latin typeface="Verdana"/>
                <a:cs typeface="Verdana"/>
              </a:rPr>
              <a:t>i</a:t>
            </a:r>
            <a:r>
              <a:rPr sz="2200" b="1" spc="-25" dirty="0">
                <a:latin typeface="Verdana"/>
                <a:cs typeface="Verdana"/>
              </a:rPr>
              <a:t>n</a:t>
            </a:r>
            <a:r>
              <a:rPr sz="2200" b="1" spc="-60" dirty="0">
                <a:latin typeface="Verdana"/>
                <a:cs typeface="Verdana"/>
              </a:rPr>
              <a:t>e</a:t>
            </a:r>
            <a:r>
              <a:rPr sz="2200" b="1" spc="-140" dirty="0">
                <a:latin typeface="Verdana"/>
                <a:cs typeface="Verdana"/>
              </a:rPr>
              <a:t>a</a:t>
            </a:r>
            <a:r>
              <a:rPr sz="2200" b="1" spc="-170" dirty="0">
                <a:latin typeface="Verdana"/>
                <a:cs typeface="Verdana"/>
              </a:rPr>
              <a:t>r</a:t>
            </a:r>
            <a:r>
              <a:rPr sz="2200" b="1" spc="-85" dirty="0">
                <a:latin typeface="Verdana"/>
                <a:cs typeface="Verdana"/>
              </a:rPr>
              <a:t>L</a:t>
            </a:r>
            <a:r>
              <a:rPr sz="2200" b="1" spc="-114" dirty="0">
                <a:latin typeface="Verdana"/>
                <a:cs typeface="Verdana"/>
              </a:rPr>
              <a:t>a</a:t>
            </a:r>
            <a:r>
              <a:rPr sz="2200" b="1" spc="-100" dirty="0">
                <a:latin typeface="Verdana"/>
                <a:cs typeface="Verdana"/>
              </a:rPr>
              <a:t>y</a:t>
            </a:r>
            <a:r>
              <a:rPr sz="2200" b="1" spc="-40" dirty="0">
                <a:latin typeface="Verdana"/>
                <a:cs typeface="Verdana"/>
              </a:rPr>
              <a:t>o</a:t>
            </a:r>
            <a:r>
              <a:rPr sz="2200" b="1" spc="-25" dirty="0">
                <a:latin typeface="Verdana"/>
                <a:cs typeface="Verdana"/>
              </a:rPr>
              <a:t>u</a:t>
            </a:r>
            <a:r>
              <a:rPr sz="2200" b="1" spc="-40" dirty="0">
                <a:latin typeface="Verdana"/>
                <a:cs typeface="Verdana"/>
              </a:rPr>
              <a:t>t</a:t>
            </a:r>
            <a:r>
              <a:rPr sz="2200" b="1" spc="-110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120" dirty="0" err="1">
                <a:latin typeface="Verdana"/>
                <a:cs typeface="Verdana"/>
              </a:rPr>
              <a:t>A</a:t>
            </a:r>
            <a:r>
              <a:rPr sz="2200" spc="-5" dirty="0" err="1">
                <a:latin typeface="Verdana"/>
                <a:cs typeface="Verdana"/>
              </a:rPr>
              <a:t>li</a:t>
            </a:r>
            <a:r>
              <a:rPr sz="2200" spc="95" dirty="0" err="1">
                <a:latin typeface="Verdana"/>
                <a:cs typeface="Verdana"/>
              </a:rPr>
              <a:t>nh</a:t>
            </a:r>
            <a:r>
              <a:rPr sz="2200" spc="-10" dirty="0" err="1">
                <a:latin typeface="Verdana"/>
                <a:cs typeface="Verdana"/>
              </a:rPr>
              <a:t>a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el</a:t>
            </a:r>
            <a:r>
              <a:rPr sz="2200" spc="114" dirty="0">
                <a:latin typeface="Verdana"/>
                <a:cs typeface="Verdana"/>
              </a:rPr>
              <a:t>eme</a:t>
            </a:r>
            <a:r>
              <a:rPr sz="2200" spc="75" dirty="0">
                <a:latin typeface="Verdana"/>
                <a:cs typeface="Verdana"/>
              </a:rPr>
              <a:t>n</a:t>
            </a:r>
            <a:r>
              <a:rPr sz="2200" spc="10" dirty="0">
                <a:latin typeface="Verdana"/>
                <a:cs typeface="Verdana"/>
              </a:rPr>
              <a:t>t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-50" dirty="0">
                <a:latin typeface="Verdana"/>
                <a:cs typeface="Verdana"/>
              </a:rPr>
              <a:t>s  </a:t>
            </a:r>
            <a:r>
              <a:rPr sz="2200" spc="55" dirty="0">
                <a:latin typeface="Verdana"/>
                <a:cs typeface="Verdana"/>
              </a:rPr>
              <a:t>sequencialmente</a:t>
            </a:r>
            <a:r>
              <a:rPr sz="2200" spc="114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de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35" dirty="0">
                <a:latin typeface="Verdana"/>
                <a:cs typeface="Verdana"/>
              </a:rPr>
              <a:t>maneira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horizontal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100" dirty="0">
                <a:latin typeface="Verdana"/>
                <a:cs typeface="Verdana"/>
              </a:rPr>
              <a:t>ou </a:t>
            </a:r>
            <a:r>
              <a:rPr sz="2200" spc="-844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vertical.</a:t>
            </a:r>
            <a:endParaRPr sz="2200" dirty="0">
              <a:latin typeface="Verdana"/>
              <a:cs typeface="Verdana"/>
            </a:endParaRPr>
          </a:p>
          <a:p>
            <a:pPr marL="241300" indent="-229235">
              <a:lnSpc>
                <a:spcPct val="150000"/>
              </a:lnSpc>
              <a:spcBef>
                <a:spcPts val="515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b="1" spc="-120" dirty="0">
                <a:latin typeface="Verdana"/>
                <a:cs typeface="Verdana"/>
              </a:rPr>
              <a:t>R</a:t>
            </a:r>
            <a:r>
              <a:rPr sz="2200" b="1" spc="-55" dirty="0">
                <a:latin typeface="Verdana"/>
                <a:cs typeface="Verdana"/>
              </a:rPr>
              <a:t>e</a:t>
            </a:r>
            <a:r>
              <a:rPr sz="2200" b="1" spc="-70" dirty="0">
                <a:latin typeface="Verdana"/>
                <a:cs typeface="Verdana"/>
              </a:rPr>
              <a:t>l</a:t>
            </a:r>
            <a:r>
              <a:rPr sz="2200" b="1" spc="-160" dirty="0">
                <a:latin typeface="Verdana"/>
                <a:cs typeface="Verdana"/>
              </a:rPr>
              <a:t>a</a:t>
            </a:r>
            <a:r>
              <a:rPr sz="2200" b="1" spc="-65" dirty="0">
                <a:latin typeface="Verdana"/>
                <a:cs typeface="Verdana"/>
              </a:rPr>
              <a:t>t</a:t>
            </a:r>
            <a:r>
              <a:rPr sz="2200" b="1" spc="-70" dirty="0">
                <a:latin typeface="Verdana"/>
                <a:cs typeface="Verdana"/>
              </a:rPr>
              <a:t>i</a:t>
            </a:r>
            <a:r>
              <a:rPr sz="2200" b="1" spc="-114" dirty="0">
                <a:latin typeface="Verdana"/>
                <a:cs typeface="Verdana"/>
              </a:rPr>
              <a:t>v</a:t>
            </a:r>
            <a:r>
              <a:rPr sz="2200" b="1" spc="-55" dirty="0">
                <a:latin typeface="Verdana"/>
                <a:cs typeface="Verdana"/>
              </a:rPr>
              <a:t>e</a:t>
            </a:r>
            <a:r>
              <a:rPr sz="2200" b="1" spc="-85" dirty="0">
                <a:latin typeface="Verdana"/>
                <a:cs typeface="Verdana"/>
              </a:rPr>
              <a:t>L</a:t>
            </a:r>
            <a:r>
              <a:rPr sz="2200" b="1" spc="-110" dirty="0">
                <a:latin typeface="Verdana"/>
                <a:cs typeface="Verdana"/>
              </a:rPr>
              <a:t>a</a:t>
            </a:r>
            <a:r>
              <a:rPr sz="2200" b="1" spc="-100" dirty="0">
                <a:latin typeface="Verdana"/>
                <a:cs typeface="Verdana"/>
              </a:rPr>
              <a:t>y</a:t>
            </a:r>
            <a:r>
              <a:rPr sz="2200" b="1" spc="-35" dirty="0">
                <a:latin typeface="Verdana"/>
                <a:cs typeface="Verdana"/>
              </a:rPr>
              <a:t>o</a:t>
            </a:r>
            <a:r>
              <a:rPr sz="2200" b="1" spc="-25" dirty="0">
                <a:latin typeface="Verdana"/>
                <a:cs typeface="Verdana"/>
              </a:rPr>
              <a:t>u</a:t>
            </a:r>
            <a:r>
              <a:rPr sz="2200" b="1" spc="-40" dirty="0">
                <a:latin typeface="Verdana"/>
                <a:cs typeface="Verdana"/>
              </a:rPr>
              <a:t>t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225" dirty="0">
                <a:latin typeface="Verdana"/>
                <a:cs typeface="Verdana"/>
              </a:rPr>
              <a:t> </a:t>
            </a:r>
            <a:r>
              <a:rPr sz="2200" spc="320" dirty="0" err="1">
                <a:latin typeface="Verdana"/>
                <a:cs typeface="Verdana"/>
              </a:rPr>
              <a:t>P</a:t>
            </a:r>
            <a:r>
              <a:rPr sz="2200" spc="85" dirty="0" err="1">
                <a:latin typeface="Verdana"/>
                <a:cs typeface="Verdana"/>
              </a:rPr>
              <a:t>o</a:t>
            </a:r>
            <a:r>
              <a:rPr sz="2200" spc="-75" dirty="0" err="1">
                <a:latin typeface="Verdana"/>
                <a:cs typeface="Verdana"/>
              </a:rPr>
              <a:t>s</a:t>
            </a:r>
            <a:r>
              <a:rPr sz="2200" spc="-5" dirty="0" err="1">
                <a:latin typeface="Verdana"/>
                <a:cs typeface="Verdana"/>
              </a:rPr>
              <a:t>i</a:t>
            </a:r>
            <a:r>
              <a:rPr sz="2200" spc="140" dirty="0" err="1">
                <a:latin typeface="Verdana"/>
                <a:cs typeface="Verdana"/>
              </a:rPr>
              <a:t>c</a:t>
            </a:r>
            <a:r>
              <a:rPr sz="2200" spc="-5" dirty="0" err="1">
                <a:latin typeface="Verdana"/>
                <a:cs typeface="Verdana"/>
              </a:rPr>
              <a:t>i</a:t>
            </a:r>
            <a:r>
              <a:rPr sz="2200" spc="85" dirty="0" err="1">
                <a:latin typeface="Verdana"/>
                <a:cs typeface="Verdana"/>
              </a:rPr>
              <a:t>o</a:t>
            </a:r>
            <a:r>
              <a:rPr sz="2200" spc="100" dirty="0" err="1">
                <a:latin typeface="Verdana"/>
                <a:cs typeface="Verdana"/>
              </a:rPr>
              <a:t>n</a:t>
            </a:r>
            <a:r>
              <a:rPr sz="2200" spc="-10" dirty="0" err="1">
                <a:latin typeface="Verdana"/>
                <a:cs typeface="Verdana"/>
              </a:rPr>
              <a:t>a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20" dirty="0" err="1">
                <a:latin typeface="Verdana"/>
                <a:cs typeface="Verdana"/>
              </a:rPr>
              <a:t>e</a:t>
            </a:r>
            <a:r>
              <a:rPr sz="2200" spc="15" dirty="0" err="1">
                <a:latin typeface="Verdana"/>
                <a:cs typeface="Verdana"/>
              </a:rPr>
              <a:t>l</a:t>
            </a:r>
            <a:r>
              <a:rPr sz="2200" spc="114" dirty="0" err="1">
                <a:latin typeface="Verdana"/>
                <a:cs typeface="Verdana"/>
              </a:rPr>
              <a:t>em</a:t>
            </a:r>
            <a:r>
              <a:rPr sz="2200" spc="90" dirty="0" err="1">
                <a:latin typeface="Verdana"/>
                <a:cs typeface="Verdana"/>
              </a:rPr>
              <a:t>e</a:t>
            </a:r>
            <a:r>
              <a:rPr sz="2200" spc="100" dirty="0" err="1">
                <a:latin typeface="Verdana"/>
                <a:cs typeface="Verdana"/>
              </a:rPr>
              <a:t>n</a:t>
            </a:r>
            <a:r>
              <a:rPr sz="2200" spc="10" dirty="0" err="1">
                <a:latin typeface="Verdana"/>
                <a:cs typeface="Verdana"/>
              </a:rPr>
              <a:t>t</a:t>
            </a:r>
            <a:r>
              <a:rPr sz="2200" spc="85" dirty="0" err="1">
                <a:latin typeface="Verdana"/>
                <a:cs typeface="Verdana"/>
              </a:rPr>
              <a:t>o</a:t>
            </a:r>
            <a:r>
              <a:rPr sz="2200" spc="-65" dirty="0" err="1">
                <a:latin typeface="Verdana"/>
                <a:cs typeface="Verdana"/>
              </a:rPr>
              <a:t>s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35" dirty="0">
                <a:latin typeface="Verdana"/>
                <a:cs typeface="Verdana"/>
              </a:rPr>
              <a:t>e</a:t>
            </a:r>
            <a:r>
              <a:rPr lang="pt-BR" sz="2200" spc="35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forma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relativa.</a:t>
            </a:r>
            <a:endParaRPr sz="2200" dirty="0">
              <a:latin typeface="Verdana"/>
              <a:cs typeface="Verdana"/>
            </a:endParaRPr>
          </a:p>
          <a:p>
            <a:pPr marL="241300" marR="650240" indent="-229235" algn="just">
              <a:lnSpc>
                <a:spcPct val="15000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b="1" spc="25" dirty="0">
                <a:latin typeface="Verdana"/>
                <a:cs typeface="Verdana"/>
              </a:rPr>
              <a:t>C</a:t>
            </a:r>
            <a:r>
              <a:rPr sz="2200" b="1" spc="-35" dirty="0">
                <a:latin typeface="Verdana"/>
                <a:cs typeface="Verdana"/>
              </a:rPr>
              <a:t>o</a:t>
            </a:r>
            <a:r>
              <a:rPr sz="2200" b="1" spc="-25" dirty="0">
                <a:latin typeface="Verdana"/>
                <a:cs typeface="Verdana"/>
              </a:rPr>
              <a:t>n</a:t>
            </a:r>
            <a:r>
              <a:rPr sz="2200" b="1" spc="-110" dirty="0">
                <a:latin typeface="Verdana"/>
                <a:cs typeface="Verdana"/>
              </a:rPr>
              <a:t>s</a:t>
            </a:r>
            <a:r>
              <a:rPr sz="2200" b="1" spc="-65" dirty="0">
                <a:latin typeface="Verdana"/>
                <a:cs typeface="Verdana"/>
              </a:rPr>
              <a:t>t</a:t>
            </a:r>
            <a:r>
              <a:rPr sz="2200" b="1" spc="-165" dirty="0">
                <a:latin typeface="Verdana"/>
                <a:cs typeface="Verdana"/>
              </a:rPr>
              <a:t>r</a:t>
            </a:r>
            <a:r>
              <a:rPr sz="2200" b="1" spc="-140" dirty="0">
                <a:latin typeface="Verdana"/>
                <a:cs typeface="Verdana"/>
              </a:rPr>
              <a:t>a</a:t>
            </a:r>
            <a:r>
              <a:rPr sz="2200" b="1" spc="-45" dirty="0">
                <a:latin typeface="Verdana"/>
                <a:cs typeface="Verdana"/>
              </a:rPr>
              <a:t>i</a:t>
            </a:r>
            <a:r>
              <a:rPr sz="2200" b="1" spc="-70" dirty="0">
                <a:latin typeface="Verdana"/>
                <a:cs typeface="Verdana"/>
              </a:rPr>
              <a:t>n</a:t>
            </a:r>
            <a:r>
              <a:rPr sz="2200" b="1" spc="-65" dirty="0">
                <a:latin typeface="Verdana"/>
                <a:cs typeface="Verdana"/>
              </a:rPr>
              <a:t>t</a:t>
            </a:r>
            <a:r>
              <a:rPr sz="2200" b="1" spc="-85" dirty="0">
                <a:latin typeface="Verdana"/>
                <a:cs typeface="Verdana"/>
              </a:rPr>
              <a:t>L</a:t>
            </a:r>
            <a:r>
              <a:rPr sz="2200" b="1" spc="-110" dirty="0">
                <a:latin typeface="Verdana"/>
                <a:cs typeface="Verdana"/>
              </a:rPr>
              <a:t>a</a:t>
            </a:r>
            <a:r>
              <a:rPr sz="2200" b="1" spc="-100" dirty="0">
                <a:latin typeface="Verdana"/>
                <a:cs typeface="Verdana"/>
              </a:rPr>
              <a:t>y</a:t>
            </a:r>
            <a:r>
              <a:rPr sz="2200" b="1" spc="-35" dirty="0">
                <a:latin typeface="Verdana"/>
                <a:cs typeface="Verdana"/>
              </a:rPr>
              <a:t>o</a:t>
            </a:r>
            <a:r>
              <a:rPr sz="2200" b="1" spc="-25" dirty="0">
                <a:latin typeface="Verdana"/>
                <a:cs typeface="Verdana"/>
              </a:rPr>
              <a:t>u</a:t>
            </a:r>
            <a:r>
              <a:rPr sz="2200" b="1" spc="-40" dirty="0">
                <a:latin typeface="Verdana"/>
                <a:cs typeface="Verdana"/>
              </a:rPr>
              <a:t>t</a:t>
            </a:r>
            <a:r>
              <a:rPr sz="2200" b="1" spc="40" dirty="0">
                <a:latin typeface="Verdana"/>
                <a:cs typeface="Verdana"/>
              </a:rPr>
              <a:t> </a:t>
            </a:r>
            <a:r>
              <a:rPr sz="2200" spc="-170" dirty="0">
                <a:latin typeface="Verdana"/>
                <a:cs typeface="Verdana"/>
              </a:rPr>
              <a:t>-</a:t>
            </a:r>
            <a:r>
              <a:rPr sz="2200" spc="-235" dirty="0">
                <a:latin typeface="Verdana"/>
                <a:cs typeface="Verdana"/>
              </a:rPr>
              <a:t> </a:t>
            </a:r>
            <a:r>
              <a:rPr sz="2200" spc="120" dirty="0" err="1">
                <a:latin typeface="Verdana"/>
                <a:cs typeface="Verdana"/>
              </a:rPr>
              <a:t>A</a:t>
            </a:r>
            <a:r>
              <a:rPr sz="2200" spc="-5" dirty="0" err="1">
                <a:latin typeface="Verdana"/>
                <a:cs typeface="Verdana"/>
              </a:rPr>
              <a:t>li</a:t>
            </a:r>
            <a:r>
              <a:rPr sz="2200" spc="100" dirty="0" err="1">
                <a:latin typeface="Verdana"/>
                <a:cs typeface="Verdana"/>
              </a:rPr>
              <a:t>nh</a:t>
            </a:r>
            <a:r>
              <a:rPr sz="2200" spc="-10" dirty="0" err="1">
                <a:latin typeface="Verdana"/>
                <a:cs typeface="Verdana"/>
              </a:rPr>
              <a:t>a</a:t>
            </a:r>
            <a:r>
              <a:rPr sz="2200" spc="-270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e</a:t>
            </a:r>
            <a:r>
              <a:rPr sz="2200" spc="15" dirty="0">
                <a:latin typeface="Verdana"/>
                <a:cs typeface="Verdana"/>
              </a:rPr>
              <a:t>l</a:t>
            </a:r>
            <a:r>
              <a:rPr sz="2200" spc="105" dirty="0">
                <a:latin typeface="Verdana"/>
                <a:cs typeface="Verdana"/>
              </a:rPr>
              <a:t>e</a:t>
            </a:r>
            <a:r>
              <a:rPr sz="2200" spc="180" dirty="0">
                <a:latin typeface="Verdana"/>
                <a:cs typeface="Verdana"/>
              </a:rPr>
              <a:t>m</a:t>
            </a:r>
            <a:r>
              <a:rPr sz="2200" spc="75" dirty="0">
                <a:latin typeface="Verdana"/>
                <a:cs typeface="Verdana"/>
              </a:rPr>
              <a:t>e</a:t>
            </a:r>
            <a:r>
              <a:rPr sz="2200" spc="60" dirty="0">
                <a:latin typeface="Verdana"/>
                <a:cs typeface="Verdana"/>
              </a:rPr>
              <a:t>n</a:t>
            </a:r>
            <a:r>
              <a:rPr sz="2200" spc="10" dirty="0">
                <a:latin typeface="Verdana"/>
                <a:cs typeface="Verdana"/>
              </a:rPr>
              <a:t>t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-55" dirty="0">
                <a:latin typeface="Verdana"/>
                <a:cs typeface="Verdana"/>
              </a:rPr>
              <a:t>s  </a:t>
            </a:r>
            <a:r>
              <a:rPr sz="2200" spc="80" dirty="0">
                <a:latin typeface="Verdana"/>
                <a:cs typeface="Verdana"/>
              </a:rPr>
              <a:t>de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forma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plana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(simples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35" dirty="0">
                <a:latin typeface="Verdana"/>
                <a:cs typeface="Verdana"/>
              </a:rPr>
              <a:t>e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direta),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85" dirty="0">
                <a:latin typeface="Verdana"/>
                <a:cs typeface="Verdana"/>
              </a:rPr>
              <a:t>muito </a:t>
            </a:r>
            <a:r>
              <a:rPr sz="2200" spc="-850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80" dirty="0">
                <a:latin typeface="Verdana"/>
                <a:cs typeface="Verdana"/>
              </a:rPr>
              <a:t>e</a:t>
            </a:r>
            <a:r>
              <a:rPr sz="2200" spc="105" dirty="0">
                <a:latin typeface="Verdana"/>
                <a:cs typeface="Verdana"/>
              </a:rPr>
              <a:t>c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140" dirty="0">
                <a:latin typeface="Verdana"/>
                <a:cs typeface="Verdana"/>
              </a:rPr>
              <a:t>c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245" dirty="0">
                <a:latin typeface="Verdana"/>
                <a:cs typeface="Verdana"/>
              </a:rPr>
              <a:t>m</a:t>
            </a:r>
            <a:r>
              <a:rPr sz="2200" spc="-254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i="1" spc="90" dirty="0">
                <a:latin typeface="Verdana"/>
                <a:cs typeface="Verdana"/>
              </a:rPr>
              <a:t>R</a:t>
            </a:r>
            <a:r>
              <a:rPr sz="2200" i="1" spc="20" dirty="0">
                <a:latin typeface="Verdana"/>
                <a:cs typeface="Verdana"/>
              </a:rPr>
              <a:t>e</a:t>
            </a:r>
            <a:r>
              <a:rPr sz="2200" i="1" spc="15" dirty="0">
                <a:latin typeface="Verdana"/>
                <a:cs typeface="Verdana"/>
              </a:rPr>
              <a:t>l</a:t>
            </a:r>
            <a:r>
              <a:rPr sz="2200" i="1" spc="175" dirty="0">
                <a:latin typeface="Verdana"/>
                <a:cs typeface="Verdana"/>
              </a:rPr>
              <a:t>a</a:t>
            </a:r>
            <a:r>
              <a:rPr sz="2200" i="1" spc="10" dirty="0">
                <a:latin typeface="Verdana"/>
                <a:cs typeface="Verdana"/>
              </a:rPr>
              <a:t>t</a:t>
            </a:r>
            <a:r>
              <a:rPr sz="2200" i="1" spc="-5" dirty="0">
                <a:latin typeface="Verdana"/>
                <a:cs typeface="Verdana"/>
              </a:rPr>
              <a:t>i</a:t>
            </a:r>
            <a:r>
              <a:rPr sz="2200" i="1" spc="-100" dirty="0">
                <a:latin typeface="Verdana"/>
                <a:cs typeface="Verdana"/>
              </a:rPr>
              <a:t>v</a:t>
            </a:r>
            <a:r>
              <a:rPr sz="2200" i="1" spc="65" dirty="0">
                <a:latin typeface="Verdana"/>
                <a:cs typeface="Verdana"/>
              </a:rPr>
              <a:t>e</a:t>
            </a:r>
            <a:r>
              <a:rPr sz="2200" i="1" spc="35" dirty="0">
                <a:latin typeface="Verdana"/>
                <a:cs typeface="Verdana"/>
              </a:rPr>
              <a:t>L</a:t>
            </a:r>
            <a:r>
              <a:rPr sz="2200" i="1" spc="175" dirty="0">
                <a:latin typeface="Verdana"/>
                <a:cs typeface="Verdana"/>
              </a:rPr>
              <a:t>a</a:t>
            </a:r>
            <a:r>
              <a:rPr sz="2200" i="1" spc="-100" dirty="0">
                <a:latin typeface="Verdana"/>
                <a:cs typeface="Verdana"/>
              </a:rPr>
              <a:t>y</a:t>
            </a:r>
            <a:r>
              <a:rPr sz="2200" i="1" spc="85" dirty="0">
                <a:latin typeface="Verdana"/>
                <a:cs typeface="Verdana"/>
              </a:rPr>
              <a:t>o</a:t>
            </a:r>
            <a:r>
              <a:rPr sz="2200" i="1" spc="100" dirty="0">
                <a:latin typeface="Verdana"/>
                <a:cs typeface="Verdana"/>
              </a:rPr>
              <a:t>u</a:t>
            </a:r>
            <a:r>
              <a:rPr sz="2200" i="1" spc="5" dirty="0">
                <a:latin typeface="Verdana"/>
                <a:cs typeface="Verdana"/>
              </a:rPr>
              <a:t>t</a:t>
            </a:r>
            <a:r>
              <a:rPr sz="2200" spc="-370" dirty="0"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274574"/>
            <a:ext cx="43738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0" dirty="0" err="1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3600" b="1" spc="-190" dirty="0" err="1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b="1" spc="-145" dirty="0" err="1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b="1" spc="-210" dirty="0" err="1">
                <a:solidFill>
                  <a:srgbClr val="404040"/>
                </a:solidFill>
                <a:latin typeface="Verdana"/>
                <a:cs typeface="Verdana"/>
              </a:rPr>
              <a:t>wG</a:t>
            </a:r>
            <a:r>
              <a:rPr sz="3600" b="1" spc="-105" dirty="0" err="1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3600" b="1" spc="-150" dirty="0" err="1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b="1" spc="-60" dirty="0" err="1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25" y="1229613"/>
            <a:ext cx="8319434" cy="963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sz="2200" spc="65" dirty="0">
                <a:latin typeface="Verdana"/>
                <a:cs typeface="Verdana"/>
              </a:rPr>
              <a:t>Exemplo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de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10" dirty="0">
                <a:latin typeface="Verdana"/>
                <a:cs typeface="Verdana"/>
              </a:rPr>
              <a:t>uma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i="1" spc="60" dirty="0">
                <a:latin typeface="Verdana"/>
                <a:cs typeface="Verdana"/>
              </a:rPr>
              <a:t>ViewGroup</a:t>
            </a:r>
            <a:r>
              <a:rPr sz="2200" i="1" spc="-65" dirty="0">
                <a:latin typeface="Verdana"/>
                <a:cs typeface="Verdana"/>
              </a:rPr>
              <a:t> </a:t>
            </a:r>
            <a:r>
              <a:rPr sz="2200" spc="85" dirty="0">
                <a:latin typeface="Verdana"/>
                <a:cs typeface="Verdana"/>
              </a:rPr>
              <a:t>que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10" dirty="0" err="1">
                <a:latin typeface="Verdana"/>
                <a:cs typeface="Verdana"/>
              </a:rPr>
              <a:t>representa</a:t>
            </a:r>
            <a:r>
              <a:rPr lang="pt-BR" sz="2200" spc="10" dirty="0">
                <a:latin typeface="Verdana"/>
                <a:cs typeface="Verdana"/>
              </a:rPr>
              <a:t> </a:t>
            </a:r>
            <a:r>
              <a:rPr sz="2200" spc="100" dirty="0">
                <a:latin typeface="Verdana"/>
                <a:cs typeface="Verdana"/>
              </a:rPr>
              <a:t>u</a:t>
            </a:r>
            <a:r>
              <a:rPr sz="2200" spc="245" dirty="0">
                <a:latin typeface="Verdana"/>
                <a:cs typeface="Verdana"/>
              </a:rPr>
              <a:t>m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i="1" spc="60" dirty="0">
                <a:latin typeface="Verdana"/>
                <a:cs typeface="Verdana"/>
              </a:rPr>
              <a:t>L</a:t>
            </a:r>
            <a:r>
              <a:rPr sz="2200" i="1" spc="-5" dirty="0">
                <a:latin typeface="Verdana"/>
                <a:cs typeface="Verdana"/>
              </a:rPr>
              <a:t>i</a:t>
            </a:r>
            <a:r>
              <a:rPr sz="2200" i="1" spc="100" dirty="0">
                <a:latin typeface="Verdana"/>
                <a:cs typeface="Verdana"/>
              </a:rPr>
              <a:t>n</a:t>
            </a:r>
            <a:r>
              <a:rPr sz="2200" i="1" spc="120" dirty="0">
                <a:latin typeface="Verdana"/>
                <a:cs typeface="Verdana"/>
              </a:rPr>
              <a:t>e</a:t>
            </a:r>
            <a:r>
              <a:rPr sz="2200" i="1" spc="95" dirty="0">
                <a:latin typeface="Verdana"/>
                <a:cs typeface="Verdana"/>
              </a:rPr>
              <a:t>a</a:t>
            </a:r>
            <a:r>
              <a:rPr sz="2200" i="1" spc="-70" dirty="0">
                <a:latin typeface="Verdana"/>
                <a:cs typeface="Verdana"/>
              </a:rPr>
              <a:t>r</a:t>
            </a:r>
            <a:r>
              <a:rPr sz="2200" i="1" spc="60" dirty="0">
                <a:latin typeface="Verdana"/>
                <a:cs typeface="Verdana"/>
              </a:rPr>
              <a:t>L</a:t>
            </a:r>
            <a:r>
              <a:rPr sz="2200" i="1" spc="175" dirty="0">
                <a:latin typeface="Verdana"/>
                <a:cs typeface="Verdana"/>
              </a:rPr>
              <a:t>a</a:t>
            </a:r>
            <a:r>
              <a:rPr sz="2200" i="1" spc="-100" dirty="0">
                <a:latin typeface="Verdana"/>
                <a:cs typeface="Verdana"/>
              </a:rPr>
              <a:t>y</a:t>
            </a:r>
            <a:r>
              <a:rPr sz="2200" i="1" spc="85" dirty="0">
                <a:latin typeface="Verdana"/>
                <a:cs typeface="Verdana"/>
              </a:rPr>
              <a:t>o</a:t>
            </a:r>
            <a:r>
              <a:rPr sz="2200" i="1" spc="100" dirty="0">
                <a:latin typeface="Verdana"/>
                <a:cs typeface="Verdana"/>
              </a:rPr>
              <a:t>u</a:t>
            </a:r>
            <a:r>
              <a:rPr sz="2200" i="1" spc="40" dirty="0">
                <a:latin typeface="Verdana"/>
                <a:cs typeface="Verdana"/>
              </a:rPr>
              <a:t>t</a:t>
            </a:r>
            <a:r>
              <a:rPr sz="2200" i="1" spc="155" dirty="0">
                <a:latin typeface="Verdana"/>
                <a:cs typeface="Verdana"/>
              </a:rPr>
              <a:t> </a:t>
            </a:r>
            <a:r>
              <a:rPr sz="2200" spc="140" dirty="0">
                <a:latin typeface="Verdana"/>
                <a:cs typeface="Verdana"/>
              </a:rPr>
              <a:t>c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245" dirty="0">
                <a:latin typeface="Verdana"/>
                <a:cs typeface="Verdana"/>
              </a:rPr>
              <a:t>m</a:t>
            </a:r>
            <a:r>
              <a:rPr sz="2200" spc="-265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s</a:t>
            </a:r>
            <a:r>
              <a:rPr sz="2200" spc="95" dirty="0">
                <a:latin typeface="Verdana"/>
                <a:cs typeface="Verdana"/>
              </a:rPr>
              <a:t>u</a:t>
            </a:r>
            <a:r>
              <a:rPr sz="2200" spc="-50" dirty="0">
                <a:latin typeface="Verdana"/>
                <a:cs typeface="Verdana"/>
              </a:rPr>
              <a:t>a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90" dirty="0">
                <a:latin typeface="Verdana"/>
                <a:cs typeface="Verdana"/>
              </a:rPr>
              <a:t>e</a:t>
            </a:r>
            <a:r>
              <a:rPr sz="2200" spc="65" dirty="0">
                <a:latin typeface="Verdana"/>
                <a:cs typeface="Verdana"/>
              </a:rPr>
              <a:t>d</a:t>
            </a:r>
            <a:r>
              <a:rPr sz="2200" spc="-50" dirty="0">
                <a:latin typeface="Verdana"/>
                <a:cs typeface="Verdana"/>
              </a:rPr>
              <a:t>a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-15" dirty="0">
                <a:latin typeface="Verdana"/>
                <a:cs typeface="Verdana"/>
              </a:rPr>
              <a:t>e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spc="-370" dirty="0"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50" y="2752725"/>
            <a:ext cx="7886700" cy="28670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301625" marR="1668780" indent="-210185">
              <a:lnSpc>
                <a:spcPct val="100800"/>
              </a:lnSpc>
              <a:spcBef>
                <a:spcPts val="225"/>
              </a:spcBef>
            </a:pPr>
            <a:r>
              <a:rPr sz="1800" spc="10" dirty="0">
                <a:solidFill>
                  <a:srgbClr val="45B5E0"/>
                </a:solidFill>
                <a:latin typeface="Calibri"/>
                <a:cs typeface="Calibri"/>
              </a:rPr>
              <a:t>&lt;LinearLayout </a:t>
            </a:r>
            <a:r>
              <a:rPr sz="1800" spc="15" dirty="0">
                <a:solidFill>
                  <a:srgbClr val="45B5E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D1ABE4"/>
                </a:solidFill>
                <a:latin typeface="Calibri"/>
                <a:cs typeface="Calibri"/>
              </a:rPr>
              <a:t>xmlns:android</a:t>
            </a:r>
            <a:r>
              <a:rPr sz="1800" spc="-5" dirty="0">
                <a:solidFill>
                  <a:srgbClr val="CDCDD1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80B450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solidFill>
                  <a:srgbClr val="80B450"/>
                </a:solidFill>
                <a:latin typeface="Calibri"/>
                <a:cs typeface="Calibri"/>
                <a:hlinkClick r:id="rId2"/>
              </a:rPr>
              <a:t>http://schemas.android.com/apk/res/android</a:t>
            </a:r>
            <a:r>
              <a:rPr sz="1800" spc="-5" dirty="0">
                <a:solidFill>
                  <a:srgbClr val="80B450"/>
                </a:solidFill>
                <a:latin typeface="Calibri"/>
                <a:cs typeface="Calibri"/>
              </a:rPr>
              <a:t>" </a:t>
            </a:r>
            <a:r>
              <a:rPr sz="1800" spc="-395" dirty="0">
                <a:solidFill>
                  <a:srgbClr val="80B4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1ABE4"/>
                </a:solidFill>
                <a:latin typeface="Calibri"/>
                <a:cs typeface="Calibri"/>
              </a:rPr>
              <a:t>android:layout_width</a:t>
            </a:r>
            <a:r>
              <a:rPr sz="1800" dirty="0">
                <a:solidFill>
                  <a:srgbClr val="CDCDD1"/>
                </a:solidFill>
                <a:latin typeface="Calibri"/>
                <a:cs typeface="Calibri"/>
              </a:rPr>
              <a:t>=</a:t>
            </a:r>
            <a:r>
              <a:rPr sz="1800" dirty="0">
                <a:solidFill>
                  <a:srgbClr val="80B450"/>
                </a:solidFill>
                <a:latin typeface="Calibri"/>
                <a:cs typeface="Calibri"/>
              </a:rPr>
              <a:t>"match_parent" </a:t>
            </a:r>
            <a:r>
              <a:rPr sz="1800" spc="5" dirty="0">
                <a:solidFill>
                  <a:srgbClr val="80B4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1ABE4"/>
                </a:solidFill>
                <a:latin typeface="Calibri"/>
                <a:cs typeface="Calibri"/>
              </a:rPr>
              <a:t>android:layout_height</a:t>
            </a:r>
            <a:r>
              <a:rPr sz="1800" dirty="0">
                <a:solidFill>
                  <a:srgbClr val="CDCDD1"/>
                </a:solidFill>
                <a:latin typeface="Calibri"/>
                <a:cs typeface="Calibri"/>
              </a:rPr>
              <a:t>=</a:t>
            </a:r>
            <a:r>
              <a:rPr sz="1800" dirty="0">
                <a:solidFill>
                  <a:srgbClr val="80B450"/>
                </a:solidFill>
                <a:latin typeface="Calibri"/>
                <a:cs typeface="Calibri"/>
              </a:rPr>
              <a:t>"match_parent" </a:t>
            </a:r>
            <a:r>
              <a:rPr sz="1800" spc="5" dirty="0">
                <a:solidFill>
                  <a:srgbClr val="80B4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1ABE4"/>
                </a:solidFill>
                <a:latin typeface="Calibri"/>
                <a:cs typeface="Calibri"/>
              </a:rPr>
              <a:t>android:orientation</a:t>
            </a:r>
            <a:r>
              <a:rPr sz="1800" dirty="0">
                <a:solidFill>
                  <a:srgbClr val="CDCDD1"/>
                </a:solidFill>
                <a:latin typeface="Calibri"/>
                <a:cs typeface="Calibri"/>
              </a:rPr>
              <a:t>=</a:t>
            </a:r>
            <a:r>
              <a:rPr sz="1800" dirty="0">
                <a:solidFill>
                  <a:srgbClr val="80B450"/>
                </a:solidFill>
                <a:latin typeface="Calibri"/>
                <a:cs typeface="Calibri"/>
              </a:rPr>
              <a:t>"vertical“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ts val="2105"/>
              </a:lnSpc>
            </a:pPr>
            <a:r>
              <a:rPr sz="1800" dirty="0">
                <a:solidFill>
                  <a:srgbClr val="45B5E0"/>
                </a:solidFill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Calibri"/>
                <a:cs typeface="Calibri"/>
              </a:rPr>
              <a:t>&lt;!--</a:t>
            </a:r>
            <a:r>
              <a:rPr sz="18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00"/>
                </a:solidFill>
                <a:latin typeface="Calibri"/>
                <a:cs typeface="Calibri"/>
              </a:rPr>
              <a:t>Elementos</a:t>
            </a:r>
            <a:r>
              <a:rPr sz="1800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00"/>
                </a:solidFill>
                <a:latin typeface="Calibri"/>
                <a:cs typeface="Calibri"/>
              </a:rPr>
              <a:t>filhos</a:t>
            </a:r>
            <a:r>
              <a:rPr sz="1800" spc="-1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00"/>
                </a:solidFill>
                <a:latin typeface="Calibri"/>
                <a:cs typeface="Calibri"/>
              </a:rPr>
              <a:t>organizados</a:t>
            </a:r>
            <a:r>
              <a:rPr sz="1800" spc="-2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00"/>
                </a:solidFill>
                <a:latin typeface="Calibri"/>
                <a:cs typeface="Calibri"/>
              </a:rPr>
              <a:t>verticalmente</a:t>
            </a:r>
            <a:r>
              <a:rPr sz="1800" spc="-11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00"/>
                </a:solidFill>
                <a:latin typeface="Calibri"/>
                <a:cs typeface="Calibri"/>
              </a:rPr>
              <a:t>--&gt;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solidFill>
                  <a:srgbClr val="45B5E0"/>
                </a:solidFill>
                <a:latin typeface="Calibri"/>
                <a:cs typeface="Calibri"/>
              </a:rPr>
              <a:t>&lt;/LinearLayout&gt;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618564"/>
            <a:ext cx="7886701" cy="566691"/>
          </a:xfrm>
        </p:spPr>
        <p:txBody>
          <a:bodyPr>
            <a:noAutofit/>
          </a:bodyPr>
          <a:lstStyle/>
          <a:p>
            <a:r>
              <a:rPr lang="pt-BR" spc="-50" dirty="0">
                <a:solidFill>
                  <a:srgbClr val="404040"/>
                </a:solidFill>
                <a:latin typeface="Verdana"/>
                <a:ea typeface="+mj-ea"/>
              </a:rPr>
              <a:t>Activities</a:t>
            </a:r>
          </a:p>
        </p:txBody>
      </p:sp>
      <p:sp>
        <p:nvSpPr>
          <p:cNvPr id="4" name="Espaço Reservado para Conteúdo 1">
            <a:extLst>
              <a:ext uri="{FF2B5EF4-FFF2-40B4-BE49-F238E27FC236}">
                <a16:creationId xmlns:a16="http://schemas.microsoft.com/office/drawing/2014/main" id="{D91E9D94-2898-422D-ABEC-06835237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7451"/>
            <a:ext cx="6716515" cy="3251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200" spc="80" dirty="0">
                <a:latin typeface="Verdana"/>
              </a:rPr>
              <a:t>Uma aplicação Android é composta de uma ou mais Activities, ela representa uma tela única com a qual o usuário interage.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spc="80" dirty="0">
                <a:latin typeface="Verdana"/>
              </a:rPr>
              <a:t>Pense na Activity como um contêiner para os objetos da interface de usuário, bem como o código que os utiliza.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63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465513"/>
            <a:ext cx="794291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1" spc="-145" dirty="0">
                <a:solidFill>
                  <a:srgbClr val="404040"/>
                </a:solidFill>
                <a:latin typeface="Verdana"/>
                <a:cs typeface="Verdana"/>
              </a:rPr>
              <a:t>Ambiente de Desenvolvimento</a:t>
            </a:r>
            <a:endParaRPr sz="3600" dirty="0">
              <a:latin typeface="Verdana"/>
              <a:cs typeface="Verdana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AF90120E-7161-4F3D-8578-4B3213BC9E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6862" y="2146486"/>
            <a:ext cx="1952625" cy="195262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24F96A3F-D1B2-4BCB-B5F3-47857B1E2796}"/>
              </a:ext>
            </a:extLst>
          </p:cNvPr>
          <p:cNvSpPr txBox="1"/>
          <p:nvPr/>
        </p:nvSpPr>
        <p:spPr>
          <a:xfrm>
            <a:off x="4601777" y="4118224"/>
            <a:ext cx="3026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el</a:t>
            </a:r>
            <a:r>
              <a:rPr sz="1800" b="1" spc="5" dirty="0">
                <a:latin typeface="Calibri"/>
                <a:cs typeface="Calibri"/>
              </a:rPr>
              <a:t>li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2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20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spc="35" dirty="0">
                <a:latin typeface="Calibri"/>
                <a:cs typeface="Calibri"/>
              </a:rPr>
              <a:t>mm</a:t>
            </a:r>
            <a:r>
              <a:rPr sz="1800" b="1" spc="5" dirty="0">
                <a:latin typeface="Calibri"/>
                <a:cs typeface="Calibri"/>
              </a:rPr>
              <a:t>uni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14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di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617DD44D-F871-4E19-B44C-D364DEC2C5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6937" y="2146486"/>
            <a:ext cx="1952625" cy="1952625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10090C8B-B2B6-4C6D-A9FA-87D99C0A8DB2}"/>
              </a:ext>
            </a:extLst>
          </p:cNvPr>
          <p:cNvSpPr txBox="1"/>
          <p:nvPr/>
        </p:nvSpPr>
        <p:spPr>
          <a:xfrm>
            <a:off x="2187126" y="4118224"/>
            <a:ext cx="1442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nd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10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8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S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udi</a:t>
            </a:r>
            <a:r>
              <a:rPr sz="1800" b="1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A38A77-80F9-4D0D-881F-473AA02AFBD3}"/>
              </a:ext>
            </a:extLst>
          </p:cNvPr>
          <p:cNvSpPr txBox="1"/>
          <p:nvPr/>
        </p:nvSpPr>
        <p:spPr>
          <a:xfrm>
            <a:off x="515615" y="5307105"/>
            <a:ext cx="7633303" cy="90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ontserrat" panose="000005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ontserrat" panose="000005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Utilizaremos o Intellij para desenvolver nossos apps.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/>
          <p:cNvSpPr txBox="1">
            <a:spLocks noGrp="1"/>
          </p:cNvSpPr>
          <p:nvPr>
            <p:ph type="title"/>
          </p:nvPr>
        </p:nvSpPr>
        <p:spPr>
          <a:xfrm>
            <a:off x="707846" y="2663444"/>
            <a:ext cx="6302553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>
                <a:latin typeface="Montserrat" panose="00000500000000000000"/>
              </a:rPr>
              <a:t>Bora</a:t>
            </a:r>
            <a:r>
              <a:rPr spc="-260" dirty="0">
                <a:latin typeface="Montserrat" panose="00000500000000000000"/>
              </a:rPr>
              <a:t> </a:t>
            </a:r>
            <a:r>
              <a:rPr spc="-140" dirty="0">
                <a:latin typeface="Montserrat" panose="00000500000000000000"/>
              </a:rPr>
              <a:t>l</a:t>
            </a:r>
            <a:r>
              <a:rPr spc="-285" dirty="0">
                <a:latin typeface="Montserrat" panose="00000500000000000000"/>
              </a:rPr>
              <a:t>á</a:t>
            </a:r>
            <a:r>
              <a:rPr spc="-500" dirty="0">
                <a:latin typeface="Montserrat" panose="00000500000000000000"/>
              </a:rPr>
              <a:t>!</a:t>
            </a:r>
            <a:r>
              <a:rPr spc="-245" dirty="0">
                <a:latin typeface="Montserrat" panose="00000500000000000000"/>
              </a:rPr>
              <a:t> </a:t>
            </a:r>
            <a:r>
              <a:rPr b="0" dirty="0">
                <a:solidFill>
                  <a:srgbClr val="CCCCCC"/>
                </a:solidFill>
                <a:latin typeface="Segoe UI Emoji"/>
                <a:cs typeface="Segoe UI Emoji"/>
              </a:rPr>
              <a:t>👊</a:t>
            </a:r>
          </a:p>
        </p:txBody>
      </p:sp>
    </p:spTree>
    <p:extLst>
      <p:ext uri="{BB962C8B-B14F-4D97-AF65-F5344CB8AC3E}">
        <p14:creationId xmlns:p14="http://schemas.microsoft.com/office/powerpoint/2010/main" val="102592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90014" y="564443"/>
            <a:ext cx="7886701" cy="566691"/>
          </a:xfr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45" dirty="0">
                <a:solidFill>
                  <a:srgbClr val="404040"/>
                </a:solidFill>
                <a:latin typeface="Verdana"/>
              </a:rPr>
              <a:t>ANDROID</a:t>
            </a:r>
          </a:p>
        </p:txBody>
      </p:sp>
      <p:sp>
        <p:nvSpPr>
          <p:cNvPr id="4" name="Espaço Reservado para Conteúdo 1">
            <a:extLst>
              <a:ext uri="{FF2B5EF4-FFF2-40B4-BE49-F238E27FC236}">
                <a16:creationId xmlns:a16="http://schemas.microsoft.com/office/drawing/2014/main" id="{D91E9D94-2898-422D-ABEC-06835237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08" y="1317812"/>
            <a:ext cx="5077491" cy="515470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Android é um sistema operacional para dispositivos móveis, como smartphones e tablets, desenvolvido pela empresa Google. Lançado em 2008, e é atualmente o sistema operacional móvel mais popular do mundo, com uma grande variedade de dispositivos que o utilizam.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Troquei o iOS pelo Android | Lucas Caton">
            <a:extLst>
              <a:ext uri="{FF2B5EF4-FFF2-40B4-BE49-F238E27FC236}">
                <a16:creationId xmlns:a16="http://schemas.microsoft.com/office/drawing/2014/main" id="{1AF83F2A-2B9C-461B-A70C-C772D88DF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79" y="2205317"/>
            <a:ext cx="3242736" cy="323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9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90014" y="564443"/>
            <a:ext cx="7886701" cy="566691"/>
          </a:xfr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45" dirty="0">
                <a:solidFill>
                  <a:srgbClr val="404040"/>
                </a:solidFill>
                <a:latin typeface="Verdana"/>
              </a:rPr>
              <a:t>JAVA PARA ANDROID</a:t>
            </a:r>
          </a:p>
        </p:txBody>
      </p:sp>
      <p:sp>
        <p:nvSpPr>
          <p:cNvPr id="4" name="Espaço Reservado para Conteúdo 1">
            <a:extLst>
              <a:ext uri="{FF2B5EF4-FFF2-40B4-BE49-F238E27FC236}">
                <a16:creationId xmlns:a16="http://schemas.microsoft.com/office/drawing/2014/main" id="{D91E9D94-2898-422D-ABEC-06835237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08" y="1317812"/>
            <a:ext cx="5077491" cy="515470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o Java é uma linguagem de programação que está presente em diferentes dispositivos, como veículos, aplicativos de celular, pequenos robôs, entre outros.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Apesar de ser uma das linguagens pioneiras e lançada em 1996, ainda é bastante utilizada e recomendada pelo Google. </a:t>
            </a:r>
          </a:p>
        </p:txBody>
      </p:sp>
      <p:pic>
        <p:nvPicPr>
          <p:cNvPr id="2050" name="Picture 2" descr="Google vs Oracle, o veredito: Android fez uso justo do Java - Meio Bit">
            <a:extLst>
              <a:ext uri="{FF2B5EF4-FFF2-40B4-BE49-F238E27FC236}">
                <a16:creationId xmlns:a16="http://schemas.microsoft.com/office/drawing/2014/main" id="{71CA5ED8-18E2-40FE-BFA8-9681B7BA1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r="31631"/>
          <a:stretch/>
        </p:blipFill>
        <p:spPr bwMode="auto">
          <a:xfrm>
            <a:off x="5925671" y="1999129"/>
            <a:ext cx="2425850" cy="30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90014" y="564443"/>
            <a:ext cx="7886701" cy="566691"/>
          </a:xfr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45" dirty="0">
                <a:solidFill>
                  <a:srgbClr val="404040"/>
                </a:solidFill>
                <a:latin typeface="Verdana"/>
              </a:rPr>
              <a:t>JAVA PARA ANDROID</a:t>
            </a:r>
          </a:p>
        </p:txBody>
      </p:sp>
      <p:sp>
        <p:nvSpPr>
          <p:cNvPr id="4" name="Espaço Reservado para Conteúdo 1">
            <a:extLst>
              <a:ext uri="{FF2B5EF4-FFF2-40B4-BE49-F238E27FC236}">
                <a16:creationId xmlns:a16="http://schemas.microsoft.com/office/drawing/2014/main" id="{D91E9D94-2898-422D-ABEC-06835237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4" y="1371600"/>
            <a:ext cx="5447410" cy="51547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A linguagem é mais fácil de aprender durante o desenvolvimento orientado a objetos, além de ser mais fácil para lidar com aplicações Android. Isso também ajuda a manter um sistema mais flexível e extensível.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O Java ainda fornece um excelente suporte ao Android Studio na criação de aplicativos móveis interativos</a:t>
            </a:r>
          </a:p>
        </p:txBody>
      </p:sp>
      <p:pic>
        <p:nvPicPr>
          <p:cNvPr id="6" name="Picture 2" descr="Google vs Oracle, o veredito: Android fez uso justo do Java - Meio Bit">
            <a:extLst>
              <a:ext uri="{FF2B5EF4-FFF2-40B4-BE49-F238E27FC236}">
                <a16:creationId xmlns:a16="http://schemas.microsoft.com/office/drawing/2014/main" id="{D678C6F1-13FA-4395-9F4D-185D16B92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r="31631"/>
          <a:stretch/>
        </p:blipFill>
        <p:spPr bwMode="auto">
          <a:xfrm>
            <a:off x="5988424" y="2286000"/>
            <a:ext cx="2425850" cy="30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06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1818005" y="582706"/>
            <a:ext cx="5507990" cy="1675856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70000"/>
              </a:lnSpc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ESTRUTURA DO DESENVOLVIMENTO DE APPS</a:t>
            </a:r>
          </a:p>
        </p:txBody>
      </p:sp>
      <p:sp>
        <p:nvSpPr>
          <p:cNvPr id="3" name="Espaço Reservado para Texto 1">
            <a:extLst>
              <a:ext uri="{FF2B5EF4-FFF2-40B4-BE49-F238E27FC236}">
                <a16:creationId xmlns:a16="http://schemas.microsoft.com/office/drawing/2014/main" id="{C9B08FAC-5924-4D4E-8DB5-76EDB55D345A}"/>
              </a:ext>
            </a:extLst>
          </p:cNvPr>
          <p:cNvSpPr txBox="1">
            <a:spLocks/>
          </p:cNvSpPr>
          <p:nvPr/>
        </p:nvSpPr>
        <p:spPr>
          <a:xfrm>
            <a:off x="1043871" y="1550676"/>
            <a:ext cx="788599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600" b="0" dirty="0"/>
          </a:p>
        </p:txBody>
      </p:sp>
      <p:pic>
        <p:nvPicPr>
          <p:cNvPr id="1026" name="Picture 2" descr="Java For Android | Kodeco">
            <a:extLst>
              <a:ext uri="{FF2B5EF4-FFF2-40B4-BE49-F238E27FC236}">
                <a16:creationId xmlns:a16="http://schemas.microsoft.com/office/drawing/2014/main" id="{8C018578-C77C-4190-BE38-60E08F7C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15" y="2557129"/>
            <a:ext cx="3274607" cy="32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9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274574"/>
            <a:ext cx="33502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4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3600" b="1" spc="-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b="1" spc="-17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3600" b="1" spc="-15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b="1" spc="-80" dirty="0">
                <a:solidFill>
                  <a:srgbClr val="404040"/>
                </a:solidFill>
                <a:latin typeface="Verdana"/>
                <a:cs typeface="Verdana"/>
              </a:rPr>
              <a:t>ut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25" y="957680"/>
            <a:ext cx="7830503" cy="90723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60"/>
              </a:spcBef>
            </a:pPr>
            <a:r>
              <a:rPr sz="2000" spc="150" dirty="0">
                <a:latin typeface="Verdana"/>
                <a:cs typeface="Verdana"/>
              </a:rPr>
              <a:t>O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b="1" spc="-85" dirty="0">
                <a:latin typeface="Verdana"/>
                <a:cs typeface="Verdana"/>
              </a:rPr>
              <a:t>L</a:t>
            </a:r>
            <a:r>
              <a:rPr sz="2000" b="1" spc="-114" dirty="0">
                <a:latin typeface="Verdana"/>
                <a:cs typeface="Verdana"/>
              </a:rPr>
              <a:t>a</a:t>
            </a:r>
            <a:r>
              <a:rPr sz="2000" b="1" spc="-105" dirty="0">
                <a:latin typeface="Verdana"/>
                <a:cs typeface="Verdana"/>
              </a:rPr>
              <a:t>y</a:t>
            </a:r>
            <a:r>
              <a:rPr sz="2000" b="1" spc="-40" dirty="0">
                <a:latin typeface="Verdana"/>
                <a:cs typeface="Verdana"/>
              </a:rPr>
              <a:t>o</a:t>
            </a:r>
            <a:r>
              <a:rPr sz="2000" b="1" spc="-30" dirty="0">
                <a:latin typeface="Verdana"/>
                <a:cs typeface="Verdana"/>
              </a:rPr>
              <a:t>u</a:t>
            </a:r>
            <a:r>
              <a:rPr sz="2000" b="1" spc="-40" dirty="0">
                <a:latin typeface="Verdana"/>
                <a:cs typeface="Verdana"/>
              </a:rPr>
              <a:t>t</a:t>
            </a:r>
            <a:r>
              <a:rPr sz="2000" b="1" spc="-10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é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229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-75" dirty="0">
                <a:latin typeface="Verdana"/>
                <a:cs typeface="Verdana"/>
              </a:rPr>
              <a:t>r</a:t>
            </a:r>
            <a:r>
              <a:rPr sz="2000" spc="95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95" dirty="0">
                <a:latin typeface="Verdana"/>
                <a:cs typeface="Verdana"/>
              </a:rPr>
              <a:t>u</a:t>
            </a:r>
            <a:r>
              <a:rPr sz="2000" spc="-75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v</a:t>
            </a:r>
            <a:r>
              <a:rPr sz="2000" spc="-30" dirty="0">
                <a:latin typeface="Verdana"/>
                <a:cs typeface="Verdana"/>
              </a:rPr>
              <a:t>i</a:t>
            </a:r>
            <a:r>
              <a:rPr sz="2000" spc="-80" dirty="0">
                <a:latin typeface="Verdana"/>
                <a:cs typeface="Verdana"/>
              </a:rPr>
              <a:t>s</a:t>
            </a:r>
            <a:r>
              <a:rPr sz="2000" spc="95" dirty="0">
                <a:latin typeface="Verdana"/>
                <a:cs typeface="Verdana"/>
              </a:rPr>
              <a:t>u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120" dirty="0">
                <a:latin typeface="Verdana"/>
                <a:cs typeface="Verdana"/>
              </a:rPr>
              <a:t>d</a:t>
            </a:r>
            <a:r>
              <a:rPr sz="2000" spc="35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u</a:t>
            </a:r>
            <a:r>
              <a:rPr sz="2000" spc="114" dirty="0">
                <a:latin typeface="Verdana"/>
                <a:cs typeface="Verdana"/>
              </a:rPr>
              <a:t>ma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20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00" dirty="0">
                <a:latin typeface="Verdana"/>
                <a:cs typeface="Verdana"/>
              </a:rPr>
              <a:t>em  </a:t>
            </a:r>
            <a:r>
              <a:rPr sz="2000" spc="-45" dirty="0">
                <a:latin typeface="Verdana"/>
                <a:cs typeface="Verdana"/>
              </a:rPr>
              <a:t>a</a:t>
            </a:r>
            <a:r>
              <a:rPr sz="2000" spc="125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li</a:t>
            </a:r>
            <a:r>
              <a:rPr sz="2000" spc="140" dirty="0">
                <a:latin typeface="Verdana"/>
                <a:cs typeface="Verdana"/>
              </a:rPr>
              <a:t>c</a:t>
            </a:r>
            <a:r>
              <a:rPr sz="2000" spc="-45" dirty="0">
                <a:latin typeface="Verdana"/>
                <a:cs typeface="Verdana"/>
              </a:rPr>
              <a:t>a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5" dirty="0">
                <a:latin typeface="Verdana"/>
                <a:cs typeface="Verdana"/>
              </a:rPr>
              <a:t>v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120" dirty="0">
                <a:latin typeface="Verdana"/>
                <a:cs typeface="Verdana"/>
              </a:rPr>
              <a:t>A</a:t>
            </a:r>
            <a:r>
              <a:rPr sz="2000" spc="95" dirty="0">
                <a:latin typeface="Verdana"/>
                <a:cs typeface="Verdana"/>
              </a:rPr>
              <a:t>n</a:t>
            </a:r>
            <a:r>
              <a:rPr sz="2000" spc="125" dirty="0">
                <a:latin typeface="Verdana"/>
                <a:cs typeface="Verdana"/>
              </a:rPr>
              <a:t>d</a:t>
            </a:r>
            <a:r>
              <a:rPr sz="2000" spc="-75" dirty="0">
                <a:latin typeface="Verdana"/>
                <a:cs typeface="Verdana"/>
              </a:rPr>
              <a:t>r</a:t>
            </a:r>
            <a:r>
              <a:rPr sz="2000" spc="8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125" dirty="0">
                <a:latin typeface="Verdana"/>
                <a:cs typeface="Verdana"/>
              </a:rPr>
              <a:t>d</a:t>
            </a:r>
            <a:r>
              <a:rPr sz="2000" spc="-370" dirty="0">
                <a:latin typeface="Verdana"/>
                <a:cs typeface="Verdana"/>
              </a:rPr>
              <a:t>.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150" dirty="0">
                <a:latin typeface="Verdana"/>
                <a:cs typeface="Verdana"/>
              </a:rPr>
              <a:t>O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me</a:t>
            </a:r>
            <a:r>
              <a:rPr sz="2000" spc="45" dirty="0">
                <a:latin typeface="Verdana"/>
                <a:cs typeface="Verdana"/>
              </a:rPr>
              <a:t>s</a:t>
            </a:r>
            <a:r>
              <a:rPr sz="2000" spc="155" dirty="0">
                <a:latin typeface="Verdana"/>
                <a:cs typeface="Verdana"/>
              </a:rPr>
              <a:t>mo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é</a:t>
            </a:r>
            <a:r>
              <a:rPr sz="2000" spc="-254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d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fi</a:t>
            </a:r>
            <a:r>
              <a:rPr sz="2000" spc="95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125" dirty="0">
                <a:latin typeface="Verdana"/>
                <a:cs typeface="Verdana"/>
              </a:rPr>
              <a:t>d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p</a:t>
            </a:r>
            <a:r>
              <a:rPr sz="2000" spc="80" dirty="0">
                <a:latin typeface="Verdana"/>
                <a:cs typeface="Verdana"/>
              </a:rPr>
              <a:t>o</a:t>
            </a:r>
            <a:r>
              <a:rPr sz="2000" spc="-55" dirty="0">
                <a:latin typeface="Verdana"/>
                <a:cs typeface="Verdana"/>
              </a:rPr>
              <a:t>r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u</a:t>
            </a:r>
            <a:r>
              <a:rPr sz="2000" spc="140" dirty="0">
                <a:latin typeface="Verdana"/>
                <a:cs typeface="Verdana"/>
              </a:rPr>
              <a:t>m</a:t>
            </a:r>
            <a:r>
              <a:rPr lang="pt-BR" sz="2000" spc="140" dirty="0">
                <a:latin typeface="Verdana"/>
                <a:cs typeface="Verdana"/>
              </a:rPr>
              <a:t> </a:t>
            </a:r>
            <a:r>
              <a:rPr sz="2000" spc="10" dirty="0" err="1">
                <a:latin typeface="Verdana"/>
                <a:cs typeface="Verdana"/>
              </a:rPr>
              <a:t>arquivo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do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tipo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XML.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16148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274574"/>
            <a:ext cx="61099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3600" b="1" spc="-19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b="1" spc="-1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b="1" spc="-15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3600" b="1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b="1" spc="-265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3600" b="1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b="1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3600" b="1" spc="-18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b="1" spc="-1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b="1" spc="-210" dirty="0">
                <a:solidFill>
                  <a:srgbClr val="404040"/>
                </a:solidFill>
                <a:latin typeface="Verdana"/>
                <a:cs typeface="Verdana"/>
              </a:rPr>
              <a:t>wG</a:t>
            </a:r>
            <a:r>
              <a:rPr sz="3600" b="1" spc="-9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3600" b="1" spc="-15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b="1" spc="-6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25" y="939531"/>
            <a:ext cx="8301505" cy="55439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82550">
              <a:lnSpc>
                <a:spcPct val="150000"/>
              </a:lnSpc>
              <a:spcBef>
                <a:spcPts val="365"/>
              </a:spcBef>
            </a:pPr>
            <a:r>
              <a:rPr lang="pt-BR" sz="2200" spc="175" dirty="0">
                <a:latin typeface="Verdana"/>
                <a:cs typeface="Verdana"/>
              </a:rPr>
              <a:t>Existem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duas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classes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85" dirty="0">
                <a:latin typeface="Verdana"/>
                <a:cs typeface="Verdana"/>
              </a:rPr>
              <a:t>que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são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110" dirty="0">
                <a:latin typeface="Verdana"/>
                <a:cs typeface="Verdana"/>
              </a:rPr>
              <a:t>comumente </a:t>
            </a:r>
            <a:r>
              <a:rPr sz="2200" spc="-844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utilizadas </a:t>
            </a:r>
            <a:r>
              <a:rPr sz="2200" dirty="0">
                <a:latin typeface="Verdana"/>
                <a:cs typeface="Verdana"/>
              </a:rPr>
              <a:t>para </a:t>
            </a:r>
            <a:r>
              <a:rPr sz="2200" spc="105" dirty="0">
                <a:latin typeface="Verdana"/>
                <a:cs typeface="Verdana"/>
              </a:rPr>
              <a:t>compor </a:t>
            </a:r>
            <a:r>
              <a:rPr sz="2200" spc="55" dirty="0">
                <a:latin typeface="Verdana"/>
                <a:cs typeface="Verdana"/>
              </a:rPr>
              <a:t>elementos </a:t>
            </a:r>
            <a:r>
              <a:rPr sz="2200" spc="80" dirty="0">
                <a:latin typeface="Verdana"/>
                <a:cs typeface="Verdana"/>
              </a:rPr>
              <a:t>de </a:t>
            </a:r>
            <a:r>
              <a:rPr sz="2200" spc="170" dirty="0">
                <a:latin typeface="Verdana"/>
                <a:cs typeface="Verdana"/>
              </a:rPr>
              <a:t>um</a:t>
            </a:r>
            <a:r>
              <a:rPr lang="pt-BR" sz="2200" spc="170" dirty="0">
                <a:latin typeface="Verdana"/>
                <a:cs typeface="Verdana"/>
              </a:rPr>
              <a:t> </a:t>
            </a:r>
            <a:r>
              <a:rPr sz="2200" b="1" spc="-114" dirty="0">
                <a:latin typeface="Verdana"/>
                <a:cs typeface="Verdana"/>
              </a:rPr>
              <a:t>Layout</a:t>
            </a:r>
            <a:r>
              <a:rPr sz="2200" spc="-114" dirty="0"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  <a:p>
            <a:pPr marL="355600" indent="-342900">
              <a:lnSpc>
                <a:spcPct val="15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sz="2200" b="1" spc="-5" dirty="0">
                <a:latin typeface="Verdana"/>
                <a:cs typeface="Verdana"/>
              </a:rPr>
              <a:t>V</a:t>
            </a:r>
            <a:r>
              <a:rPr sz="2200" b="1" spc="-55" dirty="0">
                <a:latin typeface="Verdana"/>
                <a:cs typeface="Verdana"/>
              </a:rPr>
              <a:t>i</a:t>
            </a:r>
            <a:r>
              <a:rPr sz="2200" b="1" spc="-90" dirty="0">
                <a:latin typeface="Verdana"/>
                <a:cs typeface="Verdana"/>
              </a:rPr>
              <a:t>e</a:t>
            </a:r>
            <a:r>
              <a:rPr sz="2200" b="1" spc="-80" dirty="0">
                <a:latin typeface="Verdana"/>
                <a:cs typeface="Verdana"/>
              </a:rPr>
              <a:t>w</a:t>
            </a:r>
            <a:r>
              <a:rPr sz="2200" b="1" spc="-160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75" dirty="0">
                <a:latin typeface="Verdana"/>
                <a:cs typeface="Verdana"/>
              </a:rPr>
              <a:t>S</a:t>
            </a:r>
            <a:r>
              <a:rPr sz="2200" spc="-45" dirty="0">
                <a:latin typeface="Verdana"/>
                <a:cs typeface="Verdana"/>
              </a:rPr>
              <a:t>ã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e</a:t>
            </a:r>
            <a:r>
              <a:rPr sz="2200" spc="15" dirty="0">
                <a:latin typeface="Verdana"/>
                <a:cs typeface="Verdana"/>
              </a:rPr>
              <a:t>l</a:t>
            </a:r>
            <a:r>
              <a:rPr sz="2200" spc="114" dirty="0">
                <a:latin typeface="Verdana"/>
                <a:cs typeface="Verdana"/>
              </a:rPr>
              <a:t>eme</a:t>
            </a:r>
            <a:r>
              <a:rPr sz="2200" spc="75" dirty="0">
                <a:latin typeface="Verdana"/>
                <a:cs typeface="Verdana"/>
              </a:rPr>
              <a:t>n</a:t>
            </a:r>
            <a:r>
              <a:rPr sz="2200" spc="10" dirty="0">
                <a:latin typeface="Verdana"/>
                <a:cs typeface="Verdana"/>
              </a:rPr>
              <a:t>t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v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-75" dirty="0">
                <a:latin typeface="Verdana"/>
                <a:cs typeface="Verdana"/>
              </a:rPr>
              <a:t>s</a:t>
            </a:r>
            <a:r>
              <a:rPr sz="2200" spc="95" dirty="0">
                <a:latin typeface="Verdana"/>
                <a:cs typeface="Verdana"/>
              </a:rPr>
              <a:t>u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-75" dirty="0">
                <a:latin typeface="Verdana"/>
                <a:cs typeface="Verdana"/>
              </a:rPr>
              <a:t>s</a:t>
            </a:r>
            <a:r>
              <a:rPr sz="2200" spc="-370" dirty="0">
                <a:latin typeface="Verdana"/>
                <a:cs typeface="Verdana"/>
              </a:rPr>
              <a:t>,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140" dirty="0">
                <a:latin typeface="Verdana"/>
                <a:cs typeface="Verdana"/>
              </a:rPr>
              <a:t>c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155" dirty="0">
                <a:latin typeface="Verdana"/>
                <a:cs typeface="Verdana"/>
              </a:rPr>
              <a:t>mo</a:t>
            </a:r>
            <a:r>
              <a:rPr sz="2200" spc="-24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t</a:t>
            </a:r>
            <a:r>
              <a:rPr sz="2200" spc="-50" dirty="0">
                <a:latin typeface="Verdana"/>
                <a:cs typeface="Verdana"/>
              </a:rPr>
              <a:t>a</a:t>
            </a:r>
            <a:r>
              <a:rPr sz="2200" spc="190" dirty="0">
                <a:latin typeface="Verdana"/>
                <a:cs typeface="Verdana"/>
              </a:rPr>
              <a:t>g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140" dirty="0">
                <a:latin typeface="Verdana"/>
                <a:cs typeface="Verdana"/>
              </a:rPr>
              <a:t>em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50000"/>
              </a:lnSpc>
            </a:pPr>
            <a:r>
              <a:rPr lang="pt-BR" sz="2200" spc="20" dirty="0">
                <a:latin typeface="Verdana"/>
                <a:cs typeface="Verdana"/>
              </a:rPr>
              <a:t>   </a:t>
            </a:r>
            <a:r>
              <a:rPr sz="2200" spc="20" dirty="0">
                <a:latin typeface="Verdana"/>
                <a:cs typeface="Verdana"/>
              </a:rPr>
              <a:t>HTML.</a:t>
            </a:r>
            <a:endParaRPr sz="2200" dirty="0">
              <a:latin typeface="Verdana"/>
              <a:cs typeface="Verdana"/>
            </a:endParaRPr>
          </a:p>
          <a:p>
            <a:pPr marL="355600" indent="-342900">
              <a:lnSpc>
                <a:spcPct val="150000"/>
              </a:lnSpc>
              <a:spcBef>
                <a:spcPts val="740"/>
              </a:spcBef>
              <a:buFont typeface="Arial" panose="020B0604020202020204" pitchFamily="34" charset="0"/>
              <a:buChar char="•"/>
            </a:pPr>
            <a:r>
              <a:rPr sz="2200" b="1" dirty="0">
                <a:latin typeface="Verdana"/>
                <a:cs typeface="Verdana"/>
              </a:rPr>
              <a:t>V</a:t>
            </a:r>
            <a:r>
              <a:rPr sz="2200" b="1" spc="-55" dirty="0">
                <a:latin typeface="Verdana"/>
                <a:cs typeface="Verdana"/>
              </a:rPr>
              <a:t>i</a:t>
            </a:r>
            <a:r>
              <a:rPr sz="2200" b="1" spc="-90" dirty="0">
                <a:latin typeface="Verdana"/>
                <a:cs typeface="Verdana"/>
              </a:rPr>
              <a:t>e</a:t>
            </a:r>
            <a:r>
              <a:rPr sz="2200" b="1" spc="-85" dirty="0">
                <a:latin typeface="Verdana"/>
                <a:cs typeface="Verdana"/>
              </a:rPr>
              <a:t>w</a:t>
            </a:r>
            <a:r>
              <a:rPr sz="2200" b="1" spc="-105" dirty="0">
                <a:latin typeface="Verdana"/>
                <a:cs typeface="Verdana"/>
              </a:rPr>
              <a:t>G</a:t>
            </a:r>
            <a:r>
              <a:rPr sz="2200" b="1" spc="-165" dirty="0">
                <a:latin typeface="Verdana"/>
                <a:cs typeface="Verdana"/>
              </a:rPr>
              <a:t>r</a:t>
            </a:r>
            <a:r>
              <a:rPr sz="2200" b="1" spc="-35" dirty="0">
                <a:latin typeface="Verdana"/>
                <a:cs typeface="Verdana"/>
              </a:rPr>
              <a:t>o</a:t>
            </a:r>
            <a:r>
              <a:rPr sz="2200" b="1" spc="-25" dirty="0">
                <a:latin typeface="Verdana"/>
                <a:cs typeface="Verdana"/>
              </a:rPr>
              <a:t>u</a:t>
            </a:r>
            <a:r>
              <a:rPr sz="2200" b="1" spc="-5" dirty="0">
                <a:latin typeface="Verdana"/>
                <a:cs typeface="Verdana"/>
              </a:rPr>
              <a:t>p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229" dirty="0">
                <a:latin typeface="Verdana"/>
                <a:cs typeface="Verdana"/>
              </a:rPr>
              <a:t> </a:t>
            </a:r>
            <a:r>
              <a:rPr sz="2200" spc="85" dirty="0">
                <a:latin typeface="Verdana"/>
                <a:cs typeface="Verdana"/>
              </a:rPr>
              <a:t>Co</a:t>
            </a:r>
            <a:r>
              <a:rPr sz="2200" spc="155" dirty="0">
                <a:latin typeface="Verdana"/>
                <a:cs typeface="Verdana"/>
              </a:rPr>
              <a:t>mo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85" dirty="0">
                <a:latin typeface="Verdana"/>
                <a:cs typeface="Verdana"/>
              </a:rPr>
              <a:t>ó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100" dirty="0">
                <a:latin typeface="Verdana"/>
                <a:cs typeface="Verdana"/>
              </a:rPr>
              <a:t>n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140" dirty="0">
                <a:latin typeface="Verdana"/>
                <a:cs typeface="Verdana"/>
              </a:rPr>
              <a:t>me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20" dirty="0" err="1">
                <a:latin typeface="Verdana"/>
                <a:cs typeface="Verdana"/>
              </a:rPr>
              <a:t>d</a:t>
            </a:r>
            <a:r>
              <a:rPr sz="2200" spc="-5" dirty="0" err="1">
                <a:latin typeface="Verdana"/>
                <a:cs typeface="Verdana"/>
              </a:rPr>
              <a:t>i</a:t>
            </a:r>
            <a:r>
              <a:rPr sz="2200" spc="-20" dirty="0" err="1">
                <a:latin typeface="Verdana"/>
                <a:cs typeface="Verdana"/>
              </a:rPr>
              <a:t>z</a:t>
            </a:r>
            <a:r>
              <a:rPr sz="2200" spc="-370" dirty="0">
                <a:latin typeface="Verdana"/>
                <a:cs typeface="Verdana"/>
              </a:rPr>
              <a:t>,</a:t>
            </a:r>
            <a:r>
              <a:rPr lang="pt-BR" sz="2200" spc="-370" dirty="0">
                <a:latin typeface="Verdana"/>
                <a:cs typeface="Verdana"/>
              </a:rPr>
              <a:t>  </a:t>
            </a:r>
            <a:r>
              <a:rPr sz="2200" spc="-30" dirty="0" err="1">
                <a:latin typeface="Verdana"/>
                <a:cs typeface="Verdana"/>
              </a:rPr>
              <a:t>irá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agrupar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os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elementos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visuais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(View).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É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135" dirty="0">
                <a:latin typeface="Verdana"/>
                <a:cs typeface="Verdana"/>
              </a:rPr>
              <a:t>como </a:t>
            </a:r>
            <a:r>
              <a:rPr sz="2200" spc="-844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se </a:t>
            </a:r>
            <a:r>
              <a:rPr sz="2200" spc="-15" dirty="0">
                <a:latin typeface="Verdana"/>
                <a:cs typeface="Verdana"/>
              </a:rPr>
              <a:t>fosse </a:t>
            </a:r>
            <a:r>
              <a:rPr sz="2200" spc="170" dirty="0">
                <a:latin typeface="Verdana"/>
                <a:cs typeface="Verdana"/>
              </a:rPr>
              <a:t>um </a:t>
            </a:r>
            <a:r>
              <a:rPr sz="2200" spc="40" dirty="0">
                <a:latin typeface="Verdana"/>
                <a:cs typeface="Verdana"/>
              </a:rPr>
              <a:t>container </a:t>
            </a:r>
            <a:r>
              <a:rPr sz="2200" spc="-35" dirty="0">
                <a:latin typeface="Verdana"/>
                <a:cs typeface="Verdana"/>
              </a:rPr>
              <a:t>flex </a:t>
            </a:r>
            <a:r>
              <a:rPr sz="2200" spc="140" dirty="0">
                <a:latin typeface="Verdana"/>
                <a:cs typeface="Verdana"/>
              </a:rPr>
              <a:t>em </a:t>
            </a:r>
            <a:r>
              <a:rPr sz="2200" spc="130" dirty="0">
                <a:latin typeface="Verdana"/>
                <a:cs typeface="Verdana"/>
              </a:rPr>
              <a:t>HTML </a:t>
            </a:r>
            <a:r>
              <a:rPr sz="2200" spc="35" dirty="0">
                <a:latin typeface="Verdana"/>
                <a:cs typeface="Verdana"/>
              </a:rPr>
              <a:t>e </a:t>
            </a:r>
            <a:r>
              <a:rPr sz="2200" spc="-160" dirty="0">
                <a:latin typeface="Verdana"/>
                <a:cs typeface="Verdana"/>
              </a:rPr>
              <a:t>CSS, 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s</a:t>
            </a:r>
            <a:r>
              <a:rPr sz="2200" spc="-10" dirty="0">
                <a:latin typeface="Verdana"/>
                <a:cs typeface="Verdana"/>
              </a:rPr>
              <a:t>e</a:t>
            </a:r>
            <a:r>
              <a:rPr sz="2200" spc="-25" dirty="0">
                <a:latin typeface="Verdana"/>
                <a:cs typeface="Verdana"/>
              </a:rPr>
              <a:t>r</a:t>
            </a:r>
            <a:r>
              <a:rPr sz="2200" spc="-105" dirty="0">
                <a:latin typeface="Verdana"/>
                <a:cs typeface="Verdana"/>
              </a:rPr>
              <a:t>v</a:t>
            </a:r>
            <a:r>
              <a:rPr sz="2200" spc="35" dirty="0">
                <a:latin typeface="Verdana"/>
                <a:cs typeface="Verdana"/>
              </a:rPr>
              <a:t>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125" dirty="0">
                <a:latin typeface="Verdana"/>
                <a:cs typeface="Verdana"/>
              </a:rPr>
              <a:t>p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190" dirty="0">
                <a:latin typeface="Verdana"/>
                <a:cs typeface="Verdana"/>
              </a:rPr>
              <a:t>g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95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-15" dirty="0">
                <a:latin typeface="Verdana"/>
                <a:cs typeface="Verdana"/>
              </a:rPr>
              <a:t>z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-125" dirty="0">
                <a:latin typeface="Verdana"/>
                <a:cs typeface="Verdana"/>
              </a:rPr>
              <a:t>/</a:t>
            </a:r>
            <a:r>
              <a:rPr sz="2200" spc="-210" dirty="0">
                <a:latin typeface="Verdana"/>
                <a:cs typeface="Verdana"/>
              </a:rPr>
              <a:t>a</a:t>
            </a:r>
            <a:r>
              <a:rPr sz="2200" spc="190" dirty="0">
                <a:latin typeface="Verdana"/>
                <a:cs typeface="Verdana"/>
              </a:rPr>
              <a:t>g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95" dirty="0">
                <a:latin typeface="Verdana"/>
                <a:cs typeface="Verdana"/>
              </a:rPr>
              <a:t>u</a:t>
            </a:r>
            <a:r>
              <a:rPr sz="2200" spc="125" dirty="0">
                <a:latin typeface="Verdana"/>
                <a:cs typeface="Verdana"/>
              </a:rPr>
              <a:t>p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55" dirty="0">
                <a:latin typeface="Verdana"/>
                <a:cs typeface="Verdana"/>
              </a:rPr>
              <a:t>r</a:t>
            </a:r>
            <a:r>
              <a:rPr sz="2200" spc="17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125" dirty="0" err="1">
                <a:latin typeface="Verdana"/>
                <a:cs typeface="Verdana"/>
              </a:rPr>
              <a:t>p</a:t>
            </a:r>
            <a:r>
              <a:rPr sz="2200" spc="80" dirty="0" err="1">
                <a:latin typeface="Verdana"/>
                <a:cs typeface="Verdana"/>
              </a:rPr>
              <a:t>o</a:t>
            </a:r>
            <a:r>
              <a:rPr sz="2200" spc="-75" dirty="0" err="1">
                <a:latin typeface="Verdana"/>
                <a:cs typeface="Verdana"/>
              </a:rPr>
              <a:t>s</a:t>
            </a:r>
            <a:r>
              <a:rPr sz="2200" spc="-5" dirty="0" err="1">
                <a:latin typeface="Verdana"/>
                <a:cs typeface="Verdana"/>
              </a:rPr>
              <a:t>i</a:t>
            </a:r>
            <a:r>
              <a:rPr sz="2200" spc="140" dirty="0" err="1">
                <a:latin typeface="Verdana"/>
                <a:cs typeface="Verdana"/>
              </a:rPr>
              <a:t>ç</a:t>
            </a:r>
            <a:r>
              <a:rPr sz="2200" spc="80" dirty="0" err="1">
                <a:latin typeface="Verdana"/>
                <a:cs typeface="Verdana"/>
              </a:rPr>
              <a:t>õ</a:t>
            </a:r>
            <a:r>
              <a:rPr sz="2200" spc="-15" dirty="0" err="1">
                <a:latin typeface="Verdana"/>
                <a:cs typeface="Verdana"/>
              </a:rPr>
              <a:t>es</a:t>
            </a:r>
            <a:r>
              <a:rPr lang="pt-BR" sz="2200" spc="-120" dirty="0">
                <a:latin typeface="Verdana"/>
                <a:cs typeface="Verdana"/>
              </a:rPr>
              <a:t> </a:t>
            </a:r>
            <a:r>
              <a:rPr sz="2200" spc="125" dirty="0">
                <a:latin typeface="Verdana"/>
                <a:cs typeface="Verdana"/>
              </a:rPr>
              <a:t>d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-50" dirty="0">
                <a:latin typeface="Verdana"/>
                <a:cs typeface="Verdana"/>
              </a:rPr>
              <a:t>s</a:t>
            </a:r>
            <a:r>
              <a:rPr lang="pt-BR" sz="2200" spc="-50" dirty="0">
                <a:latin typeface="Verdana"/>
                <a:cs typeface="Verdana"/>
              </a:rPr>
              <a:t> </a:t>
            </a:r>
            <a:r>
              <a:rPr sz="2200" spc="10" dirty="0" err="1">
                <a:latin typeface="Verdana"/>
                <a:cs typeface="Verdana"/>
              </a:rPr>
              <a:t>elementos</a:t>
            </a:r>
            <a:r>
              <a:rPr sz="2200" spc="10" dirty="0"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839"/>
              </a:spcBef>
            </a:pPr>
            <a:r>
              <a:rPr lang="pt-BR" sz="2200" b="1" u="sng" spc="-25" dirty="0">
                <a:latin typeface="Verdana"/>
                <a:cs typeface="Verdana"/>
              </a:rPr>
              <a:t>OBS:</a:t>
            </a:r>
            <a:r>
              <a:rPr lang="pt-BR" sz="2200" b="1" spc="-2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A</a:t>
            </a:r>
            <a:r>
              <a:rPr sz="2200" spc="30" dirty="0">
                <a:latin typeface="Verdana"/>
                <a:cs typeface="Verdana"/>
              </a:rPr>
              <a:t>m</a:t>
            </a:r>
            <a:r>
              <a:rPr sz="2200" spc="5" dirty="0">
                <a:latin typeface="Verdana"/>
                <a:cs typeface="Verdana"/>
              </a:rPr>
              <a:t>b</a:t>
            </a:r>
            <a:r>
              <a:rPr sz="2200" spc="-35" dirty="0">
                <a:latin typeface="Verdana"/>
                <a:cs typeface="Verdana"/>
              </a:rPr>
              <a:t>o</a:t>
            </a:r>
            <a:r>
              <a:rPr sz="2200" spc="-140" dirty="0">
                <a:latin typeface="Verdana"/>
                <a:cs typeface="Verdana"/>
              </a:rPr>
              <a:t>s</a:t>
            </a:r>
            <a:r>
              <a:rPr sz="2200" b="1" spc="-125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-75" dirty="0">
                <a:latin typeface="Verdana"/>
                <a:cs typeface="Verdana"/>
              </a:rPr>
              <a:t>ss</a:t>
            </a:r>
            <a:r>
              <a:rPr sz="2200" spc="100" dirty="0">
                <a:latin typeface="Verdana"/>
                <a:cs typeface="Verdana"/>
              </a:rPr>
              <a:t>u</a:t>
            </a:r>
            <a:r>
              <a:rPr sz="2200" spc="140" dirty="0">
                <a:latin typeface="Verdana"/>
                <a:cs typeface="Verdana"/>
              </a:rPr>
              <a:t>em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90" dirty="0">
                <a:latin typeface="Verdana"/>
                <a:cs typeface="Verdana"/>
              </a:rPr>
              <a:t>e</a:t>
            </a:r>
            <a:r>
              <a:rPr sz="2200" spc="70" dirty="0">
                <a:latin typeface="Verdana"/>
                <a:cs typeface="Verdana"/>
              </a:rPr>
              <a:t>d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-135" dirty="0">
                <a:latin typeface="Verdana"/>
                <a:cs typeface="Verdana"/>
              </a:rPr>
              <a:t>es,</a:t>
            </a:r>
            <a:r>
              <a:rPr sz="2200" spc="11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ss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245" dirty="0">
                <a:latin typeface="Verdana"/>
                <a:cs typeface="Verdana"/>
              </a:rPr>
              <a:t>m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140" dirty="0">
                <a:latin typeface="Verdana"/>
                <a:cs typeface="Verdana"/>
              </a:rPr>
              <a:t>c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155" dirty="0">
                <a:latin typeface="Verdana"/>
                <a:cs typeface="Verdana"/>
              </a:rPr>
              <a:t>mo</a:t>
            </a:r>
            <a:r>
              <a:rPr sz="2200" spc="-240" dirty="0">
                <a:latin typeface="Verdana"/>
                <a:cs typeface="Verdana"/>
              </a:rPr>
              <a:t> </a:t>
            </a:r>
            <a:r>
              <a:rPr sz="2200" spc="100" dirty="0">
                <a:latin typeface="Verdana"/>
                <a:cs typeface="Verdana"/>
              </a:rPr>
              <a:t>n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55" dirty="0">
                <a:latin typeface="Verdana"/>
                <a:cs typeface="Verdana"/>
              </a:rPr>
              <a:t>s  </a:t>
            </a:r>
            <a:r>
              <a:rPr sz="2200" spc="20" dirty="0">
                <a:latin typeface="Verdana"/>
                <a:cs typeface="Verdana"/>
              </a:rPr>
              <a:t>tags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140" dirty="0">
                <a:latin typeface="Verdana"/>
                <a:cs typeface="Verdana"/>
              </a:rPr>
              <a:t>em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HTML.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274574"/>
            <a:ext cx="28956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3600" b="1" spc="-19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b="1" spc="-1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b="1" spc="-15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25" y="1140749"/>
            <a:ext cx="8346328" cy="48392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sz="2200" spc="40" dirty="0">
                <a:latin typeface="Verdana"/>
                <a:cs typeface="Verdana"/>
              </a:rPr>
              <a:t>Definições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de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algumas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View.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sz="2200" dirty="0">
              <a:latin typeface="Verdana"/>
              <a:cs typeface="Verdana"/>
            </a:endParaRPr>
          </a:p>
          <a:p>
            <a:pPr marL="241300" indent="-229235">
              <a:lnSpc>
                <a:spcPct val="150000"/>
              </a:lnSpc>
              <a:buFont typeface="Arial MT"/>
              <a:buChar char="•"/>
              <a:tabLst>
                <a:tab pos="241935" algn="l"/>
              </a:tabLst>
            </a:pPr>
            <a:r>
              <a:rPr sz="2200" b="1" spc="25" dirty="0">
                <a:latin typeface="Verdana"/>
                <a:cs typeface="Verdana"/>
              </a:rPr>
              <a:t>C</a:t>
            </a:r>
            <a:r>
              <a:rPr sz="2200" b="1" spc="-25" dirty="0">
                <a:latin typeface="Verdana"/>
                <a:cs typeface="Verdana"/>
              </a:rPr>
              <a:t>h</a:t>
            </a:r>
            <a:r>
              <a:rPr sz="2200" b="1" spc="-60" dirty="0">
                <a:latin typeface="Verdana"/>
                <a:cs typeface="Verdana"/>
              </a:rPr>
              <a:t>e</a:t>
            </a:r>
            <a:r>
              <a:rPr sz="2200" b="1" spc="50" dirty="0">
                <a:latin typeface="Verdana"/>
                <a:cs typeface="Verdana"/>
              </a:rPr>
              <a:t>c</a:t>
            </a:r>
            <a:r>
              <a:rPr sz="2200" b="1" dirty="0">
                <a:latin typeface="Verdana"/>
                <a:cs typeface="Verdana"/>
              </a:rPr>
              <a:t>k</a:t>
            </a:r>
            <a:r>
              <a:rPr sz="2200" b="1" spc="10" dirty="0">
                <a:latin typeface="Verdana"/>
                <a:cs typeface="Verdana"/>
              </a:rPr>
              <a:t>B</a:t>
            </a:r>
            <a:r>
              <a:rPr sz="2200" b="1" spc="-40" dirty="0">
                <a:latin typeface="Verdana"/>
                <a:cs typeface="Verdana"/>
              </a:rPr>
              <a:t>o</a:t>
            </a:r>
            <a:r>
              <a:rPr sz="2200" b="1" spc="-165" dirty="0">
                <a:latin typeface="Verdana"/>
                <a:cs typeface="Verdana"/>
              </a:rPr>
              <a:t>x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225" dirty="0">
                <a:latin typeface="Verdana"/>
                <a:cs typeface="Verdana"/>
              </a:rPr>
              <a:t> </a:t>
            </a:r>
            <a:r>
              <a:rPr sz="2200" spc="135" dirty="0">
                <a:latin typeface="Verdana"/>
                <a:cs typeface="Verdana"/>
              </a:rPr>
              <a:t>B</a:t>
            </a:r>
            <a:r>
              <a:rPr sz="2200" spc="140" dirty="0">
                <a:latin typeface="Verdana"/>
                <a:cs typeface="Verdana"/>
              </a:rPr>
              <a:t>o</a:t>
            </a:r>
            <a:r>
              <a:rPr sz="2200" spc="5" dirty="0">
                <a:latin typeface="Verdana"/>
                <a:cs typeface="Verdana"/>
              </a:rPr>
              <a:t>t</a:t>
            </a:r>
            <a:r>
              <a:rPr sz="2200" spc="-50" dirty="0">
                <a:latin typeface="Verdana"/>
                <a:cs typeface="Verdana"/>
              </a:rPr>
              <a:t>ã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35" dirty="0">
                <a:latin typeface="Verdana"/>
                <a:cs typeface="Verdana"/>
              </a:rPr>
              <a:t>e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e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spc="5" dirty="0">
                <a:latin typeface="Verdana"/>
                <a:cs typeface="Verdana"/>
              </a:rPr>
              <a:t>t</a:t>
            </a:r>
            <a:r>
              <a:rPr sz="2200" spc="-50" dirty="0">
                <a:latin typeface="Verdana"/>
                <a:cs typeface="Verdana"/>
              </a:rPr>
              <a:t>a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q</a:t>
            </a:r>
            <a:r>
              <a:rPr sz="2200" spc="95" dirty="0">
                <a:latin typeface="Verdana"/>
                <a:cs typeface="Verdana"/>
              </a:rPr>
              <a:t>u</a:t>
            </a:r>
            <a:r>
              <a:rPr sz="2200" spc="35" dirty="0">
                <a:latin typeface="Verdana"/>
                <a:cs typeface="Verdana"/>
              </a:rPr>
              <a:t>e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35" dirty="0">
                <a:latin typeface="Verdana"/>
                <a:cs typeface="Verdana"/>
              </a:rPr>
              <a:t>e</a:t>
            </a:r>
            <a:endParaRPr sz="2200" dirty="0">
              <a:latin typeface="Verdana"/>
              <a:cs typeface="Verdana"/>
            </a:endParaRPr>
          </a:p>
          <a:p>
            <a:pPr marL="241300">
              <a:lnSpc>
                <a:spcPct val="150000"/>
              </a:lnSpc>
            </a:pPr>
            <a:r>
              <a:rPr sz="2200" spc="-75" dirty="0">
                <a:latin typeface="Verdana"/>
                <a:cs typeface="Verdana"/>
              </a:rPr>
              <a:t>s</a:t>
            </a:r>
            <a:r>
              <a:rPr sz="2200" spc="-10" dirty="0">
                <a:latin typeface="Verdana"/>
                <a:cs typeface="Verdana"/>
              </a:rPr>
              <a:t>er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145" dirty="0">
                <a:latin typeface="Verdana"/>
                <a:cs typeface="Verdana"/>
              </a:rPr>
              <a:t>m</a:t>
            </a:r>
            <a:r>
              <a:rPr sz="2200" spc="55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140" dirty="0">
                <a:latin typeface="Verdana"/>
                <a:cs typeface="Verdana"/>
              </a:rPr>
              <a:t>c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114" dirty="0">
                <a:latin typeface="Verdana"/>
                <a:cs typeface="Verdana"/>
              </a:rPr>
              <a:t>u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50" dirty="0">
                <a:latin typeface="Verdana"/>
                <a:cs typeface="Verdana"/>
              </a:rPr>
              <a:t>esm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140" dirty="0">
                <a:latin typeface="Verdana"/>
                <a:cs typeface="Verdana"/>
              </a:rPr>
              <a:t>c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-370" dirty="0"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  <a:p>
            <a:pPr marL="241300" indent="-229235">
              <a:lnSpc>
                <a:spcPct val="150000"/>
              </a:lnSpc>
              <a:spcBef>
                <a:spcPts val="740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b="1" spc="-75" dirty="0">
                <a:latin typeface="Verdana"/>
                <a:cs typeface="Verdana"/>
              </a:rPr>
              <a:t>EditText</a:t>
            </a:r>
            <a:r>
              <a:rPr sz="2200" b="1" spc="-110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Elemento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para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usuário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inserir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95" dirty="0">
                <a:latin typeface="Verdana"/>
                <a:cs typeface="Verdana"/>
              </a:rPr>
              <a:t>ou</a:t>
            </a:r>
            <a:endParaRPr sz="2200" dirty="0">
              <a:latin typeface="Verdana"/>
              <a:cs typeface="Verdana"/>
            </a:endParaRPr>
          </a:p>
          <a:p>
            <a:pPr marL="241300">
              <a:lnSpc>
                <a:spcPct val="150000"/>
              </a:lnSpc>
            </a:pPr>
            <a:r>
              <a:rPr sz="2200" spc="50" dirty="0">
                <a:latin typeface="Verdana"/>
                <a:cs typeface="Verdana"/>
              </a:rPr>
              <a:t>modificar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texto.</a:t>
            </a:r>
            <a:endParaRPr sz="2200" dirty="0">
              <a:latin typeface="Verdana"/>
              <a:cs typeface="Verdana"/>
            </a:endParaRPr>
          </a:p>
          <a:p>
            <a:pPr marL="241300" marR="112395" indent="-229235">
              <a:lnSpc>
                <a:spcPct val="15000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b="1" spc="-114" dirty="0">
                <a:latin typeface="Verdana"/>
                <a:cs typeface="Verdana"/>
              </a:rPr>
              <a:t>R</a:t>
            </a:r>
            <a:r>
              <a:rPr sz="2200" b="1" spc="-140" dirty="0">
                <a:latin typeface="Verdana"/>
                <a:cs typeface="Verdana"/>
              </a:rPr>
              <a:t>a</a:t>
            </a:r>
            <a:r>
              <a:rPr sz="2200" b="1" spc="5" dirty="0">
                <a:latin typeface="Verdana"/>
                <a:cs typeface="Verdana"/>
              </a:rPr>
              <a:t>d</a:t>
            </a:r>
            <a:r>
              <a:rPr sz="2200" b="1" spc="-50" dirty="0">
                <a:latin typeface="Verdana"/>
                <a:cs typeface="Verdana"/>
              </a:rPr>
              <a:t>i</a:t>
            </a:r>
            <a:r>
              <a:rPr sz="2200" b="1" spc="-75" dirty="0">
                <a:latin typeface="Verdana"/>
                <a:cs typeface="Verdana"/>
              </a:rPr>
              <a:t>o</a:t>
            </a:r>
            <a:r>
              <a:rPr sz="2200" b="1" spc="10" dirty="0">
                <a:latin typeface="Verdana"/>
                <a:cs typeface="Verdana"/>
              </a:rPr>
              <a:t>B</a:t>
            </a:r>
            <a:r>
              <a:rPr sz="2200" b="1" spc="-25" dirty="0">
                <a:latin typeface="Verdana"/>
                <a:cs typeface="Verdana"/>
              </a:rPr>
              <a:t>u</a:t>
            </a:r>
            <a:r>
              <a:rPr sz="2200" b="1" spc="-70" dirty="0">
                <a:latin typeface="Verdana"/>
                <a:cs typeface="Verdana"/>
              </a:rPr>
              <a:t>tt</a:t>
            </a:r>
            <a:r>
              <a:rPr sz="2200" b="1" spc="-40" dirty="0">
                <a:latin typeface="Verdana"/>
                <a:cs typeface="Verdana"/>
              </a:rPr>
              <a:t>o</a:t>
            </a:r>
            <a:r>
              <a:rPr sz="2200" b="1" spc="-35" dirty="0">
                <a:latin typeface="Verdana"/>
                <a:cs typeface="Verdana"/>
              </a:rPr>
              <a:t>n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22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</a:t>
            </a:r>
            <a:r>
              <a:rPr sz="2200" spc="-20" dirty="0">
                <a:latin typeface="Verdana"/>
                <a:cs typeface="Verdana"/>
              </a:rPr>
              <a:t>e</a:t>
            </a:r>
            <a:r>
              <a:rPr sz="2200" spc="245" dirty="0">
                <a:latin typeface="Verdana"/>
                <a:cs typeface="Verdana"/>
              </a:rPr>
              <a:t>m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me</a:t>
            </a:r>
            <a:r>
              <a:rPr sz="2200" spc="45" dirty="0">
                <a:latin typeface="Verdana"/>
                <a:cs typeface="Verdana"/>
              </a:rPr>
              <a:t>s</a:t>
            </a:r>
            <a:r>
              <a:rPr sz="2200" spc="120" dirty="0">
                <a:latin typeface="Verdana"/>
                <a:cs typeface="Verdana"/>
              </a:rPr>
              <a:t>ma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f</a:t>
            </a:r>
            <a:r>
              <a:rPr sz="2200" spc="95" dirty="0">
                <a:latin typeface="Verdana"/>
                <a:cs typeface="Verdana"/>
              </a:rPr>
              <a:t>un</a:t>
            </a:r>
            <a:r>
              <a:rPr sz="2200" spc="140" dirty="0">
                <a:latin typeface="Verdana"/>
                <a:cs typeface="Verdana"/>
              </a:rPr>
              <a:t>ç</a:t>
            </a:r>
            <a:r>
              <a:rPr sz="2200" spc="-45" dirty="0">
                <a:latin typeface="Verdana"/>
                <a:cs typeface="Verdana"/>
              </a:rPr>
              <a:t>ã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125" dirty="0">
                <a:latin typeface="Verdana"/>
                <a:cs typeface="Verdana"/>
              </a:rPr>
              <a:t>d</a:t>
            </a:r>
            <a:r>
              <a:rPr sz="2200" spc="45" dirty="0">
                <a:latin typeface="Verdana"/>
                <a:cs typeface="Verdana"/>
              </a:rPr>
              <a:t>o  </a:t>
            </a:r>
            <a:r>
              <a:rPr sz="2200" i="1" spc="85" dirty="0">
                <a:latin typeface="Verdana"/>
                <a:cs typeface="Verdana"/>
              </a:rPr>
              <a:t>C</a:t>
            </a:r>
            <a:r>
              <a:rPr sz="2200" i="1" spc="100" dirty="0">
                <a:latin typeface="Verdana"/>
                <a:cs typeface="Verdana"/>
              </a:rPr>
              <a:t>h</a:t>
            </a:r>
            <a:r>
              <a:rPr sz="2200" i="1" spc="80" dirty="0">
                <a:latin typeface="Verdana"/>
                <a:cs typeface="Verdana"/>
              </a:rPr>
              <a:t>e</a:t>
            </a:r>
            <a:r>
              <a:rPr sz="2200" i="1" spc="105" dirty="0">
                <a:latin typeface="Verdana"/>
                <a:cs typeface="Verdana"/>
              </a:rPr>
              <a:t>c</a:t>
            </a:r>
            <a:r>
              <a:rPr sz="2200" i="1" spc="-15" dirty="0">
                <a:latin typeface="Verdana"/>
                <a:cs typeface="Verdana"/>
              </a:rPr>
              <a:t>k</a:t>
            </a:r>
            <a:r>
              <a:rPr sz="2200" i="1" spc="190" dirty="0">
                <a:latin typeface="Verdana"/>
                <a:cs typeface="Verdana"/>
              </a:rPr>
              <a:t>B</a:t>
            </a:r>
            <a:r>
              <a:rPr sz="2200" i="1" spc="85" dirty="0">
                <a:latin typeface="Verdana"/>
                <a:cs typeface="Verdana"/>
              </a:rPr>
              <a:t>o</a:t>
            </a:r>
            <a:r>
              <a:rPr sz="2200" i="1" spc="-130" dirty="0">
                <a:latin typeface="Verdana"/>
                <a:cs typeface="Verdana"/>
              </a:rPr>
              <a:t>x</a:t>
            </a:r>
            <a:r>
              <a:rPr sz="2200" i="1" spc="-85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-30" dirty="0">
                <a:latin typeface="Verdana"/>
                <a:cs typeface="Verdana"/>
              </a:rPr>
              <a:t>ém,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95" dirty="0">
                <a:latin typeface="Verdana"/>
                <a:cs typeface="Verdana"/>
              </a:rPr>
              <a:t>u</a:t>
            </a:r>
            <a:r>
              <a:rPr sz="2200" spc="114" dirty="0">
                <a:latin typeface="Verdana"/>
                <a:cs typeface="Verdana"/>
              </a:rPr>
              <a:t>ma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ve</a:t>
            </a:r>
            <a:r>
              <a:rPr sz="2200" spc="-25" dirty="0">
                <a:latin typeface="Verdana"/>
                <a:cs typeface="Verdana"/>
              </a:rPr>
              <a:t>z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45" dirty="0">
                <a:latin typeface="Verdana"/>
                <a:cs typeface="Verdana"/>
              </a:rPr>
              <a:t>m</a:t>
            </a:r>
            <a:r>
              <a:rPr sz="2200" spc="50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140" dirty="0">
                <a:latin typeface="Verdana"/>
                <a:cs typeface="Verdana"/>
              </a:rPr>
              <a:t>c</a:t>
            </a:r>
            <a:r>
              <a:rPr sz="2200" spc="-50" dirty="0">
                <a:latin typeface="Verdana"/>
                <a:cs typeface="Verdana"/>
              </a:rPr>
              <a:t>a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80" dirty="0">
                <a:latin typeface="Verdana"/>
                <a:cs typeface="Verdana"/>
              </a:rPr>
              <a:t>o</a:t>
            </a:r>
            <a:r>
              <a:rPr sz="2200" spc="-370" dirty="0">
                <a:latin typeface="Verdana"/>
                <a:cs typeface="Verdana"/>
              </a:rPr>
              <a:t>,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95" dirty="0">
                <a:latin typeface="Verdana"/>
                <a:cs typeface="Verdana"/>
              </a:rPr>
              <a:t>n</a:t>
            </a:r>
            <a:r>
              <a:rPr sz="2200" spc="-50" dirty="0">
                <a:latin typeface="Verdana"/>
                <a:cs typeface="Verdana"/>
              </a:rPr>
              <a:t>ã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-10" dirty="0">
                <a:latin typeface="Verdana"/>
                <a:cs typeface="Verdana"/>
              </a:rPr>
              <a:t>á  </a:t>
            </a:r>
            <a:r>
              <a:rPr sz="2200" spc="30" dirty="0">
                <a:latin typeface="Verdana"/>
                <a:cs typeface="Verdana"/>
              </a:rPr>
              <a:t>mais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para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desmarcar.</a:t>
            </a:r>
            <a:endParaRPr sz="2200" dirty="0">
              <a:latin typeface="Verdana"/>
              <a:cs typeface="Verdana"/>
            </a:endParaRPr>
          </a:p>
          <a:p>
            <a:pPr marL="241300" indent="-229235">
              <a:lnSpc>
                <a:spcPct val="150000"/>
              </a:lnSpc>
              <a:spcBef>
                <a:spcPts val="820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b="1" spc="-520" dirty="0">
                <a:latin typeface="Verdana"/>
                <a:cs typeface="Verdana"/>
              </a:rPr>
              <a:t>I</a:t>
            </a:r>
            <a:r>
              <a:rPr sz="2200" b="1" spc="25" dirty="0">
                <a:latin typeface="Verdana"/>
                <a:cs typeface="Verdana"/>
              </a:rPr>
              <a:t>m</a:t>
            </a:r>
            <a:r>
              <a:rPr sz="2200" b="1" spc="-140" dirty="0">
                <a:latin typeface="Verdana"/>
                <a:cs typeface="Verdana"/>
              </a:rPr>
              <a:t>a</a:t>
            </a:r>
            <a:r>
              <a:rPr sz="2200" b="1" spc="10" dirty="0">
                <a:latin typeface="Verdana"/>
                <a:cs typeface="Verdana"/>
              </a:rPr>
              <a:t>g</a:t>
            </a:r>
            <a:r>
              <a:rPr sz="2200" b="1" spc="-60" dirty="0">
                <a:latin typeface="Verdana"/>
                <a:cs typeface="Verdana"/>
              </a:rPr>
              <a:t>e</a:t>
            </a:r>
            <a:r>
              <a:rPr sz="2200" b="1" spc="-5" dirty="0">
                <a:latin typeface="Verdana"/>
                <a:cs typeface="Verdana"/>
              </a:rPr>
              <a:t>V</a:t>
            </a:r>
            <a:r>
              <a:rPr sz="2200" b="1" spc="-55" dirty="0">
                <a:latin typeface="Verdana"/>
                <a:cs typeface="Verdana"/>
              </a:rPr>
              <a:t>i</a:t>
            </a:r>
            <a:r>
              <a:rPr sz="2200" b="1" spc="-95" dirty="0">
                <a:latin typeface="Verdana"/>
                <a:cs typeface="Verdana"/>
              </a:rPr>
              <a:t>e</a:t>
            </a:r>
            <a:r>
              <a:rPr sz="2200" b="1" spc="-80" dirty="0">
                <a:latin typeface="Verdana"/>
                <a:cs typeface="Verdana"/>
              </a:rPr>
              <a:t>w</a:t>
            </a:r>
            <a:r>
              <a:rPr sz="2200" b="1" spc="-150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–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315" dirty="0">
                <a:latin typeface="Verdana"/>
                <a:cs typeface="Verdana"/>
              </a:rPr>
              <a:t>P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75" dirty="0">
                <a:latin typeface="Verdana"/>
                <a:cs typeface="Verdana"/>
              </a:rPr>
              <a:t>r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e</a:t>
            </a:r>
            <a:r>
              <a:rPr sz="2200" spc="-20" dirty="0">
                <a:latin typeface="Verdana"/>
                <a:cs typeface="Verdana"/>
              </a:rPr>
              <a:t>x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125" dirty="0">
                <a:latin typeface="Verdana"/>
                <a:cs typeface="Verdana"/>
              </a:rPr>
              <a:t>b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-55" dirty="0">
                <a:latin typeface="Verdana"/>
                <a:cs typeface="Verdana"/>
              </a:rPr>
              <a:t>r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145" dirty="0">
                <a:latin typeface="Verdana"/>
                <a:cs typeface="Verdana"/>
              </a:rPr>
              <a:t>m</a:t>
            </a:r>
            <a:r>
              <a:rPr sz="2200" spc="50" dirty="0">
                <a:latin typeface="Verdana"/>
                <a:cs typeface="Verdana"/>
              </a:rPr>
              <a:t>a</a:t>
            </a:r>
            <a:r>
              <a:rPr sz="2200" spc="190" dirty="0">
                <a:latin typeface="Verdana"/>
                <a:cs typeface="Verdana"/>
              </a:rPr>
              <a:t>g</a:t>
            </a:r>
            <a:r>
              <a:rPr sz="2200" spc="-30" dirty="0">
                <a:latin typeface="Verdana"/>
                <a:cs typeface="Verdana"/>
              </a:rPr>
              <a:t>em.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274574"/>
            <a:ext cx="28956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3600" b="1" spc="-19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b="1" spc="-1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b="1" spc="-15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24" y="1229613"/>
            <a:ext cx="7923275" cy="963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"/>
              </a:spcBef>
            </a:pPr>
            <a:r>
              <a:rPr sz="2200" spc="65" dirty="0">
                <a:latin typeface="Verdana"/>
                <a:cs typeface="Verdana"/>
              </a:rPr>
              <a:t>Exemplo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de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10" dirty="0">
                <a:latin typeface="Verdana"/>
                <a:cs typeface="Verdana"/>
              </a:rPr>
              <a:t>uma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i="1" spc="65" dirty="0">
                <a:latin typeface="Verdana"/>
                <a:cs typeface="Verdana"/>
              </a:rPr>
              <a:t>View</a:t>
            </a:r>
            <a:r>
              <a:rPr sz="2200" i="1" spc="-120" dirty="0">
                <a:latin typeface="Verdana"/>
                <a:cs typeface="Verdana"/>
              </a:rPr>
              <a:t> </a:t>
            </a:r>
            <a:r>
              <a:rPr sz="2200" spc="85" dirty="0">
                <a:latin typeface="Verdana"/>
                <a:cs typeface="Verdana"/>
              </a:rPr>
              <a:t>que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10" dirty="0" err="1">
                <a:latin typeface="Verdana"/>
                <a:cs typeface="Verdana"/>
              </a:rPr>
              <a:t>representa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170" dirty="0">
                <a:latin typeface="Verdana"/>
                <a:cs typeface="Verdana"/>
              </a:rPr>
              <a:t>um</a:t>
            </a:r>
            <a:r>
              <a:rPr lang="pt-BR" sz="2200" spc="170" dirty="0">
                <a:latin typeface="Verdana"/>
                <a:cs typeface="Verdana"/>
              </a:rPr>
              <a:t> </a:t>
            </a:r>
            <a:r>
              <a:rPr sz="2200" i="1" spc="190" dirty="0">
                <a:latin typeface="Verdana"/>
                <a:cs typeface="Verdana"/>
              </a:rPr>
              <a:t>B</a:t>
            </a:r>
            <a:r>
              <a:rPr sz="2200" i="1" spc="100" dirty="0">
                <a:latin typeface="Verdana"/>
                <a:cs typeface="Verdana"/>
              </a:rPr>
              <a:t>u</a:t>
            </a:r>
            <a:r>
              <a:rPr sz="2200" i="1" spc="10" dirty="0">
                <a:latin typeface="Verdana"/>
                <a:cs typeface="Verdana"/>
              </a:rPr>
              <a:t>tt</a:t>
            </a:r>
            <a:r>
              <a:rPr sz="2200" i="1" spc="85" dirty="0">
                <a:latin typeface="Verdana"/>
                <a:cs typeface="Verdana"/>
              </a:rPr>
              <a:t>o</a:t>
            </a:r>
            <a:r>
              <a:rPr sz="2200" i="1" spc="125" dirty="0">
                <a:latin typeface="Verdana"/>
                <a:cs typeface="Verdana"/>
              </a:rPr>
              <a:t>n</a:t>
            </a:r>
            <a:r>
              <a:rPr sz="2200" i="1" spc="-65" dirty="0">
                <a:latin typeface="Verdana"/>
                <a:cs typeface="Verdana"/>
              </a:rPr>
              <a:t> </a:t>
            </a:r>
            <a:r>
              <a:rPr sz="2200" spc="140" dirty="0">
                <a:latin typeface="Verdana"/>
                <a:cs typeface="Verdana"/>
              </a:rPr>
              <a:t>c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245" dirty="0">
                <a:latin typeface="Verdana"/>
                <a:cs typeface="Verdana"/>
              </a:rPr>
              <a:t>m</a:t>
            </a:r>
            <a:r>
              <a:rPr sz="2200" spc="-26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s</a:t>
            </a:r>
            <a:r>
              <a:rPr sz="2200" spc="100" dirty="0">
                <a:latin typeface="Verdana"/>
                <a:cs typeface="Verdana"/>
              </a:rPr>
              <a:t>u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-65" dirty="0">
                <a:latin typeface="Verdana"/>
                <a:cs typeface="Verdana"/>
              </a:rPr>
              <a:t>s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85" dirty="0">
                <a:latin typeface="Verdana"/>
                <a:cs typeface="Verdana"/>
              </a:rPr>
              <a:t>o</a:t>
            </a:r>
            <a:r>
              <a:rPr sz="2200" spc="120" dirty="0">
                <a:latin typeface="Verdana"/>
                <a:cs typeface="Verdana"/>
              </a:rPr>
              <a:t>p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90" dirty="0">
                <a:latin typeface="Verdana"/>
                <a:cs typeface="Verdana"/>
              </a:rPr>
              <a:t>e</a:t>
            </a:r>
            <a:r>
              <a:rPr sz="2200" spc="70" dirty="0">
                <a:latin typeface="Verdana"/>
                <a:cs typeface="Verdana"/>
              </a:rPr>
              <a:t>d</a:t>
            </a: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spc="120" dirty="0">
                <a:latin typeface="Verdana"/>
                <a:cs typeface="Verdana"/>
              </a:rPr>
              <a:t>d</a:t>
            </a:r>
            <a:r>
              <a:rPr sz="2200" spc="-135" dirty="0">
                <a:latin typeface="Verdana"/>
                <a:cs typeface="Verdana"/>
              </a:rPr>
              <a:t>es.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6850" y="3162300"/>
            <a:ext cx="6210300" cy="2305050"/>
          </a:xfrm>
          <a:custGeom>
            <a:avLst/>
            <a:gdLst/>
            <a:ahLst/>
            <a:cxnLst/>
            <a:rect l="l" t="t" r="r" b="b"/>
            <a:pathLst>
              <a:path w="6210300" h="2305050">
                <a:moveTo>
                  <a:pt x="6210300" y="0"/>
                </a:moveTo>
                <a:lnTo>
                  <a:pt x="0" y="0"/>
                </a:lnTo>
                <a:lnTo>
                  <a:pt x="0" y="2305050"/>
                </a:lnTo>
                <a:lnTo>
                  <a:pt x="6210300" y="2305050"/>
                </a:lnTo>
                <a:lnTo>
                  <a:pt x="6210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3896" y="3303841"/>
            <a:ext cx="93154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solidFill>
                  <a:srgbClr val="45B5E0"/>
                </a:solidFill>
                <a:latin typeface="Microsoft Sans Serif"/>
                <a:cs typeface="Microsoft Sans Serif"/>
              </a:rPr>
              <a:t>&lt;Button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2775" y="3609022"/>
            <a:ext cx="456692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D1ABE4"/>
                </a:solidFill>
                <a:latin typeface="Microsoft Sans Serif"/>
                <a:cs typeface="Microsoft Sans Serif"/>
              </a:rPr>
              <a:t>android:id</a:t>
            </a:r>
            <a:r>
              <a:rPr sz="2000" spc="-5" dirty="0">
                <a:solidFill>
                  <a:srgbClr val="80B450"/>
                </a:solidFill>
                <a:latin typeface="Microsoft Sans Serif"/>
                <a:cs typeface="Microsoft Sans Serif"/>
              </a:rPr>
              <a:t>="@+id/my_button" </a:t>
            </a:r>
            <a:r>
              <a:rPr sz="2000" dirty="0">
                <a:solidFill>
                  <a:srgbClr val="80B45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D1ABE4"/>
                </a:solidFill>
                <a:latin typeface="Microsoft Sans Serif"/>
                <a:cs typeface="Microsoft Sans Serif"/>
              </a:rPr>
              <a:t>android:layout_width</a:t>
            </a:r>
            <a:r>
              <a:rPr sz="2000" spc="-5" dirty="0">
                <a:solidFill>
                  <a:srgbClr val="CDCDD1"/>
                </a:solidFill>
                <a:latin typeface="Microsoft Sans Serif"/>
                <a:cs typeface="Microsoft Sans Serif"/>
              </a:rPr>
              <a:t>=</a:t>
            </a:r>
            <a:r>
              <a:rPr sz="2000" spc="-5" dirty="0">
                <a:solidFill>
                  <a:srgbClr val="80B450"/>
                </a:solidFill>
                <a:latin typeface="Microsoft Sans Serif"/>
                <a:cs typeface="Microsoft Sans Serif"/>
              </a:rPr>
              <a:t>"wrap_content" </a:t>
            </a:r>
            <a:r>
              <a:rPr sz="2000" dirty="0">
                <a:solidFill>
                  <a:srgbClr val="80B45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D1ABE4"/>
                </a:solidFill>
                <a:latin typeface="Microsoft Sans Serif"/>
                <a:cs typeface="Microsoft Sans Serif"/>
              </a:rPr>
              <a:t>android:layout_height</a:t>
            </a:r>
            <a:r>
              <a:rPr sz="2000" spc="-5" dirty="0">
                <a:solidFill>
                  <a:srgbClr val="CDCDD1"/>
                </a:solidFill>
                <a:latin typeface="Microsoft Sans Serif"/>
                <a:cs typeface="Microsoft Sans Serif"/>
              </a:rPr>
              <a:t>=</a:t>
            </a:r>
            <a:r>
              <a:rPr sz="2000" spc="-5" dirty="0">
                <a:solidFill>
                  <a:srgbClr val="80B450"/>
                </a:solidFill>
                <a:latin typeface="Microsoft Sans Serif"/>
                <a:cs typeface="Microsoft Sans Serif"/>
              </a:rPr>
              <a:t>"wrap_content" </a:t>
            </a:r>
            <a:r>
              <a:rPr sz="2000" dirty="0">
                <a:solidFill>
                  <a:srgbClr val="80B45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D1ABE4"/>
                </a:solidFill>
                <a:latin typeface="Microsoft Sans Serif"/>
                <a:cs typeface="Microsoft Sans Serif"/>
              </a:rPr>
              <a:t>android:text</a:t>
            </a:r>
            <a:r>
              <a:rPr sz="2000" spc="-10" dirty="0">
                <a:solidFill>
                  <a:srgbClr val="CDCDD1"/>
                </a:solidFill>
                <a:latin typeface="Microsoft Sans Serif"/>
                <a:cs typeface="Microsoft Sans Serif"/>
              </a:rPr>
              <a:t>=</a:t>
            </a:r>
            <a:r>
              <a:rPr sz="2000" spc="-10" dirty="0">
                <a:solidFill>
                  <a:srgbClr val="80B450"/>
                </a:solidFill>
                <a:latin typeface="Microsoft Sans Serif"/>
                <a:cs typeface="Microsoft Sans Serif"/>
              </a:rPr>
              <a:t>"@string/my_button_text"</a:t>
            </a:r>
            <a:r>
              <a:rPr sz="2000" spc="-10" dirty="0">
                <a:solidFill>
                  <a:srgbClr val="45B5E0"/>
                </a:solidFill>
                <a:latin typeface="Microsoft Sans Serif"/>
                <a:cs typeface="Microsoft Sans Serif"/>
              </a:rPr>
              <a:t>/&gt;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7275" y="2766567"/>
            <a:ext cx="7033259" cy="1956435"/>
            <a:chOff x="1057275" y="2766567"/>
            <a:chExt cx="7033259" cy="1956435"/>
          </a:xfrm>
        </p:grpSpPr>
        <p:sp>
          <p:nvSpPr>
            <p:cNvPr id="8" name="object 8"/>
            <p:cNvSpPr/>
            <p:nvPr/>
          </p:nvSpPr>
          <p:spPr>
            <a:xfrm>
              <a:off x="2697226" y="2766567"/>
              <a:ext cx="2126615" cy="975360"/>
            </a:xfrm>
            <a:custGeom>
              <a:avLst/>
              <a:gdLst/>
              <a:ahLst/>
              <a:cxnLst/>
              <a:rect l="l" t="t" r="r" b="b"/>
              <a:pathLst>
                <a:path w="2126615" h="975360">
                  <a:moveTo>
                    <a:pt x="2014195" y="34700"/>
                  </a:moveTo>
                  <a:lnTo>
                    <a:pt x="0" y="940308"/>
                  </a:lnTo>
                  <a:lnTo>
                    <a:pt x="15748" y="975106"/>
                  </a:lnTo>
                  <a:lnTo>
                    <a:pt x="2029785" y="69387"/>
                  </a:lnTo>
                  <a:lnTo>
                    <a:pt x="2014195" y="34700"/>
                  </a:lnTo>
                  <a:close/>
                </a:path>
                <a:path w="2126615" h="975360">
                  <a:moveTo>
                    <a:pt x="2108526" y="26924"/>
                  </a:moveTo>
                  <a:lnTo>
                    <a:pt x="2031491" y="26924"/>
                  </a:lnTo>
                  <a:lnTo>
                    <a:pt x="2047113" y="61595"/>
                  </a:lnTo>
                  <a:lnTo>
                    <a:pt x="2029785" y="69387"/>
                  </a:lnTo>
                  <a:lnTo>
                    <a:pt x="2045462" y="104267"/>
                  </a:lnTo>
                  <a:lnTo>
                    <a:pt x="2108526" y="26924"/>
                  </a:lnTo>
                  <a:close/>
                </a:path>
                <a:path w="2126615" h="975360">
                  <a:moveTo>
                    <a:pt x="2031491" y="26924"/>
                  </a:moveTo>
                  <a:lnTo>
                    <a:pt x="2014195" y="34700"/>
                  </a:lnTo>
                  <a:lnTo>
                    <a:pt x="2029785" y="69387"/>
                  </a:lnTo>
                  <a:lnTo>
                    <a:pt x="2047113" y="61595"/>
                  </a:lnTo>
                  <a:lnTo>
                    <a:pt x="2031491" y="26924"/>
                  </a:lnTo>
                  <a:close/>
                </a:path>
                <a:path w="2126615" h="975360">
                  <a:moveTo>
                    <a:pt x="1998599" y="0"/>
                  </a:moveTo>
                  <a:lnTo>
                    <a:pt x="2014195" y="34700"/>
                  </a:lnTo>
                  <a:lnTo>
                    <a:pt x="2031491" y="26924"/>
                  </a:lnTo>
                  <a:lnTo>
                    <a:pt x="2108526" y="26924"/>
                  </a:lnTo>
                  <a:lnTo>
                    <a:pt x="2126234" y="5207"/>
                  </a:lnTo>
                  <a:lnTo>
                    <a:pt x="1998599" y="0"/>
                  </a:lnTo>
                  <a:close/>
                </a:path>
              </a:pathLst>
            </a:custGeom>
            <a:solidFill>
              <a:srgbClr val="D1A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7275" y="2847974"/>
              <a:ext cx="877569" cy="557530"/>
            </a:xfrm>
            <a:custGeom>
              <a:avLst/>
              <a:gdLst/>
              <a:ahLst/>
              <a:cxnLst/>
              <a:rect l="l" t="t" r="r" b="b"/>
              <a:pathLst>
                <a:path w="877569" h="557529">
                  <a:moveTo>
                    <a:pt x="107056" y="44372"/>
                  </a:moveTo>
                  <a:lnTo>
                    <a:pt x="86907" y="76642"/>
                  </a:lnTo>
                  <a:lnTo>
                    <a:pt x="857123" y="557149"/>
                  </a:lnTo>
                  <a:lnTo>
                    <a:pt x="877188" y="524763"/>
                  </a:lnTo>
                  <a:lnTo>
                    <a:pt x="107056" y="44372"/>
                  </a:lnTo>
                  <a:close/>
                </a:path>
                <a:path w="877569" h="557529">
                  <a:moveTo>
                    <a:pt x="0" y="0"/>
                  </a:moveTo>
                  <a:lnTo>
                    <a:pt x="66725" y="108965"/>
                  </a:lnTo>
                  <a:lnTo>
                    <a:pt x="86907" y="76642"/>
                  </a:lnTo>
                  <a:lnTo>
                    <a:pt x="70726" y="66548"/>
                  </a:lnTo>
                  <a:lnTo>
                    <a:pt x="90893" y="34289"/>
                  </a:lnTo>
                  <a:lnTo>
                    <a:pt x="113351" y="34289"/>
                  </a:lnTo>
                  <a:lnTo>
                    <a:pt x="127228" y="12064"/>
                  </a:lnTo>
                  <a:lnTo>
                    <a:pt x="0" y="0"/>
                  </a:lnTo>
                  <a:close/>
                </a:path>
                <a:path w="877569" h="557529">
                  <a:moveTo>
                    <a:pt x="90893" y="34289"/>
                  </a:moveTo>
                  <a:lnTo>
                    <a:pt x="70726" y="66548"/>
                  </a:lnTo>
                  <a:lnTo>
                    <a:pt x="86907" y="76642"/>
                  </a:lnTo>
                  <a:lnTo>
                    <a:pt x="107056" y="44372"/>
                  </a:lnTo>
                  <a:lnTo>
                    <a:pt x="90893" y="34289"/>
                  </a:lnTo>
                  <a:close/>
                </a:path>
                <a:path w="877569" h="557529">
                  <a:moveTo>
                    <a:pt x="113351" y="34289"/>
                  </a:moveTo>
                  <a:lnTo>
                    <a:pt x="90893" y="34289"/>
                  </a:lnTo>
                  <a:lnTo>
                    <a:pt x="107056" y="44372"/>
                  </a:lnTo>
                  <a:lnTo>
                    <a:pt x="113351" y="34289"/>
                  </a:lnTo>
                  <a:close/>
                </a:path>
              </a:pathLst>
            </a:custGeom>
            <a:solidFill>
              <a:srgbClr val="45B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64301" y="3747642"/>
              <a:ext cx="2126615" cy="975360"/>
            </a:xfrm>
            <a:custGeom>
              <a:avLst/>
              <a:gdLst/>
              <a:ahLst/>
              <a:cxnLst/>
              <a:rect l="l" t="t" r="r" b="b"/>
              <a:pathLst>
                <a:path w="2126615" h="975360">
                  <a:moveTo>
                    <a:pt x="2014195" y="34700"/>
                  </a:moveTo>
                  <a:lnTo>
                    <a:pt x="0" y="940307"/>
                  </a:lnTo>
                  <a:lnTo>
                    <a:pt x="15748" y="975105"/>
                  </a:lnTo>
                  <a:lnTo>
                    <a:pt x="2029785" y="69387"/>
                  </a:lnTo>
                  <a:lnTo>
                    <a:pt x="2014195" y="34700"/>
                  </a:lnTo>
                  <a:close/>
                </a:path>
                <a:path w="2126615" h="975360">
                  <a:moveTo>
                    <a:pt x="2108526" y="26923"/>
                  </a:moveTo>
                  <a:lnTo>
                    <a:pt x="2031492" y="26923"/>
                  </a:lnTo>
                  <a:lnTo>
                    <a:pt x="2047113" y="61594"/>
                  </a:lnTo>
                  <a:lnTo>
                    <a:pt x="2029785" y="69387"/>
                  </a:lnTo>
                  <a:lnTo>
                    <a:pt x="2045462" y="104266"/>
                  </a:lnTo>
                  <a:lnTo>
                    <a:pt x="2108526" y="26923"/>
                  </a:lnTo>
                  <a:close/>
                </a:path>
                <a:path w="2126615" h="975360">
                  <a:moveTo>
                    <a:pt x="2031492" y="26923"/>
                  </a:moveTo>
                  <a:lnTo>
                    <a:pt x="2014195" y="34700"/>
                  </a:lnTo>
                  <a:lnTo>
                    <a:pt x="2029785" y="69387"/>
                  </a:lnTo>
                  <a:lnTo>
                    <a:pt x="2047113" y="61594"/>
                  </a:lnTo>
                  <a:lnTo>
                    <a:pt x="2031492" y="26923"/>
                  </a:lnTo>
                  <a:close/>
                </a:path>
                <a:path w="2126615" h="975360">
                  <a:moveTo>
                    <a:pt x="1998599" y="0"/>
                  </a:moveTo>
                  <a:lnTo>
                    <a:pt x="2014195" y="34700"/>
                  </a:lnTo>
                  <a:lnTo>
                    <a:pt x="2031492" y="26923"/>
                  </a:lnTo>
                  <a:lnTo>
                    <a:pt x="2108526" y="26923"/>
                  </a:lnTo>
                  <a:lnTo>
                    <a:pt x="2126233" y="5206"/>
                  </a:lnTo>
                  <a:lnTo>
                    <a:pt x="1998599" y="0"/>
                  </a:lnTo>
                  <a:close/>
                </a:path>
              </a:pathLst>
            </a:custGeom>
            <a:solidFill>
              <a:srgbClr val="80B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27600" y="2605341"/>
            <a:ext cx="1217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Calibri"/>
                <a:cs typeface="Calibri"/>
              </a:rPr>
              <a:t>P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op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spc="-5" dirty="0">
                <a:latin typeface="Calibri"/>
                <a:cs typeface="Calibri"/>
              </a:rPr>
              <a:t>ed</a:t>
            </a:r>
            <a:r>
              <a:rPr sz="1800" b="1" spc="15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417" y="2605341"/>
            <a:ext cx="502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spc="-5" dirty="0">
                <a:latin typeface="Calibri"/>
                <a:cs typeface="Calibri"/>
              </a:rPr>
              <a:t>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4885" y="3560381"/>
            <a:ext cx="526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Calibri"/>
                <a:cs typeface="Calibri"/>
              </a:rPr>
              <a:t>V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lo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616ddcb6-37a4-4b68-9e62-eadd2126515b"/>
    <ds:schemaRef ds:uri="56135199-fddc-46f9-8522-4d2f2df906d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5994</TotalTime>
  <Words>570</Words>
  <Application>Microsoft Office PowerPoint</Application>
  <PresentationFormat>Apresentação na tela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Arial MT</vt:lpstr>
      <vt:lpstr>Calibri</vt:lpstr>
      <vt:lpstr>Calibri Light</vt:lpstr>
      <vt:lpstr>Microsoft Sans Serif</vt:lpstr>
      <vt:lpstr>Montserrat</vt:lpstr>
      <vt:lpstr>Segoe UI Emoji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View x ViewGroup</vt:lpstr>
      <vt:lpstr>View</vt:lpstr>
      <vt:lpstr>View</vt:lpstr>
      <vt:lpstr>ViewGroup</vt:lpstr>
      <vt:lpstr>ViewGroup</vt:lpstr>
      <vt:lpstr>Apresentação do PowerPoint</vt:lpstr>
      <vt:lpstr>Apresentação do PowerPoint</vt:lpstr>
      <vt:lpstr>Bora lá! 👊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Jessica do Espirito Santo</cp:lastModifiedBy>
  <cp:revision>79</cp:revision>
  <dcterms:created xsi:type="dcterms:W3CDTF">2019-02-19T13:22:14Z</dcterms:created>
  <dcterms:modified xsi:type="dcterms:W3CDTF">2024-01-08T16:39:51Z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