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1d66376d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1d66376d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1d66376d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1d66376d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45e00b3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245e00b3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45e00b3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45e00b3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1d66376d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1d66376d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3d79aea5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3d79aea5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3d79aea5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3d79aea5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d79aea5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3d79aea5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3d79aea5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3d79aea5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d79aea5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3d79aea5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3d79aea5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3d79aea5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1d66376d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1d66376d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1d66376d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1d66376d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605425" y="1637926"/>
            <a:ext cx="8222100" cy="129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does a bike-share navigate speedy success?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05425" y="2929122"/>
            <a:ext cx="8222100" cy="3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zh-TW" sz="1197"/>
              <a:t>Apirl.2022 Tzu Han Hsu</a:t>
            </a:r>
            <a:endParaRPr sz="1197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/>
              <a:t>To</a:t>
            </a:r>
            <a:r>
              <a:rPr b="1" i="1" lang="zh-TW"/>
              <a:t> Convert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h-TW"/>
              <a:t> </a:t>
            </a:r>
            <a:r>
              <a:rPr i="1" lang="zh-TW"/>
              <a:t>casual riders 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zh-TW"/>
              <a:t>to members</a:t>
            </a:r>
            <a:endParaRPr b="1" i="1"/>
          </a:p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Since the casual riders are speding more time on the rides…</a:t>
            </a:r>
            <a:endParaRPr/>
          </a:p>
        </p:txBody>
      </p:sp>
      <p:sp>
        <p:nvSpPr>
          <p:cNvPr id="140" name="Google Shape;140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Encourage casual riders to </a:t>
            </a:r>
            <a:r>
              <a:rPr b="1" lang="zh-TW"/>
              <a:t>increase the number of rides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Price modification for </a:t>
            </a:r>
            <a:r>
              <a:rPr b="1" lang="zh-TW"/>
              <a:t>weekend casual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Set a </a:t>
            </a:r>
            <a:r>
              <a:rPr b="1" lang="zh-TW"/>
              <a:t>restriction on riding duration and number of rides</a:t>
            </a:r>
            <a:r>
              <a:rPr lang="zh-TW"/>
              <a:t> for casual passes.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273475" y="690750"/>
            <a:ext cx="4045200" cy="3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80" u="sng"/>
              <a:t>Recommedation 1:</a:t>
            </a:r>
            <a:endParaRPr sz="328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80"/>
              <a:t>Create </a:t>
            </a:r>
            <a:endParaRPr sz="32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80"/>
              <a:t>a new program </a:t>
            </a:r>
            <a:endParaRPr sz="32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80"/>
              <a:t>for casual riders.</a:t>
            </a:r>
            <a:endParaRPr sz="3280"/>
          </a:p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4939500" y="724200"/>
            <a:ext cx="3779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Once the casual riders </a:t>
            </a:r>
            <a:r>
              <a:rPr b="1" lang="zh-TW" sz="2100"/>
              <a:t>achieved the target ride of length</a:t>
            </a:r>
            <a:r>
              <a:rPr lang="zh-TW" sz="2100"/>
              <a:t>, they get to 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/>
              <a:t>join membership</a:t>
            </a:r>
            <a:r>
              <a:rPr lang="zh-TW" sz="2100"/>
              <a:t> at lower cost or free of charge.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idx="2" type="body"/>
          </p:nvPr>
        </p:nvSpPr>
        <p:spPr>
          <a:xfrm>
            <a:off x="4939500" y="724200"/>
            <a:ext cx="3779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/>
              <a:t>Increase the selling price of one-time pass/ all-day pass during weekends</a:t>
            </a:r>
            <a:r>
              <a:rPr lang="zh-TW" sz="2100"/>
              <a:t>, since casual riders tends to go on rides during weekends.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Moreover, member riders won’t be affected by the price increase, which might </a:t>
            </a:r>
            <a:r>
              <a:rPr b="1" lang="zh-TW" sz="2100"/>
              <a:t>trigger casual riders to join membership</a:t>
            </a:r>
            <a:r>
              <a:rPr lang="zh-TW" sz="2100"/>
              <a:t>.</a:t>
            </a:r>
            <a:endParaRPr sz="2100"/>
          </a:p>
        </p:txBody>
      </p:sp>
      <p:sp>
        <p:nvSpPr>
          <p:cNvPr id="152" name="Google Shape;152;p24"/>
          <p:cNvSpPr txBox="1"/>
          <p:nvPr>
            <p:ph type="title"/>
          </p:nvPr>
        </p:nvSpPr>
        <p:spPr>
          <a:xfrm>
            <a:off x="273475" y="690750"/>
            <a:ext cx="4045200" cy="3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80" u="sng"/>
              <a:t>Recommedation 2:</a:t>
            </a:r>
            <a:endParaRPr sz="3280" u="sng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80"/>
              <a:t>Modify </a:t>
            </a:r>
            <a:endParaRPr sz="328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80"/>
              <a:t>the pricing system.</a:t>
            </a:r>
            <a:endParaRPr sz="328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2" type="body"/>
          </p:nvPr>
        </p:nvSpPr>
        <p:spPr>
          <a:xfrm>
            <a:off x="4939500" y="724200"/>
            <a:ext cx="3779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Set limitation to the one-time pass/all-day pass. </a:t>
            </a:r>
            <a:r>
              <a:rPr b="1" lang="zh-TW" sz="2100"/>
              <a:t>Limit the numbers of ride and duration in a day.</a:t>
            </a:r>
            <a:r>
              <a:rPr lang="zh-TW" sz="2100"/>
              <a:t> 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Once the limitation is stricted, </a:t>
            </a:r>
            <a:r>
              <a:rPr lang="zh-TW" sz="2100"/>
              <a:t>provide re-marketing discount</a:t>
            </a:r>
            <a:r>
              <a:rPr lang="zh-TW" sz="2100"/>
              <a:t> to the casual riders, trigger them to </a:t>
            </a:r>
            <a:r>
              <a:rPr b="1" lang="zh-TW" sz="2100"/>
              <a:t>join membership with lower cost</a:t>
            </a:r>
            <a:r>
              <a:rPr lang="zh-TW" sz="2100"/>
              <a:t>.</a:t>
            </a:r>
            <a:endParaRPr sz="2100"/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273475" y="690750"/>
            <a:ext cx="4045200" cy="37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80" u="sng"/>
              <a:t>Recommedation 3:</a:t>
            </a:r>
            <a:endParaRPr sz="328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80"/>
              <a:t>Set limitations </a:t>
            </a:r>
            <a:endParaRPr sz="32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80"/>
              <a:t>to casual riders, </a:t>
            </a:r>
            <a:endParaRPr sz="32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80"/>
              <a:t>provide discount </a:t>
            </a:r>
            <a:endParaRPr sz="32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80"/>
              <a:t>to join membership. </a:t>
            </a:r>
            <a:endParaRPr sz="328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Abstract of the case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26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zh-TW"/>
              <a:t>Cyclistic, a bike-share company in Chicago</a:t>
            </a:r>
            <a:r>
              <a:rPr lang="zh-TW"/>
              <a:t>, this is the company I’m working as a junior data analyst working in the marketing analyst team.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Although the pricing flexibility helps Cyclistic attract more customers, </a:t>
            </a:r>
            <a:r>
              <a:rPr i="1" lang="zh-TW"/>
              <a:t>the director of marketing</a:t>
            </a:r>
            <a:r>
              <a:rPr lang="zh-TW"/>
              <a:t> believes that </a:t>
            </a:r>
            <a:r>
              <a:rPr b="1" lang="zh-TW"/>
              <a:t>maximizing the number of annual members will be key to future growth.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zh-TW"/>
              <a:t>Cyclisitc’s finance analysts</a:t>
            </a:r>
            <a:r>
              <a:rPr lang="zh-TW"/>
              <a:t> have concluded that </a:t>
            </a:r>
            <a:r>
              <a:rPr i="1" lang="zh-TW" u="sng"/>
              <a:t>annual memebers are much more profitable than casual riders.</a:t>
            </a:r>
            <a:endParaRPr i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Rather than creating more marketing campaign that targets all-new customers, the director of marketing believes there is a very good chance to </a:t>
            </a:r>
            <a:r>
              <a:rPr b="1" lang="zh-TW"/>
              <a:t>convert casual riders into members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 design a new marketing strategy to convert casual riders into annual members, our team needs to better understand…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How annual members and casual riders differ?</a:t>
            </a:r>
            <a:r>
              <a:rPr b="1" i="1" lang="zh-TW"/>
              <a:t>(This case study in focusing on.)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Why casual riders would buy a membership?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How digital media could affect their marketing tactics?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About the dataset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data we are using for this analysis is </a:t>
            </a:r>
            <a:r>
              <a:rPr b="1" lang="zh-TW"/>
              <a:t>collected by Divvy system</a:t>
            </a:r>
            <a:r>
              <a:rPr lang="zh-TW"/>
              <a:t>, which is owned by </a:t>
            </a:r>
            <a:r>
              <a:rPr i="1" lang="zh-TW"/>
              <a:t>the city of Chicago</a:t>
            </a:r>
            <a:r>
              <a:rPr lang="zh-TW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Divvy system is operated by third party(</a:t>
            </a:r>
            <a:r>
              <a:rPr i="1" lang="zh-TW"/>
              <a:t>Bikeshare</a:t>
            </a:r>
            <a:r>
              <a:rPr lang="zh-TW"/>
              <a:t>), and was permitted by the city of Chicago to share partial data to public for research.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Although the data was collected from 2013 till now, we will only be using the </a:t>
            </a:r>
            <a:r>
              <a:rPr b="1" lang="zh-TW"/>
              <a:t>recent 3 months</a:t>
            </a:r>
            <a:r>
              <a:rPr lang="zh-TW"/>
              <a:t> for data analysis, due to device frequent exception while processing.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644"/>
              <a:t>How </a:t>
            </a:r>
            <a:endParaRPr b="1" sz="56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 annual members and casual riders use Cyclistic bikes </a:t>
            </a:r>
            <a:r>
              <a:rPr b="1" lang="zh-TW"/>
              <a:t>differently?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difference of how often they take on rides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6317550" y="1188025"/>
            <a:ext cx="2826300" cy="3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Members tends to take more rides than casual riders.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For the members, the rides are mostly taken during weekdays.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Whereas casual riders tends to take more rides during weekends.</a:t>
            </a:r>
            <a:endParaRPr/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00" y="1017800"/>
            <a:ext cx="6323000" cy="37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difference of how much time they spent on rides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33" y="1071550"/>
            <a:ext cx="6322968" cy="37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6317550" y="1188025"/>
            <a:ext cx="2826300" cy="3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Casual riders tends to spend more time while taking rides.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For the casual riders, the longer durations are landing in weekends.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Whereas the trends of the members’ duration  are smoothly even if it’s weekend.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Conclusion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272850" y="1040425"/>
            <a:ext cx="4045200" cy="24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zh-TW" sz="3480"/>
              <a:t>M</a:t>
            </a:r>
            <a:r>
              <a:rPr b="1" i="1" lang="zh-TW" sz="3480"/>
              <a:t>ain difference </a:t>
            </a:r>
            <a:r>
              <a:rPr i="1" lang="zh-TW" sz="3480"/>
              <a:t>between </a:t>
            </a:r>
            <a:endParaRPr i="1" sz="34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zh-TW" sz="3480"/>
              <a:t>casual riders </a:t>
            </a:r>
            <a:endParaRPr i="1" sz="34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zh-TW" sz="3480"/>
              <a:t>and members.</a:t>
            </a:r>
            <a:endParaRPr i="1" sz="3480"/>
          </a:p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/>
              <a:t>Casual</a:t>
            </a:r>
            <a:r>
              <a:rPr b="1" lang="zh-TW"/>
              <a:t> riders tends to </a:t>
            </a:r>
            <a:br>
              <a:rPr b="1" lang="zh-TW"/>
            </a:br>
            <a:r>
              <a:rPr b="1" lang="zh-TW" u="sng"/>
              <a:t>ride for longer period sometimes</a:t>
            </a:r>
            <a:r>
              <a:rPr b="1" lang="zh-TW"/>
              <a:t>,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/>
              <a:t>and </a:t>
            </a:r>
            <a:r>
              <a:rPr b="1" lang="zh-TW" sz="2200"/>
              <a:t>members</a:t>
            </a:r>
            <a:r>
              <a:rPr b="1" lang="zh-TW"/>
              <a:t> tends to ride </a:t>
            </a:r>
            <a:br>
              <a:rPr b="1" lang="zh-TW" u="sng"/>
            </a:br>
            <a:r>
              <a:rPr b="1" lang="zh-TW" u="sng"/>
              <a:t>ride for a shorter period frequently</a:t>
            </a:r>
            <a:r>
              <a:rPr b="1" lang="zh-TW"/>
              <a:t>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