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9" r:id="rId2"/>
    <p:sldId id="259" r:id="rId3"/>
    <p:sldId id="260" r:id="rId4"/>
    <p:sldId id="262" r:id="rId5"/>
    <p:sldId id="270" r:id="rId6"/>
    <p:sldId id="263" r:id="rId7"/>
    <p:sldId id="272" r:id="rId8"/>
    <p:sldId id="278" r:id="rId9"/>
    <p:sldId id="264" r:id="rId10"/>
    <p:sldId id="277" r:id="rId11"/>
    <p:sldId id="279" r:id="rId12"/>
    <p:sldId id="265" r:id="rId13"/>
    <p:sldId id="276" r:id="rId14"/>
    <p:sldId id="266" r:id="rId15"/>
    <p:sldId id="275" r:id="rId16"/>
    <p:sldId id="280" r:id="rId17"/>
    <p:sldId id="267" r:id="rId18"/>
    <p:sldId id="274" r:id="rId19"/>
    <p:sldId id="268" r:id="rId20"/>
    <p:sldId id="273" r:id="rId21"/>
    <p:sldId id="281" r:id="rId22"/>
    <p:sldId id="271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1D7"/>
    <a:srgbClr val="8EA3D8"/>
    <a:srgbClr val="A4B4DD"/>
    <a:srgbClr val="7131A1"/>
    <a:srgbClr val="454B81"/>
    <a:srgbClr val="5C8EE3"/>
    <a:srgbClr val="5716D8"/>
    <a:srgbClr val="4067AE"/>
    <a:srgbClr val="3E63A8"/>
    <a:srgbClr val="436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 varScale="1">
        <p:scale>
          <a:sx n="42" d="100"/>
          <a:sy n="42" d="100"/>
        </p:scale>
        <p:origin x="2741" y="4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4E19-12AF-4B9A-AEA0-621AB95B3C4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691CA-2976-4C76-903B-4767E866A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87E-42C4-4AE6-96D2-669AE21DB78C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E459-0923-4196-818A-9FE41BC00C1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AEF-D984-4ECA-B194-97B51F60B95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8E5-8DA0-426B-906D-E88A8A1BCB8F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518-8CB4-4818-9E8F-35292899AE2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A142-8D95-4B3A-B984-DE37BA4003EC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5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38EB-3E22-4D68-BD12-8FBDE12C9FE2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5176-CDDE-4C60-B970-EAAA292247D1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F4DA-84AB-48C3-A612-7B7476C98E38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5C9-E807-49FD-A8FB-1D2E83CC0861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188-8874-4309-9CCC-914E4FCFC45F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B719-7983-4A75-B8C9-AF908E43622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1B41-1C8B-4732-AA8B-DA5E861D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in/j%C3%A9ssica-vieira-da-rosa-49bb1684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4738E-0896-8F82-BBEE-A2935A7EDE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642A5-C4CD-912B-439C-110A1242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1026" name="Picture 2" descr="Android Logo">
            <a:extLst>
              <a:ext uri="{FF2B5EF4-FFF2-40B4-BE49-F238E27FC236}">
                <a16:creationId xmlns:a16="http://schemas.microsoft.com/office/drawing/2014/main" id="{E1936A67-7A7C-03FE-5988-BB30F0082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5471" r="12000" b="54910"/>
          <a:stretch/>
        </p:blipFill>
        <p:spPr bwMode="auto">
          <a:xfrm>
            <a:off x="3182112" y="0"/>
            <a:ext cx="2903025" cy="86868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ndroid Logo">
            <a:extLst>
              <a:ext uri="{FF2B5EF4-FFF2-40B4-BE49-F238E27FC236}">
                <a16:creationId xmlns:a16="http://schemas.microsoft.com/office/drawing/2014/main" id="{853C5EB9-6E06-A258-03F7-02853D5F0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539794" y="11605731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88AB2-3C91-5694-C03F-79441F558B24}"/>
              </a:ext>
            </a:extLst>
          </p:cNvPr>
          <p:cNvSpPr txBox="1"/>
          <p:nvPr/>
        </p:nvSpPr>
        <p:spPr>
          <a:xfrm>
            <a:off x="912016" y="868680"/>
            <a:ext cx="7443216" cy="107721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4067AE"/>
                </a:solidFill>
                <a:latin typeface="Aptos Display" panose="020B0004020202020204" pitchFamily="34" charset="0"/>
              </a:rPr>
              <a:t> A Épica Jornada para Dominar a Criação de Apps Android de Sucesso</a:t>
            </a:r>
            <a:endParaRPr lang="en-US" sz="3200" b="1" dirty="0">
              <a:solidFill>
                <a:srgbClr val="4067AE"/>
              </a:solidFill>
              <a:latin typeface="Aptos Display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1B4CF-E07A-8EF1-2BD1-9217DBAD1AE4}"/>
              </a:ext>
            </a:extLst>
          </p:cNvPr>
          <p:cNvSpPr txBox="1"/>
          <p:nvPr/>
        </p:nvSpPr>
        <p:spPr>
          <a:xfrm>
            <a:off x="2377440" y="10939790"/>
            <a:ext cx="4846320" cy="523220"/>
          </a:xfrm>
          <a:prstGeom prst="rect">
            <a:avLst/>
          </a:prstGeom>
          <a:noFill/>
          <a:ln>
            <a:solidFill>
              <a:srgbClr val="5C8EE3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3E63A8"/>
                </a:solidFill>
                <a:latin typeface="Aptos Display" panose="020B0004020202020204" pitchFamily="34" charset="0"/>
              </a:rPr>
              <a:t>Jéssica</a:t>
            </a:r>
            <a:r>
              <a:rPr lang="en-US" sz="2800" b="1" dirty="0">
                <a:solidFill>
                  <a:srgbClr val="3E63A8"/>
                </a:solidFill>
                <a:latin typeface="Aptos Display" panose="020B0004020202020204" pitchFamily="34" charset="0"/>
              </a:rPr>
              <a:t> Vieira da Rosa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5F4F-E2C2-EA06-4F13-1D29E55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B5CC-C08E-330E-B603-E32ED680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 Android</a:t>
            </a:r>
          </a:p>
        </p:txBody>
      </p:sp>
    </p:spTree>
    <p:extLst>
      <p:ext uri="{BB962C8B-B14F-4D97-AF65-F5344CB8AC3E}">
        <p14:creationId xmlns:p14="http://schemas.microsoft.com/office/powerpoint/2010/main" val="27193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Interface do </a:t>
            </a:r>
            <a:r>
              <a:rPr lang="en-US" sz="4000" dirty="0" err="1">
                <a:latin typeface="Impact" panose="020B0806030902050204" pitchFamily="34" charset="0"/>
              </a:rPr>
              <a:t>Usuário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intuitiva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792396" y="1880435"/>
            <a:ext cx="721608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interface de usuário intuitiva é essencial porque é a primeira impressão que os usuários têm do seu aplicativo e pode influenciar diretamente sua decisão de continuar usando-o. Vamos detalhar alguns pontos importantes:</a:t>
            </a:r>
          </a:p>
          <a:p>
            <a:endParaRPr lang="pt-BR" sz="2400" dirty="0"/>
          </a:p>
          <a:p>
            <a:r>
              <a:rPr lang="pt-BR" sz="2400" dirty="0"/>
              <a:t>Layouts: Os layouts determinam a estrutura visual do seu aplicativo. Eles organizam os elementos da interface, como botões, campos de texto e imagens, de maneira lógica e esteticamente agradável. Existem diferentes tipos de layouts, como LinearLayout, RelativeLayout e ConstraintLayout, cada um com suas próprias características e usos.</a:t>
            </a:r>
          </a:p>
          <a:p>
            <a:r>
              <a:rPr lang="pt-BR" sz="2400" dirty="0"/>
              <a:t>Views: As views são os componentes visuais que compõem a interface de usuário do seu aplicativo. Elas incluem botões, campos de texto, imagens, listas e muito mais. Cada view tem propriedades específicas que podem ser ajustadas para personalizar sua aparência e comportamento.</a:t>
            </a:r>
          </a:p>
          <a:p>
            <a:r>
              <a:rPr lang="pt-BR" sz="2400" dirty="0"/>
              <a:t>Recursos: Os recursos são elementos como imagens, strings e estilos que são usados em seu aplicativo. Eles são armazenados em diretórios específicos dentro do projeto e podem ser referenciados facilmente em seu código. Usar recursos torna seu código mais organizado e facilita a manutenção e personalização do aplicativo.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427599" y="11463862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3E83AE-3F8B-95AA-789E-75ABB8F7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FB004-CAB3-8B63-2ABE-6642D194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Exemplo</a:t>
            </a:r>
            <a:r>
              <a:rPr lang="en-US" sz="4000" dirty="0">
                <a:latin typeface="Impact" panose="020B0806030902050204" pitchFamily="34" charset="0"/>
              </a:rPr>
              <a:t> de Código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7405022" y="11442542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C414E-8369-2DB4-43D6-E910FCD26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024802"/>
            <a:ext cx="8833104" cy="404284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F5F72-3F2A-7B3C-75F9-0C01BF5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E69FF-396C-F41D-AE0A-31040271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22376" y="439195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641949"/>
            <a:ext cx="86214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ARMAZENAMENTO DE DADOS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7428008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74C99A-9774-E45A-64EB-C022839D919A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F51FA-D6B1-B9B5-B949-85B043225D6C}"/>
              </a:ext>
            </a:extLst>
          </p:cNvPr>
          <p:cNvSpPr txBox="1"/>
          <p:nvPr/>
        </p:nvSpPr>
        <p:spPr>
          <a:xfrm>
            <a:off x="1207008" y="8257722"/>
            <a:ext cx="76123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Para armazenar dados localmente em seu aplicativo, você pode usar o SQLite para bancos de dados relacionais ou SharedPreferences para dados simples chave-valor. Vamos dar uma olhada em como usar essas ferramentas.</a:t>
            </a:r>
          </a:p>
          <a:p>
            <a:endParaRPr lang="pt-BR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475AD-D968-8566-3928-E61C8716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1995F-D991-4D6F-B738-EB91E325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Armazenamento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Inteligente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2155620"/>
            <a:ext cx="721608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se trata de criar um aplicativo, é importante poder salvar e acessar dados de forma fácil e eficiente. Para isso, vamos explorar duas ferramentas essenciais: SQLite e SharedPreferences.</a:t>
            </a:r>
          </a:p>
          <a:p>
            <a:r>
              <a:rPr lang="pt-BR" sz="2400" dirty="0"/>
              <a:t>SQLite: É uma biblioteca leve que permite criar e gerenciar bancos de dados relacionais dentro do seu aplicativo. Com o SQLite, você pode armazenar grandes quantidades de dados de forma organizada e realizar operações como inserir, atualizar, excluir e consultar dados. É ideal para aplicativos que precisam lidar com muitas informações inter-relacionadas, como listas de contatos, registros de usuários ou itens de inventário.</a:t>
            </a:r>
          </a:p>
          <a:p>
            <a:r>
              <a:rPr lang="pt-BR" sz="2400" dirty="0"/>
              <a:t>SharedPreferences: Por outro lado, se você precisar armazenar dados simples no formato chave-valor, o SharedPreferences é a escolha certa. Ele oferece uma maneira fácil de armazenar pequenas quantidades de dados, como configurações do aplicativo, preferências do usuário ou estados de sessão. Com o SharedPreferences, você pode facilmente salvar e recuperar dados usando chaves de acesso simples, tornando-o uma opção conveniente para dados mais leves e de fácil acesso.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Guardando Dados no Seu App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7368339" y="9934349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76BA1-E6ED-0AE2-04D1-ABE073EBE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7" y="10226271"/>
            <a:ext cx="5644017" cy="257532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94D04B-AA24-4B5F-ADDC-7E437990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7E20D4-C495-E211-B9C1-453DCAEA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22376" y="366043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422493"/>
            <a:ext cx="8621463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 INTEGRAÇÃO DE RECURSOS EXTERNOS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8433848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31257-CAAB-8CEA-907B-5C6AB34206B6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A7563-92FD-CB22-72E7-BF54D0279989}"/>
              </a:ext>
            </a:extLst>
          </p:cNvPr>
          <p:cNvSpPr txBox="1"/>
          <p:nvPr/>
        </p:nvSpPr>
        <p:spPr>
          <a:xfrm>
            <a:off x="1225296" y="8755916"/>
            <a:ext cx="7612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Seu aplicativo pode se beneficiar da integração com recursos externos, como APIs da web ou bibliotecas de terceiros. Vamos ver como fazer isso de forma eficiente.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301D-52B9-BDE3-0C0F-36476986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CB18-5C5C-E542-2DA5-313F8A7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Trazendo o Mundo para o Seu App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3362628"/>
            <a:ext cx="721608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APIs da Web: APIs (Interface de Programação de Aplicativos) da web são conjuntos de regras e protocolos que permitem que diferentes aplicativos se comuniquem entre si pela internet. Elas fornecem uma maneira estruturada para solicitar e enviar dados de um aplicativo para outro. Por exemplo, uma API de previsão do tempo pode fornecer informações sobre o clima atual e previsões futuras para uso em um aplicativo de tempo.</a:t>
            </a:r>
          </a:p>
          <a:p>
            <a:endParaRPr lang="pt-BR" sz="2400" dirty="0"/>
          </a:p>
          <a:p>
            <a:r>
              <a:rPr lang="pt-BR" sz="2400" dirty="0"/>
              <a:t>Bibliotecas de Terceiros: Bibliotecas de terceiros são conjuntos de código pré-escrito criados por desenvolvedores externos e disponibilizados para uso público. Elas oferecem funcionalidades específicas que podem ser facilmente incorporadas ao seu aplicativo, economizando tempo e esforço de desenvolvimento. Por exemplo, uma biblioteca de gráficos pode ajudar a criar visualizações de dados interativas em seu aplicativo com apenas algumas linhas de código.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j-lt"/>
              </a:rPr>
              <a:t>Integração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Recursos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Externos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7405022" y="11442542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22F2AF-7281-F04B-9A22-53F65938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F7DF40-1D0B-B1DC-30ED-23AE71D9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 de código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7405022" y="11442542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462A6-9160-33E5-5014-4A74500C0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7" y="1942274"/>
            <a:ext cx="6314720" cy="918063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8D39D-2B94-45D4-6CD1-772042AD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BD909-B054-627E-62B4-31588980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22376" y="164875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294477"/>
            <a:ext cx="86214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TESTANDO E DEPURANDO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7135400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1DD37-36C1-4FB3-987E-3EF9C0753574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65C62-650B-E35D-CD33-BBDE65ADB2C8}"/>
              </a:ext>
            </a:extLst>
          </p:cNvPr>
          <p:cNvSpPr txBox="1"/>
          <p:nvPr/>
        </p:nvSpPr>
        <p:spPr>
          <a:xfrm>
            <a:off x="1207008" y="8257722"/>
            <a:ext cx="7612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Testar e depurar seu aplicativo é fundamental para garantir sua qualidade. Vamos explorar as melhores práticas e ferramentas para testar e depurar seu aplicativo Android.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A111D-A7FF-4E5E-AB94-23B1C70E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A017C-74E7-7D4E-698C-3FA4D21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Garantindo</a:t>
            </a:r>
            <a:r>
              <a:rPr lang="en-US" sz="4000" dirty="0">
                <a:latin typeface="Impact" panose="020B0806030902050204" pitchFamily="34" charset="0"/>
              </a:rPr>
              <a:t> a </a:t>
            </a:r>
            <a:r>
              <a:rPr lang="en-US" sz="4000" dirty="0" err="1">
                <a:latin typeface="Impact" panose="020B0806030902050204" pitchFamily="34" charset="0"/>
              </a:rPr>
              <a:t>Qualidade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2850564"/>
            <a:ext cx="7216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Melhores práticas:</a:t>
            </a:r>
          </a:p>
          <a:p>
            <a:r>
              <a:rPr lang="pt-BR" sz="2400" dirty="0"/>
              <a:t>Testes Unitários: Verifique partes individuais do código.</a:t>
            </a:r>
          </a:p>
          <a:p>
            <a:r>
              <a:rPr lang="pt-BR" sz="2400" dirty="0"/>
              <a:t>Testes de Integração: Teste a interação entre os componentes.</a:t>
            </a:r>
          </a:p>
          <a:p>
            <a:r>
              <a:rPr lang="pt-BR" sz="2400" dirty="0"/>
              <a:t>Testes de Interface do Usuário: Garanta uma boa experiência de usuário.</a:t>
            </a:r>
          </a:p>
          <a:p>
            <a:r>
              <a:rPr lang="pt-BR" sz="2400" dirty="0"/>
              <a:t>Testes em Dispositivos Reais: Teste em dispositivos reais para precisão.</a:t>
            </a:r>
          </a:p>
          <a:p>
            <a:r>
              <a:rPr lang="pt-BR" sz="2400" dirty="0"/>
              <a:t>Ferramentas:</a:t>
            </a:r>
          </a:p>
          <a:p>
            <a:r>
              <a:rPr lang="pt-BR" sz="2400" dirty="0"/>
              <a:t>Android Studio: Use para testes e depuração.</a:t>
            </a:r>
          </a:p>
          <a:p>
            <a:r>
              <a:rPr lang="pt-BR" sz="2400" dirty="0"/>
              <a:t>JUnit e Espresso: Frameworks para testes.</a:t>
            </a:r>
          </a:p>
          <a:p>
            <a:r>
              <a:rPr lang="pt-BR" sz="2400" dirty="0"/>
              <a:t>Firebase Test Lab: Testes automatizados na nuvem.</a:t>
            </a:r>
          </a:p>
          <a:p>
            <a:r>
              <a:rPr lang="pt-BR" sz="2400" dirty="0"/>
              <a:t>Depurador do Android Studio: Identifique e corrija problemas.</a:t>
            </a:r>
          </a:p>
          <a:p>
            <a:r>
              <a:rPr lang="pt-BR" sz="2400" dirty="0"/>
              <a:t>Essas práticas e ferramentas são essenciais para garantir a qualidade do seu aplicativo Android.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Testando e Depurando seu Aplicativo Android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7405022" y="9441906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C741A-44D6-49A4-8601-FD102FFF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" y="8983524"/>
            <a:ext cx="6967728" cy="349726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D9F4CC-C044-4725-24B8-18C5D97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5037D-1F5D-2B69-4F3A-609C319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22376" y="329467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221325"/>
            <a:ext cx="86214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PUBLICANDO SEU APLICATIVO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7080536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CD42C-629D-D7AF-F46A-A23A884E4A8D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F5384-207F-3FC7-89BC-079C4312ABC3}"/>
              </a:ext>
            </a:extLst>
          </p:cNvPr>
          <p:cNvSpPr txBox="1"/>
          <p:nvPr/>
        </p:nvSpPr>
        <p:spPr>
          <a:xfrm>
            <a:off x="1207008" y="8257722"/>
            <a:ext cx="7612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Finalmente, chegou a hora de compartilhar seu aplicativo com o mundo! Vamos explorar o processo de publicação na Google Play Store e as melhores práticas para garantir uma experiência de usuário positiva.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3997A-FDB2-C860-10A1-6AEACE9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A3E30-171F-BAFF-0555-52B05E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22376" y="1627915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5702653"/>
            <a:ext cx="8621463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 INTRODUÇÃO AO DESENVOLVIMENTO ANDROID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9768872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72CB1-3741-5E55-8E77-6EE4572B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47CA-88DA-B4D8-E84B-D862477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Levando Seu App ao Mundo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3307764"/>
            <a:ext cx="7216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Preparação: Certifique-se de que seu aplicativo atenda aos requisitos da Google Play.</a:t>
            </a:r>
          </a:p>
          <a:p>
            <a:r>
              <a:rPr lang="pt-BR" sz="2400" dirty="0"/>
              <a:t>Conta de Desenvolvedor: Registre-se no Google Play Console.</a:t>
            </a:r>
          </a:p>
          <a:p>
            <a:r>
              <a:rPr lang="pt-BR" sz="2400" dirty="0"/>
              <a:t>Configuração: Prepare ícones, imagens e descrições do aplicativo.</a:t>
            </a:r>
          </a:p>
          <a:p>
            <a:r>
              <a:rPr lang="pt-BR" sz="2400" dirty="0"/>
              <a:t>Upload: Envie seu arquivo APK e detalhes do aplicativo para o Console.</a:t>
            </a:r>
          </a:p>
          <a:p>
            <a:r>
              <a:rPr lang="pt-BR" sz="2400" dirty="0"/>
              <a:t>Revisão: O Google revisa seu aplicativo para garantir conformidade.</a:t>
            </a:r>
          </a:p>
          <a:p>
            <a:r>
              <a:rPr lang="pt-BR" sz="2400" dirty="0"/>
              <a:t>Lançamento: Escolha quando lançar seu aplicativo.</a:t>
            </a:r>
          </a:p>
          <a:p>
            <a:r>
              <a:rPr lang="pt-BR" sz="2400" dirty="0"/>
              <a:t>Atualizações: Envie atualizações conforme necessário.</a:t>
            </a:r>
          </a:p>
          <a:p>
            <a:r>
              <a:rPr lang="pt-BR" sz="2400" dirty="0"/>
              <a:t>Seguindo esses passos, seu aplicativo estará pronto para ser compartilhado na Google Play Store.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O Guia para Publicar na Google Play Store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314865" y="11223511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5DF63E-0657-AD4C-FCE4-07E0FA45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419AB-033C-1156-1CDF-86E9A773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5391757"/>
            <a:ext cx="862146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8378984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CD42C-629D-D7AF-F46A-A23A884E4A8D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3997A-FDB2-C860-10A1-6AEACE9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A3E30-171F-BAFF-0555-52B05E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926424" y="840539"/>
            <a:ext cx="721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Impact" panose="020B0806030902050204" pitchFamily="34" charset="0"/>
              </a:rPr>
              <a:t>Agradeço</a:t>
            </a:r>
            <a:r>
              <a:rPr lang="en-US" sz="4000" dirty="0">
                <a:latin typeface="Impact" panose="020B0806030902050204" pitchFamily="34" charset="0"/>
              </a:rPr>
              <a:t> á </a:t>
            </a:r>
            <a:r>
              <a:rPr lang="en-US" sz="4000" dirty="0" err="1">
                <a:latin typeface="Impact" panose="020B0806030902050204" pitchFamily="34" charset="0"/>
              </a:rPr>
              <a:t>todos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por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chegarem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até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aqui</a:t>
            </a:r>
            <a:r>
              <a:rPr lang="en-US" sz="4000" dirty="0">
                <a:latin typeface="Impact" panose="020B0806030902050204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902124" y="3591503"/>
            <a:ext cx="72160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Para </a:t>
            </a:r>
            <a:r>
              <a:rPr lang="en-US" sz="3200" dirty="0" err="1">
                <a:latin typeface="+mj-lt"/>
              </a:rPr>
              <a:t>escrever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esse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conteúdo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tive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ajuda</a:t>
            </a:r>
            <a:r>
              <a:rPr lang="en-US" sz="3200" dirty="0">
                <a:latin typeface="+mj-lt"/>
              </a:rPr>
              <a:t> de IA, </a:t>
            </a:r>
            <a:r>
              <a:rPr lang="en-US" sz="3200" dirty="0" err="1">
                <a:latin typeface="+mj-lt"/>
              </a:rPr>
              <a:t>projeto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feito</a:t>
            </a:r>
            <a:r>
              <a:rPr lang="en-US" sz="3200" dirty="0">
                <a:latin typeface="+mj-lt"/>
              </a:rPr>
              <a:t> para o </a:t>
            </a:r>
            <a:r>
              <a:rPr lang="en-US" sz="3200" dirty="0" err="1">
                <a:latin typeface="+mj-lt"/>
              </a:rPr>
              <a:t>curso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pt-BR" sz="3200" b="1" dirty="0">
                <a:latin typeface="+mj-lt"/>
              </a:rPr>
              <a:t>Criando um Ebook com ChatGPT &amp; MidJourney</a:t>
            </a:r>
            <a:endParaRPr lang="en-US" sz="32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7937A9-0879-792D-52C0-84A1DE6A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BFA9-8AAB-4761-5C60-9959271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67561-4326-AF38-4EE3-7E4BCA6B9398}"/>
              </a:ext>
            </a:extLst>
          </p:cNvPr>
          <p:cNvSpPr txBox="1"/>
          <p:nvPr/>
        </p:nvSpPr>
        <p:spPr>
          <a:xfrm>
            <a:off x="1194732" y="6947940"/>
            <a:ext cx="7216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u="sng" dirty="0">
                <a:hlinkClick r:id="rId2"/>
              </a:rPr>
              <a:t>Jéssica Vieira da Rosa | LinkedIn</a:t>
            </a:r>
            <a:endParaRPr lang="en-US" sz="2000" b="1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315C3C-1264-7DCD-AED4-9659833F4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1" y="6877828"/>
            <a:ext cx="540333" cy="540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B3BF3-5670-2B03-4E17-1E6A95BFB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755330"/>
            <a:ext cx="4824916" cy="4824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854066-E7B3-65B1-651B-E93D247AF722}"/>
              </a:ext>
            </a:extLst>
          </p:cNvPr>
          <p:cNvSpPr/>
          <p:nvPr/>
        </p:nvSpPr>
        <p:spPr>
          <a:xfrm>
            <a:off x="314865" y="6019398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Introdução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938700" y="2484804"/>
            <a:ext cx="7216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Bem-vindo ao excitante mundo do desenvolvimento de aplicativos Android! Neste guia, vamos explorar as ferramentas essenciais e fornecer exemplos práticos para você começar a criar seus próprios aplicativos Android.</a:t>
            </a:r>
          </a:p>
          <a:p>
            <a:r>
              <a:rPr lang="pt-BR" sz="2400" dirty="0"/>
              <a:t>Antes de mergulharmos no desenvolvimento, vamos entender o que são aplicativos Android, como funcionam e por que são tão populares.</a:t>
            </a:r>
          </a:p>
          <a:p>
            <a:r>
              <a:rPr lang="pt-BR" sz="2400" dirty="0"/>
              <a:t>Explore as ferramentas que você precisa para começar a desenvolver aplicativos Android, incluindo o Android Studio, emuladores e dispositivos reais.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j-lt"/>
              </a:rPr>
              <a:t>Desenvolvimento</a:t>
            </a:r>
            <a:r>
              <a:rPr lang="en-US" sz="3200" dirty="0">
                <a:latin typeface="+mj-lt"/>
              </a:rPr>
              <a:t> android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74361B41-84B5-01F2-440B-576C52C93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1770545" y="6219889"/>
            <a:ext cx="6529058" cy="45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2499C0-4988-27AA-FC41-97500CC9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F3344B-B3EB-C859-DAA2-0CDB0F8A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04088" y="589169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548796"/>
            <a:ext cx="86214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2060"/>
                </a:solidFill>
                <a:latin typeface="Impact" panose="020B0806030902050204" pitchFamily="34" charset="0"/>
              </a:rPr>
              <a:t>CONFIGURANDO SEU AMBIENTE DE </a:t>
            </a:r>
            <a:r>
              <a:rPr lang="pt-BR" sz="6000" dirty="0">
                <a:solidFill>
                  <a:srgbClr val="002060"/>
                </a:solidFill>
                <a:latin typeface="Impact" panose="020B0806030902050204" pitchFamily="34" charset="0"/>
              </a:rPr>
              <a:t>DESENVOLVIMENTO</a:t>
            </a:r>
            <a:endParaRPr lang="en-US" sz="66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65176" y="7688117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5129B-ECDD-9755-19BA-7149ADE24DA4}"/>
              </a:ext>
            </a:extLst>
          </p:cNvPr>
          <p:cNvSpPr txBox="1"/>
          <p:nvPr/>
        </p:nvSpPr>
        <p:spPr>
          <a:xfrm>
            <a:off x="1207008" y="8257722"/>
            <a:ext cx="7612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Antes de começar a codificar, é importante configurar o ambiente de desenvolvimento corretamente. Para desenvolver aplicativos Android, você precisará do Android Studio, a principal IDE (Integrated Development Environment) para desenvolvimento Android. Você pode baixar o Android Studio gratuitamente no site oficial.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3FC82-C9F1-AB5A-24CB-A2221E9F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BD8039-6E8F-32AE-1F59-A54C516F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Instalando o Android Studio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2448228"/>
            <a:ext cx="7216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começar a criar aplicativos Android, você precisa do Android Studio. Siga estes passos simples:</a:t>
            </a:r>
          </a:p>
          <a:p>
            <a:endParaRPr lang="pt-BR" sz="2400" dirty="0"/>
          </a:p>
          <a:p>
            <a:r>
              <a:rPr lang="pt-BR" sz="2400" dirty="0"/>
              <a:t>Acesse o site oficial do Android Studio.</a:t>
            </a:r>
          </a:p>
          <a:p>
            <a:r>
              <a:rPr lang="pt-BR" sz="2400" dirty="0"/>
              <a:t>Clique em "Download" para obter o instalador.</a:t>
            </a:r>
          </a:p>
          <a:p>
            <a:r>
              <a:rPr lang="pt-BR" sz="2400" dirty="0"/>
              <a:t>Execute o instalador e siga as instruções na tela.</a:t>
            </a:r>
          </a:p>
          <a:p>
            <a:r>
              <a:rPr lang="pt-BR" sz="2400" dirty="0"/>
              <a:t>Uma vez instalado, abra o Android Studio e comece a desenvolver!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540333" y="11474926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409D9-A120-66CD-48E8-23252D53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9" y="6400800"/>
            <a:ext cx="7216087" cy="37509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CCED-D1F3-34EF-F925-5B9898AD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4D83-7DDA-4130-461D-5490F7C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77240" y="545612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0724" y="4404205"/>
            <a:ext cx="86214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 LINGUAGEM DE PROGRAMAÇÃO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65176" y="7428008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800DD-B88C-F9F5-A77E-310C47A04062}"/>
              </a:ext>
            </a:extLst>
          </p:cNvPr>
          <p:cNvSpPr txBox="1"/>
          <p:nvPr/>
        </p:nvSpPr>
        <p:spPr>
          <a:xfrm>
            <a:off x="1207008" y="8257722"/>
            <a:ext cx="76123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Java tem sido a linguagem de programação tradicional para o desenvolvimento Android, mas você também pode usar Kotlin, uma linguagem moderna e preferida pela Google. Vamos explorar ambos, com exemplos simples para ajudar você a entender melhor.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DA10F-52D2-9415-7A5F-7B2A2BD8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4BB7-8C68-91CB-B8F4-89EEB5B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9F5FE-8741-27D6-EB60-AE946263256E}"/>
              </a:ext>
            </a:extLst>
          </p:cNvPr>
          <p:cNvSpPr txBox="1"/>
          <p:nvPr/>
        </p:nvSpPr>
        <p:spPr>
          <a:xfrm>
            <a:off x="572940" y="914752"/>
            <a:ext cx="72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Linguagens</a:t>
            </a:r>
            <a:r>
              <a:rPr lang="en-US" sz="4000" dirty="0">
                <a:latin typeface="Impact" panose="020B0806030902050204" pitchFamily="34" charset="0"/>
              </a:rPr>
              <a:t> de </a:t>
            </a:r>
            <a:r>
              <a:rPr lang="en-US" sz="4000" dirty="0" err="1">
                <a:latin typeface="Impact" panose="020B0806030902050204" pitchFamily="34" charset="0"/>
              </a:rPr>
              <a:t>Programação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572940" y="2393364"/>
            <a:ext cx="7216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Java é uma linguagem de programação popular para desenvolver aplicativos. É conhecida pela sua portabilidade, o que significa que os programas escritos em Java podem ser executados em diferentes sistemas operacionais sem precisar de grandes mudanças. Isso é possível graças à JVM (Java Virtual Machine), que traduz o código Java em linguagem de máquina compreensível pelo sistema. Além disso, Java é orientado a objetos, o que permite aos desenvolvedores organizar o código de forma modular e reutilizável. Essas características fazem do Java uma escolha comum para criar aplicativos desktop, web e móveis.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DC00-4907-40F4-9378-586CDCED753E}"/>
              </a:ext>
            </a:extLst>
          </p:cNvPr>
          <p:cNvSpPr txBox="1"/>
          <p:nvPr/>
        </p:nvSpPr>
        <p:spPr>
          <a:xfrm>
            <a:off x="572940" y="1642029"/>
            <a:ext cx="721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Java e Kotlin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540333" y="11474926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88DB4-0D8F-4956-C346-39FEEE5E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7084239"/>
            <a:ext cx="7216087" cy="237298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99B029-1E54-DB4F-860B-06A082F9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75FA21-DC8F-4B72-C306-92A995D7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EE040-3276-C39D-C960-9240D231DC8B}"/>
              </a:ext>
            </a:extLst>
          </p:cNvPr>
          <p:cNvSpPr txBox="1"/>
          <p:nvPr/>
        </p:nvSpPr>
        <p:spPr>
          <a:xfrm>
            <a:off x="938700" y="1222932"/>
            <a:ext cx="72160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Kotlin é uma linguagem de programação moderna que foi desenvolvida pela JetBrains e é amplamente utilizada para desenvolver aplicativos para Android. Ela é compatível com Java, o que significa que você pode usar bibliotecas e frameworks existentes de Java em projetos Kotlin. Kotlin é conhecida pela sua concisão, o que significa que você pode escrever menos código para realizar a mesma tarefa em comparação com Java. Além disso, ela oferece recursos avançados, como null safety e funções de extensão, que tornam o desenvolvimento mais seguro e produtivo. Por essas razões, Kotlin se tornou uma escolha popular entre os desenvolvedores Android.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CD2E-66F9-EF0B-9B1A-B3EEA71BB1DB}"/>
              </a:ext>
            </a:extLst>
          </p:cNvPr>
          <p:cNvSpPr/>
          <p:nvPr/>
        </p:nvSpPr>
        <p:spPr>
          <a:xfrm>
            <a:off x="314865" y="0"/>
            <a:ext cx="225468" cy="16420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ndroid Logo">
            <a:extLst>
              <a:ext uri="{FF2B5EF4-FFF2-40B4-BE49-F238E27FC236}">
                <a16:creationId xmlns:a16="http://schemas.microsoft.com/office/drawing/2014/main" id="{4E358C31-C085-0BBF-C270-3C6353C11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44921" r="26349"/>
          <a:stretch/>
        </p:blipFill>
        <p:spPr bwMode="auto">
          <a:xfrm>
            <a:off x="660082" y="11474926"/>
            <a:ext cx="1900420" cy="1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A41D3-ABC0-A5ED-5734-2E3F30E9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3" y="6920938"/>
            <a:ext cx="8357616" cy="274837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209FD2-5EC4-979B-A838-6808F3A0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F6136E-4D0F-4EB4-8FB5-4F1A7AD8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441274-61B7-65E0-B2BF-7A2CEFC226C4}"/>
              </a:ext>
            </a:extLst>
          </p:cNvPr>
          <p:cNvSpPr/>
          <p:nvPr/>
        </p:nvSpPr>
        <p:spPr>
          <a:xfrm>
            <a:off x="-9144" y="0"/>
            <a:ext cx="9601200" cy="12801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8CD9E-88F7-4355-851E-DF0991FA5955}"/>
              </a:ext>
            </a:extLst>
          </p:cNvPr>
          <p:cNvSpPr txBox="1"/>
          <p:nvPr/>
        </p:nvSpPr>
        <p:spPr>
          <a:xfrm>
            <a:off x="704088" y="360121"/>
            <a:ext cx="774319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800" dirty="0">
                <a:solidFill>
                  <a:srgbClr val="7131A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80FB-0B5F-B0BB-A089-907450F2C6B3}"/>
              </a:ext>
            </a:extLst>
          </p:cNvPr>
          <p:cNvSpPr txBox="1"/>
          <p:nvPr/>
        </p:nvSpPr>
        <p:spPr>
          <a:xfrm>
            <a:off x="489868" y="4696813"/>
            <a:ext cx="86214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Impact" panose="020B0806030902050204" pitchFamily="34" charset="0"/>
              </a:rPr>
              <a:t> INTERFACE DO USUÁRIO (UI)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37768-A610-0C58-97BA-E22C11A749D7}"/>
              </a:ext>
            </a:extLst>
          </p:cNvPr>
          <p:cNvSpPr/>
          <p:nvPr/>
        </p:nvSpPr>
        <p:spPr>
          <a:xfrm>
            <a:off x="256032" y="7537736"/>
            <a:ext cx="9070848" cy="177530"/>
          </a:xfrm>
          <a:prstGeom prst="rect">
            <a:avLst/>
          </a:prstGeom>
          <a:gradFill flip="none" rotWithShape="1">
            <a:gsLst>
              <a:gs pos="0">
                <a:srgbClr val="454B8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7131A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42E75-6881-DD29-A159-197DD6996850}"/>
              </a:ext>
            </a:extLst>
          </p:cNvPr>
          <p:cNvSpPr/>
          <p:nvPr/>
        </p:nvSpPr>
        <p:spPr>
          <a:xfrm>
            <a:off x="1591056" y="8613648"/>
            <a:ext cx="6583680" cy="2450592"/>
          </a:xfrm>
          <a:prstGeom prst="rect">
            <a:avLst/>
          </a:prstGeom>
          <a:solidFill>
            <a:srgbClr val="8EA3D8"/>
          </a:solidFill>
          <a:ln>
            <a:solidFill>
              <a:srgbClr val="8C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CF1B-FFB5-1515-DB2C-29C61DE9D7CD}"/>
              </a:ext>
            </a:extLst>
          </p:cNvPr>
          <p:cNvSpPr txBox="1"/>
          <p:nvPr/>
        </p:nvSpPr>
        <p:spPr>
          <a:xfrm>
            <a:off x="1207008" y="8257722"/>
            <a:ext cx="7612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criação de uma interface de usuário intuitiva é crucial para o sucesso do seu aplicativo. Vamos explorar o uso de layouts, views e recursos para criar uma interface atraente e funcional.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82DEF-995D-ED8B-0368-198139C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 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1A567-2C50-FA1B-83C0-829FB21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1B41-1C8B-4732-AA8B-DA5E861D9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777</TotalTime>
  <Words>1542</Words>
  <Application>Microsoft Office PowerPoint</Application>
  <PresentationFormat>A3 Paper (297x420 mm)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Display</vt:lpstr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Kah</dc:creator>
  <cp:lastModifiedBy>Jessica Kah</cp:lastModifiedBy>
  <cp:revision>7</cp:revision>
  <dcterms:created xsi:type="dcterms:W3CDTF">2024-04-30T20:02:26Z</dcterms:created>
  <dcterms:modified xsi:type="dcterms:W3CDTF">2024-05-07T20:00:51Z</dcterms:modified>
</cp:coreProperties>
</file>