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6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419" r:id="rId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50"/>
    <a:srgbClr val="000066"/>
    <a:srgbClr val="FF0000"/>
    <a:srgbClr val="EBFFEC"/>
    <a:srgbClr val="FFE3E4"/>
    <a:srgbClr val="E8FFE3"/>
    <a:srgbClr val="CC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7074" autoAdjust="0"/>
  </p:normalViewPr>
  <p:slideViewPr>
    <p:cSldViewPr snapToGrid="0">
      <p:cViewPr varScale="1">
        <p:scale>
          <a:sx n="65" d="100"/>
          <a:sy n="65" d="100"/>
        </p:scale>
        <p:origin x="1986" y="3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-2320" y="-11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749" tIns="48875" rIns="97749" bIns="48875" numCol="1" anchor="t" anchorCtr="0" compatLnSpc="1">
            <a:prstTxWarp prst="textNoShape">
              <a:avLst/>
            </a:prstTxWarp>
          </a:bodyPr>
          <a:lstStyle>
            <a:lvl1pPr defTabSz="9779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749" tIns="48875" rIns="97749" bIns="48875" numCol="1" anchor="t" anchorCtr="0" compatLnSpc="1">
            <a:prstTxWarp prst="textNoShape">
              <a:avLst/>
            </a:prstTxWarp>
          </a:bodyPr>
          <a:lstStyle>
            <a:lvl1pPr algn="r" defTabSz="9779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749" tIns="48875" rIns="97749" bIns="48875" numCol="1" anchor="b" anchorCtr="0" compatLnSpc="1">
            <a:prstTxWarp prst="textNoShape">
              <a:avLst/>
            </a:prstTxWarp>
          </a:bodyPr>
          <a:lstStyle>
            <a:lvl1pPr defTabSz="9779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749" tIns="48875" rIns="97749" bIns="48875" numCol="1" anchor="b" anchorCtr="0" compatLnSpc="1">
            <a:prstTxWarp prst="textNoShape">
              <a:avLst/>
            </a:prstTxWarp>
          </a:bodyPr>
          <a:lstStyle>
            <a:lvl1pPr algn="r" defTabSz="9779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16DBADC-7158-4C02-9AFC-3B0A731FA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417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749" tIns="48875" rIns="97749" bIns="48875" numCol="1" anchor="t" anchorCtr="0" compatLnSpc="1">
            <a:prstTxWarp prst="textNoShape">
              <a:avLst/>
            </a:prstTxWarp>
          </a:bodyPr>
          <a:lstStyle>
            <a:lvl1pPr defTabSz="9779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749" tIns="48875" rIns="97749" bIns="48875" numCol="1" anchor="t" anchorCtr="0" compatLnSpc="1">
            <a:prstTxWarp prst="textNoShape">
              <a:avLst/>
            </a:prstTxWarp>
          </a:bodyPr>
          <a:lstStyle>
            <a:lvl1pPr algn="r" defTabSz="9779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749" tIns="48875" rIns="97749" bIns="48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749" tIns="48875" rIns="97749" bIns="48875" numCol="1" anchor="b" anchorCtr="0" compatLnSpc="1">
            <a:prstTxWarp prst="textNoShape">
              <a:avLst/>
            </a:prstTxWarp>
          </a:bodyPr>
          <a:lstStyle>
            <a:lvl1pPr defTabSz="9779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749" tIns="48875" rIns="97749" bIns="48875" numCol="1" anchor="b" anchorCtr="0" compatLnSpc="1">
            <a:prstTxWarp prst="textNoShape">
              <a:avLst/>
            </a:prstTxWarp>
          </a:bodyPr>
          <a:lstStyle>
            <a:lvl1pPr algn="r" defTabSz="9779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8CB030DA-E3EC-4A2D-B8C8-1C131428C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324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125"/>
            <a:ext cx="8788400" cy="892175"/>
          </a:xfrm>
          <a:prstGeom prst="rect">
            <a:avLst/>
          </a:prstGeom>
        </p:spPr>
        <p:txBody>
          <a:bodyPr lIns="0"/>
          <a:lstStyle>
            <a:lvl1pPr marL="0" indent="0" algn="l">
              <a:defRPr sz="2800" b="1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33500"/>
            <a:ext cx="8839200" cy="524510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" y="111125"/>
            <a:ext cx="8788400" cy="892175"/>
          </a:xfrm>
          <a:prstGeom prst="rect">
            <a:avLst/>
          </a:prstGeom>
        </p:spPr>
        <p:txBody>
          <a:bodyPr lIns="0"/>
          <a:lstStyle>
            <a:lvl1pPr marL="0" indent="0" algn="l">
              <a:defRPr sz="2800" b="1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400" y="1333500"/>
            <a:ext cx="8839200" cy="524510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861300" y="6423025"/>
            <a:ext cx="1168400" cy="257175"/>
          </a:xfrm>
          <a:prstGeom prst="rect">
            <a:avLst/>
          </a:prstGeom>
          <a:ln/>
        </p:spPr>
        <p:txBody>
          <a:bodyPr lIns="0"/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fld id="{AFF2BB16-189C-45AC-B431-A9F2E9E9F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ctr" defTabSz="8366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366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366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366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366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36613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36613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36613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36613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12738" indent="-312738" algn="l" defTabSz="836613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60350" algn="l" defTabSz="836613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046163" indent="-209550" algn="l" defTabSz="836613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463675" indent="-209550" algn="l" defTabSz="836613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1881188" indent="-207963" algn="l" defTabSz="836613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338388" indent="-207963" algn="l" defTabSz="836613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795588" indent="-207963" algn="l" defTabSz="836613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252788" indent="-207963" algn="l" defTabSz="836613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709988" indent="-207963" algn="l" defTabSz="836613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98" y="314640"/>
            <a:ext cx="8562589" cy="611449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16810" y="44193"/>
            <a:ext cx="8973127" cy="540894"/>
          </a:xfrm>
          <a:prstGeom prst="rect">
            <a:avLst/>
          </a:prstGeom>
        </p:spPr>
        <p:txBody>
          <a:bodyPr lIns="0"/>
          <a:lstStyle>
            <a:lvl1pPr marL="0" indent="0" algn="l" defTabSz="836613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defTabSz="836613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defTabSz="836613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defTabSz="836613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defTabSz="836613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endParaRPr lang="en-US" sz="2000" u="sng" kern="0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 rot="16200000">
            <a:off x="-1553159" y="3064050"/>
            <a:ext cx="3612314" cy="33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641" tIns="41821" rIns="83641" bIns="41821">
            <a:spAutoFit/>
          </a:bodyPr>
          <a:lstStyle>
            <a:lvl1pPr defTabSz="83661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3661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3661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3661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3661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sz="1600" b="1" dirty="0" smtClean="0">
                <a:solidFill>
                  <a:srgbClr val="000000"/>
                </a:solidFill>
              </a:rPr>
              <a:t>Policy </a:t>
            </a:r>
            <a:r>
              <a:rPr lang="en-GB" sz="1600" b="1" dirty="0">
                <a:solidFill>
                  <a:srgbClr val="000000"/>
                </a:solidFill>
              </a:rPr>
              <a:t>Uncertainty </a:t>
            </a:r>
            <a:r>
              <a:rPr lang="en-GB" sz="1600" b="1" dirty="0" smtClean="0">
                <a:solidFill>
                  <a:srgbClr val="000000"/>
                </a:solidFill>
              </a:rPr>
              <a:t>Index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66" y="6240826"/>
            <a:ext cx="9224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Notes: </a:t>
            </a:r>
            <a:r>
              <a:rPr lang="en-US" sz="1200" dirty="0"/>
              <a:t>Index reflects scaled monthly counts of articles </a:t>
            </a:r>
            <a:r>
              <a:rPr lang="en-US" sz="1200" dirty="0" smtClean="0"/>
              <a:t>in six South Korean newspapers containing </a:t>
            </a:r>
            <a:r>
              <a:rPr lang="en-US" sz="1200" dirty="0"/>
              <a:t>‘uncertain</a:t>
            </a:r>
            <a:r>
              <a:rPr lang="en-US" sz="1200" dirty="0" smtClean="0"/>
              <a:t>’ or ‘uncertainty’, ‘</a:t>
            </a:r>
            <a:r>
              <a:rPr lang="en-US" sz="1200" dirty="0"/>
              <a:t>economic</a:t>
            </a:r>
            <a:r>
              <a:rPr lang="en-US" sz="1200" dirty="0" smtClean="0"/>
              <a:t>’ or ‘economy’ or ‘commerce’, </a:t>
            </a:r>
            <a:r>
              <a:rPr lang="en-US" sz="1200" dirty="0"/>
              <a:t>and one or more </a:t>
            </a:r>
            <a:r>
              <a:rPr lang="en-US" sz="1200" dirty="0" smtClean="0"/>
              <a:t>of the policy terms specified for South Korea in Appendix A.  The </a:t>
            </a:r>
            <a:r>
              <a:rPr lang="en-US" sz="1200" dirty="0"/>
              <a:t>series is normalized to mean 100 from </a:t>
            </a:r>
            <a:r>
              <a:rPr lang="en-US" sz="1200" dirty="0" smtClean="0"/>
              <a:t>1995 to 2014.</a:t>
            </a:r>
            <a:endParaRPr lang="en-US" sz="1200" dirty="0"/>
          </a:p>
          <a:p>
            <a:endParaRPr lang="en-US" sz="1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4967" y="2616914"/>
            <a:ext cx="8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Soviet Union</a:t>
            </a:r>
          </a:p>
          <a:p>
            <a:r>
              <a:rPr lang="en-US" sz="1200" dirty="0" smtClean="0"/>
              <a:t>Collapse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38113" y="2313644"/>
            <a:ext cx="49226" cy="13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5410" y="1482647"/>
            <a:ext cx="1080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South Korean Presidential Election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003239" y="1783780"/>
            <a:ext cx="343632" cy="83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20901" y="978424"/>
            <a:ext cx="1106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Real-Name </a:t>
            </a:r>
            <a:r>
              <a:rPr lang="en-US" sz="1200" dirty="0"/>
              <a:t>F</a:t>
            </a:r>
            <a:r>
              <a:rPr lang="en-US" sz="1200" dirty="0" smtClean="0"/>
              <a:t>inancial Transactions Law Enacted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069490" y="2477624"/>
            <a:ext cx="7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Death of Kim Il-Sung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659392" y="2464841"/>
            <a:ext cx="88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Asian Financial Crisis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378200" y="2384698"/>
            <a:ext cx="32954" cy="98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57893" y="1738367"/>
            <a:ext cx="111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Economic and Financial Restructuring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055726" y="2486298"/>
            <a:ext cx="647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9/11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834137" y="2314205"/>
            <a:ext cx="63500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26009" y="859876"/>
            <a:ext cx="1427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Parliament Impeaches President </a:t>
            </a:r>
            <a:r>
              <a:rPr lang="en-US" sz="1200" dirty="0" err="1" smtClean="0"/>
              <a:t>Roh</a:t>
            </a:r>
            <a:r>
              <a:rPr lang="en-US" sz="1200" dirty="0" smtClean="0"/>
              <a:t> Moo-</a:t>
            </a:r>
            <a:r>
              <a:rPr lang="en-US" sz="1200" dirty="0" err="1" smtClean="0"/>
              <a:t>hyun</a:t>
            </a:r>
            <a:r>
              <a:rPr lang="en-US" sz="1200" dirty="0" smtClean="0"/>
              <a:t>(March);</a:t>
            </a:r>
          </a:p>
          <a:p>
            <a:r>
              <a:rPr lang="en-US" sz="1200" dirty="0" smtClean="0"/>
              <a:t>Constitutional Court Overturns Move (May)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665539" y="262971"/>
            <a:ext cx="101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Lehman </a:t>
            </a:r>
          </a:p>
          <a:p>
            <a:r>
              <a:rPr lang="en-US" sz="1200" dirty="0" smtClean="0"/>
              <a:t>Brothers</a:t>
            </a:r>
          </a:p>
          <a:p>
            <a:r>
              <a:rPr lang="en-US" sz="1200" dirty="0" smtClean="0"/>
              <a:t>Failure,</a:t>
            </a:r>
          </a:p>
          <a:p>
            <a:r>
              <a:rPr lang="en-US" sz="1200" dirty="0" smtClean="0"/>
              <a:t>Global</a:t>
            </a:r>
          </a:p>
          <a:p>
            <a:r>
              <a:rPr lang="en-US" sz="1200" dirty="0" smtClean="0"/>
              <a:t>Financial Crisis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524199" y="764303"/>
            <a:ext cx="141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Eurozone Fears 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938979" y="3109082"/>
            <a:ext cx="193238" cy="19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87701" y="520600"/>
            <a:ext cx="149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Daewoo Motors Bankruptcy, Financial Fraud and Accounting Scandals 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266259" y="174470"/>
            <a:ext cx="108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</a:t>
            </a:r>
            <a:endParaRPr lang="en-US" sz="1200" dirty="0" smtClean="0"/>
          </a:p>
          <a:p>
            <a:r>
              <a:rPr lang="en-US" sz="1200" dirty="0" smtClean="0"/>
              <a:t>Gulf War II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6" idx="2"/>
          </p:cNvCxnSpPr>
          <p:nvPr/>
        </p:nvCxnSpPr>
        <p:spPr>
          <a:xfrm>
            <a:off x="3937001" y="1536263"/>
            <a:ext cx="39991" cy="31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14024" y="2200242"/>
            <a:ext cx="76200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3" idx="2"/>
          </p:cNvCxnSpPr>
          <p:nvPr/>
        </p:nvCxnSpPr>
        <p:spPr>
          <a:xfrm flipH="1">
            <a:off x="6172870" y="1260570"/>
            <a:ext cx="50689" cy="20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ight Brace 30"/>
          <p:cNvSpPr/>
          <p:nvPr/>
        </p:nvSpPr>
        <p:spPr>
          <a:xfrm rot="16200000">
            <a:off x="7070037" y="762837"/>
            <a:ext cx="251037" cy="85089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3334" y="1301286"/>
            <a:ext cx="952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North Korea Renounces</a:t>
            </a:r>
          </a:p>
          <a:p>
            <a:r>
              <a:rPr lang="en-US" sz="1200" dirty="0" smtClean="0"/>
              <a:t>1953 Truce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94194" y="559446"/>
            <a:ext cx="1222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Surprise Three-Party Political Merger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001450" y="1409512"/>
            <a:ext cx="74652" cy="206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16769" y="2464841"/>
            <a:ext cx="896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Large Anti-FTA</a:t>
            </a:r>
          </a:p>
          <a:p>
            <a:r>
              <a:rPr lang="en-US" sz="1200" dirty="0" smtClean="0"/>
              <a:t>Protests</a:t>
            </a:r>
            <a:endParaRPr lang="en-US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346700" y="3109082"/>
            <a:ext cx="218524" cy="34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475959" y="2061532"/>
            <a:ext cx="4824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66053" y="691996"/>
            <a:ext cx="63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</a:t>
            </a:r>
            <a:endParaRPr lang="en-US" sz="1200" dirty="0" smtClean="0"/>
          </a:p>
          <a:p>
            <a:r>
              <a:rPr lang="en-US" sz="1200" dirty="0" smtClean="0"/>
              <a:t>Brexit</a:t>
            </a:r>
            <a:endParaRPr lang="en-US" sz="12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054342" y="1153661"/>
            <a:ext cx="243869" cy="16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066424" y="2352642"/>
            <a:ext cx="76200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044940" y="487776"/>
            <a:ext cx="1190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Heavy industry Restructuring</a:t>
            </a:r>
            <a:endParaRPr lang="en-US" sz="1200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8471567" y="949441"/>
            <a:ext cx="135290" cy="31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941992" y="2384698"/>
            <a:ext cx="128659" cy="24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426407" y="1935839"/>
            <a:ext cx="100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Recession in China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87511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125606</TotalTime>
  <Words>143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1_Default Design</vt:lpstr>
      <vt:lpstr>PowerPoint Presentation</vt:lpstr>
    </vt:vector>
  </TitlesOfParts>
  <Company>STICERD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Buried by aggregation: Excavating the dynamics of investment, employment and Q   Nick Bloom (CEP, LSE)   June 2004</dc:title>
  <dc:creator>CEP</dc:creator>
  <cp:lastModifiedBy>Yu Kyung Koh</cp:lastModifiedBy>
  <cp:revision>1243</cp:revision>
  <cp:lastPrinted>2015-09-26T11:19:44Z</cp:lastPrinted>
  <dcterms:created xsi:type="dcterms:W3CDTF">2004-06-10T15:56:20Z</dcterms:created>
  <dcterms:modified xsi:type="dcterms:W3CDTF">2016-09-15T20:49:34Z</dcterms:modified>
</cp:coreProperties>
</file>