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67cdfa71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67cdfa71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967cdfa71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967cdfa71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967cdfa7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967cdfa7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Overall, closing price of these stocks has been increasing over time and doesn't seem to be statiotionary. We need to apply transformations for forecasting.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967cdfa71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967cdfa71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67cdfa7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67cdfa7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Moving averages help us smooth out the data from fluctuations and see the overall trends more clearly. As we can see here in the plots, adjusted closing price of AAPL has the most stable increasing trend, while adjusted closing price of GOOG and AMZN both exhibit an upward trend first and a downward trend, before returning to an upward trend. Apple stock has the best performance over the last five years, followed by google, and lastly amazon.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67cdfa71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67cdfa71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Analyzing the patterns and correlations between 'Open,' 'High,' and 'Volume' with the 'Adjusted Close Price' is essential. In this dataset, Google, Amazon, and Apple exhibit similar patterns. Notably, 'Volume' shows no correlation with the 'Adjusted Close Price,' suggesting it may not significantly impact Stock Price Direction Prediction. Other factors and variables should be considered for more accurate predictions but </a:t>
            </a:r>
            <a:r>
              <a:rPr lang="en"/>
              <a:t>highly</a:t>
            </a:r>
            <a:r>
              <a:rPr lang="en"/>
              <a:t> correlated need to apply some transformations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67cdfa71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67cdfa71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86a08035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86a08035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67cdfa71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67cdfa71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rot="803052">
            <a:off x="-2986365" y="-2041430"/>
            <a:ext cx="7396604" cy="9545986"/>
          </a:xfrm>
          <a:prstGeom prst="rect">
            <a:avLst/>
          </a:prstGeom>
          <a:noFill/>
          <a:ln>
            <a:noFill/>
          </a:ln>
        </p:spPr>
      </p:pic>
      <p:sp>
        <p:nvSpPr>
          <p:cNvPr id="55" name="Google Shape;55;p13"/>
          <p:cNvSpPr txBox="1"/>
          <p:nvPr>
            <p:ph idx="1" type="subTitle"/>
          </p:nvPr>
        </p:nvSpPr>
        <p:spPr>
          <a:xfrm>
            <a:off x="457000" y="4069150"/>
            <a:ext cx="3596700" cy="9582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a:t>Dhruvi Shah, Siqing Guan, Youjia Li, Yue Wu,</a:t>
            </a:r>
            <a:br>
              <a:rPr lang="en"/>
            </a:br>
            <a:r>
              <a:rPr lang="en"/>
              <a:t> Linxuan Zheng</a:t>
            </a:r>
            <a:endParaRPr/>
          </a:p>
        </p:txBody>
      </p:sp>
      <p:sp>
        <p:nvSpPr>
          <p:cNvPr id="56" name="Google Shape;56;p13"/>
          <p:cNvSpPr txBox="1"/>
          <p:nvPr>
            <p:ph type="ctrTitle"/>
          </p:nvPr>
        </p:nvSpPr>
        <p:spPr>
          <a:xfrm>
            <a:off x="289075" y="1447500"/>
            <a:ext cx="8041500" cy="224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b="1" sz="4200"/>
          </a:p>
          <a:p>
            <a:pPr indent="0" lvl="0" marL="0" rtl="0" algn="l">
              <a:spcBef>
                <a:spcPts val="0"/>
              </a:spcBef>
              <a:spcAft>
                <a:spcPts val="0"/>
              </a:spcAft>
              <a:buNone/>
            </a:pPr>
            <a:r>
              <a:rPr b="1" lang="en" sz="4200"/>
              <a:t>AML PROJECT: </a:t>
            </a:r>
            <a:br>
              <a:rPr b="1" lang="en" sz="4200"/>
            </a:br>
            <a:r>
              <a:rPr b="1" lang="en" sz="4200"/>
              <a:t>CLOSING PRICE</a:t>
            </a:r>
            <a:endParaRPr b="1" sz="4200"/>
          </a:p>
          <a:p>
            <a:pPr indent="0" lvl="0" marL="0" rtl="0" algn="l">
              <a:spcBef>
                <a:spcPts val="0"/>
              </a:spcBef>
              <a:spcAft>
                <a:spcPts val="0"/>
              </a:spcAft>
              <a:buNone/>
            </a:pPr>
            <a:r>
              <a:rPr b="1" lang="en" sz="4200"/>
              <a:t>PREDICTION </a:t>
            </a:r>
            <a:endParaRPr b="1" sz="4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ML Techniques </a:t>
            </a:r>
            <a:endParaRPr b="1"/>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AutoNum type="arabicPeriod"/>
            </a:pPr>
            <a:r>
              <a:rPr lang="en"/>
              <a:t>Recurrent Neural Network (RNN) : Well suited time-series technique, we will </a:t>
            </a:r>
            <a:r>
              <a:rPr lang="en"/>
              <a:t>use open, high, low, close prices, and maybe exogenous variable such as economic indicators, market sentiment, or news sentiment scores to </a:t>
            </a:r>
            <a:r>
              <a:rPr lang="en"/>
              <a:t>predict</a:t>
            </a:r>
            <a:r>
              <a:rPr lang="en"/>
              <a:t> the closing price. </a:t>
            </a:r>
            <a:endParaRPr/>
          </a:p>
          <a:p>
            <a:pPr indent="-334327" lvl="0" marL="457200" rtl="0" algn="l">
              <a:spcBef>
                <a:spcPts val="0"/>
              </a:spcBef>
              <a:spcAft>
                <a:spcPts val="0"/>
              </a:spcAft>
              <a:buSzPct val="100000"/>
              <a:buAutoNum type="arabicPeriod"/>
            </a:pPr>
            <a:r>
              <a:rPr lang="en"/>
              <a:t>LSTM: use open, high, low, close prices ,and technical indicators effectively modeling and predicting sequences of data </a:t>
            </a:r>
            <a:endParaRPr/>
          </a:p>
          <a:p>
            <a:pPr indent="-334327" lvl="0" marL="457200" rtl="0" algn="l">
              <a:spcBef>
                <a:spcPts val="0"/>
              </a:spcBef>
              <a:spcAft>
                <a:spcPts val="0"/>
              </a:spcAft>
              <a:buSzPct val="100000"/>
              <a:buAutoNum type="arabicPeriod"/>
            </a:pPr>
            <a:r>
              <a:rPr lang="en"/>
              <a:t>Classification: It</a:t>
            </a:r>
            <a:r>
              <a:rPr lang="en"/>
              <a:t> involves training a machine learning model using historical stock price data, technical indicators, and potentially sentiment data. The model categorizes future price movements (e.g., up, down, or unchanged) based on historical patterns and relevant features. By applying classification algorithms like logistic regression or random forests, this approach aids traders and investors in making informed decisions regarding stock positions and trading strategies.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Dataset descriptions </a:t>
            </a:r>
            <a:endParaRPr b="1"/>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2000"/>
              <a:t>We sourced data for the stocks of Apple, Google, and Amazon from Yahoo Finance, for every trading day from October 9, 2018, to October 9, 2023. The datasets encompass different variables, including Open, Close, High, Low, Volume, and Adjusted Close prices. We also include market index like S&amp;P 500,  providing a broad benchmark for the overall performance of the stock market. Our purpose is to employ the mentioned variables to predict the Adjusted Close Price for each of these three companies in the following trading days.</a:t>
            </a:r>
            <a:endParaRPr sz="2000"/>
          </a:p>
          <a:p>
            <a:pPr indent="0" lvl="0" marL="0" rtl="0" algn="l">
              <a:spcBef>
                <a:spcPts val="1200"/>
              </a:spcBef>
              <a:spcAft>
                <a:spcPts val="1200"/>
              </a:spcAft>
              <a:buNone/>
            </a:pPr>
            <a:r>
              <a:rPr b="1" lang="en" sz="2000"/>
              <a:t>Adjusted Closing Price</a:t>
            </a:r>
            <a:r>
              <a:rPr lang="en" sz="2000"/>
              <a:t> :</a:t>
            </a:r>
            <a:r>
              <a:rPr lang="en" sz="2000"/>
              <a:t>The a</a:t>
            </a:r>
            <a:r>
              <a:rPr lang="en" sz="2000"/>
              <a:t>djusted closing price is the closing price after dividend payouts, stock splits, or the issue of additional shares have been taken into account.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Closing price over time </a:t>
            </a:r>
            <a:endParaRPr b="1"/>
          </a:p>
        </p:txBody>
      </p:sp>
      <p:pic>
        <p:nvPicPr>
          <p:cNvPr id="68" name="Google Shape;68;p15"/>
          <p:cNvPicPr preferRelativeResize="0"/>
          <p:nvPr/>
        </p:nvPicPr>
        <p:blipFill>
          <a:blip r:embed="rId3">
            <a:alphaModFix/>
          </a:blip>
          <a:stretch>
            <a:fillRect/>
          </a:stretch>
        </p:blipFill>
        <p:spPr>
          <a:xfrm>
            <a:off x="403313" y="945075"/>
            <a:ext cx="7814279" cy="3820974"/>
          </a:xfrm>
          <a:prstGeom prst="rect">
            <a:avLst/>
          </a:prstGeom>
          <a:noFill/>
          <a:ln>
            <a:noFill/>
          </a:ln>
        </p:spPr>
      </p:pic>
      <p:sp>
        <p:nvSpPr>
          <p:cNvPr id="69" name="Google Shape;69;p15"/>
          <p:cNvSpPr txBox="1"/>
          <p:nvPr/>
        </p:nvSpPr>
        <p:spPr>
          <a:xfrm>
            <a:off x="716700" y="4634650"/>
            <a:ext cx="7710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Note</a:t>
            </a:r>
            <a:r>
              <a:rPr lang="en" sz="1100">
                <a:solidFill>
                  <a:schemeClr val="dk1"/>
                </a:solidFill>
              </a:rPr>
              <a:t> : Overall, closing price of these stocks has been increasing over time and doesn't seem to be statiotionary. We need to apply transformations for forecasting.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Correlation between three stocks and market index  </a:t>
            </a:r>
            <a:endParaRPr b="1"/>
          </a:p>
        </p:txBody>
      </p:sp>
      <p:sp>
        <p:nvSpPr>
          <p:cNvPr id="75" name="Google Shape;75;p16"/>
          <p:cNvSpPr txBox="1"/>
          <p:nvPr>
            <p:ph idx="1" type="body"/>
          </p:nvPr>
        </p:nvSpPr>
        <p:spPr>
          <a:xfrm>
            <a:off x="4776825" y="1017725"/>
            <a:ext cx="4241700" cy="1221900"/>
          </a:xfrm>
          <a:prstGeom prst="rect">
            <a:avLst/>
          </a:prstGeom>
        </p:spPr>
        <p:txBody>
          <a:bodyPr anchorCtr="0" anchor="t" bIns="91425" lIns="91425" spcFirstLastPara="1" rIns="91425" wrap="square" tIns="91425">
            <a:normAutofit fontScale="92500" lnSpcReduction="20000"/>
          </a:bodyPr>
          <a:lstStyle/>
          <a:p>
            <a:pPr indent="0" lvl="0" marL="0" rtl="0" algn="l">
              <a:spcBef>
                <a:spcPts val="300"/>
              </a:spcBef>
              <a:spcAft>
                <a:spcPts val="0"/>
              </a:spcAft>
              <a:buNone/>
            </a:pPr>
            <a:r>
              <a:rPr lang="en" sz="1200">
                <a:solidFill>
                  <a:schemeClr val="dk1"/>
                </a:solidFill>
              </a:rPr>
              <a:t>By the graph, </a:t>
            </a:r>
            <a:r>
              <a:rPr lang="en" sz="1200">
                <a:solidFill>
                  <a:schemeClr val="dk1"/>
                </a:solidFill>
              </a:rPr>
              <a:t>all</a:t>
            </a:r>
            <a:r>
              <a:rPr lang="en" sz="1200">
                <a:solidFill>
                  <a:schemeClr val="dk1"/>
                </a:solidFill>
              </a:rPr>
              <a:t> chosen stocks are </a:t>
            </a:r>
            <a:r>
              <a:rPr lang="en" sz="1200">
                <a:solidFill>
                  <a:schemeClr val="dk1"/>
                </a:solidFill>
              </a:rPr>
              <a:t>positively</a:t>
            </a:r>
            <a:r>
              <a:rPr lang="en" sz="1200">
                <a:solidFill>
                  <a:schemeClr val="dk1"/>
                </a:solidFill>
              </a:rPr>
              <a:t> correlated with each other and the market index. However, there are certain pairs have </a:t>
            </a:r>
            <a:r>
              <a:rPr lang="en" sz="1200">
                <a:solidFill>
                  <a:schemeClr val="dk1"/>
                </a:solidFill>
              </a:rPr>
              <a:t>noticeably</a:t>
            </a:r>
            <a:r>
              <a:rPr lang="en" sz="1200">
                <a:solidFill>
                  <a:schemeClr val="dk1"/>
                </a:solidFill>
              </a:rPr>
              <a:t> high correlations that may cause the problem of </a:t>
            </a:r>
            <a:r>
              <a:rPr lang="en" sz="1200">
                <a:solidFill>
                  <a:schemeClr val="dk1"/>
                </a:solidFill>
              </a:rPr>
              <a:t>multicollinearity</a:t>
            </a:r>
            <a:r>
              <a:rPr lang="en" sz="1200">
                <a:solidFill>
                  <a:schemeClr val="dk1"/>
                </a:solidFill>
              </a:rPr>
              <a:t> for further prediction(GOOG&amp;SP500, AMZN&amp;APPL,GOOG</a:t>
            </a:r>
            <a:r>
              <a:rPr lang="en" sz="1200">
                <a:solidFill>
                  <a:schemeClr val="dk1"/>
                </a:solidFill>
              </a:rPr>
              <a:t>&amp;APPL</a:t>
            </a:r>
            <a:r>
              <a:rPr lang="en" sz="1200">
                <a:solidFill>
                  <a:schemeClr val="dk1"/>
                </a:solidFill>
              </a:rPr>
              <a:t>), we will consider </a:t>
            </a:r>
            <a:r>
              <a:rPr lang="en" sz="1200">
                <a:solidFill>
                  <a:schemeClr val="dk1"/>
                </a:solidFill>
              </a:rPr>
              <a:t>appropriate</a:t>
            </a:r>
            <a:r>
              <a:rPr lang="en" sz="1200">
                <a:solidFill>
                  <a:schemeClr val="dk1"/>
                </a:solidFill>
              </a:rPr>
              <a:t> approaches to handle that in the next stage.  </a:t>
            </a:r>
            <a:endParaRPr/>
          </a:p>
        </p:txBody>
      </p:sp>
      <p:pic>
        <p:nvPicPr>
          <p:cNvPr id="76" name="Google Shape;76;p16"/>
          <p:cNvPicPr preferRelativeResize="0"/>
          <p:nvPr/>
        </p:nvPicPr>
        <p:blipFill>
          <a:blip r:embed="rId3">
            <a:alphaModFix/>
          </a:blip>
          <a:stretch>
            <a:fillRect/>
          </a:stretch>
        </p:blipFill>
        <p:spPr>
          <a:xfrm>
            <a:off x="473150" y="1017725"/>
            <a:ext cx="3973375" cy="3973375"/>
          </a:xfrm>
          <a:prstGeom prst="rect">
            <a:avLst/>
          </a:prstGeom>
          <a:noFill/>
          <a:ln>
            <a:noFill/>
          </a:ln>
        </p:spPr>
      </p:pic>
      <p:pic>
        <p:nvPicPr>
          <p:cNvPr id="77" name="Google Shape;77;p16"/>
          <p:cNvPicPr preferRelativeResize="0"/>
          <p:nvPr/>
        </p:nvPicPr>
        <p:blipFill>
          <a:blip r:embed="rId4">
            <a:alphaModFix/>
          </a:blip>
          <a:stretch>
            <a:fillRect/>
          </a:stretch>
        </p:blipFill>
        <p:spPr>
          <a:xfrm>
            <a:off x="4939125" y="2294275"/>
            <a:ext cx="3172700" cy="284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87900" y="116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Adjusted Closing price with moving avg</a:t>
            </a:r>
            <a:endParaRPr b="1"/>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300"/>
              </a:spcBef>
              <a:spcAft>
                <a:spcPts val="0"/>
              </a:spcAft>
              <a:buNone/>
            </a:pPr>
            <a:r>
              <a:t/>
            </a:r>
            <a:endParaRPr sz="1200">
              <a:solidFill>
                <a:schemeClr val="dk1"/>
              </a:solidFill>
            </a:endParaRPr>
          </a:p>
          <a:p>
            <a:pPr indent="0" lvl="0" marL="457200" rtl="0" algn="l">
              <a:spcBef>
                <a:spcPts val="300"/>
              </a:spcBef>
              <a:spcAft>
                <a:spcPts val="0"/>
              </a:spcAft>
              <a:buNone/>
            </a:pPr>
            <a:r>
              <a:t/>
            </a:r>
            <a:endParaRPr sz="1200">
              <a:solidFill>
                <a:srgbClr val="DBDEE1"/>
              </a:solidFill>
            </a:endParaRPr>
          </a:p>
          <a:p>
            <a:pPr indent="0" lvl="0" marL="0" rtl="0" algn="l">
              <a:spcBef>
                <a:spcPts val="0"/>
              </a:spcBef>
              <a:spcAft>
                <a:spcPts val="1200"/>
              </a:spcAft>
              <a:buNone/>
            </a:pPr>
            <a:r>
              <a:t/>
            </a:r>
            <a:endParaRPr/>
          </a:p>
        </p:txBody>
      </p:sp>
      <p:pic>
        <p:nvPicPr>
          <p:cNvPr id="84" name="Google Shape;84;p17"/>
          <p:cNvPicPr preferRelativeResize="0"/>
          <p:nvPr/>
        </p:nvPicPr>
        <p:blipFill rotWithShape="1">
          <a:blip r:embed="rId3">
            <a:alphaModFix/>
          </a:blip>
          <a:srcRect b="5400" l="0" r="0" t="-5400"/>
          <a:stretch/>
        </p:blipFill>
        <p:spPr>
          <a:xfrm>
            <a:off x="391775" y="505900"/>
            <a:ext cx="4131699" cy="2065850"/>
          </a:xfrm>
          <a:prstGeom prst="rect">
            <a:avLst/>
          </a:prstGeom>
          <a:noFill/>
          <a:ln>
            <a:noFill/>
          </a:ln>
        </p:spPr>
      </p:pic>
      <p:pic>
        <p:nvPicPr>
          <p:cNvPr id="85" name="Google Shape;85;p17"/>
          <p:cNvPicPr preferRelativeResize="0"/>
          <p:nvPr/>
        </p:nvPicPr>
        <p:blipFill>
          <a:blip r:embed="rId4">
            <a:alphaModFix/>
          </a:blip>
          <a:stretch>
            <a:fillRect/>
          </a:stretch>
        </p:blipFill>
        <p:spPr>
          <a:xfrm>
            <a:off x="391775" y="2638125"/>
            <a:ext cx="4131699" cy="2065850"/>
          </a:xfrm>
          <a:prstGeom prst="rect">
            <a:avLst/>
          </a:prstGeom>
          <a:noFill/>
          <a:ln>
            <a:noFill/>
          </a:ln>
        </p:spPr>
      </p:pic>
      <p:pic>
        <p:nvPicPr>
          <p:cNvPr id="86" name="Google Shape;86;p17"/>
          <p:cNvPicPr preferRelativeResize="0"/>
          <p:nvPr/>
        </p:nvPicPr>
        <p:blipFill>
          <a:blip r:embed="rId5">
            <a:alphaModFix/>
          </a:blip>
          <a:stretch>
            <a:fillRect/>
          </a:stretch>
        </p:blipFill>
        <p:spPr>
          <a:xfrm>
            <a:off x="4523475" y="613463"/>
            <a:ext cx="4131699" cy="2065824"/>
          </a:xfrm>
          <a:prstGeom prst="rect">
            <a:avLst/>
          </a:prstGeom>
          <a:noFill/>
          <a:ln>
            <a:noFill/>
          </a:ln>
        </p:spPr>
      </p:pic>
      <p:pic>
        <p:nvPicPr>
          <p:cNvPr id="87" name="Google Shape;87;p17"/>
          <p:cNvPicPr preferRelativeResize="0"/>
          <p:nvPr/>
        </p:nvPicPr>
        <p:blipFill>
          <a:blip r:embed="rId6">
            <a:alphaModFix/>
          </a:blip>
          <a:stretch>
            <a:fillRect/>
          </a:stretch>
        </p:blipFill>
        <p:spPr>
          <a:xfrm>
            <a:off x="4572000" y="2638113"/>
            <a:ext cx="4131699" cy="2065863"/>
          </a:xfrm>
          <a:prstGeom prst="rect">
            <a:avLst/>
          </a:prstGeom>
          <a:noFill/>
          <a:ln>
            <a:noFill/>
          </a:ln>
        </p:spPr>
      </p:pic>
      <p:sp>
        <p:nvSpPr>
          <p:cNvPr id="88" name="Google Shape;88;p17"/>
          <p:cNvSpPr txBox="1"/>
          <p:nvPr/>
        </p:nvSpPr>
        <p:spPr>
          <a:xfrm>
            <a:off x="543625" y="4662600"/>
            <a:ext cx="8111400" cy="4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rPr>
              <a:t>Note: Moving averages help us smooth out the data from fluctuations and see the overall trends more clearly. As we can see here in the plots, adjusted closing price of AAPL has the most stable increasing trend, while adjusted </a:t>
            </a:r>
            <a:r>
              <a:rPr lang="en" sz="800">
                <a:solidFill>
                  <a:schemeClr val="dk1"/>
                </a:solidFill>
              </a:rPr>
              <a:t>closing</a:t>
            </a:r>
            <a:r>
              <a:rPr lang="en" sz="800">
                <a:solidFill>
                  <a:schemeClr val="dk1"/>
                </a:solidFill>
              </a:rPr>
              <a:t> price of GOOG and AMZN both exhibit an upward </a:t>
            </a:r>
            <a:r>
              <a:rPr lang="en" sz="800">
                <a:solidFill>
                  <a:schemeClr val="dk1"/>
                </a:solidFill>
              </a:rPr>
              <a:t>trend</a:t>
            </a:r>
            <a:r>
              <a:rPr lang="en" sz="800">
                <a:solidFill>
                  <a:schemeClr val="dk1"/>
                </a:solidFill>
              </a:rPr>
              <a:t> first and a downward trend, before returning to an upward trend. Apple stock has the best performance over the last five years, followed by google, and lastly amazon.</a:t>
            </a:r>
            <a:endParaRPr sz="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223650" y="158025"/>
            <a:ext cx="9438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   </a:t>
            </a:r>
            <a:r>
              <a:rPr b="1" lang="en"/>
              <a:t>Correlation </a:t>
            </a:r>
            <a:r>
              <a:rPr b="1" lang="en"/>
              <a:t>with Open, High, Low, Volume with Adj Closing </a:t>
            </a:r>
            <a:endParaRPr b="1"/>
          </a:p>
        </p:txBody>
      </p:sp>
      <p:pic>
        <p:nvPicPr>
          <p:cNvPr id="94" name="Google Shape;94;p18"/>
          <p:cNvPicPr preferRelativeResize="0"/>
          <p:nvPr/>
        </p:nvPicPr>
        <p:blipFill>
          <a:blip r:embed="rId3">
            <a:alphaModFix/>
          </a:blip>
          <a:stretch>
            <a:fillRect/>
          </a:stretch>
        </p:blipFill>
        <p:spPr>
          <a:xfrm>
            <a:off x="272475" y="920000"/>
            <a:ext cx="6187325" cy="3760150"/>
          </a:xfrm>
          <a:prstGeom prst="rect">
            <a:avLst/>
          </a:prstGeom>
          <a:noFill/>
          <a:ln>
            <a:noFill/>
          </a:ln>
        </p:spPr>
      </p:pic>
      <p:pic>
        <p:nvPicPr>
          <p:cNvPr id="95" name="Google Shape;95;p18"/>
          <p:cNvPicPr preferRelativeResize="0"/>
          <p:nvPr/>
        </p:nvPicPr>
        <p:blipFill>
          <a:blip r:embed="rId4">
            <a:alphaModFix/>
          </a:blip>
          <a:stretch>
            <a:fillRect/>
          </a:stretch>
        </p:blipFill>
        <p:spPr>
          <a:xfrm>
            <a:off x="6489350" y="2571750"/>
            <a:ext cx="2654650" cy="1832375"/>
          </a:xfrm>
          <a:prstGeom prst="rect">
            <a:avLst/>
          </a:prstGeom>
          <a:noFill/>
          <a:ln>
            <a:noFill/>
          </a:ln>
        </p:spPr>
      </p:pic>
      <p:sp>
        <p:nvSpPr>
          <p:cNvPr id="96" name="Google Shape;96;p18"/>
          <p:cNvSpPr txBox="1"/>
          <p:nvPr/>
        </p:nvSpPr>
        <p:spPr>
          <a:xfrm>
            <a:off x="533975" y="4589400"/>
            <a:ext cx="861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Note: </a:t>
            </a:r>
            <a:r>
              <a:rPr lang="en" sz="800">
                <a:solidFill>
                  <a:schemeClr val="dk1"/>
                </a:solidFill>
              </a:rPr>
              <a:t>Analyzing the patterns and correlations between 'Open,' 'High,' and 'Volume' with the 'Adjusted Close Price' is essential. In this dataset, Google, Amazon, and Apple exhibit similar patterns. Notably, 'Volume' shows no correlation with the 'Adjusted Close Price,' suggesting it may not significantly impact Stock Price Direction Prediction. Other factors and variables should be considered for more accurate predictions but highly correlated need to apply some transformations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235500" y="194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Stationary Check and Transformation </a:t>
            </a:r>
            <a:endParaRPr b="1"/>
          </a:p>
        </p:txBody>
      </p:sp>
      <p:sp>
        <p:nvSpPr>
          <p:cNvPr id="102" name="Google Shape;102;p19"/>
          <p:cNvSpPr txBox="1"/>
          <p:nvPr>
            <p:ph idx="1" type="body"/>
          </p:nvPr>
        </p:nvSpPr>
        <p:spPr>
          <a:xfrm>
            <a:off x="311700" y="788725"/>
            <a:ext cx="8728800" cy="315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If a time series has a trend or seasonality component, it must be made stationary before we can use certain Time Series Model(e.g. ARIMA)to forecast. It appears so in our case, so we stationarized our data through second order differencing, which then passed the ADF stationarity test. (p-value is &lt;0.05)</a:t>
            </a:r>
            <a:endParaRPr sz="1500"/>
          </a:p>
        </p:txBody>
      </p:sp>
      <p:sp>
        <p:nvSpPr>
          <p:cNvPr id="103" name="Google Shape;103;p19"/>
          <p:cNvSpPr txBox="1"/>
          <p:nvPr/>
        </p:nvSpPr>
        <p:spPr>
          <a:xfrm>
            <a:off x="296575" y="4330025"/>
            <a:ext cx="79992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04" name="Google Shape;104;p19"/>
          <p:cNvPicPr preferRelativeResize="0"/>
          <p:nvPr/>
        </p:nvPicPr>
        <p:blipFill>
          <a:blip r:embed="rId3">
            <a:alphaModFix/>
          </a:blip>
          <a:stretch>
            <a:fillRect/>
          </a:stretch>
        </p:blipFill>
        <p:spPr>
          <a:xfrm>
            <a:off x="272600" y="1963525"/>
            <a:ext cx="3751026" cy="2991675"/>
          </a:xfrm>
          <a:prstGeom prst="rect">
            <a:avLst/>
          </a:prstGeom>
          <a:noFill/>
          <a:ln>
            <a:noFill/>
          </a:ln>
        </p:spPr>
      </p:pic>
      <p:pic>
        <p:nvPicPr>
          <p:cNvPr id="105" name="Google Shape;105;p19"/>
          <p:cNvPicPr preferRelativeResize="0"/>
          <p:nvPr/>
        </p:nvPicPr>
        <p:blipFill>
          <a:blip r:embed="rId4">
            <a:alphaModFix/>
          </a:blip>
          <a:stretch>
            <a:fillRect/>
          </a:stretch>
        </p:blipFill>
        <p:spPr>
          <a:xfrm>
            <a:off x="4363225" y="1963525"/>
            <a:ext cx="4014124" cy="299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AutoCorrelation Analysis </a:t>
            </a:r>
            <a:endParaRPr b="1"/>
          </a:p>
        </p:txBody>
      </p:sp>
      <p:sp>
        <p:nvSpPr>
          <p:cNvPr id="111" name="Google Shape;111;p20"/>
          <p:cNvSpPr txBox="1"/>
          <p:nvPr>
            <p:ph idx="1" type="body"/>
          </p:nvPr>
        </p:nvSpPr>
        <p:spPr>
          <a:xfrm>
            <a:off x="311700" y="827650"/>
            <a:ext cx="8728500" cy="892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500"/>
              <a:t>Autocorrelation analysis examines how past values in a time series influence future values, aiding in the determination of the autoregressive (AR) and moving average (MA) components' orders (p and q) for ARIMA models.</a:t>
            </a:r>
            <a:endParaRPr sz="1500"/>
          </a:p>
        </p:txBody>
      </p:sp>
      <p:pic>
        <p:nvPicPr>
          <p:cNvPr id="112" name="Google Shape;112;p20"/>
          <p:cNvPicPr preferRelativeResize="0"/>
          <p:nvPr/>
        </p:nvPicPr>
        <p:blipFill>
          <a:blip r:embed="rId3">
            <a:alphaModFix/>
          </a:blip>
          <a:stretch>
            <a:fillRect/>
          </a:stretch>
        </p:blipFill>
        <p:spPr>
          <a:xfrm>
            <a:off x="464100" y="1845275"/>
            <a:ext cx="6031751" cy="2971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Time Series </a:t>
            </a:r>
            <a:r>
              <a:rPr b="1" lang="en"/>
              <a:t>Techniques </a:t>
            </a:r>
            <a:endParaRPr b="1"/>
          </a:p>
        </p:txBody>
      </p:sp>
      <p:sp>
        <p:nvSpPr>
          <p:cNvPr id="118" name="Google Shape;118;p21"/>
          <p:cNvSpPr txBox="1"/>
          <p:nvPr>
            <p:ph idx="1" type="body"/>
          </p:nvPr>
        </p:nvSpPr>
        <p:spPr>
          <a:xfrm>
            <a:off x="311700" y="1017725"/>
            <a:ext cx="8520600" cy="1854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ARIMA</a:t>
            </a:r>
            <a:r>
              <a:rPr lang="en"/>
              <a:t> &amp; </a:t>
            </a:r>
            <a:r>
              <a:rPr b="1" lang="en"/>
              <a:t>ARIMAX IMPLEMENTATION:</a:t>
            </a:r>
            <a:r>
              <a:rPr lang="en"/>
              <a:t> </a:t>
            </a:r>
            <a:endParaRPr/>
          </a:p>
          <a:p>
            <a:pPr indent="0" lvl="0" marL="0" rtl="0" algn="l">
              <a:spcBef>
                <a:spcPts val="1200"/>
              </a:spcBef>
              <a:spcAft>
                <a:spcPts val="1200"/>
              </a:spcAft>
              <a:buNone/>
            </a:pPr>
            <a:r>
              <a:rPr lang="en" sz="1300"/>
              <a:t>Our analysis will primarily focus on predicting future 'Adjusted Closing Prices' using lagged observations, as visualized in the provided graphs. We will start by evaluating the model's performance based on historical 'Adjusted Closing Prices' as our baseline. Subsequently, we will enhance the model by introducing multiple external factors, considering an ARIMAX (AutoRegressive Integrated Moving Average with Exogenous Variables) approach. This more comprehensive analysis aims to improve the accuracy and robustness of stock price predictions.</a:t>
            </a:r>
            <a:endParaRPr sz="1900"/>
          </a:p>
        </p:txBody>
      </p:sp>
      <p:pic>
        <p:nvPicPr>
          <p:cNvPr id="119" name="Google Shape;119;p21"/>
          <p:cNvPicPr preferRelativeResize="0"/>
          <p:nvPr/>
        </p:nvPicPr>
        <p:blipFill rotWithShape="1">
          <a:blip r:embed="rId3">
            <a:alphaModFix/>
          </a:blip>
          <a:srcRect b="8265" l="0" r="0" t="0"/>
          <a:stretch/>
        </p:blipFill>
        <p:spPr>
          <a:xfrm>
            <a:off x="3576524" y="2571749"/>
            <a:ext cx="4730102" cy="2485376"/>
          </a:xfrm>
          <a:prstGeom prst="rect">
            <a:avLst/>
          </a:prstGeom>
          <a:noFill/>
          <a:ln>
            <a:noFill/>
          </a:ln>
        </p:spPr>
      </p:pic>
      <p:sp>
        <p:nvSpPr>
          <p:cNvPr id="120" name="Google Shape;120;p21"/>
          <p:cNvSpPr txBox="1"/>
          <p:nvPr/>
        </p:nvSpPr>
        <p:spPr>
          <a:xfrm>
            <a:off x="391225" y="2871900"/>
            <a:ext cx="3112200" cy="22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00">
                <a:solidFill>
                  <a:schemeClr val="dk2"/>
                </a:solidFill>
              </a:rPr>
              <a:t>As an example, we present here the prediction of Google’s adjusted closing price. </a:t>
            </a:r>
            <a:r>
              <a:rPr lang="en" sz="1300">
                <a:solidFill>
                  <a:schemeClr val="dk2"/>
                </a:solidFill>
              </a:rPr>
              <a:t>Our Baseline Model applies autoARIMA from pmdarima library, which uses (p,d,q) of (1,1,0). It gives us a result with MSE of 325.19, RMSE of 18.04, and MAPE of 12.31 on the test set.</a:t>
            </a:r>
            <a:endParaRPr sz="13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