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97" r:id="rId3"/>
    <p:sldId id="259" r:id="rId4"/>
    <p:sldId id="275" r:id="rId5"/>
    <p:sldId id="283" r:id="rId6"/>
    <p:sldId id="294" r:id="rId7"/>
    <p:sldId id="276" r:id="rId8"/>
    <p:sldId id="278" r:id="rId9"/>
    <p:sldId id="284" r:id="rId10"/>
    <p:sldId id="279" r:id="rId11"/>
    <p:sldId id="285" r:id="rId12"/>
    <p:sldId id="280" r:id="rId13"/>
    <p:sldId id="286" r:id="rId14"/>
    <p:sldId id="291" r:id="rId15"/>
    <p:sldId id="292" r:id="rId16"/>
    <p:sldId id="282" r:id="rId17"/>
    <p:sldId id="287" r:id="rId18"/>
    <p:sldId id="293" r:id="rId19"/>
    <p:sldId id="288" r:id="rId20"/>
    <p:sldId id="296" r:id="rId21"/>
    <p:sldId id="289" r:id="rId22"/>
    <p:sldId id="295" r:id="rId23"/>
    <p:sldId id="290" r:id="rId24"/>
    <p:sldId id="261"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88BB"/>
    <a:srgbClr val="D1EAF7"/>
    <a:srgbClr val="166F8E"/>
    <a:srgbClr val="FBFBFB"/>
    <a:srgbClr val="A369AF"/>
    <a:srgbClr val="697DBF"/>
    <a:srgbClr val="38B4BA"/>
    <a:srgbClr val="45C1C7"/>
    <a:srgbClr val="82B04A"/>
    <a:srgbClr val="5BAD5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4" autoAdjust="0"/>
    <p:restoredTop sz="94712" autoAdjust="0"/>
  </p:normalViewPr>
  <p:slideViewPr>
    <p:cSldViewPr>
      <p:cViewPr varScale="1">
        <p:scale>
          <a:sx n="70" d="100"/>
          <a:sy n="70" d="100"/>
        </p:scale>
        <p:origin x="-16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10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B612EE-2D01-4B15-A819-F060146DAC67}" type="datetimeFigureOut">
              <a:rPr lang="zh-CN" altLang="en-US" smtClean="0"/>
              <a:pPr/>
              <a:t>2013/11/26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0438BF-44BC-44F6-A053-87317AB0463E}" type="slidenum">
              <a:rPr lang="zh-CN" altLang="en-US" smtClean="0"/>
              <a:pPr/>
              <a:t>‹#›</a:t>
            </a:fld>
            <a:endParaRPr lang="zh-CN" altLang="en-US"/>
          </a:p>
        </p:txBody>
      </p:sp>
    </p:spTree>
    <p:extLst>
      <p:ext uri="{BB962C8B-B14F-4D97-AF65-F5344CB8AC3E}">
        <p14:creationId xmlns:p14="http://schemas.microsoft.com/office/powerpoint/2010/main" xmlns="" val="41844525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BA5E5-DBCD-4620-9E29-B70D5B5ADF61}" type="datetimeFigureOut">
              <a:rPr lang="zh-CN" altLang="en-US" smtClean="0"/>
              <a:pPr/>
              <a:t>2013/11/26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860C51-A3C8-46CD-B019-FBBDB1621580}" type="slidenum">
              <a:rPr lang="zh-CN" altLang="en-US" smtClean="0"/>
              <a:pPr/>
              <a:t>‹#›</a:t>
            </a:fld>
            <a:endParaRPr lang="zh-CN" altLang="en-US"/>
          </a:p>
        </p:txBody>
      </p:sp>
    </p:spTree>
    <p:extLst>
      <p:ext uri="{BB962C8B-B14F-4D97-AF65-F5344CB8AC3E}">
        <p14:creationId xmlns:p14="http://schemas.microsoft.com/office/powerpoint/2010/main" xmlns="" val="217443516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descr="009.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标题 1"/>
          <p:cNvSpPr>
            <a:spLocks noGrp="1"/>
          </p:cNvSpPr>
          <p:nvPr>
            <p:ph type="ctrTitle" hasCustomPrompt="1"/>
          </p:nvPr>
        </p:nvSpPr>
        <p:spPr>
          <a:xfrm>
            <a:off x="323528" y="3284984"/>
            <a:ext cx="8636496" cy="1470025"/>
          </a:xfrm>
        </p:spPr>
        <p:txBody>
          <a:bodyPr>
            <a:noAutofit/>
          </a:bodyPr>
          <a:lstStyle>
            <a:lvl1pPr algn="r">
              <a:defRPr sz="5400">
                <a:solidFill>
                  <a:schemeClr val="bg1"/>
                </a:solidFill>
              </a:defRPr>
            </a:lvl1pPr>
          </a:lstStyle>
          <a:p>
            <a:r>
              <a:rPr lang="zh-CN" altLang="en-US" dirty="0" smtClean="0"/>
              <a:t>单击此处编辑标题样式</a:t>
            </a:r>
            <a:endParaRPr lang="zh-CN" altLang="en-US" dirty="0"/>
          </a:p>
        </p:txBody>
      </p:sp>
      <p:sp>
        <p:nvSpPr>
          <p:cNvPr id="3" name="副标题 2"/>
          <p:cNvSpPr>
            <a:spLocks noGrp="1"/>
          </p:cNvSpPr>
          <p:nvPr>
            <p:ph type="subTitle" idx="1"/>
          </p:nvPr>
        </p:nvSpPr>
        <p:spPr>
          <a:xfrm>
            <a:off x="2555776" y="4581128"/>
            <a:ext cx="6400800" cy="720080"/>
          </a:xfrm>
        </p:spPr>
        <p:txBody>
          <a:bodyPr>
            <a:normAutofit/>
          </a:bodyPr>
          <a:lstStyle>
            <a:lvl1pPr marL="0" indent="0" algn="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E71FCCF0-416C-4794-9C30-003CB43B55A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E71FCCF0-416C-4794-9C30-003CB43B55A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55576" y="3140968"/>
            <a:ext cx="7772400" cy="761876"/>
          </a:xfrm>
        </p:spPr>
        <p:txBody>
          <a:bodyPr anchor="b">
            <a:normAutofit/>
          </a:bodyPr>
          <a:lstStyle>
            <a:lvl1pPr marL="0" indent="0" algn="ctr">
              <a:buNone/>
              <a:defRPr sz="480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E71FCCF0-416C-4794-9C30-003CB43B55A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E71FCCF0-416C-4794-9C30-003CB43B55A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5"/>
          <p:cNvSpPr>
            <a:spLocks noGrp="1"/>
          </p:cNvSpPr>
          <p:nvPr>
            <p:ph type="sldNum" sz="quarter" idx="10"/>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E71FCCF0-416C-4794-9C30-003CB43B55A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00034" y="1428736"/>
            <a:ext cx="8229600" cy="4525963"/>
          </a:xfrm>
        </p:spPr>
        <p:txBody>
          <a:bodyPr/>
          <a:lstStyle>
            <a:lvl1pPr>
              <a:buNone/>
              <a:defRPr/>
            </a:lvl1pPr>
          </a:lstStyle>
          <a:p>
            <a:pPr lvl="0"/>
            <a:r>
              <a:rPr lang="zh-CN" altLang="en-US" dirty="0" smtClean="0"/>
              <a:t>自定义内容</a:t>
            </a:r>
            <a:endParaRPr lang="zh-CN" altLang="en-US" dirty="0"/>
          </a:p>
        </p:txBody>
      </p:sp>
      <p:sp>
        <p:nvSpPr>
          <p:cNvPr id="4"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E71FCCF0-416C-4794-9C30-003CB43B55A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1196752"/>
            <a:ext cx="3008313" cy="642942"/>
          </a:xfrm>
        </p:spPr>
        <p:txBody>
          <a:bodyPr anchor="b"/>
          <a:lstStyle>
            <a:lvl1pPr algn="l">
              <a:defRPr sz="2000" b="1">
                <a:solidFill>
                  <a:schemeClr val="accent2">
                    <a:lumMod val="75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1196752"/>
            <a:ext cx="5111750" cy="4929411"/>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988840"/>
            <a:ext cx="3008313" cy="41373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E71FCCF0-416C-4794-9C30-003CB43B55A9}" type="slidenum">
              <a:rPr lang="zh-CN" altLang="en-US" smtClean="0"/>
              <a:pPr/>
              <a:t>‹#›</a:t>
            </a:fld>
            <a:endParaRPr lang="zh-CN" altLang="en-US"/>
          </a:p>
        </p:txBody>
      </p:sp>
      <p:sp>
        <p:nvSpPr>
          <p:cNvPr id="6" name="标题 1"/>
          <p:cNvSpPr txBox="1">
            <a:spLocks/>
          </p:cNvSpPr>
          <p:nvPr userDrawn="1"/>
        </p:nvSpPr>
        <p:spPr>
          <a:xfrm>
            <a:off x="899592" y="116632"/>
            <a:ext cx="6858048" cy="71438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smtClean="0">
                <a:ln>
                  <a:noFill/>
                </a:ln>
                <a:solidFill>
                  <a:schemeClr val="bg1"/>
                </a:solidFill>
                <a:effectLst/>
                <a:uLnTx/>
                <a:uFillTx/>
                <a:latin typeface="微软雅黑" pitchFamily="34" charset="-122"/>
                <a:ea typeface="微软雅黑" pitchFamily="34" charset="-122"/>
                <a:cs typeface="+mj-cs"/>
              </a:rPr>
              <a:t>单击此处编辑母版标题样式</a:t>
            </a:r>
            <a:endParaRPr kumimoji="0" lang="zh-CN" altLang="en-US" sz="3200" b="1" i="0" u="none" strike="noStrike" kern="1200" cap="none" spc="0" normalizeH="0" baseline="0" noProof="0">
              <a:ln>
                <a:noFill/>
              </a:ln>
              <a:solidFill>
                <a:schemeClr val="bg1"/>
              </a:solidFill>
              <a:effectLst/>
              <a:uLnTx/>
              <a:uFillTx/>
              <a:latin typeface="微软雅黑" pitchFamily="34" charset="-122"/>
              <a:ea typeface="微软雅黑" pitchFamily="34" charset="-122"/>
              <a:cs typeface="+mj-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857231"/>
            <a:ext cx="5486400" cy="38703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E71FCCF0-416C-4794-9C30-003CB43B55A9}" type="slidenum">
              <a:rPr lang="zh-CN" altLang="en-US" smtClean="0"/>
              <a:pPr/>
              <a:t>‹#›</a:t>
            </a:fld>
            <a:endParaRPr lang="zh-CN" altLang="en-US"/>
          </a:p>
        </p:txBody>
      </p:sp>
      <p:sp>
        <p:nvSpPr>
          <p:cNvPr id="6" name="标题 1"/>
          <p:cNvSpPr txBox="1">
            <a:spLocks/>
          </p:cNvSpPr>
          <p:nvPr userDrawn="1"/>
        </p:nvSpPr>
        <p:spPr>
          <a:xfrm>
            <a:off x="899592" y="116632"/>
            <a:ext cx="6858048" cy="71438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smtClean="0">
                <a:ln>
                  <a:noFill/>
                </a:ln>
                <a:solidFill>
                  <a:schemeClr val="bg1"/>
                </a:solidFill>
                <a:effectLst/>
                <a:uLnTx/>
                <a:uFillTx/>
                <a:latin typeface="微软雅黑" pitchFamily="34" charset="-122"/>
                <a:ea typeface="微软雅黑" pitchFamily="34" charset="-122"/>
                <a:cs typeface="+mj-cs"/>
              </a:rPr>
              <a:t>单击此处编辑母版标题样式</a:t>
            </a:r>
            <a:endParaRPr kumimoji="0" lang="zh-CN" altLang="en-US" sz="3200" b="1" i="0" u="none" strike="noStrike" kern="1200" cap="none" spc="0" normalizeH="0" baseline="0" noProof="0">
              <a:ln>
                <a:noFill/>
              </a:ln>
              <a:solidFill>
                <a:schemeClr val="bg1"/>
              </a:solidFill>
              <a:effectLst/>
              <a:uLnTx/>
              <a:uFillTx/>
              <a:latin typeface="微软雅黑" pitchFamily="34" charset="-122"/>
              <a:ea typeface="微软雅黑" pitchFamily="34" charset="-122"/>
              <a:cs typeface="+mj-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pic>
        <p:nvPicPr>
          <p:cNvPr id="8" name="图片 7" descr="010.jpg"/>
          <p:cNvPicPr>
            <a:picLocks noChangeAspect="1"/>
          </p:cNvPicPr>
          <p:nvPr userDrawn="1"/>
        </p:nvPicPr>
        <p:blipFill>
          <a:blip r:embed="rId11" cstate="print"/>
          <a:stretch>
            <a:fillRect/>
          </a:stretch>
        </p:blipFill>
        <p:spPr>
          <a:xfrm>
            <a:off x="0" y="0"/>
            <a:ext cx="9144000" cy="6858000"/>
          </a:xfrm>
          <a:prstGeom prst="rect">
            <a:avLst/>
          </a:prstGeom>
        </p:spPr>
      </p:pic>
      <p:sp>
        <p:nvSpPr>
          <p:cNvPr id="2" name="标题占位符 1"/>
          <p:cNvSpPr>
            <a:spLocks noGrp="1"/>
          </p:cNvSpPr>
          <p:nvPr>
            <p:ph type="title"/>
          </p:nvPr>
        </p:nvSpPr>
        <p:spPr>
          <a:xfrm>
            <a:off x="899592" y="116632"/>
            <a:ext cx="6858048" cy="71438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00034" y="1428736"/>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E71FCCF0-416C-4794-9C30-003CB43B55A9}" type="slidenum">
              <a:rPr lang="zh-CN" altLang="en-US" smtClean="0"/>
              <a:pPr/>
              <a:t>‹#›</a:t>
            </a:fld>
            <a:endParaRPr lang="zh-CN" altLang="en-US"/>
          </a:p>
        </p:txBody>
      </p:sp>
      <p:pic>
        <p:nvPicPr>
          <p:cNvPr id="1026" name="Picture 2" descr="C:\Users\tanjia.pt\Desktop\未标题-1.png"/>
          <p:cNvPicPr>
            <a:picLocks noChangeAspect="1" noChangeArrowheads="1"/>
          </p:cNvPicPr>
          <p:nvPr userDrawn="1"/>
        </p:nvPicPr>
        <p:blipFill>
          <a:blip r:embed="rId12" cstate="print"/>
          <a:srcRect/>
          <a:stretch>
            <a:fillRect/>
          </a:stretch>
        </p:blipFill>
        <p:spPr bwMode="auto">
          <a:xfrm>
            <a:off x="7884368" y="460597"/>
            <a:ext cx="1187624" cy="232099"/>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Lst>
  <p:hf hdr="0" ftr="0" dt="0"/>
  <p:txStyles>
    <p:titleStyle>
      <a:lvl1pPr algn="l" defTabSz="914400" rtl="0" eaLnBrk="1" latinLnBrk="0" hangingPunct="1">
        <a:spcBef>
          <a:spcPct val="0"/>
        </a:spcBef>
        <a:buNone/>
        <a:defRPr sz="3200" b="1"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accent2">
              <a:lumMod val="75000"/>
            </a:schemeClr>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accent2">
              <a:lumMod val="75000"/>
            </a:schemeClr>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accent2">
              <a:lumMod val="75000"/>
            </a:schemeClr>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accent2">
              <a:lumMod val="75000"/>
            </a:schemeClr>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accent2">
              <a:lumMod val="7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descr="simple.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5124" name="AutoShape 4" descr="simple.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 name="副标题 6"/>
          <p:cNvSpPr>
            <a:spLocks noGrp="1"/>
          </p:cNvSpPr>
          <p:nvPr>
            <p:ph type="subTitle" idx="1"/>
          </p:nvPr>
        </p:nvSpPr>
        <p:spPr/>
        <p:txBody>
          <a:bodyPr>
            <a:normAutofit fontScale="47500" lnSpcReduction="20000"/>
          </a:bodyPr>
          <a:lstStyle/>
          <a:p>
            <a:r>
              <a:rPr lang="zh-CN" altLang="en-US" dirty="0" smtClean="0"/>
              <a:t>商家数据部</a:t>
            </a:r>
            <a:endParaRPr lang="en-US" altLang="zh-CN" dirty="0" smtClean="0"/>
          </a:p>
          <a:p>
            <a:r>
              <a:rPr lang="zh-CN" altLang="en-US" dirty="0" smtClean="0"/>
              <a:t>周亮</a:t>
            </a:r>
            <a:endParaRPr lang="en-US" altLang="zh-CN" dirty="0" smtClean="0"/>
          </a:p>
          <a:p>
            <a:r>
              <a:rPr lang="en-US" altLang="zh-CN" dirty="0" smtClean="0"/>
              <a:t>SINA</a:t>
            </a:r>
            <a:r>
              <a:rPr lang="zh-CN" altLang="en-US" dirty="0" smtClean="0"/>
              <a:t>微博：偶是周亮</a:t>
            </a:r>
            <a:endParaRPr lang="zh-CN" altLang="en-US" dirty="0"/>
          </a:p>
        </p:txBody>
      </p:sp>
      <p:sp>
        <p:nvSpPr>
          <p:cNvPr id="8" name="标题 5"/>
          <p:cNvSpPr>
            <a:spLocks noGrp="1"/>
          </p:cNvSpPr>
          <p:nvPr>
            <p:ph type="ctrTitle"/>
          </p:nvPr>
        </p:nvSpPr>
        <p:spPr>
          <a:xfrm>
            <a:off x="323528" y="3284984"/>
            <a:ext cx="8636496" cy="1470025"/>
          </a:xfrm>
        </p:spPr>
        <p:txBody>
          <a:bodyPr/>
          <a:lstStyle/>
          <a:p>
            <a:r>
              <a:rPr lang="en-US" altLang="zh-CN" dirty="0" smtClean="0"/>
              <a:t>TDDL</a:t>
            </a:r>
            <a:r>
              <a:rPr lang="zh-CN" altLang="en-US" dirty="0" smtClean="0"/>
              <a:t>应用</a:t>
            </a:r>
            <a:endParaRPr lang="zh-CN" alt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2672526" cy="553998"/>
          </a:xfrm>
          <a:prstGeom prst="rect">
            <a:avLst/>
          </a:prstGeom>
          <a:noFill/>
        </p:spPr>
        <p:txBody>
          <a:bodyPr wrap="none" rtlCol="0">
            <a:spAutoFit/>
          </a:bodyPr>
          <a:lstStyle/>
          <a:p>
            <a:r>
              <a:rPr lang="en-US" altLang="zh-CN" sz="3000" b="1" dirty="0" smtClean="0">
                <a:solidFill>
                  <a:schemeClr val="bg1"/>
                </a:solidFill>
                <a:latin typeface="微软雅黑" pitchFamily="34" charset="-122"/>
                <a:ea typeface="微软雅黑" pitchFamily="34" charset="-122"/>
              </a:rPr>
              <a:t>JDBC</a:t>
            </a:r>
            <a:r>
              <a:rPr lang="zh-CN" altLang="en-US" sz="3000" b="1" dirty="0" smtClean="0">
                <a:solidFill>
                  <a:schemeClr val="bg1"/>
                </a:solidFill>
                <a:latin typeface="微软雅黑" pitchFamily="34" charset="-122"/>
                <a:ea typeface="微软雅黑" pitchFamily="34" charset="-122"/>
              </a:rPr>
              <a:t>接口实现</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4860032" y="1412776"/>
            <a:ext cx="4283968" cy="87398"/>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4532010" cy="461665"/>
          </a:xfrm>
          <a:prstGeom prst="rect">
            <a:avLst/>
          </a:prstGeom>
          <a:noFill/>
        </p:spPr>
        <p:txBody>
          <a:bodyPr wrap="none" rtlCol="0">
            <a:spAutoFit/>
          </a:bodyPr>
          <a:lstStyle/>
          <a:p>
            <a:r>
              <a:rPr lang="en-US" altLang="zh-CN" sz="2400" b="1" dirty="0">
                <a:solidFill>
                  <a:srgbClr val="2388BB"/>
                </a:solidFill>
                <a:latin typeface="微软雅黑" pitchFamily="34" charset="-122"/>
                <a:ea typeface="微软雅黑" pitchFamily="34" charset="-122"/>
              </a:rPr>
              <a:t>TDDL Group JDBC implement</a:t>
            </a:r>
            <a:endParaRPr lang="zh-CN" altLang="en-US" sz="2400" b="1" dirty="0">
              <a:solidFill>
                <a:srgbClr val="2388BB"/>
              </a:solidFill>
              <a:latin typeface="微软雅黑" pitchFamily="34" charset="-122"/>
              <a:ea typeface="微软雅黑" pitchFamily="34" charset="-122"/>
            </a:endParaRPr>
          </a:p>
        </p:txBody>
      </p:sp>
      <p:sp>
        <p:nvSpPr>
          <p:cNvPr id="4" name="矩形 3"/>
          <p:cNvSpPr/>
          <p:nvPr/>
        </p:nvSpPr>
        <p:spPr>
          <a:xfrm>
            <a:off x="683568" y="2132856"/>
            <a:ext cx="7632848" cy="923330"/>
          </a:xfrm>
          <a:prstGeom prst="rect">
            <a:avLst/>
          </a:prstGeom>
        </p:spPr>
        <p:txBody>
          <a:bodyPr wrap="square">
            <a:spAutoFit/>
          </a:bodyPr>
          <a:lstStyle/>
          <a:p>
            <a:r>
              <a:rPr lang="zh-CN" altLang="en-US" dirty="0" smtClean="0"/>
              <a:t>定义</a:t>
            </a:r>
            <a:endParaRPr lang="en-US" altLang="zh-TW" dirty="0" smtClean="0"/>
          </a:p>
          <a:p>
            <a:r>
              <a:rPr lang="en-US" altLang="zh-TW" dirty="0" smtClean="0"/>
              <a:t>Group </a:t>
            </a:r>
            <a:r>
              <a:rPr lang="en-US" altLang="zh-TW" dirty="0" err="1"/>
              <a:t>datasource</a:t>
            </a:r>
            <a:r>
              <a:rPr lang="en-US" altLang="zh-TW" dirty="0"/>
              <a:t> </a:t>
            </a:r>
            <a:r>
              <a:rPr lang="zh-TW" altLang="en-US" dirty="0"/>
              <a:t>是构建于</a:t>
            </a:r>
            <a:r>
              <a:rPr lang="en-US" altLang="zh-TW" dirty="0"/>
              <a:t>atom  </a:t>
            </a:r>
            <a:r>
              <a:rPr lang="en-US" altLang="zh-TW" dirty="0" err="1" smtClean="0"/>
              <a:t>datasource</a:t>
            </a:r>
            <a:r>
              <a:rPr lang="zh-TW" altLang="en-US" dirty="0"/>
              <a:t>之上的数据源，他的目标是管理多组数据完全相同的数据库</a:t>
            </a:r>
            <a:endParaRPr lang="zh-CN" altLang="en-US" dirty="0"/>
          </a:p>
        </p:txBody>
      </p:sp>
      <p:sp>
        <p:nvSpPr>
          <p:cNvPr id="3" name="矩形 2"/>
          <p:cNvSpPr/>
          <p:nvPr/>
        </p:nvSpPr>
        <p:spPr>
          <a:xfrm>
            <a:off x="683568" y="3933056"/>
            <a:ext cx="7632848" cy="923330"/>
          </a:xfrm>
          <a:prstGeom prst="rect">
            <a:avLst/>
          </a:prstGeom>
        </p:spPr>
        <p:txBody>
          <a:bodyPr wrap="square">
            <a:spAutoFit/>
          </a:bodyPr>
          <a:lstStyle/>
          <a:p>
            <a:r>
              <a:rPr lang="zh-CN" altLang="en-US" dirty="0" smtClean="0"/>
              <a:t>目标群体</a:t>
            </a:r>
            <a:endParaRPr lang="en-US" altLang="zh-CN" dirty="0" smtClean="0"/>
          </a:p>
          <a:p>
            <a:r>
              <a:rPr lang="zh-CN" altLang="en-US" dirty="0" smtClean="0"/>
              <a:t>需要主备结构</a:t>
            </a:r>
            <a:r>
              <a:rPr lang="zh-CN" altLang="en-US" dirty="0"/>
              <a:t>，备库可读场景的用户</a:t>
            </a:r>
          </a:p>
          <a:p>
            <a:r>
              <a:rPr lang="zh-CN" altLang="en-US" dirty="0" smtClean="0"/>
              <a:t>有可能进行主备切换</a:t>
            </a:r>
            <a:r>
              <a:rPr lang="zh-CN" altLang="en-US" dirty="0"/>
              <a:t>的用户</a:t>
            </a:r>
          </a:p>
        </p:txBody>
      </p:sp>
    </p:spTree>
    <p:extLst>
      <p:ext uri="{BB962C8B-B14F-4D97-AF65-F5344CB8AC3E}">
        <p14:creationId xmlns:p14="http://schemas.microsoft.com/office/powerpoint/2010/main" xmlns="" val="1734040550"/>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2672526" cy="553998"/>
          </a:xfrm>
          <a:prstGeom prst="rect">
            <a:avLst/>
          </a:prstGeom>
          <a:noFill/>
        </p:spPr>
        <p:txBody>
          <a:bodyPr wrap="none" rtlCol="0">
            <a:spAutoFit/>
          </a:bodyPr>
          <a:lstStyle/>
          <a:p>
            <a:r>
              <a:rPr lang="en-US" altLang="zh-CN" sz="3000" b="1" dirty="0" smtClean="0">
                <a:solidFill>
                  <a:schemeClr val="bg1"/>
                </a:solidFill>
                <a:latin typeface="微软雅黑" pitchFamily="34" charset="-122"/>
                <a:ea typeface="微软雅黑" pitchFamily="34" charset="-122"/>
              </a:rPr>
              <a:t>JDBC</a:t>
            </a:r>
            <a:r>
              <a:rPr lang="zh-CN" altLang="en-US" sz="3000" b="1" dirty="0" smtClean="0">
                <a:solidFill>
                  <a:schemeClr val="bg1"/>
                </a:solidFill>
                <a:latin typeface="微软雅黑" pitchFamily="34" charset="-122"/>
                <a:ea typeface="微软雅黑" pitchFamily="34" charset="-122"/>
              </a:rPr>
              <a:t>接口实现</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4860032" y="1412776"/>
            <a:ext cx="4283968" cy="87398"/>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4532010" cy="461665"/>
          </a:xfrm>
          <a:prstGeom prst="rect">
            <a:avLst/>
          </a:prstGeom>
          <a:noFill/>
        </p:spPr>
        <p:txBody>
          <a:bodyPr wrap="none" rtlCol="0">
            <a:spAutoFit/>
          </a:bodyPr>
          <a:lstStyle/>
          <a:p>
            <a:r>
              <a:rPr lang="en-US" altLang="zh-CN" sz="2400" b="1" dirty="0">
                <a:solidFill>
                  <a:srgbClr val="2388BB"/>
                </a:solidFill>
                <a:latin typeface="微软雅黑" pitchFamily="34" charset="-122"/>
                <a:ea typeface="微软雅黑" pitchFamily="34" charset="-122"/>
              </a:rPr>
              <a:t>TDDL Group JDBC implement</a:t>
            </a:r>
            <a:endParaRPr lang="zh-CN" altLang="en-US" sz="2400" b="1" dirty="0">
              <a:solidFill>
                <a:srgbClr val="2388BB"/>
              </a:solidFill>
              <a:latin typeface="微软雅黑" pitchFamily="34" charset="-122"/>
              <a:ea typeface="微软雅黑" pitchFamily="34" charset="-122"/>
            </a:endParaRPr>
          </a:p>
        </p:txBody>
      </p:sp>
      <p:sp>
        <p:nvSpPr>
          <p:cNvPr id="4" name="矩形 3"/>
          <p:cNvSpPr/>
          <p:nvPr/>
        </p:nvSpPr>
        <p:spPr>
          <a:xfrm>
            <a:off x="1331640" y="2132856"/>
            <a:ext cx="7128792" cy="2031325"/>
          </a:xfrm>
          <a:prstGeom prst="rect">
            <a:avLst/>
          </a:prstGeom>
        </p:spPr>
        <p:txBody>
          <a:bodyPr wrap="square">
            <a:spAutoFit/>
          </a:bodyPr>
          <a:lstStyle/>
          <a:p>
            <a:r>
              <a:rPr lang="en-US" altLang="zh-CN" dirty="0"/>
              <a:t>spring</a:t>
            </a:r>
            <a:r>
              <a:rPr lang="zh-CN" altLang="en-US" dirty="0"/>
              <a:t>配置模式举例</a:t>
            </a:r>
            <a:endParaRPr lang="en-US" altLang="zh-TW" dirty="0" smtClean="0"/>
          </a:p>
          <a:p>
            <a:r>
              <a:rPr lang="en-US" altLang="zh-TW" dirty="0"/>
              <a:t>&lt;bean id="</a:t>
            </a:r>
            <a:r>
              <a:rPr lang="en-US" altLang="zh-TW" dirty="0" err="1"/>
              <a:t>dbGroup</a:t>
            </a:r>
            <a:r>
              <a:rPr lang="en-US" altLang="zh-TW" dirty="0"/>
              <a:t>"</a:t>
            </a:r>
          </a:p>
          <a:p>
            <a:r>
              <a:rPr lang="en-US" altLang="zh-TW" dirty="0"/>
              <a:t>class=" </a:t>
            </a:r>
            <a:r>
              <a:rPr lang="en-US" altLang="zh-TW" dirty="0" err="1"/>
              <a:t>com.taobao.tddl.jdbc.group.TGroupDataSource</a:t>
            </a:r>
            <a:r>
              <a:rPr lang="en-US" altLang="zh-TW" dirty="0"/>
              <a:t>" </a:t>
            </a:r>
            <a:r>
              <a:rPr lang="en-US" altLang="zh-TW" dirty="0" err="1"/>
              <a:t>init</a:t>
            </a:r>
            <a:r>
              <a:rPr lang="en-US" altLang="zh-TW" dirty="0"/>
              <a:t>-method="</a:t>
            </a:r>
            <a:r>
              <a:rPr lang="en-US" altLang="zh-TW" dirty="0" err="1"/>
              <a:t>init</a:t>
            </a:r>
            <a:r>
              <a:rPr lang="en-US" altLang="zh-TW" dirty="0"/>
              <a:t>"&gt;</a:t>
            </a:r>
          </a:p>
          <a:p>
            <a:r>
              <a:rPr lang="en-US" altLang="zh-TW" dirty="0"/>
              <a:t>&lt;property name="</a:t>
            </a:r>
            <a:r>
              <a:rPr lang="en-US" altLang="zh-TW" dirty="0" err="1"/>
              <a:t>appName</a:t>
            </a:r>
            <a:r>
              <a:rPr lang="en-US" altLang="zh-TW" dirty="0"/>
              <a:t>" value="</a:t>
            </a:r>
            <a:r>
              <a:rPr lang="en-US" altLang="zh-TW" dirty="0" err="1"/>
              <a:t>appName</a:t>
            </a:r>
            <a:r>
              <a:rPr lang="en-US" altLang="zh-TW" dirty="0"/>
              <a:t>"/&gt;</a:t>
            </a:r>
          </a:p>
          <a:p>
            <a:r>
              <a:rPr lang="en-US" altLang="zh-TW" dirty="0"/>
              <a:t>&lt;property name="</a:t>
            </a:r>
            <a:r>
              <a:rPr lang="en-US" altLang="zh-TW" dirty="0" err="1"/>
              <a:t>dbGroupKey</a:t>
            </a:r>
            <a:r>
              <a:rPr lang="en-US" altLang="zh-TW" dirty="0"/>
              <a:t>" value="</a:t>
            </a:r>
            <a:r>
              <a:rPr lang="en-US" altLang="zh-TW" dirty="0" err="1"/>
              <a:t>dbGroupKey</a:t>
            </a:r>
            <a:r>
              <a:rPr lang="en-US" altLang="zh-TW" dirty="0"/>
              <a:t>"/&gt;</a:t>
            </a:r>
          </a:p>
          <a:p>
            <a:r>
              <a:rPr lang="en-US" altLang="zh-TW" dirty="0"/>
              <a:t>&lt;/bean&gt;</a:t>
            </a:r>
            <a:endParaRPr lang="zh-CN" altLang="en-US" dirty="0"/>
          </a:p>
        </p:txBody>
      </p:sp>
      <p:sp>
        <p:nvSpPr>
          <p:cNvPr id="3" name="矩形 2"/>
          <p:cNvSpPr/>
          <p:nvPr/>
        </p:nvSpPr>
        <p:spPr>
          <a:xfrm>
            <a:off x="1475656" y="4725144"/>
            <a:ext cx="6264696" cy="1200329"/>
          </a:xfrm>
          <a:prstGeom prst="rect">
            <a:avLst/>
          </a:prstGeom>
        </p:spPr>
        <p:txBody>
          <a:bodyPr wrap="square">
            <a:spAutoFit/>
          </a:bodyPr>
          <a:lstStyle/>
          <a:p>
            <a:r>
              <a:rPr lang="zh-CN" altLang="en-US" dirty="0" smtClean="0"/>
              <a:t>代码配置模式举例</a:t>
            </a:r>
            <a:endParaRPr lang="en-US" altLang="zh-CN" dirty="0" smtClean="0"/>
          </a:p>
          <a:p>
            <a:r>
              <a:rPr lang="en-US" altLang="zh-CN" dirty="0" err="1"/>
              <a:t>TGroupDataSource</a:t>
            </a:r>
            <a:r>
              <a:rPr lang="en-US" altLang="zh-CN" dirty="0"/>
              <a:t> ds = new </a:t>
            </a:r>
            <a:r>
              <a:rPr lang="en-US" altLang="zh-CN" dirty="0" err="1"/>
              <a:t>TGroupDataSource</a:t>
            </a:r>
            <a:r>
              <a:rPr lang="en-US" altLang="zh-CN" dirty="0"/>
              <a:t>(dbGroupKey3, </a:t>
            </a:r>
            <a:r>
              <a:rPr lang="en-US" altLang="zh-CN" dirty="0" err="1"/>
              <a:t>appName</a:t>
            </a:r>
            <a:r>
              <a:rPr lang="en-US" altLang="zh-CN" dirty="0"/>
              <a:t>);</a:t>
            </a:r>
          </a:p>
          <a:p>
            <a:r>
              <a:rPr lang="en-US" altLang="zh-CN" dirty="0" err="1"/>
              <a:t>ds.init</a:t>
            </a:r>
            <a:r>
              <a:rPr lang="en-US" altLang="zh-CN" dirty="0"/>
              <a:t>();</a:t>
            </a:r>
            <a:endParaRPr lang="zh-CN" altLang="en-US" dirty="0"/>
          </a:p>
        </p:txBody>
      </p:sp>
    </p:spTree>
    <p:extLst>
      <p:ext uri="{BB962C8B-B14F-4D97-AF65-F5344CB8AC3E}">
        <p14:creationId xmlns:p14="http://schemas.microsoft.com/office/powerpoint/2010/main" xmlns="" val="4220692361"/>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2672526" cy="553998"/>
          </a:xfrm>
          <a:prstGeom prst="rect">
            <a:avLst/>
          </a:prstGeom>
          <a:noFill/>
        </p:spPr>
        <p:txBody>
          <a:bodyPr wrap="none" rtlCol="0">
            <a:spAutoFit/>
          </a:bodyPr>
          <a:lstStyle/>
          <a:p>
            <a:r>
              <a:rPr lang="en-US" altLang="zh-CN" sz="3000" b="1" dirty="0" smtClean="0">
                <a:solidFill>
                  <a:schemeClr val="bg1"/>
                </a:solidFill>
                <a:latin typeface="微软雅黑" pitchFamily="34" charset="-122"/>
                <a:ea typeface="微软雅黑" pitchFamily="34" charset="-122"/>
              </a:rPr>
              <a:t>JDBC</a:t>
            </a:r>
            <a:r>
              <a:rPr lang="zh-CN" altLang="en-US" sz="3000" b="1" dirty="0" smtClean="0">
                <a:solidFill>
                  <a:schemeClr val="bg1"/>
                </a:solidFill>
                <a:latin typeface="微软雅黑" pitchFamily="34" charset="-122"/>
                <a:ea typeface="微软雅黑" pitchFamily="34" charset="-122"/>
              </a:rPr>
              <a:t>接口实现</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4860032" y="1412776"/>
            <a:ext cx="4283968" cy="87398"/>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4548090" cy="461665"/>
          </a:xfrm>
          <a:prstGeom prst="rect">
            <a:avLst/>
          </a:prstGeom>
          <a:noFill/>
        </p:spPr>
        <p:txBody>
          <a:bodyPr wrap="none" rtlCol="0">
            <a:spAutoFit/>
          </a:bodyPr>
          <a:lstStyle/>
          <a:p>
            <a:r>
              <a:rPr lang="en-US" altLang="zh-CN" sz="2400" b="1" dirty="0">
                <a:solidFill>
                  <a:srgbClr val="2388BB"/>
                </a:solidFill>
                <a:latin typeface="微软雅黑" pitchFamily="34" charset="-122"/>
                <a:ea typeface="微软雅黑" pitchFamily="34" charset="-122"/>
              </a:rPr>
              <a:t>TDDL Matrix JDBC implement</a:t>
            </a:r>
            <a:endParaRPr lang="zh-CN" altLang="en-US" sz="2400" b="1" dirty="0">
              <a:solidFill>
                <a:srgbClr val="2388BB"/>
              </a:solidFill>
              <a:latin typeface="微软雅黑" pitchFamily="34" charset="-122"/>
              <a:ea typeface="微软雅黑" pitchFamily="34" charset="-122"/>
            </a:endParaRPr>
          </a:p>
        </p:txBody>
      </p:sp>
      <p:sp>
        <p:nvSpPr>
          <p:cNvPr id="4" name="矩形 3"/>
          <p:cNvSpPr/>
          <p:nvPr/>
        </p:nvSpPr>
        <p:spPr>
          <a:xfrm>
            <a:off x="1331640" y="2132856"/>
            <a:ext cx="6984776" cy="1200329"/>
          </a:xfrm>
          <a:prstGeom prst="rect">
            <a:avLst/>
          </a:prstGeom>
        </p:spPr>
        <p:txBody>
          <a:bodyPr wrap="square">
            <a:spAutoFit/>
          </a:bodyPr>
          <a:lstStyle/>
          <a:p>
            <a:r>
              <a:rPr lang="zh-CN" altLang="en-US" dirty="0" smtClean="0"/>
              <a:t>定义：</a:t>
            </a:r>
            <a:endParaRPr lang="en-US" altLang="zh-CN" dirty="0" smtClean="0"/>
          </a:p>
          <a:p>
            <a:r>
              <a:rPr lang="zh-CN" altLang="en-US" dirty="0" smtClean="0"/>
              <a:t>为业务提供一套相对</a:t>
            </a:r>
            <a:r>
              <a:rPr lang="zh-CN" altLang="en-US" dirty="0"/>
              <a:t>透明的分库和分表机制。他的目标是让业务使用尽量少的学习成</a:t>
            </a:r>
            <a:r>
              <a:rPr lang="zh-CN" altLang="en-US" dirty="0" smtClean="0"/>
              <a:t>本来完成分库和分</a:t>
            </a:r>
            <a:r>
              <a:rPr lang="zh-CN" altLang="en-US" dirty="0"/>
              <a:t>表的设计和使用。并且在此基础上提供了一套相对成熟的数据复制机制</a:t>
            </a:r>
            <a:r>
              <a:rPr lang="zh-CN" altLang="en-US" dirty="0" smtClean="0"/>
              <a:t>。</a:t>
            </a:r>
            <a:endParaRPr lang="en-US" altLang="zh-CN" dirty="0"/>
          </a:p>
        </p:txBody>
      </p:sp>
      <p:sp>
        <p:nvSpPr>
          <p:cNvPr id="7" name="矩形 6"/>
          <p:cNvSpPr/>
          <p:nvPr/>
        </p:nvSpPr>
        <p:spPr>
          <a:xfrm>
            <a:off x="1403648" y="3717032"/>
            <a:ext cx="6768752" cy="1754327"/>
          </a:xfrm>
          <a:prstGeom prst="rect">
            <a:avLst/>
          </a:prstGeom>
        </p:spPr>
        <p:txBody>
          <a:bodyPr wrap="square">
            <a:spAutoFit/>
          </a:bodyPr>
          <a:lstStyle/>
          <a:p>
            <a:r>
              <a:rPr lang="zh-CN" altLang="en-US" dirty="0" smtClean="0"/>
              <a:t>目标群体：</a:t>
            </a:r>
            <a:endParaRPr lang="zh-CN" altLang="en-US" dirty="0"/>
          </a:p>
          <a:p>
            <a:r>
              <a:rPr lang="zh-CN" altLang="en-US" dirty="0"/>
              <a:t>需要使用数据库进行分表和分库的业务，面临大量数据查询的业务，使用不复杂关系查询</a:t>
            </a:r>
            <a:r>
              <a:rPr lang="zh-CN" altLang="en-US" dirty="0" smtClean="0"/>
              <a:t>的互联网业务场景。</a:t>
            </a:r>
            <a:endParaRPr lang="en-US" altLang="zh-CN" dirty="0" smtClean="0"/>
          </a:p>
          <a:p>
            <a:r>
              <a:rPr lang="zh-CN" altLang="en-US" dirty="0" smtClean="0"/>
              <a:t>需要进</a:t>
            </a:r>
            <a:r>
              <a:rPr lang="zh-CN" altLang="en-US" dirty="0"/>
              <a:t>行</a:t>
            </a:r>
            <a:r>
              <a:rPr lang="en-US" altLang="zh-CN" dirty="0"/>
              <a:t>Oracle-&gt;</a:t>
            </a:r>
            <a:r>
              <a:rPr lang="en-US" altLang="zh-CN" dirty="0" err="1"/>
              <a:t>mysql</a:t>
            </a:r>
            <a:r>
              <a:rPr lang="zh-CN" altLang="en-US" dirty="0"/>
              <a:t>的数据复制的业务</a:t>
            </a:r>
            <a:r>
              <a:rPr lang="zh-CN" altLang="en-US" dirty="0" smtClean="0"/>
              <a:t>。</a:t>
            </a:r>
            <a:endParaRPr lang="en-US" altLang="zh-CN" dirty="0" smtClean="0"/>
          </a:p>
          <a:p>
            <a:r>
              <a:rPr lang="zh-CN" altLang="en-US" dirty="0" smtClean="0"/>
              <a:t>希望使用关系数据库</a:t>
            </a:r>
            <a:r>
              <a:rPr lang="zh-CN" altLang="en-US" dirty="0"/>
              <a:t>的同时，又希望获取良好的水平扩展性的用户。</a:t>
            </a:r>
          </a:p>
        </p:txBody>
      </p:sp>
    </p:spTree>
    <p:extLst>
      <p:ext uri="{BB962C8B-B14F-4D97-AF65-F5344CB8AC3E}">
        <p14:creationId xmlns:p14="http://schemas.microsoft.com/office/powerpoint/2010/main" xmlns="" val="341476827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2672526" cy="553998"/>
          </a:xfrm>
          <a:prstGeom prst="rect">
            <a:avLst/>
          </a:prstGeom>
          <a:noFill/>
        </p:spPr>
        <p:txBody>
          <a:bodyPr wrap="none" rtlCol="0">
            <a:spAutoFit/>
          </a:bodyPr>
          <a:lstStyle/>
          <a:p>
            <a:r>
              <a:rPr lang="en-US" altLang="zh-CN" sz="3000" b="1" dirty="0" smtClean="0">
                <a:solidFill>
                  <a:schemeClr val="bg1"/>
                </a:solidFill>
                <a:latin typeface="微软雅黑" pitchFamily="34" charset="-122"/>
                <a:ea typeface="微软雅黑" pitchFamily="34" charset="-122"/>
              </a:rPr>
              <a:t>JDBC</a:t>
            </a:r>
            <a:r>
              <a:rPr lang="zh-CN" altLang="en-US" sz="3000" b="1" dirty="0" smtClean="0">
                <a:solidFill>
                  <a:schemeClr val="bg1"/>
                </a:solidFill>
                <a:latin typeface="微软雅黑" pitchFamily="34" charset="-122"/>
                <a:ea typeface="微软雅黑" pitchFamily="34" charset="-122"/>
              </a:rPr>
              <a:t>接口实现</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6156176" y="1412776"/>
            <a:ext cx="2987824" cy="87398"/>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5917004" cy="461665"/>
          </a:xfrm>
          <a:prstGeom prst="rect">
            <a:avLst/>
          </a:prstGeom>
          <a:noFill/>
        </p:spPr>
        <p:txBody>
          <a:bodyPr wrap="none" rtlCol="0">
            <a:spAutoFit/>
          </a:bodyPr>
          <a:lstStyle/>
          <a:p>
            <a:r>
              <a:rPr lang="en-US" altLang="zh-CN" sz="2400" b="1" dirty="0">
                <a:solidFill>
                  <a:srgbClr val="2388BB"/>
                </a:solidFill>
                <a:latin typeface="微软雅黑" pitchFamily="34" charset="-122"/>
                <a:ea typeface="微软雅黑" pitchFamily="34" charset="-122"/>
              </a:rPr>
              <a:t>TDDL Matrix </a:t>
            </a:r>
            <a:r>
              <a:rPr lang="en-US" altLang="zh-CN" sz="2400" b="1" dirty="0" smtClean="0">
                <a:solidFill>
                  <a:srgbClr val="2388BB"/>
                </a:solidFill>
                <a:latin typeface="微软雅黑" pitchFamily="34" charset="-122"/>
                <a:ea typeface="微软雅黑" pitchFamily="34" charset="-122"/>
              </a:rPr>
              <a:t>JDBC  </a:t>
            </a:r>
            <a:r>
              <a:rPr lang="en-US" altLang="zh-CN" sz="2400" b="1" dirty="0" err="1" smtClean="0">
                <a:solidFill>
                  <a:srgbClr val="2388BB"/>
                </a:solidFill>
                <a:latin typeface="微软雅黑" pitchFamily="34" charset="-122"/>
                <a:ea typeface="微软雅黑" pitchFamily="34" charset="-122"/>
              </a:rPr>
              <a:t>datasource</a:t>
            </a:r>
            <a:r>
              <a:rPr lang="zh-CN" altLang="en-US" sz="2400" b="1" dirty="0" smtClean="0">
                <a:solidFill>
                  <a:srgbClr val="2388BB"/>
                </a:solidFill>
                <a:latin typeface="微软雅黑" pitchFamily="34" charset="-122"/>
                <a:ea typeface="微软雅黑" pitchFamily="34" charset="-122"/>
              </a:rPr>
              <a:t>接口配置</a:t>
            </a:r>
            <a:endParaRPr lang="zh-CN" altLang="en-US" sz="2400" b="1" dirty="0">
              <a:solidFill>
                <a:srgbClr val="2388BB"/>
              </a:solidFill>
              <a:latin typeface="微软雅黑" pitchFamily="34" charset="-122"/>
              <a:ea typeface="微软雅黑" pitchFamily="34" charset="-122"/>
            </a:endParaRPr>
          </a:p>
        </p:txBody>
      </p:sp>
      <p:sp>
        <p:nvSpPr>
          <p:cNvPr id="4" name="矩形 3"/>
          <p:cNvSpPr/>
          <p:nvPr/>
        </p:nvSpPr>
        <p:spPr>
          <a:xfrm>
            <a:off x="395536" y="1916832"/>
            <a:ext cx="7920880" cy="2585323"/>
          </a:xfrm>
          <a:prstGeom prst="rect">
            <a:avLst/>
          </a:prstGeom>
        </p:spPr>
        <p:txBody>
          <a:bodyPr wrap="square">
            <a:spAutoFit/>
          </a:bodyPr>
          <a:lstStyle/>
          <a:p>
            <a:r>
              <a:rPr lang="en-US" altLang="zh-CN" dirty="0" err="1" smtClean="0"/>
              <a:t>Datasource</a:t>
            </a:r>
            <a:r>
              <a:rPr lang="zh-CN" altLang="en-US" dirty="0" smtClean="0"/>
              <a:t>的配置</a:t>
            </a:r>
            <a:r>
              <a:rPr lang="zh-CN" altLang="en-US" dirty="0" smtClean="0">
                <a:sym typeface="Wingdings"/>
              </a:rPr>
              <a:t>：（引入分库分表规则</a:t>
            </a:r>
            <a:r>
              <a:rPr lang="en-US" altLang="zh-CN" dirty="0" smtClean="0">
                <a:sym typeface="Wingdings"/>
              </a:rPr>
              <a:t> </a:t>
            </a:r>
            <a:r>
              <a:rPr lang="zh-CN" altLang="en-US" dirty="0" smtClean="0">
                <a:sym typeface="Wingdings"/>
              </a:rPr>
              <a:t>）</a:t>
            </a:r>
            <a:endParaRPr lang="en-US" altLang="zh-CN" dirty="0" smtClean="0"/>
          </a:p>
          <a:p>
            <a:endParaRPr lang="en-US" altLang="zh-CN" dirty="0"/>
          </a:p>
          <a:p>
            <a:r>
              <a:rPr lang="en-US" altLang="zh-CN" dirty="0"/>
              <a:t>&lt;bean id=</a:t>
            </a:r>
            <a:r>
              <a:rPr lang="en-US" altLang="zh-CN" i="1" dirty="0"/>
              <a:t>"</a:t>
            </a:r>
            <a:r>
              <a:rPr lang="en-US" altLang="zh-CN" i="1" dirty="0" err="1"/>
              <a:t>master_tddl_ds</a:t>
            </a:r>
            <a:r>
              <a:rPr lang="en-US" altLang="zh-CN" i="1" dirty="0"/>
              <a:t>" class="</a:t>
            </a:r>
            <a:r>
              <a:rPr lang="en-US" altLang="zh-CN" i="1" dirty="0" err="1"/>
              <a:t>com.taobao.tddl.client.jdbc.TDataSource</a:t>
            </a:r>
            <a:r>
              <a:rPr lang="en-US" altLang="zh-CN" i="1" dirty="0"/>
              <a:t>" </a:t>
            </a:r>
            <a:r>
              <a:rPr lang="en-US" altLang="zh-CN" i="1" dirty="0" err="1"/>
              <a:t>init</a:t>
            </a:r>
            <a:r>
              <a:rPr lang="en-US" altLang="zh-CN" i="1" dirty="0"/>
              <a:t>-method="</a:t>
            </a:r>
            <a:r>
              <a:rPr lang="en-US" altLang="zh-CN" i="1" dirty="0" err="1"/>
              <a:t>init</a:t>
            </a:r>
            <a:r>
              <a:rPr lang="en-US" altLang="zh-CN" i="1" dirty="0"/>
              <a:t>"&gt;</a:t>
            </a:r>
          </a:p>
          <a:p>
            <a:r>
              <a:rPr lang="en-US" altLang="zh-CN" dirty="0"/>
              <a:t>	</a:t>
            </a:r>
            <a:r>
              <a:rPr lang="en-US" altLang="zh-CN" dirty="0" smtClean="0"/>
              <a:t>&lt;</a:t>
            </a:r>
            <a:r>
              <a:rPr lang="en-US" altLang="zh-CN" dirty="0"/>
              <a:t>property name=</a:t>
            </a:r>
            <a:r>
              <a:rPr lang="en-US" altLang="zh-CN" i="1" dirty="0"/>
              <a:t>"</a:t>
            </a:r>
            <a:r>
              <a:rPr lang="en-US" altLang="zh-CN" i="1" dirty="0" err="1"/>
              <a:t>appRuleFile</a:t>
            </a:r>
            <a:r>
              <a:rPr lang="en-US" altLang="zh-CN" i="1" dirty="0"/>
              <a:t>" value="</a:t>
            </a:r>
            <a:r>
              <a:rPr lang="en-US" altLang="zh-CN" i="1" dirty="0" err="1"/>
              <a:t>classpath:rule</a:t>
            </a:r>
            <a:r>
              <a:rPr lang="en-US" altLang="zh-CN" i="1" dirty="0"/>
              <a:t>/</a:t>
            </a:r>
            <a:r>
              <a:rPr lang="en-US" altLang="zh-CN" i="1" dirty="0" err="1"/>
              <a:t>tddl-rule.xml</a:t>
            </a:r>
            <a:r>
              <a:rPr lang="en-US" altLang="zh-CN" i="1" dirty="0"/>
              <a:t>"/&gt;</a:t>
            </a:r>
          </a:p>
          <a:p>
            <a:r>
              <a:rPr lang="en-US" altLang="zh-CN" dirty="0"/>
              <a:t>	</a:t>
            </a:r>
            <a:r>
              <a:rPr lang="en-US" altLang="zh-CN" dirty="0" smtClean="0"/>
              <a:t>&lt;</a:t>
            </a:r>
            <a:r>
              <a:rPr lang="en-US" altLang="zh-CN" dirty="0"/>
              <a:t>property name=</a:t>
            </a:r>
            <a:r>
              <a:rPr lang="en-US" altLang="zh-CN" i="1" dirty="0"/>
              <a:t>"</a:t>
            </a:r>
            <a:r>
              <a:rPr lang="en-US" altLang="zh-CN" i="1" dirty="0" err="1"/>
              <a:t>appName</a:t>
            </a:r>
            <a:r>
              <a:rPr lang="en-US" altLang="zh-CN" i="1" dirty="0"/>
              <a:t>" value="</a:t>
            </a:r>
            <a:r>
              <a:rPr lang="en-US" altLang="zh-CN" i="1" dirty="0" err="1"/>
              <a:t>tddl_sample</a:t>
            </a:r>
            <a:r>
              <a:rPr lang="en-US" altLang="zh-CN" i="1" dirty="0"/>
              <a:t>"/&gt;</a:t>
            </a:r>
          </a:p>
          <a:p>
            <a:r>
              <a:rPr lang="en-US" altLang="zh-CN" dirty="0"/>
              <a:t>	</a:t>
            </a:r>
            <a:r>
              <a:rPr lang="en-US" altLang="zh-CN" dirty="0" smtClean="0"/>
              <a:t>&lt;</a:t>
            </a:r>
            <a:r>
              <a:rPr lang="en-US" altLang="zh-CN" dirty="0"/>
              <a:t>property name=</a:t>
            </a:r>
            <a:r>
              <a:rPr lang="en-US" altLang="zh-CN" i="1" dirty="0"/>
              <a:t>"</a:t>
            </a:r>
            <a:r>
              <a:rPr lang="en-US" altLang="zh-CN" i="1" dirty="0" err="1"/>
              <a:t>useLocalConfig</a:t>
            </a:r>
            <a:r>
              <a:rPr lang="en-US" altLang="zh-CN" i="1" dirty="0"/>
              <a:t>" value="true"/&gt;</a:t>
            </a:r>
          </a:p>
          <a:p>
            <a:r>
              <a:rPr lang="en-US" altLang="zh-CN" dirty="0" smtClean="0"/>
              <a:t>&lt;</a:t>
            </a:r>
            <a:r>
              <a:rPr lang="en-US" altLang="zh-CN" dirty="0"/>
              <a:t>/bean</a:t>
            </a:r>
            <a:r>
              <a:rPr lang="en-US" altLang="zh-CN" dirty="0" smtClean="0"/>
              <a:t>&gt;</a:t>
            </a:r>
            <a:endParaRPr lang="en-US" altLang="zh-CN" dirty="0"/>
          </a:p>
          <a:p>
            <a:endParaRPr lang="en-US" altLang="zh-CN" dirty="0"/>
          </a:p>
        </p:txBody>
      </p:sp>
      <p:sp>
        <p:nvSpPr>
          <p:cNvPr id="2" name="矩形 1"/>
          <p:cNvSpPr/>
          <p:nvPr/>
        </p:nvSpPr>
        <p:spPr>
          <a:xfrm>
            <a:off x="539552" y="4869160"/>
            <a:ext cx="8136904" cy="1200329"/>
          </a:xfrm>
          <a:prstGeom prst="rect">
            <a:avLst/>
          </a:prstGeom>
        </p:spPr>
        <p:txBody>
          <a:bodyPr wrap="square">
            <a:spAutoFit/>
          </a:bodyPr>
          <a:lstStyle/>
          <a:p>
            <a:r>
              <a:rPr lang="zh-CN" altLang="en-US" dirty="0" smtClean="0"/>
              <a:t>如果使用</a:t>
            </a:r>
            <a:r>
              <a:rPr lang="en-US" altLang="zh-CN" dirty="0" smtClean="0"/>
              <a:t>spring</a:t>
            </a:r>
            <a:r>
              <a:rPr lang="zh-CN" altLang="en-US" dirty="0" smtClean="0"/>
              <a:t>的</a:t>
            </a:r>
            <a:r>
              <a:rPr lang="en-US" altLang="zh-CN" dirty="0" err="1" smtClean="0"/>
              <a:t>jdbcTemplate</a:t>
            </a:r>
            <a:r>
              <a:rPr lang="zh-CN" altLang="en-US" dirty="0" smtClean="0"/>
              <a:t>（</a:t>
            </a:r>
            <a:r>
              <a:rPr lang="en-US" altLang="zh-CN" dirty="0" err="1" smtClean="0"/>
              <a:t>ibatis</a:t>
            </a:r>
            <a:r>
              <a:rPr lang="zh-CN" altLang="en-US" dirty="0" smtClean="0"/>
              <a:t>可以参照配置，原理一样）</a:t>
            </a:r>
            <a:endParaRPr lang="en-US" altLang="zh-CN" dirty="0" smtClean="0"/>
          </a:p>
          <a:p>
            <a:r>
              <a:rPr lang="en-US" altLang="zh-CN" dirty="0" smtClean="0"/>
              <a:t>&lt;</a:t>
            </a:r>
            <a:r>
              <a:rPr lang="en-US" altLang="zh-CN" dirty="0"/>
              <a:t>bean id=</a:t>
            </a:r>
            <a:r>
              <a:rPr lang="en-US" altLang="zh-CN" i="1" dirty="0"/>
              <a:t>"</a:t>
            </a:r>
            <a:r>
              <a:rPr lang="en-US" altLang="zh-CN" i="1" dirty="0" err="1"/>
              <a:t>tddlDS</a:t>
            </a:r>
            <a:r>
              <a:rPr lang="en-US" altLang="zh-CN" i="1" dirty="0"/>
              <a:t>" class="</a:t>
            </a:r>
            <a:r>
              <a:rPr lang="en-US" altLang="zh-CN" i="1" dirty="0" err="1"/>
              <a:t>org.springframework.jdbc.core.JdbcTemplate</a:t>
            </a:r>
            <a:r>
              <a:rPr lang="en-US" altLang="zh-CN" i="1" dirty="0"/>
              <a:t>"&gt;</a:t>
            </a:r>
          </a:p>
          <a:p>
            <a:r>
              <a:rPr lang="en-US" altLang="zh-CN" dirty="0"/>
              <a:t>        &lt;property name=</a:t>
            </a:r>
            <a:r>
              <a:rPr lang="en-US" altLang="zh-CN" i="1" dirty="0"/>
              <a:t>"</a:t>
            </a:r>
            <a:r>
              <a:rPr lang="en-US" altLang="zh-CN" i="1" dirty="0" err="1"/>
              <a:t>dataSource</a:t>
            </a:r>
            <a:r>
              <a:rPr lang="en-US" altLang="zh-CN" i="1" dirty="0"/>
              <a:t>"&gt;&lt;ref bean="</a:t>
            </a:r>
            <a:r>
              <a:rPr lang="en-US" altLang="zh-CN" i="1" dirty="0" err="1"/>
              <a:t>master_tddl_ds</a:t>
            </a:r>
            <a:r>
              <a:rPr lang="en-US" altLang="zh-CN" i="1" dirty="0"/>
              <a:t>"/&gt;&lt;/property&gt;</a:t>
            </a:r>
          </a:p>
          <a:p>
            <a:r>
              <a:rPr lang="en-US" altLang="zh-CN" dirty="0"/>
              <a:t>   </a:t>
            </a:r>
            <a:r>
              <a:rPr lang="en-US" altLang="zh-CN" dirty="0" smtClean="0"/>
              <a:t>&lt;</a:t>
            </a:r>
            <a:r>
              <a:rPr lang="en-US" altLang="zh-CN" dirty="0"/>
              <a:t>/bean&gt;</a:t>
            </a:r>
            <a:endParaRPr lang="zh-CN" altLang="en-US" dirty="0"/>
          </a:p>
        </p:txBody>
      </p:sp>
    </p:spTree>
    <p:extLst>
      <p:ext uri="{BB962C8B-B14F-4D97-AF65-F5344CB8AC3E}">
        <p14:creationId xmlns:p14="http://schemas.microsoft.com/office/powerpoint/2010/main" xmlns="" val="382314830"/>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2672526" cy="553998"/>
          </a:xfrm>
          <a:prstGeom prst="rect">
            <a:avLst/>
          </a:prstGeom>
          <a:noFill/>
        </p:spPr>
        <p:txBody>
          <a:bodyPr wrap="none" rtlCol="0">
            <a:spAutoFit/>
          </a:bodyPr>
          <a:lstStyle/>
          <a:p>
            <a:r>
              <a:rPr lang="en-US" altLang="zh-CN" sz="3000" b="1" dirty="0" smtClean="0">
                <a:solidFill>
                  <a:schemeClr val="bg1"/>
                </a:solidFill>
                <a:latin typeface="微软雅黑" pitchFamily="34" charset="-122"/>
                <a:ea typeface="微软雅黑" pitchFamily="34" charset="-122"/>
              </a:rPr>
              <a:t>JDBC</a:t>
            </a:r>
            <a:r>
              <a:rPr lang="zh-CN" altLang="en-US" sz="3000" b="1" dirty="0" smtClean="0">
                <a:solidFill>
                  <a:schemeClr val="bg1"/>
                </a:solidFill>
                <a:latin typeface="微软雅黑" pitchFamily="34" charset="-122"/>
                <a:ea typeface="微软雅黑" pitchFamily="34" charset="-122"/>
              </a:rPr>
              <a:t>接口实现</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a:off x="2411760" y="1500174"/>
            <a:ext cx="6732240" cy="56618"/>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2144638" cy="461665"/>
          </a:xfrm>
          <a:prstGeom prst="rect">
            <a:avLst/>
          </a:prstGeom>
          <a:noFill/>
        </p:spPr>
        <p:txBody>
          <a:bodyPr wrap="none" rtlCol="0">
            <a:spAutoFit/>
          </a:bodyPr>
          <a:lstStyle/>
          <a:p>
            <a:r>
              <a:rPr lang="en-US" altLang="zh-CN" sz="2400" b="1" dirty="0">
                <a:solidFill>
                  <a:srgbClr val="2388BB"/>
                </a:solidFill>
                <a:latin typeface="微软雅黑" pitchFamily="34" charset="-122"/>
                <a:ea typeface="微软雅黑" pitchFamily="34" charset="-122"/>
              </a:rPr>
              <a:t>TDDL </a:t>
            </a:r>
            <a:r>
              <a:rPr lang="en-US" altLang="zh-CN" sz="2400" b="1" dirty="0" smtClean="0">
                <a:solidFill>
                  <a:srgbClr val="2388BB"/>
                </a:solidFill>
                <a:latin typeface="微软雅黑" pitchFamily="34" charset="-122"/>
                <a:ea typeface="微软雅黑" pitchFamily="34" charset="-122"/>
              </a:rPr>
              <a:t>RULE</a:t>
            </a:r>
            <a:r>
              <a:rPr lang="zh-CN" altLang="en-US" sz="2400" b="1" dirty="0" smtClean="0">
                <a:solidFill>
                  <a:srgbClr val="2388BB"/>
                </a:solidFill>
                <a:latin typeface="微软雅黑" pitchFamily="34" charset="-122"/>
                <a:ea typeface="微软雅黑" pitchFamily="34" charset="-122"/>
              </a:rPr>
              <a:t>：</a:t>
            </a:r>
            <a:endParaRPr lang="zh-CN" altLang="en-US" sz="2400" b="1" dirty="0">
              <a:solidFill>
                <a:srgbClr val="2388BB"/>
              </a:solidFill>
              <a:latin typeface="微软雅黑" pitchFamily="34" charset="-122"/>
              <a:ea typeface="微软雅黑" pitchFamily="34" charset="-122"/>
            </a:endParaRPr>
          </a:p>
        </p:txBody>
      </p:sp>
      <p:sp>
        <p:nvSpPr>
          <p:cNvPr id="4" name="矩形 3"/>
          <p:cNvSpPr/>
          <p:nvPr/>
        </p:nvSpPr>
        <p:spPr>
          <a:xfrm>
            <a:off x="395536" y="2132856"/>
            <a:ext cx="7920880" cy="3416320"/>
          </a:xfrm>
          <a:prstGeom prst="rect">
            <a:avLst/>
          </a:prstGeom>
        </p:spPr>
        <p:txBody>
          <a:bodyPr wrap="square">
            <a:spAutoFit/>
          </a:bodyPr>
          <a:lstStyle/>
          <a:p>
            <a:r>
              <a:rPr lang="en-US" altLang="zh-CN" dirty="0" smtClean="0"/>
              <a:t>TDDL rule</a:t>
            </a:r>
            <a:r>
              <a:rPr lang="zh-CN" altLang="zh-CN" dirty="0">
                <a:sym typeface="Wingdings"/>
              </a:rPr>
              <a:t>：</a:t>
            </a:r>
            <a:r>
              <a:rPr lang="zh-CN" altLang="en-US" dirty="0" smtClean="0">
                <a:sym typeface="Wingdings"/>
              </a:rPr>
              <a:t>（</a:t>
            </a:r>
            <a:r>
              <a:rPr lang="en-US" altLang="zh-CN" dirty="0" smtClean="0">
                <a:sym typeface="Wingdings"/>
              </a:rPr>
              <a:t> </a:t>
            </a:r>
            <a:r>
              <a:rPr lang="zh-CN" altLang="en-US" dirty="0" smtClean="0">
                <a:sym typeface="Wingdings"/>
              </a:rPr>
              <a:t>表前缀和规则引入配置</a:t>
            </a:r>
            <a:r>
              <a:rPr lang="en-US" altLang="zh-CN" dirty="0" smtClean="0">
                <a:sym typeface="Wingdings"/>
              </a:rPr>
              <a:t> </a:t>
            </a:r>
            <a:r>
              <a:rPr lang="zh-CN" altLang="en-US" dirty="0" smtClean="0">
                <a:sym typeface="Wingdings"/>
              </a:rPr>
              <a:t>）</a:t>
            </a:r>
            <a:endParaRPr lang="en-US" altLang="zh-CN" dirty="0" smtClean="0">
              <a:sym typeface="Wingdings"/>
            </a:endParaRPr>
          </a:p>
          <a:p>
            <a:endParaRPr lang="en-US" altLang="zh-CN" dirty="0" smtClean="0"/>
          </a:p>
          <a:p>
            <a:r>
              <a:rPr lang="en-US" altLang="zh-CN" dirty="0" smtClean="0"/>
              <a:t>&lt;</a:t>
            </a:r>
            <a:r>
              <a:rPr lang="en-US" altLang="zh-CN" dirty="0"/>
              <a:t>bean id=</a:t>
            </a:r>
            <a:r>
              <a:rPr lang="en-US" altLang="zh-CN" i="1" dirty="0"/>
              <a:t>"</a:t>
            </a:r>
            <a:r>
              <a:rPr lang="en-US" altLang="zh-CN" i="1" dirty="0" err="1"/>
              <a:t>vtabroot</a:t>
            </a:r>
            <a:r>
              <a:rPr lang="en-US" altLang="zh-CN" i="1" dirty="0"/>
              <a:t>" class="</a:t>
            </a:r>
            <a:r>
              <a:rPr lang="en-US" altLang="zh-CN" i="1" dirty="0" err="1"/>
              <a:t>com.taobao.tddl.interact.rule.VirtualTableRoot</a:t>
            </a:r>
            <a:r>
              <a:rPr lang="en-US" altLang="zh-CN" i="1" dirty="0"/>
              <a:t>" </a:t>
            </a:r>
            <a:r>
              <a:rPr lang="en-US" altLang="zh-CN" i="1" dirty="0" err="1"/>
              <a:t>init</a:t>
            </a:r>
            <a:r>
              <a:rPr lang="en-US" altLang="zh-CN" i="1" dirty="0"/>
              <a:t>-method="</a:t>
            </a:r>
            <a:r>
              <a:rPr lang="en-US" altLang="zh-CN" i="1" dirty="0" err="1" smtClean="0"/>
              <a:t>init</a:t>
            </a:r>
            <a:r>
              <a:rPr lang="en-US" altLang="zh-CN" i="1" dirty="0" smtClean="0"/>
              <a:t>”&gt;</a:t>
            </a:r>
          </a:p>
          <a:p>
            <a:r>
              <a:rPr lang="en-US" altLang="zh-CN" i="1" dirty="0"/>
              <a:t> </a:t>
            </a:r>
            <a:r>
              <a:rPr lang="en-US" altLang="zh-CN" i="1" dirty="0" smtClean="0"/>
              <a:t>   </a:t>
            </a:r>
            <a:r>
              <a:rPr lang="en-US" altLang="zh-CN" dirty="0" smtClean="0"/>
              <a:t> 	&lt;</a:t>
            </a:r>
            <a:r>
              <a:rPr lang="en-US" altLang="zh-CN" dirty="0"/>
              <a:t>property name=</a:t>
            </a:r>
            <a:r>
              <a:rPr lang="en-US" altLang="zh-CN" i="1" dirty="0"/>
              <a:t>"</a:t>
            </a:r>
            <a:r>
              <a:rPr lang="en-US" altLang="zh-CN" i="1" dirty="0" err="1"/>
              <a:t>dbType</a:t>
            </a:r>
            <a:r>
              <a:rPr lang="en-US" altLang="zh-CN" i="1" dirty="0"/>
              <a:t>" value="MYSQL" /&gt;</a:t>
            </a:r>
          </a:p>
          <a:p>
            <a:r>
              <a:rPr lang="en-US" altLang="zh-CN" dirty="0"/>
              <a:t> </a:t>
            </a:r>
            <a:r>
              <a:rPr lang="en-US" altLang="zh-CN" dirty="0" smtClean="0"/>
              <a:t>   	&lt;</a:t>
            </a:r>
            <a:r>
              <a:rPr lang="en-US" altLang="zh-CN" dirty="0"/>
              <a:t>property name=</a:t>
            </a:r>
            <a:r>
              <a:rPr lang="en-US" altLang="zh-CN" i="1" dirty="0"/>
              <a:t>"</a:t>
            </a:r>
            <a:r>
              <a:rPr lang="en-US" altLang="zh-CN" i="1" dirty="0" err="1"/>
              <a:t>tableRules</a:t>
            </a:r>
            <a:r>
              <a:rPr lang="en-US" altLang="zh-CN" i="1" dirty="0"/>
              <a:t>"&gt;</a:t>
            </a:r>
          </a:p>
          <a:p>
            <a:r>
              <a:rPr lang="en-US" altLang="zh-CN" dirty="0"/>
              <a:t>	</a:t>
            </a:r>
            <a:r>
              <a:rPr lang="en-US" altLang="zh-CN" dirty="0" smtClean="0"/>
              <a:t>&lt;</a:t>
            </a:r>
            <a:r>
              <a:rPr lang="en-US" altLang="zh-CN" dirty="0"/>
              <a:t>map&gt;</a:t>
            </a:r>
          </a:p>
          <a:p>
            <a:r>
              <a:rPr lang="en-US" altLang="zh-CN" dirty="0"/>
              <a:t>		</a:t>
            </a:r>
            <a:r>
              <a:rPr lang="en-US" altLang="zh-CN" dirty="0" smtClean="0"/>
              <a:t>&lt;</a:t>
            </a:r>
            <a:r>
              <a:rPr lang="en-US" altLang="zh-CN" dirty="0"/>
              <a:t>entry key=</a:t>
            </a:r>
            <a:r>
              <a:rPr lang="en-US" altLang="zh-CN" i="1" dirty="0"/>
              <a:t>"</a:t>
            </a:r>
            <a:r>
              <a:rPr lang="en-US" altLang="zh-CN" i="1" dirty="0" err="1"/>
              <a:t>modDBTab</a:t>
            </a:r>
            <a:r>
              <a:rPr lang="en-US" altLang="zh-CN" i="1" dirty="0"/>
              <a:t>" value-ref="</a:t>
            </a:r>
            <a:r>
              <a:rPr lang="en-US" altLang="zh-CN" i="1" dirty="0" err="1"/>
              <a:t>modDBTab</a:t>
            </a:r>
            <a:r>
              <a:rPr lang="en-US" altLang="zh-CN" i="1" dirty="0"/>
              <a:t>" /&gt;</a:t>
            </a:r>
          </a:p>
          <a:p>
            <a:r>
              <a:rPr lang="en-US" altLang="zh-CN" dirty="0"/>
              <a:t>		</a:t>
            </a:r>
            <a:r>
              <a:rPr lang="en-US" altLang="zh-CN" dirty="0" smtClean="0"/>
              <a:t> </a:t>
            </a:r>
            <a:r>
              <a:rPr lang="en-US" altLang="zh-CN" dirty="0"/>
              <a:t>&lt;entry key=</a:t>
            </a:r>
            <a:r>
              <a:rPr lang="en-US" altLang="zh-CN" i="1" dirty="0"/>
              <a:t>"</a:t>
            </a:r>
            <a:r>
              <a:rPr lang="en-US" altLang="zh-CN" i="1" dirty="0" err="1"/>
              <a:t>lz</a:t>
            </a:r>
            <a:r>
              <a:rPr lang="en-US" altLang="zh-CN" i="1" dirty="0"/>
              <a:t>" value-ref="</a:t>
            </a:r>
            <a:r>
              <a:rPr lang="en-US" altLang="zh-CN" i="1" dirty="0" err="1"/>
              <a:t>modDBTab</a:t>
            </a:r>
            <a:r>
              <a:rPr lang="en-US" altLang="zh-CN" i="1" dirty="0"/>
              <a:t>" /&gt;</a:t>
            </a:r>
          </a:p>
          <a:p>
            <a:r>
              <a:rPr lang="en-US" altLang="zh-CN" dirty="0"/>
              <a:t>	</a:t>
            </a:r>
            <a:r>
              <a:rPr lang="en-US" altLang="zh-CN" dirty="0" smtClean="0"/>
              <a:t>&lt;</a:t>
            </a:r>
            <a:r>
              <a:rPr lang="en-US" altLang="zh-CN" dirty="0"/>
              <a:t>/map&gt;</a:t>
            </a:r>
          </a:p>
          <a:p>
            <a:r>
              <a:rPr lang="en-US" altLang="zh-CN" dirty="0"/>
              <a:t>	</a:t>
            </a:r>
            <a:r>
              <a:rPr lang="en-US" altLang="zh-CN" dirty="0" smtClean="0"/>
              <a:t>&lt;</a:t>
            </a:r>
            <a:r>
              <a:rPr lang="en-US" altLang="zh-CN" dirty="0"/>
              <a:t>/property&gt;</a:t>
            </a:r>
          </a:p>
          <a:p>
            <a:r>
              <a:rPr lang="en-US" altLang="zh-CN" dirty="0" smtClean="0"/>
              <a:t>&lt;</a:t>
            </a:r>
            <a:r>
              <a:rPr lang="en-US" altLang="zh-CN" dirty="0"/>
              <a:t>/bean</a:t>
            </a:r>
            <a:r>
              <a:rPr lang="en-US" altLang="zh-CN" dirty="0" smtClean="0"/>
              <a:t>&gt;</a:t>
            </a:r>
            <a:r>
              <a:rPr lang="en-US" altLang="zh-CN" dirty="0"/>
              <a:t>	</a:t>
            </a:r>
          </a:p>
        </p:txBody>
      </p:sp>
    </p:spTree>
    <p:extLst>
      <p:ext uri="{BB962C8B-B14F-4D97-AF65-F5344CB8AC3E}">
        <p14:creationId xmlns:p14="http://schemas.microsoft.com/office/powerpoint/2010/main" xmlns="" val="3885860634"/>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2672526" cy="553998"/>
          </a:xfrm>
          <a:prstGeom prst="rect">
            <a:avLst/>
          </a:prstGeom>
          <a:noFill/>
        </p:spPr>
        <p:txBody>
          <a:bodyPr wrap="none" rtlCol="0">
            <a:spAutoFit/>
          </a:bodyPr>
          <a:lstStyle/>
          <a:p>
            <a:r>
              <a:rPr lang="en-US" altLang="zh-CN" sz="3000" b="1" dirty="0" smtClean="0">
                <a:solidFill>
                  <a:schemeClr val="bg1"/>
                </a:solidFill>
                <a:latin typeface="微软雅黑" pitchFamily="34" charset="-122"/>
                <a:ea typeface="微软雅黑" pitchFamily="34" charset="-122"/>
              </a:rPr>
              <a:t>JDBC</a:t>
            </a:r>
            <a:r>
              <a:rPr lang="zh-CN" altLang="en-US" sz="3000" b="1" dirty="0" smtClean="0">
                <a:solidFill>
                  <a:schemeClr val="bg1"/>
                </a:solidFill>
                <a:latin typeface="微软雅黑" pitchFamily="34" charset="-122"/>
                <a:ea typeface="微软雅黑" pitchFamily="34" charset="-122"/>
              </a:rPr>
              <a:t>接口实现</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2411760" y="1454454"/>
            <a:ext cx="6732240" cy="45719"/>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51520" y="1196752"/>
            <a:ext cx="2144638" cy="461665"/>
          </a:xfrm>
          <a:prstGeom prst="rect">
            <a:avLst/>
          </a:prstGeom>
          <a:noFill/>
        </p:spPr>
        <p:txBody>
          <a:bodyPr wrap="none" rtlCol="0">
            <a:spAutoFit/>
          </a:bodyPr>
          <a:lstStyle/>
          <a:p>
            <a:r>
              <a:rPr lang="en-US" altLang="zh-CN" sz="2400" b="1" dirty="0">
                <a:solidFill>
                  <a:srgbClr val="2388BB"/>
                </a:solidFill>
                <a:latin typeface="微软雅黑" pitchFamily="34" charset="-122"/>
                <a:ea typeface="微软雅黑" pitchFamily="34" charset="-122"/>
              </a:rPr>
              <a:t>TDDL </a:t>
            </a:r>
            <a:r>
              <a:rPr lang="en-US" altLang="zh-CN" sz="2400" b="1" dirty="0" smtClean="0">
                <a:solidFill>
                  <a:srgbClr val="2388BB"/>
                </a:solidFill>
                <a:latin typeface="微软雅黑" pitchFamily="34" charset="-122"/>
                <a:ea typeface="微软雅黑" pitchFamily="34" charset="-122"/>
              </a:rPr>
              <a:t>RULE</a:t>
            </a:r>
            <a:r>
              <a:rPr lang="zh-CN" altLang="en-US" sz="2400" b="1" dirty="0" smtClean="0">
                <a:solidFill>
                  <a:srgbClr val="2388BB"/>
                </a:solidFill>
                <a:latin typeface="微软雅黑" pitchFamily="34" charset="-122"/>
                <a:ea typeface="微软雅黑" pitchFamily="34" charset="-122"/>
              </a:rPr>
              <a:t>：</a:t>
            </a:r>
            <a:endParaRPr lang="zh-CN" altLang="en-US" sz="2400" b="1" dirty="0">
              <a:solidFill>
                <a:srgbClr val="2388BB"/>
              </a:solidFill>
              <a:latin typeface="微软雅黑" pitchFamily="34" charset="-122"/>
              <a:ea typeface="微软雅黑" pitchFamily="34" charset="-122"/>
            </a:endParaRPr>
          </a:p>
        </p:txBody>
      </p:sp>
      <p:sp>
        <p:nvSpPr>
          <p:cNvPr id="4" name="矩形 3"/>
          <p:cNvSpPr/>
          <p:nvPr/>
        </p:nvSpPr>
        <p:spPr>
          <a:xfrm>
            <a:off x="323528" y="2564904"/>
            <a:ext cx="7920880" cy="2862323"/>
          </a:xfrm>
          <a:prstGeom prst="rect">
            <a:avLst/>
          </a:prstGeom>
        </p:spPr>
        <p:txBody>
          <a:bodyPr wrap="square">
            <a:spAutoFit/>
          </a:bodyPr>
          <a:lstStyle/>
          <a:p>
            <a:r>
              <a:rPr lang="en-US" altLang="zh-CN" dirty="0" smtClean="0"/>
              <a:t>TDDL rule</a:t>
            </a:r>
            <a:r>
              <a:rPr lang="zh-CN" altLang="zh-CN" dirty="0" smtClean="0">
                <a:sym typeface="Wingdings"/>
              </a:rPr>
              <a:t>：</a:t>
            </a:r>
            <a:r>
              <a:rPr lang="en-US" altLang="zh-CN" dirty="0" smtClean="0">
                <a:sym typeface="Wingdings"/>
              </a:rPr>
              <a:t> </a:t>
            </a:r>
            <a:r>
              <a:rPr lang="zh-CN" altLang="en-US" dirty="0" smtClean="0">
                <a:sym typeface="Wingdings"/>
              </a:rPr>
              <a:t>（猜一猜这个分库分表规则是什么意思）</a:t>
            </a:r>
            <a:endParaRPr lang="en-US" altLang="zh-CN" dirty="0" smtClean="0">
              <a:sym typeface="Wingdings"/>
            </a:endParaRPr>
          </a:p>
          <a:p>
            <a:endParaRPr lang="en-US" altLang="zh-CN" dirty="0" smtClean="0"/>
          </a:p>
          <a:p>
            <a:r>
              <a:rPr lang="en-US" altLang="zh-CN" dirty="0"/>
              <a:t>&lt;bean id=</a:t>
            </a:r>
            <a:r>
              <a:rPr lang="en-US" altLang="zh-CN" i="1" dirty="0"/>
              <a:t>"</a:t>
            </a:r>
            <a:r>
              <a:rPr lang="en-US" altLang="zh-CN" i="1" dirty="0" err="1"/>
              <a:t>modDBTab</a:t>
            </a:r>
            <a:r>
              <a:rPr lang="en-US" altLang="zh-CN" i="1" dirty="0"/>
              <a:t>" class="</a:t>
            </a:r>
            <a:r>
              <a:rPr lang="en-US" altLang="zh-CN" i="1" dirty="0" err="1"/>
              <a:t>com.taobao.tddl.interact.rule.TableRule</a:t>
            </a:r>
            <a:r>
              <a:rPr lang="en-US" altLang="zh-CN" i="1" dirty="0"/>
              <a:t>"&gt;</a:t>
            </a:r>
          </a:p>
          <a:p>
            <a:r>
              <a:rPr lang="en-US" altLang="zh-CN" dirty="0"/>
              <a:t>	&lt;property name=</a:t>
            </a:r>
            <a:r>
              <a:rPr lang="en-US" altLang="zh-CN" i="1" dirty="0"/>
              <a:t>"</a:t>
            </a:r>
            <a:r>
              <a:rPr lang="en-US" altLang="zh-CN" i="1" dirty="0" err="1"/>
              <a:t>dbNamePattern</a:t>
            </a:r>
            <a:r>
              <a:rPr lang="en-US" altLang="zh-CN" i="1" dirty="0"/>
              <a:t>" value="</a:t>
            </a:r>
            <a:r>
              <a:rPr lang="en-US" altLang="zh-CN" i="1" dirty="0" err="1"/>
              <a:t>sample_group</a:t>
            </a:r>
            <a:r>
              <a:rPr lang="en-US" altLang="zh-CN" i="1" dirty="0"/>
              <a:t>_{0}" /&gt;</a:t>
            </a:r>
          </a:p>
          <a:p>
            <a:r>
              <a:rPr lang="en-US" altLang="zh-CN" dirty="0"/>
              <a:t>	&lt;property name=</a:t>
            </a:r>
            <a:r>
              <a:rPr lang="en-US" altLang="zh-CN" i="1" dirty="0"/>
              <a:t>"</a:t>
            </a:r>
            <a:r>
              <a:rPr lang="en-US" altLang="zh-CN" i="1" dirty="0" err="1"/>
              <a:t>dbRules</a:t>
            </a:r>
            <a:r>
              <a:rPr lang="en-US" altLang="zh-CN" i="1" dirty="0"/>
              <a:t>" value="( #id,1,1#.longValue()  + 1 ) % 2" /&gt;</a:t>
            </a:r>
          </a:p>
          <a:p>
            <a:r>
              <a:rPr lang="en-US" altLang="zh-CN" dirty="0"/>
              <a:t>	&lt;property name=</a:t>
            </a:r>
            <a:r>
              <a:rPr lang="en-US" altLang="zh-CN" i="1" dirty="0"/>
              <a:t>"</a:t>
            </a:r>
            <a:r>
              <a:rPr lang="en-US" altLang="zh-CN" i="1" dirty="0" err="1"/>
              <a:t>tbRules</a:t>
            </a:r>
            <a:r>
              <a:rPr lang="en-US" altLang="zh-CN" i="1" dirty="0"/>
              <a:t>" value="</a:t>
            </a:r>
            <a:r>
              <a:rPr lang="en-US" altLang="zh-CN" i="1" dirty="0" err="1"/>
              <a:t>def</a:t>
            </a:r>
            <a:r>
              <a:rPr lang="en-US" altLang="zh-CN" i="1" dirty="0"/>
              <a:t> date = #date,1_date,366#; </a:t>
            </a:r>
            <a:r>
              <a:rPr lang="en-US" altLang="zh-CN" i="1" dirty="0" smtClean="0"/>
              <a:t>return </a:t>
            </a:r>
            <a:r>
              <a:rPr lang="en-US" altLang="zh-CN" i="1" dirty="0" err="1"/>
              <a:t>yyyymm</a:t>
            </a:r>
            <a:r>
              <a:rPr lang="en-US" altLang="zh-CN" i="1" dirty="0"/>
              <a:t>(date</a:t>
            </a:r>
            <a:r>
              <a:rPr lang="en-US" altLang="zh-CN" i="1" dirty="0" smtClean="0"/>
              <a:t>) " </a:t>
            </a:r>
            <a:r>
              <a:rPr lang="en-US" altLang="zh-CN" i="1" dirty="0"/>
              <a:t>/&gt;</a:t>
            </a:r>
          </a:p>
          <a:p>
            <a:r>
              <a:rPr lang="en-US" altLang="zh-CN" dirty="0"/>
              <a:t>	&lt;property name=</a:t>
            </a:r>
            <a:r>
              <a:rPr lang="en-US" altLang="zh-CN" i="1" dirty="0"/>
              <a:t>"</a:t>
            </a:r>
            <a:r>
              <a:rPr lang="en-US" altLang="zh-CN" i="1" dirty="0" err="1"/>
              <a:t>tbNamePattern</a:t>
            </a:r>
            <a:r>
              <a:rPr lang="en-US" altLang="zh-CN" i="1" dirty="0"/>
              <a:t>" value="</a:t>
            </a:r>
            <a:r>
              <a:rPr lang="en-US" altLang="zh-CN" i="1" dirty="0" err="1"/>
              <a:t>lz</a:t>
            </a:r>
            <a:r>
              <a:rPr lang="en-US" altLang="zh-CN" i="1" dirty="0"/>
              <a:t>_{000000}" /</a:t>
            </a:r>
            <a:r>
              <a:rPr lang="en-US" altLang="zh-CN" i="1" dirty="0" smtClean="0"/>
              <a:t>&gt;</a:t>
            </a:r>
          </a:p>
          <a:p>
            <a:r>
              <a:rPr lang="en-US" altLang="zh-CN" i="1" dirty="0"/>
              <a:t> </a:t>
            </a:r>
            <a:r>
              <a:rPr lang="en-US" altLang="zh-CN" i="1" dirty="0" smtClean="0"/>
              <a:t>               </a:t>
            </a:r>
            <a:r>
              <a:rPr lang="en-US" altLang="zh-CN" dirty="0"/>
              <a:t>&lt;!--&lt;property name="</a:t>
            </a:r>
            <a:r>
              <a:rPr lang="en-US" altLang="zh-CN" dirty="0" err="1"/>
              <a:t>allowFullTableScan</a:t>
            </a:r>
            <a:r>
              <a:rPr lang="en-US" altLang="zh-CN" dirty="0"/>
              <a:t>" value="true" /&gt;--&gt;</a:t>
            </a:r>
            <a:endParaRPr lang="en-US" altLang="zh-CN" i="1" dirty="0"/>
          </a:p>
          <a:p>
            <a:r>
              <a:rPr lang="en-US" altLang="zh-CN" dirty="0"/>
              <a:t>	&lt;/bean&gt;	</a:t>
            </a:r>
          </a:p>
        </p:txBody>
      </p:sp>
    </p:spTree>
    <p:extLst>
      <p:ext uri="{BB962C8B-B14F-4D97-AF65-F5344CB8AC3E}">
        <p14:creationId xmlns:p14="http://schemas.microsoft.com/office/powerpoint/2010/main" xmlns="" val="675875715"/>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3317660" cy="553998"/>
          </a:xfrm>
          <a:prstGeom prst="rect">
            <a:avLst/>
          </a:prstGeom>
          <a:noFill/>
        </p:spPr>
        <p:txBody>
          <a:bodyPr wrap="none" rtlCol="0">
            <a:spAutoFit/>
          </a:bodyPr>
          <a:lstStyle/>
          <a:p>
            <a:r>
              <a:rPr lang="en-US" altLang="zh-CN" sz="3000" b="1" dirty="0" err="1">
                <a:solidFill>
                  <a:schemeClr val="bg1"/>
                </a:solidFill>
                <a:latin typeface="微软雅黑" pitchFamily="34" charset="-122"/>
                <a:ea typeface="微软雅黑" pitchFamily="34" charset="-122"/>
              </a:rPr>
              <a:t>AndOr</a:t>
            </a:r>
            <a:r>
              <a:rPr lang="en-US" altLang="zh-CN" sz="3000" b="1" dirty="0">
                <a:solidFill>
                  <a:schemeClr val="bg1"/>
                </a:solidFill>
                <a:latin typeface="微软雅黑" pitchFamily="34" charset="-122"/>
                <a:ea typeface="微软雅黑" pitchFamily="34" charset="-122"/>
              </a:rPr>
              <a:t>(TDDL 5.0)</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1835696" y="1454454"/>
            <a:ext cx="7308304" cy="45719"/>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1428596" cy="461665"/>
          </a:xfrm>
          <a:prstGeom prst="rect">
            <a:avLst/>
          </a:prstGeom>
          <a:noFill/>
        </p:spPr>
        <p:txBody>
          <a:bodyPr wrap="none" rtlCol="0">
            <a:spAutoFit/>
          </a:bodyPr>
          <a:lstStyle/>
          <a:p>
            <a:r>
              <a:rPr lang="zh-CN" altLang="en-US" sz="2400" b="1" dirty="0" smtClean="0">
                <a:solidFill>
                  <a:srgbClr val="2388BB"/>
                </a:solidFill>
                <a:latin typeface="微软雅黑" pitchFamily="34" charset="-122"/>
                <a:ea typeface="微软雅黑" pitchFamily="34" charset="-122"/>
              </a:rPr>
              <a:t>实现目标</a:t>
            </a:r>
            <a:endParaRPr lang="zh-CN" altLang="en-US" sz="2400" b="1" dirty="0">
              <a:solidFill>
                <a:srgbClr val="2388BB"/>
              </a:solidFill>
              <a:latin typeface="微软雅黑" pitchFamily="34" charset="-122"/>
              <a:ea typeface="微软雅黑" pitchFamily="34" charset="-122"/>
            </a:endParaRPr>
          </a:p>
        </p:txBody>
      </p:sp>
      <p:sp>
        <p:nvSpPr>
          <p:cNvPr id="4" name="矩形 3"/>
          <p:cNvSpPr/>
          <p:nvPr/>
        </p:nvSpPr>
        <p:spPr>
          <a:xfrm>
            <a:off x="395536" y="2132856"/>
            <a:ext cx="8064896" cy="2031325"/>
          </a:xfrm>
          <a:prstGeom prst="rect">
            <a:avLst/>
          </a:prstGeom>
        </p:spPr>
        <p:txBody>
          <a:bodyPr wrap="square">
            <a:spAutoFit/>
          </a:bodyPr>
          <a:lstStyle/>
          <a:p>
            <a:pPr marL="342900" indent="-342900">
              <a:buAutoNum type="arabicPeriod"/>
            </a:pPr>
            <a:r>
              <a:rPr lang="zh-CN" altLang="en-US" dirty="0" smtClean="0"/>
              <a:t>一个</a:t>
            </a:r>
            <a:r>
              <a:rPr lang="en-US" altLang="zh-CN" dirty="0" err="1"/>
              <a:t>newSQL</a:t>
            </a:r>
            <a:r>
              <a:rPr lang="zh-CN" altLang="en-US" dirty="0"/>
              <a:t>的系统，能够让业务用统一的</a:t>
            </a:r>
            <a:r>
              <a:rPr lang="en-US" altLang="zh-CN" dirty="0" err="1"/>
              <a:t>sql</a:t>
            </a:r>
            <a:r>
              <a:rPr lang="zh-CN" altLang="en-US" dirty="0"/>
              <a:t>去查询</a:t>
            </a:r>
            <a:r>
              <a:rPr lang="en-US" altLang="zh-CN" dirty="0" err="1"/>
              <a:t>rdbms</a:t>
            </a:r>
            <a:r>
              <a:rPr lang="zh-CN" altLang="en-US" dirty="0"/>
              <a:t>和</a:t>
            </a:r>
            <a:r>
              <a:rPr lang="en-US" altLang="zh-CN" dirty="0" err="1"/>
              <a:t>nosql</a:t>
            </a:r>
            <a:r>
              <a:rPr lang="en-US" altLang="zh-CN" dirty="0"/>
              <a:t> </a:t>
            </a:r>
            <a:r>
              <a:rPr lang="en-US" altLang="zh-CN" dirty="0" smtClean="0"/>
              <a:t>.</a:t>
            </a:r>
          </a:p>
          <a:p>
            <a:endParaRPr lang="en-US" altLang="zh-CN" dirty="0"/>
          </a:p>
          <a:p>
            <a:r>
              <a:rPr lang="en-US" altLang="zh-CN" dirty="0"/>
              <a:t>2. </a:t>
            </a:r>
            <a:r>
              <a:rPr lang="zh-CN" altLang="en-US" dirty="0" smtClean="0"/>
              <a:t>核心理念</a:t>
            </a:r>
            <a:r>
              <a:rPr lang="zh-CN" altLang="en-US" dirty="0"/>
              <a:t>：</a:t>
            </a:r>
            <a:r>
              <a:rPr lang="en-US" altLang="zh-CN" dirty="0" smtClean="0"/>
              <a:t>bring </a:t>
            </a:r>
            <a:r>
              <a:rPr lang="en-US" altLang="zh-CN" dirty="0"/>
              <a:t>query to the data.  </a:t>
            </a:r>
            <a:r>
              <a:rPr lang="zh-CN" altLang="en-US" dirty="0" smtClean="0"/>
              <a:t>也</a:t>
            </a:r>
            <a:r>
              <a:rPr lang="zh-CN" altLang="en-US" dirty="0"/>
              <a:t>即在数据上进行运算，而非像传统</a:t>
            </a:r>
            <a:r>
              <a:rPr lang="en-US" altLang="zh-CN" dirty="0"/>
              <a:t>oracle RAC</a:t>
            </a:r>
            <a:r>
              <a:rPr lang="zh-CN" altLang="en-US" dirty="0"/>
              <a:t>一样将数据取出到公共集群</a:t>
            </a:r>
            <a:r>
              <a:rPr lang="zh-CN" altLang="en-US" dirty="0" smtClean="0"/>
              <a:t>。</a:t>
            </a:r>
            <a:endParaRPr lang="en-US" altLang="zh-CN" dirty="0" smtClean="0"/>
          </a:p>
          <a:p>
            <a:endParaRPr lang="zh-CN" altLang="en-US" dirty="0"/>
          </a:p>
          <a:p>
            <a:r>
              <a:rPr lang="en-US" altLang="zh-CN" dirty="0"/>
              <a:t>3. </a:t>
            </a:r>
            <a:r>
              <a:rPr lang="zh-CN" altLang="en-US" dirty="0" smtClean="0"/>
              <a:t>努力方向：实现</a:t>
            </a:r>
            <a:r>
              <a:rPr lang="en-US" altLang="zh-CN" dirty="0"/>
              <a:t>90%</a:t>
            </a:r>
            <a:r>
              <a:rPr lang="zh-CN" altLang="en-US" dirty="0"/>
              <a:t>的</a:t>
            </a:r>
            <a:r>
              <a:rPr lang="en-US" altLang="zh-CN" dirty="0" err="1"/>
              <a:t>mysql</a:t>
            </a:r>
            <a:r>
              <a:rPr lang="zh-CN" altLang="en-US" dirty="0"/>
              <a:t>兼容性。包括多机</a:t>
            </a:r>
            <a:r>
              <a:rPr lang="en-US" altLang="zh-CN" dirty="0"/>
              <a:t>join</a:t>
            </a:r>
            <a:r>
              <a:rPr lang="zh-CN" altLang="en-US" dirty="0"/>
              <a:t>、</a:t>
            </a:r>
            <a:r>
              <a:rPr lang="en-US" altLang="zh-CN" dirty="0"/>
              <a:t>count</a:t>
            </a:r>
            <a:r>
              <a:rPr lang="zh-CN" altLang="en-US" dirty="0"/>
              <a:t>、 </a:t>
            </a:r>
            <a:r>
              <a:rPr lang="en-US" altLang="zh-CN" dirty="0"/>
              <a:t>max</a:t>
            </a:r>
            <a:r>
              <a:rPr lang="zh-CN" altLang="en-US" dirty="0"/>
              <a:t>、 </a:t>
            </a:r>
            <a:r>
              <a:rPr lang="en-US" altLang="zh-CN" dirty="0"/>
              <a:t>min</a:t>
            </a:r>
            <a:r>
              <a:rPr lang="zh-CN" altLang="en-US" dirty="0" smtClean="0"/>
              <a:t>、</a:t>
            </a:r>
            <a:r>
              <a:rPr lang="en-US" altLang="zh-CN" dirty="0" err="1" smtClean="0"/>
              <a:t>avg</a:t>
            </a:r>
            <a:r>
              <a:rPr lang="zh-CN" altLang="en-US" dirty="0"/>
              <a:t>、 </a:t>
            </a:r>
            <a:r>
              <a:rPr lang="en-US" altLang="zh-CN" dirty="0"/>
              <a:t>distinct</a:t>
            </a:r>
            <a:r>
              <a:rPr lang="zh-CN" altLang="en-US" dirty="0"/>
              <a:t>、 </a:t>
            </a:r>
            <a:r>
              <a:rPr lang="en-US" altLang="zh-CN" dirty="0"/>
              <a:t>group by </a:t>
            </a:r>
            <a:r>
              <a:rPr lang="zh-CN" altLang="en-US" dirty="0"/>
              <a:t>、 </a:t>
            </a:r>
            <a:r>
              <a:rPr lang="en-US" altLang="zh-CN" dirty="0"/>
              <a:t>order by</a:t>
            </a:r>
            <a:r>
              <a:rPr lang="zh-CN" altLang="en-US" dirty="0"/>
              <a:t>等所有查询条件组合。</a:t>
            </a:r>
          </a:p>
        </p:txBody>
      </p:sp>
    </p:spTree>
    <p:extLst>
      <p:ext uri="{BB962C8B-B14F-4D97-AF65-F5344CB8AC3E}">
        <p14:creationId xmlns:p14="http://schemas.microsoft.com/office/powerpoint/2010/main" xmlns="" val="2826394171"/>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3317660" cy="553998"/>
          </a:xfrm>
          <a:prstGeom prst="rect">
            <a:avLst/>
          </a:prstGeom>
          <a:noFill/>
        </p:spPr>
        <p:txBody>
          <a:bodyPr wrap="none" rtlCol="0">
            <a:spAutoFit/>
          </a:bodyPr>
          <a:lstStyle/>
          <a:p>
            <a:r>
              <a:rPr lang="en-US" altLang="zh-CN" sz="3000" b="1" dirty="0" err="1">
                <a:solidFill>
                  <a:schemeClr val="bg1"/>
                </a:solidFill>
                <a:latin typeface="微软雅黑" pitchFamily="34" charset="-122"/>
                <a:ea typeface="微软雅黑" pitchFamily="34" charset="-122"/>
              </a:rPr>
              <a:t>AndOr</a:t>
            </a:r>
            <a:r>
              <a:rPr lang="en-US" altLang="zh-CN" sz="3000" b="1" dirty="0">
                <a:solidFill>
                  <a:schemeClr val="bg1"/>
                </a:solidFill>
                <a:latin typeface="微软雅黑" pitchFamily="34" charset="-122"/>
                <a:ea typeface="微软雅黑" pitchFamily="34" charset="-122"/>
              </a:rPr>
              <a:t>(TDDL 5.0)</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2195736" y="1412775"/>
            <a:ext cx="6948264" cy="87396"/>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1928733" cy="461665"/>
          </a:xfrm>
          <a:prstGeom prst="rect">
            <a:avLst/>
          </a:prstGeom>
          <a:noFill/>
        </p:spPr>
        <p:txBody>
          <a:bodyPr wrap="none" rtlCol="0">
            <a:spAutoFit/>
          </a:bodyPr>
          <a:lstStyle/>
          <a:p>
            <a:r>
              <a:rPr lang="zh-CN" altLang="en-US" sz="2400" b="1" dirty="0" smtClean="0">
                <a:solidFill>
                  <a:srgbClr val="2388BB"/>
                </a:solidFill>
                <a:latin typeface="微软雅黑" pitchFamily="34" charset="-122"/>
                <a:ea typeface="微软雅黑" pitchFamily="34" charset="-122"/>
              </a:rPr>
              <a:t>与老</a:t>
            </a:r>
            <a:r>
              <a:rPr lang="en-US" altLang="zh-CN" sz="2400" b="1" dirty="0" smtClean="0">
                <a:solidFill>
                  <a:srgbClr val="2388BB"/>
                </a:solidFill>
                <a:latin typeface="微软雅黑" pitchFamily="34" charset="-122"/>
                <a:ea typeface="微软雅黑" pitchFamily="34" charset="-122"/>
              </a:rPr>
              <a:t>TDDL</a:t>
            </a:r>
            <a:r>
              <a:rPr lang="zh-CN" altLang="en-US" sz="2400" b="1" dirty="0" smtClean="0">
                <a:solidFill>
                  <a:srgbClr val="2388BB"/>
                </a:solidFill>
                <a:latin typeface="微软雅黑" pitchFamily="34" charset="-122"/>
                <a:ea typeface="微软雅黑" pitchFamily="34" charset="-122"/>
              </a:rPr>
              <a:t>比</a:t>
            </a:r>
            <a:endParaRPr lang="zh-CN" altLang="en-US" sz="2400" b="1" dirty="0">
              <a:solidFill>
                <a:srgbClr val="2388BB"/>
              </a:solidFill>
              <a:latin typeface="微软雅黑" pitchFamily="34" charset="-122"/>
              <a:ea typeface="微软雅黑" pitchFamily="34" charset="-122"/>
            </a:endParaRPr>
          </a:p>
        </p:txBody>
      </p:sp>
      <p:sp>
        <p:nvSpPr>
          <p:cNvPr id="4" name="矩形 3"/>
          <p:cNvSpPr/>
          <p:nvPr/>
        </p:nvSpPr>
        <p:spPr>
          <a:xfrm>
            <a:off x="395536" y="2132856"/>
            <a:ext cx="8064896" cy="3139321"/>
          </a:xfrm>
          <a:prstGeom prst="rect">
            <a:avLst/>
          </a:prstGeom>
        </p:spPr>
        <p:txBody>
          <a:bodyPr wrap="square">
            <a:spAutoFit/>
          </a:bodyPr>
          <a:lstStyle/>
          <a:p>
            <a:r>
              <a:rPr lang="zh-CN" altLang="en-US" dirty="0"/>
              <a:t>优势</a:t>
            </a:r>
            <a:r>
              <a:rPr lang="en-US" altLang="zh-CN" dirty="0"/>
              <a:t>: </a:t>
            </a:r>
          </a:p>
          <a:p>
            <a:r>
              <a:rPr lang="zh-CN" altLang="en-US" dirty="0"/>
              <a:t>支持全部</a:t>
            </a:r>
            <a:r>
              <a:rPr lang="en-US" altLang="zh-CN" dirty="0" err="1"/>
              <a:t>mysql</a:t>
            </a:r>
            <a:r>
              <a:rPr lang="zh-CN" altLang="en-US" dirty="0"/>
              <a:t>语法，并尽可能下推（</a:t>
            </a:r>
            <a:r>
              <a:rPr lang="en-US" altLang="zh-CN" dirty="0"/>
              <a:t>offload)</a:t>
            </a:r>
            <a:r>
              <a:rPr lang="zh-CN" altLang="en-US" dirty="0"/>
              <a:t>，如多机</a:t>
            </a:r>
            <a:r>
              <a:rPr lang="en-US" altLang="zh-CN" dirty="0"/>
              <a:t>distinct , </a:t>
            </a:r>
            <a:r>
              <a:rPr lang="zh-CN" altLang="en-US" dirty="0"/>
              <a:t>多机</a:t>
            </a:r>
            <a:r>
              <a:rPr lang="en-US" altLang="zh-CN" dirty="0"/>
              <a:t>join,          </a:t>
            </a:r>
          </a:p>
          <a:p>
            <a:r>
              <a:rPr lang="zh-CN" altLang="en-US" dirty="0"/>
              <a:t>所有函数， </a:t>
            </a:r>
            <a:r>
              <a:rPr lang="en-US" altLang="zh-CN" dirty="0"/>
              <a:t>union union all , case when</a:t>
            </a:r>
            <a:r>
              <a:rPr lang="zh-CN" altLang="en-US" dirty="0"/>
              <a:t>等关键字</a:t>
            </a:r>
            <a:r>
              <a:rPr lang="zh-CN" altLang="en-US" dirty="0" smtClean="0"/>
              <a:t>。</a:t>
            </a:r>
            <a:endParaRPr lang="en-US" altLang="zh-CN" dirty="0" smtClean="0"/>
          </a:p>
          <a:p>
            <a:endParaRPr lang="zh-CN" altLang="en-US" dirty="0"/>
          </a:p>
          <a:p>
            <a:r>
              <a:rPr lang="zh-CN" altLang="en-US" dirty="0"/>
              <a:t>因为执行计划组件的存在，所以可以做到更多优化场景</a:t>
            </a:r>
            <a:r>
              <a:rPr lang="zh-CN" altLang="en-US" dirty="0" smtClean="0"/>
              <a:t>。</a:t>
            </a:r>
            <a:endParaRPr lang="en-US" altLang="zh-CN" dirty="0" smtClean="0"/>
          </a:p>
          <a:p>
            <a:endParaRPr lang="zh-CN" altLang="en-US" dirty="0"/>
          </a:p>
          <a:p>
            <a:r>
              <a:rPr lang="zh-CN" altLang="en-US" dirty="0"/>
              <a:t>尽可能复用了</a:t>
            </a:r>
            <a:r>
              <a:rPr lang="en-US" altLang="zh-CN" dirty="0"/>
              <a:t>TDDL</a:t>
            </a:r>
            <a:r>
              <a:rPr lang="zh-CN" altLang="en-US" dirty="0"/>
              <a:t>的关键组件，所以两种</a:t>
            </a:r>
            <a:r>
              <a:rPr lang="en-US" altLang="zh-CN" dirty="0" err="1"/>
              <a:t>Datasource</a:t>
            </a:r>
            <a:r>
              <a:rPr lang="zh-CN" altLang="en-US" dirty="0"/>
              <a:t>可以随意切换。规则，</a:t>
            </a:r>
            <a:r>
              <a:rPr lang="en-US" altLang="zh-CN" dirty="0"/>
              <a:t>group</a:t>
            </a:r>
            <a:r>
              <a:rPr lang="zh-CN" altLang="en-US" dirty="0"/>
              <a:t>层配置</a:t>
            </a:r>
            <a:r>
              <a:rPr lang="zh-CN" altLang="en-US" dirty="0" smtClean="0"/>
              <a:t>等全部</a:t>
            </a:r>
            <a:r>
              <a:rPr lang="zh-CN" altLang="en-US" dirty="0"/>
              <a:t>与以前一致。</a:t>
            </a:r>
          </a:p>
          <a:p>
            <a:endParaRPr lang="zh-CN" altLang="en-US" dirty="0"/>
          </a:p>
          <a:p>
            <a:r>
              <a:rPr lang="zh-CN" altLang="en-US" dirty="0"/>
              <a:t>劣势：</a:t>
            </a:r>
          </a:p>
          <a:p>
            <a:r>
              <a:rPr lang="zh-CN" altLang="en-US" dirty="0"/>
              <a:t>结构更复杂</a:t>
            </a:r>
          </a:p>
        </p:txBody>
      </p:sp>
    </p:spTree>
    <p:extLst>
      <p:ext uri="{BB962C8B-B14F-4D97-AF65-F5344CB8AC3E}">
        <p14:creationId xmlns:p14="http://schemas.microsoft.com/office/powerpoint/2010/main" xmlns="" val="2885060019"/>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3317660" cy="553998"/>
          </a:xfrm>
          <a:prstGeom prst="rect">
            <a:avLst/>
          </a:prstGeom>
          <a:noFill/>
        </p:spPr>
        <p:txBody>
          <a:bodyPr wrap="none" rtlCol="0">
            <a:spAutoFit/>
          </a:bodyPr>
          <a:lstStyle/>
          <a:p>
            <a:r>
              <a:rPr lang="en-US" altLang="zh-CN" sz="3000" b="1" dirty="0" err="1">
                <a:solidFill>
                  <a:schemeClr val="bg1"/>
                </a:solidFill>
                <a:latin typeface="微软雅黑" pitchFamily="34" charset="-122"/>
                <a:ea typeface="微软雅黑" pitchFamily="34" charset="-122"/>
              </a:rPr>
              <a:t>AndOr</a:t>
            </a:r>
            <a:r>
              <a:rPr lang="en-US" altLang="zh-CN" sz="3000" b="1" dirty="0">
                <a:solidFill>
                  <a:schemeClr val="bg1"/>
                </a:solidFill>
                <a:latin typeface="微软雅黑" pitchFamily="34" charset="-122"/>
                <a:ea typeface="微软雅黑" pitchFamily="34" charset="-122"/>
              </a:rPr>
              <a:t>(TDDL 5.0)</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2195736" y="1412775"/>
            <a:ext cx="6948264" cy="87396"/>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1492716" cy="461665"/>
          </a:xfrm>
          <a:prstGeom prst="rect">
            <a:avLst/>
          </a:prstGeom>
          <a:noFill/>
        </p:spPr>
        <p:txBody>
          <a:bodyPr wrap="none" rtlCol="0">
            <a:spAutoFit/>
          </a:bodyPr>
          <a:lstStyle/>
          <a:p>
            <a:r>
              <a:rPr lang="en-US" altLang="zh-CN" sz="2400" b="1" dirty="0" err="1" smtClean="0">
                <a:solidFill>
                  <a:srgbClr val="2388BB"/>
                </a:solidFill>
                <a:latin typeface="微软雅黑" pitchFamily="34" charset="-122"/>
                <a:ea typeface="微软雅黑" pitchFamily="34" charset="-122"/>
              </a:rPr>
              <a:t>pom</a:t>
            </a:r>
            <a:r>
              <a:rPr lang="zh-CN" altLang="en-US" sz="2400" b="1" dirty="0" smtClean="0">
                <a:solidFill>
                  <a:srgbClr val="2388BB"/>
                </a:solidFill>
                <a:latin typeface="微软雅黑" pitchFamily="34" charset="-122"/>
                <a:ea typeface="微软雅黑" pitchFamily="34" charset="-122"/>
              </a:rPr>
              <a:t>配置</a:t>
            </a:r>
            <a:endParaRPr lang="zh-CN" altLang="en-US" sz="2400" b="1" dirty="0">
              <a:solidFill>
                <a:srgbClr val="2388BB"/>
              </a:solidFill>
              <a:latin typeface="微软雅黑" pitchFamily="34" charset="-122"/>
              <a:ea typeface="微软雅黑" pitchFamily="34" charset="-122"/>
            </a:endParaRPr>
          </a:p>
        </p:txBody>
      </p:sp>
      <p:sp>
        <p:nvSpPr>
          <p:cNvPr id="4" name="矩形 3"/>
          <p:cNvSpPr/>
          <p:nvPr/>
        </p:nvSpPr>
        <p:spPr>
          <a:xfrm>
            <a:off x="395536" y="2132856"/>
            <a:ext cx="8064896" cy="2308324"/>
          </a:xfrm>
          <a:prstGeom prst="rect">
            <a:avLst/>
          </a:prstGeom>
        </p:spPr>
        <p:txBody>
          <a:bodyPr wrap="square">
            <a:spAutoFit/>
          </a:bodyPr>
          <a:lstStyle/>
          <a:p>
            <a:r>
              <a:rPr lang="zh-CN" altLang="en-US" dirty="0" smtClean="0"/>
              <a:t>在原有</a:t>
            </a:r>
            <a:r>
              <a:rPr lang="en-US" altLang="zh-CN" dirty="0" err="1" smtClean="0"/>
              <a:t>tddl</a:t>
            </a:r>
            <a:r>
              <a:rPr lang="zh-CN" altLang="en-US" dirty="0" smtClean="0"/>
              <a:t>配置基础上增加：</a:t>
            </a:r>
            <a:endParaRPr lang="en-US" altLang="zh-CN" dirty="0" smtClean="0"/>
          </a:p>
          <a:p>
            <a:endParaRPr lang="en-US" altLang="zh-CN" dirty="0"/>
          </a:p>
          <a:p>
            <a:r>
              <a:rPr lang="en-US" altLang="zh-CN" dirty="0"/>
              <a:t>&lt;dependency&gt;</a:t>
            </a:r>
          </a:p>
          <a:p>
            <a:r>
              <a:rPr lang="en-US" altLang="zh-CN" dirty="0"/>
              <a:t>            &lt;</a:t>
            </a:r>
            <a:r>
              <a:rPr lang="en-US" altLang="zh-CN" dirty="0" err="1"/>
              <a:t>groupId</a:t>
            </a:r>
            <a:r>
              <a:rPr lang="en-US" altLang="zh-CN" dirty="0"/>
              <a:t>&gt;</a:t>
            </a:r>
            <a:r>
              <a:rPr lang="en-US" altLang="zh-CN" dirty="0" err="1"/>
              <a:t>com.taobao.andor</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a:t>
            </a:r>
            <a:r>
              <a:rPr lang="en-US" altLang="zh-CN" u="sng" dirty="0" err="1"/>
              <a:t>andor-datasources</a:t>
            </a:r>
            <a:r>
              <a:rPr lang="en-US" altLang="zh-CN" u="sng" dirty="0"/>
              <a:t>&lt;/</a:t>
            </a:r>
            <a:r>
              <a:rPr lang="en-US" altLang="zh-CN" u="sng" dirty="0" err="1"/>
              <a:t>artifactId</a:t>
            </a:r>
            <a:r>
              <a:rPr lang="en-US" altLang="zh-CN" u="sng" dirty="0"/>
              <a:t>&gt;</a:t>
            </a:r>
          </a:p>
          <a:p>
            <a:r>
              <a:rPr lang="en-US" altLang="zh-CN" dirty="0"/>
              <a:t>            &lt;version&gt;3.0.1.3-SNAPSHOT&lt;/version&gt;</a:t>
            </a:r>
          </a:p>
          <a:p>
            <a:r>
              <a:rPr lang="en-US" altLang="zh-CN" dirty="0" smtClean="0"/>
              <a:t>&lt;</a:t>
            </a:r>
            <a:r>
              <a:rPr lang="en-US" altLang="zh-CN" dirty="0"/>
              <a:t>/dependency&gt;</a:t>
            </a:r>
            <a:endParaRPr lang="en-US" altLang="zh-CN" dirty="0" smtClean="0"/>
          </a:p>
          <a:p>
            <a:endParaRPr lang="zh-CN" altLang="en-US" dirty="0"/>
          </a:p>
        </p:txBody>
      </p:sp>
    </p:spTree>
    <p:extLst>
      <p:ext uri="{BB962C8B-B14F-4D97-AF65-F5344CB8AC3E}">
        <p14:creationId xmlns:p14="http://schemas.microsoft.com/office/powerpoint/2010/main" xmlns="" val="405969440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3317660" cy="553998"/>
          </a:xfrm>
          <a:prstGeom prst="rect">
            <a:avLst/>
          </a:prstGeom>
          <a:noFill/>
        </p:spPr>
        <p:txBody>
          <a:bodyPr wrap="none" rtlCol="0">
            <a:spAutoFit/>
          </a:bodyPr>
          <a:lstStyle/>
          <a:p>
            <a:r>
              <a:rPr lang="en-US" altLang="zh-CN" sz="3000" b="1" dirty="0" err="1">
                <a:solidFill>
                  <a:schemeClr val="bg1"/>
                </a:solidFill>
                <a:latin typeface="微软雅黑" pitchFamily="34" charset="-122"/>
                <a:ea typeface="微软雅黑" pitchFamily="34" charset="-122"/>
              </a:rPr>
              <a:t>AndOr</a:t>
            </a:r>
            <a:r>
              <a:rPr lang="en-US" altLang="zh-CN" sz="3000" b="1" dirty="0">
                <a:solidFill>
                  <a:schemeClr val="bg1"/>
                </a:solidFill>
                <a:latin typeface="微软雅黑" pitchFamily="34" charset="-122"/>
                <a:ea typeface="微软雅黑" pitchFamily="34" charset="-122"/>
              </a:rPr>
              <a:t>(TDDL 5.0)</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2195736" y="1412775"/>
            <a:ext cx="6948264" cy="87396"/>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1415772" cy="461665"/>
          </a:xfrm>
          <a:prstGeom prst="rect">
            <a:avLst/>
          </a:prstGeom>
          <a:noFill/>
        </p:spPr>
        <p:txBody>
          <a:bodyPr wrap="none" rtlCol="0">
            <a:spAutoFit/>
          </a:bodyPr>
          <a:lstStyle/>
          <a:p>
            <a:r>
              <a:rPr lang="zh-CN" altLang="en-US" sz="2400" b="1" dirty="0" smtClean="0">
                <a:solidFill>
                  <a:srgbClr val="2388BB"/>
                </a:solidFill>
                <a:latin typeface="微软雅黑" pitchFamily="34" charset="-122"/>
                <a:ea typeface="微软雅黑" pitchFamily="34" charset="-122"/>
              </a:rPr>
              <a:t>配置说明</a:t>
            </a:r>
            <a:endParaRPr lang="zh-CN" altLang="en-US" sz="2400" b="1" dirty="0">
              <a:solidFill>
                <a:srgbClr val="2388BB"/>
              </a:solidFill>
              <a:latin typeface="微软雅黑" pitchFamily="34" charset="-122"/>
              <a:ea typeface="微软雅黑" pitchFamily="34" charset="-122"/>
            </a:endParaRPr>
          </a:p>
        </p:txBody>
      </p:sp>
      <p:sp>
        <p:nvSpPr>
          <p:cNvPr id="4" name="矩形 3"/>
          <p:cNvSpPr/>
          <p:nvPr/>
        </p:nvSpPr>
        <p:spPr>
          <a:xfrm>
            <a:off x="395536" y="2132856"/>
            <a:ext cx="8064896" cy="2031325"/>
          </a:xfrm>
          <a:prstGeom prst="rect">
            <a:avLst/>
          </a:prstGeom>
        </p:spPr>
        <p:txBody>
          <a:bodyPr wrap="square">
            <a:spAutoFit/>
          </a:bodyPr>
          <a:lstStyle/>
          <a:p>
            <a:r>
              <a:rPr lang="en-US" altLang="zh-CN" dirty="0" err="1" smtClean="0"/>
              <a:t>Datasource</a:t>
            </a:r>
            <a:r>
              <a:rPr lang="zh-CN" altLang="en-US" dirty="0" smtClean="0"/>
              <a:t>配置</a:t>
            </a:r>
            <a:endParaRPr lang="en-US" altLang="zh-CN" dirty="0" smtClean="0"/>
          </a:p>
          <a:p>
            <a:r>
              <a:rPr lang="en-US" altLang="zh-CN" dirty="0" smtClean="0"/>
              <a:t>&lt;</a:t>
            </a:r>
            <a:r>
              <a:rPr lang="en-US" altLang="zh-CN" dirty="0"/>
              <a:t>bean id=</a:t>
            </a:r>
            <a:r>
              <a:rPr lang="en-US" altLang="zh-CN" i="1" dirty="0"/>
              <a:t>"</a:t>
            </a:r>
            <a:r>
              <a:rPr lang="en-US" altLang="zh-CN" i="1" dirty="0" err="1"/>
              <a:t>andor_tddl_ds</a:t>
            </a:r>
            <a:r>
              <a:rPr lang="en-US" altLang="zh-CN" i="1" dirty="0"/>
              <a:t>" class="</a:t>
            </a:r>
            <a:r>
              <a:rPr lang="en-US" altLang="zh-CN" i="1" dirty="0" err="1"/>
              <a:t>com.taobao.ustore.datasource.AndorDataSource</a:t>
            </a:r>
            <a:r>
              <a:rPr lang="en-US" altLang="zh-CN" i="1" dirty="0"/>
              <a:t>" </a:t>
            </a:r>
            <a:r>
              <a:rPr lang="en-US" altLang="zh-CN" i="1" dirty="0" err="1"/>
              <a:t>init</a:t>
            </a:r>
            <a:r>
              <a:rPr lang="en-US" altLang="zh-CN" i="1" dirty="0"/>
              <a:t>-method="</a:t>
            </a:r>
            <a:r>
              <a:rPr lang="en-US" altLang="zh-CN" i="1" dirty="0" err="1"/>
              <a:t>init</a:t>
            </a:r>
            <a:r>
              <a:rPr lang="en-US" altLang="zh-CN" i="1" dirty="0"/>
              <a:t>"&gt;</a:t>
            </a:r>
          </a:p>
          <a:p>
            <a:r>
              <a:rPr lang="en-US" altLang="zh-CN" dirty="0"/>
              <a:t>	</a:t>
            </a:r>
            <a:r>
              <a:rPr lang="en-US" altLang="zh-CN" dirty="0" smtClean="0"/>
              <a:t>&lt;</a:t>
            </a:r>
            <a:r>
              <a:rPr lang="en-US" altLang="zh-CN" dirty="0"/>
              <a:t>property name=</a:t>
            </a:r>
            <a:r>
              <a:rPr lang="en-US" altLang="zh-CN" i="1" dirty="0"/>
              <a:t>"</a:t>
            </a:r>
            <a:r>
              <a:rPr lang="en-US" altLang="zh-CN" i="1" dirty="0" err="1"/>
              <a:t>appName</a:t>
            </a:r>
            <a:r>
              <a:rPr lang="en-US" altLang="zh-CN" i="1" dirty="0"/>
              <a:t>" value="</a:t>
            </a:r>
            <a:r>
              <a:rPr lang="en-US" altLang="zh-CN" i="1" dirty="0" err="1"/>
              <a:t>tddl_sample</a:t>
            </a:r>
            <a:r>
              <a:rPr lang="en-US" altLang="zh-CN" i="1" dirty="0"/>
              <a:t>"/&gt;</a:t>
            </a:r>
          </a:p>
          <a:p>
            <a:r>
              <a:rPr lang="en-US" altLang="zh-CN" dirty="0"/>
              <a:t>	</a:t>
            </a:r>
            <a:r>
              <a:rPr lang="en-US" altLang="zh-CN" dirty="0" smtClean="0"/>
              <a:t>&lt;</a:t>
            </a:r>
            <a:r>
              <a:rPr lang="en-US" altLang="zh-CN" dirty="0"/>
              <a:t>property name=</a:t>
            </a:r>
            <a:r>
              <a:rPr lang="en-US" altLang="zh-CN" i="1" dirty="0"/>
              <a:t>"</a:t>
            </a:r>
            <a:r>
              <a:rPr lang="en-US" altLang="zh-CN" i="1" dirty="0" err="1"/>
              <a:t>useTddlRule</a:t>
            </a:r>
            <a:r>
              <a:rPr lang="en-US" altLang="zh-CN" i="1" dirty="0"/>
              <a:t>" value="TRUE" /&gt;</a:t>
            </a:r>
          </a:p>
          <a:p>
            <a:r>
              <a:rPr lang="en-US" altLang="zh-CN" dirty="0"/>
              <a:t>	</a:t>
            </a:r>
            <a:r>
              <a:rPr lang="en-US" altLang="zh-CN" dirty="0" smtClean="0"/>
              <a:t>&lt;</a:t>
            </a:r>
            <a:r>
              <a:rPr lang="en-US" altLang="zh-CN" dirty="0"/>
              <a:t>property name=</a:t>
            </a:r>
            <a:r>
              <a:rPr lang="en-US" altLang="zh-CN" i="1" dirty="0"/>
              <a:t>"</a:t>
            </a:r>
            <a:r>
              <a:rPr lang="en-US" altLang="zh-CN" i="1" dirty="0" err="1"/>
              <a:t>ruleFilePath</a:t>
            </a:r>
            <a:r>
              <a:rPr lang="en-US" altLang="zh-CN" i="1" dirty="0"/>
              <a:t>" value="V0#classpath:rule/</a:t>
            </a:r>
            <a:r>
              <a:rPr lang="en-US" altLang="zh-CN" i="1" dirty="0" err="1"/>
              <a:t>tddl-rule.xml</a:t>
            </a:r>
            <a:r>
              <a:rPr lang="en-US" altLang="zh-CN" i="1" dirty="0"/>
              <a:t>" /&gt;</a:t>
            </a:r>
          </a:p>
          <a:p>
            <a:r>
              <a:rPr lang="en-US" altLang="zh-CN" dirty="0" smtClean="0"/>
              <a:t>&lt;</a:t>
            </a:r>
            <a:r>
              <a:rPr lang="en-US" altLang="zh-CN" dirty="0"/>
              <a:t>/bean</a:t>
            </a:r>
            <a:r>
              <a:rPr lang="en-US" altLang="zh-CN" dirty="0" smtClean="0"/>
              <a:t>&gt;</a:t>
            </a:r>
            <a:endParaRPr lang="en-US" altLang="zh-CN" dirty="0"/>
          </a:p>
        </p:txBody>
      </p:sp>
      <p:sp>
        <p:nvSpPr>
          <p:cNvPr id="2" name="矩形 1"/>
          <p:cNvSpPr/>
          <p:nvPr/>
        </p:nvSpPr>
        <p:spPr>
          <a:xfrm>
            <a:off x="539552" y="4581128"/>
            <a:ext cx="7704856" cy="1200329"/>
          </a:xfrm>
          <a:prstGeom prst="rect">
            <a:avLst/>
          </a:prstGeom>
        </p:spPr>
        <p:txBody>
          <a:bodyPr wrap="square">
            <a:spAutoFit/>
          </a:bodyPr>
          <a:lstStyle/>
          <a:p>
            <a:r>
              <a:rPr lang="zh-CN" altLang="en-US" dirty="0" smtClean="0"/>
              <a:t>在</a:t>
            </a:r>
            <a:r>
              <a:rPr lang="en-US" altLang="zh-CN" dirty="0" err="1" smtClean="0"/>
              <a:t>jdbcTemplate</a:t>
            </a:r>
            <a:r>
              <a:rPr lang="zh-CN" altLang="en-US" dirty="0" smtClean="0"/>
              <a:t>中举例（</a:t>
            </a:r>
            <a:r>
              <a:rPr lang="en-US" altLang="zh-CN" dirty="0" err="1" smtClean="0"/>
              <a:t>ibatis</a:t>
            </a:r>
            <a:r>
              <a:rPr lang="zh-CN" altLang="en-US" dirty="0" smtClean="0"/>
              <a:t>同）</a:t>
            </a:r>
            <a:endParaRPr lang="en-US" altLang="zh-CN" dirty="0" smtClean="0"/>
          </a:p>
          <a:p>
            <a:r>
              <a:rPr lang="en-US" altLang="zh-CN" dirty="0" smtClean="0"/>
              <a:t>&lt;</a:t>
            </a:r>
            <a:r>
              <a:rPr lang="en-US" altLang="zh-CN" dirty="0"/>
              <a:t>bean id=</a:t>
            </a:r>
            <a:r>
              <a:rPr lang="en-US" altLang="zh-CN" i="1" dirty="0"/>
              <a:t>"</a:t>
            </a:r>
            <a:r>
              <a:rPr lang="en-US" altLang="zh-CN" i="1" dirty="0" err="1"/>
              <a:t>andOrTddlDS</a:t>
            </a:r>
            <a:r>
              <a:rPr lang="en-US" altLang="zh-CN" i="1" dirty="0"/>
              <a:t>" class="</a:t>
            </a:r>
            <a:r>
              <a:rPr lang="en-US" altLang="zh-CN" i="1" dirty="0" err="1"/>
              <a:t>org.springframework.jdbc.core.JdbcTemplate</a:t>
            </a:r>
            <a:r>
              <a:rPr lang="en-US" altLang="zh-CN" i="1" dirty="0"/>
              <a:t>"&gt;</a:t>
            </a:r>
          </a:p>
          <a:p>
            <a:r>
              <a:rPr lang="en-US" altLang="zh-CN" dirty="0"/>
              <a:t>        &lt;property name=</a:t>
            </a:r>
            <a:r>
              <a:rPr lang="en-US" altLang="zh-CN" i="1" dirty="0"/>
              <a:t>"</a:t>
            </a:r>
            <a:r>
              <a:rPr lang="en-US" altLang="zh-CN" i="1" dirty="0" err="1"/>
              <a:t>dataSource</a:t>
            </a:r>
            <a:r>
              <a:rPr lang="en-US" altLang="zh-CN" i="1" dirty="0"/>
              <a:t>"&gt;&lt;ref bean="</a:t>
            </a:r>
            <a:r>
              <a:rPr lang="en-US" altLang="zh-CN" i="1" dirty="0" err="1"/>
              <a:t>andor_tddl_ds</a:t>
            </a:r>
            <a:r>
              <a:rPr lang="en-US" altLang="zh-CN" i="1" dirty="0"/>
              <a:t>"/&gt;&lt;/property&gt;</a:t>
            </a:r>
          </a:p>
          <a:p>
            <a:r>
              <a:rPr lang="en-US" altLang="zh-CN" dirty="0"/>
              <a:t> &lt;/bean&gt;</a:t>
            </a:r>
            <a:endParaRPr lang="zh-CN" altLang="en-US" dirty="0"/>
          </a:p>
        </p:txBody>
      </p:sp>
    </p:spTree>
    <p:extLst>
      <p:ext uri="{BB962C8B-B14F-4D97-AF65-F5344CB8AC3E}">
        <p14:creationId xmlns:p14="http://schemas.microsoft.com/office/powerpoint/2010/main" xmlns="" val="89369650"/>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1837387" cy="553998"/>
          </a:xfrm>
          <a:prstGeom prst="rect">
            <a:avLst/>
          </a:prstGeom>
          <a:noFill/>
        </p:spPr>
        <p:txBody>
          <a:bodyPr wrap="none" rtlCol="0">
            <a:spAutoFit/>
          </a:bodyPr>
          <a:lstStyle/>
          <a:p>
            <a:r>
              <a:rPr lang="en-US" altLang="zh-CN" sz="3000" b="1" dirty="0" smtClean="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分享目的</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1691680" y="1340768"/>
            <a:ext cx="7452320" cy="144016"/>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1415772" cy="461665"/>
          </a:xfrm>
          <a:prstGeom prst="rect">
            <a:avLst/>
          </a:prstGeom>
          <a:noFill/>
        </p:spPr>
        <p:txBody>
          <a:bodyPr wrap="none" rtlCol="0">
            <a:spAutoFit/>
          </a:bodyPr>
          <a:lstStyle/>
          <a:p>
            <a:r>
              <a:rPr lang="zh-CN" altLang="en-US" sz="2400" b="1" dirty="0" smtClean="0">
                <a:solidFill>
                  <a:srgbClr val="2388BB"/>
                </a:solidFill>
                <a:latin typeface="微软雅黑" pitchFamily="34" charset="-122"/>
                <a:ea typeface="微软雅黑" pitchFamily="34" charset="-122"/>
              </a:rPr>
              <a:t>分享目的</a:t>
            </a:r>
            <a:endParaRPr lang="en-US" altLang="zh-CN" sz="2400" b="1" dirty="0" smtClean="0">
              <a:solidFill>
                <a:srgbClr val="2388BB"/>
              </a:solidFill>
              <a:latin typeface="微软雅黑" pitchFamily="34" charset="-122"/>
              <a:ea typeface="微软雅黑" pitchFamily="34" charset="-122"/>
            </a:endParaRPr>
          </a:p>
        </p:txBody>
      </p:sp>
      <p:sp>
        <p:nvSpPr>
          <p:cNvPr id="3" name="矩形 2"/>
          <p:cNvSpPr/>
          <p:nvPr/>
        </p:nvSpPr>
        <p:spPr>
          <a:xfrm>
            <a:off x="827584" y="2420888"/>
            <a:ext cx="7848872" cy="1754327"/>
          </a:xfrm>
          <a:prstGeom prst="rect">
            <a:avLst/>
          </a:prstGeom>
        </p:spPr>
        <p:txBody>
          <a:bodyPr wrap="square">
            <a:spAutoFit/>
          </a:bodyPr>
          <a:lstStyle/>
          <a:p>
            <a:r>
              <a:rPr lang="zh-CN" altLang="en-US" b="1" dirty="0" smtClean="0"/>
              <a:t>主要希望在以下方面帮助到童鞋们：</a:t>
            </a:r>
            <a:endParaRPr lang="en-US" altLang="zh-CN" b="1" dirty="0" smtClean="0"/>
          </a:p>
          <a:p>
            <a:endParaRPr lang="en-US" altLang="zh-CN" dirty="0" smtClean="0"/>
          </a:p>
          <a:p>
            <a:r>
              <a:rPr lang="zh-CN" altLang="en-US" dirty="0" smtClean="0"/>
              <a:t>理解</a:t>
            </a:r>
            <a:r>
              <a:rPr lang="en-US" altLang="zh-CN" dirty="0" err="1" smtClean="0"/>
              <a:t>tddl</a:t>
            </a:r>
            <a:r>
              <a:rPr lang="zh-CN" altLang="en-US" dirty="0" smtClean="0"/>
              <a:t>及各个组件的应用场景</a:t>
            </a:r>
            <a:endParaRPr lang="en-US" altLang="zh-CN" dirty="0" smtClean="0"/>
          </a:p>
          <a:p>
            <a:r>
              <a:rPr lang="zh-CN" altLang="en-US" dirty="0" smtClean="0"/>
              <a:t>理解分库分表的使用</a:t>
            </a:r>
            <a:endParaRPr lang="en-US" altLang="zh-CN" dirty="0" smtClean="0"/>
          </a:p>
          <a:p>
            <a:r>
              <a:rPr lang="zh-CN" altLang="en-US" smtClean="0"/>
              <a:t>可以在实际工作中按需</a:t>
            </a:r>
            <a:r>
              <a:rPr lang="zh-CN" altLang="en-US" dirty="0" smtClean="0"/>
              <a:t>使用不同的组件</a:t>
            </a:r>
            <a:endParaRPr lang="en-US" altLang="zh-CN" dirty="0"/>
          </a:p>
          <a:p>
            <a:endParaRPr lang="zh-CN" altLang="en-US" dirty="0"/>
          </a:p>
        </p:txBody>
      </p:sp>
    </p:spTree>
    <p:extLst>
      <p:ext uri="{BB962C8B-B14F-4D97-AF65-F5344CB8AC3E}">
        <p14:creationId xmlns:p14="http://schemas.microsoft.com/office/powerpoint/2010/main" xmlns="" val="402832741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1723549" cy="553998"/>
          </a:xfrm>
          <a:prstGeom prst="rect">
            <a:avLst/>
          </a:prstGeom>
          <a:noFill/>
        </p:spPr>
        <p:txBody>
          <a:bodyPr wrap="none" rtlCol="0">
            <a:spAutoFit/>
          </a:bodyPr>
          <a:lstStyle/>
          <a:p>
            <a:r>
              <a:rPr lang="zh-CN" altLang="en-US" sz="3000" b="1" dirty="0" smtClean="0">
                <a:solidFill>
                  <a:schemeClr val="bg1"/>
                </a:solidFill>
                <a:latin typeface="微软雅黑" pitchFamily="34" charset="-122"/>
                <a:ea typeface="微软雅黑" pitchFamily="34" charset="-122"/>
              </a:rPr>
              <a:t>辅助工具</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3059832" y="1412775"/>
            <a:ext cx="6084168" cy="87395"/>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2454518" cy="461665"/>
          </a:xfrm>
          <a:prstGeom prst="rect">
            <a:avLst/>
          </a:prstGeom>
          <a:noFill/>
        </p:spPr>
        <p:txBody>
          <a:bodyPr wrap="none" rtlCol="0">
            <a:spAutoFit/>
          </a:bodyPr>
          <a:lstStyle/>
          <a:p>
            <a:r>
              <a:rPr lang="en-US" altLang="zh-CN" sz="2400" b="1" dirty="0" smtClean="0">
                <a:solidFill>
                  <a:srgbClr val="2388BB"/>
                </a:solidFill>
                <a:latin typeface="微软雅黑" pitchFamily="34" charset="-122"/>
                <a:ea typeface="微软雅黑" pitchFamily="34" charset="-122"/>
              </a:rPr>
              <a:t>TDDL CORONA</a:t>
            </a:r>
            <a:endParaRPr lang="zh-CN" altLang="en-US" sz="2400" b="1" dirty="0">
              <a:solidFill>
                <a:srgbClr val="2388BB"/>
              </a:solidFill>
              <a:latin typeface="微软雅黑" pitchFamily="34" charset="-122"/>
              <a:ea typeface="微软雅黑" pitchFamily="34" charset="-122"/>
            </a:endParaRPr>
          </a:p>
        </p:txBody>
      </p:sp>
      <p:sp>
        <p:nvSpPr>
          <p:cNvPr id="3" name="矩形 2"/>
          <p:cNvSpPr/>
          <p:nvPr/>
        </p:nvSpPr>
        <p:spPr>
          <a:xfrm>
            <a:off x="899592" y="2967335"/>
            <a:ext cx="5958408" cy="923330"/>
          </a:xfrm>
          <a:prstGeom prst="rect">
            <a:avLst/>
          </a:prstGeom>
        </p:spPr>
        <p:txBody>
          <a:bodyPr wrap="square">
            <a:spAutoFit/>
          </a:bodyPr>
          <a:lstStyle/>
          <a:p>
            <a:r>
              <a:rPr lang="zh-CN" altLang="en-US" dirty="0"/>
              <a:t>一个支持多种语言客户端的分布式数据存储服务，它能够让客户端在海量数据的分布式环境中具有单机数据库的使用体验。</a:t>
            </a:r>
          </a:p>
        </p:txBody>
      </p:sp>
      <p:sp>
        <p:nvSpPr>
          <p:cNvPr id="4" name="矩形 3"/>
          <p:cNvSpPr/>
          <p:nvPr/>
        </p:nvSpPr>
        <p:spPr>
          <a:xfrm>
            <a:off x="899592" y="5013176"/>
            <a:ext cx="6120680" cy="923330"/>
          </a:xfrm>
          <a:prstGeom prst="rect">
            <a:avLst/>
          </a:prstGeom>
        </p:spPr>
        <p:txBody>
          <a:bodyPr wrap="square">
            <a:spAutoFit/>
          </a:bodyPr>
          <a:lstStyle/>
          <a:p>
            <a:r>
              <a:rPr lang="zh-CN" altLang="en-US" dirty="0" smtClean="0"/>
              <a:t>应用场景：</a:t>
            </a:r>
            <a:endParaRPr lang="en-US" altLang="zh-CN" dirty="0" smtClean="0"/>
          </a:p>
          <a:p>
            <a:r>
              <a:rPr lang="zh-CN" altLang="en-US" dirty="0" smtClean="0"/>
              <a:t>使用</a:t>
            </a:r>
            <a:r>
              <a:rPr lang="en-US" altLang="zh-CN" dirty="0" err="1"/>
              <a:t>mysql</a:t>
            </a:r>
            <a:r>
              <a:rPr lang="zh-CN" altLang="en-US" dirty="0"/>
              <a:t>客户端命令</a:t>
            </a:r>
          </a:p>
          <a:p>
            <a:r>
              <a:rPr lang="zh-CN" altLang="en-US" dirty="0"/>
              <a:t>使用各种语言的</a:t>
            </a:r>
            <a:r>
              <a:rPr lang="en-US" altLang="zh-CN" dirty="0" err="1"/>
              <a:t>mysql</a:t>
            </a:r>
            <a:r>
              <a:rPr lang="zh-CN" altLang="en-US" dirty="0"/>
              <a:t>驱动</a:t>
            </a:r>
          </a:p>
        </p:txBody>
      </p:sp>
    </p:spTree>
    <p:extLst>
      <p:ext uri="{BB962C8B-B14F-4D97-AF65-F5344CB8AC3E}">
        <p14:creationId xmlns:p14="http://schemas.microsoft.com/office/powerpoint/2010/main" xmlns="" val="1629440515"/>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1723549" cy="553998"/>
          </a:xfrm>
          <a:prstGeom prst="rect">
            <a:avLst/>
          </a:prstGeom>
          <a:noFill/>
        </p:spPr>
        <p:txBody>
          <a:bodyPr wrap="none" rtlCol="0">
            <a:spAutoFit/>
          </a:bodyPr>
          <a:lstStyle/>
          <a:p>
            <a:r>
              <a:rPr lang="zh-CN" altLang="en-US" sz="3000" b="1" dirty="0" smtClean="0">
                <a:solidFill>
                  <a:schemeClr val="bg1"/>
                </a:solidFill>
                <a:latin typeface="微软雅黑" pitchFamily="34" charset="-122"/>
                <a:ea typeface="微软雅黑" pitchFamily="34" charset="-122"/>
              </a:rPr>
              <a:t>辅助工具</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3059832" y="1412775"/>
            <a:ext cx="6084168" cy="87395"/>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2700980" cy="461665"/>
          </a:xfrm>
          <a:prstGeom prst="rect">
            <a:avLst/>
          </a:prstGeom>
          <a:noFill/>
        </p:spPr>
        <p:txBody>
          <a:bodyPr wrap="none" rtlCol="0">
            <a:spAutoFit/>
          </a:bodyPr>
          <a:lstStyle/>
          <a:p>
            <a:r>
              <a:rPr lang="en-US" altLang="zh-CN" sz="2400" b="1" dirty="0" smtClean="0">
                <a:solidFill>
                  <a:srgbClr val="2388BB"/>
                </a:solidFill>
                <a:latin typeface="微软雅黑" pitchFamily="34" charset="-122"/>
                <a:ea typeface="微软雅黑" pitchFamily="34" charset="-122"/>
              </a:rPr>
              <a:t>TDDL SEQUENCE</a:t>
            </a:r>
            <a:endParaRPr lang="zh-CN" altLang="en-US" sz="2400" b="1" dirty="0">
              <a:solidFill>
                <a:srgbClr val="2388BB"/>
              </a:solidFill>
              <a:latin typeface="微软雅黑" pitchFamily="34" charset="-122"/>
              <a:ea typeface="微软雅黑" pitchFamily="34" charset="-122"/>
            </a:endParaRPr>
          </a:p>
        </p:txBody>
      </p:sp>
      <p:sp>
        <p:nvSpPr>
          <p:cNvPr id="2" name="矩形 1"/>
          <p:cNvSpPr/>
          <p:nvPr/>
        </p:nvSpPr>
        <p:spPr>
          <a:xfrm>
            <a:off x="683568" y="2204864"/>
            <a:ext cx="7200800" cy="1200329"/>
          </a:xfrm>
          <a:prstGeom prst="rect">
            <a:avLst/>
          </a:prstGeom>
        </p:spPr>
        <p:txBody>
          <a:bodyPr wrap="square">
            <a:spAutoFit/>
          </a:bodyPr>
          <a:lstStyle/>
          <a:p>
            <a:r>
              <a:rPr lang="en-US" altLang="zh-CN" dirty="0" err="1"/>
              <a:t>tddl</a:t>
            </a:r>
            <a:r>
              <a:rPr lang="en-US" altLang="zh-CN" dirty="0"/>
              <a:t> sequence </a:t>
            </a:r>
            <a:r>
              <a:rPr lang="zh-CN" altLang="en-US" dirty="0"/>
              <a:t>能够提供基于数字</a:t>
            </a:r>
            <a:r>
              <a:rPr lang="en-US" altLang="zh-CN" dirty="0"/>
              <a:t>id</a:t>
            </a:r>
            <a:r>
              <a:rPr lang="zh-CN" altLang="en-US" dirty="0"/>
              <a:t>的全局唯一的解决方案。通俗的说就是生成表的主键</a:t>
            </a:r>
            <a:r>
              <a:rPr lang="zh-CN" altLang="en-US" dirty="0" smtClean="0"/>
              <a:t>。</a:t>
            </a:r>
            <a:endParaRPr lang="en-US" altLang="zh-CN" dirty="0" smtClean="0"/>
          </a:p>
          <a:p>
            <a:endParaRPr lang="en-US" altLang="zh-CN" dirty="0"/>
          </a:p>
          <a:p>
            <a:r>
              <a:rPr lang="en-US" altLang="zh-CN" dirty="0"/>
              <a:t>http://</a:t>
            </a:r>
            <a:r>
              <a:rPr lang="en-US" altLang="zh-CN" dirty="0" err="1"/>
              <a:t>baike.corp.taobao.com</a:t>
            </a:r>
            <a:r>
              <a:rPr lang="en-US" altLang="zh-CN" dirty="0"/>
              <a:t>/</a:t>
            </a:r>
            <a:r>
              <a:rPr lang="en-US" altLang="zh-CN" dirty="0" err="1"/>
              <a:t>index.php</a:t>
            </a:r>
            <a:r>
              <a:rPr lang="en-US" altLang="zh-CN" dirty="0"/>
              <a:t>/</a:t>
            </a:r>
            <a:r>
              <a:rPr lang="en-US" altLang="zh-CN" dirty="0" err="1"/>
              <a:t>TDDL_sequence</a:t>
            </a:r>
            <a:endParaRPr lang="zh-CN" altLang="en-US" dirty="0"/>
          </a:p>
        </p:txBody>
      </p:sp>
    </p:spTree>
    <p:extLst>
      <p:ext uri="{BB962C8B-B14F-4D97-AF65-F5344CB8AC3E}">
        <p14:creationId xmlns:p14="http://schemas.microsoft.com/office/powerpoint/2010/main" xmlns="" val="3283888062"/>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1723549" cy="553998"/>
          </a:xfrm>
          <a:prstGeom prst="rect">
            <a:avLst/>
          </a:prstGeom>
          <a:noFill/>
        </p:spPr>
        <p:txBody>
          <a:bodyPr wrap="none" rtlCol="0">
            <a:spAutoFit/>
          </a:bodyPr>
          <a:lstStyle/>
          <a:p>
            <a:r>
              <a:rPr lang="zh-CN" altLang="en-US" sz="3000" b="1" dirty="0" smtClean="0">
                <a:solidFill>
                  <a:schemeClr val="bg1"/>
                </a:solidFill>
                <a:latin typeface="微软雅黑" pitchFamily="34" charset="-122"/>
                <a:ea typeface="微软雅黑" pitchFamily="34" charset="-122"/>
              </a:rPr>
              <a:t>辅助工具</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2195736" y="1412775"/>
            <a:ext cx="6948264" cy="87396"/>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1415772" cy="461665"/>
          </a:xfrm>
          <a:prstGeom prst="rect">
            <a:avLst/>
          </a:prstGeom>
          <a:noFill/>
        </p:spPr>
        <p:txBody>
          <a:bodyPr wrap="none" rtlCol="0">
            <a:spAutoFit/>
          </a:bodyPr>
          <a:lstStyle/>
          <a:p>
            <a:r>
              <a:rPr lang="zh-CN" altLang="en-US" sz="2400" b="1" dirty="0" smtClean="0">
                <a:solidFill>
                  <a:srgbClr val="2388BB"/>
                </a:solidFill>
                <a:latin typeface="微软雅黑" pitchFamily="34" charset="-122"/>
                <a:ea typeface="微软雅黑" pitchFamily="34" charset="-122"/>
              </a:rPr>
              <a:t>愚公移山</a:t>
            </a:r>
            <a:endParaRPr lang="zh-CN" altLang="en-US" sz="2400" b="1" dirty="0">
              <a:solidFill>
                <a:srgbClr val="2388BB"/>
              </a:solidFill>
              <a:latin typeface="微软雅黑" pitchFamily="34" charset="-122"/>
              <a:ea typeface="微软雅黑" pitchFamily="34" charset="-122"/>
            </a:endParaRPr>
          </a:p>
        </p:txBody>
      </p:sp>
      <p:sp>
        <p:nvSpPr>
          <p:cNvPr id="4" name="矩形 3"/>
          <p:cNvSpPr/>
          <p:nvPr/>
        </p:nvSpPr>
        <p:spPr>
          <a:xfrm>
            <a:off x="395536" y="2132856"/>
            <a:ext cx="8064896" cy="1754327"/>
          </a:xfrm>
          <a:prstGeom prst="rect">
            <a:avLst/>
          </a:prstGeom>
        </p:spPr>
        <p:txBody>
          <a:bodyPr wrap="square">
            <a:spAutoFit/>
          </a:bodyPr>
          <a:lstStyle/>
          <a:p>
            <a:r>
              <a:rPr lang="zh-CN" altLang="en-US" dirty="0"/>
              <a:t>用于实现对业务完全透明的数据节点的动态扩展，收缩，或动态移动</a:t>
            </a:r>
            <a:r>
              <a:rPr lang="zh-CN" altLang="en-US" dirty="0" smtClean="0"/>
              <a:t>。</a:t>
            </a:r>
            <a:endParaRPr lang="en-US" altLang="zh-CN" dirty="0" smtClean="0"/>
          </a:p>
          <a:p>
            <a:endParaRPr lang="zh-CN" altLang="en-US" dirty="0"/>
          </a:p>
          <a:p>
            <a:r>
              <a:rPr lang="zh-CN" altLang="en-US" dirty="0"/>
              <a:t>依托</a:t>
            </a:r>
            <a:r>
              <a:rPr lang="en-US" altLang="zh-CN" dirty="0"/>
              <a:t>TDDL</a:t>
            </a:r>
            <a:r>
              <a:rPr lang="zh-CN" altLang="en-US" dirty="0"/>
              <a:t>的规则引擎系统，用以提供给您全自动</a:t>
            </a:r>
            <a:r>
              <a:rPr lang="zh-CN" altLang="en-US" dirty="0" smtClean="0"/>
              <a:t>的数据动态搬迁</a:t>
            </a:r>
            <a:r>
              <a:rPr lang="zh-CN" altLang="en-US" dirty="0"/>
              <a:t>功能。从而实现</a:t>
            </a:r>
            <a:r>
              <a:rPr lang="en-US" altLang="zh-CN" dirty="0"/>
              <a:t>scale out</a:t>
            </a:r>
            <a:r>
              <a:rPr lang="en-US" altLang="zh-CN" dirty="0" smtClean="0"/>
              <a:t>.</a:t>
            </a:r>
          </a:p>
          <a:p>
            <a:endParaRPr lang="en-US" altLang="zh-CN" dirty="0"/>
          </a:p>
          <a:p>
            <a:r>
              <a:rPr lang="zh-CN" altLang="en-US" dirty="0" smtClean="0"/>
              <a:t>一切数据移动</a:t>
            </a:r>
            <a:r>
              <a:rPr lang="zh-CN" altLang="en-US" dirty="0"/>
              <a:t>的规则，只要能够表述，都可以自动数据变迁。</a:t>
            </a:r>
          </a:p>
        </p:txBody>
      </p:sp>
    </p:spTree>
    <p:extLst>
      <p:ext uri="{BB962C8B-B14F-4D97-AF65-F5344CB8AC3E}">
        <p14:creationId xmlns:p14="http://schemas.microsoft.com/office/powerpoint/2010/main" xmlns="" val="2971535252"/>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1723549" cy="553998"/>
          </a:xfrm>
          <a:prstGeom prst="rect">
            <a:avLst/>
          </a:prstGeom>
          <a:noFill/>
        </p:spPr>
        <p:txBody>
          <a:bodyPr wrap="none" rtlCol="0">
            <a:spAutoFit/>
          </a:bodyPr>
          <a:lstStyle/>
          <a:p>
            <a:r>
              <a:rPr lang="zh-CN" altLang="en-US" sz="3000" b="1" dirty="0" smtClean="0">
                <a:solidFill>
                  <a:schemeClr val="bg1"/>
                </a:solidFill>
                <a:latin typeface="微软雅黑" pitchFamily="34" charset="-122"/>
                <a:ea typeface="微软雅黑" pitchFamily="34" charset="-122"/>
              </a:rPr>
              <a:t>辅助工具</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2195736" y="1412775"/>
            <a:ext cx="6948264" cy="87396"/>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1428596" cy="461665"/>
          </a:xfrm>
          <a:prstGeom prst="rect">
            <a:avLst/>
          </a:prstGeom>
          <a:noFill/>
        </p:spPr>
        <p:txBody>
          <a:bodyPr wrap="none" rtlCol="0">
            <a:spAutoFit/>
          </a:bodyPr>
          <a:lstStyle/>
          <a:p>
            <a:r>
              <a:rPr lang="zh-CN" altLang="en-US" sz="2400" b="1" dirty="0" smtClean="0">
                <a:solidFill>
                  <a:srgbClr val="2388BB"/>
                </a:solidFill>
                <a:latin typeface="微软雅黑" pitchFamily="34" charset="-122"/>
                <a:ea typeface="微软雅黑" pitchFamily="34" charset="-122"/>
              </a:rPr>
              <a:t>精卫填海</a:t>
            </a:r>
            <a:endParaRPr lang="zh-CN" altLang="en-US" sz="2400" b="1" dirty="0">
              <a:solidFill>
                <a:srgbClr val="2388BB"/>
              </a:solidFill>
              <a:latin typeface="微软雅黑" pitchFamily="34" charset="-122"/>
              <a:ea typeface="微软雅黑" pitchFamily="34" charset="-122"/>
            </a:endParaRPr>
          </a:p>
        </p:txBody>
      </p:sp>
      <p:sp>
        <p:nvSpPr>
          <p:cNvPr id="2" name="矩形 1"/>
          <p:cNvSpPr/>
          <p:nvPr/>
        </p:nvSpPr>
        <p:spPr>
          <a:xfrm>
            <a:off x="683568" y="2413338"/>
            <a:ext cx="7776864" cy="1200329"/>
          </a:xfrm>
          <a:prstGeom prst="rect">
            <a:avLst/>
          </a:prstGeom>
        </p:spPr>
        <p:txBody>
          <a:bodyPr wrap="square">
            <a:spAutoFit/>
          </a:bodyPr>
          <a:lstStyle/>
          <a:p>
            <a:r>
              <a:rPr lang="zh-CN" altLang="en-US" dirty="0"/>
              <a:t>基于</a:t>
            </a:r>
            <a:r>
              <a:rPr lang="en-US" altLang="zh-CN" dirty="0"/>
              <a:t>MySQL</a:t>
            </a:r>
            <a:r>
              <a:rPr lang="zh-CN" altLang="en-US" dirty="0"/>
              <a:t>数据库的数据复制组件，远期目标是构建一个完善可接入多种不同类型源数据的实时数据复制框架。基于最最原始的生产者</a:t>
            </a:r>
            <a:r>
              <a:rPr lang="en-US" altLang="zh-CN" dirty="0"/>
              <a:t>-</a:t>
            </a:r>
            <a:r>
              <a:rPr lang="zh-CN" altLang="en-US" dirty="0"/>
              <a:t>消费者模型，引入</a:t>
            </a:r>
            <a:r>
              <a:rPr lang="en-US" altLang="zh-CN" dirty="0"/>
              <a:t>Pipeline</a:t>
            </a:r>
            <a:r>
              <a:rPr lang="zh-CN" altLang="en-US" dirty="0"/>
              <a:t>（负责数据传送）、</a:t>
            </a:r>
            <a:r>
              <a:rPr lang="en-US" altLang="zh-CN" dirty="0"/>
              <a:t>Extractor</a:t>
            </a:r>
            <a:r>
              <a:rPr lang="zh-CN" altLang="en-US" dirty="0"/>
              <a:t>（生产数据）、</a:t>
            </a:r>
            <a:r>
              <a:rPr lang="en-US" altLang="zh-CN" dirty="0"/>
              <a:t>Applier</a:t>
            </a:r>
            <a:r>
              <a:rPr lang="zh-CN" altLang="en-US" dirty="0"/>
              <a:t>（消费数据）的概念，构建一套高易用性的数据复制框架。</a:t>
            </a:r>
          </a:p>
        </p:txBody>
      </p:sp>
      <p:pic>
        <p:nvPicPr>
          <p:cNvPr id="3" name="图片 2" descr="Jingwei-简介.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3933056"/>
            <a:ext cx="9144000" cy="2709669"/>
          </a:xfrm>
          <a:prstGeom prst="rect">
            <a:avLst/>
          </a:prstGeom>
        </p:spPr>
      </p:pic>
    </p:spTree>
    <p:extLst>
      <p:ext uri="{BB962C8B-B14F-4D97-AF65-F5344CB8AC3E}">
        <p14:creationId xmlns:p14="http://schemas.microsoft.com/office/powerpoint/2010/main" xmlns="" val="870057497"/>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8992" y="2285992"/>
            <a:ext cx="2746265" cy="1938992"/>
          </a:xfrm>
          <a:prstGeom prst="rect">
            <a:avLst/>
          </a:prstGeom>
          <a:noFill/>
        </p:spPr>
        <p:txBody>
          <a:bodyPr wrap="none" rtlCol="0">
            <a:spAutoFit/>
          </a:bodyPr>
          <a:lstStyle/>
          <a:p>
            <a:r>
              <a:rPr lang="en-US" altLang="zh-CN" sz="6000" b="1" i="1" dirty="0" smtClean="0">
                <a:solidFill>
                  <a:srgbClr val="2388BB"/>
                </a:solidFill>
                <a:latin typeface="微软雅黑" pitchFamily="34" charset="-122"/>
                <a:ea typeface="微软雅黑" pitchFamily="34" charset="-122"/>
              </a:rPr>
              <a:t>Q &amp; A</a:t>
            </a:r>
          </a:p>
          <a:p>
            <a:r>
              <a:rPr lang="zh-CN" altLang="en-US" sz="6000" b="1" i="1" dirty="0" smtClean="0">
                <a:solidFill>
                  <a:srgbClr val="2388BB"/>
                </a:solidFill>
                <a:latin typeface="微软雅黑" pitchFamily="34" charset="-122"/>
                <a:ea typeface="微软雅黑" pitchFamily="34" charset="-122"/>
              </a:rPr>
              <a:t>谢谢！</a:t>
            </a:r>
            <a:endParaRPr lang="zh-CN" altLang="en-US" sz="6000" b="1" i="1" dirty="0">
              <a:solidFill>
                <a:srgbClr val="2388BB"/>
              </a:solidFill>
              <a:latin typeface="微软雅黑" pitchFamily="34" charset="-122"/>
              <a:ea typeface="微软雅黑" pitchFamily="34" charset="-122"/>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142852"/>
            <a:ext cx="1210588" cy="707886"/>
          </a:xfrm>
          <a:prstGeom prst="rect">
            <a:avLst/>
          </a:prstGeom>
          <a:noFill/>
        </p:spPr>
        <p:txBody>
          <a:bodyPr wrap="none" rtlCol="0">
            <a:spAutoFit/>
          </a:bodyPr>
          <a:lstStyle/>
          <a:p>
            <a:r>
              <a:rPr lang="zh-CN" altLang="en-US" sz="4000" b="1" dirty="0">
                <a:solidFill>
                  <a:schemeClr val="bg1"/>
                </a:solidFill>
                <a:latin typeface="微软雅黑" pitchFamily="34" charset="-122"/>
                <a:ea typeface="微软雅黑" pitchFamily="34" charset="-122"/>
              </a:rPr>
              <a:t>目录</a:t>
            </a:r>
          </a:p>
        </p:txBody>
      </p:sp>
      <p:sp>
        <p:nvSpPr>
          <p:cNvPr id="25" name="矩形 24"/>
          <p:cNvSpPr/>
          <p:nvPr/>
        </p:nvSpPr>
        <p:spPr>
          <a:xfrm flipH="1" flipV="1">
            <a:off x="1043608" y="1196752"/>
            <a:ext cx="8015274" cy="142876"/>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grpSp>
        <p:nvGrpSpPr>
          <p:cNvPr id="9" name="组合 8"/>
          <p:cNvGrpSpPr/>
          <p:nvPr/>
        </p:nvGrpSpPr>
        <p:grpSpPr>
          <a:xfrm>
            <a:off x="1547664" y="1484784"/>
            <a:ext cx="5072668" cy="3298118"/>
            <a:chOff x="1259632" y="2285992"/>
            <a:chExt cx="5072668" cy="3298118"/>
          </a:xfrm>
        </p:grpSpPr>
        <p:sp>
          <p:nvSpPr>
            <p:cNvPr id="22" name="圆角矩形 31"/>
            <p:cNvSpPr>
              <a:spLocks noChangeArrowheads="1"/>
            </p:cNvSpPr>
            <p:nvPr/>
          </p:nvSpPr>
          <p:spPr bwMode="auto">
            <a:xfrm>
              <a:off x="1259632" y="3212976"/>
              <a:ext cx="5000660" cy="642942"/>
            </a:xfrm>
            <a:prstGeom prst="roundRect">
              <a:avLst>
                <a:gd name="adj" fmla="val 50000"/>
              </a:avLst>
            </a:prstGeom>
            <a:gradFill rotWithShape="1">
              <a:gsLst>
                <a:gs pos="0">
                  <a:srgbClr val="4F9FD4"/>
                </a:gs>
                <a:gs pos="50000">
                  <a:srgbClr val="4F9FD4"/>
                </a:gs>
                <a:gs pos="100000">
                  <a:srgbClr val="FFFFFF"/>
                </a:gs>
              </a:gsLst>
              <a:lin ang="0" scaled="1"/>
            </a:gradFill>
            <a:ln w="25400">
              <a:solidFill>
                <a:srgbClr val="4F9FD4"/>
              </a:solidFill>
              <a:round/>
              <a:headEnd/>
              <a:tailEnd/>
            </a:ln>
          </p:spPr>
          <p:txBody>
            <a:bodyPr anchor="ctr"/>
            <a:lstStyle/>
            <a:p>
              <a:pPr algn="just">
                <a:defRPr/>
              </a:pPr>
              <a:r>
                <a:rPr kumimoji="0" lang="en-US" altLang="zh-CN" sz="1800" b="0" i="0" u="none" strike="noStrike" kern="0" cap="none" spc="0" normalizeH="0" baseline="0" noProof="0" dirty="0" smtClean="0">
                  <a:ln>
                    <a:noFill/>
                  </a:ln>
                  <a:solidFill>
                    <a:srgbClr val="000000"/>
                  </a:solidFill>
                  <a:effectLst/>
                  <a:uLnTx/>
                  <a:uFillTx/>
                  <a:latin typeface="Calibri" pitchFamily="34" charset="0"/>
                </a:rPr>
                <a:t>   </a:t>
              </a:r>
              <a:r>
                <a:rPr lang="en-US" altLang="zh-CN" b="1" kern="0" dirty="0">
                  <a:solidFill>
                    <a:srgbClr val="000000"/>
                  </a:solidFill>
                  <a:latin typeface="Calibri" pitchFamily="34" charset="0"/>
                </a:rPr>
                <a:t>  </a:t>
              </a:r>
              <a:r>
                <a:rPr lang="en-US" altLang="zh-CN" b="1" kern="0" dirty="0" smtClean="0">
                  <a:solidFill>
                    <a:srgbClr val="000000"/>
                  </a:solidFill>
                  <a:latin typeface="Calibri" pitchFamily="34" charset="0"/>
                </a:rPr>
                <a:t>JDBC</a:t>
              </a:r>
              <a:r>
                <a:rPr lang="zh-CN" altLang="en-US" b="1" kern="0" dirty="0">
                  <a:solidFill>
                    <a:srgbClr val="000000"/>
                  </a:solidFill>
                  <a:latin typeface="Calibri" pitchFamily="34" charset="0"/>
                </a:rPr>
                <a:t>接口实现</a:t>
              </a:r>
            </a:p>
          </p:txBody>
        </p:sp>
        <p:sp>
          <p:nvSpPr>
            <p:cNvPr id="23" name="圆角矩形 31"/>
            <p:cNvSpPr>
              <a:spLocks noChangeArrowheads="1"/>
            </p:cNvSpPr>
            <p:nvPr/>
          </p:nvSpPr>
          <p:spPr bwMode="auto">
            <a:xfrm>
              <a:off x="1331640" y="4077072"/>
              <a:ext cx="5000660" cy="642942"/>
            </a:xfrm>
            <a:prstGeom prst="roundRect">
              <a:avLst>
                <a:gd name="adj" fmla="val 50000"/>
              </a:avLst>
            </a:prstGeom>
            <a:gradFill rotWithShape="1">
              <a:gsLst>
                <a:gs pos="0">
                  <a:srgbClr val="4F9FD4"/>
                </a:gs>
                <a:gs pos="50000">
                  <a:srgbClr val="4F9FD4"/>
                </a:gs>
                <a:gs pos="100000">
                  <a:srgbClr val="FFFFFF"/>
                </a:gs>
              </a:gsLst>
              <a:lin ang="0" scaled="1"/>
            </a:gradFill>
            <a:ln w="25400">
              <a:solidFill>
                <a:srgbClr val="4F9FD4"/>
              </a:solidFill>
              <a:round/>
              <a:headEnd/>
              <a:tailEnd/>
            </a:ln>
          </p:spPr>
          <p:txBody>
            <a:bodyPr anchor="ctr"/>
            <a:lstStyle/>
            <a:p>
              <a:pPr algn="just">
                <a:defRPr/>
              </a:pPr>
              <a:r>
                <a:rPr lang="en-US" altLang="zh-CN" b="1" kern="0" dirty="0">
                  <a:solidFill>
                    <a:srgbClr val="000000"/>
                  </a:solidFill>
                  <a:latin typeface="Calibri" pitchFamily="34" charset="0"/>
                </a:rPr>
                <a:t>    </a:t>
              </a:r>
              <a:r>
                <a:rPr lang="en-US" altLang="zh-CN" b="1" kern="0" dirty="0" err="1">
                  <a:solidFill>
                    <a:srgbClr val="000000"/>
                  </a:solidFill>
                  <a:latin typeface="Calibri" pitchFamily="34" charset="0"/>
                </a:rPr>
                <a:t>AndOr</a:t>
              </a:r>
              <a:r>
                <a:rPr lang="en-US" altLang="zh-CN" b="1" kern="0" dirty="0">
                  <a:solidFill>
                    <a:srgbClr val="000000"/>
                  </a:solidFill>
                  <a:latin typeface="Calibri" pitchFamily="34" charset="0"/>
                </a:rPr>
                <a:t>(TDDL 5.0)</a:t>
              </a:r>
              <a:endParaRPr lang="zh-CN" altLang="en-US" b="1" kern="0" dirty="0">
                <a:solidFill>
                  <a:srgbClr val="000000"/>
                </a:solidFill>
                <a:latin typeface="Calibri" pitchFamily="34" charset="0"/>
              </a:endParaRPr>
            </a:p>
          </p:txBody>
        </p:sp>
        <p:sp>
          <p:nvSpPr>
            <p:cNvPr id="24" name="圆角矩形 31"/>
            <p:cNvSpPr>
              <a:spLocks noChangeArrowheads="1"/>
            </p:cNvSpPr>
            <p:nvPr/>
          </p:nvSpPr>
          <p:spPr bwMode="auto">
            <a:xfrm>
              <a:off x="1331640" y="4941168"/>
              <a:ext cx="5000660" cy="642942"/>
            </a:xfrm>
            <a:prstGeom prst="roundRect">
              <a:avLst>
                <a:gd name="adj" fmla="val 50000"/>
              </a:avLst>
            </a:prstGeom>
            <a:gradFill rotWithShape="1">
              <a:gsLst>
                <a:gs pos="0">
                  <a:srgbClr val="4F9FD4"/>
                </a:gs>
                <a:gs pos="50000">
                  <a:srgbClr val="4F9FD4"/>
                </a:gs>
                <a:gs pos="100000">
                  <a:srgbClr val="FFFFFF"/>
                </a:gs>
              </a:gsLst>
              <a:lin ang="0" scaled="1"/>
            </a:gradFill>
            <a:ln w="25400">
              <a:solidFill>
                <a:srgbClr val="4F9FD4"/>
              </a:solidFill>
              <a:round/>
              <a:headEnd/>
              <a:tailEnd/>
            </a:ln>
          </p:spPr>
          <p:txBody>
            <a:bodyPr anchor="ctr"/>
            <a:lstStyle/>
            <a:p>
              <a:pPr algn="just">
                <a:defRPr/>
              </a:pPr>
              <a:r>
                <a:rPr lang="en-US" altLang="zh-CN" kern="0" dirty="0">
                  <a:solidFill>
                    <a:srgbClr val="000000"/>
                  </a:solidFill>
                  <a:latin typeface="Calibri" pitchFamily="34" charset="0"/>
                </a:rPr>
                <a:t> </a:t>
              </a:r>
              <a:r>
                <a:rPr lang="en-US" altLang="zh-CN" kern="0" dirty="0" smtClean="0">
                  <a:solidFill>
                    <a:srgbClr val="000000"/>
                  </a:solidFill>
                  <a:latin typeface="Calibri" pitchFamily="34" charset="0"/>
                </a:rPr>
                <a:t>   </a:t>
              </a:r>
              <a:r>
                <a:rPr lang="zh-CN" altLang="en-US" b="1" kern="0" dirty="0" smtClean="0">
                  <a:solidFill>
                    <a:srgbClr val="000000"/>
                  </a:solidFill>
                  <a:latin typeface="Calibri" pitchFamily="34" charset="0"/>
                </a:rPr>
                <a:t>辅助工具</a:t>
              </a:r>
              <a:endParaRPr lang="zh-CN" altLang="en-US" b="1" kern="0" dirty="0">
                <a:solidFill>
                  <a:srgbClr val="000000"/>
                </a:solidFill>
                <a:latin typeface="Calibri" pitchFamily="34" charset="0"/>
              </a:endParaRPr>
            </a:p>
          </p:txBody>
        </p:sp>
        <p:sp>
          <p:nvSpPr>
            <p:cNvPr id="8" name="圆角矩形 31"/>
            <p:cNvSpPr>
              <a:spLocks noChangeArrowheads="1"/>
            </p:cNvSpPr>
            <p:nvPr/>
          </p:nvSpPr>
          <p:spPr bwMode="auto">
            <a:xfrm>
              <a:off x="1285852" y="2285992"/>
              <a:ext cx="5000660" cy="642942"/>
            </a:xfrm>
            <a:prstGeom prst="roundRect">
              <a:avLst>
                <a:gd name="adj" fmla="val 50000"/>
              </a:avLst>
            </a:prstGeom>
            <a:gradFill rotWithShape="1">
              <a:gsLst>
                <a:gs pos="0">
                  <a:srgbClr val="4F9FD4"/>
                </a:gs>
                <a:gs pos="50000">
                  <a:srgbClr val="4F9FD4"/>
                </a:gs>
                <a:gs pos="100000">
                  <a:srgbClr val="FFFFFF"/>
                </a:gs>
              </a:gsLst>
              <a:lin ang="0" scaled="1"/>
            </a:gradFill>
            <a:ln w="25400">
              <a:solidFill>
                <a:srgbClr val="4F9FD4"/>
              </a:solidFill>
              <a:round/>
              <a:headEnd/>
              <a:tailEnd/>
            </a:ln>
          </p:spPr>
          <p:txBody>
            <a:bodyPr anchor="ctr"/>
            <a:lstStyle/>
            <a:p>
              <a:pPr lvl="0" algn="just">
                <a:defRPr/>
              </a:pPr>
              <a:r>
                <a:rPr lang="zh-CN" altLang="en-US" b="1" kern="0" dirty="0" smtClean="0">
                  <a:solidFill>
                    <a:srgbClr val="000000"/>
                  </a:solidFill>
                  <a:latin typeface="Calibri" pitchFamily="34" charset="0"/>
                </a:rPr>
                <a:t>   整体架构</a:t>
              </a:r>
              <a:endParaRPr kumimoji="0" lang="zh-CN" altLang="en-US" sz="1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1838965" cy="553998"/>
          </a:xfrm>
          <a:prstGeom prst="rect">
            <a:avLst/>
          </a:prstGeom>
          <a:noFill/>
        </p:spPr>
        <p:txBody>
          <a:bodyPr wrap="none" rtlCol="0">
            <a:spAutoFit/>
          </a:bodyPr>
          <a:lstStyle/>
          <a:p>
            <a:r>
              <a:rPr lang="en-US" altLang="zh-CN" sz="3000" b="1" dirty="0" smtClean="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整体架构</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2339752" y="1340768"/>
            <a:ext cx="6804248" cy="159406"/>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800219" cy="461665"/>
          </a:xfrm>
          <a:prstGeom prst="rect">
            <a:avLst/>
          </a:prstGeom>
          <a:noFill/>
        </p:spPr>
        <p:txBody>
          <a:bodyPr wrap="none" rtlCol="0">
            <a:spAutoFit/>
          </a:bodyPr>
          <a:lstStyle/>
          <a:p>
            <a:r>
              <a:rPr lang="zh-CN" altLang="en-US" sz="2400" b="1" dirty="0" smtClean="0">
                <a:solidFill>
                  <a:srgbClr val="2388BB"/>
                </a:solidFill>
                <a:latin typeface="微软雅黑" pitchFamily="34" charset="-122"/>
                <a:ea typeface="微软雅黑" pitchFamily="34" charset="-122"/>
              </a:rPr>
              <a:t>定义</a:t>
            </a:r>
            <a:endParaRPr lang="en-US" altLang="zh-CN" sz="2400" b="1" dirty="0" smtClean="0">
              <a:solidFill>
                <a:srgbClr val="2388BB"/>
              </a:solidFill>
              <a:latin typeface="微软雅黑" pitchFamily="34" charset="-122"/>
              <a:ea typeface="微软雅黑" pitchFamily="34" charset="-122"/>
            </a:endParaRPr>
          </a:p>
        </p:txBody>
      </p:sp>
      <p:sp>
        <p:nvSpPr>
          <p:cNvPr id="3" name="矩形 2"/>
          <p:cNvSpPr/>
          <p:nvPr/>
        </p:nvSpPr>
        <p:spPr>
          <a:xfrm>
            <a:off x="1187624" y="1988840"/>
            <a:ext cx="7488832" cy="923330"/>
          </a:xfrm>
          <a:prstGeom prst="rect">
            <a:avLst/>
          </a:prstGeom>
        </p:spPr>
        <p:txBody>
          <a:bodyPr wrap="square">
            <a:spAutoFit/>
          </a:bodyPr>
          <a:lstStyle/>
          <a:p>
            <a:r>
              <a:rPr lang="zh-TW" altLang="en-US" b="1" dirty="0"/>
              <a:t> </a:t>
            </a:r>
            <a:r>
              <a:rPr lang="en-US" altLang="zh-TW" b="1" dirty="0"/>
              <a:t>TDDL(</a:t>
            </a:r>
            <a:r>
              <a:rPr lang="en-US" altLang="zh-TW" b="1" dirty="0" err="1"/>
              <a:t>Taobao</a:t>
            </a:r>
            <a:r>
              <a:rPr lang="en-US" altLang="zh-TW" b="1" dirty="0"/>
              <a:t> Distributed Data Layer) </a:t>
            </a:r>
            <a:r>
              <a:rPr lang="zh-TW" altLang="en-US" b="1" dirty="0"/>
              <a:t>是平台架构</a:t>
            </a:r>
            <a:r>
              <a:rPr lang="en-US" altLang="zh-TW" b="1" dirty="0"/>
              <a:t>&amp;</a:t>
            </a:r>
            <a:r>
              <a:rPr lang="zh-TW" altLang="en-US" b="1" dirty="0"/>
              <a:t>开放平台</a:t>
            </a:r>
            <a:r>
              <a:rPr lang="en-US" altLang="zh-TW" b="1" dirty="0"/>
              <a:t>- </a:t>
            </a:r>
            <a:r>
              <a:rPr lang="zh-TW" altLang="en-US" b="1" dirty="0" smtClean="0"/>
              <a:t>分布式产品组</a:t>
            </a:r>
            <a:r>
              <a:rPr lang="zh-TW" altLang="en-US" b="1" dirty="0"/>
              <a:t>提供的一套分布式数据访问引擎</a:t>
            </a:r>
            <a:r>
              <a:rPr lang="zh-TW" altLang="en-US" b="1" dirty="0" smtClean="0"/>
              <a:t>。</a:t>
            </a:r>
            <a:endParaRPr lang="en-US" altLang="zh-CN" dirty="0" smtClean="0"/>
          </a:p>
          <a:p>
            <a:endParaRPr lang="zh-CN" altLang="en-US" dirty="0"/>
          </a:p>
        </p:txBody>
      </p:sp>
      <p:sp>
        <p:nvSpPr>
          <p:cNvPr id="4" name="矩形 3"/>
          <p:cNvSpPr/>
          <p:nvPr/>
        </p:nvSpPr>
        <p:spPr>
          <a:xfrm>
            <a:off x="1259632" y="3429000"/>
            <a:ext cx="7416824" cy="2585323"/>
          </a:xfrm>
          <a:prstGeom prst="rect">
            <a:avLst/>
          </a:prstGeom>
        </p:spPr>
        <p:txBody>
          <a:bodyPr wrap="square">
            <a:spAutoFit/>
          </a:bodyPr>
          <a:lstStyle/>
          <a:p>
            <a:r>
              <a:rPr lang="zh-CN" altLang="en-US" b="1" dirty="0"/>
              <a:t>解决的问题</a:t>
            </a:r>
            <a:endParaRPr lang="zh-TW" altLang="en-US" b="1" dirty="0"/>
          </a:p>
          <a:p>
            <a:r>
              <a:rPr lang="zh-TW" altLang="en-US" b="1" dirty="0"/>
              <a:t>数据访问路由</a:t>
            </a:r>
          </a:p>
          <a:p>
            <a:r>
              <a:rPr lang="zh-TW" altLang="en-US" b="1" dirty="0"/>
              <a:t>将针对数据的读写请求发送到最合适的地方。</a:t>
            </a:r>
          </a:p>
          <a:p>
            <a:endParaRPr lang="en-US" altLang="zh-TW" b="1" dirty="0"/>
          </a:p>
          <a:p>
            <a:r>
              <a:rPr lang="zh-TW" altLang="en-US" b="1" dirty="0"/>
              <a:t>数据的多向非对称复制</a:t>
            </a:r>
          </a:p>
          <a:p>
            <a:r>
              <a:rPr lang="zh-TW" altLang="en-US" b="1" dirty="0"/>
              <a:t>一次写入，多点读取</a:t>
            </a:r>
            <a:endParaRPr lang="en-US" altLang="zh-TW" b="1" dirty="0"/>
          </a:p>
          <a:p>
            <a:endParaRPr lang="en-US" altLang="zh-TW" b="1" dirty="0"/>
          </a:p>
          <a:p>
            <a:r>
              <a:rPr lang="zh-TW" altLang="en-US" b="1" dirty="0"/>
              <a:t>数据存储的自由扩展</a:t>
            </a:r>
          </a:p>
          <a:p>
            <a:r>
              <a:rPr lang="zh-TW" altLang="en-US" b="1" dirty="0"/>
              <a:t>不再受限制于单台机器的容量瓶颈与速度瓶颈，平滑迁移。</a:t>
            </a:r>
            <a:endParaRPr lang="en-US" altLang="zh-TW" b="1" dirty="0"/>
          </a:p>
        </p:txBody>
      </p:sp>
      <p:sp>
        <p:nvSpPr>
          <p:cNvPr id="7" name="矩形 6"/>
          <p:cNvSpPr/>
          <p:nvPr/>
        </p:nvSpPr>
        <p:spPr>
          <a:xfrm flipH="1" flipV="1">
            <a:off x="1043607" y="2132856"/>
            <a:ext cx="72008" cy="720080"/>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8" name="矩形 7"/>
          <p:cNvSpPr/>
          <p:nvPr/>
        </p:nvSpPr>
        <p:spPr>
          <a:xfrm flipH="1" flipV="1">
            <a:off x="1115613" y="3573016"/>
            <a:ext cx="45719" cy="2808312"/>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Tree>
    <p:extLst>
      <p:ext uri="{BB962C8B-B14F-4D97-AF65-F5344CB8AC3E}">
        <p14:creationId xmlns:p14="http://schemas.microsoft.com/office/powerpoint/2010/main" xmlns="" val="367633167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1838965" cy="553998"/>
          </a:xfrm>
          <a:prstGeom prst="rect">
            <a:avLst/>
          </a:prstGeom>
          <a:noFill/>
        </p:spPr>
        <p:txBody>
          <a:bodyPr wrap="none" rtlCol="0">
            <a:spAutoFit/>
          </a:bodyPr>
          <a:lstStyle/>
          <a:p>
            <a:r>
              <a:rPr lang="en-US" altLang="zh-CN" sz="3000" b="1" dirty="0" smtClean="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整体架构</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1547664" y="1412776"/>
            <a:ext cx="7596336" cy="87398"/>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1120820" cy="461665"/>
          </a:xfrm>
          <a:prstGeom prst="rect">
            <a:avLst/>
          </a:prstGeom>
          <a:noFill/>
        </p:spPr>
        <p:txBody>
          <a:bodyPr wrap="none" rtlCol="0">
            <a:spAutoFit/>
          </a:bodyPr>
          <a:lstStyle/>
          <a:p>
            <a:r>
              <a:rPr lang="zh-CN" altLang="en-US" sz="2400" b="1" dirty="0" smtClean="0">
                <a:solidFill>
                  <a:srgbClr val="2388BB"/>
                </a:solidFill>
                <a:latin typeface="微软雅黑" pitchFamily="34" charset="-122"/>
                <a:ea typeface="微软雅黑" pitchFamily="34" charset="-122"/>
              </a:rPr>
              <a:t>结构图</a:t>
            </a:r>
            <a:endParaRPr lang="en-US" altLang="zh-CN" sz="2400" b="1" dirty="0" smtClean="0">
              <a:solidFill>
                <a:srgbClr val="2388BB"/>
              </a:solidFill>
              <a:latin typeface="微软雅黑" pitchFamily="34" charset="-122"/>
              <a:ea typeface="微软雅黑" pitchFamily="34" charset="-122"/>
            </a:endParaRPr>
          </a:p>
        </p:txBody>
      </p:sp>
      <p:pic>
        <p:nvPicPr>
          <p:cNvPr id="2" name="图片 1" descr="800px-Tddl结构图.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9512" y="1628800"/>
            <a:ext cx="8712968" cy="4640580"/>
          </a:xfrm>
          <a:prstGeom prst="rect">
            <a:avLst/>
          </a:prstGeom>
        </p:spPr>
      </p:pic>
    </p:spTree>
    <p:extLst>
      <p:ext uri="{BB962C8B-B14F-4D97-AF65-F5344CB8AC3E}">
        <p14:creationId xmlns:p14="http://schemas.microsoft.com/office/powerpoint/2010/main" xmlns="" val="37588696"/>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1838965" cy="553998"/>
          </a:xfrm>
          <a:prstGeom prst="rect">
            <a:avLst/>
          </a:prstGeom>
          <a:noFill/>
        </p:spPr>
        <p:txBody>
          <a:bodyPr wrap="none" rtlCol="0">
            <a:spAutoFit/>
          </a:bodyPr>
          <a:lstStyle/>
          <a:p>
            <a:r>
              <a:rPr lang="en-US" altLang="zh-CN" sz="3000" b="1" dirty="0" smtClean="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整体架构</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1907704" y="1412776"/>
            <a:ext cx="7236296" cy="87398"/>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1492716" cy="461665"/>
          </a:xfrm>
          <a:prstGeom prst="rect">
            <a:avLst/>
          </a:prstGeom>
          <a:noFill/>
        </p:spPr>
        <p:txBody>
          <a:bodyPr wrap="none" rtlCol="0">
            <a:spAutoFit/>
          </a:bodyPr>
          <a:lstStyle/>
          <a:p>
            <a:r>
              <a:rPr lang="en-US" altLang="zh-CN" sz="2400" b="1" dirty="0" err="1" smtClean="0">
                <a:solidFill>
                  <a:srgbClr val="2388BB"/>
                </a:solidFill>
                <a:latin typeface="微软雅黑" pitchFamily="34" charset="-122"/>
                <a:ea typeface="微软雅黑" pitchFamily="34" charset="-122"/>
              </a:rPr>
              <a:t>pom</a:t>
            </a:r>
            <a:r>
              <a:rPr lang="zh-CN" altLang="en-US" sz="2400" b="1" dirty="0" smtClean="0">
                <a:solidFill>
                  <a:srgbClr val="2388BB"/>
                </a:solidFill>
                <a:latin typeface="微软雅黑" pitchFamily="34" charset="-122"/>
                <a:ea typeface="微软雅黑" pitchFamily="34" charset="-122"/>
              </a:rPr>
              <a:t>配置</a:t>
            </a:r>
            <a:endParaRPr lang="en-US" altLang="zh-CN" sz="2400" b="1" dirty="0" smtClean="0">
              <a:solidFill>
                <a:srgbClr val="2388BB"/>
              </a:solidFill>
              <a:latin typeface="微软雅黑" pitchFamily="34" charset="-122"/>
              <a:ea typeface="微软雅黑" pitchFamily="34" charset="-122"/>
            </a:endParaRPr>
          </a:p>
        </p:txBody>
      </p:sp>
      <p:sp>
        <p:nvSpPr>
          <p:cNvPr id="3" name="矩形 2"/>
          <p:cNvSpPr/>
          <p:nvPr/>
        </p:nvSpPr>
        <p:spPr>
          <a:xfrm>
            <a:off x="899592" y="2274838"/>
            <a:ext cx="5958408" cy="1477328"/>
          </a:xfrm>
          <a:prstGeom prst="rect">
            <a:avLst/>
          </a:prstGeom>
        </p:spPr>
        <p:txBody>
          <a:bodyPr wrap="square">
            <a:spAutoFit/>
          </a:bodyPr>
          <a:lstStyle/>
          <a:p>
            <a:r>
              <a:rPr lang="en-US" altLang="zh-CN" dirty="0"/>
              <a:t>&lt;dependency&gt;</a:t>
            </a:r>
          </a:p>
          <a:p>
            <a:r>
              <a:rPr lang="en-US" altLang="zh-CN" dirty="0"/>
              <a:t>	</a:t>
            </a:r>
            <a:r>
              <a:rPr lang="en-US" altLang="zh-CN" dirty="0" smtClean="0"/>
              <a:t>&lt;</a:t>
            </a:r>
            <a:r>
              <a:rPr lang="en-US" altLang="zh-CN" dirty="0" err="1"/>
              <a:t>groupId</a:t>
            </a:r>
            <a:r>
              <a:rPr lang="en-US" altLang="zh-CN" dirty="0"/>
              <a:t>&gt;</a:t>
            </a:r>
            <a:r>
              <a:rPr lang="en-US" altLang="zh-CN" dirty="0" err="1"/>
              <a:t>com.taobao.tddl</a:t>
            </a:r>
            <a:r>
              <a:rPr lang="en-US" altLang="zh-CN" dirty="0"/>
              <a:t>&lt;/</a:t>
            </a:r>
            <a:r>
              <a:rPr lang="en-US" altLang="zh-CN" dirty="0" err="1"/>
              <a:t>groupId</a:t>
            </a:r>
            <a:r>
              <a:rPr lang="en-US" altLang="zh-CN" dirty="0"/>
              <a:t>&gt;</a:t>
            </a:r>
          </a:p>
          <a:p>
            <a:r>
              <a:rPr lang="en-US" altLang="zh-CN" dirty="0"/>
              <a:t>	</a:t>
            </a:r>
            <a:r>
              <a:rPr lang="en-US" altLang="zh-CN" dirty="0" smtClean="0"/>
              <a:t>&lt;</a:t>
            </a:r>
            <a:r>
              <a:rPr lang="en-US" altLang="zh-CN" dirty="0" err="1"/>
              <a:t>artifactId</a:t>
            </a:r>
            <a:r>
              <a:rPr lang="en-US" altLang="zh-CN" dirty="0"/>
              <a:t>&gt;</a:t>
            </a:r>
            <a:r>
              <a:rPr lang="en-US" altLang="zh-CN" u="sng" dirty="0" err="1"/>
              <a:t>tddl</a:t>
            </a:r>
            <a:r>
              <a:rPr lang="en-US" altLang="zh-CN" u="sng" dirty="0"/>
              <a:t>-client&lt;/</a:t>
            </a:r>
            <a:r>
              <a:rPr lang="en-US" altLang="zh-CN" u="sng" dirty="0" err="1"/>
              <a:t>artifactId</a:t>
            </a:r>
            <a:r>
              <a:rPr lang="en-US" altLang="zh-CN" u="sng" dirty="0"/>
              <a:t>&gt;</a:t>
            </a:r>
          </a:p>
          <a:p>
            <a:r>
              <a:rPr lang="en-US" altLang="zh-CN" dirty="0"/>
              <a:t>	</a:t>
            </a:r>
            <a:r>
              <a:rPr lang="en-US" altLang="zh-CN" dirty="0" smtClean="0"/>
              <a:t>&lt;</a:t>
            </a:r>
            <a:r>
              <a:rPr lang="en-US" altLang="zh-CN" dirty="0"/>
              <a:t>version&gt;3.1.0.5&lt;/version&gt;</a:t>
            </a:r>
          </a:p>
          <a:p>
            <a:r>
              <a:rPr lang="en-US" altLang="zh-CN" dirty="0" smtClean="0"/>
              <a:t>&lt;</a:t>
            </a:r>
            <a:r>
              <a:rPr lang="en-US" altLang="zh-CN" dirty="0"/>
              <a:t>/dependency&gt;</a:t>
            </a:r>
            <a:endParaRPr lang="zh-CN" altLang="en-US" dirty="0"/>
          </a:p>
        </p:txBody>
      </p:sp>
    </p:spTree>
    <p:extLst>
      <p:ext uri="{BB962C8B-B14F-4D97-AF65-F5344CB8AC3E}">
        <p14:creationId xmlns:p14="http://schemas.microsoft.com/office/powerpoint/2010/main" xmlns="" val="3045234667"/>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2672526" cy="553998"/>
          </a:xfrm>
          <a:prstGeom prst="rect">
            <a:avLst/>
          </a:prstGeom>
          <a:noFill/>
        </p:spPr>
        <p:txBody>
          <a:bodyPr wrap="none" rtlCol="0">
            <a:spAutoFit/>
          </a:bodyPr>
          <a:lstStyle/>
          <a:p>
            <a:r>
              <a:rPr lang="en-US" altLang="zh-CN" sz="3000" b="1" dirty="0" smtClean="0">
                <a:solidFill>
                  <a:schemeClr val="bg1"/>
                </a:solidFill>
                <a:latin typeface="微软雅黑" pitchFamily="34" charset="-122"/>
                <a:ea typeface="微软雅黑" pitchFamily="34" charset="-122"/>
              </a:rPr>
              <a:t>JDBC</a:t>
            </a:r>
            <a:r>
              <a:rPr lang="zh-CN" altLang="en-US" sz="3000" b="1" dirty="0" smtClean="0">
                <a:solidFill>
                  <a:schemeClr val="bg1"/>
                </a:solidFill>
                <a:latin typeface="微软雅黑" pitchFamily="34" charset="-122"/>
                <a:ea typeface="微软雅黑" pitchFamily="34" charset="-122"/>
              </a:rPr>
              <a:t>接口实现</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2555776" y="1412776"/>
            <a:ext cx="6588224" cy="87398"/>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2031325" cy="461665"/>
          </a:xfrm>
          <a:prstGeom prst="rect">
            <a:avLst/>
          </a:prstGeom>
          <a:noFill/>
        </p:spPr>
        <p:txBody>
          <a:bodyPr wrap="none" rtlCol="0">
            <a:spAutoFit/>
          </a:bodyPr>
          <a:lstStyle/>
          <a:p>
            <a:r>
              <a:rPr lang="zh-CN" altLang="en-US" sz="2400" b="1" dirty="0" smtClean="0">
                <a:solidFill>
                  <a:srgbClr val="2388BB"/>
                </a:solidFill>
                <a:latin typeface="微软雅黑" pitchFamily="34" charset="-122"/>
                <a:ea typeface="微软雅黑" pitchFamily="34" charset="-122"/>
              </a:rPr>
              <a:t>接口类型列表</a:t>
            </a:r>
            <a:endParaRPr lang="zh-CN" altLang="en-US" sz="2400" b="1" dirty="0">
              <a:solidFill>
                <a:srgbClr val="2388BB"/>
              </a:solidFill>
              <a:latin typeface="微软雅黑" pitchFamily="34" charset="-122"/>
              <a:ea typeface="微软雅黑" pitchFamily="34" charset="-122"/>
            </a:endParaRPr>
          </a:p>
        </p:txBody>
      </p:sp>
      <p:sp>
        <p:nvSpPr>
          <p:cNvPr id="4" name="矩形 3"/>
          <p:cNvSpPr/>
          <p:nvPr/>
        </p:nvSpPr>
        <p:spPr>
          <a:xfrm>
            <a:off x="971600" y="2132856"/>
            <a:ext cx="7200800" cy="1754327"/>
          </a:xfrm>
          <a:prstGeom prst="rect">
            <a:avLst/>
          </a:prstGeom>
        </p:spPr>
        <p:txBody>
          <a:bodyPr wrap="square">
            <a:spAutoFit/>
          </a:bodyPr>
          <a:lstStyle/>
          <a:p>
            <a:r>
              <a:rPr lang="zh-CN" altLang="en-US" dirty="0" smtClean="0"/>
              <a:t>提供了四种类型的</a:t>
            </a:r>
            <a:r>
              <a:rPr lang="en-US" altLang="zh-CN" dirty="0" err="1" smtClean="0"/>
              <a:t>jdbc</a:t>
            </a:r>
            <a:r>
              <a:rPr lang="zh-CN" altLang="en-US" dirty="0"/>
              <a:t>接口的具体实现</a:t>
            </a:r>
            <a:r>
              <a:rPr lang="zh-CN" altLang="en-US" dirty="0" smtClean="0"/>
              <a:t>，可以按照需要随意选</a:t>
            </a:r>
            <a:r>
              <a:rPr lang="zh-CN" altLang="en-US" dirty="0"/>
              <a:t>用</a:t>
            </a:r>
            <a:endParaRPr lang="en-US" altLang="zh-CN" dirty="0" smtClean="0"/>
          </a:p>
          <a:p>
            <a:endParaRPr lang="en-US" altLang="zh-CN" dirty="0"/>
          </a:p>
          <a:p>
            <a:r>
              <a:rPr lang="en-US" altLang="zh-CN" dirty="0" smtClean="0"/>
              <a:t>Atom </a:t>
            </a:r>
            <a:r>
              <a:rPr lang="en-US" altLang="zh-CN" dirty="0" err="1"/>
              <a:t>dataSource</a:t>
            </a:r>
            <a:r>
              <a:rPr lang="en-US" altLang="zh-CN" dirty="0"/>
              <a:t> </a:t>
            </a:r>
            <a:r>
              <a:rPr lang="en-US" altLang="zh-CN" dirty="0" err="1"/>
              <a:t>jdbc</a:t>
            </a:r>
            <a:r>
              <a:rPr lang="en-US" altLang="zh-CN" dirty="0"/>
              <a:t> implement</a:t>
            </a:r>
          </a:p>
          <a:p>
            <a:r>
              <a:rPr lang="en-US" altLang="zh-CN" dirty="0"/>
              <a:t>TDDL Group JDBC implement</a:t>
            </a:r>
          </a:p>
          <a:p>
            <a:r>
              <a:rPr lang="en-US" altLang="zh-CN" dirty="0"/>
              <a:t>TDDL Matrix JDBC implement</a:t>
            </a:r>
          </a:p>
          <a:p>
            <a:r>
              <a:rPr lang="en-US" altLang="zh-CN" dirty="0"/>
              <a:t>Amoeba proxy or proxy </a:t>
            </a:r>
            <a:r>
              <a:rPr lang="en-US" altLang="zh-CN" dirty="0" err="1"/>
              <a:t>jdbc</a:t>
            </a:r>
            <a:r>
              <a:rPr lang="en-US" altLang="zh-CN" dirty="0"/>
              <a:t> </a:t>
            </a:r>
            <a:r>
              <a:rPr lang="en-US" altLang="zh-CN" dirty="0" smtClean="0"/>
              <a:t>implement</a:t>
            </a:r>
            <a:r>
              <a:rPr lang="zh-CN" altLang="en-US" dirty="0" smtClean="0"/>
              <a:t>（</a:t>
            </a:r>
            <a:r>
              <a:rPr lang="zh-CN" altLang="en-US" dirty="0"/>
              <a:t>目前已被</a:t>
            </a:r>
            <a:r>
              <a:rPr lang="en-US" altLang="zh-CN" dirty="0"/>
              <a:t> corona</a:t>
            </a:r>
            <a:r>
              <a:rPr lang="zh-CN" altLang="en-US" dirty="0"/>
              <a:t>替换</a:t>
            </a:r>
            <a:r>
              <a:rPr lang="zh-CN" altLang="en-US" dirty="0" smtClean="0"/>
              <a:t>）</a:t>
            </a:r>
            <a:endParaRPr lang="zh-CN" altLang="en-US" dirty="0"/>
          </a:p>
        </p:txBody>
      </p:sp>
    </p:spTree>
    <p:extLst>
      <p:ext uri="{BB962C8B-B14F-4D97-AF65-F5344CB8AC3E}">
        <p14:creationId xmlns:p14="http://schemas.microsoft.com/office/powerpoint/2010/main" xmlns="" val="947790759"/>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2672526" cy="553998"/>
          </a:xfrm>
          <a:prstGeom prst="rect">
            <a:avLst/>
          </a:prstGeom>
          <a:noFill/>
        </p:spPr>
        <p:txBody>
          <a:bodyPr wrap="none" rtlCol="0">
            <a:spAutoFit/>
          </a:bodyPr>
          <a:lstStyle/>
          <a:p>
            <a:r>
              <a:rPr lang="en-US" altLang="zh-CN" sz="3000" b="1" dirty="0" smtClean="0">
                <a:solidFill>
                  <a:schemeClr val="bg1"/>
                </a:solidFill>
                <a:latin typeface="微软雅黑" pitchFamily="34" charset="-122"/>
                <a:ea typeface="微软雅黑" pitchFamily="34" charset="-122"/>
              </a:rPr>
              <a:t>JDBC</a:t>
            </a:r>
            <a:r>
              <a:rPr lang="zh-CN" altLang="en-US" sz="3000" b="1" dirty="0" smtClean="0">
                <a:solidFill>
                  <a:schemeClr val="bg1"/>
                </a:solidFill>
                <a:latin typeface="微软雅黑" pitchFamily="34" charset="-122"/>
                <a:ea typeface="微软雅黑" pitchFamily="34" charset="-122"/>
              </a:rPr>
              <a:t>接口实现</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5364088" y="1412776"/>
            <a:ext cx="3779912" cy="87398"/>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5147563" cy="461665"/>
          </a:xfrm>
          <a:prstGeom prst="rect">
            <a:avLst/>
          </a:prstGeom>
          <a:noFill/>
        </p:spPr>
        <p:txBody>
          <a:bodyPr wrap="none" rtlCol="0">
            <a:spAutoFit/>
          </a:bodyPr>
          <a:lstStyle/>
          <a:p>
            <a:r>
              <a:rPr lang="en-US" altLang="zh-CN" sz="2400" b="1" dirty="0">
                <a:solidFill>
                  <a:srgbClr val="2388BB"/>
                </a:solidFill>
                <a:latin typeface="微软雅黑" pitchFamily="34" charset="-122"/>
                <a:ea typeface="微软雅黑" pitchFamily="34" charset="-122"/>
              </a:rPr>
              <a:t>Atom </a:t>
            </a:r>
            <a:r>
              <a:rPr lang="en-US" altLang="zh-CN" sz="2400" b="1" dirty="0" err="1">
                <a:solidFill>
                  <a:srgbClr val="2388BB"/>
                </a:solidFill>
                <a:latin typeface="微软雅黑" pitchFamily="34" charset="-122"/>
                <a:ea typeface="微软雅黑" pitchFamily="34" charset="-122"/>
              </a:rPr>
              <a:t>dataSource</a:t>
            </a:r>
            <a:r>
              <a:rPr lang="en-US" altLang="zh-CN" sz="2400" b="1" dirty="0">
                <a:solidFill>
                  <a:srgbClr val="2388BB"/>
                </a:solidFill>
                <a:latin typeface="微软雅黑" pitchFamily="34" charset="-122"/>
                <a:ea typeface="微软雅黑" pitchFamily="34" charset="-122"/>
              </a:rPr>
              <a:t> </a:t>
            </a:r>
            <a:r>
              <a:rPr lang="en-US" altLang="zh-CN" sz="2400" b="1" dirty="0" err="1">
                <a:solidFill>
                  <a:srgbClr val="2388BB"/>
                </a:solidFill>
                <a:latin typeface="微软雅黑" pitchFamily="34" charset="-122"/>
                <a:ea typeface="微软雅黑" pitchFamily="34" charset="-122"/>
              </a:rPr>
              <a:t>jdbc</a:t>
            </a:r>
            <a:r>
              <a:rPr lang="en-US" altLang="zh-CN" sz="2400" b="1" dirty="0">
                <a:solidFill>
                  <a:srgbClr val="2388BB"/>
                </a:solidFill>
                <a:latin typeface="微软雅黑" pitchFamily="34" charset="-122"/>
                <a:ea typeface="微软雅黑" pitchFamily="34" charset="-122"/>
              </a:rPr>
              <a:t> implement</a:t>
            </a:r>
            <a:endParaRPr lang="zh-CN" altLang="en-US" sz="2400" b="1" dirty="0">
              <a:solidFill>
                <a:srgbClr val="2388BB"/>
              </a:solidFill>
              <a:latin typeface="微软雅黑" pitchFamily="34" charset="-122"/>
              <a:ea typeface="微软雅黑" pitchFamily="34" charset="-122"/>
            </a:endParaRPr>
          </a:p>
        </p:txBody>
      </p:sp>
      <p:sp>
        <p:nvSpPr>
          <p:cNvPr id="4" name="矩形 3"/>
          <p:cNvSpPr/>
          <p:nvPr/>
        </p:nvSpPr>
        <p:spPr>
          <a:xfrm>
            <a:off x="395536" y="2132856"/>
            <a:ext cx="8496944" cy="2031325"/>
          </a:xfrm>
          <a:prstGeom prst="rect">
            <a:avLst/>
          </a:prstGeom>
        </p:spPr>
        <p:txBody>
          <a:bodyPr wrap="square">
            <a:spAutoFit/>
          </a:bodyPr>
          <a:lstStyle/>
          <a:p>
            <a:r>
              <a:rPr lang="zh-CN" altLang="en-US" dirty="0" smtClean="0"/>
              <a:t>实现模式：</a:t>
            </a:r>
            <a:endParaRPr lang="en-US" altLang="zh-CN" dirty="0" smtClean="0"/>
          </a:p>
          <a:p>
            <a:r>
              <a:rPr lang="zh-CN" altLang="en-US" dirty="0" smtClean="0"/>
              <a:t>对</a:t>
            </a:r>
            <a:r>
              <a:rPr lang="en-US" altLang="zh-CN" dirty="0" smtClean="0"/>
              <a:t> </a:t>
            </a:r>
            <a:r>
              <a:rPr lang="en-US" altLang="zh-CN" dirty="0" err="1" smtClean="0"/>
              <a:t>jboss</a:t>
            </a:r>
            <a:r>
              <a:rPr lang="en-US" altLang="zh-CN" dirty="0" smtClean="0"/>
              <a:t> </a:t>
            </a:r>
            <a:r>
              <a:rPr lang="en-US" altLang="zh-CN" dirty="0" err="1" smtClean="0"/>
              <a:t>jndi</a:t>
            </a:r>
            <a:r>
              <a:rPr lang="zh-CN" altLang="en-US" dirty="0" smtClean="0"/>
              <a:t>访问数据库的浅包装</a:t>
            </a:r>
            <a:endParaRPr lang="en-US" altLang="zh-CN" dirty="0" smtClean="0"/>
          </a:p>
          <a:p>
            <a:r>
              <a:rPr lang="zh-CN" altLang="en-US" dirty="0" smtClean="0"/>
              <a:t>通过</a:t>
            </a:r>
            <a:r>
              <a:rPr lang="en-US" altLang="zh-CN" dirty="0" smtClean="0"/>
              <a:t> diamond server </a:t>
            </a:r>
            <a:r>
              <a:rPr lang="zh-CN" altLang="en-US" dirty="0" smtClean="0"/>
              <a:t>进行配置管理</a:t>
            </a:r>
            <a:r>
              <a:rPr lang="en-US" altLang="zh-CN" dirty="0"/>
              <a:t>(http://</a:t>
            </a:r>
            <a:r>
              <a:rPr lang="en-US" altLang="zh-CN" dirty="0" err="1"/>
              <a:t>ops.jm.taobao.net</a:t>
            </a:r>
            <a:r>
              <a:rPr lang="en-US" altLang="zh-CN" dirty="0"/>
              <a:t>/</a:t>
            </a:r>
            <a:r>
              <a:rPr lang="en-US" altLang="zh-CN" dirty="0" err="1"/>
              <a:t>rtools</a:t>
            </a:r>
            <a:r>
              <a:rPr lang="en-US" altLang="zh-CN" dirty="0"/>
              <a:t>/jade/</a:t>
            </a:r>
            <a:r>
              <a:rPr lang="en-US" altLang="zh-CN" dirty="0" err="1"/>
              <a:t>jade_global.htm</a:t>
            </a:r>
            <a:r>
              <a:rPr lang="en-US" altLang="zh-CN" dirty="0"/>
              <a:t>)</a:t>
            </a:r>
            <a:endParaRPr lang="en-US" altLang="zh-CN" dirty="0" smtClean="0"/>
          </a:p>
          <a:p>
            <a:r>
              <a:rPr lang="zh-CN" altLang="en-US" dirty="0"/>
              <a:t>一个数据库，唯一的对应一套</a:t>
            </a:r>
            <a:r>
              <a:rPr lang="en-US" altLang="zh-CN" dirty="0" err="1"/>
              <a:t>ip+port+username+password+schema</a:t>
            </a:r>
            <a:endParaRPr lang="en-US" altLang="zh-CN" dirty="0"/>
          </a:p>
          <a:p>
            <a:endParaRPr lang="en-US" altLang="zh-CN" dirty="0" smtClean="0"/>
          </a:p>
          <a:p>
            <a:endParaRPr lang="zh-CN" altLang="en-US" dirty="0"/>
          </a:p>
        </p:txBody>
      </p:sp>
      <p:sp>
        <p:nvSpPr>
          <p:cNvPr id="3" name="矩形 2"/>
          <p:cNvSpPr/>
          <p:nvPr/>
        </p:nvSpPr>
        <p:spPr>
          <a:xfrm>
            <a:off x="467544" y="3933056"/>
            <a:ext cx="7200800" cy="1200329"/>
          </a:xfrm>
          <a:prstGeom prst="rect">
            <a:avLst/>
          </a:prstGeom>
        </p:spPr>
        <p:txBody>
          <a:bodyPr wrap="square">
            <a:spAutoFit/>
          </a:bodyPr>
          <a:lstStyle/>
          <a:p>
            <a:r>
              <a:rPr lang="zh-CN" altLang="en-US" dirty="0" smtClean="0"/>
              <a:t>目标群体：</a:t>
            </a:r>
            <a:endParaRPr lang="zh-CN" altLang="en-US" dirty="0"/>
          </a:p>
          <a:p>
            <a:r>
              <a:rPr lang="en-US" altLang="zh-CN" dirty="0"/>
              <a:t>1) </a:t>
            </a:r>
            <a:r>
              <a:rPr lang="zh-CN" altLang="en-US" dirty="0"/>
              <a:t>目前所有使用</a:t>
            </a:r>
            <a:r>
              <a:rPr lang="en-US" altLang="zh-CN" dirty="0" err="1"/>
              <a:t>jboss</a:t>
            </a:r>
            <a:r>
              <a:rPr lang="en-US" altLang="zh-CN" dirty="0"/>
              <a:t> </a:t>
            </a:r>
            <a:r>
              <a:rPr lang="en-US" altLang="zh-CN" dirty="0" err="1"/>
              <a:t>jndi</a:t>
            </a:r>
            <a:r>
              <a:rPr lang="zh-CN" altLang="en-US" dirty="0"/>
              <a:t>数据源的用户</a:t>
            </a:r>
          </a:p>
          <a:p>
            <a:r>
              <a:rPr lang="en-US" altLang="zh-CN" dirty="0"/>
              <a:t>2) </a:t>
            </a:r>
            <a:r>
              <a:rPr lang="zh-CN" altLang="en-US" dirty="0"/>
              <a:t>希望可以在不重启动应用的情况下，依托</a:t>
            </a:r>
            <a:r>
              <a:rPr lang="en-US" altLang="zh-CN" dirty="0" err="1"/>
              <a:t>jboss</a:t>
            </a:r>
            <a:r>
              <a:rPr lang="zh-CN" altLang="en-US" dirty="0"/>
              <a:t>动态添加或减少数据库的用户</a:t>
            </a:r>
          </a:p>
        </p:txBody>
      </p:sp>
    </p:spTree>
    <p:extLst>
      <p:ext uri="{BB962C8B-B14F-4D97-AF65-F5344CB8AC3E}">
        <p14:creationId xmlns:p14="http://schemas.microsoft.com/office/powerpoint/2010/main" xmlns="" val="4170541401"/>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3234"/>
            <a:ext cx="2672526" cy="553998"/>
          </a:xfrm>
          <a:prstGeom prst="rect">
            <a:avLst/>
          </a:prstGeom>
          <a:noFill/>
        </p:spPr>
        <p:txBody>
          <a:bodyPr wrap="none" rtlCol="0">
            <a:spAutoFit/>
          </a:bodyPr>
          <a:lstStyle/>
          <a:p>
            <a:r>
              <a:rPr lang="en-US" altLang="zh-CN" sz="3000" b="1" dirty="0" smtClean="0">
                <a:solidFill>
                  <a:schemeClr val="bg1"/>
                </a:solidFill>
                <a:latin typeface="微软雅黑" pitchFamily="34" charset="-122"/>
                <a:ea typeface="微软雅黑" pitchFamily="34" charset="-122"/>
              </a:rPr>
              <a:t>JDBC</a:t>
            </a:r>
            <a:r>
              <a:rPr lang="zh-CN" altLang="en-US" sz="3000" b="1" dirty="0" smtClean="0">
                <a:solidFill>
                  <a:schemeClr val="bg1"/>
                </a:solidFill>
                <a:latin typeface="微软雅黑" pitchFamily="34" charset="-122"/>
                <a:ea typeface="微软雅黑" pitchFamily="34" charset="-122"/>
              </a:rPr>
              <a:t>接口实现</a:t>
            </a:r>
            <a:endParaRPr lang="zh-CN" altLang="en-US" sz="3000" b="1" dirty="0">
              <a:solidFill>
                <a:schemeClr val="bg1"/>
              </a:solidFill>
              <a:latin typeface="微软雅黑" pitchFamily="34" charset="-122"/>
              <a:ea typeface="微软雅黑" pitchFamily="34" charset="-122"/>
            </a:endParaRPr>
          </a:p>
        </p:txBody>
      </p:sp>
      <p:sp>
        <p:nvSpPr>
          <p:cNvPr id="6" name="矩形 5"/>
          <p:cNvSpPr/>
          <p:nvPr/>
        </p:nvSpPr>
        <p:spPr>
          <a:xfrm flipH="1" flipV="1">
            <a:off x="5364088" y="1412776"/>
            <a:ext cx="3779912" cy="87398"/>
          </a:xfrm>
          <a:prstGeom prst="rect">
            <a:avLst/>
          </a:prstGeom>
          <a:solidFill>
            <a:srgbClr val="238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4B3"/>
              </a:solidFill>
            </a:endParaRPr>
          </a:p>
        </p:txBody>
      </p:sp>
      <p:sp>
        <p:nvSpPr>
          <p:cNvPr id="10" name="TextBox 9"/>
          <p:cNvSpPr txBox="1"/>
          <p:nvPr/>
        </p:nvSpPr>
        <p:spPr>
          <a:xfrm>
            <a:off x="285720" y="1214422"/>
            <a:ext cx="5147563" cy="461665"/>
          </a:xfrm>
          <a:prstGeom prst="rect">
            <a:avLst/>
          </a:prstGeom>
          <a:noFill/>
        </p:spPr>
        <p:txBody>
          <a:bodyPr wrap="none" rtlCol="0">
            <a:spAutoFit/>
          </a:bodyPr>
          <a:lstStyle/>
          <a:p>
            <a:r>
              <a:rPr lang="en-US" altLang="zh-CN" sz="2400" b="1" dirty="0">
                <a:solidFill>
                  <a:srgbClr val="2388BB"/>
                </a:solidFill>
                <a:latin typeface="微软雅黑" pitchFamily="34" charset="-122"/>
                <a:ea typeface="微软雅黑" pitchFamily="34" charset="-122"/>
              </a:rPr>
              <a:t>Atom </a:t>
            </a:r>
            <a:r>
              <a:rPr lang="en-US" altLang="zh-CN" sz="2400" b="1" dirty="0" err="1">
                <a:solidFill>
                  <a:srgbClr val="2388BB"/>
                </a:solidFill>
                <a:latin typeface="微软雅黑" pitchFamily="34" charset="-122"/>
                <a:ea typeface="微软雅黑" pitchFamily="34" charset="-122"/>
              </a:rPr>
              <a:t>dataSource</a:t>
            </a:r>
            <a:r>
              <a:rPr lang="en-US" altLang="zh-CN" sz="2400" b="1" dirty="0">
                <a:solidFill>
                  <a:srgbClr val="2388BB"/>
                </a:solidFill>
                <a:latin typeface="微软雅黑" pitchFamily="34" charset="-122"/>
                <a:ea typeface="微软雅黑" pitchFamily="34" charset="-122"/>
              </a:rPr>
              <a:t> </a:t>
            </a:r>
            <a:r>
              <a:rPr lang="en-US" altLang="zh-CN" sz="2400" b="1" dirty="0" err="1">
                <a:solidFill>
                  <a:srgbClr val="2388BB"/>
                </a:solidFill>
                <a:latin typeface="微软雅黑" pitchFamily="34" charset="-122"/>
                <a:ea typeface="微软雅黑" pitchFamily="34" charset="-122"/>
              </a:rPr>
              <a:t>jdbc</a:t>
            </a:r>
            <a:r>
              <a:rPr lang="en-US" altLang="zh-CN" sz="2400" b="1" dirty="0">
                <a:solidFill>
                  <a:srgbClr val="2388BB"/>
                </a:solidFill>
                <a:latin typeface="微软雅黑" pitchFamily="34" charset="-122"/>
                <a:ea typeface="微软雅黑" pitchFamily="34" charset="-122"/>
              </a:rPr>
              <a:t> implement</a:t>
            </a:r>
            <a:endParaRPr lang="zh-CN" altLang="en-US" sz="2400" b="1" dirty="0">
              <a:solidFill>
                <a:srgbClr val="2388BB"/>
              </a:solidFill>
              <a:latin typeface="微软雅黑" pitchFamily="34" charset="-122"/>
              <a:ea typeface="微软雅黑" pitchFamily="34" charset="-122"/>
            </a:endParaRPr>
          </a:p>
        </p:txBody>
      </p:sp>
      <p:sp>
        <p:nvSpPr>
          <p:cNvPr id="4" name="矩形 3"/>
          <p:cNvSpPr/>
          <p:nvPr/>
        </p:nvSpPr>
        <p:spPr>
          <a:xfrm>
            <a:off x="251520" y="2132856"/>
            <a:ext cx="8496944" cy="1754327"/>
          </a:xfrm>
          <a:prstGeom prst="rect">
            <a:avLst/>
          </a:prstGeom>
        </p:spPr>
        <p:txBody>
          <a:bodyPr wrap="square">
            <a:spAutoFit/>
          </a:bodyPr>
          <a:lstStyle/>
          <a:p>
            <a:r>
              <a:rPr lang="en-US" altLang="zh-CN" dirty="0" smtClean="0"/>
              <a:t>spring</a:t>
            </a:r>
            <a:r>
              <a:rPr lang="zh-CN" altLang="en-US" dirty="0" smtClean="0"/>
              <a:t>配置模式举例：</a:t>
            </a:r>
            <a:endParaRPr lang="en-US" altLang="zh-CN" dirty="0" smtClean="0"/>
          </a:p>
          <a:p>
            <a:r>
              <a:rPr lang="en-US" altLang="zh-CN" dirty="0"/>
              <a:t>&lt;bean id=”</a:t>
            </a:r>
            <a:r>
              <a:rPr lang="en-US" altLang="zh-CN" dirty="0" err="1"/>
              <a:t>dbKey</a:t>
            </a:r>
            <a:r>
              <a:rPr lang="en-US" altLang="zh-CN" dirty="0"/>
              <a:t>” class=” </a:t>
            </a:r>
            <a:r>
              <a:rPr lang="en-US" altLang="zh-CN" dirty="0" err="1"/>
              <a:t>com.taobao.tddl.jdbc.atom.TAtomDataSource</a:t>
            </a:r>
            <a:r>
              <a:rPr lang="en-US" altLang="zh-CN" dirty="0"/>
              <a:t>” </a:t>
            </a:r>
            <a:r>
              <a:rPr lang="en-US" altLang="zh-CN" dirty="0" err="1"/>
              <a:t>init</a:t>
            </a:r>
            <a:r>
              <a:rPr lang="en-US" altLang="zh-CN" dirty="0"/>
              <a:t>-       method=”</a:t>
            </a:r>
            <a:r>
              <a:rPr lang="en-US" altLang="zh-CN" dirty="0" err="1"/>
              <a:t>init</a:t>
            </a:r>
            <a:r>
              <a:rPr lang="en-US" altLang="zh-CN" dirty="0"/>
              <a:t>”/&gt;</a:t>
            </a:r>
          </a:p>
          <a:p>
            <a:r>
              <a:rPr lang="en-US" altLang="zh-CN" dirty="0"/>
              <a:t>&lt;property name=”</a:t>
            </a:r>
            <a:r>
              <a:rPr lang="en-US" altLang="zh-CN" dirty="0" err="1"/>
              <a:t>appName</a:t>
            </a:r>
            <a:r>
              <a:rPr lang="en-US" altLang="zh-CN" dirty="0"/>
              <a:t>” value=”</a:t>
            </a:r>
            <a:r>
              <a:rPr lang="en-US" altLang="zh-CN" dirty="0" err="1"/>
              <a:t>appName</a:t>
            </a:r>
            <a:r>
              <a:rPr lang="en-US" altLang="zh-CN" dirty="0"/>
              <a:t>”/&gt;</a:t>
            </a:r>
          </a:p>
          <a:p>
            <a:r>
              <a:rPr lang="en-US" altLang="zh-CN" dirty="0"/>
              <a:t>&lt;property name=”</a:t>
            </a:r>
            <a:r>
              <a:rPr lang="en-US" altLang="zh-CN" dirty="0" err="1"/>
              <a:t>dbKey</a:t>
            </a:r>
            <a:r>
              <a:rPr lang="en-US" altLang="zh-CN" dirty="0"/>
              <a:t>” value=”</a:t>
            </a:r>
            <a:r>
              <a:rPr lang="en-US" altLang="zh-CN" dirty="0" err="1"/>
              <a:t>dbKey</a:t>
            </a:r>
            <a:r>
              <a:rPr lang="en-US" altLang="zh-CN" dirty="0"/>
              <a:t>”/&gt;</a:t>
            </a:r>
          </a:p>
          <a:p>
            <a:r>
              <a:rPr lang="en-US" altLang="zh-CN" dirty="0"/>
              <a:t>&lt;/bean&gt;</a:t>
            </a:r>
            <a:endParaRPr lang="zh-CN" altLang="en-US" dirty="0"/>
          </a:p>
        </p:txBody>
      </p:sp>
      <p:sp>
        <p:nvSpPr>
          <p:cNvPr id="7" name="矩形 6"/>
          <p:cNvSpPr/>
          <p:nvPr/>
        </p:nvSpPr>
        <p:spPr>
          <a:xfrm>
            <a:off x="323528" y="4149080"/>
            <a:ext cx="8496944" cy="2308324"/>
          </a:xfrm>
          <a:prstGeom prst="rect">
            <a:avLst/>
          </a:prstGeom>
        </p:spPr>
        <p:txBody>
          <a:bodyPr wrap="square">
            <a:spAutoFit/>
          </a:bodyPr>
          <a:lstStyle/>
          <a:p>
            <a:r>
              <a:rPr lang="zh-CN" altLang="en-US" dirty="0" smtClean="0"/>
              <a:t>代码配置模式举例：</a:t>
            </a:r>
            <a:endParaRPr lang="en-US" altLang="zh-CN" dirty="0" smtClean="0"/>
          </a:p>
          <a:p>
            <a:endParaRPr lang="en-US" altLang="zh-CN" dirty="0"/>
          </a:p>
          <a:p>
            <a:r>
              <a:rPr lang="en-US" altLang="zh-CN" dirty="0" err="1"/>
              <a:t>TAtomDataSource</a:t>
            </a:r>
            <a:r>
              <a:rPr lang="en-US" altLang="zh-CN" dirty="0"/>
              <a:t> </a:t>
            </a:r>
            <a:r>
              <a:rPr lang="en-US" altLang="zh-CN" dirty="0" err="1"/>
              <a:t>tAtomDataSource</a:t>
            </a:r>
            <a:r>
              <a:rPr lang="en-US" altLang="zh-CN" dirty="0"/>
              <a:t> = new </a:t>
            </a:r>
            <a:r>
              <a:rPr lang="en-US" altLang="zh-CN" dirty="0" err="1"/>
              <a:t>TAtomDataSource</a:t>
            </a:r>
            <a:r>
              <a:rPr lang="en-US" altLang="zh-CN" dirty="0"/>
              <a:t>();</a:t>
            </a:r>
          </a:p>
          <a:p>
            <a:r>
              <a:rPr lang="en-US" altLang="zh-CN" dirty="0" err="1"/>
              <a:t>tAtomDataSource.setAppName</a:t>
            </a:r>
            <a:r>
              <a:rPr lang="en-US" altLang="zh-CN" dirty="0"/>
              <a:t>(</a:t>
            </a:r>
            <a:r>
              <a:rPr lang="en-US" altLang="zh-CN" dirty="0" err="1"/>
              <a:t>appName</a:t>
            </a:r>
            <a:r>
              <a:rPr lang="en-US" altLang="zh-CN" dirty="0"/>
              <a:t>);/</a:t>
            </a:r>
            <a:r>
              <a:rPr lang="en-US" altLang="zh-CN" dirty="0" smtClean="0"/>
              <a:t>/ </a:t>
            </a:r>
            <a:r>
              <a:rPr lang="en-US" altLang="zh-CN" dirty="0" err="1"/>
              <a:t>appName</a:t>
            </a:r>
            <a:r>
              <a:rPr lang="zh-CN" altLang="en-US" dirty="0"/>
              <a:t>是当前业务的</a:t>
            </a:r>
            <a:r>
              <a:rPr lang="zh-CN" altLang="en-US" dirty="0" smtClean="0"/>
              <a:t>名称</a:t>
            </a:r>
            <a:endParaRPr lang="en-US" altLang="zh-CN" dirty="0"/>
          </a:p>
          <a:p>
            <a:r>
              <a:rPr lang="en-US" altLang="zh-CN" dirty="0" err="1"/>
              <a:t>tAtomDataSource.setDbKey</a:t>
            </a:r>
            <a:r>
              <a:rPr lang="en-US" altLang="zh-CN" dirty="0"/>
              <a:t>(</a:t>
            </a:r>
            <a:r>
              <a:rPr lang="en-US" altLang="zh-CN" dirty="0" err="1"/>
              <a:t>dbKey</a:t>
            </a:r>
            <a:r>
              <a:rPr lang="en-US" altLang="zh-CN" dirty="0"/>
              <a:t>);// </a:t>
            </a:r>
            <a:r>
              <a:rPr lang="en-US" altLang="zh-CN" dirty="0" smtClean="0"/>
              <a:t> </a:t>
            </a:r>
            <a:r>
              <a:rPr lang="en-US" altLang="zh-CN" dirty="0" err="1"/>
              <a:t>dbKey</a:t>
            </a:r>
            <a:r>
              <a:rPr lang="zh-CN" altLang="en-US" dirty="0"/>
              <a:t>是</a:t>
            </a:r>
            <a:r>
              <a:rPr lang="en-US" altLang="zh-CN" dirty="0" err="1"/>
              <a:t>dba</a:t>
            </a:r>
            <a:r>
              <a:rPr lang="zh-CN" altLang="en-US" dirty="0"/>
              <a:t>告知业务的</a:t>
            </a:r>
            <a:r>
              <a:rPr lang="zh-CN" altLang="en-US" dirty="0" smtClean="0"/>
              <a:t>当前数据库实例的名字</a:t>
            </a:r>
            <a:endParaRPr lang="zh-CN" altLang="en-US" dirty="0"/>
          </a:p>
          <a:p>
            <a:r>
              <a:rPr lang="en-US" altLang="zh-CN" dirty="0" err="1"/>
              <a:t>tAtomDataSource.init</a:t>
            </a:r>
            <a:r>
              <a:rPr lang="en-US" altLang="zh-CN" dirty="0"/>
              <a:t>();</a:t>
            </a:r>
          </a:p>
          <a:p>
            <a:r>
              <a:rPr lang="en-US" altLang="zh-CN" dirty="0"/>
              <a:t>~ </a:t>
            </a:r>
          </a:p>
          <a:p>
            <a:endParaRPr lang="en-US" altLang="zh-CN" dirty="0" smtClean="0"/>
          </a:p>
        </p:txBody>
      </p:sp>
    </p:spTree>
    <p:extLst>
      <p:ext uri="{BB962C8B-B14F-4D97-AF65-F5344CB8AC3E}">
        <p14:creationId xmlns:p14="http://schemas.microsoft.com/office/powerpoint/2010/main" xmlns="" val="1064767177"/>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388BB"/>
        </a:solidFill>
        <a:ln>
          <a:noFill/>
        </a:ln>
      </a:spPr>
      <a:bodyPr rtlCol="0" anchor="ctr"/>
      <a:lstStyle>
        <a:defPPr algn="ctr">
          <a:defRPr dirty="0">
            <a:solidFill>
              <a:srgbClr val="2F94B3"/>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4782</TotalTime>
  <Words>1226</Words>
  <Application>Microsoft Office PowerPoint</Application>
  <PresentationFormat>全屏显示(4:3)</PresentationFormat>
  <Paragraphs>194</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TDDL应用</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Company>Alibaba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过客</dc:creator>
  <cp:lastModifiedBy>zhouliang.zl</cp:lastModifiedBy>
  <cp:revision>454</cp:revision>
  <dcterms:created xsi:type="dcterms:W3CDTF">2012-03-26T06:20:11Z</dcterms:created>
  <dcterms:modified xsi:type="dcterms:W3CDTF">2013-11-26T09:20:02Z</dcterms:modified>
</cp:coreProperties>
</file>