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911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F3F40-9A36-4FAC-B266-B81E78066C4B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132A-6715-4E7D-81C2-F87A50323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7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Driver handle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part of the abstraction between a specific hardware implementation and the HAL interface, the HAL</a:t>
            </a:r>
            <a:b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driver specifies its own handle to store necessary data like hardware register interface pointers, buffer</a:t>
            </a:r>
            <a:b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pointers, etc. The handle is used as a parameter to HAL functions in order to identify which resource to</a:t>
            </a:r>
            <a:b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 </a:t>
            </a:r>
          </a:p>
          <a:p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handles have the following definition: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[namespace]_descriptor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struct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usart_sync_descriptor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USART0;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initialization</a:t>
            </a:r>
            <a:b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HAL interfaces have an initialization function named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This function is responsible for loading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module configuration, pin MUX setup, and clock source setup found in the configuration file. This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is also responsible for initializing the HAL device handle, with references to the hardware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and buffers if needed. The parameter list of this function shall start with the HAL device handle,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 by a pointer to the hardware register interface of the module instance to be associated with this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 device. Any parameters after the first two parameters are interface specific. After this call the module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enabled and ready for use, if not an error code should be returned to the application.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sz="1200" b="0" i="1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Name convention</a:t>
            </a:r>
            <a:br>
              <a:rPr lang="en-US" altLang="zh-CN" sz="1200" b="0" i="1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[namespace]_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(struct [namespace]_descriptor *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adc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, ...);</a:t>
            </a:r>
            <a:b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br>
              <a:rPr lang="en-US" altLang="zh-CN" sz="1200" b="0" i="1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adc_sync_init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(struct 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adc_sync_descriptor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adc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adc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altLang="zh-CN" sz="1200" b="0" i="0" kern="1200" dirty="0">
                <a:solidFill>
                  <a:srgbClr val="00B0F0"/>
                </a:solidFill>
                <a:effectLst/>
                <a:latin typeface="+mn-lt"/>
                <a:ea typeface="+mn-ea"/>
                <a:cs typeface="+mn-cs"/>
              </a:rPr>
              <a:t>, ...);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deinitialization</a:t>
            </a:r>
            <a:b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high level HAL interfaces have a deinitialization function named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This function is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 for releasing the hardware module and any resource allocated by this module. This includes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disabling any clock source to the module, resetting any pin MUX setting and resetting the module itself.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convention</a:t>
            </a:r>
            <a:b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[namespace]_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(struct [namespace)_descriptor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b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adc_sync_deinit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(struct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adc_sync_descriptor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32A-6715-4E7D-81C2-F87A50323C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32A-6715-4E7D-81C2-F87A50323C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5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8B22-0DF1-4EB6-B729-3602A8BD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START ASF4</a:t>
            </a:r>
            <a:r>
              <a:rPr lang="zh-CN" altLang="en-US" dirty="0"/>
              <a:t>架构的</a:t>
            </a:r>
            <a:r>
              <a:rPr lang="en-US" altLang="zh-CN" dirty="0"/>
              <a:t>SPI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600F-79FE-49C8-A526-49748E533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2018.5.11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76C6-1B15-4F3A-943A-6642DB5E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37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0F2A5-C988-4DE1-93E4-DCF6D2DD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3895"/>
            <a:ext cx="9905999" cy="447730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定义句柄变量，用于建立</a:t>
            </a:r>
            <a:r>
              <a:rPr lang="en-US" altLang="zh-CN" dirty="0"/>
              <a:t>HAL</a:t>
            </a:r>
            <a:r>
              <a:rPr lang="zh-CN" altLang="en-US" dirty="0"/>
              <a:t>层与实际硬件外设的链接。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驱动初始化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3FC7-6DAD-470F-8C6C-69CA8E5F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72" y="2009272"/>
            <a:ext cx="3638052" cy="1601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36CE36-A992-4E05-B83B-8DE68C0E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72" y="4305678"/>
            <a:ext cx="5037257" cy="1097375"/>
          </a:xfrm>
          <a:prstGeom prst="rect">
            <a:avLst/>
          </a:prstGeom>
        </p:spPr>
      </p:pic>
      <p:pic>
        <p:nvPicPr>
          <p:cNvPr id="7" name="图形 6" descr="教师">
            <a:extLst>
              <a:ext uri="{FF2B5EF4-FFF2-40B4-BE49-F238E27FC236}">
                <a16:creationId xmlns:a16="http://schemas.microsoft.com/office/drawing/2014/main" id="{B7EBC315-EF8F-4D73-8F37-589B41230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9958" y="509006"/>
            <a:ext cx="914400" cy="9144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B133C-C3D2-43A7-ADBE-A505151488E2}"/>
              </a:ext>
            </a:extLst>
          </p:cNvPr>
          <p:cNvSpPr/>
          <p:nvPr/>
        </p:nvSpPr>
        <p:spPr>
          <a:xfrm>
            <a:off x="7947221" y="2009272"/>
            <a:ext cx="2066794" cy="1127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第一步：</a:t>
            </a:r>
            <a:endParaRPr lang="en-US" altLang="zh-CN" dirty="0"/>
          </a:p>
          <a:p>
            <a:pPr algn="ctr"/>
            <a:r>
              <a:rPr lang="zh-CN" altLang="en-US" dirty="0"/>
              <a:t>定义句柄变量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C608B6-C66B-40B3-AC87-65AFAE36D789}"/>
              </a:ext>
            </a:extLst>
          </p:cNvPr>
          <p:cNvSpPr/>
          <p:nvPr/>
        </p:nvSpPr>
        <p:spPr>
          <a:xfrm>
            <a:off x="7947221" y="4217037"/>
            <a:ext cx="2066794" cy="1127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第二部</a:t>
            </a:r>
            <a:endParaRPr lang="en-US" altLang="zh-CN" dirty="0"/>
          </a:p>
          <a:p>
            <a:pPr algn="ctr"/>
            <a:r>
              <a:rPr lang="zh-CN" altLang="en-US" dirty="0"/>
              <a:t>硬件初始化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32A1AE-E846-4CBE-8BEA-0C168308E958}"/>
              </a:ext>
            </a:extLst>
          </p:cNvPr>
          <p:cNvCxnSpPr>
            <a:endCxn id="10" idx="0"/>
          </p:cNvCxnSpPr>
          <p:nvPr/>
        </p:nvCxnSpPr>
        <p:spPr>
          <a:xfrm>
            <a:off x="8980618" y="3136614"/>
            <a:ext cx="0" cy="10804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A0513-2123-44F7-B03A-1D48249D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4356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句柄变量分析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E8CDB3-0B71-4FB9-B701-BD67E269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61067"/>
            <a:ext cx="3711262" cy="1813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7421DB-72A1-499E-946C-A51F931C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66" y="1461067"/>
            <a:ext cx="5364945" cy="1554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3CB6E7-C802-4422-A4D3-B991F4BFF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66" y="4086167"/>
            <a:ext cx="4099915" cy="133361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A04ED9-E4E1-440E-A8C5-424E13B3A932}"/>
              </a:ext>
            </a:extLst>
          </p:cNvPr>
          <p:cNvCxnSpPr>
            <a:cxnSpLocks/>
          </p:cNvCxnSpPr>
          <p:nvPr/>
        </p:nvCxnSpPr>
        <p:spPr>
          <a:xfrm flipV="1">
            <a:off x="3160450" y="1775535"/>
            <a:ext cx="2459115" cy="592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4C983D-067E-435F-B37D-331F4C9DEB5A}"/>
              </a:ext>
            </a:extLst>
          </p:cNvPr>
          <p:cNvCxnSpPr>
            <a:cxnSpLocks/>
          </p:cNvCxnSpPr>
          <p:nvPr/>
        </p:nvCxnSpPr>
        <p:spPr>
          <a:xfrm>
            <a:off x="3160450" y="2682393"/>
            <a:ext cx="3053919" cy="1942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0884-FD24-4302-874A-2BE9226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7723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4C3CA0-64EE-4482-89AF-4B9F0E05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00448"/>
            <a:ext cx="5364945" cy="3147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1397AF-7D79-4A23-9E47-66DEBCD1C6BD}"/>
              </a:ext>
            </a:extLst>
          </p:cNvPr>
          <p:cNvSpPr/>
          <p:nvPr/>
        </p:nvSpPr>
        <p:spPr>
          <a:xfrm>
            <a:off x="3554657" y="3032603"/>
            <a:ext cx="4488511" cy="27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r>
              <a:rPr lang="zh-CN" altLang="en-US" dirty="0"/>
              <a:t>层的设备指针指向具体的硬件设备地址</a:t>
            </a:r>
          </a:p>
        </p:txBody>
      </p:sp>
    </p:spTree>
    <p:extLst>
      <p:ext uri="{BB962C8B-B14F-4D97-AF65-F5344CB8AC3E}">
        <p14:creationId xmlns:p14="http://schemas.microsoft.com/office/powerpoint/2010/main" val="16184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0D309-31DE-4CAB-8514-C2662D80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44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6EAE98-5770-4B71-9D4D-B26815D5D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403350"/>
            <a:ext cx="5707088" cy="4521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212456-3FE3-4171-92EB-DA12E7B52798}"/>
              </a:ext>
            </a:extLst>
          </p:cNvPr>
          <p:cNvSpPr/>
          <p:nvPr/>
        </p:nvSpPr>
        <p:spPr>
          <a:xfrm>
            <a:off x="7126765" y="3945698"/>
            <a:ext cx="3920646" cy="197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SPI </a:t>
            </a:r>
            <a:r>
              <a:rPr lang="zh-CN" altLang="en-US" dirty="0"/>
              <a:t>相关寄存器的参数值</a:t>
            </a:r>
            <a:endParaRPr lang="en-US" altLang="zh-CN" dirty="0"/>
          </a:p>
          <a:p>
            <a:r>
              <a:rPr lang="en-US" altLang="zh-CN" dirty="0" err="1"/>
              <a:t>param</a:t>
            </a:r>
            <a:r>
              <a:rPr lang="en-US" altLang="zh-CN" dirty="0"/>
              <a:t>[in, out] </a:t>
            </a:r>
            <a:r>
              <a:rPr lang="en-US" altLang="zh-CN" dirty="0" err="1"/>
              <a:t>hw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Pointer to the hardware register base.</a:t>
            </a:r>
          </a:p>
          <a:p>
            <a:r>
              <a:rPr lang="en-US" altLang="zh-CN" dirty="0" err="1"/>
              <a:t>param</a:t>
            </a:r>
            <a:r>
              <a:rPr lang="en-US" altLang="zh-CN" dirty="0"/>
              <a:t>[in] </a:t>
            </a:r>
            <a:r>
              <a:rPr lang="en-US" altLang="zh-CN" dirty="0" err="1"/>
              <a:t>regs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Pointer to register configuration values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D0F322-340C-4CD2-AC33-5022D92E2385}"/>
              </a:ext>
            </a:extLst>
          </p:cNvPr>
          <p:cNvCxnSpPr/>
          <p:nvPr/>
        </p:nvCxnSpPr>
        <p:spPr>
          <a:xfrm>
            <a:off x="3645074" y="4208745"/>
            <a:ext cx="33695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79C1924-0F60-4A87-8BD2-92812E9C90BD}"/>
              </a:ext>
            </a:extLst>
          </p:cNvPr>
          <p:cNvSpPr/>
          <p:nvPr/>
        </p:nvSpPr>
        <p:spPr>
          <a:xfrm>
            <a:off x="7126765" y="1403350"/>
            <a:ext cx="3920646" cy="196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请留意</a:t>
            </a:r>
            <a:r>
              <a:rPr lang="en-US" altLang="zh-CN" dirty="0" err="1"/>
              <a:t>regs</a:t>
            </a:r>
            <a:r>
              <a:rPr lang="en-US" altLang="zh-CN" dirty="0"/>
              <a:t> </a:t>
            </a:r>
            <a:r>
              <a:rPr lang="zh-CN" altLang="en-US" dirty="0"/>
              <a:t>是通过</a:t>
            </a:r>
            <a:r>
              <a:rPr lang="en-US" altLang="zh-CN" dirty="0"/>
              <a:t>_</a:t>
            </a:r>
            <a:r>
              <a:rPr lang="en-US" altLang="zh-CN" dirty="0" err="1"/>
              <a:t>spi_get_regs</a:t>
            </a:r>
            <a:r>
              <a:rPr lang="en-US" altLang="zh-CN" dirty="0"/>
              <a:t>()</a:t>
            </a:r>
            <a:r>
              <a:rPr lang="zh-CN" altLang="en-US" dirty="0"/>
              <a:t>这个函数获取</a:t>
            </a:r>
            <a:r>
              <a:rPr lang="en-US" altLang="zh-CN" dirty="0"/>
              <a:t>SPI</a:t>
            </a:r>
            <a:r>
              <a:rPr lang="zh-CN" altLang="en-US" dirty="0"/>
              <a:t>的硬件参数配置值的。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4F1CF8-4016-4FD2-A60D-2941C042FA20}"/>
              </a:ext>
            </a:extLst>
          </p:cNvPr>
          <p:cNvSpPr/>
          <p:nvPr/>
        </p:nvSpPr>
        <p:spPr>
          <a:xfrm>
            <a:off x="2279738" y="1682675"/>
            <a:ext cx="3419606" cy="221281"/>
          </a:xfrm>
          <a:prstGeom prst="roundRect">
            <a:avLst/>
          </a:prstGeom>
          <a:solidFill>
            <a:srgbClr val="9ACD4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22AECF-3114-44C7-9E88-7BE058BA9EAB}"/>
              </a:ext>
            </a:extLst>
          </p:cNvPr>
          <p:cNvCxnSpPr/>
          <p:nvPr/>
        </p:nvCxnSpPr>
        <p:spPr>
          <a:xfrm>
            <a:off x="5699344" y="1778696"/>
            <a:ext cx="14274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FC445-9C7F-4D1D-B76E-01252B1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176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初始化流程分析 </a:t>
            </a:r>
            <a:r>
              <a:rPr lang="en-US" altLang="zh-CN" dirty="0"/>
              <a:t>– </a:t>
            </a:r>
            <a:r>
              <a:rPr lang="zh-CN" altLang="en-US" dirty="0"/>
              <a:t>如何传递</a:t>
            </a:r>
            <a:r>
              <a:rPr lang="en-US" altLang="zh-CN" dirty="0"/>
              <a:t>SPI</a:t>
            </a:r>
            <a:r>
              <a:rPr lang="zh-CN" altLang="en-US" dirty="0"/>
              <a:t>的配置参数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8B96BD-F4DD-469E-9029-05AED91E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6170"/>
            <a:ext cx="6165114" cy="392104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404DFE-214C-4BB6-9B72-BBC64B64FBC3}"/>
              </a:ext>
            </a:extLst>
          </p:cNvPr>
          <p:cNvCxnSpPr/>
          <p:nvPr/>
        </p:nvCxnSpPr>
        <p:spPr>
          <a:xfrm flipH="1">
            <a:off x="6713951" y="1578279"/>
            <a:ext cx="2066794" cy="1152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D6F7107-67F9-4805-A353-FC67BAC08D57}"/>
              </a:ext>
            </a:extLst>
          </p:cNvPr>
          <p:cNvSpPr/>
          <p:nvPr/>
        </p:nvSpPr>
        <p:spPr>
          <a:xfrm>
            <a:off x="8304756" y="1484334"/>
            <a:ext cx="2742655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在这个例子中，传递下来的是</a:t>
            </a:r>
            <a:r>
              <a:rPr lang="en-US" altLang="zh-CN" dirty="0"/>
              <a:t>SERCOM4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B9B6-45C1-4719-8CD8-30AFB4B7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913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 </a:t>
            </a:r>
            <a:r>
              <a:rPr lang="en-US" altLang="zh-CN" dirty="0"/>
              <a:t>– </a:t>
            </a:r>
            <a:r>
              <a:rPr lang="en-US" altLang="zh-CN" dirty="0" err="1"/>
              <a:t>baut</a:t>
            </a:r>
            <a:r>
              <a:rPr lang="en-US" altLang="zh-CN" dirty="0"/>
              <a:t> rate </a:t>
            </a:r>
            <a:r>
              <a:rPr lang="zh-CN" altLang="en-US" dirty="0"/>
              <a:t>配置文件更改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18781F-E4DE-4268-8D22-A01D04122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27223"/>
            <a:ext cx="3231160" cy="1729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16A92D-2BBD-45A1-91D1-4887F1C6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203210"/>
            <a:ext cx="8954276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515</TotalTime>
  <Words>167</Words>
  <Application>Microsoft Office PowerPoint</Application>
  <PresentationFormat>宽屏</PresentationFormat>
  <Paragraphs>40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Arial</vt:lpstr>
      <vt:lpstr>Trebuchet MS</vt:lpstr>
      <vt:lpstr>Tw Cen MT</vt:lpstr>
      <vt:lpstr>电路</vt:lpstr>
      <vt:lpstr>START ASF4架构的SPI初始化流程</vt:lpstr>
      <vt:lpstr>SPI初始化流程</vt:lpstr>
      <vt:lpstr>SPI句柄变量分析</vt:lpstr>
      <vt:lpstr>SPI初始化流程分析</vt:lpstr>
      <vt:lpstr>SPI初始化流程分析</vt:lpstr>
      <vt:lpstr>SPI初始化流程分析 – 如何传递SPI的配置参数</vt:lpstr>
      <vt:lpstr>SPI初始化 – baut rate 配置文件更改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 Yu - A18428</dc:creator>
  <cp:lastModifiedBy>Alan Yu - A18428</cp:lastModifiedBy>
  <cp:revision>12</cp:revision>
  <dcterms:created xsi:type="dcterms:W3CDTF">2018-05-10T07:45:15Z</dcterms:created>
  <dcterms:modified xsi:type="dcterms:W3CDTF">2018-05-11T03:14:08Z</dcterms:modified>
</cp:coreProperties>
</file>