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roid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roid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roid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roid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roid Sans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Droid Sans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Droid Sans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Droid Sans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Droid San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126" d="100"/>
          <a:sy n="126" d="100"/>
        </p:scale>
        <p:origin x="-840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8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10" Type="http://schemas.openxmlformats.org/officeDocument/2006/relationships/slide" Target="slides/slide7.xml" /><Relationship Id="rId19" Type="http://schemas.openxmlformats.org/officeDocument/2006/relationships/theme" Target="theme/theme1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9904596-692B-149F-E27F-2D9C71E65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87CFEE25-0B59-4A1F-AEF2-6232391C5109}" type="slidenum">
              <a:rPr lang="zh-CN" altLang="en-US"/>
              <a:pPr/>
              <a:t>‹#›</a:t>
            </a:fld>
            <a:endParaRPr lang="en-US" altLang="zh-CN">
              <a:ea typeface="+mn-ea"/>
              <a:cs typeface="等线" panose="0201060003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5ECBF26-61CB-1810-0E58-4484263B92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  <a:cs typeface="等线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FB52109-CB52-0099-53FE-45E40741C7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等线" panose="02010600030101010101" pitchFamily="2" charset="-122"/>
                <a:cs typeface="等线" panose="02010600030101010101" pitchFamily="2" charset="-122"/>
              </a:defRPr>
            </a:lvl1pPr>
          </a:lstStyle>
          <a:p>
            <a:fld id="{45794923-3FBF-43C1-9DCB-26DFDB58BB6A}" type="datetime1">
              <a:rPr lang="en-US" altLang="en-US"/>
              <a:pPr/>
              <a:t>9/10/2024</a:t>
            </a:fld>
            <a:endParaRPr lang="en-US" altLang="zh-CN">
              <a:ea typeface="+mn-ea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C158809-4FED-F74D-63A6-09D9D34DA79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38600" y="857250"/>
            <a:ext cx="4114800" cy="2314575"/>
          </a:xfrm>
          <a:prstGeom prst="rect">
            <a:avLst/>
          </a:prstGeom>
          <a:noFill/>
          <a:ln w="12700" cmpd="sng">
            <a:solidFill>
              <a:srgbClr val="00000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F3DE4D5-7EF3-5A6A-8770-F9EB67B601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2BC7C2C-C879-AE17-0F70-6EF0966A40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  <a:cs typeface="等线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等线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等线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等线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等线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等线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798E455-D31D-ED4F-235D-ADB47F46F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F52E6-4950-4B02-9338-426E3397AD8B}" type="slidenum">
              <a:rPr lang="zh-CN" altLang="en-US"/>
              <a:pPr/>
              <a:t>1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9014972-EDB6-C5B8-036F-4BE2D207676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CE29738-C9BB-7EF7-1312-8ED09775A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09C19D3-7574-3641-E36F-D4007D03A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9C526-E0E0-47F2-9B6F-77764B9C434B}" type="slidenum">
              <a:rPr lang="zh-CN" altLang="en-US"/>
              <a:pPr/>
              <a:t>10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093E11D-783A-4829-3A4D-1D0BED16B0A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5F62367-91F1-029B-ABED-D0360C9F0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7A466F-A204-2DC7-ADD8-07610EC3CB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30D08-9DE0-49A3-B542-80A63F7E8E17}" type="slidenum">
              <a:rPr lang="zh-CN" altLang="en-US"/>
              <a:pPr/>
              <a:t>11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6AEF636-9107-3FE8-430D-7C8840B9705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2C5FFF-76FC-487D-198E-20278F6AE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AC157E-0EC6-0FE3-FFD3-3B43F3265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3CAC1-36DB-46F1-9369-333AA381D413}" type="slidenum">
              <a:rPr lang="zh-CN" altLang="en-US"/>
              <a:pPr/>
              <a:t>12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010710F-AD7E-DF29-D787-2A07B2B2E8F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1B0A98B-B2D1-58EE-FE74-9D6169005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13C8C17-A7A0-04C5-AC85-84BEEB8D8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3F7F15-EDF5-4493-B68F-5B13F65F7F69}" type="slidenum">
              <a:rPr lang="zh-CN" altLang="en-US"/>
              <a:pPr/>
              <a:t>2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6297519-3388-A17C-38AE-8A25D480B3E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8AC0D64-F576-12FE-E7BC-E7FC8E618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18C3EB0-6D9D-595C-50EA-A62394835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72E74-E38F-4C01-9CB6-F5A314E3CBD7}" type="slidenum">
              <a:rPr lang="zh-CN" altLang="en-US"/>
              <a:pPr/>
              <a:t>3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129FE7F-6FF0-8DE6-3630-C7A775BB936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FF6E29E-E7FC-4DBA-22FE-D1F516D93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CF24468-0FC3-7455-76A1-C5D8C826E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F838F-B08D-44F9-9DB5-BA6EED4B1573}" type="slidenum">
              <a:rPr lang="zh-CN" altLang="en-US"/>
              <a:pPr/>
              <a:t>4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E8088BA-70D3-0AAE-16F9-877A3FF6E97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C36FF97-466E-EEED-8083-37E44877A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9150DF7-EB85-FE2B-A345-EF1136D09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B9C6F-6FC9-4B16-B9CE-C442753A2F4C}" type="slidenum">
              <a:rPr lang="zh-CN" altLang="en-US"/>
              <a:pPr/>
              <a:t>5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C65511D3-B93B-5C7D-A911-469F2AAECBA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E6FFE2B-1A17-FAEB-7028-4D56B29D2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991BFD6-A88B-4BB8-32F7-CBD50CCDB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2F918-9F9A-40FE-98EF-10A86C458ECE}" type="slidenum">
              <a:rPr lang="zh-CN" altLang="en-US"/>
              <a:pPr/>
              <a:t>6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25D6F56-5317-A9D4-52E6-EB74FD37E1F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F69F086-6E3A-11D0-4CFB-97C562ECD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632951E-C331-FB46-73D9-2F3811ED0E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8699B-91FB-4A55-B48E-0E5F57316EB3}" type="slidenum">
              <a:rPr lang="zh-CN" altLang="en-US"/>
              <a:pPr/>
              <a:t>7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61A0743-81CD-216E-F3B3-955BBC5EE69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53AAB9D-B016-DC3D-CF4B-901B65634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CA751A7-B03B-D151-D88C-7180AADE2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1B70F-193E-4134-A0C0-696595442AD8}" type="slidenum">
              <a:rPr lang="zh-CN" altLang="en-US"/>
              <a:pPr/>
              <a:t>8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F36B56C0-4E1A-E7E4-94EE-3E6A24FA338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02B0ED2-C4B3-71CC-5D1C-D371FA1CE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C586CB6-33FD-8E06-36A4-B90439FE3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B0882-F758-4001-B26A-054BAC0F1F50}" type="slidenum">
              <a:rPr lang="zh-CN" altLang="en-US"/>
              <a:pPr/>
              <a:t>9</a:t>
            </a:fld>
            <a:endParaRPr lang="en-US" altLang="zh-CN"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4851C0C-A07C-5097-10AA-CFCFE1C133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A7E530D-442F-7C1F-9441-DFBCDB002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00413"/>
            <a:ext cx="9753600" cy="27003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9E98-05DD-65AC-882F-ED6262AF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87078-5851-5611-AA2E-EA2A7B6C9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71C8B-25F8-6B83-0604-53B8CCFE57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51195-3C7C-FC9A-E5DA-4BD914E4B3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715A-9B1A-ED7E-C7E8-6315F2D5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0EDAF-5FEA-48FF-962A-D38EAB28DD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1286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23C8-A489-3CA1-F775-72E02956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5CD79-F1BF-5116-8F66-F9F1C8AD5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B0E8A-7EBC-2F27-8B72-1C829282FC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F5B78-086C-ED5D-1F7E-418819FC625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6F79-D8F1-5E90-1B8F-5E985F9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19A07-BABA-473F-BE05-E350445A7F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6842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A310-CC38-08E6-0710-38228F733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385763"/>
            <a:ext cx="2743200" cy="5718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E51F9-7032-77C7-CF10-BAF9A486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85763"/>
            <a:ext cx="8077200" cy="5718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FF901-32E5-34A7-ECBC-C6ABFB1779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EAE04-81DF-985F-9AD0-8FAA3D627B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C6CB-E610-353A-D67F-517AF5F1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5F7D2-FA70-40D8-9D9E-BF0C70081D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097226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5AFE-1A72-2FAF-1B34-E6ED7645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BC7FC-87C3-85C2-5810-32CB0DDE1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4F714-7474-F133-26A8-1D6A71E7CD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C606D-CB7D-5EEA-9FA9-F6110AD886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A9494-F67E-ABB5-D760-227DAD82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FE453-FB9D-4D76-8D4E-A9615E6A300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22309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51DB-FB67-F640-DEE3-8647E3FB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08D3-6E7C-8A25-9717-D3F4A733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BEA4A-AEB7-7BA2-619A-C9807AE4C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0BF49-78F2-6126-6586-44BD34A2FAD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7907-98B7-B5F2-F504-FD2AC384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BD54-3AA6-4B38-8C95-88F8574F72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7932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D179-8118-6528-E62D-618C130E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B7EB8-D688-057B-C65B-A418E0F4A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A0813-DF75-02FE-9A98-71A9689B32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4B45-FE49-EA77-0F0E-3290EB4D12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4AA1-7D33-CE50-9B5B-58B8C358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B97A5-0019-4AB0-BCA9-6A48160407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8700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1049-E249-1CFF-7414-A3FA7AA8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8858-9A17-8A1B-075A-4D8B19993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3840163"/>
            <a:ext cx="4191000" cy="171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7EA7F-A250-C9B0-8AE0-7D689C82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40163"/>
            <a:ext cx="4191000" cy="171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D318-3DC7-EC6A-D2A6-A533E272FC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0BE641-FE13-CD0F-1042-986E1D3EA1E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F5EF-864B-D8EC-6CFF-E52788F2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CBA81-3266-4A8A-BA9B-1565CF206C5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7809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394B-F10A-BC56-28D8-94128232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0447-114A-F84B-A6B5-9273160B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5248-62F7-9962-CA90-9CD2EA2F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F5B7A-6CDD-0835-D44F-6C58C2850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F2DD6-691D-C09D-954B-6458953E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1604040-8774-597F-A0EC-DB4AEBFC6A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533BCCB-9D36-25FE-B79F-3045BF72E6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57218-AF81-C985-4A16-65F9453A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B7AC2-8425-4275-BB18-E496AB08BF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54266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9386-9859-587B-2C72-B1A39CED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05D47-36BF-BD78-3778-A1F08262EC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9298-0E81-8736-75DF-0A70562F33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D2FD6-1926-305F-A850-A24CFB89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CE447-42FF-488E-8BA2-63A32A6F81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2893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AA3A26-F2D9-4D7D-A7CF-F6908F275C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66ED7-FFC3-C1E9-D3A6-CCB1208EB9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CBF08-63E7-C441-C07D-FCCF0769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B73CC-66FB-4567-8790-53D306617B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8733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BF17-4E9A-C1DB-1507-91D42F4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A390-5E7E-DBD2-A0B6-A1F036E9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D7AE5-F416-ECC4-50EF-AC8986628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0339-4D81-4545-3D3D-67BEB0BFA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4DFCE-1A27-0204-7657-AC2F5EB1F1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1941C-2FCD-2235-580A-265AE509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FBE94-64D9-4443-AF04-451F6FE0EC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8747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EAC0-B793-35F0-CE28-2CED4FF8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6B07-8B57-33C8-381B-41839D2C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0076-DAAC-407A-9C60-C1B0BFEA8B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B1F12-DAB1-2B1A-AB6F-7E886F8FE78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F5C1-2403-E186-86AC-5D407C61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34A11-4DE9-4469-B534-CDA75E171AE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04061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20C6-1D24-0445-C202-8D8C81EC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DCB68-0697-7B9B-6AF0-7593E577C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C5208-F645-375B-3743-2A69CD0B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81A7-4045-1F7B-2DC7-B6E36E815E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F4D869-A96A-B82C-DB00-ACA8C5B866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2E3F4-EA73-C42C-3E64-ACEAC054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A2BC6-2BB3-4634-9833-DA2BD1F3B5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18548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B18D-873D-D957-7FED-E0F4DE05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C3ED9-342C-5356-1DCC-0F020EF86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0985C-3042-3432-7B58-3E161E97F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4DD9-999B-0603-2887-C5A4917339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7D9F-43D5-41C3-C9F4-417BC52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9A259-A338-4E9A-A3A6-EF4FC8C7AB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94079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BA7DA-4A49-52B6-418C-4BAC02CE5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29600" y="2066925"/>
            <a:ext cx="2133600" cy="3487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E8513-E9EA-1053-83B6-7F4C0E7A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28800" y="2066925"/>
            <a:ext cx="6248400" cy="3487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76521-085E-C975-2433-9C1D56ABD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1D8D3-B67E-5489-0C5F-7D41F86994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440E-262B-F9D7-1E47-3A05DEEF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333FF3-DE3A-465D-903D-70F9FFC137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53491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D366-12D7-2D42-8A31-72209A0FC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61161-9F29-4C2D-AB57-F0252E63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DBBD0-2667-B322-97B1-D7536EDA6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0BB19-7CEE-F50B-9428-0F021A376D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6D397-1385-244E-2B55-079E99D3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DF422-7B76-45D8-8B53-38A6FAA590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9679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72B3-F71E-C8EB-4467-15064407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175E-761A-D0EE-7D9E-38F4E645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6374D-E963-1ECE-D180-A1E3E3F99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6DAD4-CAEE-4C32-8E5B-425B2DE44B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821A-343B-13DD-A19C-1BE45F7B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F2D47-665F-4749-9500-2FF68CB9EE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20096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8DBE-6E40-6D06-E45F-E0D5E6D1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5916-CF42-BC57-793B-DD32F731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A5A37-B08C-101C-5D92-3391D398EA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11BD-E704-817F-89E0-8017BC3FA2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3BBB-9875-95A6-6129-BC57DA4E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4498D-3697-47FE-AA1D-6061B585E4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79333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61E7-C095-40EF-E10F-1033A3FB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C3A1-CBCD-F897-DD5C-807C4154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B729C-BA89-4FE2-32DA-DB733BD74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C623-0696-34EC-5568-704FB28236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A369F4-4DF0-304C-5045-5A45725D71E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3A2B-7718-F145-761A-7DCCC31E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3E1EE-20EC-4164-B0A1-0B77AD5B94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92796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57F6-3F56-DF64-9B99-48E30A8E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4EA3C-CCAC-44E9-E203-71E6A2B8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195FE-AFA3-DF7C-5D12-7015F2BB7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DB1D3-FD8B-AF69-D1C7-135A343DA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747FD-BD9A-E40A-8D12-8E59300E9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5FC32-B276-6DED-8EA4-F0DE934475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2D6D9CC-254D-ED2A-5F96-A0CBC66265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58D42-0470-7C54-533D-98D33881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19BAB-CE76-4543-AB50-C7D1275EFC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12813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ACB1-B379-5737-6913-DDAF8698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7ECDA-03E6-2A51-E0EC-D8F3C516CD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5BE8-851C-82DE-EB8F-D2DDC481C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6FD1-C0A6-6249-4D74-1B9702D5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87CE6-4AC4-41D1-B369-73E24E8B76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06535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B2428F-4EC3-B8AF-6C00-FFD395D5FC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D0625-3355-650B-5B8E-DB6672DB52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F3A5-B06E-562E-FEC7-4AEDD3B9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6E650-E837-49AB-BE5F-8BABADA598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289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9D6A-0021-2AC1-26F1-CC66E809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3EF48-69A3-EDE1-89DA-5060A5E1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2AF03-4B8E-4FE7-BE66-26F98FE48E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0ACA2-0BA4-6EBF-3F04-FC33757CE9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14B8-3DE9-F696-8E70-0492D9D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5BA6F-25E0-4B79-A4F8-1B389D510B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23852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9D58-2F50-5027-45AA-4302EAD3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4498-4BAC-FA79-7DC3-9AA2F00B5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381A8-48D6-403E-7026-908C00F7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DAA7-9BDF-2E7A-184C-51182DF60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CDD9E2-3FEF-5048-652E-22F7355B92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8E76E-214D-6AF7-7D2B-6324E94D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781F1-B9C4-41A5-8738-04C933BA8B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42507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A138-AAA6-498B-887C-7A511763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EEAD4-136E-63D0-B14A-1F47EE10E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98DC7-32F3-F586-6778-062D59A0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1D10-99E8-9766-FC41-CD808B6D9D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2C20E8-03FA-B23D-3C48-31BA2DDFAE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A9BE-57C2-A1F8-E035-0858299E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A4388-57AC-430E-BAD0-F8E9CD1DC8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730440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B925-60D0-9F60-2A47-4977D76D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38814-E74B-B256-A19C-5294ACE2F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75335-155D-CBD8-3DF8-E9D763572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07958-9708-4B2E-27A5-A1CB810EB9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D8B4-2667-C157-1FA8-4077BD98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99D0D-B6F7-475E-AC96-60AFF475CE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76191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20052-F037-F550-0F50-557BF63B6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66175" y="385763"/>
            <a:ext cx="2670175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E4BCC-41B0-D80C-153E-074EBCA5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5650" y="385763"/>
            <a:ext cx="7858125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D9647-5406-EF4B-88B2-156D98B37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2429-3DC0-04D2-5ACC-79FF33B9A0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2636-178B-0273-0C39-88AF616F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B25A6-404B-45A4-A7C4-6962AA35A5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8754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579E-76B2-8FA4-B534-77FCC190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F17A-8DB2-7AEB-0046-27C3B8DB1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77975"/>
            <a:ext cx="5410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42C21-3A1F-1332-305F-4562DAA4F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7975"/>
            <a:ext cx="5410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2DF76-B618-7294-F86F-AEEE9E69E2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6AD68C-553D-4825-7DAC-F1F96CECD1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36950-9D9C-D661-69F3-833CB46E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E8B42-EEE8-459C-9CBE-DCEA4B317A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913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C01F-E0B4-FD26-5ABA-9006C946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5771-E74E-4580-763C-4772F852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D57A0-F033-1125-6D5D-4F9B3F6D7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8EF32-9AF2-EB90-F3F8-65157F5B3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C21AD-8829-A4DE-294A-E0FFABF1E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FC982A-AB77-BFD7-010C-4F7ED9866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4E7ECE-D9BF-C1DC-A4B5-94704C1E65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2C506-5555-80BF-48D1-CA4DE280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1B263F-5081-4C27-BE8B-FEAC783AAC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2272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4909-8D96-139A-EE21-D19A72C0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87E4D-2FA1-5429-3290-CF0EBBB9C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F7981-B003-C3D9-3AF5-C54CBD5F99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9C07C-D2A3-8817-11B7-D0F1E70C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7D2AA4-E775-4E2A-B363-1C8DCDED58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8933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38F63-6A7D-1720-7008-4AAA4DE44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8AA28-6123-0B6B-7BAD-E5CE600F5E4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50A24-35F7-C207-F979-0E847DFD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55AE1-4F85-4A11-9431-549DDC35F6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5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34AC-60E4-AFAC-FE3F-A7E5FF03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421A-3EFF-C09C-AED0-76556910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EDED1-AAC5-CE88-5851-833910E1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090D-C10A-E1CA-7DF7-2CE676FFD7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F864B3-6680-0427-F9E2-E2B81C45EB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88491-F50A-CFD1-7CB5-D49FD699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068FF-AABA-4FA5-971B-9FBD44AA74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094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6D6F-6BE4-0E3D-D2BD-F6F7062B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9AB11-2A10-C590-1704-96B52F6C0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93674-8BE2-C8B2-C727-78D16E9CB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F8F8-79BF-10D1-CC1E-D8D74A1C19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08C092-212C-C46D-CB92-550D5905017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9AED5-866E-48E1-8CDA-3F2EBD94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DCEE3-10C2-4EDE-BA75-25763C6826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4732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24344E2C-6101-C604-A80C-43725289D171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918"/>
              <a:gd name="T1" fmla="*/ 0 h 10792"/>
              <a:gd name="T2" fmla="*/ 1918 w 1918"/>
              <a:gd name="T3" fmla="*/ 10790 h 107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18" h="10792">
                <a:moveTo>
                  <a:pt x="0" y="0"/>
                </a:moveTo>
                <a:lnTo>
                  <a:pt x="1918" y="10790"/>
                </a:lnTo>
              </a:path>
            </a:pathLst>
          </a:custGeom>
          <a:noFill/>
          <a:ln w="9525">
            <a:solidFill>
              <a:srgbClr val="5FCAE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Freeform 3">
            <a:extLst>
              <a:ext uri="{FF2B5EF4-FFF2-40B4-BE49-F238E27FC236}">
                <a16:creationId xmlns:a16="http://schemas.microsoft.com/office/drawing/2014/main" id="{B3C466E3-95D6-96EE-52FB-EDE37A89FE5D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7469 w 7469"/>
              <a:gd name="T1" fmla="*/ 0 h 4982"/>
              <a:gd name="T2" fmla="*/ 0 w 7469"/>
              <a:gd name="T3" fmla="*/ 4980 h 49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469" h="4982">
                <a:moveTo>
                  <a:pt x="7469" y="0"/>
                </a:moveTo>
                <a:lnTo>
                  <a:pt x="0" y="4980"/>
                </a:lnTo>
              </a:path>
            </a:pathLst>
          </a:custGeom>
          <a:noFill/>
          <a:ln w="9525">
            <a:solidFill>
              <a:srgbClr val="5FCAE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Freeform 4">
            <a:extLst>
              <a:ext uri="{FF2B5EF4-FFF2-40B4-BE49-F238E27FC236}">
                <a16:creationId xmlns:a16="http://schemas.microsoft.com/office/drawing/2014/main" id="{B10286F8-90B3-B45C-6260-EF2CB978E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4739 w 4739"/>
              <a:gd name="T1" fmla="*/ 0 h 10799"/>
              <a:gd name="T2" fmla="*/ 3219 w 4739"/>
              <a:gd name="T3" fmla="*/ 0 h 10799"/>
              <a:gd name="T4" fmla="*/ 0 w 4739"/>
              <a:gd name="T5" fmla="*/ 10799 h 10799"/>
              <a:gd name="T6" fmla="*/ 4739 w 4739"/>
              <a:gd name="T7" fmla="*/ 10799 h 10799"/>
              <a:gd name="T8" fmla="*/ 4739 w 4739"/>
              <a:gd name="T9" fmla="*/ 0 h 10799"/>
              <a:gd name="T10" fmla="*/ 4739 w 4739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39" h="10799">
                <a:moveTo>
                  <a:pt x="4739" y="0"/>
                </a:moveTo>
                <a:lnTo>
                  <a:pt x="3219" y="0"/>
                </a:lnTo>
                <a:lnTo>
                  <a:pt x="0" y="10799"/>
                </a:lnTo>
                <a:lnTo>
                  <a:pt x="4739" y="10799"/>
                </a:lnTo>
                <a:lnTo>
                  <a:pt x="4739" y="0"/>
                </a:lnTo>
                <a:lnTo>
                  <a:pt x="4739" y="0"/>
                </a:lnTo>
                <a:close/>
              </a:path>
            </a:pathLst>
          </a:custGeom>
          <a:solidFill>
            <a:srgbClr val="5FCAEE">
              <a:alpha val="3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9A2E6A0D-412F-946E-0718-D093646B5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4077 w 4077"/>
              <a:gd name="T1" fmla="*/ 0 h 10799"/>
              <a:gd name="T2" fmla="*/ 0 w 4077"/>
              <a:gd name="T3" fmla="*/ 0 h 10799"/>
              <a:gd name="T4" fmla="*/ 1903 w 4077"/>
              <a:gd name="T5" fmla="*/ 10799 h 10799"/>
              <a:gd name="T6" fmla="*/ 4077 w 4077"/>
              <a:gd name="T7" fmla="*/ 10799 h 10799"/>
              <a:gd name="T8" fmla="*/ 4077 w 4077"/>
              <a:gd name="T9" fmla="*/ 0 h 10799"/>
              <a:gd name="T10" fmla="*/ 4077 w 4077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7" h="10799">
                <a:moveTo>
                  <a:pt x="4077" y="0"/>
                </a:moveTo>
                <a:lnTo>
                  <a:pt x="0" y="0"/>
                </a:lnTo>
                <a:lnTo>
                  <a:pt x="1903" y="10799"/>
                </a:lnTo>
                <a:lnTo>
                  <a:pt x="4077" y="10799"/>
                </a:lnTo>
                <a:lnTo>
                  <a:pt x="4077" y="0"/>
                </a:lnTo>
                <a:lnTo>
                  <a:pt x="4077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FE31A879-AD57-55BD-7692-BB0DB240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5130 w 5130"/>
              <a:gd name="T1" fmla="*/ 0 h 5999"/>
              <a:gd name="T2" fmla="*/ 0 w 5130"/>
              <a:gd name="T3" fmla="*/ 6000 h 5999"/>
              <a:gd name="T4" fmla="*/ 5130 w 5130"/>
              <a:gd name="T5" fmla="*/ 6000 h 5999"/>
              <a:gd name="T6" fmla="*/ 5130 w 5130"/>
              <a:gd name="T7" fmla="*/ 0 h 5999"/>
              <a:gd name="T8" fmla="*/ 5130 w 5130"/>
              <a:gd name="T9" fmla="*/ 0 h 5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0" h="5999">
                <a:moveTo>
                  <a:pt x="5130" y="0"/>
                </a:moveTo>
                <a:lnTo>
                  <a:pt x="0" y="6000"/>
                </a:lnTo>
                <a:lnTo>
                  <a:pt x="5130" y="6000"/>
                </a:lnTo>
                <a:lnTo>
                  <a:pt x="5130" y="0"/>
                </a:lnTo>
                <a:lnTo>
                  <a:pt x="5130" y="0"/>
                </a:lnTo>
                <a:close/>
              </a:path>
            </a:pathLst>
          </a:custGeom>
          <a:solidFill>
            <a:srgbClr val="17AFE3">
              <a:alpha val="6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0228F826-4CF0-2967-E6DA-356EE1DB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4494 w 4494"/>
              <a:gd name="T1" fmla="*/ 0 h 10799"/>
              <a:gd name="T2" fmla="*/ 0 w 4494"/>
              <a:gd name="T3" fmla="*/ 0 h 10799"/>
              <a:gd name="T4" fmla="*/ 3889 w 4494"/>
              <a:gd name="T5" fmla="*/ 10799 h 10799"/>
              <a:gd name="T6" fmla="*/ 4494 w 4494"/>
              <a:gd name="T7" fmla="*/ 10799 h 10799"/>
              <a:gd name="T8" fmla="*/ 4494 w 4494"/>
              <a:gd name="T9" fmla="*/ 0 h 10799"/>
              <a:gd name="T10" fmla="*/ 4494 w 4494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4" h="10799">
                <a:moveTo>
                  <a:pt x="4494" y="0"/>
                </a:moveTo>
                <a:lnTo>
                  <a:pt x="0" y="0"/>
                </a:lnTo>
                <a:lnTo>
                  <a:pt x="3889" y="10799"/>
                </a:lnTo>
                <a:lnTo>
                  <a:pt x="4494" y="10799"/>
                </a:lnTo>
                <a:lnTo>
                  <a:pt x="4494" y="0"/>
                </a:lnTo>
                <a:lnTo>
                  <a:pt x="4494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4337E767-178D-D2BA-07A9-11AB17CC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2039 w 2039"/>
              <a:gd name="T1" fmla="*/ 0 h 10799"/>
              <a:gd name="T2" fmla="*/ 1609 w 2039"/>
              <a:gd name="T3" fmla="*/ 0 h 10799"/>
              <a:gd name="T4" fmla="*/ 0 w 2039"/>
              <a:gd name="T5" fmla="*/ 10799 h 10799"/>
              <a:gd name="T6" fmla="*/ 2039 w 2039"/>
              <a:gd name="T7" fmla="*/ 10799 h 10799"/>
              <a:gd name="T8" fmla="*/ 2039 w 2039"/>
              <a:gd name="T9" fmla="*/ 0 h 10799"/>
              <a:gd name="T10" fmla="*/ 2039 w 2039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9" h="10799">
                <a:moveTo>
                  <a:pt x="2039" y="0"/>
                </a:moveTo>
                <a:lnTo>
                  <a:pt x="1609" y="0"/>
                </a:lnTo>
                <a:lnTo>
                  <a:pt x="0" y="10799"/>
                </a:lnTo>
                <a:lnTo>
                  <a:pt x="2039" y="10799"/>
                </a:lnTo>
                <a:lnTo>
                  <a:pt x="2039" y="0"/>
                </a:lnTo>
                <a:lnTo>
                  <a:pt x="203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0FF54CCC-BA1E-393D-08B4-E4576D55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977 w 1977"/>
              <a:gd name="T1" fmla="*/ 0 h 10799"/>
              <a:gd name="T2" fmla="*/ 0 w 1977"/>
              <a:gd name="T3" fmla="*/ 0 h 10799"/>
              <a:gd name="T4" fmla="*/ 1755 w 1977"/>
              <a:gd name="T5" fmla="*/ 10799 h 10799"/>
              <a:gd name="T6" fmla="*/ 1977 w 1977"/>
              <a:gd name="T7" fmla="*/ 10799 h 10799"/>
              <a:gd name="T8" fmla="*/ 1977 w 1977"/>
              <a:gd name="T9" fmla="*/ 0 h 10799"/>
              <a:gd name="T10" fmla="*/ 1977 w 1977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7" h="10799">
                <a:moveTo>
                  <a:pt x="1977" y="0"/>
                </a:moveTo>
                <a:lnTo>
                  <a:pt x="0" y="0"/>
                </a:lnTo>
                <a:lnTo>
                  <a:pt x="1755" y="10799"/>
                </a:lnTo>
                <a:lnTo>
                  <a:pt x="1977" y="10799"/>
                </a:lnTo>
                <a:lnTo>
                  <a:pt x="1977" y="0"/>
                </a:lnTo>
                <a:lnTo>
                  <a:pt x="1977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47460C65-8F6F-C419-8A01-7EFD8C60F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2865 w 2865"/>
              <a:gd name="T1" fmla="*/ 0 h 5145"/>
              <a:gd name="T2" fmla="*/ 0 w 2865"/>
              <a:gd name="T3" fmla="*/ 5145 h 5145"/>
              <a:gd name="T4" fmla="*/ 2865 w 2865"/>
              <a:gd name="T5" fmla="*/ 5145 h 5145"/>
              <a:gd name="T6" fmla="*/ 2865 w 2865"/>
              <a:gd name="T7" fmla="*/ 0 h 5145"/>
              <a:gd name="T8" fmla="*/ 2865 w 2865"/>
              <a:gd name="T9" fmla="*/ 0 h 5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5" h="5145">
                <a:moveTo>
                  <a:pt x="2865" y="0"/>
                </a:moveTo>
                <a:lnTo>
                  <a:pt x="0" y="5145"/>
                </a:lnTo>
                <a:lnTo>
                  <a:pt x="2865" y="5145"/>
                </a:lnTo>
                <a:lnTo>
                  <a:pt x="2865" y="0"/>
                </a:lnTo>
                <a:lnTo>
                  <a:pt x="2865" y="0"/>
                </a:lnTo>
                <a:close/>
              </a:path>
            </a:pathLst>
          </a:custGeom>
          <a:solidFill>
            <a:srgbClr val="17AFE3">
              <a:alpha val="6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5C3686BB-A19A-2FC9-C6C9-36C74074C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704"/>
              <a:gd name="T1" fmla="*/ 0 h 4485"/>
              <a:gd name="T2" fmla="*/ 0 w 704"/>
              <a:gd name="T3" fmla="*/ 4485 h 4485"/>
              <a:gd name="T4" fmla="*/ 704 w 704"/>
              <a:gd name="T5" fmla="*/ 4485 h 4485"/>
              <a:gd name="T6" fmla="*/ 0 w 704"/>
              <a:gd name="T7" fmla="*/ 0 h 4485"/>
              <a:gd name="T8" fmla="*/ 0 w 704"/>
              <a:gd name="T9" fmla="*/ 0 h 4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4485">
                <a:moveTo>
                  <a:pt x="0" y="0"/>
                </a:moveTo>
                <a:lnTo>
                  <a:pt x="0" y="4485"/>
                </a:lnTo>
                <a:lnTo>
                  <a:pt x="704" y="448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392A53B9-9C48-9F83-74FA-F63A64C7D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5763"/>
            <a:ext cx="10680700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A9D85703-5ADC-9E88-8D58-8BF48647D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329587FC-A1F4-74F2-C46A-F30EA63BB6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altLang="zh-CN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C81AAF0C-C77D-8F64-D91B-B7A69D627E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fld id="{92CD5929-8A21-4EEF-A22E-CE4B97BC6B73}" type="datetime1">
              <a:rPr lang="en-US" altLang="en-US"/>
              <a:pPr/>
              <a:t>9/10/2024</a:t>
            </a:fld>
            <a:endParaRPr lang="en-US" altLang="zh-CN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7CCC63FB-30DE-A7D0-B212-A09A0E4B28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53800" y="6473825"/>
            <a:ext cx="150813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100">
              <a:spcBef>
                <a:spcPts val="63"/>
              </a:spcBef>
              <a:defRPr sz="1100">
                <a:solidFill>
                  <a:srgbClr val="2D936B"/>
                </a:solidFill>
                <a:latin typeface="Trebuchet MS" panose="020B0603020202020204" pitchFamily="34" charset="0"/>
                <a:ea typeface="+mn-ea"/>
              </a:defRPr>
            </a:lvl1pPr>
          </a:lstStyle>
          <a:p>
            <a:fld id="{2A58B2D3-7362-4268-B573-8AD1F7C8610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>
            <a:extLst>
              <a:ext uri="{FF2B5EF4-FFF2-40B4-BE49-F238E27FC236}">
                <a16:creationId xmlns:a16="http://schemas.microsoft.com/office/drawing/2014/main" id="{EC0F0E37-D6CC-ED33-7E07-CC565F17045F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918"/>
              <a:gd name="T1" fmla="*/ 0 h 10792"/>
              <a:gd name="T2" fmla="*/ 1918 w 1918"/>
              <a:gd name="T3" fmla="*/ 10790 h 107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18" h="10792">
                <a:moveTo>
                  <a:pt x="0" y="0"/>
                </a:moveTo>
                <a:lnTo>
                  <a:pt x="1918" y="10790"/>
                </a:lnTo>
              </a:path>
            </a:pathLst>
          </a:custGeom>
          <a:noFill/>
          <a:ln w="9525">
            <a:solidFill>
              <a:srgbClr val="5FCAE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Freeform 3">
            <a:extLst>
              <a:ext uri="{FF2B5EF4-FFF2-40B4-BE49-F238E27FC236}">
                <a16:creationId xmlns:a16="http://schemas.microsoft.com/office/drawing/2014/main" id="{3CD84C68-EA47-6A9E-F10F-45F9AED4D7E2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7469 w 7469"/>
              <a:gd name="T1" fmla="*/ 0 h 4982"/>
              <a:gd name="T2" fmla="*/ 0 w 7469"/>
              <a:gd name="T3" fmla="*/ 4980 h 49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469" h="4982">
                <a:moveTo>
                  <a:pt x="7469" y="0"/>
                </a:moveTo>
                <a:lnTo>
                  <a:pt x="0" y="4980"/>
                </a:lnTo>
              </a:path>
            </a:pathLst>
          </a:custGeom>
          <a:noFill/>
          <a:ln w="9525">
            <a:solidFill>
              <a:srgbClr val="5FCAE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Freeform 4">
            <a:extLst>
              <a:ext uri="{FF2B5EF4-FFF2-40B4-BE49-F238E27FC236}">
                <a16:creationId xmlns:a16="http://schemas.microsoft.com/office/drawing/2014/main" id="{34D2FDA4-5BAD-9548-8FA3-38962598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4739 w 4739"/>
              <a:gd name="T1" fmla="*/ 0 h 10799"/>
              <a:gd name="T2" fmla="*/ 3219 w 4739"/>
              <a:gd name="T3" fmla="*/ 0 h 10799"/>
              <a:gd name="T4" fmla="*/ 0 w 4739"/>
              <a:gd name="T5" fmla="*/ 10799 h 10799"/>
              <a:gd name="T6" fmla="*/ 4739 w 4739"/>
              <a:gd name="T7" fmla="*/ 10799 h 10799"/>
              <a:gd name="T8" fmla="*/ 4739 w 4739"/>
              <a:gd name="T9" fmla="*/ 0 h 10799"/>
              <a:gd name="T10" fmla="*/ 4739 w 4739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39" h="10799">
                <a:moveTo>
                  <a:pt x="4739" y="0"/>
                </a:moveTo>
                <a:lnTo>
                  <a:pt x="3219" y="0"/>
                </a:lnTo>
                <a:lnTo>
                  <a:pt x="0" y="10799"/>
                </a:lnTo>
                <a:lnTo>
                  <a:pt x="4739" y="10799"/>
                </a:lnTo>
                <a:lnTo>
                  <a:pt x="4739" y="0"/>
                </a:lnTo>
                <a:lnTo>
                  <a:pt x="4739" y="0"/>
                </a:lnTo>
                <a:close/>
              </a:path>
            </a:pathLst>
          </a:custGeom>
          <a:solidFill>
            <a:srgbClr val="5FCAEE">
              <a:alpha val="3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Freeform 5">
            <a:extLst>
              <a:ext uri="{FF2B5EF4-FFF2-40B4-BE49-F238E27FC236}">
                <a16:creationId xmlns:a16="http://schemas.microsoft.com/office/drawing/2014/main" id="{F9DD2B9D-9D05-699E-69C8-8EDF5954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4077 w 4077"/>
              <a:gd name="T1" fmla="*/ 0 h 10799"/>
              <a:gd name="T2" fmla="*/ 0 w 4077"/>
              <a:gd name="T3" fmla="*/ 0 h 10799"/>
              <a:gd name="T4" fmla="*/ 1903 w 4077"/>
              <a:gd name="T5" fmla="*/ 10799 h 10799"/>
              <a:gd name="T6" fmla="*/ 4077 w 4077"/>
              <a:gd name="T7" fmla="*/ 10799 h 10799"/>
              <a:gd name="T8" fmla="*/ 4077 w 4077"/>
              <a:gd name="T9" fmla="*/ 0 h 10799"/>
              <a:gd name="T10" fmla="*/ 4077 w 4077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7" h="10799">
                <a:moveTo>
                  <a:pt x="4077" y="0"/>
                </a:moveTo>
                <a:lnTo>
                  <a:pt x="0" y="0"/>
                </a:lnTo>
                <a:lnTo>
                  <a:pt x="1903" y="10799"/>
                </a:lnTo>
                <a:lnTo>
                  <a:pt x="4077" y="10799"/>
                </a:lnTo>
                <a:lnTo>
                  <a:pt x="4077" y="0"/>
                </a:lnTo>
                <a:lnTo>
                  <a:pt x="4077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Freeform 6">
            <a:extLst>
              <a:ext uri="{FF2B5EF4-FFF2-40B4-BE49-F238E27FC236}">
                <a16:creationId xmlns:a16="http://schemas.microsoft.com/office/drawing/2014/main" id="{F536A344-1401-1BDC-1394-9029C6015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5130 w 5130"/>
              <a:gd name="T1" fmla="*/ 0 h 5999"/>
              <a:gd name="T2" fmla="*/ 0 w 5130"/>
              <a:gd name="T3" fmla="*/ 6000 h 5999"/>
              <a:gd name="T4" fmla="*/ 5130 w 5130"/>
              <a:gd name="T5" fmla="*/ 6000 h 5999"/>
              <a:gd name="T6" fmla="*/ 5130 w 5130"/>
              <a:gd name="T7" fmla="*/ 0 h 5999"/>
              <a:gd name="T8" fmla="*/ 5130 w 5130"/>
              <a:gd name="T9" fmla="*/ 0 h 5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0" h="5999">
                <a:moveTo>
                  <a:pt x="5130" y="0"/>
                </a:moveTo>
                <a:lnTo>
                  <a:pt x="0" y="6000"/>
                </a:lnTo>
                <a:lnTo>
                  <a:pt x="5130" y="6000"/>
                </a:lnTo>
                <a:lnTo>
                  <a:pt x="5130" y="0"/>
                </a:lnTo>
                <a:lnTo>
                  <a:pt x="5130" y="0"/>
                </a:lnTo>
                <a:close/>
              </a:path>
            </a:pathLst>
          </a:custGeom>
          <a:solidFill>
            <a:srgbClr val="17AFE3">
              <a:alpha val="6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Freeform 7">
            <a:extLst>
              <a:ext uri="{FF2B5EF4-FFF2-40B4-BE49-F238E27FC236}">
                <a16:creationId xmlns:a16="http://schemas.microsoft.com/office/drawing/2014/main" id="{784A50E1-BFF5-F668-1258-C0517FAC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4494 w 4494"/>
              <a:gd name="T1" fmla="*/ 0 h 10799"/>
              <a:gd name="T2" fmla="*/ 0 w 4494"/>
              <a:gd name="T3" fmla="*/ 0 h 10799"/>
              <a:gd name="T4" fmla="*/ 3889 w 4494"/>
              <a:gd name="T5" fmla="*/ 10799 h 10799"/>
              <a:gd name="T6" fmla="*/ 4494 w 4494"/>
              <a:gd name="T7" fmla="*/ 10799 h 10799"/>
              <a:gd name="T8" fmla="*/ 4494 w 4494"/>
              <a:gd name="T9" fmla="*/ 0 h 10799"/>
              <a:gd name="T10" fmla="*/ 4494 w 4494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4" h="10799">
                <a:moveTo>
                  <a:pt x="4494" y="0"/>
                </a:moveTo>
                <a:lnTo>
                  <a:pt x="0" y="0"/>
                </a:lnTo>
                <a:lnTo>
                  <a:pt x="3889" y="10799"/>
                </a:lnTo>
                <a:lnTo>
                  <a:pt x="4494" y="10799"/>
                </a:lnTo>
                <a:lnTo>
                  <a:pt x="4494" y="0"/>
                </a:lnTo>
                <a:lnTo>
                  <a:pt x="4494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Freeform 8">
            <a:extLst>
              <a:ext uri="{FF2B5EF4-FFF2-40B4-BE49-F238E27FC236}">
                <a16:creationId xmlns:a16="http://schemas.microsoft.com/office/drawing/2014/main" id="{6C0C81D0-D0FC-C3ED-7EE8-21ABB22C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2039 w 2039"/>
              <a:gd name="T1" fmla="*/ 0 h 10799"/>
              <a:gd name="T2" fmla="*/ 1609 w 2039"/>
              <a:gd name="T3" fmla="*/ 0 h 10799"/>
              <a:gd name="T4" fmla="*/ 0 w 2039"/>
              <a:gd name="T5" fmla="*/ 10799 h 10799"/>
              <a:gd name="T6" fmla="*/ 2039 w 2039"/>
              <a:gd name="T7" fmla="*/ 10799 h 10799"/>
              <a:gd name="T8" fmla="*/ 2039 w 2039"/>
              <a:gd name="T9" fmla="*/ 0 h 10799"/>
              <a:gd name="T10" fmla="*/ 2039 w 2039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9" h="10799">
                <a:moveTo>
                  <a:pt x="2039" y="0"/>
                </a:moveTo>
                <a:lnTo>
                  <a:pt x="1609" y="0"/>
                </a:lnTo>
                <a:lnTo>
                  <a:pt x="0" y="10799"/>
                </a:lnTo>
                <a:lnTo>
                  <a:pt x="2039" y="10799"/>
                </a:lnTo>
                <a:lnTo>
                  <a:pt x="2039" y="0"/>
                </a:lnTo>
                <a:lnTo>
                  <a:pt x="203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Freeform 9">
            <a:extLst>
              <a:ext uri="{FF2B5EF4-FFF2-40B4-BE49-F238E27FC236}">
                <a16:creationId xmlns:a16="http://schemas.microsoft.com/office/drawing/2014/main" id="{8BB969E6-7624-9A94-9332-833F1819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977 w 1977"/>
              <a:gd name="T1" fmla="*/ 0 h 10799"/>
              <a:gd name="T2" fmla="*/ 0 w 1977"/>
              <a:gd name="T3" fmla="*/ 0 h 10799"/>
              <a:gd name="T4" fmla="*/ 1755 w 1977"/>
              <a:gd name="T5" fmla="*/ 10799 h 10799"/>
              <a:gd name="T6" fmla="*/ 1977 w 1977"/>
              <a:gd name="T7" fmla="*/ 10799 h 10799"/>
              <a:gd name="T8" fmla="*/ 1977 w 1977"/>
              <a:gd name="T9" fmla="*/ 0 h 10799"/>
              <a:gd name="T10" fmla="*/ 1977 w 1977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7" h="10799">
                <a:moveTo>
                  <a:pt x="1977" y="0"/>
                </a:moveTo>
                <a:lnTo>
                  <a:pt x="0" y="0"/>
                </a:lnTo>
                <a:lnTo>
                  <a:pt x="1755" y="10799"/>
                </a:lnTo>
                <a:lnTo>
                  <a:pt x="1977" y="10799"/>
                </a:lnTo>
                <a:lnTo>
                  <a:pt x="1977" y="0"/>
                </a:lnTo>
                <a:lnTo>
                  <a:pt x="1977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Freeform 10">
            <a:extLst>
              <a:ext uri="{FF2B5EF4-FFF2-40B4-BE49-F238E27FC236}">
                <a16:creationId xmlns:a16="http://schemas.microsoft.com/office/drawing/2014/main" id="{D9189C20-D187-63A6-3894-684478FA8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2865 w 2865"/>
              <a:gd name="T1" fmla="*/ 0 h 5145"/>
              <a:gd name="T2" fmla="*/ 0 w 2865"/>
              <a:gd name="T3" fmla="*/ 5145 h 5145"/>
              <a:gd name="T4" fmla="*/ 2865 w 2865"/>
              <a:gd name="T5" fmla="*/ 5145 h 5145"/>
              <a:gd name="T6" fmla="*/ 2865 w 2865"/>
              <a:gd name="T7" fmla="*/ 0 h 5145"/>
              <a:gd name="T8" fmla="*/ 2865 w 2865"/>
              <a:gd name="T9" fmla="*/ 0 h 5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5" h="5145">
                <a:moveTo>
                  <a:pt x="2865" y="0"/>
                </a:moveTo>
                <a:lnTo>
                  <a:pt x="0" y="5145"/>
                </a:lnTo>
                <a:lnTo>
                  <a:pt x="2865" y="5145"/>
                </a:lnTo>
                <a:lnTo>
                  <a:pt x="2865" y="0"/>
                </a:lnTo>
                <a:lnTo>
                  <a:pt x="2865" y="0"/>
                </a:lnTo>
                <a:close/>
              </a:path>
            </a:pathLst>
          </a:custGeom>
          <a:solidFill>
            <a:srgbClr val="17AFE3">
              <a:alpha val="6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Freeform 11">
            <a:extLst>
              <a:ext uri="{FF2B5EF4-FFF2-40B4-BE49-F238E27FC236}">
                <a16:creationId xmlns:a16="http://schemas.microsoft.com/office/drawing/2014/main" id="{072642F3-6734-93D9-E85C-C8AAF0EA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704"/>
              <a:gd name="T1" fmla="*/ 0 h 4485"/>
              <a:gd name="T2" fmla="*/ 0 w 704"/>
              <a:gd name="T3" fmla="*/ 4485 h 4485"/>
              <a:gd name="T4" fmla="*/ 704 w 704"/>
              <a:gd name="T5" fmla="*/ 4485 h 4485"/>
              <a:gd name="T6" fmla="*/ 0 w 704"/>
              <a:gd name="T7" fmla="*/ 0 h 4485"/>
              <a:gd name="T8" fmla="*/ 0 w 704"/>
              <a:gd name="T9" fmla="*/ 0 h 4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4485">
                <a:moveTo>
                  <a:pt x="0" y="0"/>
                </a:moveTo>
                <a:lnTo>
                  <a:pt x="0" y="4485"/>
                </a:lnTo>
                <a:lnTo>
                  <a:pt x="704" y="448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9DE497C3-7440-FA7F-79D1-DAD3DBA30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95638" y="2066925"/>
            <a:ext cx="580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AC7322E3-F0B5-C0E8-6D02-B767ECDCC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40163"/>
            <a:ext cx="85344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B2DB23EC-8A10-F579-C2C6-472B9AEC10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endParaRPr lang="en-US" altLang="en-US"/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E9E5A2FE-E8BB-073A-7B32-274F96B230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endParaRPr lang="en-US" altLang="en-US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6506B29B-4E8A-D89E-62DF-D08A83D7DE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53800" y="6473825"/>
            <a:ext cx="150813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100">
              <a:spcBef>
                <a:spcPts val="63"/>
              </a:spcBef>
              <a:defRPr sz="1100">
                <a:solidFill>
                  <a:srgbClr val="2D936B"/>
                </a:solidFill>
                <a:latin typeface="Trebuchet MS" panose="020B0603020202020204" pitchFamily="34" charset="0"/>
                <a:ea typeface="+mn-ea"/>
              </a:defRPr>
            </a:lvl1pPr>
          </a:lstStyle>
          <a:p>
            <a:fld id="{964D88F3-43A3-4AC2-840F-2FF01E050A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>
            <a:extLst>
              <a:ext uri="{FF2B5EF4-FFF2-40B4-BE49-F238E27FC236}">
                <a16:creationId xmlns:a16="http://schemas.microsoft.com/office/drawing/2014/main" id="{00FC26C6-77A9-ED23-F93E-BB688D1159EE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918"/>
              <a:gd name="T1" fmla="*/ 0 h 10792"/>
              <a:gd name="T2" fmla="*/ 1918 w 1918"/>
              <a:gd name="T3" fmla="*/ 10790 h 107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18" h="10792">
                <a:moveTo>
                  <a:pt x="0" y="0"/>
                </a:moveTo>
                <a:lnTo>
                  <a:pt x="1918" y="10790"/>
                </a:lnTo>
              </a:path>
            </a:pathLst>
          </a:custGeom>
          <a:noFill/>
          <a:ln w="9525">
            <a:solidFill>
              <a:srgbClr val="5FCAE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D163A54E-2162-BD80-7101-041022FE5FAE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7469 w 7469"/>
              <a:gd name="T1" fmla="*/ 0 h 4982"/>
              <a:gd name="T2" fmla="*/ 0 w 7469"/>
              <a:gd name="T3" fmla="*/ 4980 h 49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469" h="4982">
                <a:moveTo>
                  <a:pt x="7469" y="0"/>
                </a:moveTo>
                <a:lnTo>
                  <a:pt x="0" y="4980"/>
                </a:lnTo>
              </a:path>
            </a:pathLst>
          </a:custGeom>
          <a:noFill/>
          <a:ln w="9525">
            <a:solidFill>
              <a:srgbClr val="5FCAE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88568588-0B29-09A0-237E-AF9F16B5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4739 w 4739"/>
              <a:gd name="T1" fmla="*/ 0 h 10799"/>
              <a:gd name="T2" fmla="*/ 3219 w 4739"/>
              <a:gd name="T3" fmla="*/ 0 h 10799"/>
              <a:gd name="T4" fmla="*/ 0 w 4739"/>
              <a:gd name="T5" fmla="*/ 10799 h 10799"/>
              <a:gd name="T6" fmla="*/ 4739 w 4739"/>
              <a:gd name="T7" fmla="*/ 10799 h 10799"/>
              <a:gd name="T8" fmla="*/ 4739 w 4739"/>
              <a:gd name="T9" fmla="*/ 0 h 10799"/>
              <a:gd name="T10" fmla="*/ 4739 w 4739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39" h="10799">
                <a:moveTo>
                  <a:pt x="4739" y="0"/>
                </a:moveTo>
                <a:lnTo>
                  <a:pt x="3219" y="0"/>
                </a:lnTo>
                <a:lnTo>
                  <a:pt x="0" y="10799"/>
                </a:lnTo>
                <a:lnTo>
                  <a:pt x="4739" y="10799"/>
                </a:lnTo>
                <a:lnTo>
                  <a:pt x="4739" y="0"/>
                </a:lnTo>
                <a:lnTo>
                  <a:pt x="4739" y="0"/>
                </a:lnTo>
                <a:close/>
              </a:path>
            </a:pathLst>
          </a:custGeom>
          <a:solidFill>
            <a:srgbClr val="5FCAEE">
              <a:alpha val="3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E3946EC0-264E-B97E-6670-6A2F30CA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4077 w 4077"/>
              <a:gd name="T1" fmla="*/ 0 h 10799"/>
              <a:gd name="T2" fmla="*/ 0 w 4077"/>
              <a:gd name="T3" fmla="*/ 0 h 10799"/>
              <a:gd name="T4" fmla="*/ 1903 w 4077"/>
              <a:gd name="T5" fmla="*/ 10799 h 10799"/>
              <a:gd name="T6" fmla="*/ 4077 w 4077"/>
              <a:gd name="T7" fmla="*/ 10799 h 10799"/>
              <a:gd name="T8" fmla="*/ 4077 w 4077"/>
              <a:gd name="T9" fmla="*/ 0 h 10799"/>
              <a:gd name="T10" fmla="*/ 4077 w 4077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77" h="10799">
                <a:moveTo>
                  <a:pt x="4077" y="0"/>
                </a:moveTo>
                <a:lnTo>
                  <a:pt x="0" y="0"/>
                </a:lnTo>
                <a:lnTo>
                  <a:pt x="1903" y="10799"/>
                </a:lnTo>
                <a:lnTo>
                  <a:pt x="4077" y="10799"/>
                </a:lnTo>
                <a:lnTo>
                  <a:pt x="4077" y="0"/>
                </a:lnTo>
                <a:lnTo>
                  <a:pt x="4077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07AE1A19-5677-20BF-A7D9-1271618D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5130 w 5130"/>
              <a:gd name="T1" fmla="*/ 0 h 5999"/>
              <a:gd name="T2" fmla="*/ 0 w 5130"/>
              <a:gd name="T3" fmla="*/ 6000 h 5999"/>
              <a:gd name="T4" fmla="*/ 5130 w 5130"/>
              <a:gd name="T5" fmla="*/ 6000 h 5999"/>
              <a:gd name="T6" fmla="*/ 5130 w 5130"/>
              <a:gd name="T7" fmla="*/ 0 h 5999"/>
              <a:gd name="T8" fmla="*/ 5130 w 5130"/>
              <a:gd name="T9" fmla="*/ 0 h 5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0" h="5999">
                <a:moveTo>
                  <a:pt x="5130" y="0"/>
                </a:moveTo>
                <a:lnTo>
                  <a:pt x="0" y="6000"/>
                </a:lnTo>
                <a:lnTo>
                  <a:pt x="5130" y="6000"/>
                </a:lnTo>
                <a:lnTo>
                  <a:pt x="5130" y="0"/>
                </a:lnTo>
                <a:lnTo>
                  <a:pt x="5130" y="0"/>
                </a:lnTo>
                <a:close/>
              </a:path>
            </a:pathLst>
          </a:custGeom>
          <a:solidFill>
            <a:srgbClr val="17AFE3">
              <a:alpha val="6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47516E10-71CD-993A-9D42-43062AA31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4494 w 4494"/>
              <a:gd name="T1" fmla="*/ 0 h 10799"/>
              <a:gd name="T2" fmla="*/ 0 w 4494"/>
              <a:gd name="T3" fmla="*/ 0 h 10799"/>
              <a:gd name="T4" fmla="*/ 3889 w 4494"/>
              <a:gd name="T5" fmla="*/ 10799 h 10799"/>
              <a:gd name="T6" fmla="*/ 4494 w 4494"/>
              <a:gd name="T7" fmla="*/ 10799 h 10799"/>
              <a:gd name="T8" fmla="*/ 4494 w 4494"/>
              <a:gd name="T9" fmla="*/ 0 h 10799"/>
              <a:gd name="T10" fmla="*/ 4494 w 4494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94" h="10799">
                <a:moveTo>
                  <a:pt x="4494" y="0"/>
                </a:moveTo>
                <a:lnTo>
                  <a:pt x="0" y="0"/>
                </a:lnTo>
                <a:lnTo>
                  <a:pt x="3889" y="10799"/>
                </a:lnTo>
                <a:lnTo>
                  <a:pt x="4494" y="10799"/>
                </a:lnTo>
                <a:lnTo>
                  <a:pt x="4494" y="0"/>
                </a:lnTo>
                <a:lnTo>
                  <a:pt x="4494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8B830BC2-5E93-8E8B-2CEB-EB35CA69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2039 w 2039"/>
              <a:gd name="T1" fmla="*/ 0 h 10799"/>
              <a:gd name="T2" fmla="*/ 1609 w 2039"/>
              <a:gd name="T3" fmla="*/ 0 h 10799"/>
              <a:gd name="T4" fmla="*/ 0 w 2039"/>
              <a:gd name="T5" fmla="*/ 10799 h 10799"/>
              <a:gd name="T6" fmla="*/ 2039 w 2039"/>
              <a:gd name="T7" fmla="*/ 10799 h 10799"/>
              <a:gd name="T8" fmla="*/ 2039 w 2039"/>
              <a:gd name="T9" fmla="*/ 0 h 10799"/>
              <a:gd name="T10" fmla="*/ 2039 w 2039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39" h="10799">
                <a:moveTo>
                  <a:pt x="2039" y="0"/>
                </a:moveTo>
                <a:lnTo>
                  <a:pt x="1609" y="0"/>
                </a:lnTo>
                <a:lnTo>
                  <a:pt x="0" y="10799"/>
                </a:lnTo>
                <a:lnTo>
                  <a:pt x="2039" y="10799"/>
                </a:lnTo>
                <a:lnTo>
                  <a:pt x="2039" y="0"/>
                </a:lnTo>
                <a:lnTo>
                  <a:pt x="203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33F45DE2-DA86-786C-15D5-64E16F69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977 w 1977"/>
              <a:gd name="T1" fmla="*/ 0 h 10799"/>
              <a:gd name="T2" fmla="*/ 0 w 1977"/>
              <a:gd name="T3" fmla="*/ 0 h 10799"/>
              <a:gd name="T4" fmla="*/ 1755 w 1977"/>
              <a:gd name="T5" fmla="*/ 10799 h 10799"/>
              <a:gd name="T6" fmla="*/ 1977 w 1977"/>
              <a:gd name="T7" fmla="*/ 10799 h 10799"/>
              <a:gd name="T8" fmla="*/ 1977 w 1977"/>
              <a:gd name="T9" fmla="*/ 0 h 10799"/>
              <a:gd name="T10" fmla="*/ 1977 w 1977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7" h="10799">
                <a:moveTo>
                  <a:pt x="1977" y="0"/>
                </a:moveTo>
                <a:lnTo>
                  <a:pt x="0" y="0"/>
                </a:lnTo>
                <a:lnTo>
                  <a:pt x="1755" y="10799"/>
                </a:lnTo>
                <a:lnTo>
                  <a:pt x="1977" y="10799"/>
                </a:lnTo>
                <a:lnTo>
                  <a:pt x="1977" y="0"/>
                </a:lnTo>
                <a:lnTo>
                  <a:pt x="1977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2BE21BE2-A5EF-D545-7F4C-1A51500F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2865 w 2865"/>
              <a:gd name="T1" fmla="*/ 0 h 5145"/>
              <a:gd name="T2" fmla="*/ 0 w 2865"/>
              <a:gd name="T3" fmla="*/ 5145 h 5145"/>
              <a:gd name="T4" fmla="*/ 2865 w 2865"/>
              <a:gd name="T5" fmla="*/ 5145 h 5145"/>
              <a:gd name="T6" fmla="*/ 2865 w 2865"/>
              <a:gd name="T7" fmla="*/ 0 h 5145"/>
              <a:gd name="T8" fmla="*/ 2865 w 2865"/>
              <a:gd name="T9" fmla="*/ 0 h 5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5" h="5145">
                <a:moveTo>
                  <a:pt x="2865" y="0"/>
                </a:moveTo>
                <a:lnTo>
                  <a:pt x="0" y="5145"/>
                </a:lnTo>
                <a:lnTo>
                  <a:pt x="2865" y="5145"/>
                </a:lnTo>
                <a:lnTo>
                  <a:pt x="2865" y="0"/>
                </a:lnTo>
                <a:lnTo>
                  <a:pt x="2865" y="0"/>
                </a:lnTo>
                <a:close/>
              </a:path>
            </a:pathLst>
          </a:custGeom>
          <a:solidFill>
            <a:srgbClr val="17AFE3">
              <a:alpha val="65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E557A131-9CFB-5A17-58AE-F891C7B4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704"/>
              <a:gd name="T1" fmla="*/ 0 h 4485"/>
              <a:gd name="T2" fmla="*/ 0 w 704"/>
              <a:gd name="T3" fmla="*/ 4485 h 4485"/>
              <a:gd name="T4" fmla="*/ 704 w 704"/>
              <a:gd name="T5" fmla="*/ 4485 h 4485"/>
              <a:gd name="T6" fmla="*/ 0 w 704"/>
              <a:gd name="T7" fmla="*/ 0 h 4485"/>
              <a:gd name="T8" fmla="*/ 0 w 704"/>
              <a:gd name="T9" fmla="*/ 0 h 4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4485">
                <a:moveTo>
                  <a:pt x="0" y="0"/>
                </a:moveTo>
                <a:lnTo>
                  <a:pt x="0" y="4485"/>
                </a:lnTo>
                <a:lnTo>
                  <a:pt x="704" y="448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D36447D9-0A87-12AB-8C4A-4D5FFC678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5763"/>
            <a:ext cx="10680700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68416833-F947-5894-1EF2-D3E4A393F6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endParaRPr lang="en-US" altLang="en-US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9D8B99DF-F4C9-B5F8-914A-648B8719E2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endParaRPr lang="en-US" alt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776F8AE2-A2D1-1757-DFD4-9F112E46E9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53800" y="6473825"/>
            <a:ext cx="150813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100">
              <a:spcBef>
                <a:spcPts val="63"/>
              </a:spcBef>
              <a:defRPr sz="1100">
                <a:solidFill>
                  <a:srgbClr val="2D936B"/>
                </a:solidFill>
                <a:latin typeface="Trebuchet MS" panose="020B0603020202020204" pitchFamily="34" charset="0"/>
                <a:ea typeface="+mn-ea"/>
              </a:defRPr>
            </a:lvl1pPr>
          </a:lstStyle>
          <a:p>
            <a:fld id="{1F8F0AE2-CE58-4E8B-B394-10D2DD907C2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rtl="0" fontAlgn="base">
        <a:spcBef>
          <a:spcPct val="0"/>
        </a:spcBef>
        <a:spcAft>
          <a:spcPct val="0"/>
        </a:spcAft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9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7E95973E-E4C4-702F-5E14-E09E324546AE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990600"/>
            <a:ext cx="1743075" cy="1333500"/>
            <a:chOff x="552" y="624"/>
            <a:chExt cx="1098" cy="840"/>
          </a:xfrm>
        </p:grpSpPr>
        <p:sp>
          <p:nvSpPr>
            <p:cNvPr id="5123" name="Freeform 3">
              <a:extLst>
                <a:ext uri="{FF2B5EF4-FFF2-40B4-BE49-F238E27FC236}">
                  <a16:creationId xmlns:a16="http://schemas.microsoft.com/office/drawing/2014/main" id="{7F977E18-81D0-F697-D1C2-7793B8F93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798"/>
              <a:ext cx="774" cy="666"/>
            </a:xfrm>
            <a:custGeom>
              <a:avLst/>
              <a:gdLst>
                <a:gd name="T0" fmla="*/ 1518 w 1934"/>
                <a:gd name="T1" fmla="*/ 0 h 1664"/>
                <a:gd name="T2" fmla="*/ 416 w 1934"/>
                <a:gd name="T3" fmla="*/ 0 h 1664"/>
                <a:gd name="T4" fmla="*/ 0 w 1934"/>
                <a:gd name="T5" fmla="*/ 832 h 1664"/>
                <a:gd name="T6" fmla="*/ 416 w 1934"/>
                <a:gd name="T7" fmla="*/ 1665 h 1664"/>
                <a:gd name="T8" fmla="*/ 1518 w 1934"/>
                <a:gd name="T9" fmla="*/ 1665 h 1664"/>
                <a:gd name="T10" fmla="*/ 1934 w 1934"/>
                <a:gd name="T11" fmla="*/ 832 h 1664"/>
                <a:gd name="T12" fmla="*/ 1518 w 1934"/>
                <a:gd name="T13" fmla="*/ 0 h 1664"/>
                <a:gd name="T14" fmla="*/ 1518 w 1934"/>
                <a:gd name="T15" fmla="*/ 0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34" h="1664">
                  <a:moveTo>
                    <a:pt x="1518" y="0"/>
                  </a:moveTo>
                  <a:lnTo>
                    <a:pt x="416" y="0"/>
                  </a:lnTo>
                  <a:lnTo>
                    <a:pt x="0" y="832"/>
                  </a:lnTo>
                  <a:lnTo>
                    <a:pt x="416" y="1665"/>
                  </a:lnTo>
                  <a:lnTo>
                    <a:pt x="1518" y="1665"/>
                  </a:lnTo>
                  <a:lnTo>
                    <a:pt x="1934" y="832"/>
                  </a:lnTo>
                  <a:lnTo>
                    <a:pt x="1518" y="0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Freeform 4">
              <a:extLst>
                <a:ext uri="{FF2B5EF4-FFF2-40B4-BE49-F238E27FC236}">
                  <a16:creationId xmlns:a16="http://schemas.microsoft.com/office/drawing/2014/main" id="{F49A4A18-BE40-F64B-2624-DDE285FB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624"/>
              <a:ext cx="408" cy="354"/>
            </a:xfrm>
            <a:custGeom>
              <a:avLst/>
              <a:gdLst>
                <a:gd name="T0" fmla="*/ 798 w 1019"/>
                <a:gd name="T1" fmla="*/ 0 h 884"/>
                <a:gd name="T2" fmla="*/ 221 w 1019"/>
                <a:gd name="T3" fmla="*/ 0 h 884"/>
                <a:gd name="T4" fmla="*/ 0 w 1019"/>
                <a:gd name="T5" fmla="*/ 442 h 884"/>
                <a:gd name="T6" fmla="*/ 221 w 1019"/>
                <a:gd name="T7" fmla="*/ 884 h 884"/>
                <a:gd name="T8" fmla="*/ 798 w 1019"/>
                <a:gd name="T9" fmla="*/ 884 h 884"/>
                <a:gd name="T10" fmla="*/ 1020 w 1019"/>
                <a:gd name="T11" fmla="*/ 442 h 884"/>
                <a:gd name="T12" fmla="*/ 798 w 1019"/>
                <a:gd name="T13" fmla="*/ 0 h 884"/>
                <a:gd name="T14" fmla="*/ 798 w 1019"/>
                <a:gd name="T15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9" h="884">
                  <a:moveTo>
                    <a:pt x="798" y="0"/>
                  </a:moveTo>
                  <a:lnTo>
                    <a:pt x="221" y="0"/>
                  </a:lnTo>
                  <a:lnTo>
                    <a:pt x="0" y="442"/>
                  </a:lnTo>
                  <a:lnTo>
                    <a:pt x="221" y="884"/>
                  </a:lnTo>
                  <a:lnTo>
                    <a:pt x="798" y="884"/>
                  </a:lnTo>
                  <a:lnTo>
                    <a:pt x="1020" y="442"/>
                  </a:lnTo>
                  <a:lnTo>
                    <a:pt x="798" y="0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Freeform 5">
            <a:extLst>
              <a:ext uri="{FF2B5EF4-FFF2-40B4-BE49-F238E27FC236}">
                <a16:creationId xmlns:a16="http://schemas.microsoft.com/office/drawing/2014/main" id="{99CC9B87-2E22-6268-F64D-BC1EE14C0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1190625"/>
            <a:ext cx="1666875" cy="1438275"/>
          </a:xfrm>
          <a:custGeom>
            <a:avLst/>
            <a:gdLst>
              <a:gd name="T0" fmla="*/ 2058 w 2624"/>
              <a:gd name="T1" fmla="*/ 0 h 2265"/>
              <a:gd name="T2" fmla="*/ 566 w 2624"/>
              <a:gd name="T3" fmla="*/ 0 h 2265"/>
              <a:gd name="T4" fmla="*/ 0 w 2624"/>
              <a:gd name="T5" fmla="*/ 1132 h 2265"/>
              <a:gd name="T6" fmla="*/ 566 w 2624"/>
              <a:gd name="T7" fmla="*/ 2265 h 2265"/>
              <a:gd name="T8" fmla="*/ 2058 w 2624"/>
              <a:gd name="T9" fmla="*/ 2265 h 2265"/>
              <a:gd name="T10" fmla="*/ 2624 w 2624"/>
              <a:gd name="T11" fmla="*/ 1132 h 2265"/>
              <a:gd name="T12" fmla="*/ 2058 w 2624"/>
              <a:gd name="T13" fmla="*/ 0 h 2265"/>
              <a:gd name="T14" fmla="*/ 2058 w 2624"/>
              <a:gd name="T15" fmla="*/ 0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4" h="2265">
                <a:moveTo>
                  <a:pt x="2058" y="0"/>
                </a:moveTo>
                <a:lnTo>
                  <a:pt x="566" y="0"/>
                </a:lnTo>
                <a:lnTo>
                  <a:pt x="0" y="1132"/>
                </a:lnTo>
                <a:lnTo>
                  <a:pt x="566" y="2265"/>
                </a:lnTo>
                <a:lnTo>
                  <a:pt x="2058" y="2265"/>
                </a:lnTo>
                <a:lnTo>
                  <a:pt x="2624" y="1132"/>
                </a:lnTo>
                <a:lnTo>
                  <a:pt x="2058" y="0"/>
                </a:lnTo>
                <a:lnTo>
                  <a:pt x="205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B34B2EB4-865A-2C11-7419-E42325F68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5229225"/>
            <a:ext cx="723900" cy="619125"/>
          </a:xfrm>
          <a:custGeom>
            <a:avLst/>
            <a:gdLst>
              <a:gd name="T0" fmla="*/ 896 w 1139"/>
              <a:gd name="T1" fmla="*/ 0 h 974"/>
              <a:gd name="T2" fmla="*/ 243 w 1139"/>
              <a:gd name="T3" fmla="*/ 0 h 974"/>
              <a:gd name="T4" fmla="*/ 0 w 1139"/>
              <a:gd name="T5" fmla="*/ 487 h 974"/>
              <a:gd name="T6" fmla="*/ 243 w 1139"/>
              <a:gd name="T7" fmla="*/ 974 h 974"/>
              <a:gd name="T8" fmla="*/ 896 w 1139"/>
              <a:gd name="T9" fmla="*/ 974 h 974"/>
              <a:gd name="T10" fmla="*/ 1140 w 1139"/>
              <a:gd name="T11" fmla="*/ 487 h 974"/>
              <a:gd name="T12" fmla="*/ 896 w 1139"/>
              <a:gd name="T13" fmla="*/ 0 h 974"/>
              <a:gd name="T14" fmla="*/ 896 w 1139"/>
              <a:gd name="T15" fmla="*/ 0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9" h="974">
                <a:moveTo>
                  <a:pt x="896" y="0"/>
                </a:moveTo>
                <a:lnTo>
                  <a:pt x="243" y="0"/>
                </a:lnTo>
                <a:lnTo>
                  <a:pt x="0" y="487"/>
                </a:lnTo>
                <a:lnTo>
                  <a:pt x="243" y="974"/>
                </a:lnTo>
                <a:lnTo>
                  <a:pt x="896" y="974"/>
                </a:lnTo>
                <a:lnTo>
                  <a:pt x="1140" y="487"/>
                </a:lnTo>
                <a:lnTo>
                  <a:pt x="896" y="0"/>
                </a:lnTo>
                <a:lnTo>
                  <a:pt x="896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B9241B4-74CE-DB01-A1FE-E22325DC65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-828675" y="19050"/>
            <a:ext cx="9982200" cy="9890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510" rIns="0" bIns="0">
            <a:spAutoFit/>
          </a:bodyPr>
          <a:lstStyle/>
          <a:p>
            <a:pPr marL="3213100">
              <a:spcBef>
                <a:spcPts val="138"/>
              </a:spcBef>
            </a:pPr>
            <a:r>
              <a:rPr lang="en-US" altLang="zh-CN" sz="3200" b="1">
                <a:solidFill>
                  <a:srgbClr val="0F0F0F"/>
                </a:solidFill>
                <a:latin typeface="Times New Roman" panose="02020603050405020304" pitchFamily="18" charset="0"/>
              </a:rPr>
              <a:t>Employee Data Analysis using Excel </a:t>
            </a:r>
            <a:br>
              <a:rPr lang="en-US" altLang="zh-CN" sz="3200" b="1">
                <a:solidFill>
                  <a:srgbClr val="0F0F0F"/>
                </a:solidFill>
                <a:latin typeface="Roboto" panose="02000000000000000000" pitchFamily="2" charset="0"/>
              </a:rPr>
            </a:br>
            <a:endParaRPr lang="en-US" altLang="zh-CN" sz="32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E967A466-E223-6096-4757-20A53ADD9081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9" name="Rectangle 9">
            <a:extLst>
              <a:ext uri="{FF2B5EF4-FFF2-40B4-BE49-F238E27FC236}">
                <a16:creationId xmlns:a16="http://schemas.microsoft.com/office/drawing/2014/main" id="{A77A1E0B-2C5A-3EFF-AA75-75B404A5D26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353800" y="6473825"/>
            <a:ext cx="150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b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fld id="{7E220C11-AE53-4E2D-92D9-131963EA53C8}" type="slidenum">
              <a:rPr lang="zh-CN" altLang="en-US" sz="1100">
                <a:solidFill>
                  <a:srgbClr val="2D936B"/>
                </a:solidFill>
                <a:latin typeface="Trebuchet MS" panose="020B0603020202020204" pitchFamily="34" charset="0"/>
              </a:rPr>
              <a:pPr>
                <a:spcBef>
                  <a:spcPts val="63"/>
                </a:spcBef>
              </a:pPr>
              <a:t>1</a:t>
            </a:fld>
            <a:endParaRPr lang="en-US" altLang="zh-CN" sz="1100">
              <a:solidFill>
                <a:srgbClr val="2D936B"/>
              </a:solidFill>
              <a:latin typeface="Trebuchet MS" panose="020B0603020202020204" pitchFamily="34" charset="0"/>
            </a:endParaRPr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99A1C78B-7189-14B0-9EEB-CFCEB9573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288" y="3314700"/>
            <a:ext cx="8610600" cy="190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2400">
                <a:latin typeface="Calibri" panose="020F0502020204030204" pitchFamily="34" charset="0"/>
              </a:rPr>
              <a:t>STUDENT NAME: Jessica Michel Joseph J </a:t>
            </a:r>
          </a:p>
          <a:p>
            <a:r>
              <a:rPr lang="en-US" altLang="zh-CN" sz="2400">
                <a:latin typeface="Calibri" panose="020F0502020204030204" pitchFamily="34" charset="0"/>
              </a:rPr>
              <a:t>REGISTER NO:      312216953</a:t>
            </a:r>
          </a:p>
          <a:p>
            <a:r>
              <a:rPr lang="en-US" altLang="zh-CN" sz="2400">
                <a:latin typeface="Calibri" panose="020F0502020204030204" pitchFamily="34" charset="0"/>
              </a:rPr>
              <a:t>DEPARTMENT:      B-COM (GENERAL)</a:t>
            </a:r>
          </a:p>
          <a:p>
            <a:r>
              <a:rPr lang="en-US" altLang="zh-CN" sz="2400">
                <a:latin typeface="Calibri" panose="020F0502020204030204" pitchFamily="34" charset="0"/>
              </a:rPr>
              <a:t>COLLEGE:              SHRI KRISHNASWAMY COLLEGE FOR WOMEN </a:t>
            </a:r>
          </a:p>
          <a:p>
            <a:r>
              <a:rPr lang="en-US" altLang="zh-CN" sz="2400">
                <a:latin typeface="Calibri" panose="020F0502020204030204" pitchFamily="34" charset="0"/>
              </a:rPr>
              <a:t>         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>
            <a:extLst>
              <a:ext uri="{FF2B5EF4-FFF2-40B4-BE49-F238E27FC236}">
                <a16:creationId xmlns:a16="http://schemas.microsoft.com/office/drawing/2014/main" id="{16A17D6B-A95F-F36F-FDE2-64469F98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>
              <a:gd name="T0" fmla="*/ 285 w 285"/>
              <a:gd name="T1" fmla="*/ 0 h 285"/>
              <a:gd name="T2" fmla="*/ 0 w 285"/>
              <a:gd name="T3" fmla="*/ 0 h 285"/>
              <a:gd name="T4" fmla="*/ 0 w 285"/>
              <a:gd name="T5" fmla="*/ 285 h 285"/>
              <a:gd name="T6" fmla="*/ 285 w 285"/>
              <a:gd name="T7" fmla="*/ 285 h 285"/>
              <a:gd name="T8" fmla="*/ 285 w 285"/>
              <a:gd name="T9" fmla="*/ 0 h 285"/>
              <a:gd name="T10" fmla="*/ 285 w 285"/>
              <a:gd name="T1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85">
                <a:moveTo>
                  <a:pt x="285" y="0"/>
                </a:moveTo>
                <a:lnTo>
                  <a:pt x="0" y="0"/>
                </a:lnTo>
                <a:lnTo>
                  <a:pt x="0" y="285"/>
                </a:lnTo>
                <a:lnTo>
                  <a:pt x="285" y="285"/>
                </a:lnTo>
                <a:lnTo>
                  <a:pt x="285" y="0"/>
                </a:lnTo>
                <a:lnTo>
                  <a:pt x="28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372A2A2D-FB72-7809-63C1-D0348BBCA6DB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4">
            <a:extLst>
              <a:ext uri="{FF2B5EF4-FFF2-40B4-BE49-F238E27FC236}">
                <a16:creationId xmlns:a16="http://schemas.microsoft.com/office/drawing/2014/main" id="{C89B1C6F-249A-A932-A0A3-645E47C3A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0" y="6473825"/>
            <a:ext cx="228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r>
              <a:rPr lang="en-US" altLang="zh-CN" sz="1100">
                <a:solidFill>
                  <a:srgbClr val="2D936B"/>
                </a:solidFill>
                <a:latin typeface="Trebuchet MS" panose="020B0603020202020204" pitchFamily="34" charset="0"/>
              </a:rPr>
              <a:t>10</a:t>
            </a:r>
            <a:endParaRPr lang="en-US" altLang="zh-CN" sz="1100">
              <a:latin typeface="Trebuchet MS" panose="020B0603020202020204" pitchFamily="34" charset="0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E2A5B0E4-D04C-1A61-9D3F-44533C71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90513"/>
            <a:ext cx="3303588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34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113"/>
              </a:spcBef>
            </a:pPr>
            <a:r>
              <a:rPr lang="en-US" altLang="zh-CN" sz="4800" b="1">
                <a:latin typeface="Trebuchet MS" panose="020B0603020202020204" pitchFamily="34" charset="0"/>
              </a:rPr>
              <a:t>MODELLING</a:t>
            </a:r>
            <a:endParaRPr lang="en-US" altLang="zh-CN" sz="4800">
              <a:latin typeface="Trebuchet MS" panose="020B0603020202020204" pitchFamily="34" charset="0"/>
            </a:endParaRPr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4DCAD3F3-4F82-2EBC-E51F-27B7C52D7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525463"/>
            <a:ext cx="457200" cy="457200"/>
          </a:xfrm>
          <a:custGeom>
            <a:avLst/>
            <a:gdLst>
              <a:gd name="T0" fmla="*/ 720 w 719"/>
              <a:gd name="T1" fmla="*/ 0 h 720"/>
              <a:gd name="T2" fmla="*/ 0 w 719"/>
              <a:gd name="T3" fmla="*/ 0 h 720"/>
              <a:gd name="T4" fmla="*/ 0 w 719"/>
              <a:gd name="T5" fmla="*/ 720 h 720"/>
              <a:gd name="T6" fmla="*/ 720 w 719"/>
              <a:gd name="T7" fmla="*/ 720 h 720"/>
              <a:gd name="T8" fmla="*/ 720 w 719"/>
              <a:gd name="T9" fmla="*/ 0 h 720"/>
              <a:gd name="T10" fmla="*/ 720 w 719"/>
              <a:gd name="T11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9" h="720">
                <a:moveTo>
                  <a:pt x="720" y="0"/>
                </a:moveTo>
                <a:lnTo>
                  <a:pt x="0" y="0"/>
                </a:lnTo>
                <a:lnTo>
                  <a:pt x="0" y="720"/>
                </a:lnTo>
                <a:lnTo>
                  <a:pt x="720" y="720"/>
                </a:lnTo>
                <a:lnTo>
                  <a:pt x="720" y="0"/>
                </a:lnTo>
                <a:lnTo>
                  <a:pt x="72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EB8A2F0E-092F-D2FB-8A1D-A23568E2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1266825"/>
            <a:ext cx="849630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Data Modeling:</a:t>
            </a:r>
          </a:p>
          <a:p>
            <a:endParaRPr lang="en-US" altLang="zh-CN"/>
          </a:p>
          <a:p>
            <a:r>
              <a:rPr lang="en-US" altLang="zh-CN"/>
              <a:t>1..Data Integration :Combine employee, industry, and company data.</a:t>
            </a:r>
          </a:p>
          <a:p>
            <a:r>
              <a:rPr lang="en-US" altLang="zh-CN"/>
              <a:t>2. Data Transformation: Clean, format, and structure data for analysis.</a:t>
            </a:r>
          </a:p>
          <a:p>
            <a:r>
              <a:rPr lang="en-US" altLang="zh-CN"/>
              <a:t>3. Data Analysis: Apply advanced analytics and statistical techniques.</a:t>
            </a:r>
          </a:p>
          <a:p>
            <a:r>
              <a:rPr lang="en-US" altLang="zh-CN"/>
              <a:t>4. Data Visualization: Create interactive dashboards and reports.</a:t>
            </a:r>
          </a:p>
          <a:p>
            <a:r>
              <a:rPr lang="en-US" altLang="zh-CN"/>
              <a:t>5. Data Insights: Identify trends, disparities, and areas for improvement.</a:t>
            </a:r>
          </a:p>
          <a:p>
            <a:endParaRPr lang="en-US" altLang="zh-CN"/>
          </a:p>
          <a:p>
            <a:r>
              <a:rPr lang="en-US" altLang="zh-CN"/>
              <a:t>Model Components:</a:t>
            </a:r>
          </a:p>
          <a:p>
            <a:endParaRPr lang="en-US" altLang="zh-CN"/>
          </a:p>
          <a:p>
            <a:r>
              <a:rPr lang="en-US" altLang="zh-CN"/>
              <a:t>1. Employee Data Table</a:t>
            </a:r>
          </a:p>
          <a:p>
            <a:r>
              <a:rPr lang="en-US" altLang="zh-CN"/>
              <a:t>2. Industry Benchmark Table</a:t>
            </a:r>
          </a:p>
          <a:p>
            <a:r>
              <a:rPr lang="en-US" altLang="zh-CN"/>
              <a:t>3. Company Financial Table</a:t>
            </a:r>
          </a:p>
          <a:p>
            <a:r>
              <a:rPr lang="en-US" altLang="zh-CN"/>
              <a:t>4. Compensation Analysis Worksheet</a:t>
            </a:r>
          </a:p>
          <a:p>
            <a:r>
              <a:rPr lang="en-US" altLang="zh-CN"/>
              <a:t>5. Data Visualization Dashboard</a:t>
            </a:r>
          </a:p>
          <a:p>
            <a:endParaRPr lang="en-US" altLang="zh-CN"/>
          </a:p>
          <a:p>
            <a:r>
              <a:rPr lang="en-US" altLang="zh-CN"/>
              <a:t>This concise data modeling approach enables a comprehensive salary and compensation analysis, driving informed decisions and business success.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>
            <a:extLst>
              <a:ext uri="{FF2B5EF4-FFF2-40B4-BE49-F238E27FC236}">
                <a16:creationId xmlns:a16="http://schemas.microsoft.com/office/drawing/2014/main" id="{4EEAE864-306F-F0C9-AA2F-9010D5411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>
              <a:gd name="T0" fmla="*/ 719 w 719"/>
              <a:gd name="T1" fmla="*/ 0 h 719"/>
              <a:gd name="T2" fmla="*/ 0 w 719"/>
              <a:gd name="T3" fmla="*/ 0 h 719"/>
              <a:gd name="T4" fmla="*/ 0 w 719"/>
              <a:gd name="T5" fmla="*/ 720 h 719"/>
              <a:gd name="T6" fmla="*/ 719 w 719"/>
              <a:gd name="T7" fmla="*/ 720 h 719"/>
              <a:gd name="T8" fmla="*/ 719 w 719"/>
              <a:gd name="T9" fmla="*/ 0 h 719"/>
              <a:gd name="T10" fmla="*/ 719 w 719"/>
              <a:gd name="T1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9" h="719">
                <a:moveTo>
                  <a:pt x="719" y="0"/>
                </a:moveTo>
                <a:lnTo>
                  <a:pt x="0" y="0"/>
                </a:lnTo>
                <a:lnTo>
                  <a:pt x="0" y="720"/>
                </a:lnTo>
                <a:lnTo>
                  <a:pt x="719" y="720"/>
                </a:lnTo>
                <a:lnTo>
                  <a:pt x="719" y="0"/>
                </a:lnTo>
                <a:lnTo>
                  <a:pt x="71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Freeform 3">
            <a:extLst>
              <a:ext uri="{FF2B5EF4-FFF2-40B4-BE49-F238E27FC236}">
                <a16:creationId xmlns:a16="http://schemas.microsoft.com/office/drawing/2014/main" id="{E822FD68-C0EF-629D-41D5-B33E9C47D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2200275"/>
            <a:ext cx="10871200" cy="3532188"/>
          </a:xfrm>
          <a:custGeom>
            <a:avLst/>
            <a:gdLst>
              <a:gd name="T0" fmla="*/ 17120 w 17120"/>
              <a:gd name="T1" fmla="*/ 0 h 5563"/>
              <a:gd name="T2" fmla="*/ 0 w 17120"/>
              <a:gd name="T3" fmla="*/ 0 h 5563"/>
              <a:gd name="T4" fmla="*/ 0 w 17120"/>
              <a:gd name="T5" fmla="*/ 5563 h 5563"/>
              <a:gd name="T6" fmla="*/ 17120 w 17120"/>
              <a:gd name="T7" fmla="*/ 5563 h 5563"/>
              <a:gd name="T8" fmla="*/ 17120 w 17120"/>
              <a:gd name="T9" fmla="*/ 0 h 5563"/>
              <a:gd name="T10" fmla="*/ 17120 w 17120"/>
              <a:gd name="T11" fmla="*/ 0 h 5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20" h="5563">
                <a:moveTo>
                  <a:pt x="17120" y="0"/>
                </a:moveTo>
                <a:lnTo>
                  <a:pt x="0" y="0"/>
                </a:lnTo>
                <a:lnTo>
                  <a:pt x="0" y="5563"/>
                </a:lnTo>
                <a:lnTo>
                  <a:pt x="17120" y="5563"/>
                </a:lnTo>
                <a:lnTo>
                  <a:pt x="17120" y="0"/>
                </a:lnTo>
                <a:lnTo>
                  <a:pt x="17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Freeform 4">
            <a:extLst>
              <a:ext uri="{FF2B5EF4-FFF2-40B4-BE49-F238E27FC236}">
                <a16:creationId xmlns:a16="http://schemas.microsoft.com/office/drawing/2014/main" id="{63B5E7A2-1BE9-D972-69DA-FC666571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>
              <a:gd name="T0" fmla="*/ 285 w 285"/>
              <a:gd name="T1" fmla="*/ 0 h 285"/>
              <a:gd name="T2" fmla="*/ 0 w 285"/>
              <a:gd name="T3" fmla="*/ 0 h 285"/>
              <a:gd name="T4" fmla="*/ 0 w 285"/>
              <a:gd name="T5" fmla="*/ 285 h 285"/>
              <a:gd name="T6" fmla="*/ 285 w 285"/>
              <a:gd name="T7" fmla="*/ 285 h 285"/>
              <a:gd name="T8" fmla="*/ 285 w 285"/>
              <a:gd name="T9" fmla="*/ 0 h 285"/>
              <a:gd name="T10" fmla="*/ 285 w 285"/>
              <a:gd name="T1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85">
                <a:moveTo>
                  <a:pt x="285" y="0"/>
                </a:moveTo>
                <a:lnTo>
                  <a:pt x="0" y="0"/>
                </a:lnTo>
                <a:lnTo>
                  <a:pt x="0" y="285"/>
                </a:lnTo>
                <a:lnTo>
                  <a:pt x="285" y="285"/>
                </a:lnTo>
                <a:lnTo>
                  <a:pt x="285" y="0"/>
                </a:lnTo>
                <a:lnTo>
                  <a:pt x="28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22895307-1BC6-2837-27BF-9D4B4682B59D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6" name="Rectangle 6">
            <a:extLst>
              <a:ext uri="{FF2B5EF4-FFF2-40B4-BE49-F238E27FC236}">
                <a16:creationId xmlns:a16="http://schemas.microsoft.com/office/drawing/2014/main" id="{49D185AB-BA6A-96CA-AFB1-174D5BAB5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5763"/>
            <a:ext cx="2436813" cy="736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34" rIns="0" bIns="0">
            <a:spAutoFit/>
          </a:bodyPr>
          <a:lstStyle/>
          <a:p>
            <a:pPr marL="12700">
              <a:spcBef>
                <a:spcPts val="113"/>
              </a:spcBef>
            </a:pPr>
            <a:r>
              <a:rPr lang="en-US" altLang="zh-CN" sz="4800" b="1">
                <a:solidFill>
                  <a:schemeClr val="tx1"/>
                </a:solidFill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E11030D-842E-8027-6676-8623792C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0" y="6473825"/>
            <a:ext cx="228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r>
              <a:rPr lang="en-US" altLang="zh-CN" sz="1100">
                <a:solidFill>
                  <a:srgbClr val="2D936B"/>
                </a:solidFill>
                <a:latin typeface="Trebuchet MS" panose="020B0603020202020204" pitchFamily="34" charset="0"/>
              </a:rPr>
              <a:t>11</a:t>
            </a:r>
            <a:endParaRPr lang="en-US" altLang="zh-CN" sz="1100">
              <a:latin typeface="Trebuchet MS" panose="020B0603020202020204" pitchFamily="34" charset="0"/>
            </a:endParaRP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BE8BBA22-2E14-7E51-3645-E105C72C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552575"/>
            <a:ext cx="91440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9" name="Picture 9">
            <a:extLst>
              <a:ext uri="{FF2B5EF4-FFF2-40B4-BE49-F238E27FC236}">
                <a16:creationId xmlns:a16="http://schemas.microsoft.com/office/drawing/2014/main" id="{8A5A70B1-F846-4702-30F0-A6A76163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633538"/>
            <a:ext cx="8856663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0F9B5A-A144-D4A7-6307-F5BB37DBF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5763"/>
            <a:ext cx="10680700" cy="757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4800" b="1">
                <a:solidFill>
                  <a:schemeClr val="tx1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D83741E-295D-5E0F-723F-A94F27A0E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771650"/>
            <a:ext cx="6983412" cy="382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Our salary and compensation analysis through Excel data modeling provides a comprehensive, data-driven approach to optimizing compensation structures. By leveraging advanced analytics and data visualization, organizations can:</a:t>
            </a:r>
          </a:p>
          <a:p>
            <a:endParaRPr lang="en-US" altLang="zh-CN"/>
          </a:p>
          <a:p>
            <a:r>
              <a:rPr lang="en-US" altLang="zh-CN"/>
              <a:t>- Ensure internal equity and external competitiveness</a:t>
            </a:r>
          </a:p>
          <a:p>
            <a:r>
              <a:rPr lang="en-US" altLang="zh-CN"/>
              <a:t>- Inform data-driven decisions</a:t>
            </a:r>
          </a:p>
          <a:p>
            <a:r>
              <a:rPr lang="en-US" altLang="zh-CN"/>
              <a:t>- Optimize compensation spend</a:t>
            </a:r>
          </a:p>
          <a:p>
            <a:r>
              <a:rPr lang="en-US" altLang="zh-CN"/>
              <a:t>- Enhance employee engagement and retention</a:t>
            </a:r>
          </a:p>
          <a:p>
            <a:r>
              <a:rPr lang="en-US" altLang="zh-CN"/>
              <a:t>- Ensure compliance with regulatory requirements</a:t>
            </a:r>
          </a:p>
          <a:p>
            <a:endParaRPr lang="en-US" altLang="zh-CN"/>
          </a:p>
          <a:p>
            <a:r>
              <a:rPr lang="en-US" altLang="zh-CN"/>
              <a:t>This solution empowers HR, Finance, and Management to make strategic decisions, drive business success, and improve employee satisfaction.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">
            <a:extLst>
              <a:ext uri="{FF2B5EF4-FFF2-40B4-BE49-F238E27FC236}">
                <a16:creationId xmlns:a16="http://schemas.microsoft.com/office/drawing/2014/main" id="{CF788FE5-43A0-C59E-7042-A811C15B1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custGeom>
            <a:avLst/>
            <a:gdLst>
              <a:gd name="T0" fmla="*/ 19200 w 19199"/>
              <a:gd name="T1" fmla="*/ 0 h 10799"/>
              <a:gd name="T2" fmla="*/ 0 w 19199"/>
              <a:gd name="T3" fmla="*/ 0 h 10799"/>
              <a:gd name="T4" fmla="*/ 0 w 19199"/>
              <a:gd name="T5" fmla="*/ 10799 h 10799"/>
              <a:gd name="T6" fmla="*/ 19200 w 19199"/>
              <a:gd name="T7" fmla="*/ 10799 h 10799"/>
              <a:gd name="T8" fmla="*/ 19200 w 19199"/>
              <a:gd name="T9" fmla="*/ 0 h 10799"/>
              <a:gd name="T10" fmla="*/ 19200 w 19199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99" h="10799">
                <a:moveTo>
                  <a:pt x="19200" y="0"/>
                </a:moveTo>
                <a:lnTo>
                  <a:pt x="0" y="0"/>
                </a:lnTo>
                <a:lnTo>
                  <a:pt x="0" y="10799"/>
                </a:lnTo>
                <a:lnTo>
                  <a:pt x="19200" y="10799"/>
                </a:lnTo>
                <a:lnTo>
                  <a:pt x="19200" y="0"/>
                </a:lnTo>
                <a:lnTo>
                  <a:pt x="192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FBF5E708-99A2-D785-3F61-779A89C585F5}"/>
              </a:ext>
            </a:extLst>
          </p:cNvPr>
          <p:cNvGrpSpPr>
            <a:grpSpLocks/>
          </p:cNvGrpSpPr>
          <p:nvPr/>
        </p:nvGrpSpPr>
        <p:grpSpPr bwMode="auto">
          <a:xfrm>
            <a:off x="7448550" y="0"/>
            <a:ext cx="4743450" cy="6858000"/>
            <a:chOff x="4692" y="0"/>
            <a:chExt cx="2988" cy="4320"/>
          </a:xfrm>
        </p:grpSpPr>
        <p:sp>
          <p:nvSpPr>
            <p:cNvPr id="6148" name="Freeform 4">
              <a:extLst>
                <a:ext uri="{FF2B5EF4-FFF2-40B4-BE49-F238E27FC236}">
                  <a16:creationId xmlns:a16="http://schemas.microsoft.com/office/drawing/2014/main" id="{E4612E16-D64C-5B0F-5CC1-DCBFF76DF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" y="3"/>
              <a:ext cx="768" cy="4317"/>
            </a:xfrm>
            <a:custGeom>
              <a:avLst/>
              <a:gdLst>
                <a:gd name="T0" fmla="*/ 0 w 1918"/>
                <a:gd name="T1" fmla="*/ 0 h 10792"/>
                <a:gd name="T2" fmla="*/ 1918 w 1918"/>
                <a:gd name="T3" fmla="*/ 10790 h 10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18" h="10792">
                  <a:moveTo>
                    <a:pt x="0" y="0"/>
                  </a:moveTo>
                  <a:lnTo>
                    <a:pt x="1918" y="10790"/>
                  </a:lnTo>
                </a:path>
              </a:pathLst>
            </a:custGeom>
            <a:noFill/>
            <a:ln w="9525">
              <a:solidFill>
                <a:srgbClr val="5FCAEE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Freeform 5">
              <a:extLst>
                <a:ext uri="{FF2B5EF4-FFF2-40B4-BE49-F238E27FC236}">
                  <a16:creationId xmlns:a16="http://schemas.microsoft.com/office/drawing/2014/main" id="{FB384270-2675-4CE1-AABC-6B8BDD69B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2327"/>
              <a:ext cx="2988" cy="1993"/>
            </a:xfrm>
            <a:custGeom>
              <a:avLst/>
              <a:gdLst>
                <a:gd name="T0" fmla="*/ 7469 w 7469"/>
                <a:gd name="T1" fmla="*/ 0 h 4982"/>
                <a:gd name="T2" fmla="*/ 0 w 7469"/>
                <a:gd name="T3" fmla="*/ 4980 h 4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69" h="4982">
                  <a:moveTo>
                    <a:pt x="7469" y="0"/>
                  </a:moveTo>
                  <a:lnTo>
                    <a:pt x="0" y="4980"/>
                  </a:lnTo>
                </a:path>
              </a:pathLst>
            </a:custGeom>
            <a:noFill/>
            <a:ln w="9525">
              <a:solidFill>
                <a:srgbClr val="5FCAEE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BED0FDEC-71B2-2ABE-9F59-6B777CDB4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4" y="0"/>
              <a:ext cx="1896" cy="4320"/>
            </a:xfrm>
            <a:custGeom>
              <a:avLst/>
              <a:gdLst>
                <a:gd name="T0" fmla="*/ 4739 w 4739"/>
                <a:gd name="T1" fmla="*/ 0 h 10799"/>
                <a:gd name="T2" fmla="*/ 3219 w 4739"/>
                <a:gd name="T3" fmla="*/ 0 h 10799"/>
                <a:gd name="T4" fmla="*/ 0 w 4739"/>
                <a:gd name="T5" fmla="*/ 10799 h 10799"/>
                <a:gd name="T6" fmla="*/ 4739 w 4739"/>
                <a:gd name="T7" fmla="*/ 10799 h 10799"/>
                <a:gd name="T8" fmla="*/ 4739 w 4739"/>
                <a:gd name="T9" fmla="*/ 0 h 10799"/>
                <a:gd name="T10" fmla="*/ 4739 w 4739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9" h="10799">
                  <a:moveTo>
                    <a:pt x="4739" y="0"/>
                  </a:moveTo>
                  <a:lnTo>
                    <a:pt x="3219" y="0"/>
                  </a:lnTo>
                  <a:lnTo>
                    <a:pt x="0" y="10799"/>
                  </a:lnTo>
                  <a:lnTo>
                    <a:pt x="4739" y="10799"/>
                  </a:lnTo>
                  <a:lnTo>
                    <a:pt x="4739" y="0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5FCAEE">
                <a:alpha val="35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Freeform 7">
              <a:extLst>
                <a:ext uri="{FF2B5EF4-FFF2-40B4-BE49-F238E27FC236}">
                  <a16:creationId xmlns:a16="http://schemas.microsoft.com/office/drawing/2014/main" id="{F4CC5ACC-EF16-4877-C906-4E5A3A47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" y="0"/>
              <a:ext cx="1631" cy="4320"/>
            </a:xfrm>
            <a:custGeom>
              <a:avLst/>
              <a:gdLst>
                <a:gd name="T0" fmla="*/ 4077 w 4077"/>
                <a:gd name="T1" fmla="*/ 0 h 10799"/>
                <a:gd name="T2" fmla="*/ 0 w 4077"/>
                <a:gd name="T3" fmla="*/ 0 h 10799"/>
                <a:gd name="T4" fmla="*/ 1903 w 4077"/>
                <a:gd name="T5" fmla="*/ 10799 h 10799"/>
                <a:gd name="T6" fmla="*/ 4077 w 4077"/>
                <a:gd name="T7" fmla="*/ 10799 h 10799"/>
                <a:gd name="T8" fmla="*/ 4077 w 4077"/>
                <a:gd name="T9" fmla="*/ 0 h 10799"/>
                <a:gd name="T10" fmla="*/ 4077 w 4077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7" h="10799">
                  <a:moveTo>
                    <a:pt x="4077" y="0"/>
                  </a:moveTo>
                  <a:lnTo>
                    <a:pt x="0" y="0"/>
                  </a:lnTo>
                  <a:lnTo>
                    <a:pt x="1903" y="10799"/>
                  </a:lnTo>
                  <a:lnTo>
                    <a:pt x="4077" y="10799"/>
                  </a:lnTo>
                  <a:lnTo>
                    <a:pt x="4077" y="0"/>
                  </a:lnTo>
                  <a:lnTo>
                    <a:pt x="4077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Freeform 8">
              <a:extLst>
                <a:ext uri="{FF2B5EF4-FFF2-40B4-BE49-F238E27FC236}">
                  <a16:creationId xmlns:a16="http://schemas.microsoft.com/office/drawing/2014/main" id="{2578CD01-120E-A53F-D243-6FBEB516A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" y="1920"/>
              <a:ext cx="2052" cy="2400"/>
            </a:xfrm>
            <a:custGeom>
              <a:avLst/>
              <a:gdLst>
                <a:gd name="T0" fmla="*/ 5130 w 5130"/>
                <a:gd name="T1" fmla="*/ 0 h 5999"/>
                <a:gd name="T2" fmla="*/ 0 w 5130"/>
                <a:gd name="T3" fmla="*/ 6000 h 5999"/>
                <a:gd name="T4" fmla="*/ 5130 w 5130"/>
                <a:gd name="T5" fmla="*/ 6000 h 5999"/>
                <a:gd name="T6" fmla="*/ 5130 w 5130"/>
                <a:gd name="T7" fmla="*/ 0 h 5999"/>
                <a:gd name="T8" fmla="*/ 5130 w 5130"/>
                <a:gd name="T9" fmla="*/ 0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0" h="5999">
                  <a:moveTo>
                    <a:pt x="5130" y="0"/>
                  </a:moveTo>
                  <a:lnTo>
                    <a:pt x="0" y="6000"/>
                  </a:lnTo>
                  <a:lnTo>
                    <a:pt x="5130" y="6000"/>
                  </a:lnTo>
                  <a:lnTo>
                    <a:pt x="5130" y="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17AFE3">
                <a:alpha val="65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Freeform 9">
              <a:extLst>
                <a:ext uri="{FF2B5EF4-FFF2-40B4-BE49-F238E27FC236}">
                  <a16:creationId xmlns:a16="http://schemas.microsoft.com/office/drawing/2014/main" id="{F58E8811-9B91-55EA-DE04-3460C129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0"/>
              <a:ext cx="1798" cy="4320"/>
            </a:xfrm>
            <a:custGeom>
              <a:avLst/>
              <a:gdLst>
                <a:gd name="T0" fmla="*/ 4494 w 4494"/>
                <a:gd name="T1" fmla="*/ 0 h 10799"/>
                <a:gd name="T2" fmla="*/ 0 w 4494"/>
                <a:gd name="T3" fmla="*/ 0 h 10799"/>
                <a:gd name="T4" fmla="*/ 3889 w 4494"/>
                <a:gd name="T5" fmla="*/ 10799 h 10799"/>
                <a:gd name="T6" fmla="*/ 4494 w 4494"/>
                <a:gd name="T7" fmla="*/ 10799 h 10799"/>
                <a:gd name="T8" fmla="*/ 4494 w 4494"/>
                <a:gd name="T9" fmla="*/ 0 h 10799"/>
                <a:gd name="T10" fmla="*/ 4494 w 4494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4" h="10799">
                  <a:moveTo>
                    <a:pt x="4494" y="0"/>
                  </a:moveTo>
                  <a:lnTo>
                    <a:pt x="0" y="0"/>
                  </a:lnTo>
                  <a:lnTo>
                    <a:pt x="3889" y="10799"/>
                  </a:lnTo>
                  <a:lnTo>
                    <a:pt x="4494" y="10799"/>
                  </a:lnTo>
                  <a:lnTo>
                    <a:pt x="4494" y="0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10">
              <a:extLst>
                <a:ext uri="{FF2B5EF4-FFF2-40B4-BE49-F238E27FC236}">
                  <a16:creationId xmlns:a16="http://schemas.microsoft.com/office/drawing/2014/main" id="{01BF4F35-F311-05D8-648B-F631FE83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" y="0"/>
              <a:ext cx="816" cy="4320"/>
            </a:xfrm>
            <a:custGeom>
              <a:avLst/>
              <a:gdLst>
                <a:gd name="T0" fmla="*/ 2039 w 2039"/>
                <a:gd name="T1" fmla="*/ 0 h 10799"/>
                <a:gd name="T2" fmla="*/ 1609 w 2039"/>
                <a:gd name="T3" fmla="*/ 0 h 10799"/>
                <a:gd name="T4" fmla="*/ 0 w 2039"/>
                <a:gd name="T5" fmla="*/ 10799 h 10799"/>
                <a:gd name="T6" fmla="*/ 2039 w 2039"/>
                <a:gd name="T7" fmla="*/ 10799 h 10799"/>
                <a:gd name="T8" fmla="*/ 2039 w 2039"/>
                <a:gd name="T9" fmla="*/ 0 h 10799"/>
                <a:gd name="T10" fmla="*/ 2039 w 2039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9" h="10799">
                  <a:moveTo>
                    <a:pt x="2039" y="0"/>
                  </a:moveTo>
                  <a:lnTo>
                    <a:pt x="1609" y="0"/>
                  </a:lnTo>
                  <a:lnTo>
                    <a:pt x="0" y="10799"/>
                  </a:lnTo>
                  <a:lnTo>
                    <a:pt x="2039" y="10799"/>
                  </a:lnTo>
                  <a:lnTo>
                    <a:pt x="2039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11">
              <a:extLst>
                <a:ext uri="{FF2B5EF4-FFF2-40B4-BE49-F238E27FC236}">
                  <a16:creationId xmlns:a16="http://schemas.microsoft.com/office/drawing/2014/main" id="{B59652FE-FEA1-2892-B667-A4D66F90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" y="0"/>
              <a:ext cx="791" cy="4320"/>
            </a:xfrm>
            <a:custGeom>
              <a:avLst/>
              <a:gdLst>
                <a:gd name="T0" fmla="*/ 1977 w 1977"/>
                <a:gd name="T1" fmla="*/ 0 h 10799"/>
                <a:gd name="T2" fmla="*/ 0 w 1977"/>
                <a:gd name="T3" fmla="*/ 0 h 10799"/>
                <a:gd name="T4" fmla="*/ 1755 w 1977"/>
                <a:gd name="T5" fmla="*/ 10799 h 10799"/>
                <a:gd name="T6" fmla="*/ 1977 w 1977"/>
                <a:gd name="T7" fmla="*/ 10799 h 10799"/>
                <a:gd name="T8" fmla="*/ 1977 w 1977"/>
                <a:gd name="T9" fmla="*/ 0 h 10799"/>
                <a:gd name="T10" fmla="*/ 1977 w 1977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7" h="10799">
                  <a:moveTo>
                    <a:pt x="1977" y="0"/>
                  </a:moveTo>
                  <a:lnTo>
                    <a:pt x="0" y="0"/>
                  </a:lnTo>
                  <a:lnTo>
                    <a:pt x="1755" y="10799"/>
                  </a:lnTo>
                  <a:lnTo>
                    <a:pt x="1977" y="10799"/>
                  </a:lnTo>
                  <a:lnTo>
                    <a:pt x="1977" y="0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2">
              <a:extLst>
                <a:ext uri="{FF2B5EF4-FFF2-40B4-BE49-F238E27FC236}">
                  <a16:creationId xmlns:a16="http://schemas.microsoft.com/office/drawing/2014/main" id="{CB8375CB-B7F4-3FF1-3220-639B2413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" y="2262"/>
              <a:ext cx="1146" cy="2058"/>
            </a:xfrm>
            <a:custGeom>
              <a:avLst/>
              <a:gdLst>
                <a:gd name="T0" fmla="*/ 2865 w 2865"/>
                <a:gd name="T1" fmla="*/ 0 h 5145"/>
                <a:gd name="T2" fmla="*/ 0 w 2865"/>
                <a:gd name="T3" fmla="*/ 5145 h 5145"/>
                <a:gd name="T4" fmla="*/ 2865 w 2865"/>
                <a:gd name="T5" fmla="*/ 5145 h 5145"/>
                <a:gd name="T6" fmla="*/ 2865 w 2865"/>
                <a:gd name="T7" fmla="*/ 0 h 5145"/>
                <a:gd name="T8" fmla="*/ 2865 w 2865"/>
                <a:gd name="T9" fmla="*/ 0 h 5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5" h="5145">
                  <a:moveTo>
                    <a:pt x="2865" y="0"/>
                  </a:moveTo>
                  <a:lnTo>
                    <a:pt x="0" y="5145"/>
                  </a:lnTo>
                  <a:lnTo>
                    <a:pt x="2865" y="5145"/>
                  </a:lnTo>
                  <a:lnTo>
                    <a:pt x="2865" y="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rgbClr val="17AFE3">
                <a:alpha val="65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7" name="Freeform 13">
            <a:extLst>
              <a:ext uri="{FF2B5EF4-FFF2-40B4-BE49-F238E27FC236}">
                <a16:creationId xmlns:a16="http://schemas.microsoft.com/office/drawing/2014/main" id="{E434A4E1-7667-6BBA-EAC3-49CA26E4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704"/>
              <a:gd name="T1" fmla="*/ 0 h 4485"/>
              <a:gd name="T2" fmla="*/ 0 w 704"/>
              <a:gd name="T3" fmla="*/ 4485 h 4485"/>
              <a:gd name="T4" fmla="*/ 704 w 704"/>
              <a:gd name="T5" fmla="*/ 4485 h 4485"/>
              <a:gd name="T6" fmla="*/ 0 w 704"/>
              <a:gd name="T7" fmla="*/ 0 h 4485"/>
              <a:gd name="T8" fmla="*/ 0 w 704"/>
              <a:gd name="T9" fmla="*/ 0 h 4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4485">
                <a:moveTo>
                  <a:pt x="0" y="0"/>
                </a:moveTo>
                <a:lnTo>
                  <a:pt x="0" y="4485"/>
                </a:lnTo>
                <a:lnTo>
                  <a:pt x="704" y="448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Freeform 14">
            <a:extLst>
              <a:ext uri="{FF2B5EF4-FFF2-40B4-BE49-F238E27FC236}">
                <a16:creationId xmlns:a16="http://schemas.microsoft.com/office/drawing/2014/main" id="{52A4F407-C63D-0D24-4187-F3600006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>
              <a:gd name="T0" fmla="*/ 719 w 719"/>
              <a:gd name="T1" fmla="*/ 0 h 719"/>
              <a:gd name="T2" fmla="*/ 0 w 719"/>
              <a:gd name="T3" fmla="*/ 0 h 719"/>
              <a:gd name="T4" fmla="*/ 0 w 719"/>
              <a:gd name="T5" fmla="*/ 720 h 719"/>
              <a:gd name="T6" fmla="*/ 719 w 719"/>
              <a:gd name="T7" fmla="*/ 720 h 719"/>
              <a:gd name="T8" fmla="*/ 719 w 719"/>
              <a:gd name="T9" fmla="*/ 0 h 719"/>
              <a:gd name="T10" fmla="*/ 719 w 719"/>
              <a:gd name="T1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9" h="719">
                <a:moveTo>
                  <a:pt x="719" y="0"/>
                </a:moveTo>
                <a:lnTo>
                  <a:pt x="0" y="0"/>
                </a:lnTo>
                <a:lnTo>
                  <a:pt x="0" y="720"/>
                </a:lnTo>
                <a:lnTo>
                  <a:pt x="719" y="720"/>
                </a:lnTo>
                <a:lnTo>
                  <a:pt x="719" y="0"/>
                </a:lnTo>
                <a:lnTo>
                  <a:pt x="71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Freeform 15">
            <a:extLst>
              <a:ext uri="{FF2B5EF4-FFF2-40B4-BE49-F238E27FC236}">
                <a16:creationId xmlns:a16="http://schemas.microsoft.com/office/drawing/2014/main" id="{AF9425E1-3A2D-B431-CF6D-87195E977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1695450"/>
            <a:ext cx="314325" cy="323850"/>
          </a:xfrm>
          <a:custGeom>
            <a:avLst/>
            <a:gdLst>
              <a:gd name="T0" fmla="*/ 494 w 494"/>
              <a:gd name="T1" fmla="*/ 0 h 509"/>
              <a:gd name="T2" fmla="*/ 0 w 494"/>
              <a:gd name="T3" fmla="*/ 0 h 509"/>
              <a:gd name="T4" fmla="*/ 0 w 494"/>
              <a:gd name="T5" fmla="*/ 510 h 509"/>
              <a:gd name="T6" fmla="*/ 494 w 494"/>
              <a:gd name="T7" fmla="*/ 510 h 509"/>
              <a:gd name="T8" fmla="*/ 494 w 494"/>
              <a:gd name="T9" fmla="*/ 0 h 509"/>
              <a:gd name="T10" fmla="*/ 494 w 494"/>
              <a:gd name="T11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" h="509">
                <a:moveTo>
                  <a:pt x="494" y="0"/>
                </a:moveTo>
                <a:lnTo>
                  <a:pt x="0" y="0"/>
                </a:lnTo>
                <a:lnTo>
                  <a:pt x="0" y="510"/>
                </a:lnTo>
                <a:lnTo>
                  <a:pt x="494" y="510"/>
                </a:lnTo>
                <a:lnTo>
                  <a:pt x="494" y="0"/>
                </a:lnTo>
                <a:lnTo>
                  <a:pt x="494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Freeform 16">
            <a:extLst>
              <a:ext uri="{FF2B5EF4-FFF2-40B4-BE49-F238E27FC236}">
                <a16:creationId xmlns:a16="http://schemas.microsoft.com/office/drawing/2014/main" id="{2D2F0224-9931-520E-204A-13209A2E8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>
              <a:gd name="T0" fmla="*/ 285 w 285"/>
              <a:gd name="T1" fmla="*/ 0 h 285"/>
              <a:gd name="T2" fmla="*/ 0 w 285"/>
              <a:gd name="T3" fmla="*/ 0 h 285"/>
              <a:gd name="T4" fmla="*/ 0 w 285"/>
              <a:gd name="T5" fmla="*/ 285 h 285"/>
              <a:gd name="T6" fmla="*/ 285 w 285"/>
              <a:gd name="T7" fmla="*/ 285 h 285"/>
              <a:gd name="T8" fmla="*/ 285 w 285"/>
              <a:gd name="T9" fmla="*/ 0 h 285"/>
              <a:gd name="T10" fmla="*/ 285 w 285"/>
              <a:gd name="T1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85">
                <a:moveTo>
                  <a:pt x="285" y="0"/>
                </a:moveTo>
                <a:lnTo>
                  <a:pt x="0" y="0"/>
                </a:lnTo>
                <a:lnTo>
                  <a:pt x="0" y="285"/>
                </a:lnTo>
                <a:lnTo>
                  <a:pt x="285" y="285"/>
                </a:lnTo>
                <a:lnTo>
                  <a:pt x="285" y="0"/>
                </a:lnTo>
                <a:lnTo>
                  <a:pt x="28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Rectangle 17">
            <a:extLst>
              <a:ext uri="{FF2B5EF4-FFF2-40B4-BE49-F238E27FC236}">
                <a16:creationId xmlns:a16="http://schemas.microsoft.com/office/drawing/2014/main" id="{9D91BEBF-1654-369E-8B24-B0337163D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830263"/>
            <a:ext cx="3910013" cy="663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510" rIns="0" bIns="0">
            <a:spAutoFit/>
          </a:bodyPr>
          <a:lstStyle/>
          <a:p>
            <a:pPr marL="12700">
              <a:spcBef>
                <a:spcPts val="138"/>
              </a:spcBef>
            </a:pPr>
            <a:r>
              <a:rPr lang="en-US" altLang="zh-CN" sz="4200" b="1">
                <a:solidFill>
                  <a:schemeClr val="tx1"/>
                </a:solidFill>
                <a:latin typeface="Trebuchet MS" panose="020B0603020202020204" pitchFamily="34" charset="0"/>
              </a:rPr>
              <a:t>PROJECT TITLE</a:t>
            </a:r>
          </a:p>
        </p:txBody>
      </p:sp>
      <p:grpSp>
        <p:nvGrpSpPr>
          <p:cNvPr id="6162" name="Group 18">
            <a:extLst>
              <a:ext uri="{FF2B5EF4-FFF2-40B4-BE49-F238E27FC236}">
                <a16:creationId xmlns:a16="http://schemas.microsoft.com/office/drawing/2014/main" id="{CD98C473-5BE7-1742-DD34-668EE942C022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6410325"/>
            <a:ext cx="3705225" cy="295275"/>
            <a:chOff x="294" y="4038"/>
            <a:chExt cx="2334" cy="186"/>
          </a:xfrm>
        </p:grpSpPr>
        <p:pic>
          <p:nvPicPr>
            <p:cNvPr id="6163" name="Picture 19">
              <a:extLst>
                <a:ext uri="{FF2B5EF4-FFF2-40B4-BE49-F238E27FC236}">
                  <a16:creationId xmlns:a16="http://schemas.microsoft.com/office/drawing/2014/main" id="{0DC91FBF-462F-CF42-7A4A-178350773311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" y="4074"/>
              <a:ext cx="1350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164" name="Picture 20">
              <a:extLst>
                <a:ext uri="{FF2B5EF4-FFF2-40B4-BE49-F238E27FC236}">
                  <a16:creationId xmlns:a16="http://schemas.microsoft.com/office/drawing/2014/main" id="{3897E9A4-8FC4-5F41-6801-8416299DBC35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" y="4038"/>
              <a:ext cx="2334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165" name="Rectangle 21">
            <a:extLst>
              <a:ext uri="{FF2B5EF4-FFF2-40B4-BE49-F238E27FC236}">
                <a16:creationId xmlns:a16="http://schemas.microsoft.com/office/drawing/2014/main" id="{4E011A2B-CC7D-0DB1-39E6-2A90E9ADFCF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353800" y="6473825"/>
            <a:ext cx="150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b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fld id="{154BD41D-5E52-4BDD-BCAD-37AE0EDA559B}" type="slidenum">
              <a:rPr lang="zh-CN" altLang="en-US" sz="1100">
                <a:solidFill>
                  <a:srgbClr val="2D936B"/>
                </a:solidFill>
                <a:latin typeface="Trebuchet MS" panose="020B0603020202020204" pitchFamily="34" charset="0"/>
              </a:rPr>
              <a:pPr>
                <a:spcBef>
                  <a:spcPts val="63"/>
                </a:spcBef>
              </a:pPr>
              <a:t>2</a:t>
            </a:fld>
            <a:endParaRPr lang="en-US" altLang="zh-CN" sz="1100">
              <a:solidFill>
                <a:srgbClr val="2D936B"/>
              </a:solidFill>
              <a:latin typeface="Trebuchet MS" panose="020B0603020202020204" pitchFamily="34" charset="0"/>
            </a:endParaRPr>
          </a:p>
        </p:txBody>
      </p:sp>
      <p:sp>
        <p:nvSpPr>
          <p:cNvPr id="6166" name="Rectangle 22">
            <a:extLst>
              <a:ext uri="{FF2B5EF4-FFF2-40B4-BE49-F238E27FC236}">
                <a16:creationId xmlns:a16="http://schemas.microsoft.com/office/drawing/2014/main" id="{32C34137-58C3-D5CA-9731-D9E65172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2122488"/>
            <a:ext cx="8593137" cy="209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4400" b="1">
                <a:solidFill>
                  <a:srgbClr val="0F0F0F"/>
                </a:solidFill>
                <a:latin typeface="Times New Roman" panose="02020603050405020304" pitchFamily="18" charset="0"/>
              </a:rPr>
              <a:t>Salary and compensation analysis through excel data modelling </a:t>
            </a:r>
            <a:endParaRPr lang="en-US" altLang="zh-CN" sz="280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2">
            <a:extLst>
              <a:ext uri="{FF2B5EF4-FFF2-40B4-BE49-F238E27FC236}">
                <a16:creationId xmlns:a16="http://schemas.microsoft.com/office/drawing/2014/main" id="{A4840F12-4D78-CBE0-D5EA-924D75020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8575"/>
            <a:ext cx="12480925" cy="6858000"/>
          </a:xfrm>
          <a:custGeom>
            <a:avLst/>
            <a:gdLst>
              <a:gd name="T0" fmla="*/ 19655 w 19656"/>
              <a:gd name="T1" fmla="*/ 0 h 10799"/>
              <a:gd name="T2" fmla="*/ 0 w 19656"/>
              <a:gd name="T3" fmla="*/ 0 h 10799"/>
              <a:gd name="T4" fmla="*/ 0 w 19656"/>
              <a:gd name="T5" fmla="*/ 10798 h 10799"/>
              <a:gd name="T6" fmla="*/ 19655 w 19656"/>
              <a:gd name="T7" fmla="*/ 10798 h 10799"/>
              <a:gd name="T8" fmla="*/ 19655 w 19656"/>
              <a:gd name="T9" fmla="*/ 0 h 10799"/>
              <a:gd name="T10" fmla="*/ 19655 w 19656"/>
              <a:gd name="T11" fmla="*/ 0 h 10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56" h="10799">
                <a:moveTo>
                  <a:pt x="19655" y="0"/>
                </a:moveTo>
                <a:lnTo>
                  <a:pt x="0" y="0"/>
                </a:lnTo>
                <a:lnTo>
                  <a:pt x="0" y="10798"/>
                </a:lnTo>
                <a:lnTo>
                  <a:pt x="19655" y="10798"/>
                </a:lnTo>
                <a:lnTo>
                  <a:pt x="19655" y="0"/>
                </a:lnTo>
                <a:lnTo>
                  <a:pt x="19655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613A66CF-AE6F-AF55-B6B6-E4D13A62FF45}"/>
              </a:ext>
            </a:extLst>
          </p:cNvPr>
          <p:cNvGrpSpPr>
            <a:grpSpLocks/>
          </p:cNvGrpSpPr>
          <p:nvPr/>
        </p:nvGrpSpPr>
        <p:grpSpPr bwMode="auto">
          <a:xfrm>
            <a:off x="7448550" y="0"/>
            <a:ext cx="4743450" cy="6858000"/>
            <a:chOff x="4692" y="0"/>
            <a:chExt cx="2988" cy="4320"/>
          </a:xfrm>
        </p:grpSpPr>
        <p:sp>
          <p:nvSpPr>
            <p:cNvPr id="7172" name="Freeform 4">
              <a:extLst>
                <a:ext uri="{FF2B5EF4-FFF2-40B4-BE49-F238E27FC236}">
                  <a16:creationId xmlns:a16="http://schemas.microsoft.com/office/drawing/2014/main" id="{B7F4060E-BFB0-BB73-3988-71B501B11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" y="3"/>
              <a:ext cx="768" cy="4317"/>
            </a:xfrm>
            <a:custGeom>
              <a:avLst/>
              <a:gdLst>
                <a:gd name="T0" fmla="*/ 0 w 1918"/>
                <a:gd name="T1" fmla="*/ 0 h 10792"/>
                <a:gd name="T2" fmla="*/ 1918 w 1918"/>
                <a:gd name="T3" fmla="*/ 10790 h 10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18" h="10792">
                  <a:moveTo>
                    <a:pt x="0" y="0"/>
                  </a:moveTo>
                  <a:lnTo>
                    <a:pt x="1918" y="10790"/>
                  </a:lnTo>
                </a:path>
              </a:pathLst>
            </a:custGeom>
            <a:noFill/>
            <a:ln w="9525">
              <a:solidFill>
                <a:srgbClr val="5FCAEE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5">
              <a:extLst>
                <a:ext uri="{FF2B5EF4-FFF2-40B4-BE49-F238E27FC236}">
                  <a16:creationId xmlns:a16="http://schemas.microsoft.com/office/drawing/2014/main" id="{4D808749-B2C5-098A-0EE7-8CE930145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2327"/>
              <a:ext cx="2988" cy="1993"/>
            </a:xfrm>
            <a:custGeom>
              <a:avLst/>
              <a:gdLst>
                <a:gd name="T0" fmla="*/ 7469 w 7469"/>
                <a:gd name="T1" fmla="*/ 0 h 4982"/>
                <a:gd name="T2" fmla="*/ 0 w 7469"/>
                <a:gd name="T3" fmla="*/ 4980 h 4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69" h="4982">
                  <a:moveTo>
                    <a:pt x="7469" y="0"/>
                  </a:moveTo>
                  <a:lnTo>
                    <a:pt x="0" y="4980"/>
                  </a:lnTo>
                </a:path>
              </a:pathLst>
            </a:custGeom>
            <a:noFill/>
            <a:ln w="9525">
              <a:solidFill>
                <a:srgbClr val="5FCAEE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Freeform 6">
              <a:extLst>
                <a:ext uri="{FF2B5EF4-FFF2-40B4-BE49-F238E27FC236}">
                  <a16:creationId xmlns:a16="http://schemas.microsoft.com/office/drawing/2014/main" id="{3BC86B6E-541B-D958-C150-248AB1C0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4" y="0"/>
              <a:ext cx="1896" cy="4320"/>
            </a:xfrm>
            <a:custGeom>
              <a:avLst/>
              <a:gdLst>
                <a:gd name="T0" fmla="*/ 4739 w 4739"/>
                <a:gd name="T1" fmla="*/ 0 h 10799"/>
                <a:gd name="T2" fmla="*/ 3219 w 4739"/>
                <a:gd name="T3" fmla="*/ 0 h 10799"/>
                <a:gd name="T4" fmla="*/ 0 w 4739"/>
                <a:gd name="T5" fmla="*/ 10799 h 10799"/>
                <a:gd name="T6" fmla="*/ 4739 w 4739"/>
                <a:gd name="T7" fmla="*/ 10799 h 10799"/>
                <a:gd name="T8" fmla="*/ 4739 w 4739"/>
                <a:gd name="T9" fmla="*/ 0 h 10799"/>
                <a:gd name="T10" fmla="*/ 4739 w 4739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39" h="10799">
                  <a:moveTo>
                    <a:pt x="4739" y="0"/>
                  </a:moveTo>
                  <a:lnTo>
                    <a:pt x="3219" y="0"/>
                  </a:lnTo>
                  <a:lnTo>
                    <a:pt x="0" y="10799"/>
                  </a:lnTo>
                  <a:lnTo>
                    <a:pt x="4739" y="10799"/>
                  </a:lnTo>
                  <a:lnTo>
                    <a:pt x="4739" y="0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5FCAEE">
                <a:alpha val="35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Freeform 7">
              <a:extLst>
                <a:ext uri="{FF2B5EF4-FFF2-40B4-BE49-F238E27FC236}">
                  <a16:creationId xmlns:a16="http://schemas.microsoft.com/office/drawing/2014/main" id="{96B6B6ED-55D4-F636-5807-D8B5162AD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9" y="0"/>
              <a:ext cx="1631" cy="4320"/>
            </a:xfrm>
            <a:custGeom>
              <a:avLst/>
              <a:gdLst>
                <a:gd name="T0" fmla="*/ 4077 w 4077"/>
                <a:gd name="T1" fmla="*/ 0 h 10799"/>
                <a:gd name="T2" fmla="*/ 0 w 4077"/>
                <a:gd name="T3" fmla="*/ 0 h 10799"/>
                <a:gd name="T4" fmla="*/ 1903 w 4077"/>
                <a:gd name="T5" fmla="*/ 10799 h 10799"/>
                <a:gd name="T6" fmla="*/ 4077 w 4077"/>
                <a:gd name="T7" fmla="*/ 10799 h 10799"/>
                <a:gd name="T8" fmla="*/ 4077 w 4077"/>
                <a:gd name="T9" fmla="*/ 0 h 10799"/>
                <a:gd name="T10" fmla="*/ 4077 w 4077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7" h="10799">
                  <a:moveTo>
                    <a:pt x="4077" y="0"/>
                  </a:moveTo>
                  <a:lnTo>
                    <a:pt x="0" y="0"/>
                  </a:lnTo>
                  <a:lnTo>
                    <a:pt x="1903" y="10799"/>
                  </a:lnTo>
                  <a:lnTo>
                    <a:pt x="4077" y="10799"/>
                  </a:lnTo>
                  <a:lnTo>
                    <a:pt x="4077" y="0"/>
                  </a:lnTo>
                  <a:lnTo>
                    <a:pt x="4077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Freeform 8">
              <a:extLst>
                <a:ext uri="{FF2B5EF4-FFF2-40B4-BE49-F238E27FC236}">
                  <a16:creationId xmlns:a16="http://schemas.microsoft.com/office/drawing/2014/main" id="{1CBA622A-9BC3-1402-C7EA-FF843BBC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" y="1920"/>
              <a:ext cx="2052" cy="2400"/>
            </a:xfrm>
            <a:custGeom>
              <a:avLst/>
              <a:gdLst>
                <a:gd name="T0" fmla="*/ 5130 w 5130"/>
                <a:gd name="T1" fmla="*/ 0 h 5999"/>
                <a:gd name="T2" fmla="*/ 0 w 5130"/>
                <a:gd name="T3" fmla="*/ 6000 h 5999"/>
                <a:gd name="T4" fmla="*/ 5130 w 5130"/>
                <a:gd name="T5" fmla="*/ 6000 h 5999"/>
                <a:gd name="T6" fmla="*/ 5130 w 5130"/>
                <a:gd name="T7" fmla="*/ 0 h 5999"/>
                <a:gd name="T8" fmla="*/ 5130 w 5130"/>
                <a:gd name="T9" fmla="*/ 0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0" h="5999">
                  <a:moveTo>
                    <a:pt x="5130" y="0"/>
                  </a:moveTo>
                  <a:lnTo>
                    <a:pt x="0" y="6000"/>
                  </a:lnTo>
                  <a:lnTo>
                    <a:pt x="5130" y="6000"/>
                  </a:lnTo>
                  <a:lnTo>
                    <a:pt x="5130" y="0"/>
                  </a:lnTo>
                  <a:lnTo>
                    <a:pt x="5130" y="0"/>
                  </a:lnTo>
                  <a:close/>
                </a:path>
              </a:pathLst>
            </a:custGeom>
            <a:solidFill>
              <a:srgbClr val="17AFE3">
                <a:alpha val="65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Freeform 9">
              <a:extLst>
                <a:ext uri="{FF2B5EF4-FFF2-40B4-BE49-F238E27FC236}">
                  <a16:creationId xmlns:a16="http://schemas.microsoft.com/office/drawing/2014/main" id="{20569887-2846-B44C-4CCA-FBD0D504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2" y="0"/>
              <a:ext cx="1798" cy="4320"/>
            </a:xfrm>
            <a:custGeom>
              <a:avLst/>
              <a:gdLst>
                <a:gd name="T0" fmla="*/ 4494 w 4494"/>
                <a:gd name="T1" fmla="*/ 0 h 10799"/>
                <a:gd name="T2" fmla="*/ 0 w 4494"/>
                <a:gd name="T3" fmla="*/ 0 h 10799"/>
                <a:gd name="T4" fmla="*/ 3889 w 4494"/>
                <a:gd name="T5" fmla="*/ 10799 h 10799"/>
                <a:gd name="T6" fmla="*/ 4494 w 4494"/>
                <a:gd name="T7" fmla="*/ 10799 h 10799"/>
                <a:gd name="T8" fmla="*/ 4494 w 4494"/>
                <a:gd name="T9" fmla="*/ 0 h 10799"/>
                <a:gd name="T10" fmla="*/ 4494 w 4494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94" h="10799">
                  <a:moveTo>
                    <a:pt x="4494" y="0"/>
                  </a:moveTo>
                  <a:lnTo>
                    <a:pt x="0" y="0"/>
                  </a:lnTo>
                  <a:lnTo>
                    <a:pt x="3889" y="10799"/>
                  </a:lnTo>
                  <a:lnTo>
                    <a:pt x="4494" y="10799"/>
                  </a:lnTo>
                  <a:lnTo>
                    <a:pt x="4494" y="0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10">
              <a:extLst>
                <a:ext uri="{FF2B5EF4-FFF2-40B4-BE49-F238E27FC236}">
                  <a16:creationId xmlns:a16="http://schemas.microsoft.com/office/drawing/2014/main" id="{0046B86E-6214-F141-3E0A-E63D2FB22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" y="0"/>
              <a:ext cx="816" cy="4320"/>
            </a:xfrm>
            <a:custGeom>
              <a:avLst/>
              <a:gdLst>
                <a:gd name="T0" fmla="*/ 2039 w 2039"/>
                <a:gd name="T1" fmla="*/ 0 h 10799"/>
                <a:gd name="T2" fmla="*/ 1609 w 2039"/>
                <a:gd name="T3" fmla="*/ 0 h 10799"/>
                <a:gd name="T4" fmla="*/ 0 w 2039"/>
                <a:gd name="T5" fmla="*/ 10799 h 10799"/>
                <a:gd name="T6" fmla="*/ 2039 w 2039"/>
                <a:gd name="T7" fmla="*/ 10799 h 10799"/>
                <a:gd name="T8" fmla="*/ 2039 w 2039"/>
                <a:gd name="T9" fmla="*/ 0 h 10799"/>
                <a:gd name="T10" fmla="*/ 2039 w 2039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9" h="10799">
                  <a:moveTo>
                    <a:pt x="2039" y="0"/>
                  </a:moveTo>
                  <a:lnTo>
                    <a:pt x="1609" y="0"/>
                  </a:lnTo>
                  <a:lnTo>
                    <a:pt x="0" y="10799"/>
                  </a:lnTo>
                  <a:lnTo>
                    <a:pt x="2039" y="10799"/>
                  </a:lnTo>
                  <a:lnTo>
                    <a:pt x="2039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Freeform 11">
              <a:extLst>
                <a:ext uri="{FF2B5EF4-FFF2-40B4-BE49-F238E27FC236}">
                  <a16:creationId xmlns:a16="http://schemas.microsoft.com/office/drawing/2014/main" id="{087FC2A6-3784-86D4-75B6-72ECD2960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" y="0"/>
              <a:ext cx="791" cy="4320"/>
            </a:xfrm>
            <a:custGeom>
              <a:avLst/>
              <a:gdLst>
                <a:gd name="T0" fmla="*/ 1977 w 1977"/>
                <a:gd name="T1" fmla="*/ 0 h 10799"/>
                <a:gd name="T2" fmla="*/ 0 w 1977"/>
                <a:gd name="T3" fmla="*/ 0 h 10799"/>
                <a:gd name="T4" fmla="*/ 1755 w 1977"/>
                <a:gd name="T5" fmla="*/ 10799 h 10799"/>
                <a:gd name="T6" fmla="*/ 1977 w 1977"/>
                <a:gd name="T7" fmla="*/ 10799 h 10799"/>
                <a:gd name="T8" fmla="*/ 1977 w 1977"/>
                <a:gd name="T9" fmla="*/ 0 h 10799"/>
                <a:gd name="T10" fmla="*/ 1977 w 1977"/>
                <a:gd name="T11" fmla="*/ 0 h 10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7" h="10799">
                  <a:moveTo>
                    <a:pt x="1977" y="0"/>
                  </a:moveTo>
                  <a:lnTo>
                    <a:pt x="0" y="0"/>
                  </a:lnTo>
                  <a:lnTo>
                    <a:pt x="1755" y="10799"/>
                  </a:lnTo>
                  <a:lnTo>
                    <a:pt x="1977" y="10799"/>
                  </a:lnTo>
                  <a:lnTo>
                    <a:pt x="1977" y="0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226192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12">
              <a:extLst>
                <a:ext uri="{FF2B5EF4-FFF2-40B4-BE49-F238E27FC236}">
                  <a16:creationId xmlns:a16="http://schemas.microsoft.com/office/drawing/2014/main" id="{95BEF9EE-DC59-64D0-94B5-208ECF63F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" y="2262"/>
              <a:ext cx="1146" cy="2058"/>
            </a:xfrm>
            <a:custGeom>
              <a:avLst/>
              <a:gdLst>
                <a:gd name="T0" fmla="*/ 2865 w 2865"/>
                <a:gd name="T1" fmla="*/ 0 h 5145"/>
                <a:gd name="T2" fmla="*/ 0 w 2865"/>
                <a:gd name="T3" fmla="*/ 5145 h 5145"/>
                <a:gd name="T4" fmla="*/ 2865 w 2865"/>
                <a:gd name="T5" fmla="*/ 5145 h 5145"/>
                <a:gd name="T6" fmla="*/ 2865 w 2865"/>
                <a:gd name="T7" fmla="*/ 0 h 5145"/>
                <a:gd name="T8" fmla="*/ 2865 w 2865"/>
                <a:gd name="T9" fmla="*/ 0 h 5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5" h="5145">
                  <a:moveTo>
                    <a:pt x="2865" y="0"/>
                  </a:moveTo>
                  <a:lnTo>
                    <a:pt x="0" y="5145"/>
                  </a:lnTo>
                  <a:lnTo>
                    <a:pt x="2865" y="5145"/>
                  </a:lnTo>
                  <a:lnTo>
                    <a:pt x="2865" y="0"/>
                  </a:lnTo>
                  <a:lnTo>
                    <a:pt x="2865" y="0"/>
                  </a:lnTo>
                  <a:close/>
                </a:path>
              </a:pathLst>
            </a:custGeom>
            <a:solidFill>
              <a:srgbClr val="17AFE3">
                <a:alpha val="65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1" name="Freeform 13">
            <a:extLst>
              <a:ext uri="{FF2B5EF4-FFF2-40B4-BE49-F238E27FC236}">
                <a16:creationId xmlns:a16="http://schemas.microsoft.com/office/drawing/2014/main" id="{167C9BD8-B595-1589-426E-E1BBF600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704"/>
              <a:gd name="T1" fmla="*/ 0 h 4485"/>
              <a:gd name="T2" fmla="*/ 0 w 704"/>
              <a:gd name="T3" fmla="*/ 4485 h 4485"/>
              <a:gd name="T4" fmla="*/ 704 w 704"/>
              <a:gd name="T5" fmla="*/ 4485 h 4485"/>
              <a:gd name="T6" fmla="*/ 0 w 704"/>
              <a:gd name="T7" fmla="*/ 0 h 4485"/>
              <a:gd name="T8" fmla="*/ 0 w 704"/>
              <a:gd name="T9" fmla="*/ 0 h 4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4" h="4485">
                <a:moveTo>
                  <a:pt x="0" y="0"/>
                </a:moveTo>
                <a:lnTo>
                  <a:pt x="0" y="4485"/>
                </a:lnTo>
                <a:lnTo>
                  <a:pt x="704" y="448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211DAA5D-A5FB-5AFE-5C4F-E1196134B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6486525"/>
            <a:ext cx="17732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ts val="1275"/>
              </a:lnSpc>
            </a:pPr>
            <a:r>
              <a:rPr lang="en-US" altLang="zh-CN" sz="1100">
                <a:solidFill>
                  <a:srgbClr val="2D83C3"/>
                </a:solidFill>
                <a:latin typeface="Trebuchet MS" panose="020B0603020202020204" pitchFamily="34" charset="0"/>
              </a:rPr>
              <a:t>3/21/2024  </a:t>
            </a:r>
            <a:r>
              <a:rPr lang="en-US" altLang="zh-CN" sz="1100" b="1">
                <a:solidFill>
                  <a:srgbClr val="2D83C3"/>
                </a:solidFill>
                <a:latin typeface="Trebuchet MS" panose="020B0603020202020204" pitchFamily="34" charset="0"/>
              </a:rPr>
              <a:t>Annual Review</a:t>
            </a:r>
            <a:endParaRPr lang="en-US" altLang="zh-CN" sz="1100">
              <a:latin typeface="Trebuchet MS" panose="020B0603020202020204" pitchFamily="34" charset="0"/>
            </a:endParaRPr>
          </a:p>
        </p:txBody>
      </p:sp>
      <p:sp>
        <p:nvSpPr>
          <p:cNvPr id="7183" name="Freeform 15">
            <a:extLst>
              <a:ext uri="{FF2B5EF4-FFF2-40B4-BE49-F238E27FC236}">
                <a16:creationId xmlns:a16="http://schemas.microsoft.com/office/drawing/2014/main" id="{1BE132F2-5A3E-7BDA-136D-2E31F3D2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447675"/>
            <a:ext cx="361950" cy="361950"/>
          </a:xfrm>
          <a:custGeom>
            <a:avLst/>
            <a:gdLst>
              <a:gd name="T0" fmla="*/ 285 w 570"/>
              <a:gd name="T1" fmla="*/ 0 h 569"/>
              <a:gd name="T2" fmla="*/ 209 w 570"/>
              <a:gd name="T3" fmla="*/ 10 h 569"/>
              <a:gd name="T4" fmla="*/ 141 w 570"/>
              <a:gd name="T5" fmla="*/ 38 h 569"/>
              <a:gd name="T6" fmla="*/ 83 w 570"/>
              <a:gd name="T7" fmla="*/ 83 h 569"/>
              <a:gd name="T8" fmla="*/ 38 w 570"/>
              <a:gd name="T9" fmla="*/ 141 h 569"/>
              <a:gd name="T10" fmla="*/ 10 w 570"/>
              <a:gd name="T11" fmla="*/ 209 h 569"/>
              <a:gd name="T12" fmla="*/ 0 w 570"/>
              <a:gd name="T13" fmla="*/ 285 h 569"/>
              <a:gd name="T14" fmla="*/ 10 w 570"/>
              <a:gd name="T15" fmla="*/ 360 h 569"/>
              <a:gd name="T16" fmla="*/ 38 w 570"/>
              <a:gd name="T17" fmla="*/ 428 h 569"/>
              <a:gd name="T18" fmla="*/ 83 w 570"/>
              <a:gd name="T19" fmla="*/ 486 h 569"/>
              <a:gd name="T20" fmla="*/ 141 w 570"/>
              <a:gd name="T21" fmla="*/ 531 h 569"/>
              <a:gd name="T22" fmla="*/ 209 w 570"/>
              <a:gd name="T23" fmla="*/ 559 h 569"/>
              <a:gd name="T24" fmla="*/ 285 w 570"/>
              <a:gd name="T25" fmla="*/ 570 h 569"/>
              <a:gd name="T26" fmla="*/ 360 w 570"/>
              <a:gd name="T27" fmla="*/ 559 h 569"/>
              <a:gd name="T28" fmla="*/ 428 w 570"/>
              <a:gd name="T29" fmla="*/ 531 h 569"/>
              <a:gd name="T30" fmla="*/ 486 w 570"/>
              <a:gd name="T31" fmla="*/ 486 h 569"/>
              <a:gd name="T32" fmla="*/ 531 w 570"/>
              <a:gd name="T33" fmla="*/ 428 h 569"/>
              <a:gd name="T34" fmla="*/ 559 w 570"/>
              <a:gd name="T35" fmla="*/ 360 h 569"/>
              <a:gd name="T36" fmla="*/ 570 w 570"/>
              <a:gd name="T37" fmla="*/ 285 h 569"/>
              <a:gd name="T38" fmla="*/ 559 w 570"/>
              <a:gd name="T39" fmla="*/ 209 h 569"/>
              <a:gd name="T40" fmla="*/ 531 w 570"/>
              <a:gd name="T41" fmla="*/ 141 h 569"/>
              <a:gd name="T42" fmla="*/ 486 w 570"/>
              <a:gd name="T43" fmla="*/ 83 h 569"/>
              <a:gd name="T44" fmla="*/ 428 w 570"/>
              <a:gd name="T45" fmla="*/ 38 h 569"/>
              <a:gd name="T46" fmla="*/ 360 w 570"/>
              <a:gd name="T47" fmla="*/ 10 h 569"/>
              <a:gd name="T48" fmla="*/ 285 w 570"/>
              <a:gd name="T49" fmla="*/ 0 h 569"/>
              <a:gd name="T50" fmla="*/ 285 w 570"/>
              <a:gd name="T51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0" h="569">
                <a:moveTo>
                  <a:pt x="285" y="0"/>
                </a:moveTo>
                <a:lnTo>
                  <a:pt x="209" y="10"/>
                </a:lnTo>
                <a:lnTo>
                  <a:pt x="141" y="38"/>
                </a:lnTo>
                <a:lnTo>
                  <a:pt x="83" y="83"/>
                </a:lnTo>
                <a:lnTo>
                  <a:pt x="38" y="141"/>
                </a:lnTo>
                <a:lnTo>
                  <a:pt x="10" y="209"/>
                </a:lnTo>
                <a:lnTo>
                  <a:pt x="0" y="285"/>
                </a:lnTo>
                <a:lnTo>
                  <a:pt x="10" y="360"/>
                </a:lnTo>
                <a:lnTo>
                  <a:pt x="38" y="428"/>
                </a:lnTo>
                <a:lnTo>
                  <a:pt x="83" y="486"/>
                </a:lnTo>
                <a:lnTo>
                  <a:pt x="141" y="531"/>
                </a:lnTo>
                <a:lnTo>
                  <a:pt x="209" y="559"/>
                </a:lnTo>
                <a:lnTo>
                  <a:pt x="285" y="570"/>
                </a:lnTo>
                <a:lnTo>
                  <a:pt x="360" y="559"/>
                </a:lnTo>
                <a:lnTo>
                  <a:pt x="428" y="531"/>
                </a:lnTo>
                <a:lnTo>
                  <a:pt x="486" y="486"/>
                </a:lnTo>
                <a:lnTo>
                  <a:pt x="531" y="428"/>
                </a:lnTo>
                <a:lnTo>
                  <a:pt x="559" y="360"/>
                </a:lnTo>
                <a:lnTo>
                  <a:pt x="570" y="285"/>
                </a:lnTo>
                <a:lnTo>
                  <a:pt x="559" y="209"/>
                </a:lnTo>
                <a:lnTo>
                  <a:pt x="531" y="141"/>
                </a:lnTo>
                <a:lnTo>
                  <a:pt x="486" y="83"/>
                </a:lnTo>
                <a:lnTo>
                  <a:pt x="428" y="38"/>
                </a:lnTo>
                <a:lnTo>
                  <a:pt x="360" y="10"/>
                </a:lnTo>
                <a:lnTo>
                  <a:pt x="285" y="0"/>
                </a:lnTo>
                <a:lnTo>
                  <a:pt x="28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Freeform 16">
            <a:extLst>
              <a:ext uri="{FF2B5EF4-FFF2-40B4-BE49-F238E27FC236}">
                <a16:creationId xmlns:a16="http://schemas.microsoft.com/office/drawing/2014/main" id="{F41310DC-C1B8-F59F-8649-568DA777D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900" y="5610225"/>
            <a:ext cx="647700" cy="647700"/>
          </a:xfrm>
          <a:custGeom>
            <a:avLst/>
            <a:gdLst>
              <a:gd name="T0" fmla="*/ 509 w 1019"/>
              <a:gd name="T1" fmla="*/ 0 h 1019"/>
              <a:gd name="T2" fmla="*/ 434 w 1019"/>
              <a:gd name="T3" fmla="*/ 5 h 1019"/>
              <a:gd name="T4" fmla="*/ 362 w 1019"/>
              <a:gd name="T5" fmla="*/ 21 h 1019"/>
              <a:gd name="T6" fmla="*/ 294 w 1019"/>
              <a:gd name="T7" fmla="*/ 47 h 1019"/>
              <a:gd name="T8" fmla="*/ 232 w 1019"/>
              <a:gd name="T9" fmla="*/ 82 h 1019"/>
              <a:gd name="T10" fmla="*/ 175 w 1019"/>
              <a:gd name="T11" fmla="*/ 125 h 1019"/>
              <a:gd name="T12" fmla="*/ 125 w 1019"/>
              <a:gd name="T13" fmla="*/ 175 h 1019"/>
              <a:gd name="T14" fmla="*/ 82 w 1019"/>
              <a:gd name="T15" fmla="*/ 232 h 1019"/>
              <a:gd name="T16" fmla="*/ 47 w 1019"/>
              <a:gd name="T17" fmla="*/ 294 h 1019"/>
              <a:gd name="T18" fmla="*/ 21 w 1019"/>
              <a:gd name="T19" fmla="*/ 362 h 1019"/>
              <a:gd name="T20" fmla="*/ 5 w 1019"/>
              <a:gd name="T21" fmla="*/ 434 h 1019"/>
              <a:gd name="T22" fmla="*/ 0 w 1019"/>
              <a:gd name="T23" fmla="*/ 510 h 1019"/>
              <a:gd name="T24" fmla="*/ 5 w 1019"/>
              <a:gd name="T25" fmla="*/ 585 h 1019"/>
              <a:gd name="T26" fmla="*/ 21 w 1019"/>
              <a:gd name="T27" fmla="*/ 657 h 1019"/>
              <a:gd name="T28" fmla="*/ 47 w 1019"/>
              <a:gd name="T29" fmla="*/ 724 h 1019"/>
              <a:gd name="T30" fmla="*/ 82 w 1019"/>
              <a:gd name="T31" fmla="*/ 787 h 1019"/>
              <a:gd name="T32" fmla="*/ 125 w 1019"/>
              <a:gd name="T33" fmla="*/ 844 h 1019"/>
              <a:gd name="T34" fmla="*/ 175 w 1019"/>
              <a:gd name="T35" fmla="*/ 894 h 1019"/>
              <a:gd name="T36" fmla="*/ 232 w 1019"/>
              <a:gd name="T37" fmla="*/ 937 h 1019"/>
              <a:gd name="T38" fmla="*/ 294 w 1019"/>
              <a:gd name="T39" fmla="*/ 972 h 1019"/>
              <a:gd name="T40" fmla="*/ 362 w 1019"/>
              <a:gd name="T41" fmla="*/ 998 h 1019"/>
              <a:gd name="T42" fmla="*/ 434 w 1019"/>
              <a:gd name="T43" fmla="*/ 1014 h 1019"/>
              <a:gd name="T44" fmla="*/ 509 w 1019"/>
              <a:gd name="T45" fmla="*/ 1020 h 1019"/>
              <a:gd name="T46" fmla="*/ 585 w 1019"/>
              <a:gd name="T47" fmla="*/ 1014 h 1019"/>
              <a:gd name="T48" fmla="*/ 657 w 1019"/>
              <a:gd name="T49" fmla="*/ 998 h 1019"/>
              <a:gd name="T50" fmla="*/ 724 w 1019"/>
              <a:gd name="T51" fmla="*/ 972 h 1019"/>
              <a:gd name="T52" fmla="*/ 787 w 1019"/>
              <a:gd name="T53" fmla="*/ 937 h 1019"/>
              <a:gd name="T54" fmla="*/ 844 w 1019"/>
              <a:gd name="T55" fmla="*/ 894 h 1019"/>
              <a:gd name="T56" fmla="*/ 894 w 1019"/>
              <a:gd name="T57" fmla="*/ 844 h 1019"/>
              <a:gd name="T58" fmla="*/ 937 w 1019"/>
              <a:gd name="T59" fmla="*/ 787 h 1019"/>
              <a:gd name="T60" fmla="*/ 972 w 1019"/>
              <a:gd name="T61" fmla="*/ 724 h 1019"/>
              <a:gd name="T62" fmla="*/ 998 w 1019"/>
              <a:gd name="T63" fmla="*/ 657 h 1019"/>
              <a:gd name="T64" fmla="*/ 1014 w 1019"/>
              <a:gd name="T65" fmla="*/ 585 h 1019"/>
              <a:gd name="T66" fmla="*/ 1019 w 1019"/>
              <a:gd name="T67" fmla="*/ 510 h 1019"/>
              <a:gd name="T68" fmla="*/ 1014 w 1019"/>
              <a:gd name="T69" fmla="*/ 434 h 1019"/>
              <a:gd name="T70" fmla="*/ 998 w 1019"/>
              <a:gd name="T71" fmla="*/ 362 h 1019"/>
              <a:gd name="T72" fmla="*/ 972 w 1019"/>
              <a:gd name="T73" fmla="*/ 294 h 1019"/>
              <a:gd name="T74" fmla="*/ 937 w 1019"/>
              <a:gd name="T75" fmla="*/ 232 h 1019"/>
              <a:gd name="T76" fmla="*/ 894 w 1019"/>
              <a:gd name="T77" fmla="*/ 175 h 1019"/>
              <a:gd name="T78" fmla="*/ 844 w 1019"/>
              <a:gd name="T79" fmla="*/ 125 h 1019"/>
              <a:gd name="T80" fmla="*/ 787 w 1019"/>
              <a:gd name="T81" fmla="*/ 82 h 1019"/>
              <a:gd name="T82" fmla="*/ 724 w 1019"/>
              <a:gd name="T83" fmla="*/ 47 h 1019"/>
              <a:gd name="T84" fmla="*/ 657 w 1019"/>
              <a:gd name="T85" fmla="*/ 21 h 1019"/>
              <a:gd name="T86" fmla="*/ 585 w 1019"/>
              <a:gd name="T87" fmla="*/ 5 h 1019"/>
              <a:gd name="T88" fmla="*/ 509 w 1019"/>
              <a:gd name="T89" fmla="*/ 0 h 1019"/>
              <a:gd name="T90" fmla="*/ 509 w 1019"/>
              <a:gd name="T91" fmla="*/ 0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19" h="1019">
                <a:moveTo>
                  <a:pt x="509" y="0"/>
                </a:moveTo>
                <a:lnTo>
                  <a:pt x="434" y="5"/>
                </a:lnTo>
                <a:lnTo>
                  <a:pt x="362" y="21"/>
                </a:lnTo>
                <a:lnTo>
                  <a:pt x="294" y="47"/>
                </a:lnTo>
                <a:lnTo>
                  <a:pt x="232" y="82"/>
                </a:lnTo>
                <a:lnTo>
                  <a:pt x="175" y="125"/>
                </a:lnTo>
                <a:lnTo>
                  <a:pt x="125" y="175"/>
                </a:lnTo>
                <a:lnTo>
                  <a:pt x="82" y="232"/>
                </a:lnTo>
                <a:lnTo>
                  <a:pt x="47" y="294"/>
                </a:lnTo>
                <a:lnTo>
                  <a:pt x="21" y="362"/>
                </a:lnTo>
                <a:lnTo>
                  <a:pt x="5" y="434"/>
                </a:lnTo>
                <a:lnTo>
                  <a:pt x="0" y="510"/>
                </a:lnTo>
                <a:lnTo>
                  <a:pt x="5" y="585"/>
                </a:lnTo>
                <a:lnTo>
                  <a:pt x="21" y="657"/>
                </a:lnTo>
                <a:lnTo>
                  <a:pt x="47" y="724"/>
                </a:lnTo>
                <a:lnTo>
                  <a:pt x="82" y="787"/>
                </a:lnTo>
                <a:lnTo>
                  <a:pt x="125" y="844"/>
                </a:lnTo>
                <a:lnTo>
                  <a:pt x="175" y="894"/>
                </a:lnTo>
                <a:lnTo>
                  <a:pt x="232" y="937"/>
                </a:lnTo>
                <a:lnTo>
                  <a:pt x="294" y="972"/>
                </a:lnTo>
                <a:lnTo>
                  <a:pt x="362" y="998"/>
                </a:lnTo>
                <a:lnTo>
                  <a:pt x="434" y="1014"/>
                </a:lnTo>
                <a:lnTo>
                  <a:pt x="509" y="1020"/>
                </a:lnTo>
                <a:lnTo>
                  <a:pt x="585" y="1014"/>
                </a:lnTo>
                <a:lnTo>
                  <a:pt x="657" y="998"/>
                </a:lnTo>
                <a:lnTo>
                  <a:pt x="724" y="972"/>
                </a:lnTo>
                <a:lnTo>
                  <a:pt x="787" y="937"/>
                </a:lnTo>
                <a:lnTo>
                  <a:pt x="844" y="894"/>
                </a:lnTo>
                <a:lnTo>
                  <a:pt x="894" y="844"/>
                </a:lnTo>
                <a:lnTo>
                  <a:pt x="937" y="787"/>
                </a:lnTo>
                <a:lnTo>
                  <a:pt x="972" y="724"/>
                </a:lnTo>
                <a:lnTo>
                  <a:pt x="998" y="657"/>
                </a:lnTo>
                <a:lnTo>
                  <a:pt x="1014" y="585"/>
                </a:lnTo>
                <a:lnTo>
                  <a:pt x="1019" y="510"/>
                </a:lnTo>
                <a:lnTo>
                  <a:pt x="1014" y="434"/>
                </a:lnTo>
                <a:lnTo>
                  <a:pt x="998" y="362"/>
                </a:lnTo>
                <a:lnTo>
                  <a:pt x="972" y="294"/>
                </a:lnTo>
                <a:lnTo>
                  <a:pt x="937" y="232"/>
                </a:lnTo>
                <a:lnTo>
                  <a:pt x="894" y="175"/>
                </a:lnTo>
                <a:lnTo>
                  <a:pt x="844" y="125"/>
                </a:lnTo>
                <a:lnTo>
                  <a:pt x="787" y="82"/>
                </a:lnTo>
                <a:lnTo>
                  <a:pt x="724" y="47"/>
                </a:lnTo>
                <a:lnTo>
                  <a:pt x="657" y="21"/>
                </a:lnTo>
                <a:lnTo>
                  <a:pt x="585" y="5"/>
                </a:lnTo>
                <a:lnTo>
                  <a:pt x="509" y="0"/>
                </a:lnTo>
                <a:lnTo>
                  <a:pt x="509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85" name="Picture 17">
            <a:extLst>
              <a:ext uri="{FF2B5EF4-FFF2-40B4-BE49-F238E27FC236}">
                <a16:creationId xmlns:a16="http://schemas.microsoft.com/office/drawing/2014/main" id="{37737C36-8041-4179-520D-6BBC1579E51E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186" name="Group 18">
            <a:extLst>
              <a:ext uri="{FF2B5EF4-FFF2-40B4-BE49-F238E27FC236}">
                <a16:creationId xmlns:a16="http://schemas.microsoft.com/office/drawing/2014/main" id="{02B8429B-6752-50C6-9992-9194EA7BFD4C}"/>
              </a:ext>
            </a:extLst>
          </p:cNvPr>
          <p:cNvGrpSpPr>
            <a:grpSpLocks/>
          </p:cNvGrpSpPr>
          <p:nvPr/>
        </p:nvGrpSpPr>
        <p:grpSpPr bwMode="auto">
          <a:xfrm>
            <a:off x="47625" y="3819525"/>
            <a:ext cx="4124325" cy="3009900"/>
            <a:chOff x="30" y="2406"/>
            <a:chExt cx="2598" cy="1896"/>
          </a:xfrm>
        </p:grpSpPr>
        <p:pic>
          <p:nvPicPr>
            <p:cNvPr id="7187" name="Picture 19">
              <a:extLst>
                <a:ext uri="{FF2B5EF4-FFF2-40B4-BE49-F238E27FC236}">
                  <a16:creationId xmlns:a16="http://schemas.microsoft.com/office/drawing/2014/main" id="{A077558E-A9E6-ED54-5BDD-A809824040EF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" y="4038"/>
              <a:ext cx="2334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88" name="Picture 20">
              <a:extLst>
                <a:ext uri="{FF2B5EF4-FFF2-40B4-BE49-F238E27FC236}">
                  <a16:creationId xmlns:a16="http://schemas.microsoft.com/office/drawing/2014/main" id="{A04B4EBE-C871-E6A5-FDA3-8F7D7B3E5359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" y="2406"/>
              <a:ext cx="1092" cy="1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189" name="Rectangle 21">
            <a:extLst>
              <a:ext uri="{FF2B5EF4-FFF2-40B4-BE49-F238E27FC236}">
                <a16:creationId xmlns:a16="http://schemas.microsoft.com/office/drawing/2014/main" id="{56DCE123-17AD-E8C1-63EE-44B09FBAD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446088"/>
            <a:ext cx="2357438" cy="736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34" rIns="0" bIns="0">
            <a:spAutoFit/>
          </a:bodyPr>
          <a:lstStyle/>
          <a:p>
            <a:pPr marL="12700">
              <a:spcBef>
                <a:spcPts val="113"/>
              </a:spcBef>
            </a:pPr>
            <a:r>
              <a:rPr lang="en-US" altLang="zh-CN" sz="4800" b="1">
                <a:solidFill>
                  <a:schemeClr val="tx1"/>
                </a:solidFill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B2FFE554-030C-76E4-3532-C4EBCD85EFB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353800" y="6473825"/>
            <a:ext cx="150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b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fld id="{7F1EA00C-93E0-4F23-9203-30F2F3A2B60E}" type="slidenum">
              <a:rPr lang="zh-CN" altLang="en-US" sz="1100">
                <a:solidFill>
                  <a:srgbClr val="2D936B"/>
                </a:solidFill>
                <a:latin typeface="Trebuchet MS" panose="020B0603020202020204" pitchFamily="34" charset="0"/>
              </a:rPr>
              <a:pPr>
                <a:spcBef>
                  <a:spcPts val="63"/>
                </a:spcBef>
              </a:pPr>
              <a:t>3</a:t>
            </a:fld>
            <a:endParaRPr lang="en-US" altLang="zh-CN" sz="1100">
              <a:solidFill>
                <a:srgbClr val="2D936B"/>
              </a:solidFill>
              <a:latin typeface="Trebuchet MS" panose="020B0603020202020204" pitchFamily="34" charset="0"/>
            </a:endParaRP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F5EC37B4-5198-06C8-AC86-777A0392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1041400"/>
            <a:ext cx="502920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endParaRPr lang="en-US" altLang="zh-CN" sz="280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SzPct val="100000"/>
              <a:buFontTx/>
              <a:buAutoNum type="arabicPeriod"/>
            </a:pPr>
            <a:r>
              <a:rPr lang="en-US" altLang="zh-CN" sz="2800">
                <a:solidFill>
                  <a:srgbClr val="0D0D0D"/>
                </a:solidFill>
                <a:latin typeface="Times New Roman" panose="02020603050405020304" pitchFamily="18" charset="0"/>
              </a:rPr>
              <a:t>Problem Statement</a:t>
            </a:r>
          </a:p>
          <a:p>
            <a:pPr>
              <a:buSzPct val="100000"/>
              <a:buFontTx/>
              <a:buAutoNum type="arabicPeriod"/>
            </a:pPr>
            <a:r>
              <a:rPr lang="en-US" altLang="zh-CN" sz="2800">
                <a:solidFill>
                  <a:srgbClr val="0D0D0D"/>
                </a:solidFill>
                <a:latin typeface="Times New Roman" panose="02020603050405020304" pitchFamily="18" charset="0"/>
              </a:rPr>
              <a:t>Project Overview</a:t>
            </a:r>
          </a:p>
          <a:p>
            <a:pPr>
              <a:buSzPct val="100000"/>
              <a:buFontTx/>
              <a:buAutoNum type="arabicPeriod"/>
            </a:pPr>
            <a:r>
              <a:rPr lang="en-US" altLang="zh-CN" sz="2800">
                <a:solidFill>
                  <a:srgbClr val="0D0D0D"/>
                </a:solidFill>
                <a:latin typeface="Times New Roman" panose="02020603050405020304" pitchFamily="18" charset="0"/>
              </a:rPr>
              <a:t>End Users</a:t>
            </a:r>
          </a:p>
          <a:p>
            <a:pPr>
              <a:buSzPct val="100000"/>
              <a:buFontTx/>
              <a:buAutoNum type="arabicPeriod"/>
            </a:pPr>
            <a:r>
              <a:rPr lang="en-US" altLang="zh-CN" sz="2800">
                <a:solidFill>
                  <a:srgbClr val="0D0D0D"/>
                </a:solidFill>
                <a:latin typeface="Times New Roman" panose="02020603050405020304" pitchFamily="18" charset="0"/>
              </a:rPr>
              <a:t>Our Solution and Proposition</a:t>
            </a:r>
          </a:p>
          <a:p>
            <a:pPr>
              <a:buSzPct val="100000"/>
              <a:buFontTx/>
              <a:buAutoNum type="arabicPeriod"/>
            </a:pPr>
            <a:r>
              <a:rPr lang="en-US" altLang="zh-CN" sz="2800">
                <a:solidFill>
                  <a:srgbClr val="0D0D0D"/>
                </a:solidFill>
                <a:latin typeface="Times New Roman" panose="02020603050405020304" pitchFamily="18" charset="0"/>
              </a:rPr>
              <a:t>Dataset Description</a:t>
            </a:r>
          </a:p>
          <a:p>
            <a:pPr>
              <a:buSzPct val="100000"/>
              <a:buFontTx/>
              <a:buAutoNum type="arabicPeriod"/>
            </a:pPr>
            <a:r>
              <a:rPr lang="en-US" altLang="zh-CN" sz="2800">
                <a:solidFill>
                  <a:srgbClr val="0D0D0D"/>
                </a:solidFill>
                <a:latin typeface="Times New Roman" panose="02020603050405020304" pitchFamily="18" charset="0"/>
              </a:rPr>
              <a:t>Modelling Approach</a:t>
            </a:r>
          </a:p>
          <a:p>
            <a:pPr>
              <a:buSzPct val="100000"/>
              <a:buFontTx/>
              <a:buAutoNum type="arabicPeriod"/>
            </a:pPr>
            <a:r>
              <a:rPr lang="en-US" altLang="zh-CN" sz="2800">
                <a:solidFill>
                  <a:srgbClr val="0D0D0D"/>
                </a:solidFill>
                <a:latin typeface="Times New Roman" panose="02020603050405020304" pitchFamily="18" charset="0"/>
              </a:rPr>
              <a:t>Results and Discussion</a:t>
            </a:r>
          </a:p>
          <a:p>
            <a:pPr>
              <a:buSzPct val="100000"/>
              <a:buFontTx/>
              <a:buAutoNum type="arabicPeriod"/>
            </a:pPr>
            <a:r>
              <a:rPr lang="en-US" altLang="zh-CN" sz="2800">
                <a:solidFill>
                  <a:srgbClr val="0D0D0D"/>
                </a:solidFill>
                <a:latin typeface="Times New Roman" panose="02020603050405020304" pitchFamily="18" charset="0"/>
              </a:rPr>
              <a:t>Conclusion</a:t>
            </a:r>
          </a:p>
          <a:p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>
            <a:extLst>
              <a:ext uri="{FF2B5EF4-FFF2-40B4-BE49-F238E27FC236}">
                <a16:creationId xmlns:a16="http://schemas.microsoft.com/office/drawing/2014/main" id="{58F60A7D-947E-1CA2-A7C3-BC3C49322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1695450"/>
            <a:ext cx="314325" cy="323850"/>
          </a:xfrm>
          <a:custGeom>
            <a:avLst/>
            <a:gdLst>
              <a:gd name="T0" fmla="*/ 494 w 494"/>
              <a:gd name="T1" fmla="*/ 0 h 509"/>
              <a:gd name="T2" fmla="*/ 0 w 494"/>
              <a:gd name="T3" fmla="*/ 0 h 509"/>
              <a:gd name="T4" fmla="*/ 0 w 494"/>
              <a:gd name="T5" fmla="*/ 510 h 509"/>
              <a:gd name="T6" fmla="*/ 494 w 494"/>
              <a:gd name="T7" fmla="*/ 510 h 509"/>
              <a:gd name="T8" fmla="*/ 494 w 494"/>
              <a:gd name="T9" fmla="*/ 0 h 509"/>
              <a:gd name="T10" fmla="*/ 494 w 494"/>
              <a:gd name="T11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" h="509">
                <a:moveTo>
                  <a:pt x="494" y="0"/>
                </a:moveTo>
                <a:lnTo>
                  <a:pt x="0" y="0"/>
                </a:lnTo>
                <a:lnTo>
                  <a:pt x="0" y="510"/>
                </a:lnTo>
                <a:lnTo>
                  <a:pt x="494" y="510"/>
                </a:lnTo>
                <a:lnTo>
                  <a:pt x="494" y="0"/>
                </a:lnTo>
                <a:lnTo>
                  <a:pt x="494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4234910-A5A8-617F-0B7A-743AFCF69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574675"/>
            <a:ext cx="5637212" cy="6651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510" rIns="0" bIns="0">
            <a:spAutoFit/>
          </a:bodyPr>
          <a:lstStyle/>
          <a:p>
            <a:pPr marL="12700">
              <a:spcBef>
                <a:spcPts val="138"/>
              </a:spcBef>
              <a:tabLst>
                <a:tab pos="2727325" algn="l"/>
              </a:tabLst>
            </a:pPr>
            <a:r>
              <a:rPr lang="en-US" altLang="zh-CN" sz="4200" b="1">
                <a:solidFill>
                  <a:schemeClr val="tx1"/>
                </a:solidFill>
                <a:latin typeface="Trebuchet MS" panose="020B0603020202020204" pitchFamily="34" charset="0"/>
              </a:rPr>
              <a:t>PROBLEM	STATEMENT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9C8F7D9-A907-B129-F21E-4D21AB26AFED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Rectangle 5">
            <a:extLst>
              <a:ext uri="{FF2B5EF4-FFF2-40B4-BE49-F238E27FC236}">
                <a16:creationId xmlns:a16="http://schemas.microsoft.com/office/drawing/2014/main" id="{14C944A5-A116-0F85-1A71-124E532E5AE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353800" y="6473825"/>
            <a:ext cx="150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b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fld id="{69E2E184-D430-4EE7-A5CB-71965CEEE14A}" type="slidenum">
              <a:rPr lang="zh-CN" altLang="en-US" sz="1100">
                <a:solidFill>
                  <a:srgbClr val="2D936B"/>
                </a:solidFill>
                <a:latin typeface="Trebuchet MS" panose="020B0603020202020204" pitchFamily="34" charset="0"/>
              </a:rPr>
              <a:pPr>
                <a:spcBef>
                  <a:spcPts val="63"/>
                </a:spcBef>
              </a:pPr>
              <a:t>4</a:t>
            </a:fld>
            <a:endParaRPr lang="en-US" altLang="zh-CN" sz="1100">
              <a:solidFill>
                <a:srgbClr val="2D936B"/>
              </a:solidFill>
              <a:latin typeface="Trebuchet MS" panose="020B0603020202020204" pitchFamily="34" charset="0"/>
            </a:endParaRP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AF5FC71-4D36-AF0D-F70A-34226878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1552575"/>
            <a:ext cx="5986462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endParaRPr lang="en-US" altLang="zh-CN"/>
          </a:p>
          <a:p>
            <a:r>
              <a:rPr lang="en-US" altLang="zh-CN"/>
              <a:t>1. Internal equity: Pay disparities among employees in similar roles and departments.</a:t>
            </a:r>
          </a:p>
          <a:p>
            <a:r>
              <a:rPr lang="en-US" altLang="zh-CN"/>
              <a:t>2.External competitiveness: Salaries not aligned with industry standards, impacting recruitment and retention.</a:t>
            </a:r>
          </a:p>
          <a:p>
            <a:r>
              <a:rPr lang="en-US" altLang="zh-CN"/>
              <a:t>3. Budget constraint: Limited funds for salary increases, requiring optimal allocation.</a:t>
            </a:r>
          </a:p>
          <a:p>
            <a:r>
              <a:rPr lang="en-US" altLang="zh-CN"/>
              <a:t>4. Perrformance-based pay : Ineffective linking of salaries to employee performance and contributions.</a:t>
            </a:r>
          </a:p>
          <a:p>
            <a:r>
              <a:rPr lang="en-US" altLang="zh-CN"/>
              <a:t>5. Data-driven decisions: Lack of robust data analysis to inform salary adjustments and compensation planning.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>
            <a:extLst>
              <a:ext uri="{FF2B5EF4-FFF2-40B4-BE49-F238E27FC236}">
                <a16:creationId xmlns:a16="http://schemas.microsoft.com/office/drawing/2014/main" id="{0FFE534A-1BD1-5175-8A41-C0514FDC9056}"/>
              </a:ext>
            </a:extLst>
          </p:cNvPr>
          <p:cNvGrpSpPr>
            <a:grpSpLocks/>
          </p:cNvGrpSpPr>
          <p:nvPr/>
        </p:nvGrpSpPr>
        <p:grpSpPr bwMode="auto">
          <a:xfrm>
            <a:off x="8658225" y="2647950"/>
            <a:ext cx="3533775" cy="3810000"/>
            <a:chOff x="5454" y="1668"/>
            <a:chExt cx="2226" cy="2400"/>
          </a:xfrm>
        </p:grpSpPr>
        <p:sp>
          <p:nvSpPr>
            <p:cNvPr id="9219" name="Freeform 3">
              <a:extLst>
                <a:ext uri="{FF2B5EF4-FFF2-40B4-BE49-F238E27FC236}">
                  <a16:creationId xmlns:a16="http://schemas.microsoft.com/office/drawing/2014/main" id="{B5C6492B-F30D-832F-94BC-BF803053E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" y="3378"/>
              <a:ext cx="288" cy="288"/>
            </a:xfrm>
            <a:custGeom>
              <a:avLst/>
              <a:gdLst>
                <a:gd name="T0" fmla="*/ 719 w 719"/>
                <a:gd name="T1" fmla="*/ 0 h 719"/>
                <a:gd name="T2" fmla="*/ 0 w 719"/>
                <a:gd name="T3" fmla="*/ 0 h 719"/>
                <a:gd name="T4" fmla="*/ 0 w 719"/>
                <a:gd name="T5" fmla="*/ 720 h 719"/>
                <a:gd name="T6" fmla="*/ 719 w 719"/>
                <a:gd name="T7" fmla="*/ 720 h 719"/>
                <a:gd name="T8" fmla="*/ 719 w 719"/>
                <a:gd name="T9" fmla="*/ 0 h 719"/>
                <a:gd name="T10" fmla="*/ 719 w 719"/>
                <a:gd name="T11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9" h="719">
                  <a:moveTo>
                    <a:pt x="719" y="0"/>
                  </a:moveTo>
                  <a:lnTo>
                    <a:pt x="0" y="0"/>
                  </a:lnTo>
                  <a:lnTo>
                    <a:pt x="0" y="720"/>
                  </a:lnTo>
                  <a:lnTo>
                    <a:pt x="719" y="720"/>
                  </a:lnTo>
                  <a:lnTo>
                    <a:pt x="719" y="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0" name="Freeform 4">
              <a:extLst>
                <a:ext uri="{FF2B5EF4-FFF2-40B4-BE49-F238E27FC236}">
                  <a16:creationId xmlns:a16="http://schemas.microsoft.com/office/drawing/2014/main" id="{AE7BCE0E-E35A-D397-CDA4-FBFB048D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" y="3714"/>
              <a:ext cx="114" cy="114"/>
            </a:xfrm>
            <a:custGeom>
              <a:avLst/>
              <a:gdLst>
                <a:gd name="T0" fmla="*/ 285 w 285"/>
                <a:gd name="T1" fmla="*/ 0 h 285"/>
                <a:gd name="T2" fmla="*/ 0 w 285"/>
                <a:gd name="T3" fmla="*/ 0 h 285"/>
                <a:gd name="T4" fmla="*/ 0 w 285"/>
                <a:gd name="T5" fmla="*/ 285 h 285"/>
                <a:gd name="T6" fmla="*/ 285 w 285"/>
                <a:gd name="T7" fmla="*/ 285 h 285"/>
                <a:gd name="T8" fmla="*/ 285 w 285"/>
                <a:gd name="T9" fmla="*/ 0 h 285"/>
                <a:gd name="T10" fmla="*/ 285 w 285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285">
                  <a:moveTo>
                    <a:pt x="285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85" y="285"/>
                  </a:lnTo>
                  <a:lnTo>
                    <a:pt x="285" y="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91EA8EBC-BECC-7F02-A351-20E1DE46E731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4" y="1668"/>
              <a:ext cx="2226" cy="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9222" name="Freeform 6">
            <a:extLst>
              <a:ext uri="{FF2B5EF4-FFF2-40B4-BE49-F238E27FC236}">
                <a16:creationId xmlns:a16="http://schemas.microsoft.com/office/drawing/2014/main" id="{B03BEC2C-19EE-C0B5-208F-2762B796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1695450"/>
            <a:ext cx="8926512" cy="4325938"/>
          </a:xfrm>
          <a:custGeom>
            <a:avLst/>
            <a:gdLst>
              <a:gd name="T0" fmla="*/ 14059 w 14059"/>
              <a:gd name="T1" fmla="*/ 0 h 6811"/>
              <a:gd name="T2" fmla="*/ 0 w 14059"/>
              <a:gd name="T3" fmla="*/ 0 h 6811"/>
              <a:gd name="T4" fmla="*/ 0 w 14059"/>
              <a:gd name="T5" fmla="*/ 6811 h 6811"/>
              <a:gd name="T6" fmla="*/ 14059 w 14059"/>
              <a:gd name="T7" fmla="*/ 6811 h 6811"/>
              <a:gd name="T8" fmla="*/ 14059 w 14059"/>
              <a:gd name="T9" fmla="*/ 0 h 6811"/>
              <a:gd name="T10" fmla="*/ 14059 w 14059"/>
              <a:gd name="T11" fmla="*/ 0 h 6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59" h="6811">
                <a:moveTo>
                  <a:pt x="14059" y="0"/>
                </a:moveTo>
                <a:lnTo>
                  <a:pt x="0" y="0"/>
                </a:lnTo>
                <a:lnTo>
                  <a:pt x="0" y="6811"/>
                </a:lnTo>
                <a:lnTo>
                  <a:pt x="14059" y="6811"/>
                </a:lnTo>
                <a:lnTo>
                  <a:pt x="14059" y="0"/>
                </a:lnTo>
                <a:lnTo>
                  <a:pt x="14059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356B678-8E30-0F7D-24A0-40219179D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830263"/>
            <a:ext cx="5264150" cy="663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510" rIns="0" bIns="0">
            <a:spAutoFit/>
          </a:bodyPr>
          <a:lstStyle/>
          <a:p>
            <a:pPr marL="12700">
              <a:spcBef>
                <a:spcPts val="138"/>
              </a:spcBef>
              <a:tabLst>
                <a:tab pos="2641600" algn="l"/>
              </a:tabLst>
            </a:pPr>
            <a:r>
              <a:rPr lang="en-US" altLang="zh-CN" sz="4200" b="1">
                <a:solidFill>
                  <a:schemeClr val="tx1"/>
                </a:solidFill>
                <a:latin typeface="Trebuchet MS" panose="020B0603020202020204" pitchFamily="34" charset="0"/>
              </a:rPr>
              <a:t>PROJECT	OVERVIEW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1054D009-B158-07D4-6974-9372F0958D08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5" name="Rectangle 9">
            <a:extLst>
              <a:ext uri="{FF2B5EF4-FFF2-40B4-BE49-F238E27FC236}">
                <a16:creationId xmlns:a16="http://schemas.microsoft.com/office/drawing/2014/main" id="{A61A3E66-D893-5C03-DBF5-141A7B661B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353800" y="6473825"/>
            <a:ext cx="150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b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fld id="{90A95BDE-5ADA-4DCE-A897-39C83B636561}" type="slidenum">
              <a:rPr lang="zh-CN" altLang="en-US" sz="1100">
                <a:solidFill>
                  <a:srgbClr val="2D936B"/>
                </a:solidFill>
                <a:latin typeface="Trebuchet MS" panose="020B0603020202020204" pitchFamily="34" charset="0"/>
              </a:rPr>
              <a:pPr>
                <a:spcBef>
                  <a:spcPts val="63"/>
                </a:spcBef>
              </a:pPr>
              <a:t>5</a:t>
            </a:fld>
            <a:endParaRPr lang="en-US" altLang="zh-CN" sz="1100">
              <a:solidFill>
                <a:srgbClr val="2D936B"/>
              </a:solidFill>
              <a:latin typeface="Trebuchet MS" panose="020B0603020202020204" pitchFamily="34" charset="0"/>
            </a:endParaRP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CBC19138-38BB-32E1-2C89-C74A45C5B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791368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D0D0D"/>
                </a:solidFill>
                <a:latin typeface="Times New Roman" panose="02020603050405020304" pitchFamily="18" charset="0"/>
              </a:rPr>
              <a:t>.</a:t>
            </a:r>
          </a:p>
          <a:p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178AF99-6881-3863-A4B0-6B0C7E61F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552575"/>
            <a:ext cx="9217025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Project Objective:</a:t>
            </a:r>
          </a:p>
          <a:p>
            <a:endParaRPr lang="en-US" altLang="zh-CN"/>
          </a:p>
          <a:p>
            <a:r>
              <a:rPr lang="en-US" altLang="zh-CN"/>
              <a:t>- Develop a comprehensive Excel data model to analyze and optimize ABC Corporation's salary and compensation structure.</a:t>
            </a:r>
          </a:p>
          <a:p>
            <a:r>
              <a:rPr lang="en-US" altLang="zh-CN"/>
              <a:t>- Identify pay disparities, align salaries with industry standards, and design a performance-based pay structure.</a:t>
            </a:r>
          </a:p>
          <a:p>
            <a:r>
              <a:rPr lang="en-US" altLang="zh-CN"/>
              <a:t>- Inform data-driven decisions to drive business outcomes, employee motivation, and retention.</a:t>
            </a:r>
          </a:p>
          <a:p>
            <a:endParaRPr lang="en-US" altLang="zh-CN"/>
          </a:p>
          <a:p>
            <a:r>
              <a:rPr lang="en-US" altLang="zh-CN"/>
              <a:t>Scope </a:t>
            </a:r>
          </a:p>
          <a:p>
            <a:endParaRPr lang="en-US" altLang="zh-CN"/>
          </a:p>
          <a:p>
            <a:r>
              <a:rPr lang="en-US" altLang="zh-CN"/>
              <a:t>- Salary and compensation data for 500 employees</a:t>
            </a:r>
          </a:p>
          <a:p>
            <a:r>
              <a:rPr lang="en-US" altLang="zh-CN"/>
              <a:t>- Industry benchmark data for salary ranges and compensation trends</a:t>
            </a:r>
          </a:p>
          <a:p>
            <a:r>
              <a:rPr lang="en-US" altLang="zh-CN"/>
              <a:t>- Company financial data for budget constraints and revenue growth</a:t>
            </a:r>
          </a:p>
          <a:p>
            <a:r>
              <a:rPr lang="en-US" altLang="zh-CN"/>
              <a:t>- Excel data modeling, analysis, and visualization</a:t>
            </a:r>
          </a:p>
          <a:p>
            <a:r>
              <a:rPr lang="en-US" altLang="zh-CN"/>
              <a:t>- Recommendations for salary adjustments, performance-based pay, and compensation planning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>
            <a:extLst>
              <a:ext uri="{FF2B5EF4-FFF2-40B4-BE49-F238E27FC236}">
                <a16:creationId xmlns:a16="http://schemas.microsoft.com/office/drawing/2014/main" id="{D94776DF-42B5-53AE-59FD-5AF86DE7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>
              <a:gd name="T0" fmla="*/ 719 w 719"/>
              <a:gd name="T1" fmla="*/ 0 h 719"/>
              <a:gd name="T2" fmla="*/ 0 w 719"/>
              <a:gd name="T3" fmla="*/ 0 h 719"/>
              <a:gd name="T4" fmla="*/ 0 w 719"/>
              <a:gd name="T5" fmla="*/ 720 h 719"/>
              <a:gd name="T6" fmla="*/ 719 w 719"/>
              <a:gd name="T7" fmla="*/ 720 h 719"/>
              <a:gd name="T8" fmla="*/ 719 w 719"/>
              <a:gd name="T9" fmla="*/ 0 h 719"/>
              <a:gd name="T10" fmla="*/ 719 w 719"/>
              <a:gd name="T1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9" h="719">
                <a:moveTo>
                  <a:pt x="719" y="0"/>
                </a:moveTo>
                <a:lnTo>
                  <a:pt x="0" y="0"/>
                </a:lnTo>
                <a:lnTo>
                  <a:pt x="0" y="720"/>
                </a:lnTo>
                <a:lnTo>
                  <a:pt x="719" y="720"/>
                </a:lnTo>
                <a:lnTo>
                  <a:pt x="719" y="0"/>
                </a:lnTo>
                <a:lnTo>
                  <a:pt x="71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Freeform 3">
            <a:extLst>
              <a:ext uri="{FF2B5EF4-FFF2-40B4-BE49-F238E27FC236}">
                <a16:creationId xmlns:a16="http://schemas.microsoft.com/office/drawing/2014/main" id="{B3674A03-F0E0-7AA3-10CA-2C27B7CD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695450"/>
            <a:ext cx="9648825" cy="5189538"/>
          </a:xfrm>
          <a:custGeom>
            <a:avLst/>
            <a:gdLst>
              <a:gd name="T0" fmla="*/ 15193 w 15193"/>
              <a:gd name="T1" fmla="*/ 0 h 8172"/>
              <a:gd name="T2" fmla="*/ 0 w 15193"/>
              <a:gd name="T3" fmla="*/ 0 h 8172"/>
              <a:gd name="T4" fmla="*/ 0 w 15193"/>
              <a:gd name="T5" fmla="*/ 8171 h 8172"/>
              <a:gd name="T6" fmla="*/ 15193 w 15193"/>
              <a:gd name="T7" fmla="*/ 8171 h 8172"/>
              <a:gd name="T8" fmla="*/ 15193 w 15193"/>
              <a:gd name="T9" fmla="*/ 0 h 8172"/>
              <a:gd name="T10" fmla="*/ 15193 w 15193"/>
              <a:gd name="T11" fmla="*/ 0 h 8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93" h="8172">
                <a:moveTo>
                  <a:pt x="15193" y="0"/>
                </a:moveTo>
                <a:lnTo>
                  <a:pt x="0" y="0"/>
                </a:lnTo>
                <a:lnTo>
                  <a:pt x="0" y="8171"/>
                </a:lnTo>
                <a:lnTo>
                  <a:pt x="15193" y="8171"/>
                </a:lnTo>
                <a:lnTo>
                  <a:pt x="15193" y="0"/>
                </a:lnTo>
                <a:lnTo>
                  <a:pt x="15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Freeform 4">
            <a:extLst>
              <a:ext uri="{FF2B5EF4-FFF2-40B4-BE49-F238E27FC236}">
                <a16:creationId xmlns:a16="http://schemas.microsoft.com/office/drawing/2014/main" id="{D4A2BEE6-FD33-4A4E-0F9B-E7ED41F5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>
              <a:gd name="T0" fmla="*/ 285 w 285"/>
              <a:gd name="T1" fmla="*/ 0 h 285"/>
              <a:gd name="T2" fmla="*/ 0 w 285"/>
              <a:gd name="T3" fmla="*/ 0 h 285"/>
              <a:gd name="T4" fmla="*/ 0 w 285"/>
              <a:gd name="T5" fmla="*/ 285 h 285"/>
              <a:gd name="T6" fmla="*/ 285 w 285"/>
              <a:gd name="T7" fmla="*/ 285 h 285"/>
              <a:gd name="T8" fmla="*/ 285 w 285"/>
              <a:gd name="T9" fmla="*/ 0 h 285"/>
              <a:gd name="T10" fmla="*/ 285 w 285"/>
              <a:gd name="T1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85">
                <a:moveTo>
                  <a:pt x="285" y="0"/>
                </a:moveTo>
                <a:lnTo>
                  <a:pt x="0" y="0"/>
                </a:lnTo>
                <a:lnTo>
                  <a:pt x="0" y="285"/>
                </a:lnTo>
                <a:lnTo>
                  <a:pt x="285" y="285"/>
                </a:lnTo>
                <a:lnTo>
                  <a:pt x="285" y="0"/>
                </a:lnTo>
                <a:lnTo>
                  <a:pt x="28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E564BEF-C0C4-2582-FE9E-F2FAF7BE0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892175"/>
            <a:ext cx="5013325" cy="501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510" rIns="0" bIns="0">
            <a:spAutoFit/>
          </a:bodyPr>
          <a:lstStyle/>
          <a:p>
            <a:pPr marL="12700">
              <a:spcBef>
                <a:spcPts val="138"/>
              </a:spcBef>
            </a:pPr>
            <a:r>
              <a:rPr lang="en-US" altLang="zh-CN" sz="3200" b="1">
                <a:solidFill>
                  <a:schemeClr val="tx1"/>
                </a:solidFill>
                <a:latin typeface="Trebuchet MS" panose="020B0603020202020204" pitchFamily="34" charset="0"/>
              </a:rPr>
              <a:t>WHO ARE THE END USERS?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873578D3-823C-96A3-FE50-40CD41348E8E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7" name="Rectangle 7">
            <a:extLst>
              <a:ext uri="{FF2B5EF4-FFF2-40B4-BE49-F238E27FC236}">
                <a16:creationId xmlns:a16="http://schemas.microsoft.com/office/drawing/2014/main" id="{D8B98F9A-9DFD-9A40-1B75-CAAB87E2692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353800" y="6473825"/>
            <a:ext cx="150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b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fld id="{BC861077-EEC8-4111-A68A-2D4EF2D5E7E5}" type="slidenum">
              <a:rPr lang="zh-CN" altLang="en-US" sz="1100">
                <a:solidFill>
                  <a:srgbClr val="2D936B"/>
                </a:solidFill>
                <a:latin typeface="Trebuchet MS" panose="020B0603020202020204" pitchFamily="34" charset="0"/>
              </a:rPr>
              <a:pPr>
                <a:spcBef>
                  <a:spcPts val="63"/>
                </a:spcBef>
              </a:pPr>
              <a:t>6</a:t>
            </a:fld>
            <a:endParaRPr lang="en-US" altLang="zh-CN" sz="1100">
              <a:solidFill>
                <a:srgbClr val="2D936B"/>
              </a:solidFill>
              <a:latin typeface="Trebuchet MS" panose="020B0603020202020204" pitchFamily="34" charset="0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B920DB8A-1CB9-0856-6056-A30BB86D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1409700"/>
            <a:ext cx="11591925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1. HR Department:HR professionals will use the analysis to inform compensation decisions, identify pay disparities, and design performance-based pay structures.</a:t>
            </a:r>
          </a:p>
          <a:p>
            <a:endParaRPr lang="en-US" altLang="zh-CN"/>
          </a:p>
          <a:p>
            <a:r>
              <a:rPr lang="en-US" altLang="zh-CN"/>
              <a:t>2. Finance Department: Financial analysts will utilize the analysis to understand budget implications, allocate resources, and ensure compliance with financial regulations.</a:t>
            </a:r>
          </a:p>
          <a:p>
            <a:endParaRPr lang="en-US" altLang="zh-CN"/>
          </a:p>
          <a:p>
            <a:r>
              <a:rPr lang="en-US" altLang="zh-CN"/>
              <a:t>3. Management Team: Managers will rely on the analysis to make informed decisions about employee compensation, performance management, and talent retention.</a:t>
            </a:r>
          </a:p>
          <a:p>
            <a:endParaRPr lang="en-US" altLang="zh-CN"/>
          </a:p>
          <a:p>
            <a:r>
              <a:rPr lang="en-US" altLang="zh-CN"/>
              <a:t>4. Compensation and Benefits Team: This team will use the analysis to design and implement competitive compensation packages, benefits, and incentives.</a:t>
            </a:r>
          </a:p>
          <a:p>
            <a:endParaRPr lang="en-US" altLang="zh-CN"/>
          </a:p>
          <a:p>
            <a:r>
              <a:rPr lang="en-US" altLang="zh-CN"/>
              <a:t>5. Business Leaders: CEOs, CFOs, and other business leaders will use the analysis to drive strategic decisions about talent management, budget allocation, and business growth.</a:t>
            </a:r>
          </a:p>
          <a:p>
            <a:endParaRPr lang="en-US" altLang="zh-CN"/>
          </a:p>
          <a:p>
            <a:r>
              <a:rPr lang="en-US" altLang="zh-CN"/>
              <a:t>6. Employees(indirectly): While employees won't directly use the analysis, they'll benefit from fair and competitive compensation, performance-based incentives, and improved benefits.</a:t>
            </a:r>
          </a:p>
          <a:p>
            <a:endParaRPr lang="en-US" altLang="zh-CN"/>
          </a:p>
          <a:p>
            <a:r>
              <a:rPr lang="en-US" altLang="zh-CN"/>
              <a:t>These end users will benefit from the insights and recommendations generated by the salary and compensation analysis, enabling data-driven decisions to drive business outcomes, employee motivation, and retention.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6193F80-86CB-EECB-626F-44E932A22B87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26955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7" name="Freeform 3">
            <a:extLst>
              <a:ext uri="{FF2B5EF4-FFF2-40B4-BE49-F238E27FC236}">
                <a16:creationId xmlns:a16="http://schemas.microsoft.com/office/drawing/2014/main" id="{DB649094-CD73-484E-929A-3874D72E9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>
              <a:gd name="T0" fmla="*/ 719 w 719"/>
              <a:gd name="T1" fmla="*/ 0 h 719"/>
              <a:gd name="T2" fmla="*/ 0 w 719"/>
              <a:gd name="T3" fmla="*/ 0 h 719"/>
              <a:gd name="T4" fmla="*/ 0 w 719"/>
              <a:gd name="T5" fmla="*/ 720 h 719"/>
              <a:gd name="T6" fmla="*/ 719 w 719"/>
              <a:gd name="T7" fmla="*/ 720 h 719"/>
              <a:gd name="T8" fmla="*/ 719 w 719"/>
              <a:gd name="T9" fmla="*/ 0 h 719"/>
              <a:gd name="T10" fmla="*/ 719 w 719"/>
              <a:gd name="T1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9" h="719">
                <a:moveTo>
                  <a:pt x="719" y="0"/>
                </a:moveTo>
                <a:lnTo>
                  <a:pt x="0" y="0"/>
                </a:lnTo>
                <a:lnTo>
                  <a:pt x="0" y="720"/>
                </a:lnTo>
                <a:lnTo>
                  <a:pt x="719" y="720"/>
                </a:lnTo>
                <a:lnTo>
                  <a:pt x="719" y="0"/>
                </a:lnTo>
                <a:lnTo>
                  <a:pt x="71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" name="Freeform 4">
            <a:extLst>
              <a:ext uri="{FF2B5EF4-FFF2-40B4-BE49-F238E27FC236}">
                <a16:creationId xmlns:a16="http://schemas.microsoft.com/office/drawing/2014/main" id="{8900CFD6-8454-7323-6B8F-9CC0F28C6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1695450"/>
            <a:ext cx="8567737" cy="4252913"/>
          </a:xfrm>
          <a:custGeom>
            <a:avLst/>
            <a:gdLst>
              <a:gd name="T0" fmla="*/ 13492 w 13492"/>
              <a:gd name="T1" fmla="*/ 0 h 6698"/>
              <a:gd name="T2" fmla="*/ 0 w 13492"/>
              <a:gd name="T3" fmla="*/ 0 h 6698"/>
              <a:gd name="T4" fmla="*/ 0 w 13492"/>
              <a:gd name="T5" fmla="*/ 6698 h 6698"/>
              <a:gd name="T6" fmla="*/ 13492 w 13492"/>
              <a:gd name="T7" fmla="*/ 6698 h 6698"/>
              <a:gd name="T8" fmla="*/ 13492 w 13492"/>
              <a:gd name="T9" fmla="*/ 0 h 6698"/>
              <a:gd name="T10" fmla="*/ 13492 w 13492"/>
              <a:gd name="T11" fmla="*/ 0 h 6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92" h="6698">
                <a:moveTo>
                  <a:pt x="13492" y="0"/>
                </a:moveTo>
                <a:lnTo>
                  <a:pt x="0" y="0"/>
                </a:lnTo>
                <a:lnTo>
                  <a:pt x="0" y="6698"/>
                </a:lnTo>
                <a:lnTo>
                  <a:pt x="13492" y="6698"/>
                </a:lnTo>
                <a:lnTo>
                  <a:pt x="13492" y="0"/>
                </a:lnTo>
                <a:lnTo>
                  <a:pt x="134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Freeform 5">
            <a:extLst>
              <a:ext uri="{FF2B5EF4-FFF2-40B4-BE49-F238E27FC236}">
                <a16:creationId xmlns:a16="http://schemas.microsoft.com/office/drawing/2014/main" id="{6696E67D-9649-BA0C-5CF8-60C0EB87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>
              <a:gd name="T0" fmla="*/ 285 w 285"/>
              <a:gd name="T1" fmla="*/ 0 h 285"/>
              <a:gd name="T2" fmla="*/ 0 w 285"/>
              <a:gd name="T3" fmla="*/ 0 h 285"/>
              <a:gd name="T4" fmla="*/ 0 w 285"/>
              <a:gd name="T5" fmla="*/ 285 h 285"/>
              <a:gd name="T6" fmla="*/ 285 w 285"/>
              <a:gd name="T7" fmla="*/ 285 h 285"/>
              <a:gd name="T8" fmla="*/ 285 w 285"/>
              <a:gd name="T9" fmla="*/ 0 h 285"/>
              <a:gd name="T10" fmla="*/ 285 w 285"/>
              <a:gd name="T1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85">
                <a:moveTo>
                  <a:pt x="285" y="0"/>
                </a:moveTo>
                <a:lnTo>
                  <a:pt x="0" y="0"/>
                </a:lnTo>
                <a:lnTo>
                  <a:pt x="0" y="285"/>
                </a:lnTo>
                <a:lnTo>
                  <a:pt x="285" y="285"/>
                </a:lnTo>
                <a:lnTo>
                  <a:pt x="285" y="0"/>
                </a:lnTo>
                <a:lnTo>
                  <a:pt x="28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5EAC8CE5-A7DB-14D2-5235-37B0BBE5E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857250"/>
            <a:ext cx="9763125" cy="55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3334" rIns="0" bIns="0">
            <a:spAutoFit/>
          </a:bodyPr>
          <a:lstStyle/>
          <a:p>
            <a:pPr marL="12700">
              <a:spcBef>
                <a:spcPts val="113"/>
              </a:spcBef>
            </a:pPr>
            <a:r>
              <a:rPr lang="en-US" altLang="zh-CN" sz="3600" b="1">
                <a:solidFill>
                  <a:schemeClr val="tx1"/>
                </a:solidFill>
                <a:latin typeface="Trebuchet MS" panose="020B0603020202020204" pitchFamily="34" charset="0"/>
              </a:rPr>
              <a:t>OUR SOLUTION AND ITS VALUE PROPOSITION</a:t>
            </a: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31A6C074-EC28-8134-D8FC-64AEE31BB88E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2" name="Rectangle 8">
            <a:extLst>
              <a:ext uri="{FF2B5EF4-FFF2-40B4-BE49-F238E27FC236}">
                <a16:creationId xmlns:a16="http://schemas.microsoft.com/office/drawing/2014/main" id="{3A785AAC-24D0-535C-0E23-0B5F69252E9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353800" y="6473825"/>
            <a:ext cx="1508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b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fld id="{6946806A-6A11-4400-9855-5C41D893FB3C}" type="slidenum">
              <a:rPr lang="zh-CN" altLang="en-US" sz="1100">
                <a:solidFill>
                  <a:srgbClr val="2D936B"/>
                </a:solidFill>
                <a:latin typeface="Trebuchet MS" panose="020B0603020202020204" pitchFamily="34" charset="0"/>
              </a:rPr>
              <a:pPr>
                <a:spcBef>
                  <a:spcPts val="63"/>
                </a:spcBef>
              </a:pPr>
              <a:t>7</a:t>
            </a:fld>
            <a:endParaRPr lang="en-US" altLang="zh-CN" sz="1100">
              <a:solidFill>
                <a:srgbClr val="2D936B"/>
              </a:solidFill>
              <a:latin typeface="Trebuchet MS" panose="020B0603020202020204" pitchFamily="34" charset="0"/>
            </a:endParaRPr>
          </a:p>
        </p:txBody>
      </p:sp>
      <p:sp>
        <p:nvSpPr>
          <p:cNvPr id="11273" name="Rectangle 9">
            <a:extLst>
              <a:ext uri="{FF2B5EF4-FFF2-40B4-BE49-F238E27FC236}">
                <a16:creationId xmlns:a16="http://schemas.microsoft.com/office/drawing/2014/main" id="{6A742D93-1F3E-5878-85C1-7A0BD55D8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485900"/>
            <a:ext cx="9001125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Our Solution:</a:t>
            </a:r>
          </a:p>
          <a:p>
            <a:endParaRPr lang="en-US" altLang="zh-CN"/>
          </a:p>
          <a:p>
            <a:r>
              <a:rPr lang="en-US" altLang="zh-CN"/>
              <a:t>- Comprehensive salary and compensation analysis through Excel data modeling</a:t>
            </a:r>
          </a:p>
          <a:p>
            <a:r>
              <a:rPr lang="en-US" altLang="zh-CN"/>
              <a:t>- Integrates employee, industry, and company data</a:t>
            </a:r>
          </a:p>
          <a:p>
            <a:r>
              <a:rPr lang="en-US" altLang="zh-CN"/>
              <a:t>- Advanced analytics and data visualization</a:t>
            </a:r>
          </a:p>
          <a:p>
            <a:r>
              <a:rPr lang="en-US" altLang="zh-CN"/>
              <a:t>- Actionable recommendations for optimization</a:t>
            </a:r>
          </a:p>
          <a:p>
            <a:endParaRPr lang="en-US" altLang="zh-CN"/>
          </a:p>
          <a:p>
            <a:r>
              <a:rPr lang="en-US" altLang="zh-CN"/>
              <a:t>Value Proposition:</a:t>
            </a:r>
          </a:p>
          <a:p>
            <a:endParaRPr lang="en-US" altLang="zh-CN"/>
          </a:p>
          <a:p>
            <a:r>
              <a:rPr lang="en-US" altLang="zh-CN"/>
              <a:t>- Data-driven compensation decisions</a:t>
            </a:r>
          </a:p>
          <a:p>
            <a:r>
              <a:rPr lang="en-US" altLang="zh-CN"/>
              <a:t>- Improved internal equity and external competitiveness</a:t>
            </a:r>
          </a:p>
          <a:p>
            <a:r>
              <a:rPr lang="en-US" altLang="zh-CN"/>
              <a:t>- Increased efficiency and cost savings</a:t>
            </a:r>
          </a:p>
          <a:p>
            <a:r>
              <a:rPr lang="en-US" altLang="zh-CN"/>
              <a:t>- Enhanced employee engagement and retention</a:t>
            </a:r>
          </a:p>
          <a:p>
            <a:r>
              <a:rPr lang="en-US" altLang="zh-CN"/>
              <a:t>- Compliance with regulatory requirements</a:t>
            </a:r>
          </a:p>
          <a:p>
            <a:endParaRPr lang="en-US" altLang="zh-CN"/>
          </a:p>
          <a:p>
            <a:r>
              <a:rPr lang="en-US" altLang="zh-CN"/>
              <a:t>Our solution empowers organizations to make informed compensation decisions, optimize their compensation structure, and drive business success.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33EC8BD-2CF9-522E-AAE1-212CC934F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385763"/>
            <a:ext cx="10680700" cy="7572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4800" b="1">
                <a:solidFill>
                  <a:schemeClr val="tx1"/>
                </a:solidFill>
                <a:latin typeface="Trebuchet MS" panose="020B0603020202020204" pitchFamily="34" charset="0"/>
              </a:rPr>
              <a:t>Dataset Description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23E8F4F-E62A-2B2C-ECF9-2F0AF24E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200150"/>
            <a:ext cx="105156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Employee Data*: 500 employee records with attributes like:</a:t>
            </a:r>
          </a:p>
          <a:p>
            <a:r>
              <a:rPr lang="en-US" altLang="zh-CN"/>
              <a:t>    - Job Title</a:t>
            </a:r>
          </a:p>
          <a:p>
            <a:r>
              <a:rPr lang="en-US" altLang="zh-CN"/>
              <a:t>    - Department</a:t>
            </a:r>
          </a:p>
          <a:p>
            <a:r>
              <a:rPr lang="en-US" altLang="zh-CN"/>
              <a:t>    - Location</a:t>
            </a:r>
          </a:p>
          <a:p>
            <a:r>
              <a:rPr lang="en-US" altLang="zh-CN"/>
              <a:t>    - Salary</a:t>
            </a:r>
          </a:p>
          <a:p>
            <a:r>
              <a:rPr lang="en-US" altLang="zh-CN"/>
              <a:t>    - Benefits</a:t>
            </a:r>
          </a:p>
          <a:p>
            <a:r>
              <a:rPr lang="en-US" altLang="zh-CN"/>
              <a:t>    - Performance Ratings</a:t>
            </a:r>
          </a:p>
          <a:p>
            <a:r>
              <a:rPr lang="en-US" altLang="zh-CN"/>
              <a:t>- *Industry Benchmark Data*: Salary ranges and compensation trends for similar industries and roles</a:t>
            </a:r>
          </a:p>
          <a:p>
            <a:r>
              <a:rPr lang="en-US" altLang="zh-CN"/>
              <a:t>- *Company Financial Data*: Budget constraints, revenue growth, and cost of living adjustments</a:t>
            </a:r>
          </a:p>
          <a:p>
            <a:endParaRPr lang="en-US" altLang="zh-CN"/>
          </a:p>
          <a:p>
            <a:r>
              <a:rPr lang="en-US" altLang="zh-CN"/>
              <a:t>_Data Format:_</a:t>
            </a:r>
          </a:p>
          <a:p>
            <a:endParaRPr lang="en-US" altLang="zh-CN"/>
          </a:p>
          <a:p>
            <a:r>
              <a:rPr lang="en-US" altLang="zh-CN"/>
              <a:t>- Excel spreadsheets with structured data</a:t>
            </a:r>
          </a:p>
          <a:p>
            <a:r>
              <a:rPr lang="en-US" altLang="zh-CN"/>
              <a:t>- CSV files for easy import and analysis</a:t>
            </a:r>
          </a:p>
          <a:p>
            <a:endParaRPr lang="en-US" altLang="zh-CN"/>
          </a:p>
          <a:p>
            <a:r>
              <a:rPr lang="en-US" altLang="zh-CN"/>
              <a:t>_Data Purpose:_</a:t>
            </a:r>
          </a:p>
          <a:p>
            <a:endParaRPr lang="en-US" altLang="zh-CN"/>
          </a:p>
          <a:p>
            <a:r>
              <a:rPr lang="en-US" altLang="zh-CN"/>
              <a:t>- Analyze and optimize salary and compensation structure</a:t>
            </a:r>
          </a:p>
          <a:p>
            <a:r>
              <a:rPr lang="en-US" altLang="zh-CN"/>
              <a:t>- Identify pay disparities and areas for improvement</a:t>
            </a:r>
          </a:p>
          <a:p>
            <a:r>
              <a:rPr lang="en-US" altLang="zh-CN"/>
              <a:t>- Inform data-driven decisions for HR, Finance, and Management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8E7772D-0D21-899E-87C4-E69A3FE5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6486525"/>
            <a:ext cx="17732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lnSpc>
                <a:spcPts val="1275"/>
              </a:lnSpc>
            </a:pPr>
            <a:r>
              <a:rPr lang="en-US" altLang="zh-CN" sz="1100">
                <a:solidFill>
                  <a:srgbClr val="2D83C3"/>
                </a:solidFill>
                <a:latin typeface="Trebuchet MS" panose="020B0603020202020204" pitchFamily="34" charset="0"/>
              </a:rPr>
              <a:t>3/21/2024  </a:t>
            </a:r>
            <a:r>
              <a:rPr lang="en-US" altLang="zh-CN" sz="1100" b="1">
                <a:solidFill>
                  <a:srgbClr val="2D83C3"/>
                </a:solidFill>
                <a:latin typeface="Trebuchet MS" panose="020B0603020202020204" pitchFamily="34" charset="0"/>
              </a:rPr>
              <a:t>Annual Review</a:t>
            </a:r>
            <a:endParaRPr lang="en-US" altLang="zh-CN" sz="1100">
              <a:latin typeface="Trebuchet MS" panose="020B0603020202020204" pitchFamily="34" charset="0"/>
            </a:endParaRPr>
          </a:p>
        </p:txBody>
      </p:sp>
      <p:sp>
        <p:nvSpPr>
          <p:cNvPr id="13315" name="Freeform 3">
            <a:extLst>
              <a:ext uri="{FF2B5EF4-FFF2-40B4-BE49-F238E27FC236}">
                <a16:creationId xmlns:a16="http://schemas.microsoft.com/office/drawing/2014/main" id="{8603E9D3-4986-FA74-A110-5D645FAF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>
              <a:gd name="T0" fmla="*/ 719 w 719"/>
              <a:gd name="T1" fmla="*/ 0 h 719"/>
              <a:gd name="T2" fmla="*/ 0 w 719"/>
              <a:gd name="T3" fmla="*/ 0 h 719"/>
              <a:gd name="T4" fmla="*/ 0 w 719"/>
              <a:gd name="T5" fmla="*/ 720 h 719"/>
              <a:gd name="T6" fmla="*/ 719 w 719"/>
              <a:gd name="T7" fmla="*/ 720 h 719"/>
              <a:gd name="T8" fmla="*/ 719 w 719"/>
              <a:gd name="T9" fmla="*/ 0 h 719"/>
              <a:gd name="T10" fmla="*/ 719 w 719"/>
              <a:gd name="T11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9" h="719">
                <a:moveTo>
                  <a:pt x="719" y="0"/>
                </a:moveTo>
                <a:lnTo>
                  <a:pt x="0" y="0"/>
                </a:lnTo>
                <a:lnTo>
                  <a:pt x="0" y="720"/>
                </a:lnTo>
                <a:lnTo>
                  <a:pt x="719" y="720"/>
                </a:lnTo>
                <a:lnTo>
                  <a:pt x="719" y="0"/>
                </a:lnTo>
                <a:lnTo>
                  <a:pt x="71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Freeform 4">
            <a:extLst>
              <a:ext uri="{FF2B5EF4-FFF2-40B4-BE49-F238E27FC236}">
                <a16:creationId xmlns:a16="http://schemas.microsoft.com/office/drawing/2014/main" id="{49B3DA12-9D0F-905B-5594-978F752F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695450"/>
            <a:ext cx="9793288" cy="4902200"/>
          </a:xfrm>
          <a:custGeom>
            <a:avLst/>
            <a:gdLst>
              <a:gd name="T0" fmla="*/ 15420 w 15420"/>
              <a:gd name="T1" fmla="*/ 0 h 7718"/>
              <a:gd name="T2" fmla="*/ 0 w 15420"/>
              <a:gd name="T3" fmla="*/ 0 h 7718"/>
              <a:gd name="T4" fmla="*/ 0 w 15420"/>
              <a:gd name="T5" fmla="*/ 7718 h 7718"/>
              <a:gd name="T6" fmla="*/ 15420 w 15420"/>
              <a:gd name="T7" fmla="*/ 7718 h 7718"/>
              <a:gd name="T8" fmla="*/ 15420 w 15420"/>
              <a:gd name="T9" fmla="*/ 0 h 7718"/>
              <a:gd name="T10" fmla="*/ 15420 w 15420"/>
              <a:gd name="T11" fmla="*/ 0 h 7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20" h="7718">
                <a:moveTo>
                  <a:pt x="15420" y="0"/>
                </a:moveTo>
                <a:lnTo>
                  <a:pt x="0" y="0"/>
                </a:lnTo>
                <a:lnTo>
                  <a:pt x="0" y="7718"/>
                </a:lnTo>
                <a:lnTo>
                  <a:pt x="15420" y="7718"/>
                </a:lnTo>
                <a:lnTo>
                  <a:pt x="15420" y="0"/>
                </a:lnTo>
                <a:lnTo>
                  <a:pt x="1542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Freeform 5">
            <a:extLst>
              <a:ext uri="{FF2B5EF4-FFF2-40B4-BE49-F238E27FC236}">
                <a16:creationId xmlns:a16="http://schemas.microsoft.com/office/drawing/2014/main" id="{F9E7428E-675D-B2B8-6382-4D70CDA0D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>
              <a:gd name="T0" fmla="*/ 285 w 285"/>
              <a:gd name="T1" fmla="*/ 0 h 285"/>
              <a:gd name="T2" fmla="*/ 0 w 285"/>
              <a:gd name="T3" fmla="*/ 0 h 285"/>
              <a:gd name="T4" fmla="*/ 0 w 285"/>
              <a:gd name="T5" fmla="*/ 285 h 285"/>
              <a:gd name="T6" fmla="*/ 285 w 285"/>
              <a:gd name="T7" fmla="*/ 285 h 285"/>
              <a:gd name="T8" fmla="*/ 285 w 285"/>
              <a:gd name="T9" fmla="*/ 0 h 285"/>
              <a:gd name="T10" fmla="*/ 285 w 285"/>
              <a:gd name="T1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" h="285">
                <a:moveTo>
                  <a:pt x="285" y="0"/>
                </a:moveTo>
                <a:lnTo>
                  <a:pt x="0" y="0"/>
                </a:lnTo>
                <a:lnTo>
                  <a:pt x="0" y="285"/>
                </a:lnTo>
                <a:lnTo>
                  <a:pt x="285" y="285"/>
                </a:lnTo>
                <a:lnTo>
                  <a:pt x="285" y="0"/>
                </a:lnTo>
                <a:lnTo>
                  <a:pt x="28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06EDDDB9-869F-77FE-F008-0422529C56B7}"/>
              </a:ext>
            </a:extLst>
          </p:cNvPr>
          <p:cNvPicPr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3381375"/>
            <a:ext cx="24669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9" name="Rectangle 7">
            <a:extLst>
              <a:ext uri="{FF2B5EF4-FFF2-40B4-BE49-F238E27FC236}">
                <a16:creationId xmlns:a16="http://schemas.microsoft.com/office/drawing/2014/main" id="{1A9516D5-B3FE-4239-6753-3DCFA6833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55638"/>
            <a:ext cx="8480425" cy="663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6510" rIns="0" bIns="0">
            <a:spAutoFit/>
          </a:bodyPr>
          <a:lstStyle/>
          <a:p>
            <a:pPr marL="12700">
              <a:spcBef>
                <a:spcPts val="138"/>
              </a:spcBef>
            </a:pPr>
            <a:r>
              <a:rPr lang="en-US" altLang="zh-CN" sz="4200" b="1">
                <a:solidFill>
                  <a:schemeClr val="tx1"/>
                </a:solidFill>
                <a:latin typeface="Trebuchet MS" panose="020B0603020202020204" pitchFamily="34" charset="0"/>
              </a:rPr>
              <a:t>THE "WOW" IN OUR SOLUTION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59A4484F-7D47-44D6-72F1-0718FDDA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0" y="6473825"/>
            <a:ext cx="228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6985" rIns="0" bIns="0">
            <a:spAutoFit/>
          </a:bodyPr>
          <a:lstStyle>
            <a:lvl1pPr marL="38100"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spcBef>
                <a:spcPts val="63"/>
              </a:spcBef>
            </a:pPr>
            <a:r>
              <a:rPr lang="en-US" altLang="zh-CN" sz="1100">
                <a:solidFill>
                  <a:srgbClr val="2D936B"/>
                </a:solidFill>
                <a:latin typeface="Trebuchet MS" panose="020B0603020202020204" pitchFamily="34" charset="0"/>
              </a:rPr>
              <a:t>9</a:t>
            </a:r>
            <a:endParaRPr lang="en-US" altLang="zh-CN" sz="1100">
              <a:latin typeface="Trebuchet MS" panose="020B0603020202020204" pitchFamily="34" charset="0"/>
            </a:endParaRP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6F40E60E-5854-A17E-E821-175367340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2058988"/>
            <a:ext cx="8640763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Char char="•"/>
            </a:pPr>
            <a:endParaRPr lang="en-US" altLang="zh-CN" sz="280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D95CD436-BD88-E47A-F27B-3BC273D58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2274888"/>
            <a:ext cx="85344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buSzPct val="100000"/>
              <a:buFont typeface="Arial" panose="020B0604020202020204" pitchFamily="34" charset="0"/>
              <a:buChar char="•"/>
            </a:pPr>
            <a:endParaRPr lang="en-US" altLang="zh-CN" sz="280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37B2671E-47E9-C531-5BFC-BAFB837F9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914525"/>
            <a:ext cx="856297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roid Sans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1. Comprehensive 360-degree analysis</a:t>
            </a:r>
          </a:p>
          <a:p>
            <a:r>
              <a:rPr lang="en-US" altLang="zh-CN"/>
              <a:t>2. Actionable insights for data-driven decisions</a:t>
            </a:r>
          </a:p>
          <a:p>
            <a:r>
              <a:rPr lang="en-US" altLang="zh-CN"/>
              <a:t>3. Customizable and scalable Excel data model</a:t>
            </a:r>
          </a:p>
          <a:p>
            <a:r>
              <a:rPr lang="en-US" altLang="zh-CN"/>
              <a:t>4. Cost-effective optimization of compensation spend</a:t>
            </a:r>
          </a:p>
          <a:p>
            <a:r>
              <a:rPr lang="en-US" altLang="zh-CN"/>
              <a:t>5. Enhanced employee engagement and retention</a:t>
            </a:r>
          </a:p>
          <a:p>
            <a:r>
              <a:rPr lang="en-US" altLang="zh-CN"/>
              <a:t>6. Ensures regulatory compliance</a:t>
            </a:r>
          </a:p>
          <a:p>
            <a:endParaRPr lang="en-US" altLang="zh-CN"/>
          </a:p>
          <a:p>
            <a:r>
              <a:rPr lang="en-US" altLang="zh-CN"/>
              <a:t>Our solution's WOW factors deliver a powerful, tailored, and actionable approach to salary and compensation analysis, driving business success and employee satisfaction.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宋体"/>
        <a:cs typeface="宋体"/>
      </a:majorFont>
      <a:minorFont>
        <a:latin typeface="Calibri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FFFFF"/>
      </a:accent3>
      <a:accent4>
        <a:srgbClr val="000000"/>
      </a:accent4>
      <a:accent5>
        <a:srgbClr val="B0BCDE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flickerbloomevents@gmail.com</cp:lastModifiedBy>
  <cp:revision>14</cp:revision>
  <dcterms:created xsi:type="dcterms:W3CDTF">2024-03-29T17:37:22Z</dcterms:created>
  <dcterms:modified xsi:type="dcterms:W3CDTF">2024-09-10T09:09:33Z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2024-03-20T18:30:00Z</vt:filetime>
  </property>
  <property fmtid="{D5CDD505-2E9C-101B-9397-08002B2CF9AE}" pid="3" name="LastSaved">
    <vt:filetime>2024-03-28T18:30:00Z</vt:filetime>
  </property>
</Properties>
</file>