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91" r:id="rId3"/>
    <p:sldId id="290" r:id="rId4"/>
    <p:sldId id="288" r:id="rId5"/>
    <p:sldId id="292" r:id="rId6"/>
    <p:sldId id="277" r:id="rId7"/>
    <p:sldId id="278" r:id="rId8"/>
    <p:sldId id="279" r:id="rId9"/>
    <p:sldId id="284" r:id="rId10"/>
    <p:sldId id="293" r:id="rId11"/>
    <p:sldId id="280" r:id="rId12"/>
    <p:sldId id="281" r:id="rId13"/>
    <p:sldId id="282" r:id="rId14"/>
    <p:sldId id="285" r:id="rId15"/>
    <p:sldId id="283" r:id="rId16"/>
    <p:sldId id="286" r:id="rId17"/>
    <p:sldId id="287" r:id="rId18"/>
    <p:sldId id="289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09" autoAdjust="0"/>
    <p:restoredTop sz="94660"/>
  </p:normalViewPr>
  <p:slideViewPr>
    <p:cSldViewPr snapToGrid="0">
      <p:cViewPr>
        <p:scale>
          <a:sx n="85" d="100"/>
          <a:sy n="85" d="100"/>
        </p:scale>
        <p:origin x="531" y="1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B29AF-EB04-4318-81A6-29DEE5532F0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7D76D-0507-423E-B8ED-DDFD2FE2F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2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7050" y="426721"/>
            <a:ext cx="11137900" cy="2773104"/>
          </a:xfrm>
        </p:spPr>
        <p:txBody>
          <a:bodyPr anchor="b"/>
          <a:lstStyle>
            <a:lvl1pPr algn="ctr">
              <a:defRPr sz="48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799" y="3626928"/>
            <a:ext cx="9144000" cy="2729422"/>
          </a:xfr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3F6EB-C7C8-4F7C-B55F-1F75BEEFCA7A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Electronics &amp;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C43C20-5BAE-42E3-BD83-32D097A986D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49599" cy="15463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254" y="26180"/>
            <a:ext cx="1803540" cy="18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8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171CA-84E9-4C6F-A3C7-C607BB79D1DC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A78DA-091D-49E7-B702-07E5799D83E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806" y="26181"/>
            <a:ext cx="1197988" cy="1231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59000" cy="10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3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40F7E-F691-4908-8726-1B78F1895232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F85FC-27B0-4032-856C-B5FCEFF04D5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07464">
            <a:off x="10932182" y="5248084"/>
            <a:ext cx="1197988" cy="1231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82512" y="735250"/>
            <a:ext cx="2159000" cy="10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0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000" y="111125"/>
            <a:ext cx="8595806" cy="1325563"/>
          </a:xfrm>
        </p:spPr>
        <p:txBody>
          <a:bodyPr/>
          <a:lstStyle>
            <a:lvl1pPr>
              <a:defRPr sz="6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>
                <a:latin typeface="Times New Roman" pitchFamily="18" charset="0"/>
                <a:cs typeface="Times New Roman" pitchFamily="18" charset="0"/>
              </a:defRPr>
            </a:lvl1pPr>
            <a:lvl2pPr>
              <a:defRPr sz="32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842F9-F742-4E92-B99A-5816FCCBC3AD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18482-933D-40CA-B27E-DACCE4534DA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59000" cy="10599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806" y="26181"/>
            <a:ext cx="1197988" cy="12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2A5BE-D6E2-4351-BCD7-CDF3CA8448BF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9CD88-E759-4A18-A35E-9CAF09B3C6B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806" y="26181"/>
            <a:ext cx="1197988" cy="1231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59000" cy="10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3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98729-4D5F-4B6F-BE05-BE493149F761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EC60F-6553-49AC-B3F8-D254F1383DF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806" y="26181"/>
            <a:ext cx="1197988" cy="1231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59000" cy="10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4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A476C-CA05-4A1A-858D-F12AE2024D94}" type="datetime1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CE7B2-51E6-46D0-AF1B-0AE74273A32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806" y="26181"/>
            <a:ext cx="1197988" cy="12311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59000" cy="10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5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9800" y="2620645"/>
            <a:ext cx="10515600" cy="1325563"/>
          </a:xfrm>
        </p:spPr>
        <p:txBody>
          <a:bodyPr/>
          <a:lstStyle>
            <a:lvl1pPr>
              <a:defRPr sz="5400" b="1"/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71FBE-7328-4AF3-B8BA-E5AE75F0FAF2}" type="datetime1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B0BF9-EDBC-4831-9292-B2630404AF97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806" y="26181"/>
            <a:ext cx="1197988" cy="1231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59000" cy="10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6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612A6-1B09-4493-93FC-E8979F2CF6A6}" type="datetime1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39E94-6A0C-49B8-8F1D-5D132DCDDF1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806" y="26181"/>
            <a:ext cx="1197988" cy="1231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59000" cy="10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4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5A53C-FFEA-403C-AEF3-C088762C515B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110B5-8620-4A8A-A907-6640C26D81D4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806" y="26181"/>
            <a:ext cx="1197988" cy="1231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59000" cy="10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0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91FF1-F385-4090-8059-B72EFE36C339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18B49-C8E4-4A1A-9916-826DB1AA0F6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806" y="26181"/>
            <a:ext cx="1197988" cy="1231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59000" cy="10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5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40CE6D5F-CE0D-473B-8CAB-7D26DDD411D3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EC0A5FF-51C8-42B6-A38B-EB1392C493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6"/>
          <p:cNvSpPr txBox="1">
            <a:spLocks noChangeArrowheads="1"/>
          </p:cNvSpPr>
          <p:nvPr/>
        </p:nvSpPr>
        <p:spPr bwMode="auto">
          <a:xfrm>
            <a:off x="683328" y="874455"/>
            <a:ext cx="1082534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Proposal</a:t>
            </a:r>
          </a:p>
          <a:p>
            <a:pPr algn="ctr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DEEP LEARNING BASED HUMAN ACTIVITY RECOGNITION USING WI-FI SIGNALS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052" name="TextBox 7"/>
          <p:cNvSpPr txBox="1">
            <a:spLocks noChangeArrowheads="1"/>
          </p:cNvSpPr>
          <p:nvPr/>
        </p:nvSpPr>
        <p:spPr bwMode="auto">
          <a:xfrm>
            <a:off x="2785802" y="3429000"/>
            <a:ext cx="6620396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  <a:p>
            <a:pPr algn="ctr" eaLnBrk="1" hangingPunct="1"/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Ashish Kumar Pokharel (NCE077BCT006)</a:t>
            </a:r>
          </a:p>
          <a:p>
            <a:pPr algn="ctr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Prashant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Subedi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(NCE077BCT021)</a:t>
            </a:r>
          </a:p>
          <a:p>
            <a:pPr algn="ctr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Sabina Pandey (NCE077BCT028)</a:t>
            </a:r>
          </a:p>
          <a:p>
            <a:pPr algn="ctr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Saksham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Maharjan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(NCE077BCT029)</a:t>
            </a:r>
          </a:p>
          <a:p>
            <a:pPr algn="ctr" eaLnBrk="1" hangingPunct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F403-4973-F5C1-A400-C278CE28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Data Collection</a:t>
            </a:r>
          </a:p>
          <a:p>
            <a:r>
              <a:rPr lang="en-US" sz="2800" dirty="0"/>
              <a:t>Empty</a:t>
            </a:r>
          </a:p>
          <a:p>
            <a:r>
              <a:rPr lang="en-US" sz="2800" dirty="0"/>
              <a:t>Lie </a:t>
            </a:r>
          </a:p>
          <a:p>
            <a:r>
              <a:rPr lang="en-US" sz="2800" dirty="0"/>
              <a:t>Walk</a:t>
            </a:r>
          </a:p>
          <a:p>
            <a:r>
              <a:rPr lang="en-US" sz="2800" dirty="0"/>
              <a:t>Run</a:t>
            </a:r>
          </a:p>
          <a:p>
            <a:r>
              <a:rPr lang="en-US" sz="2800" dirty="0"/>
              <a:t>Sit</a:t>
            </a:r>
          </a:p>
          <a:p>
            <a:r>
              <a:rPr lang="en-US" sz="2800" dirty="0"/>
              <a:t>Fall</a:t>
            </a:r>
          </a:p>
          <a:p>
            <a:r>
              <a:rPr lang="en-US" sz="2800" dirty="0"/>
              <a:t>Stand</a:t>
            </a:r>
          </a:p>
        </p:txBody>
      </p:sp>
    </p:spTree>
    <p:extLst>
      <p:ext uri="{BB962C8B-B14F-4D97-AF65-F5344CB8AC3E}">
        <p14:creationId xmlns:p14="http://schemas.microsoft.com/office/powerpoint/2010/main" val="402120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B156E0-C353-ACED-2FD6-32B73C5ED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21" y="1410203"/>
            <a:ext cx="6563358" cy="51821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36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9C205F-3214-5164-1FB4-23B32BF9D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60" y="1436688"/>
            <a:ext cx="4348480" cy="50629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3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101A2A-1589-ED50-98A9-E4B8F170B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83" y="2032172"/>
            <a:ext cx="6898640" cy="41582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C59D6-CB9A-9223-A5B4-0AAA5F6E2822}"/>
              </a:ext>
            </a:extLst>
          </p:cNvPr>
          <p:cNvSpPr txBox="1"/>
          <p:nvPr/>
        </p:nvSpPr>
        <p:spPr>
          <a:xfrm>
            <a:off x="3007583" y="1425987"/>
            <a:ext cx="689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43686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LSTM cell consists of:</a:t>
            </a:r>
          </a:p>
          <a:p>
            <a:r>
              <a:rPr lang="en-US" dirty="0"/>
              <a:t>Input gate decides if the current cell input information is in needed to be stored in cell state.</a:t>
            </a:r>
          </a:p>
          <a:p>
            <a:r>
              <a:rPr lang="en-US" dirty="0"/>
              <a:t>Forget gate decides if the previous cell state information should be forgotten or not.</a:t>
            </a:r>
          </a:p>
          <a:p>
            <a:r>
              <a:rPr lang="en-US" dirty="0"/>
              <a:t>Output gate decides what information is to be produced as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448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desktop application developed using </a:t>
            </a:r>
            <a:r>
              <a:rPr lang="en-US" dirty="0" err="1"/>
              <a:t>Tkinter</a:t>
            </a:r>
            <a:r>
              <a:rPr lang="en-US" dirty="0"/>
              <a:t> that can identify human activity using Wi-Fi signals.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85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35B36B-A5E2-58E5-2696-0D467E6EE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0" y="1641720"/>
            <a:ext cx="10951540" cy="26701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0B427C-F073-C0A4-6384-9EB635587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240" y="4516916"/>
            <a:ext cx="1563520" cy="18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97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[1] P. F. Moshiri, R. </a:t>
            </a:r>
            <a:r>
              <a:rPr lang="en-US" sz="2800" dirty="0" err="1"/>
              <a:t>Shahbazian</a:t>
            </a:r>
            <a:r>
              <a:rPr lang="en-US" sz="2800" dirty="0"/>
              <a:t>, M. </a:t>
            </a:r>
            <a:r>
              <a:rPr lang="en-US" sz="2800" dirty="0" err="1"/>
              <a:t>Nabati</a:t>
            </a:r>
            <a:r>
              <a:rPr lang="en-US" sz="2800" dirty="0"/>
              <a:t>, and S. A. </a:t>
            </a:r>
            <a:r>
              <a:rPr lang="en-US" sz="2800" dirty="0" err="1"/>
              <a:t>Ghorashi</a:t>
            </a:r>
            <a:r>
              <a:rPr lang="en-US" sz="2800" dirty="0"/>
              <a:t>, “A </a:t>
            </a:r>
            <a:r>
              <a:rPr lang="en-US" sz="2800" dirty="0" err="1"/>
              <a:t>csi</a:t>
            </a:r>
            <a:r>
              <a:rPr lang="en-US" sz="2800" dirty="0"/>
              <a:t>-based human activity recognition using deep learning,” Sensors (Basel, Switzerland), vol. 21, 10 2021. </a:t>
            </a:r>
          </a:p>
          <a:p>
            <a:r>
              <a:rPr lang="en-US" sz="2800" dirty="0"/>
              <a:t>[2] S. </a:t>
            </a:r>
            <a:r>
              <a:rPr lang="en-US" sz="2800" dirty="0" err="1"/>
              <a:t>Mekruksavanich</a:t>
            </a:r>
            <a:r>
              <a:rPr lang="en-US" sz="2800" dirty="0"/>
              <a:t>, W. </a:t>
            </a:r>
            <a:r>
              <a:rPr lang="en-US" sz="2800" dirty="0" err="1"/>
              <a:t>Phaphan</a:t>
            </a:r>
            <a:r>
              <a:rPr lang="en-US" sz="2800" dirty="0"/>
              <a:t>, N. </a:t>
            </a:r>
            <a:r>
              <a:rPr lang="en-US" sz="2800" dirty="0" err="1"/>
              <a:t>Hnoohom</a:t>
            </a:r>
            <a:r>
              <a:rPr lang="en-US" sz="2800" dirty="0"/>
              <a:t>, and A. </a:t>
            </a:r>
            <a:r>
              <a:rPr lang="en-US" sz="2800" dirty="0" err="1"/>
              <a:t>Jitpattanakul</a:t>
            </a:r>
            <a:r>
              <a:rPr lang="en-US" sz="2800" dirty="0"/>
              <a:t>, “</a:t>
            </a:r>
            <a:r>
              <a:rPr lang="en-US" sz="2800" dirty="0" err="1"/>
              <a:t>Attentionbased</a:t>
            </a:r>
            <a:r>
              <a:rPr lang="en-US" sz="2800" dirty="0"/>
              <a:t> hybrid deep learning network for human activity recognition using </a:t>
            </a:r>
            <a:r>
              <a:rPr lang="en-US" sz="2800" dirty="0" err="1"/>
              <a:t>wifi</a:t>
            </a:r>
            <a:r>
              <a:rPr lang="en-US" sz="2800" dirty="0"/>
              <a:t> channel state information,” Applied Sciences (Switzerland), vol. 13, 8 2023. </a:t>
            </a:r>
          </a:p>
          <a:p>
            <a:r>
              <a:rPr lang="en-US" sz="2800" dirty="0"/>
              <a:t>[3] F. S. </a:t>
            </a:r>
            <a:r>
              <a:rPr lang="en-US" sz="2800" dirty="0" err="1"/>
              <a:t>Abuhoureyah</a:t>
            </a:r>
            <a:r>
              <a:rPr lang="en-US" sz="2800" dirty="0"/>
              <a:t>, Y. C. Wong, and A. S. B. M. </a:t>
            </a:r>
            <a:r>
              <a:rPr lang="en-US" sz="2800" dirty="0" err="1"/>
              <a:t>Isira</a:t>
            </a:r>
            <a:r>
              <a:rPr lang="en-US" sz="2800" dirty="0"/>
              <a:t>, “</a:t>
            </a:r>
            <a:r>
              <a:rPr lang="en-US" sz="2800" dirty="0" err="1"/>
              <a:t>Wifi</a:t>
            </a:r>
            <a:r>
              <a:rPr lang="en-US" sz="2800" dirty="0"/>
              <a:t>-based human activity recognition through wall using deep learning,” Engineering Applications of Artificial Intelligence, vol. 127, 1 2024.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008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0BF9-EDBC-4831-9292-B2630404AF9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42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688"/>
            <a:ext cx="10515600" cy="5167312"/>
          </a:xfrm>
        </p:spPr>
        <p:txBody>
          <a:bodyPr/>
          <a:lstStyle/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Literature Review</a:t>
            </a:r>
          </a:p>
          <a:p>
            <a:pPr lvl="1"/>
            <a:r>
              <a:rPr lang="en-US" dirty="0"/>
              <a:t>Problem Statement</a:t>
            </a:r>
          </a:p>
          <a:p>
            <a:pPr lvl="1"/>
            <a:r>
              <a:rPr lang="en-US" dirty="0"/>
              <a:t>Objectives</a:t>
            </a:r>
          </a:p>
          <a:p>
            <a:pPr lvl="1"/>
            <a:r>
              <a:rPr lang="en-US" dirty="0"/>
              <a:t>Scope</a:t>
            </a:r>
          </a:p>
          <a:p>
            <a:pPr lvl="1"/>
            <a:r>
              <a:rPr lang="en-US" dirty="0"/>
              <a:t>Proposed Methodology</a:t>
            </a:r>
          </a:p>
          <a:p>
            <a:pPr lvl="1"/>
            <a:r>
              <a:rPr lang="en-US" dirty="0"/>
              <a:t>Expected Output</a:t>
            </a:r>
          </a:p>
          <a:p>
            <a:pPr lvl="1"/>
            <a:r>
              <a:rPr lang="en-US" dirty="0"/>
              <a:t>References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25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4455"/>
            <a:ext cx="10515600" cy="4952508"/>
          </a:xfrm>
        </p:spPr>
        <p:txBody>
          <a:bodyPr/>
          <a:lstStyle/>
          <a:p>
            <a:pPr algn="l"/>
            <a:endParaRPr lang="en-US" sz="2800" dirty="0">
              <a:solidFill>
                <a:srgbClr val="1C1E21"/>
              </a:solidFill>
            </a:endParaRPr>
          </a:p>
          <a:p>
            <a:pPr algn="l"/>
            <a:r>
              <a:rPr lang="en-US" sz="2800" b="0" i="0" dirty="0">
                <a:solidFill>
                  <a:srgbClr val="050505"/>
                </a:solidFill>
                <a:effectLst/>
              </a:rPr>
              <a:t>This project proposes a human activity </a:t>
            </a:r>
            <a:r>
              <a:rPr lang="en-US" sz="2800" b="0" i="0" dirty="0" err="1">
                <a:solidFill>
                  <a:srgbClr val="050505"/>
                </a:solidFill>
                <a:effectLst/>
              </a:rPr>
              <a:t>recognization</a:t>
            </a:r>
            <a:r>
              <a:rPr lang="en-US" sz="2800" b="0" i="0" dirty="0">
                <a:solidFill>
                  <a:srgbClr val="050505"/>
                </a:solidFill>
                <a:effectLst/>
              </a:rPr>
              <a:t> using wi-fi signals which employs deep learning algorithms to classify human activities.</a:t>
            </a:r>
            <a:endParaRPr lang="en-US" sz="2800" dirty="0">
              <a:solidFill>
                <a:srgbClr val="1C1E21"/>
              </a:solidFill>
            </a:endParaRPr>
          </a:p>
          <a:p>
            <a:pPr algn="l"/>
            <a:r>
              <a:rPr lang="en-US" sz="2800" dirty="0">
                <a:solidFill>
                  <a:srgbClr val="1C1E21"/>
                </a:solidFill>
              </a:rPr>
              <a:t>T</a:t>
            </a:r>
            <a:r>
              <a:rPr lang="en-US" sz="2800" b="0" i="0" dirty="0">
                <a:solidFill>
                  <a:srgbClr val="1C1E21"/>
                </a:solidFill>
                <a:effectLst/>
              </a:rPr>
              <a:t>he project focuses on </a:t>
            </a:r>
            <a:r>
              <a:rPr lang="en-US" sz="2800" dirty="0"/>
              <a:t>systematic collection and analysis of Wi-Fi signal data to accurately identify and categorize human activities.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56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Moshiri et al. collected data for seven human activities using </a:t>
            </a:r>
            <a:r>
              <a:rPr lang="en-US" dirty="0" err="1"/>
              <a:t>Nexmon</a:t>
            </a:r>
            <a:r>
              <a:rPr lang="en-US" dirty="0"/>
              <a:t> tool on </a:t>
            </a:r>
            <a:r>
              <a:rPr lang="en-US" dirty="0" err="1"/>
              <a:t>Rpi</a:t>
            </a:r>
            <a:r>
              <a:rPr lang="en-US" dirty="0"/>
              <a:t>, for human activity in a single room. They created the famous CSI-HAR dataset. </a:t>
            </a:r>
          </a:p>
          <a:p>
            <a:endParaRPr lang="en-US" dirty="0"/>
          </a:p>
          <a:p>
            <a:r>
              <a:rPr lang="en-US" dirty="0" err="1"/>
              <a:t>Mekruksavanich</a:t>
            </a:r>
            <a:r>
              <a:rPr lang="en-US" dirty="0"/>
              <a:t> et al. used CNN-GRU-</a:t>
            </a:r>
            <a:r>
              <a:rPr lang="en-US" dirty="0" err="1"/>
              <a:t>AttNet</a:t>
            </a:r>
            <a:r>
              <a:rPr lang="en-US" dirty="0"/>
              <a:t> model and improved the accuracy by 4.65% using the CSI-HAR dataset collected by [1].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31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methodology for </a:t>
            </a:r>
            <a:r>
              <a:rPr lang="en-US" dirty="0" err="1"/>
              <a:t>wifi</a:t>
            </a:r>
            <a:r>
              <a:rPr lang="en-US" dirty="0"/>
              <a:t> based human activity through wall was proposed by </a:t>
            </a:r>
            <a:r>
              <a:rPr lang="en-US" dirty="0" err="1"/>
              <a:t>Abuhoreyah</a:t>
            </a:r>
            <a:r>
              <a:rPr lang="en-US" dirty="0"/>
              <a:t> et al. which used </a:t>
            </a:r>
            <a:r>
              <a:rPr lang="en-US" dirty="0" err="1"/>
              <a:t>Nexmon</a:t>
            </a:r>
            <a:r>
              <a:rPr lang="en-US" dirty="0"/>
              <a:t> tool with </a:t>
            </a:r>
            <a:r>
              <a:rPr lang="en-US" dirty="0" err="1"/>
              <a:t>Raspi</a:t>
            </a:r>
            <a:r>
              <a:rPr lang="en-US" dirty="0"/>
              <a:t> and alpha _____ </a:t>
            </a:r>
            <a:r>
              <a:rPr lang="en-US" dirty="0" err="1"/>
              <a:t>wifi</a:t>
            </a:r>
            <a:r>
              <a:rPr lang="en-US" dirty="0"/>
              <a:t> card with antennas for better coverage.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35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methods require close proximity to routers and are affected by reflections in confined spaces.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human activities through walls is underexplored.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activities involving multiple individuals through walls is inaccurate due to signal overlap and attenuation.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9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this project are as follows:</a:t>
            </a:r>
          </a:p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explore human motion sensing through wall.</a:t>
            </a:r>
          </a:p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implement deep learning network to recognize the activities.</a:t>
            </a:r>
          </a:p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utilize Raspberry Pi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Nexmon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Firmware to monitor CSI data.</a:t>
            </a:r>
          </a:p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design a system capable of collecting data through walls using wider-angle wi-fi sensing.</a:t>
            </a:r>
          </a:p>
          <a:p>
            <a:pPr marL="0" lv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94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system will facilitates elderly care and patient monitoring.</a:t>
            </a:r>
          </a:p>
          <a:p>
            <a:r>
              <a:rPr lang="en-US" sz="2800" dirty="0"/>
              <a:t>Will help identify falls or prolonged inactivity to alert care-givers. </a:t>
            </a:r>
          </a:p>
          <a:p>
            <a:r>
              <a:rPr lang="en-US" sz="2800" dirty="0"/>
              <a:t>Could enhance patient safety by providing real-time alerts without the need for frequent physical checks.</a:t>
            </a:r>
          </a:p>
          <a:p>
            <a:r>
              <a:rPr lang="en-US" sz="2800" dirty="0"/>
              <a:t>Could detect room occupancy and adjusts environmental controls such as lighting, heating, and cooling accordingly.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89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0850"/>
            <a:ext cx="5257800" cy="4351338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Hardware Requirements</a:t>
            </a:r>
          </a:p>
          <a:p>
            <a:r>
              <a:rPr lang="en-US" sz="2400" dirty="0"/>
              <a:t>Raspberry Pi 4B model</a:t>
            </a:r>
          </a:p>
          <a:p>
            <a:r>
              <a:rPr lang="en-US" sz="2400" dirty="0"/>
              <a:t>NIC </a:t>
            </a:r>
          </a:p>
          <a:p>
            <a:r>
              <a:rPr lang="en-US" sz="2400" dirty="0"/>
              <a:t>High gain antennas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AE5BC9-AD56-A8A8-7B3D-F627CA9D96B0}"/>
              </a:ext>
            </a:extLst>
          </p:cNvPr>
          <p:cNvSpPr txBox="1">
            <a:spLocks/>
          </p:cNvSpPr>
          <p:nvPr/>
        </p:nvSpPr>
        <p:spPr bwMode="auto">
          <a:xfrm>
            <a:off x="6456903" y="1720850"/>
            <a:ext cx="52578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Software Requirements</a:t>
            </a:r>
          </a:p>
          <a:p>
            <a:r>
              <a:rPr lang="en-US" sz="2400" dirty="0" err="1"/>
              <a:t>Nexmon</a:t>
            </a:r>
            <a:r>
              <a:rPr lang="en-US" sz="2400" dirty="0"/>
              <a:t> firmware</a:t>
            </a:r>
          </a:p>
          <a:p>
            <a:r>
              <a:rPr lang="en-US" sz="2400" dirty="0" err="1"/>
              <a:t>Tensorflow</a:t>
            </a:r>
            <a:r>
              <a:rPr lang="en-US" sz="2400" dirty="0"/>
              <a:t> or </a:t>
            </a:r>
            <a:r>
              <a:rPr lang="en-US" sz="2400" dirty="0" err="1"/>
              <a:t>Pytorch</a:t>
            </a:r>
            <a:endParaRPr lang="en-US" sz="2400" dirty="0"/>
          </a:p>
          <a:p>
            <a:r>
              <a:rPr lang="en-US" sz="2400" dirty="0"/>
              <a:t>Python Libraries (NumPy, Pandas, Matplotlib)</a:t>
            </a:r>
          </a:p>
          <a:p>
            <a:r>
              <a:rPr lang="en-US" sz="2400" dirty="0"/>
              <a:t>Visual Studio Code, </a:t>
            </a:r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  <a:p>
            <a:r>
              <a:rPr lang="en-US" sz="2400" dirty="0" err="1"/>
              <a:t>Tkinter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825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633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Overview</vt:lpstr>
      <vt:lpstr>Introduction</vt:lpstr>
      <vt:lpstr>Literature Review</vt:lpstr>
      <vt:lpstr>Literature Review</vt:lpstr>
      <vt:lpstr>Problem Statement</vt:lpstr>
      <vt:lpstr>Objective</vt:lpstr>
      <vt:lpstr>Scope</vt:lpstr>
      <vt:lpstr>Proposed Methodology</vt:lpstr>
      <vt:lpstr>Proposed Methodology</vt:lpstr>
      <vt:lpstr>Proposed Methodology</vt:lpstr>
      <vt:lpstr>Proposed Methodology</vt:lpstr>
      <vt:lpstr>Proposed Methodology</vt:lpstr>
      <vt:lpstr>Proposed Methodology</vt:lpstr>
      <vt:lpstr>Expected Output</vt:lpstr>
      <vt:lpstr>Project Timeline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Amrish Das</dc:creator>
  <cp:lastModifiedBy>Sabina Pandey</cp:lastModifiedBy>
  <cp:revision>16</cp:revision>
  <dcterms:created xsi:type="dcterms:W3CDTF">2016-11-19T14:40:28Z</dcterms:created>
  <dcterms:modified xsi:type="dcterms:W3CDTF">2024-05-29T08:15:36Z</dcterms:modified>
</cp:coreProperties>
</file>