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8.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 id="2147483714" r:id="rId2"/>
    <p:sldMasterId id="2147483727" r:id="rId3"/>
    <p:sldMasterId id="2147483740" r:id="rId4"/>
    <p:sldMasterId id="2147483753" r:id="rId5"/>
    <p:sldMasterId id="2147483766" r:id="rId6"/>
    <p:sldMasterId id="2147483780" r:id="rId7"/>
    <p:sldMasterId id="2147483794" r:id="rId8"/>
    <p:sldMasterId id="2147483808" r:id="rId9"/>
  </p:sldMasterIdLst>
  <p:notesMasterIdLst>
    <p:notesMasterId r:id="rId80"/>
  </p:notesMasterIdLst>
  <p:handoutMasterIdLst>
    <p:handoutMasterId r:id="rId81"/>
  </p:handoutMasterIdLst>
  <p:sldIdLst>
    <p:sldId id="570" r:id="rId10"/>
    <p:sldId id="567" r:id="rId11"/>
    <p:sldId id="576" r:id="rId12"/>
    <p:sldId id="569" r:id="rId13"/>
    <p:sldId id="561" r:id="rId14"/>
    <p:sldId id="571" r:id="rId15"/>
    <p:sldId id="565" r:id="rId16"/>
    <p:sldId id="566" r:id="rId17"/>
    <p:sldId id="573" r:id="rId18"/>
    <p:sldId id="268" r:id="rId19"/>
    <p:sldId id="577" r:id="rId20"/>
    <p:sldId id="555" r:id="rId21"/>
    <p:sldId id="544" r:id="rId22"/>
    <p:sldId id="436" r:id="rId23"/>
    <p:sldId id="435" r:id="rId24"/>
    <p:sldId id="434" r:id="rId25"/>
    <p:sldId id="472" r:id="rId26"/>
    <p:sldId id="387" r:id="rId27"/>
    <p:sldId id="388" r:id="rId28"/>
    <p:sldId id="390" r:id="rId29"/>
    <p:sldId id="439" r:id="rId30"/>
    <p:sldId id="391" r:id="rId31"/>
    <p:sldId id="514" r:id="rId32"/>
    <p:sldId id="392" r:id="rId33"/>
    <p:sldId id="443" r:id="rId34"/>
    <p:sldId id="445" r:id="rId35"/>
    <p:sldId id="446" r:id="rId36"/>
    <p:sldId id="447" r:id="rId37"/>
    <p:sldId id="517" r:id="rId38"/>
    <p:sldId id="553" r:id="rId39"/>
    <p:sldId id="400" r:id="rId40"/>
    <p:sldId id="450" r:id="rId41"/>
    <p:sldId id="451" r:id="rId42"/>
    <p:sldId id="454" r:id="rId43"/>
    <p:sldId id="551" r:id="rId44"/>
    <p:sldId id="455" r:id="rId45"/>
    <p:sldId id="519" r:id="rId46"/>
    <p:sldId id="458" r:id="rId47"/>
    <p:sldId id="477" r:id="rId48"/>
    <p:sldId id="459" r:id="rId49"/>
    <p:sldId id="409" r:id="rId50"/>
    <p:sldId id="410" r:id="rId51"/>
    <p:sldId id="523" r:id="rId52"/>
    <p:sldId id="574" r:id="rId53"/>
    <p:sldId id="474" r:id="rId54"/>
    <p:sldId id="572" r:id="rId55"/>
    <p:sldId id="484" r:id="rId56"/>
    <p:sldId id="485" r:id="rId57"/>
    <p:sldId id="526" r:id="rId58"/>
    <p:sldId id="575" r:id="rId59"/>
    <p:sldId id="550" r:id="rId60"/>
    <p:sldId id="546" r:id="rId61"/>
    <p:sldId id="547" r:id="rId62"/>
    <p:sldId id="548" r:id="rId63"/>
    <p:sldId id="530" r:id="rId64"/>
    <p:sldId id="525" r:id="rId65"/>
    <p:sldId id="493" r:id="rId66"/>
    <p:sldId id="495" r:id="rId67"/>
    <p:sldId id="496" r:id="rId68"/>
    <p:sldId id="497" r:id="rId69"/>
    <p:sldId id="498" r:id="rId70"/>
    <p:sldId id="512" r:id="rId71"/>
    <p:sldId id="500" r:id="rId72"/>
    <p:sldId id="554" r:id="rId73"/>
    <p:sldId id="558" r:id="rId74"/>
    <p:sldId id="559" r:id="rId75"/>
    <p:sldId id="560" r:id="rId76"/>
    <p:sldId id="562" r:id="rId77"/>
    <p:sldId id="563" r:id="rId78"/>
    <p:sldId id="564" r:id="rId79"/>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0149" autoAdjust="0"/>
    <p:restoredTop sz="86821" autoAdjust="0"/>
  </p:normalViewPr>
  <p:slideViewPr>
    <p:cSldViewPr>
      <p:cViewPr varScale="1">
        <p:scale>
          <a:sx n="76" d="100"/>
          <a:sy n="76" d="100"/>
        </p:scale>
        <p:origin x="1340" y="52"/>
      </p:cViewPr>
      <p:guideLst>
        <p:guide orient="horz" pos="16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13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theme" Target="theme/theme1.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61" Type="http://schemas.openxmlformats.org/officeDocument/2006/relationships/slide" Target="slides/slide52.xml"/><Relationship Id="rId8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emf"/><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9378EB-A7FE-406A-8947-82CF1802974A}" type="slidenum">
              <a:rPr lang="en-US">
                <a:solidFill>
                  <a:prstClr val="black"/>
                </a:solidFill>
              </a:rPr>
              <a:pPr/>
              <a:t>2</a:t>
            </a:fld>
            <a:endParaRPr lang="en-US">
              <a:solidFill>
                <a:prstClr val="black"/>
              </a:solidFill>
            </a:endParaRPr>
          </a:p>
        </p:txBody>
      </p:sp>
      <p:sp>
        <p:nvSpPr>
          <p:cNvPr id="33794" name="Rectangle 2"/>
          <p:cNvSpPr>
            <a:spLocks noGrp="1" noRot="1" noChangeAspect="1" noChangeArrowheads="1" noTextEdit="1"/>
          </p:cNvSpPr>
          <p:nvPr>
            <p:ph type="sldImg"/>
          </p:nvPr>
        </p:nvSpPr>
        <p:spPr>
          <a:xfrm>
            <a:off x="292100" y="704850"/>
            <a:ext cx="6264275" cy="3524250"/>
          </a:xfrm>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关键字出现次数放入函数得出结论</a:t>
            </a:r>
            <a:r>
              <a:rPr lang="en-US" altLang="zh-CN" dirty="0"/>
              <a:t>c</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28</a:t>
            </a:fld>
            <a:endParaRPr lang="en-US"/>
          </a:p>
        </p:txBody>
      </p:sp>
    </p:spTree>
    <p:extLst>
      <p:ext uri="{BB962C8B-B14F-4D97-AF65-F5344CB8AC3E}">
        <p14:creationId xmlns:p14="http://schemas.microsoft.com/office/powerpoint/2010/main" val="2128198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7C911E-5CDD-40D0-AE69-02478A4EC345}" type="slidenum">
              <a:rPr lang="en-US"/>
              <a:pPr/>
              <a:t>35</a:t>
            </a:fld>
            <a:endParaRPr lang="en-US"/>
          </a:p>
        </p:txBody>
      </p:sp>
      <p:sp>
        <p:nvSpPr>
          <p:cNvPr id="313346" name="Rectangle 2"/>
          <p:cNvSpPr>
            <a:spLocks noGrp="1" noRot="1" noChangeAspect="1" noChangeArrowheads="1" noTextEdit="1"/>
          </p:cNvSpPr>
          <p:nvPr>
            <p:ph type="sldImg"/>
          </p:nvPr>
        </p:nvSpPr>
        <p:spPr>
          <a:xfrm>
            <a:off x="290513" y="704850"/>
            <a:ext cx="6264275" cy="3524250"/>
          </a:xfrm>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649929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4850"/>
            <a:ext cx="6264275" cy="3524250"/>
          </a:xfrm>
        </p:spPr>
      </p:sp>
      <p:sp>
        <p:nvSpPr>
          <p:cNvPr id="3" name="Notes Placeholder 2"/>
          <p:cNvSpPr>
            <a:spLocks noGrp="1"/>
          </p:cNvSpPr>
          <p:nvPr>
            <p:ph type="body" idx="1"/>
          </p:nvPr>
        </p:nvSpPr>
        <p:spPr/>
        <p:txBody>
          <a:bodyPr/>
          <a:lstStyle/>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charset="0"/>
                <a:ea typeface="ＭＳ Ｐゴシック"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Lucida Sans" charset="0"/>
              <a:ea typeface="ＭＳ Ｐゴシック" charset="0"/>
            </a:endParaRPr>
          </a:p>
        </p:txBody>
      </p:sp>
    </p:spTree>
    <p:extLst>
      <p:ext uri="{BB962C8B-B14F-4D97-AF65-F5344CB8AC3E}">
        <p14:creationId xmlns:p14="http://schemas.microsoft.com/office/powerpoint/2010/main" val="129540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BCC69A-DCE2-489D-872F-8C16F818B1A0}" type="slidenum">
              <a:rPr lang="en-US"/>
              <a:pPr/>
              <a:t>13</a:t>
            </a:fld>
            <a:endParaRPr lang="en-US"/>
          </a:p>
        </p:txBody>
      </p:sp>
      <p:sp>
        <p:nvSpPr>
          <p:cNvPr id="323586" name="Rectangle 2"/>
          <p:cNvSpPr>
            <a:spLocks noGrp="1" noRot="1" noChangeAspect="1" noChangeArrowheads="1" noTextEdit="1"/>
          </p:cNvSpPr>
          <p:nvPr>
            <p:ph type="sldImg"/>
          </p:nvPr>
        </p:nvSpPr>
        <p:spPr>
          <a:xfrm>
            <a:off x="290513" y="704850"/>
            <a:ext cx="6264275" cy="3524250"/>
          </a:xfrm>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4850"/>
            <a:ext cx="6264275" cy="3524250"/>
          </a:xfrm>
        </p:spPr>
      </p:sp>
      <p:sp>
        <p:nvSpPr>
          <p:cNvPr id="3" name="Notes Placeholder 2"/>
          <p:cNvSpPr>
            <a:spLocks noGrp="1"/>
          </p:cNvSpPr>
          <p:nvPr>
            <p:ph type="body" idx="1"/>
          </p:nvPr>
        </p:nvSpPr>
        <p:spPr/>
        <p:txBody>
          <a:bodyPr/>
          <a:lstStyle/>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20</a:t>
            </a:fld>
            <a:endParaRPr lang="en-US"/>
          </a:p>
        </p:txBody>
      </p:sp>
      <p:sp>
        <p:nvSpPr>
          <p:cNvPr id="28675" name="Rectangle 2"/>
          <p:cNvSpPr>
            <a:spLocks noGrp="1" noRot="1" noChangeAspect="1" noChangeArrowheads="1" noTextEdit="1"/>
          </p:cNvSpPr>
          <p:nvPr>
            <p:ph type="sldImg"/>
          </p:nvPr>
        </p:nvSpPr>
        <p:spPr>
          <a:xfrm>
            <a:off x="290513" y="704850"/>
            <a:ext cx="6264275" cy="3524250"/>
          </a:xfrm>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22</a:t>
            </a:fld>
            <a:endParaRPr lang="en-US"/>
          </a:p>
        </p:txBody>
      </p:sp>
      <p:sp>
        <p:nvSpPr>
          <p:cNvPr id="30723" name="Rectangle 2"/>
          <p:cNvSpPr>
            <a:spLocks noGrp="1" noRot="1" noChangeAspect="1" noChangeArrowheads="1" noTextEdit="1"/>
          </p:cNvSpPr>
          <p:nvPr>
            <p:ph type="sldImg"/>
          </p:nvPr>
        </p:nvSpPr>
        <p:spPr>
          <a:xfrm>
            <a:off x="290513" y="704850"/>
            <a:ext cx="6264275" cy="3524250"/>
          </a:xfrm>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筛选关键字</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26</a:t>
            </a:fld>
            <a:endParaRPr lang="en-US"/>
          </a:p>
        </p:txBody>
      </p:sp>
    </p:spTree>
    <p:extLst>
      <p:ext uri="{BB962C8B-B14F-4D97-AF65-F5344CB8AC3E}">
        <p14:creationId xmlns:p14="http://schemas.microsoft.com/office/powerpoint/2010/main" val="3399886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77" y="165819"/>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44B417D-4A40-4176-A18B-ABA47A7D1DC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370321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4C75A21-09DC-4656-94EA-EE4C73E0BB5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96310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able Placeholder 2"/>
          <p:cNvSpPr>
            <a:spLocks noGrp="1"/>
          </p:cNvSpPr>
          <p:nvPr>
            <p:ph type="tbl" idx="1"/>
          </p:nvPr>
        </p:nvSpPr>
        <p:spPr>
          <a:xfrm>
            <a:off x="457200" y="1200151"/>
            <a:ext cx="8229600" cy="3394472"/>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92E35D0-A1DC-4F66-A7C1-F7CC482C728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9954976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48916448"/>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261274"/>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01672908"/>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485900"/>
            <a:ext cx="3810000" cy="3086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903533"/>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2165250"/>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165204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0946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1077712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57109290"/>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3467706"/>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228600"/>
            <a:ext cx="1962150" cy="4343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34050" cy="4343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884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2"/>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7"/>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904"/>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904"/>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Text Placeholder 2"/>
          <p:cNvSpPr>
            <a:spLocks noGrp="1"/>
          </p:cNvSpPr>
          <p:nvPr>
            <p:ph type="body"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13"/>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933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682514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0406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64366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904"/>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909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428297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985843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28"/>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2324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222848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819057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205050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a:t>Click to edit Master title style</a:t>
            </a:r>
          </a:p>
        </p:txBody>
      </p:sp>
      <p:sp>
        <p:nvSpPr>
          <p:cNvPr id="3" name="Text Placeholder 2"/>
          <p:cNvSpPr>
            <a:spLocks noGrp="1"/>
          </p:cNvSpPr>
          <p:nvPr>
            <p:ph type="body" sz="half" idx="1"/>
          </p:nvPr>
        </p:nvSpPr>
        <p:spPr>
          <a:xfrm>
            <a:off x="457200" y="128945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8945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686300"/>
            <a:ext cx="2133600" cy="3429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4686300"/>
            <a:ext cx="2133600" cy="342900"/>
          </a:xfrm>
        </p:spPr>
        <p:txBody>
          <a:bodyPr/>
          <a:lstStyle>
            <a:lvl1pPr>
              <a:defRPr/>
            </a:lvl1pPr>
          </a:lstStyle>
          <a:p>
            <a:pPr>
              <a:defRPr/>
            </a:pPr>
            <a:fld id="{7BD2C3B4-92C9-4193-A1CA-FDE1A82284EA}" type="slidenum">
              <a:rPr lang="en-US" altLang="en-US"/>
              <a:pPr>
                <a:defRPr/>
              </a:pPr>
              <a:t>‹#›</a:t>
            </a:fld>
            <a:endParaRPr lang="en-US" altLang="en-US"/>
          </a:p>
        </p:txBody>
      </p:sp>
    </p:spTree>
    <p:extLst>
      <p:ext uri="{BB962C8B-B14F-4D97-AF65-F5344CB8AC3E}">
        <p14:creationId xmlns:p14="http://schemas.microsoft.com/office/powerpoint/2010/main" val="4198401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11"/>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6593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92945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02939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8926031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4156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869378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40259413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26"/>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3597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274194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41559323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5407063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a:t>Click to edit Master title style</a:t>
            </a:r>
          </a:p>
        </p:txBody>
      </p:sp>
      <p:sp>
        <p:nvSpPr>
          <p:cNvPr id="3" name="Text Placeholder 2"/>
          <p:cNvSpPr>
            <a:spLocks noGrp="1"/>
          </p:cNvSpPr>
          <p:nvPr>
            <p:ph type="body" sz="half" idx="1"/>
          </p:nvPr>
        </p:nvSpPr>
        <p:spPr>
          <a:xfrm>
            <a:off x="457200" y="128945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89457"/>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686300"/>
            <a:ext cx="2133600" cy="3429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4686300"/>
            <a:ext cx="2133600" cy="342900"/>
          </a:xfrm>
        </p:spPr>
        <p:txBody>
          <a:bodyPr/>
          <a:lstStyle>
            <a:lvl1pPr>
              <a:defRPr/>
            </a:lvl1pPr>
          </a:lstStyle>
          <a:p>
            <a:pPr>
              <a:defRPr/>
            </a:pPr>
            <a:fld id="{7BD2C3B4-92C9-4193-A1CA-FDE1A82284EA}" type="slidenum">
              <a:rPr lang="en-US" altLang="en-US"/>
              <a:pPr>
                <a:defRPr/>
              </a:pPr>
              <a:t>‹#›</a:t>
            </a:fld>
            <a:endParaRPr lang="en-US" altLang="en-US"/>
          </a:p>
        </p:txBody>
      </p:sp>
    </p:spTree>
    <p:extLst>
      <p:ext uri="{BB962C8B-B14F-4D97-AF65-F5344CB8AC3E}">
        <p14:creationId xmlns:p14="http://schemas.microsoft.com/office/powerpoint/2010/main" val="244219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904"/>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8"/>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3277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9660505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346019"/>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4532006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9942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6917124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37458496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23"/>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1111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635755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250936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7"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7"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904"/>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2408122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a:t>Click to edit Master title style</a:t>
            </a:r>
          </a:p>
        </p:txBody>
      </p:sp>
      <p:sp>
        <p:nvSpPr>
          <p:cNvPr id="3" name="Text Placeholder 2"/>
          <p:cNvSpPr>
            <a:spLocks noGrp="1"/>
          </p:cNvSpPr>
          <p:nvPr>
            <p:ph type="body" sz="half" idx="1"/>
          </p:nvPr>
        </p:nvSpPr>
        <p:spPr>
          <a:xfrm>
            <a:off x="457200" y="1289455"/>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89455"/>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686300"/>
            <a:ext cx="2133600" cy="3429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4686300"/>
            <a:ext cx="2133600" cy="342900"/>
          </a:xfrm>
        </p:spPr>
        <p:txBody>
          <a:bodyPr/>
          <a:lstStyle>
            <a:lvl1pPr>
              <a:defRPr/>
            </a:lvl1pPr>
          </a:lstStyle>
          <a:p>
            <a:pPr>
              <a:defRPr/>
            </a:pPr>
            <a:fld id="{7BD2C3B4-92C9-4193-A1CA-FDE1A82284EA}" type="slidenum">
              <a:rPr lang="en-US" altLang="en-US"/>
              <a:pPr>
                <a:defRPr/>
              </a:pPr>
              <a:t>‹#›</a:t>
            </a:fld>
            <a:endParaRPr lang="en-US" altLang="en-US"/>
          </a:p>
        </p:txBody>
      </p:sp>
    </p:spTree>
    <p:extLst>
      <p:ext uri="{BB962C8B-B14F-4D97-AF65-F5344CB8AC3E}">
        <p14:creationId xmlns:p14="http://schemas.microsoft.com/office/powerpoint/2010/main" val="36250486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4"/>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8" name="Straight Connector 7"/>
          <p:cNvCxnSpPr/>
          <p:nvPr/>
        </p:nvCxnSpPr>
        <p:spPr>
          <a:xfrm>
            <a:off x="685800" y="2548892"/>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3788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7404825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7" name="Straight Connector 6"/>
          <p:cNvCxnSpPr/>
          <p:nvPr/>
        </p:nvCxnSpPr>
        <p:spPr>
          <a:xfrm>
            <a:off x="731520" y="3449576"/>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865221"/>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3439508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257301"/>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465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2917930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666618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9"/>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6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904"/>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9826683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4096782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extLst>
      <p:ext uri="{BB962C8B-B14F-4D97-AF65-F5344CB8AC3E}">
        <p14:creationId xmlns:p14="http://schemas.microsoft.com/office/powerpoint/2010/main" val="14968301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a:t>Click to edit Master title style</a:t>
            </a:r>
          </a:p>
        </p:txBody>
      </p:sp>
      <p:sp>
        <p:nvSpPr>
          <p:cNvPr id="3" name="Text Placeholder 2"/>
          <p:cNvSpPr>
            <a:spLocks noGrp="1"/>
          </p:cNvSpPr>
          <p:nvPr>
            <p:ph type="body" sz="half" idx="1"/>
          </p:nvPr>
        </p:nvSpPr>
        <p:spPr>
          <a:xfrm>
            <a:off x="457200" y="1289451"/>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89451"/>
            <a:ext cx="4038600" cy="3308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686300"/>
            <a:ext cx="2133600" cy="3429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4686300"/>
            <a:ext cx="2133600" cy="342900"/>
          </a:xfrm>
        </p:spPr>
        <p:txBody>
          <a:bodyPr/>
          <a:lstStyle>
            <a:lvl1pPr>
              <a:defRPr/>
            </a:lvl1pPr>
          </a:lstStyle>
          <a:p>
            <a:pPr>
              <a:defRPr/>
            </a:pPr>
            <a:fld id="{7BD2C3B4-92C9-4193-A1CA-FDE1A82284EA}" type="slidenum">
              <a:rPr lang="en-US" altLang="en-US"/>
              <a:pPr>
                <a:defRPr/>
              </a:pPr>
              <a:t>‹#›</a:t>
            </a:fld>
            <a:endParaRPr lang="en-US" altLang="en-US"/>
          </a:p>
        </p:txBody>
      </p:sp>
    </p:spTree>
    <p:extLst>
      <p:ext uri="{BB962C8B-B14F-4D97-AF65-F5344CB8AC3E}">
        <p14:creationId xmlns:p14="http://schemas.microsoft.com/office/powerpoint/2010/main" val="1153638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0E8ED1-DD51-49F5-A8AD-970BE8CBD4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649142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12B67F5-7E23-40D1-8BAB-7824BFC350A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701660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778A1B-34C6-4435-A100-76D6CFFF7DA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322055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FC12D5-E4B8-4721-9FD5-BB77DBAB3A6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582490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EB5EC20-B679-4B2A-BE78-69D1EE62E2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899051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A882311-2045-4DC7-A21C-799EC68439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054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77F0E29-D65C-4804-9A13-531FF77AF7F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570495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C9A9832-E1F6-4425-9DD0-F623638CC80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090106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3C8FE48-74BE-48CF-9123-C96418E67D0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716446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9B938E-B65D-49A5-9876-A78C6547FB4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119670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44B417D-4A40-4176-A18B-ABA47A7D1DC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828648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4C75A21-09DC-4656-94EA-EE4C73E0BB5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824871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able Placeholder 2"/>
          <p:cNvSpPr>
            <a:spLocks noGrp="1"/>
          </p:cNvSpPr>
          <p:nvPr>
            <p:ph type="tbl" idx="1"/>
          </p:nvPr>
        </p:nvSpPr>
        <p:spPr>
          <a:xfrm>
            <a:off x="457200" y="1200151"/>
            <a:ext cx="8229600" cy="3394472"/>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92E35D0-A1DC-4F66-A7C1-F7CC482C728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814775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0E8ED1-DD51-49F5-A8AD-970BE8CBD4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14335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12B67F5-7E23-40D1-8BAB-7824BFC350A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043841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778A1B-34C6-4435-A100-76D6CFFF7DA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9642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1428751"/>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80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2343152"/>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904"/>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FC12D5-E4B8-4721-9FD5-BB77DBAB3A6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978884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EB5EC20-B679-4B2A-BE78-69D1EE62E2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545559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A882311-2045-4DC7-A21C-799EC68439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375808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77F0E29-D65C-4804-9A13-531FF77AF7F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536344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C9A9832-E1F6-4425-9DD0-F623638CC80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896145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3C8FE48-74BE-48CF-9123-C96418E67D0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618055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9B938E-B65D-49A5-9876-A78C6547FB4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603683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44B417D-4A40-4176-A18B-ABA47A7D1DC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52739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4C75A21-09DC-4656-94EA-EE4C73E0BB5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8740269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able Placeholder 2"/>
          <p:cNvSpPr>
            <a:spLocks noGrp="1"/>
          </p:cNvSpPr>
          <p:nvPr>
            <p:ph type="tbl" idx="1"/>
          </p:nvPr>
        </p:nvSpPr>
        <p:spPr>
          <a:xfrm>
            <a:off x="457200" y="1200151"/>
            <a:ext cx="8229600" cy="3394472"/>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92E35D0-A1DC-4F66-A7C1-F7CC482C728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2754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1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0E8ED1-DD51-49F5-A8AD-970BE8CBD49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4248416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12B67F5-7E23-40D1-8BAB-7824BFC350A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064086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F778A1B-34C6-4435-A100-76D6CFFF7DA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6555027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0FC12D5-E4B8-4721-9FD5-BB77DBAB3A6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702136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EB5EC20-B679-4B2A-BE78-69D1EE62E2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169444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AA882311-2045-4DC7-A21C-799EC68439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367549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77F0E29-D65C-4804-9A13-531FF77AF7F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9953559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C9A9832-E1F6-4425-9DD0-F623638CC80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778430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3C8FE48-74BE-48CF-9123-C96418E67D0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00797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9B938E-B65D-49A5-9876-A78C6547FB4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2501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9.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7"/>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Lst>
  <p:hf hd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pPr fontAlgn="auto">
              <a:spcBef>
                <a:spcPts val="0"/>
              </a:spcBef>
              <a:spcAft>
                <a:spcPts val="0"/>
              </a:spcAft>
            </a:pPr>
            <a:endParaRPr lang="en-US" dirty="0">
              <a:latin typeface="Arial"/>
              <a:ea typeface="+mn-ea"/>
              <a:cs typeface="+mn-cs"/>
            </a:endParaRPr>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fontAlgn="auto">
              <a:spcBef>
                <a:spcPts val="0"/>
              </a:spcBef>
              <a:spcAft>
                <a:spcPts val="0"/>
              </a:spcAft>
            </a:pPr>
            <a:endParaRPr lang="en-US" dirty="0">
              <a:latin typeface="Arial"/>
              <a:ea typeface="+mn-ea"/>
              <a:cs typeface="+mn-cs"/>
            </a:endParaRPr>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pPr fontAlgn="auto">
              <a:spcBef>
                <a:spcPts val="0"/>
              </a:spcBef>
              <a:spcAft>
                <a:spcPts val="0"/>
              </a:spcAft>
            </a:pPr>
            <a:fld id="{81A9E46F-7BA3-46CF-8DB8-B01995389C81}" type="slidenum">
              <a:rPr lang="en-US" smtClean="0">
                <a:latin typeface="Arial"/>
                <a:ea typeface="+mn-ea"/>
                <a:cs typeface="+mn-cs"/>
              </a:rPr>
              <a:pPr fontAlgn="auto">
                <a:spcBef>
                  <a:spcPts val="0"/>
                </a:spcBef>
                <a:spcAft>
                  <a:spcPts val="0"/>
                </a:spcAft>
              </a:pPr>
              <a:t>‹#›</a:t>
            </a:fld>
            <a:endParaRPr lang="en-US" dirty="0">
              <a:latin typeface="Arial"/>
              <a:ea typeface="+mn-ea"/>
              <a:cs typeface="+mn-cs"/>
            </a:endParaRPr>
          </a:p>
        </p:txBody>
      </p:sp>
    </p:spTree>
    <p:extLst>
      <p:ext uri="{BB962C8B-B14F-4D97-AF65-F5344CB8AC3E}">
        <p14:creationId xmlns:p14="http://schemas.microsoft.com/office/powerpoint/2010/main" val="30488650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pPr fontAlgn="auto">
              <a:spcBef>
                <a:spcPts val="0"/>
              </a:spcBef>
              <a:spcAft>
                <a:spcPts val="0"/>
              </a:spcAft>
            </a:pPr>
            <a:endParaRPr lang="en-US" dirty="0">
              <a:latin typeface="Arial"/>
              <a:ea typeface="+mn-ea"/>
              <a:cs typeface="+mn-cs"/>
            </a:endParaRPr>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fontAlgn="auto">
              <a:spcBef>
                <a:spcPts val="0"/>
              </a:spcBef>
              <a:spcAft>
                <a:spcPts val="0"/>
              </a:spcAft>
            </a:pPr>
            <a:endParaRPr lang="en-US" dirty="0">
              <a:latin typeface="Arial"/>
              <a:ea typeface="+mn-ea"/>
              <a:cs typeface="+mn-cs"/>
            </a:endParaRPr>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pPr fontAlgn="auto">
              <a:spcBef>
                <a:spcPts val="0"/>
              </a:spcBef>
              <a:spcAft>
                <a:spcPts val="0"/>
              </a:spcAft>
            </a:pPr>
            <a:fld id="{81A9E46F-7BA3-46CF-8DB8-B01995389C81}" type="slidenum">
              <a:rPr lang="en-US" smtClean="0">
                <a:latin typeface="Arial"/>
                <a:ea typeface="+mn-ea"/>
                <a:cs typeface="+mn-cs"/>
              </a:rPr>
              <a:pPr fontAlgn="auto">
                <a:spcBef>
                  <a:spcPts val="0"/>
                </a:spcBef>
                <a:spcAft>
                  <a:spcPts val="0"/>
                </a:spcAft>
              </a:pPr>
              <a:t>‹#›</a:t>
            </a:fld>
            <a:endParaRPr lang="en-US" dirty="0">
              <a:latin typeface="Arial"/>
              <a:ea typeface="+mn-ea"/>
              <a:cs typeface="+mn-cs"/>
            </a:endParaRPr>
          </a:p>
        </p:txBody>
      </p:sp>
    </p:spTree>
    <p:extLst>
      <p:ext uri="{BB962C8B-B14F-4D97-AF65-F5344CB8AC3E}">
        <p14:creationId xmlns:p14="http://schemas.microsoft.com/office/powerpoint/2010/main" val="405129187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pPr fontAlgn="auto">
              <a:spcBef>
                <a:spcPts val="0"/>
              </a:spcBef>
              <a:spcAft>
                <a:spcPts val="0"/>
              </a:spcAft>
            </a:pPr>
            <a:endParaRPr lang="en-US" dirty="0">
              <a:latin typeface="Arial"/>
              <a:ea typeface="+mn-ea"/>
              <a:cs typeface="+mn-cs"/>
            </a:endParaRPr>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fontAlgn="auto">
              <a:spcBef>
                <a:spcPts val="0"/>
              </a:spcBef>
              <a:spcAft>
                <a:spcPts val="0"/>
              </a:spcAft>
            </a:pPr>
            <a:endParaRPr lang="en-US" dirty="0">
              <a:latin typeface="Arial"/>
              <a:ea typeface="+mn-ea"/>
              <a:cs typeface="+mn-cs"/>
            </a:endParaRPr>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pPr fontAlgn="auto">
              <a:spcBef>
                <a:spcPts val="0"/>
              </a:spcBef>
              <a:spcAft>
                <a:spcPts val="0"/>
              </a:spcAft>
            </a:pPr>
            <a:fld id="{81A9E46F-7BA3-46CF-8DB8-B01995389C81}" type="slidenum">
              <a:rPr lang="en-US" smtClean="0">
                <a:latin typeface="Arial"/>
                <a:ea typeface="+mn-ea"/>
                <a:cs typeface="+mn-cs"/>
              </a:rPr>
              <a:pPr fontAlgn="auto">
                <a:spcBef>
                  <a:spcPts val="0"/>
                </a:spcBef>
                <a:spcAft>
                  <a:spcPts val="0"/>
                </a:spcAft>
              </a:pPr>
              <a:t>‹#›</a:t>
            </a:fld>
            <a:endParaRPr lang="en-US" dirty="0">
              <a:latin typeface="Arial"/>
              <a:ea typeface="+mn-ea"/>
              <a:cs typeface="+mn-cs"/>
            </a:endParaRPr>
          </a:p>
        </p:txBody>
      </p:sp>
    </p:spTree>
    <p:extLst>
      <p:ext uri="{BB962C8B-B14F-4D97-AF65-F5344CB8AC3E}">
        <p14:creationId xmlns:p14="http://schemas.microsoft.com/office/powerpoint/2010/main" val="269525508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prstClr val="white"/>
              </a:solidFill>
            </a:endParaRPr>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pPr fontAlgn="auto">
              <a:spcBef>
                <a:spcPts val="0"/>
              </a:spcBef>
              <a:spcAft>
                <a:spcPts val="0"/>
              </a:spcAft>
            </a:pPr>
            <a:endParaRPr lang="en-US" dirty="0">
              <a:latin typeface="Arial"/>
              <a:ea typeface="+mn-ea"/>
              <a:cs typeface="+mn-cs"/>
            </a:endParaRPr>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fontAlgn="auto">
              <a:spcBef>
                <a:spcPts val="0"/>
              </a:spcBef>
              <a:spcAft>
                <a:spcPts val="0"/>
              </a:spcAft>
            </a:pPr>
            <a:endParaRPr lang="en-US" dirty="0">
              <a:latin typeface="Arial"/>
              <a:ea typeface="+mn-ea"/>
              <a:cs typeface="+mn-cs"/>
            </a:endParaRPr>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pPr fontAlgn="auto">
              <a:spcBef>
                <a:spcPts val="0"/>
              </a:spcBef>
              <a:spcAft>
                <a:spcPts val="0"/>
              </a:spcAft>
            </a:pPr>
            <a:fld id="{81A9E46F-7BA3-46CF-8DB8-B01995389C81}" type="slidenum">
              <a:rPr lang="en-US" smtClean="0">
                <a:latin typeface="Arial"/>
                <a:ea typeface="+mn-ea"/>
                <a:cs typeface="+mn-cs"/>
              </a:rPr>
              <a:pPr fontAlgn="auto">
                <a:spcBef>
                  <a:spcPts val="0"/>
                </a:spcBef>
                <a:spcAft>
                  <a:spcPts val="0"/>
                </a:spcAft>
              </a:pPr>
              <a:t>‹#›</a:t>
            </a:fld>
            <a:endParaRPr lang="en-US" dirty="0">
              <a:latin typeface="Arial"/>
              <a:ea typeface="+mn-ea"/>
              <a:cs typeface="+mn-cs"/>
            </a:endParaRPr>
          </a:p>
        </p:txBody>
      </p:sp>
    </p:spTree>
    <p:extLst>
      <p:ext uri="{BB962C8B-B14F-4D97-AF65-F5344CB8AC3E}">
        <p14:creationId xmlns:p14="http://schemas.microsoft.com/office/powerpoint/2010/main" val="102541888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en-US">
              <a:solidFill>
                <a:srgbClr val="000000"/>
              </a:solidFill>
              <a:latin typeface="Arial" charset="0"/>
              <a:ea typeface="+mn-ea"/>
              <a:cs typeface="Arial"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en-US">
              <a:solidFill>
                <a:srgbClr val="000000"/>
              </a:solidFill>
              <a:latin typeface="Arial" charset="0"/>
              <a:ea typeface="+mn-ea"/>
              <a:cs typeface="Arial" charset="0"/>
            </a:endParaRP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52151D7-3EAE-42EA-B522-908F2B24BC73}" type="slidenum">
              <a:rPr lang="en-US" altLang="en-US">
                <a:solidFill>
                  <a:srgbClr val="000000"/>
                </a:solidFill>
                <a:latin typeface="Arial" charset="0"/>
                <a:ea typeface="+mn-ea"/>
                <a:cs typeface="Arial" charset="0"/>
              </a:rPr>
              <a:pPr>
                <a:defRPr/>
              </a:pPr>
              <a:t>‹#›</a:t>
            </a:fld>
            <a:endParaRPr lang="en-US" altLang="en-US">
              <a:solidFill>
                <a:srgbClr val="000000"/>
              </a:solidFill>
              <a:latin typeface="Arial" charset="0"/>
              <a:ea typeface="+mn-ea"/>
              <a:cs typeface="Arial" charset="0"/>
            </a:endParaRPr>
          </a:p>
        </p:txBody>
      </p:sp>
    </p:spTree>
    <p:extLst>
      <p:ext uri="{BB962C8B-B14F-4D97-AF65-F5344CB8AC3E}">
        <p14:creationId xmlns:p14="http://schemas.microsoft.com/office/powerpoint/2010/main" val="119838544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en-US">
              <a:solidFill>
                <a:srgbClr val="000000"/>
              </a:solidFill>
              <a:latin typeface="Arial" charset="0"/>
              <a:ea typeface="+mn-ea"/>
              <a:cs typeface="Arial"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en-US">
              <a:solidFill>
                <a:srgbClr val="000000"/>
              </a:solidFill>
              <a:latin typeface="Arial" charset="0"/>
              <a:ea typeface="+mn-ea"/>
              <a:cs typeface="Arial" charset="0"/>
            </a:endParaRP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52151D7-3EAE-42EA-B522-908F2B24BC73}" type="slidenum">
              <a:rPr lang="en-US" altLang="en-US">
                <a:solidFill>
                  <a:srgbClr val="000000"/>
                </a:solidFill>
                <a:latin typeface="Arial" charset="0"/>
                <a:ea typeface="+mn-ea"/>
                <a:cs typeface="Arial" charset="0"/>
              </a:rPr>
              <a:pPr>
                <a:defRPr/>
              </a:pPr>
              <a:t>‹#›</a:t>
            </a:fld>
            <a:endParaRPr lang="en-US" altLang="en-US">
              <a:solidFill>
                <a:srgbClr val="000000"/>
              </a:solidFill>
              <a:latin typeface="Arial" charset="0"/>
              <a:ea typeface="+mn-ea"/>
              <a:cs typeface="Arial" charset="0"/>
            </a:endParaRPr>
          </a:p>
        </p:txBody>
      </p:sp>
    </p:spTree>
    <p:extLst>
      <p:ext uri="{BB962C8B-B14F-4D97-AF65-F5344CB8AC3E}">
        <p14:creationId xmlns:p14="http://schemas.microsoft.com/office/powerpoint/2010/main" val="275807083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en-US">
              <a:solidFill>
                <a:srgbClr val="000000"/>
              </a:solidFill>
              <a:latin typeface="Arial" charset="0"/>
              <a:cs typeface="Arial" charset="0"/>
            </a:endParaRP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en-US">
              <a:solidFill>
                <a:srgbClr val="000000"/>
              </a:solidFill>
              <a:latin typeface="Arial" charset="0"/>
              <a:cs typeface="Arial" charset="0"/>
            </a:endParaRP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A52151D7-3EAE-42EA-B522-908F2B24BC73}" type="slidenum">
              <a:rPr lang="en-US" altLang="en-US">
                <a:solidFill>
                  <a:srgbClr val="000000"/>
                </a:solidFill>
                <a:latin typeface="Arial" charset="0"/>
                <a:cs typeface="Arial" charset="0"/>
              </a:rPr>
              <a:pPr>
                <a:defRPr/>
              </a:pPr>
              <a:t>‹#›</a:t>
            </a:fld>
            <a:endParaRPr lang="en-US" altLang="en-US">
              <a:solidFill>
                <a:srgbClr val="000000"/>
              </a:solidFill>
              <a:latin typeface="Arial" charset="0"/>
              <a:cs typeface="Arial" charset="0"/>
            </a:endParaRPr>
          </a:p>
        </p:txBody>
      </p:sp>
    </p:spTree>
    <p:extLst>
      <p:ext uri="{BB962C8B-B14F-4D97-AF65-F5344CB8AC3E}">
        <p14:creationId xmlns:p14="http://schemas.microsoft.com/office/powerpoint/2010/main" val="73080819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4859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3080817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hf hd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fontAlgn="base">
        <a:spcBef>
          <a:spcPct val="0"/>
        </a:spcBef>
        <a:spcAft>
          <a:spcPct val="0"/>
        </a:spcAft>
        <a:defRPr sz="3200" b="1">
          <a:solidFill>
            <a:schemeClr val="tx2"/>
          </a:solidFill>
          <a:latin typeface="Times New Roman" pitchFamily="18" charset="0"/>
        </a:defRPr>
      </a:lvl6pPr>
      <a:lvl7pPr marL="914400" algn="ctr" rtl="0" fontAlgn="base">
        <a:spcBef>
          <a:spcPct val="0"/>
        </a:spcBef>
        <a:spcAft>
          <a:spcPct val="0"/>
        </a:spcAft>
        <a:defRPr sz="3200" b="1">
          <a:solidFill>
            <a:schemeClr val="tx2"/>
          </a:solidFill>
          <a:latin typeface="Times New Roman" pitchFamily="18" charset="0"/>
        </a:defRPr>
      </a:lvl7pPr>
      <a:lvl8pPr marL="1371600" algn="ctr" rtl="0" fontAlgn="base">
        <a:spcBef>
          <a:spcPct val="0"/>
        </a:spcBef>
        <a:spcAft>
          <a:spcPct val="0"/>
        </a:spcAft>
        <a:defRPr sz="3200" b="1">
          <a:solidFill>
            <a:schemeClr val="tx2"/>
          </a:solidFill>
          <a:latin typeface="Times New Roman" pitchFamily="18" charset="0"/>
        </a:defRPr>
      </a:lvl8pPr>
      <a:lvl9pPr marL="1828800" algn="ctr"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emf"/><Relationship Id="rId5" Type="http://schemas.openxmlformats.org/officeDocument/2006/relationships/oleObject" Target="../embeddings/oleObject5.bin"/><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8.bin"/><Relationship Id="rId4" Type="http://schemas.openxmlformats.org/officeDocument/2006/relationships/image" Target="../media/image19.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oleObject10.bin"/><Relationship Id="rId4" Type="http://schemas.openxmlformats.org/officeDocument/2006/relationships/image" Target="../media/image21.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2.bin"/><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4.bin"/><Relationship Id="rId4" Type="http://schemas.openxmlformats.org/officeDocument/2006/relationships/image" Target="../media/image2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5.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9.emf"/><Relationship Id="rId5" Type="http://schemas.openxmlformats.org/officeDocument/2006/relationships/oleObject" Target="../embeddings/oleObject17.bin"/><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1.emf"/><Relationship Id="rId5" Type="http://schemas.openxmlformats.org/officeDocument/2006/relationships/oleObject" Target="../embeddings/oleObject19.bin"/><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emf"/><Relationship Id="rId5" Type="http://schemas.openxmlformats.org/officeDocument/2006/relationships/oleObject" Target="../embeddings/oleObject21.bin"/><Relationship Id="rId4" Type="http://schemas.openxmlformats.org/officeDocument/2006/relationships/image" Target="../media/image3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04.xml"/></Relationships>
</file>

<file path=ppt/slides/_rels/slide4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5.emf"/><Relationship Id="rId5" Type="http://schemas.openxmlformats.org/officeDocument/2006/relationships/oleObject" Target="../embeddings/oleObject23.bin"/><Relationship Id="rId10" Type="http://schemas.openxmlformats.org/officeDocument/2006/relationships/image" Target="../media/image37.png"/><Relationship Id="rId4" Type="http://schemas.openxmlformats.org/officeDocument/2006/relationships/image" Target="../media/image31.emf"/><Relationship Id="rId9" Type="http://schemas.openxmlformats.org/officeDocument/2006/relationships/oleObject" Target="../embeddings/oleObject25.bin"/></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1.xml"/></Relationships>
</file>

<file path=ppt/slides/_rels/slide47.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1.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2.wmf"/><Relationship Id="rId5" Type="http://schemas.openxmlformats.org/officeDocument/2006/relationships/oleObject" Target="../embeddings/oleObject29.bin"/><Relationship Id="rId4" Type="http://schemas.openxmlformats.org/officeDocument/2006/relationships/image" Target="../media/image41.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4.wmf"/><Relationship Id="rId5" Type="http://schemas.openxmlformats.org/officeDocument/2006/relationships/oleObject" Target="../embeddings/oleObject31.bin"/><Relationship Id="rId4" Type="http://schemas.openxmlformats.org/officeDocument/2006/relationships/image" Target="../media/image43.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9.xml"/><Relationship Id="rId1" Type="http://schemas.openxmlformats.org/officeDocument/2006/relationships/vmlDrawing" Target="../drawings/vmlDrawing18.vml"/><Relationship Id="rId6" Type="http://schemas.openxmlformats.org/officeDocument/2006/relationships/image" Target="../media/image47.wmf"/><Relationship Id="rId5" Type="http://schemas.openxmlformats.org/officeDocument/2006/relationships/oleObject" Target="../embeddings/oleObject33.bin"/><Relationship Id="rId4" Type="http://schemas.openxmlformats.org/officeDocument/2006/relationships/image" Target="../media/image46.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53.xml"/><Relationship Id="rId1" Type="http://schemas.openxmlformats.org/officeDocument/2006/relationships/vmlDrawing" Target="../drawings/vmlDrawing19.vml"/><Relationship Id="rId4" Type="http://schemas.openxmlformats.org/officeDocument/2006/relationships/image" Target="../media/image4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657350"/>
            <a:ext cx="8229600" cy="2209800"/>
          </a:xfrm>
        </p:spPr>
        <p:txBody>
          <a:bodyPr/>
          <a:lstStyle/>
          <a:p>
            <a:pPr eaLnBrk="1" hangingPunct="1"/>
            <a:br>
              <a:rPr lang="en-US" altLang="en-US" sz="4000" b="1" dirty="0">
                <a:solidFill>
                  <a:srgbClr val="0000FF"/>
                </a:solidFill>
              </a:rPr>
            </a:br>
            <a:r>
              <a:rPr lang="en-US" altLang="en-US" sz="3200" b="1" dirty="0">
                <a:solidFill>
                  <a:srgbClr val="0000FF"/>
                </a:solidFill>
              </a:rPr>
              <a:t>Conditional Probabilities</a:t>
            </a:r>
            <a:br>
              <a:rPr lang="en-US" altLang="en-US" sz="3200" b="1" dirty="0">
                <a:solidFill>
                  <a:srgbClr val="0000FF"/>
                </a:solidFill>
              </a:rPr>
            </a:br>
            <a:r>
              <a:rPr lang="en-US" altLang="en-US" sz="3200" b="1" dirty="0">
                <a:solidFill>
                  <a:srgbClr val="0000FF"/>
                </a:solidFill>
              </a:rPr>
              <a:t>Bayes Theorem</a:t>
            </a:r>
            <a:br>
              <a:rPr lang="en-US" altLang="en-US" sz="3200" b="1" dirty="0">
                <a:solidFill>
                  <a:srgbClr val="0000FF"/>
                </a:solidFill>
              </a:rPr>
            </a:br>
            <a:br>
              <a:rPr lang="en-US" altLang="en-US" sz="3200" b="1" dirty="0">
                <a:solidFill>
                  <a:srgbClr val="0000FF"/>
                </a:solidFill>
              </a:rPr>
            </a:br>
            <a:r>
              <a:rPr lang="en-US" altLang="en-US" sz="2400" b="1" dirty="0">
                <a:solidFill>
                  <a:srgbClr val="0000FF"/>
                </a:solidFill>
              </a:rPr>
              <a:t>Dr. Kamesam</a:t>
            </a:r>
            <a:br>
              <a:rPr lang="en-US" altLang="en-US" sz="3200" b="1" dirty="0">
                <a:solidFill>
                  <a:srgbClr val="0000FF"/>
                </a:solidFill>
              </a:rPr>
            </a:br>
            <a:endParaRPr lang="en-US" altLang="en-US" sz="4000" b="1" dirty="0">
              <a:solidFill>
                <a:srgbClr val="0000FF"/>
              </a:solidFill>
            </a:endParaRPr>
          </a:p>
        </p:txBody>
      </p:sp>
    </p:spTree>
    <p:extLst>
      <p:ext uri="{BB962C8B-B14F-4D97-AF65-F5344CB8AC3E}">
        <p14:creationId xmlns:p14="http://schemas.microsoft.com/office/powerpoint/2010/main" val="402187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solidFill>
                  <a:srgbClr val="002060"/>
                </a:solidFill>
                <a:latin typeface="Calibri (Headings)"/>
                <a:cs typeface="Calibri (Headings)"/>
              </a:rPr>
              <a:t>Text Classification and Na</a:t>
            </a:r>
            <a:r>
              <a:rPr lang="fr-FR" sz="4000" dirty="0">
                <a:solidFill>
                  <a:srgbClr val="002060"/>
                </a:solidFill>
                <a:latin typeface="Calibri (Headings)"/>
                <a:cs typeface="Calibri (Headings)"/>
              </a:rPr>
              <a:t>ï</a:t>
            </a:r>
            <a:r>
              <a:rPr lang="en-US" sz="4000" dirty="0" err="1">
                <a:solidFill>
                  <a:srgbClr val="002060"/>
                </a:solidFill>
                <a:latin typeface="Calibri (Headings)"/>
                <a:cs typeface="Calibri (Headings)"/>
              </a:rPr>
              <a:t>ve</a:t>
            </a:r>
            <a:r>
              <a:rPr lang="en-US" sz="4000" dirty="0">
                <a:solidFill>
                  <a:srgbClr val="002060"/>
                </a:solidFill>
                <a:latin typeface="Calibri (Headings)"/>
                <a:cs typeface="Calibri (Headings)"/>
              </a:rPr>
              <a:t> Bayes</a:t>
            </a:r>
            <a:endParaRPr lang="en-US" sz="4000" dirty="0">
              <a:solidFill>
                <a:srgbClr val="002060"/>
              </a:solidFill>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200400" y="2190750"/>
            <a:ext cx="5791200" cy="2743200"/>
          </a:xfrm>
        </p:spPr>
        <p:txBody>
          <a:bodyPr/>
          <a:lstStyle/>
          <a:p>
            <a:pPr eaLnBrk="1" hangingPunct="1">
              <a:buFont typeface="Times" charset="0"/>
              <a:buNone/>
            </a:pPr>
            <a:endParaRPr lang="en-US" sz="2800" b="1" dirty="0">
              <a:solidFill>
                <a:srgbClr val="A4001D"/>
              </a:solidFill>
              <a:latin typeface="Calibri"/>
              <a:ea typeface="ＭＳ Ｐゴシック" charset="0"/>
              <a:cs typeface="Calibri"/>
            </a:endParaRPr>
          </a:p>
          <a:p>
            <a:pPr eaLnBrk="1" hangingPunct="1">
              <a:buFont typeface="Times" charset="0"/>
              <a:buNone/>
            </a:pPr>
            <a:r>
              <a:rPr lang="en-US" sz="2800" b="1" dirty="0">
                <a:solidFill>
                  <a:srgbClr val="A4001D"/>
                </a:solidFill>
                <a:latin typeface="Calibri"/>
                <a:ea typeface="ＭＳ Ｐゴシック" charset="0"/>
                <a:cs typeface="Calibri"/>
              </a:rPr>
              <a:t>Dr. </a:t>
            </a:r>
            <a:r>
              <a:rPr lang="en-US" sz="2800" b="1" dirty="0" err="1">
                <a:solidFill>
                  <a:srgbClr val="A4001D"/>
                </a:solidFill>
                <a:latin typeface="Calibri"/>
                <a:ea typeface="ＭＳ Ｐゴシック" charset="0"/>
                <a:cs typeface="Calibri"/>
              </a:rPr>
              <a:t>Kamesam</a:t>
            </a:r>
            <a:endParaRPr lang="en-US" sz="2800" b="1" dirty="0">
              <a:solidFill>
                <a:srgbClr val="A4001D"/>
              </a:solidFill>
              <a:latin typeface="Calibri"/>
              <a:ea typeface="ＭＳ Ｐゴシック" charset="0"/>
              <a:cs typeface="Calibri"/>
            </a:endParaRPr>
          </a:p>
          <a:p>
            <a:pPr eaLnBrk="1" hangingPunct="1">
              <a:buFont typeface="Times" charset="0"/>
              <a:buNone/>
            </a:pPr>
            <a:endParaRPr lang="en-US" sz="2000" dirty="0">
              <a:solidFill>
                <a:srgbClr val="A4001D"/>
              </a:solidFill>
              <a:latin typeface="Calibri"/>
              <a:ea typeface="ＭＳ Ｐゴシック" charset="0"/>
              <a:cs typeface="Calibri"/>
            </a:endParaRPr>
          </a:p>
          <a:p>
            <a:pPr eaLnBrk="1" hangingPunct="1">
              <a:buFont typeface="Times" charset="0"/>
              <a:buNone/>
            </a:pPr>
            <a:endParaRPr lang="en-US" sz="2000" dirty="0">
              <a:solidFill>
                <a:srgbClr val="A4001D"/>
              </a:solidFill>
              <a:latin typeface="Calibri"/>
              <a:ea typeface="ＭＳ Ｐゴシック" charset="0"/>
              <a:cs typeface="Calibri"/>
            </a:endParaRPr>
          </a:p>
          <a:p>
            <a:pPr algn="l" eaLnBrk="1" hangingPunct="1">
              <a:buFont typeface="Times" charset="0"/>
              <a:buNone/>
            </a:pPr>
            <a:r>
              <a:rPr lang="en-US" sz="1600" dirty="0">
                <a:solidFill>
                  <a:srgbClr val="A4001D"/>
                </a:solidFill>
                <a:latin typeface="Calibri"/>
                <a:ea typeface="ＭＳ Ｐゴシック" charset="0"/>
                <a:cs typeface="Calibri"/>
              </a:rPr>
              <a:t>Some of these charts are from   Prof. </a:t>
            </a:r>
            <a:r>
              <a:rPr lang="en-US" sz="1600" b="1" dirty="0" err="1">
                <a:solidFill>
                  <a:srgbClr val="A4001D"/>
                </a:solidFill>
                <a:latin typeface="Calibri"/>
                <a:ea typeface="ＭＳ Ｐゴシック" charset="0"/>
                <a:cs typeface="Calibri"/>
              </a:rPr>
              <a:t>Jurafsky</a:t>
            </a:r>
            <a:r>
              <a:rPr lang="en-US" sz="1600" dirty="0">
                <a:solidFill>
                  <a:srgbClr val="A4001D"/>
                </a:solidFill>
                <a:latin typeface="Calibri"/>
                <a:ea typeface="ＭＳ Ｐゴシック" charset="0"/>
                <a:cs typeface="Calibri"/>
              </a:rPr>
              <a:t>, Stanford University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pPr algn="ctr"/>
            <a:r>
              <a:rPr lang="en-US" dirty="0">
                <a:solidFill>
                  <a:srgbClr val="002060"/>
                </a:solidFill>
              </a:rPr>
              <a:t>Naïve Bayes  Classification Algorithm</a:t>
            </a:r>
          </a:p>
        </p:txBody>
      </p:sp>
      <p:sp>
        <p:nvSpPr>
          <p:cNvPr id="3" name="Content Placeholder 2"/>
          <p:cNvSpPr>
            <a:spLocks noGrp="1"/>
          </p:cNvSpPr>
          <p:nvPr>
            <p:ph idx="1"/>
          </p:nvPr>
        </p:nvSpPr>
        <p:spPr>
          <a:xfrm>
            <a:off x="304800" y="1200150"/>
            <a:ext cx="8534400" cy="3333750"/>
          </a:xfrm>
        </p:spPr>
        <p:txBody>
          <a:bodyPr/>
          <a:lstStyle/>
          <a:p>
            <a:r>
              <a:rPr lang="en-US" dirty="0"/>
              <a:t>Naïve Bayes is a Classification algorithm which can be used for any general classification problem</a:t>
            </a:r>
          </a:p>
          <a:p>
            <a:r>
              <a:rPr lang="en-US" dirty="0"/>
              <a:t>Text classification is an application which can be solved with many different classification algorithms</a:t>
            </a:r>
          </a:p>
          <a:p>
            <a:r>
              <a:rPr lang="en-US" dirty="0"/>
              <a:t>I am  teaching both these together, just to save some time. </a:t>
            </a:r>
          </a:p>
          <a:p>
            <a:r>
              <a:rPr lang="en-US" dirty="0"/>
              <a:t>Naïve Bayes works well in some text classification problems (like SPAM classification)</a:t>
            </a:r>
          </a:p>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0F35DC5-7E65-8247-99AB-4E984F8A921E}" type="slidenum">
              <a:rPr kumimoji="0" lang="en-US" sz="1400" b="0" i="0" u="none" strike="noStrike" kern="1200" cap="none" spc="0" normalizeH="0" baseline="0" noProof="0" smtClean="0">
                <a:ln>
                  <a:noFill/>
                </a:ln>
                <a:solidFill>
                  <a:prstClr val="black"/>
                </a:solidFill>
                <a:effectLst/>
                <a:uLnTx/>
                <a:uFillTx/>
                <a:latin typeface="Calibri"/>
                <a:ea typeface="ＭＳ Ｐゴシック" charset="0"/>
              </a:rPr>
              <a:pPr marL="0" marR="0" lvl="0" indent="0" algn="l" defTabSz="914400" rtl="0" eaLnBrk="1" fontAlgn="base" latinLnBrk="0" hangingPunct="1">
                <a:lnSpc>
                  <a:spcPct val="100000"/>
                </a:lnSpc>
                <a:spcBef>
                  <a:spcPct val="0"/>
                </a:spcBef>
                <a:spcAft>
                  <a:spcPct val="0"/>
                </a:spcAft>
                <a:buClrTx/>
                <a:buSzTx/>
                <a:buFontTx/>
                <a:buNone/>
                <a:tabLst/>
                <a:defRPr/>
              </a:pPr>
              <a:t>11</a:t>
            </a:fld>
            <a:endParaRPr kumimoji="0" lang="en-US" sz="1400" b="0" i="0" u="none" strike="noStrike" kern="1200" cap="none" spc="0" normalizeH="0" baseline="0" noProof="0">
              <a:ln>
                <a:noFill/>
              </a:ln>
              <a:solidFill>
                <a:prstClr val="black"/>
              </a:solidFill>
              <a:effectLst/>
              <a:uLnTx/>
              <a:uFillTx/>
              <a:latin typeface="Calibri"/>
              <a:ea typeface="ＭＳ Ｐゴシック" charset="0"/>
            </a:endParaRPr>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67775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Reading</a:t>
            </a:r>
          </a:p>
        </p:txBody>
      </p:sp>
      <p:sp>
        <p:nvSpPr>
          <p:cNvPr id="3" name="Content Placeholder 2"/>
          <p:cNvSpPr>
            <a:spLocks noGrp="1"/>
          </p:cNvSpPr>
          <p:nvPr>
            <p:ph idx="1"/>
          </p:nvPr>
        </p:nvSpPr>
        <p:spPr>
          <a:xfrm>
            <a:off x="304800" y="1123950"/>
            <a:ext cx="8534400" cy="3333750"/>
          </a:xfrm>
        </p:spPr>
        <p:txBody>
          <a:bodyPr/>
          <a:lstStyle/>
          <a:p>
            <a:r>
              <a:rPr lang="en-US" dirty="0"/>
              <a:t>“</a:t>
            </a:r>
            <a:r>
              <a:rPr lang="en-US" dirty="0" err="1"/>
              <a:t>Spambase</a:t>
            </a:r>
            <a:r>
              <a:rPr lang="en-US" dirty="0"/>
              <a:t>” dataset. It is on BB. You can get started by getting hold of the data and metadata. Read the metadata and understand how it was created. I posted the metadata also in the same </a:t>
            </a:r>
            <a:r>
              <a:rPr lang="en-US" dirty="0" err="1"/>
              <a:t>xls</a:t>
            </a:r>
            <a:r>
              <a:rPr lang="en-US" dirty="0"/>
              <a:t> file. </a:t>
            </a:r>
          </a:p>
          <a:p>
            <a:r>
              <a:rPr lang="en-US" dirty="0"/>
              <a:t>HW 6 is on SPAM mail classification. It is on BB</a:t>
            </a:r>
          </a:p>
          <a:p>
            <a:r>
              <a:rPr lang="en-US" dirty="0">
                <a:solidFill>
                  <a:srgbClr val="00B050"/>
                </a:solidFill>
              </a:rPr>
              <a:t>READING FOR NAÏVE BAYES: p97-99, p451-454 in the textbook</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12</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44238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669CDA27-64CA-4051-8C17-A2A3FED8FC17}" type="slidenum">
              <a:rPr lang="en-US"/>
              <a:pPr/>
              <a:t>13</a:t>
            </a:fld>
            <a:endParaRPr lang="en-US"/>
          </a:p>
        </p:txBody>
      </p:sp>
      <p:sp>
        <p:nvSpPr>
          <p:cNvPr id="4098" name="Text Box 2"/>
          <p:cNvSpPr txBox="1">
            <a:spLocks noChangeArrowheads="1"/>
          </p:cNvSpPr>
          <p:nvPr/>
        </p:nvSpPr>
        <p:spPr bwMode="auto">
          <a:xfrm>
            <a:off x="304800" y="434532"/>
            <a:ext cx="8458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Courier New" pitchFamily="49" charset="0"/>
              </a:rPr>
              <a:t>Dear SIR,</a:t>
            </a:r>
          </a:p>
          <a:p>
            <a:pPr algn="l"/>
            <a:endParaRPr lang="en-US" sz="2000" b="1" dirty="0">
              <a:latin typeface="Courier New" pitchFamily="49" charset="0"/>
            </a:endParaRPr>
          </a:p>
          <a:p>
            <a:pPr algn="l"/>
            <a:r>
              <a:rPr lang="en-US" sz="2000" b="1" dirty="0">
                <a:latin typeface="Courier New" pitchFamily="49" charset="0"/>
              </a:rPr>
              <a:t>I am Mr. John Coleman and my sister is Miss Rose </a:t>
            </a:r>
            <a:r>
              <a:rPr lang="en-US" sz="2000" b="1" dirty="0" err="1">
                <a:latin typeface="Courier New" pitchFamily="49" charset="0"/>
              </a:rPr>
              <a:t>Colemen</a:t>
            </a:r>
            <a:r>
              <a:rPr lang="en-US" sz="2000" b="1" dirty="0">
                <a:latin typeface="Courier New" pitchFamily="49" charset="0"/>
              </a:rPr>
              <a:t>, we are the children of late Chief Paul </a:t>
            </a:r>
            <a:r>
              <a:rPr lang="en-US" sz="2000" b="1" dirty="0" err="1">
                <a:latin typeface="Courier New" pitchFamily="49" charset="0"/>
              </a:rPr>
              <a:t>Colemen</a:t>
            </a:r>
            <a:r>
              <a:rPr lang="en-US" sz="2000" b="1" dirty="0">
                <a:latin typeface="Courier New" pitchFamily="49" charset="0"/>
              </a:rPr>
              <a:t> from Sierra Leone. I am writing you in absolute confidence primarily to seek your assistance to transfer our cash of twenty one Million Dollars ($21,000,000.00) now in the custody of a private Security trust firm in Europe the money is in trunk boxes deposited and declared as family valuables by my late father as a matter of fact the company does not know the content as money, although my father made them to under stand that the boxes belongs to his foreign partner.</a:t>
            </a:r>
          </a:p>
          <a:p>
            <a:pPr algn="l"/>
            <a:r>
              <a:rPr lang="en-US" sz="2000" b="1" dirty="0">
                <a:latin typeface="Courier New" pitchFamily="49" charset="0"/>
              </a:rPr>
              <a:t>…</a:t>
            </a:r>
          </a:p>
        </p:txBody>
      </p:sp>
      <p:sp>
        <p:nvSpPr>
          <p:cNvPr id="2" name="TextBox 1"/>
          <p:cNvSpPr txBox="1"/>
          <p:nvPr/>
        </p:nvSpPr>
        <p:spPr>
          <a:xfrm>
            <a:off x="3733800" y="209549"/>
            <a:ext cx="5029200" cy="707886"/>
          </a:xfrm>
          <a:prstGeom prst="rect">
            <a:avLst/>
          </a:prstGeom>
          <a:noFill/>
        </p:spPr>
        <p:txBody>
          <a:bodyPr wrap="square" rtlCol="0">
            <a:spAutoFit/>
          </a:bodyPr>
          <a:lstStyle/>
          <a:p>
            <a:r>
              <a:rPr lang="en-US" sz="4000" dirty="0">
                <a:solidFill>
                  <a:srgbClr val="FF0000"/>
                </a:solidFill>
                <a:latin typeface="+mn-lt"/>
              </a:rPr>
              <a:t>Is  This  SPAM ?</a:t>
            </a:r>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874605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a:solidFill>
                  <a:srgbClr val="002060"/>
                </a:solidFill>
              </a:rPr>
              <a:t>Who wrote which Federalist papers?</a:t>
            </a:r>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a:t>1787-8: anonymous essays try to convince New York to ratify U.S Constitution:  Madison, Hamilton.  </a:t>
            </a:r>
          </a:p>
          <a:p>
            <a:pPr>
              <a:lnSpc>
                <a:spcPct val="110000"/>
              </a:lnSpc>
              <a:spcAft>
                <a:spcPts val="0"/>
              </a:spcAft>
            </a:pPr>
            <a:r>
              <a:rPr lang="en-US" dirty="0"/>
              <a:t>Authorship of 12 of the letters in dispute</a:t>
            </a:r>
          </a:p>
          <a:p>
            <a:pPr>
              <a:lnSpc>
                <a:spcPct val="110000"/>
              </a:lnSpc>
              <a:spcAft>
                <a:spcPts val="0"/>
              </a:spcAft>
            </a:pPr>
            <a:r>
              <a:rPr lang="en-US" dirty="0"/>
              <a:t>1963: solved by </a:t>
            </a:r>
            <a:r>
              <a:rPr lang="en-US" dirty="0" err="1"/>
              <a:t>Mosteller</a:t>
            </a:r>
            <a:r>
              <a:rPr lang="en-US"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63"/>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02"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39" y="3657600"/>
            <a:ext cx="947391" cy="1123950"/>
          </a:xfrm>
          <a:prstGeom prst="rect">
            <a:avLst/>
          </a:prstGeom>
        </p:spPr>
      </p:pic>
      <p:sp>
        <p:nvSpPr>
          <p:cNvPr id="4" name="TextBox 3"/>
          <p:cNvSpPr txBox="1"/>
          <p:nvPr/>
        </p:nvSpPr>
        <p:spPr>
          <a:xfrm>
            <a:off x="228606" y="4774168"/>
            <a:ext cx="1627369" cy="369332"/>
          </a:xfrm>
          <a:prstGeom prst="rect">
            <a:avLst/>
          </a:prstGeom>
          <a:noFill/>
        </p:spPr>
        <p:txBody>
          <a:bodyPr wrap="none" rtlCol="0">
            <a:spAutoFit/>
          </a:bodyPr>
          <a:lstStyle/>
          <a:p>
            <a:r>
              <a:rPr lang="en-US" sz="1800" dirty="0">
                <a:latin typeface="+mn-lt"/>
              </a:rPr>
              <a:t>James Madison</a:t>
            </a:r>
          </a:p>
        </p:txBody>
      </p:sp>
      <p:sp>
        <p:nvSpPr>
          <p:cNvPr id="15" name="TextBox 14"/>
          <p:cNvSpPr txBox="1"/>
          <p:nvPr/>
        </p:nvSpPr>
        <p:spPr>
          <a:xfrm>
            <a:off x="4724401" y="4793218"/>
            <a:ext cx="2043893" cy="369332"/>
          </a:xfrm>
          <a:prstGeom prst="rect">
            <a:avLst/>
          </a:prstGeom>
          <a:noFill/>
        </p:spPr>
        <p:txBody>
          <a:bodyPr wrap="none" rtlCol="0">
            <a:spAutoFit/>
          </a:bodyPr>
          <a:lstStyle/>
          <a:p>
            <a:r>
              <a:rPr lang="en-US" sz="1800" dirty="0">
                <a:latin typeface="+mn-lt"/>
              </a:rPr>
              <a:t>Alexander Hamilton</a:t>
            </a:r>
          </a:p>
        </p:txBody>
      </p:sp>
      <p:sp>
        <p:nvSpPr>
          <p:cNvPr id="5" name="Slide Number Placeholder 4"/>
          <p:cNvSpPr>
            <a:spLocks noGrp="1"/>
          </p:cNvSpPr>
          <p:nvPr>
            <p:ph type="sldNum" sz="quarter" idx="12"/>
          </p:nvPr>
        </p:nvSpPr>
        <p:spPr/>
        <p:txBody>
          <a:bodyPr/>
          <a:lstStyle/>
          <a:p>
            <a:fld id="{10F35DC5-7E65-8247-99AB-4E984F8A921E}" type="slidenum">
              <a:rPr lang="en-US" smtClean="0"/>
              <a:pPr/>
              <a:t>14</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40357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pPr algn="ctr"/>
            <a:r>
              <a:rPr lang="en-US" dirty="0">
                <a:solidFill>
                  <a:srgbClr val="002060"/>
                </a:solidFill>
              </a:rPr>
              <a:t>Male or female author?</a:t>
            </a:r>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marL="457200" indent="-457200">
              <a:buFont typeface="+mj-lt"/>
              <a:buAutoNum type="arabicPeriod"/>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0" y="4641258"/>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62424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rPr>
              <a:t>Positive or negative movie review?</a:t>
            </a:r>
          </a:p>
        </p:txBody>
      </p:sp>
      <p:sp>
        <p:nvSpPr>
          <p:cNvPr id="3" name="Content Placeholder 2"/>
          <p:cNvSpPr>
            <a:spLocks noGrp="1"/>
          </p:cNvSpPr>
          <p:nvPr>
            <p:ph idx="1"/>
          </p:nvPr>
        </p:nvSpPr>
        <p:spPr>
          <a:xfrm>
            <a:off x="762000" y="1352550"/>
            <a:ext cx="7924800" cy="243840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16</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64"/>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63"/>
            <a:ext cx="591828" cy="533399"/>
          </a:xfrm>
          <a:prstGeom prst="rect">
            <a:avLst/>
          </a:prstGeom>
        </p:spPr>
      </p:pic>
      <p:sp>
        <p:nvSpPr>
          <p:cNvPr id="9" name="TextBox 8"/>
          <p:cNvSpPr txBox="1"/>
          <p:nvPr/>
        </p:nvSpPr>
        <p:spPr>
          <a:xfrm>
            <a:off x="744228" y="4095750"/>
            <a:ext cx="8018772" cy="400110"/>
          </a:xfrm>
          <a:prstGeom prst="rect">
            <a:avLst/>
          </a:prstGeom>
          <a:noFill/>
        </p:spPr>
        <p:txBody>
          <a:bodyPr wrap="square" rtlCol="0">
            <a:spAutoFit/>
          </a:bodyPr>
          <a:lstStyle/>
          <a:p>
            <a:r>
              <a:rPr lang="en-US" sz="1800" dirty="0">
                <a:latin typeface="+mn-lt"/>
              </a:rPr>
              <a:t>More general Question: Given a document, </a:t>
            </a:r>
            <a:r>
              <a:rPr lang="en-US" sz="2000" b="1" dirty="0">
                <a:solidFill>
                  <a:srgbClr val="FF0000"/>
                </a:solidFill>
                <a:latin typeface="+mn-lt"/>
              </a:rPr>
              <a:t>what is the sentiment ?</a:t>
            </a:r>
          </a:p>
        </p:txBody>
      </p:sp>
      <p:sp>
        <p:nvSpPr>
          <p:cNvPr id="10" name="Footer Placeholder 9"/>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pPr algn="ctr"/>
            <a:r>
              <a:rPr lang="en-US" dirty="0">
                <a:solidFill>
                  <a:srgbClr val="002060"/>
                </a:solidFill>
              </a:rPr>
              <a:t>What is the subject of this article?</a:t>
            </a:r>
          </a:p>
        </p:txBody>
      </p:sp>
      <p:sp>
        <p:nvSpPr>
          <p:cNvPr id="3" name="Content Placeholder 2"/>
          <p:cNvSpPr>
            <a:spLocks noGrp="1"/>
          </p:cNvSpPr>
          <p:nvPr>
            <p:ph idx="1"/>
          </p:nvPr>
        </p:nvSpPr>
        <p:spPr>
          <a:xfrm>
            <a:off x="4876800" y="1752600"/>
            <a:ext cx="3810000" cy="3333750"/>
          </a:xfrm>
        </p:spPr>
        <p:txBody>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17</a:t>
            </a:fld>
            <a:endParaRPr lang="en-US"/>
          </a:p>
        </p:txBody>
      </p:sp>
      <p:sp>
        <p:nvSpPr>
          <p:cNvPr id="6" name="TextBox 5"/>
          <p:cNvSpPr txBox="1"/>
          <p:nvPr/>
        </p:nvSpPr>
        <p:spPr>
          <a:xfrm>
            <a:off x="3945142" y="1276350"/>
            <a:ext cx="517301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7" name="TextBox 6"/>
          <p:cNvSpPr txBox="1"/>
          <p:nvPr/>
        </p:nvSpPr>
        <p:spPr>
          <a:xfrm>
            <a:off x="3429001" y="2724156"/>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352563"/>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1"/>
            <a:ext cx="2009622" cy="2673350"/>
          </a:xfrm>
          <a:prstGeom prst="rect">
            <a:avLst/>
          </a:prstGeom>
          <a:ln>
            <a:solidFill>
              <a:schemeClr val="tx1"/>
            </a:solidFill>
          </a:ln>
        </p:spPr>
      </p:pic>
      <p:sp>
        <p:nvSpPr>
          <p:cNvPr id="5" name="TextBox 4"/>
          <p:cNvSpPr txBox="1"/>
          <p:nvPr/>
        </p:nvSpPr>
        <p:spPr>
          <a:xfrm>
            <a:off x="914400" y="4705350"/>
            <a:ext cx="3657600" cy="369332"/>
          </a:xfrm>
          <a:prstGeom prst="rect">
            <a:avLst/>
          </a:prstGeom>
          <a:noFill/>
        </p:spPr>
        <p:txBody>
          <a:bodyPr wrap="square" rtlCol="0">
            <a:spAutoFit/>
          </a:bodyPr>
          <a:lstStyle/>
          <a:p>
            <a:r>
              <a:rPr lang="en-US" sz="1800" b="1" dirty="0" err="1">
                <a:solidFill>
                  <a:schemeClr val="accent2">
                    <a:lumMod val="75000"/>
                  </a:schemeClr>
                </a:solidFill>
                <a:latin typeface="+mn-lt"/>
              </a:rPr>
              <a:t>MeSH</a:t>
            </a:r>
            <a:r>
              <a:rPr lang="en-US" sz="1800" b="1" dirty="0">
                <a:solidFill>
                  <a:schemeClr val="accent2">
                    <a:lumMod val="75000"/>
                  </a:schemeClr>
                </a:solidFill>
                <a:latin typeface="+mn-lt"/>
              </a:rPr>
              <a:t>  : medical subject Heading</a:t>
            </a:r>
          </a:p>
        </p:txBody>
      </p:sp>
      <p:sp>
        <p:nvSpPr>
          <p:cNvPr id="11" name="Footer Placeholder 10"/>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sz="3600" dirty="0">
                <a:solidFill>
                  <a:srgbClr val="002060"/>
                </a:solidFill>
              </a:rPr>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
        <p:nvSpPr>
          <p:cNvPr id="2" name="Slide Number Placeholder 1"/>
          <p:cNvSpPr>
            <a:spLocks noGrp="1"/>
          </p:cNvSpPr>
          <p:nvPr>
            <p:ph type="sldNum" sz="quarter" idx="12"/>
          </p:nvPr>
        </p:nvSpPr>
        <p:spPr/>
        <p:txBody>
          <a:bodyPr/>
          <a:lstStyle/>
          <a:p>
            <a:fld id="{10F35DC5-7E65-8247-99AB-4E984F8A921E}" type="slidenum">
              <a:rPr lang="en-US" smtClean="0"/>
              <a:pPr/>
              <a:t>18</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42309653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dirty="0">
                <a:solidFill>
                  <a:srgbClr val="002060"/>
                </a:solidFill>
              </a:rPr>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
        <p:nvSpPr>
          <p:cNvPr id="2" name="Slide Number Placeholder 1"/>
          <p:cNvSpPr>
            <a:spLocks noGrp="1"/>
          </p:cNvSpPr>
          <p:nvPr>
            <p:ph type="sldNum" sz="quarter" idx="12"/>
          </p:nvPr>
        </p:nvSpPr>
        <p:spPr/>
        <p:txBody>
          <a:bodyPr/>
          <a:lstStyle/>
          <a:p>
            <a:fld id="{10F35DC5-7E65-8247-99AB-4E984F8A921E}" type="slidenum">
              <a:rPr lang="en-US" smtClean="0"/>
              <a:pPr/>
              <a:t>19</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42495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205979"/>
            <a:ext cx="8610600" cy="857250"/>
          </a:xfrm>
        </p:spPr>
        <p:txBody>
          <a:bodyPr>
            <a:noAutofit/>
          </a:bodyPr>
          <a:lstStyle/>
          <a:p>
            <a:r>
              <a:rPr lang="en-US" sz="3200" b="1" dirty="0">
                <a:solidFill>
                  <a:srgbClr val="002060"/>
                </a:solidFill>
              </a:rPr>
              <a:t>Definition of Conditional Probability</a:t>
            </a:r>
          </a:p>
        </p:txBody>
      </p:sp>
      <p:sp>
        <p:nvSpPr>
          <p:cNvPr id="32771" name="Text Box 3"/>
          <p:cNvSpPr txBox="1">
            <a:spLocks noChangeArrowheads="1"/>
          </p:cNvSpPr>
          <p:nvPr/>
        </p:nvSpPr>
        <p:spPr bwMode="auto">
          <a:xfrm>
            <a:off x="4670429" y="1994298"/>
            <a:ext cx="4168775" cy="400110"/>
          </a:xfrm>
          <a:prstGeom prst="rect">
            <a:avLst/>
          </a:prstGeom>
          <a:noFill/>
          <a:ln w="3175">
            <a:noFill/>
            <a:miter lim="800000"/>
            <a:headEnd/>
            <a:tailEnd/>
          </a:ln>
          <a:effectLst/>
        </p:spPr>
        <p:txBody>
          <a:bodyPr>
            <a:spAutoFit/>
          </a:bodyPr>
          <a:lstStyle/>
          <a:p>
            <a:pPr algn="ctr">
              <a:spcBef>
                <a:spcPct val="50000"/>
              </a:spcBef>
            </a:pPr>
            <a:endParaRPr lang="en-US" sz="2000">
              <a:solidFill>
                <a:srgbClr val="000000"/>
              </a:solidFill>
              <a:latin typeface="Arial" charset="0"/>
              <a:ea typeface="+mn-ea"/>
              <a:cs typeface="Arial" charset="0"/>
            </a:endParaRPr>
          </a:p>
        </p:txBody>
      </p:sp>
      <p:sp>
        <p:nvSpPr>
          <p:cNvPr id="32773" name="Rectangle 5"/>
          <p:cNvSpPr>
            <a:spLocks noChangeArrowheads="1"/>
          </p:cNvSpPr>
          <p:nvPr/>
        </p:nvSpPr>
        <p:spPr bwMode="auto">
          <a:xfrm>
            <a:off x="-990600" y="2379245"/>
            <a:ext cx="8534400" cy="800100"/>
          </a:xfrm>
          <a:prstGeom prst="rect">
            <a:avLst/>
          </a:prstGeom>
          <a:noFill/>
          <a:ln w="9525">
            <a:noFill/>
            <a:miter lim="800000"/>
            <a:headEnd/>
            <a:tailEnd/>
          </a:ln>
          <a:effectLst/>
        </p:spPr>
        <p:txBody>
          <a:bodyPr anchor="b"/>
          <a:lstStyle/>
          <a:p>
            <a:pPr algn="ctr"/>
            <a:r>
              <a:rPr lang="en-US" sz="3600" dirty="0">
                <a:solidFill>
                  <a:srgbClr val="006600"/>
                </a:solidFill>
                <a:latin typeface="Arial" charset="0"/>
                <a:ea typeface="+mn-ea"/>
                <a:cs typeface="Arial" charset="0"/>
              </a:rPr>
              <a:t>Corollary: The Chain Rule</a:t>
            </a:r>
          </a:p>
        </p:txBody>
      </p:sp>
      <p:sp>
        <p:nvSpPr>
          <p:cNvPr id="32774" name="Text Box 6"/>
          <p:cNvSpPr txBox="1">
            <a:spLocks noChangeArrowheads="1"/>
          </p:cNvSpPr>
          <p:nvPr/>
        </p:nvSpPr>
        <p:spPr bwMode="auto">
          <a:xfrm>
            <a:off x="609600" y="3371856"/>
            <a:ext cx="5058564" cy="584775"/>
          </a:xfrm>
          <a:prstGeom prst="rect">
            <a:avLst/>
          </a:prstGeom>
          <a:noFill/>
          <a:ln w="3175">
            <a:noFill/>
            <a:miter lim="800000"/>
            <a:headEnd/>
            <a:tailEnd/>
          </a:ln>
          <a:effectLst/>
        </p:spPr>
        <p:txBody>
          <a:bodyPr wrap="none">
            <a:spAutoFit/>
          </a:bodyPr>
          <a:lstStyle/>
          <a:p>
            <a:r>
              <a:rPr lang="en-US" sz="3200" b="1" dirty="0">
                <a:solidFill>
                  <a:srgbClr val="000000"/>
                </a:solidFill>
                <a:latin typeface="Arial" charset="0"/>
                <a:ea typeface="+mn-ea"/>
                <a:cs typeface="Arial" charset="0"/>
              </a:rPr>
              <a:t>P(A and B) = P(A|B) P(B) </a:t>
            </a:r>
          </a:p>
        </p:txBody>
      </p:sp>
      <p:sp>
        <p:nvSpPr>
          <p:cNvPr id="2" name="Slide Number Placeholder 1"/>
          <p:cNvSpPr>
            <a:spLocks noGrp="1"/>
          </p:cNvSpPr>
          <p:nvPr>
            <p:ph type="sldNum" sz="quarter" idx="12"/>
          </p:nvPr>
        </p:nvSpPr>
        <p:spPr/>
        <p:txBody>
          <a:bodyPr/>
          <a:lstStyle/>
          <a:p>
            <a:fld id="{52D9AB91-8E3B-4B1E-9D24-4010D4BC54D9}" type="slidenum">
              <a:rPr lang="en-US" smtClean="0">
                <a:solidFill>
                  <a:srgbClr val="000000"/>
                </a:solidFill>
              </a:rPr>
              <a:pPr/>
              <a:t>2</a:t>
            </a:fld>
            <a:endParaRPr lang="en-US">
              <a:solidFill>
                <a:srgbClr val="000000"/>
              </a:solidFill>
            </a:endParaRPr>
          </a:p>
        </p:txBody>
      </p:sp>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800" y="1143002"/>
            <a:ext cx="4792678"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pPr>
              <a:defRPr/>
            </a:pPr>
            <a:endParaRPr lang="en-US" altLang="en-US">
              <a:solidFill>
                <a:srgbClr val="000000"/>
              </a:solidFill>
            </a:endParaRPr>
          </a:p>
        </p:txBody>
      </p:sp>
    </p:spTree>
    <p:extLst>
      <p:ext uri="{BB962C8B-B14F-4D97-AF65-F5344CB8AC3E}">
        <p14:creationId xmlns:p14="http://schemas.microsoft.com/office/powerpoint/2010/main" val="122971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algn="ctr"/>
            <a:r>
              <a:rPr lang="en-US" sz="3600" dirty="0">
                <a:solidFill>
                  <a:srgbClr val="002060"/>
                </a:solidFill>
              </a:rPr>
              <a:t>Classification Methods: </a:t>
            </a:r>
            <a:br>
              <a:rPr lang="en-US" sz="3600" dirty="0">
                <a:solidFill>
                  <a:srgbClr val="002060"/>
                </a:solidFill>
              </a:rPr>
            </a:br>
            <a:r>
              <a:rPr lang="en-US" sz="3600" dirty="0">
                <a:solidFill>
                  <a:srgbClr val="002060"/>
                </a:solidFill>
              </a:rPr>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t>
            </a:r>
            <a:r>
              <a:rPr lang="en-US" dirty="0" err="1">
                <a:latin typeface="Calibri" charset="0"/>
              </a:rPr>
              <a:t>AND“have</a:t>
            </a:r>
            <a:r>
              <a:rPr lang="en-US" dirty="0">
                <a:latin typeface="Calibri" charset="0"/>
              </a:rPr>
              <a:t>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
        <p:nvSpPr>
          <p:cNvPr id="2" name="Slide Number Placeholder 1"/>
          <p:cNvSpPr>
            <a:spLocks noGrp="1"/>
          </p:cNvSpPr>
          <p:nvPr>
            <p:ph type="sldNum" sz="quarter" idx="12"/>
          </p:nvPr>
        </p:nvSpPr>
        <p:spPr/>
        <p:txBody>
          <a:bodyPr/>
          <a:lstStyle/>
          <a:p>
            <a:fld id="{10F35DC5-7E65-8247-99AB-4E984F8A921E}" type="slidenum">
              <a:rPr lang="en-US" smtClean="0"/>
              <a:pPr/>
              <a:t>20</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9033137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pPr algn="ctr"/>
            <a:r>
              <a:rPr lang="en-US" sz="3600" dirty="0">
                <a:solidFill>
                  <a:srgbClr val="002060"/>
                </a:solidFill>
              </a:rPr>
              <a:t>Classification Methods:</a:t>
            </a:r>
            <a:br>
              <a:rPr lang="en-US" sz="3600" dirty="0">
                <a:solidFill>
                  <a:srgbClr val="002060"/>
                </a:solidFill>
              </a:rPr>
            </a:br>
            <a:r>
              <a:rPr lang="en-US" sz="3600" dirty="0">
                <a:solidFill>
                  <a:srgbClr val="002060"/>
                </a:solidFill>
              </a:rPr>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21</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09159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pPr algn="ctr"/>
            <a:r>
              <a:rPr lang="en-US" sz="3600" dirty="0">
                <a:solidFill>
                  <a:srgbClr val="002060"/>
                </a:solidFill>
              </a:rPr>
              <a:t>Classification Methods:</a:t>
            </a:r>
            <a:br>
              <a:rPr lang="en-US" sz="3600" dirty="0">
                <a:solidFill>
                  <a:srgbClr val="002060"/>
                </a:solidFill>
              </a:rPr>
            </a:br>
            <a:r>
              <a:rPr lang="en-US" sz="3600" dirty="0">
                <a:solidFill>
                  <a:srgbClr val="002060"/>
                </a:solidFill>
              </a:rPr>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
        <p:nvSpPr>
          <p:cNvPr id="2" name="Slide Number Placeholder 1"/>
          <p:cNvSpPr>
            <a:spLocks noGrp="1"/>
          </p:cNvSpPr>
          <p:nvPr>
            <p:ph type="sldNum" sz="quarter" idx="12"/>
          </p:nvPr>
        </p:nvSpPr>
        <p:spPr/>
        <p:txBody>
          <a:bodyPr/>
          <a:lstStyle/>
          <a:p>
            <a:fld id="{10F35DC5-7E65-8247-99AB-4E984F8A921E}" type="slidenum">
              <a:rPr lang="en-US" smtClean="0"/>
              <a:pPr/>
              <a:t>22</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35127387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ctr"/>
            <a:r>
              <a:rPr lang="en-US" dirty="0">
                <a:solidFill>
                  <a:srgbClr val="002060"/>
                </a:solidFill>
              </a:rPr>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
        <p:nvSpPr>
          <p:cNvPr id="2" name="Slide Number Placeholder 1"/>
          <p:cNvSpPr>
            <a:spLocks noGrp="1"/>
          </p:cNvSpPr>
          <p:nvPr>
            <p:ph type="sldNum" sz="quarter" idx="12"/>
          </p:nvPr>
        </p:nvSpPr>
        <p:spPr/>
        <p:txBody>
          <a:bodyPr/>
          <a:lstStyle/>
          <a:p>
            <a:fld id="{10F35DC5-7E65-8247-99AB-4E984F8A921E}" type="slidenum">
              <a:rPr lang="en-US" smtClean="0"/>
              <a:pPr/>
              <a:t>24</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23589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pPr algn="ctr"/>
            <a:r>
              <a:rPr lang="en-US" dirty="0">
                <a:solidFill>
                  <a:srgbClr val="002060"/>
                </a:solidFill>
              </a:rPr>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sp>
        <p:nvSpPr>
          <p:cNvPr id="32773" name="Text Box 5"/>
          <p:cNvSpPr txBox="1">
            <a:spLocks noChangeArrowheads="1"/>
          </p:cNvSpPr>
          <p:nvPr/>
        </p:nvSpPr>
        <p:spPr bwMode="auto">
          <a:xfrm>
            <a:off x="457218" y="1733563"/>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14"/>
            <a:ext cx="2403222"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25" y="3371864"/>
            <a:ext cx="184731"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63"/>
            <a:ext cx="591828" cy="533399"/>
          </a:xfrm>
          <a:prstGeom prst="rect">
            <a:avLst/>
          </a:prstGeom>
        </p:spPr>
      </p:pic>
      <p:sp>
        <p:nvSpPr>
          <p:cNvPr id="2" name="Slide Number Placeholder 1"/>
          <p:cNvSpPr>
            <a:spLocks noGrp="1"/>
          </p:cNvSpPr>
          <p:nvPr>
            <p:ph type="sldNum" sz="quarter" idx="12"/>
          </p:nvPr>
        </p:nvSpPr>
        <p:spPr/>
        <p:txBody>
          <a:bodyPr/>
          <a:lstStyle/>
          <a:p>
            <a:fld id="{03BC7101-16EA-C942-850C-355264FDE9E8}" type="slidenum">
              <a:rPr lang="en-US" smtClean="0"/>
              <a:pPr/>
              <a:t>25</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8149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pPr algn="ctr"/>
            <a:r>
              <a:rPr lang="en-US" dirty="0">
                <a:solidFill>
                  <a:srgbClr val="002060"/>
                </a:solidFill>
              </a:rPr>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a:latin typeface="Courier"/>
                <a:cs typeface="Courier"/>
              </a:rPr>
              <a:t>fun</a:t>
            </a:r>
            <a:r>
              <a:rPr lang="en-US" sz="2000" dirty="0">
                <a:solidFill>
                  <a:schemeClr val="tx2">
                    <a:lumMod val="75000"/>
                  </a:schemeClr>
                </a:solidFill>
                <a:latin typeface="Courier"/>
                <a:cs typeface="Courier"/>
              </a:rPr>
              <a:t>…  It manages to be </a:t>
            </a:r>
            <a:r>
              <a:rPr lang="en-US" sz="2000" b="1" dirty="0">
                <a:latin typeface="Courier"/>
                <a:cs typeface="Courier"/>
              </a:rPr>
              <a:t>whimsical</a:t>
            </a:r>
            <a:r>
              <a:rPr lang="en-US" sz="2000" dirty="0">
                <a:latin typeface="Courier"/>
                <a:cs typeface="Courier"/>
              </a:rPr>
              <a:t> </a:t>
            </a:r>
            <a:r>
              <a:rPr lang="en-US" sz="2000" dirty="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 I 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a:latin typeface="Courier"/>
                <a:cs typeface="Courier"/>
              </a:rPr>
              <a:t>several</a:t>
            </a:r>
            <a:r>
              <a:rPr lang="en-US" sz="2000" dirty="0">
                <a:latin typeface="Courier"/>
                <a:cs typeface="Courier"/>
              </a:rPr>
              <a:t> </a:t>
            </a:r>
            <a:r>
              <a:rPr lang="en-US" sz="2000" dirty="0">
                <a:solidFill>
                  <a:schemeClr val="tx2">
                    <a:lumMod val="75000"/>
                  </a:schemeClr>
                </a:solidFill>
                <a:latin typeface="Courier"/>
                <a:cs typeface="Courier"/>
              </a:rPr>
              <a:t>times,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friend who hasn't seen it yet</a:t>
            </a:r>
            <a:r>
              <a:rPr lang="en-US" sz="2000" dirty="0">
                <a:latin typeface="Courier"/>
                <a:cs typeface="Courier"/>
              </a:rPr>
              <a:t>.</a:t>
            </a:r>
          </a:p>
        </p:txBody>
      </p:sp>
      <p:sp>
        <p:nvSpPr>
          <p:cNvPr id="32773" name="Text Box 5"/>
          <p:cNvSpPr txBox="1">
            <a:spLocks noChangeArrowheads="1"/>
          </p:cNvSpPr>
          <p:nvPr/>
        </p:nvSpPr>
        <p:spPr bwMode="auto">
          <a:xfrm>
            <a:off x="457218" y="1733563"/>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14"/>
            <a:ext cx="2403222"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25" y="3371864"/>
            <a:ext cx="184731"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3562363"/>
            <a:ext cx="591828" cy="533399"/>
          </a:xfrm>
          <a:prstGeom prst="rect">
            <a:avLst/>
          </a:prstGeom>
        </p:spPr>
      </p:pic>
      <p:sp>
        <p:nvSpPr>
          <p:cNvPr id="2" name="Slide Number Placeholder 1"/>
          <p:cNvSpPr>
            <a:spLocks noGrp="1"/>
          </p:cNvSpPr>
          <p:nvPr>
            <p:ph type="sldNum" sz="quarter" idx="12"/>
          </p:nvPr>
        </p:nvSpPr>
        <p:spPr/>
        <p:txBody>
          <a:bodyPr/>
          <a:lstStyle/>
          <a:p>
            <a:fld id="{03BC7101-16EA-C942-850C-355264FDE9E8}" type="slidenum">
              <a:rPr lang="en-US" smtClean="0"/>
              <a:pPr/>
              <a:t>26</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509758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pPr algn="ctr"/>
            <a:r>
              <a:rPr lang="en-US" dirty="0">
                <a:solidFill>
                  <a:srgbClr val="002060"/>
                </a:solidFill>
              </a:rPr>
              <a:t>The bag of words representation: </a:t>
            </a:r>
            <a:br>
              <a:rPr lang="en-US" dirty="0">
                <a:solidFill>
                  <a:srgbClr val="002060"/>
                </a:solidFill>
              </a:rPr>
            </a:br>
            <a:r>
              <a:rPr lang="en-US" dirty="0">
                <a:solidFill>
                  <a:srgbClr val="002060"/>
                </a:solidFill>
              </a:rPr>
              <a:t>using a subset of words</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a:solidFill>
                  <a:schemeClr val="tx2">
                    <a:lumMod val="75000"/>
                  </a:schemeClr>
                </a:solidFill>
                <a:latin typeface="Courier"/>
                <a:cs typeface="Courier"/>
              </a:rPr>
              <a:t>xxxxxxxxxxxxxxxx</a:t>
            </a:r>
            <a:r>
              <a:rPr lang="en-US" sz="2000" dirty="0">
                <a:solidFill>
                  <a:schemeClr val="tx2">
                    <a:lumMod val="75000"/>
                  </a:schemeClr>
                </a:solidFill>
                <a:latin typeface="Courier"/>
                <a:cs typeface="Courier"/>
              </a:rPr>
              <a:t> </a:t>
            </a:r>
            <a:r>
              <a:rPr lang="en-US" sz="2000" b="1" dirty="0">
                <a:latin typeface="Courier"/>
                <a:cs typeface="Courier"/>
              </a:rPr>
              <a:t>sweet</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b="1" dirty="0">
                <a:latin typeface="Courier"/>
                <a:cs typeface="Courier"/>
              </a:rPr>
              <a:t>satirical</a:t>
            </a:r>
            <a:r>
              <a:rPr lang="en-US" sz="2000" dirty="0">
                <a:latin typeface="Courier"/>
                <a:cs typeface="Courier"/>
              </a:rPr>
              <a:t> </a:t>
            </a:r>
            <a:r>
              <a:rPr lang="en-US" sz="2000" dirty="0" err="1">
                <a:solidFill>
                  <a:schemeClr val="tx2">
                    <a:lumMod val="75000"/>
                  </a:schemeClr>
                </a:solidFill>
                <a:latin typeface="Courier"/>
                <a:cs typeface="Courier"/>
              </a:rPr>
              <a:t>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a:t>
            </a:r>
            <a:r>
              <a:rPr lang="en-US" sz="2000" dirty="0">
                <a:solidFill>
                  <a:schemeClr val="tx2">
                    <a:lumMod val="75000"/>
                  </a:schemeClr>
                </a:solidFill>
                <a:latin typeface="Courier"/>
                <a:cs typeface="Courier"/>
              </a:rPr>
              <a:t> </a:t>
            </a:r>
            <a:r>
              <a:rPr lang="en-US" sz="2000" b="1" dirty="0">
                <a:latin typeface="Courier"/>
                <a:cs typeface="Courier"/>
              </a:rPr>
              <a:t>great</a:t>
            </a:r>
            <a:r>
              <a:rPr lang="en-US" sz="2000" dirty="0">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a:t>
            </a:r>
            <a:r>
              <a:rPr lang="en-US" sz="2000" dirty="0">
                <a:solidFill>
                  <a:schemeClr val="tx2">
                    <a:lumMod val="75000"/>
                  </a:schemeClr>
                </a:solidFill>
                <a:latin typeface="Courier"/>
                <a:cs typeface="Courier"/>
              </a:rPr>
              <a:t> </a:t>
            </a:r>
            <a:r>
              <a:rPr lang="en-US" sz="2000" b="1" dirty="0">
                <a:latin typeface="Courier"/>
                <a:cs typeface="Courier"/>
              </a:rPr>
              <a:t>fun</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a:t>
            </a:r>
            <a:r>
              <a:rPr lang="en-US" sz="2000" dirty="0">
                <a:solidFill>
                  <a:schemeClr val="tx2">
                    <a:lumMod val="75000"/>
                  </a:schemeClr>
                </a:solidFill>
                <a:latin typeface="Courier"/>
                <a:cs typeface="Courier"/>
              </a:rPr>
              <a:t> </a:t>
            </a:r>
            <a:r>
              <a:rPr lang="en-US" sz="2000" b="1" dirty="0">
                <a:latin typeface="Courier"/>
                <a:cs typeface="Courier"/>
              </a:rPr>
              <a:t>whimsical</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romantic</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laughing</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a:t>
            </a:r>
            <a:r>
              <a:rPr lang="en-US" sz="2000" dirty="0">
                <a:solidFill>
                  <a:schemeClr val="tx2">
                    <a:lumMod val="75000"/>
                  </a:schemeClr>
                </a:solidFill>
                <a:latin typeface="Courier"/>
                <a:cs typeface="Courier"/>
              </a:rPr>
              <a:t> </a:t>
            </a:r>
            <a:r>
              <a:rPr lang="en-US" sz="2000" b="1" dirty="0">
                <a:latin typeface="Courier"/>
                <a:cs typeface="Courier"/>
              </a:rPr>
              <a:t>recommend</a:t>
            </a:r>
            <a:r>
              <a:rPr lang="en-US" sz="2000" dirty="0">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xxxxxxxxxxxxxxxxxxxxxxxxxxxxxxxx</a:t>
            </a:r>
            <a:r>
              <a:rPr lang="en-US" sz="2000" dirty="0">
                <a:solidFill>
                  <a:schemeClr val="tx2">
                    <a:lumMod val="75000"/>
                  </a:schemeClr>
                </a:solidFill>
                <a:latin typeface="Courier"/>
                <a:cs typeface="Courier"/>
              </a:rPr>
              <a:t> </a:t>
            </a:r>
            <a:r>
              <a:rPr lang="en-US" sz="2000" b="1" dirty="0">
                <a:latin typeface="Courier"/>
                <a:cs typeface="Courier"/>
              </a:rPr>
              <a:t>several</a:t>
            </a:r>
            <a:r>
              <a:rPr lang="en-US" sz="2000" dirty="0">
                <a:latin typeface="Courier"/>
                <a:cs typeface="Courier"/>
              </a:rPr>
              <a:t> </a:t>
            </a:r>
            <a:r>
              <a:rPr lang="en-US" sz="2000" dirty="0" err="1">
                <a:solidFill>
                  <a:schemeClr val="tx2">
                    <a:lumMod val="75000"/>
                  </a:schemeClr>
                </a:solidFill>
                <a:latin typeface="Courier"/>
                <a:cs typeface="Courier"/>
              </a:rPr>
              <a:t>xxxxxxxxxxxxxxxxx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a:solidFill>
                  <a:schemeClr val="tx2">
                    <a:lumMod val="75000"/>
                  </a:schemeClr>
                </a:solidFill>
                <a:latin typeface="Courier"/>
                <a:cs typeface="Courier"/>
              </a:rPr>
              <a:t>xxxxxxxxx</a:t>
            </a:r>
            <a:r>
              <a:rPr lang="en-US" sz="2000" dirty="0">
                <a:solidFill>
                  <a:schemeClr val="tx2">
                    <a:lumMod val="75000"/>
                  </a:schemeClr>
                </a:solidFill>
                <a:latin typeface="Courier"/>
                <a:cs typeface="Courier"/>
              </a:rPr>
              <a:t> </a:t>
            </a:r>
            <a:r>
              <a:rPr lang="en-US" sz="2000" b="1" dirty="0">
                <a:latin typeface="Courier"/>
                <a:cs typeface="Courier"/>
              </a:rPr>
              <a:t>again</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3" name="Text Box 5"/>
          <p:cNvSpPr txBox="1">
            <a:spLocks noChangeArrowheads="1"/>
          </p:cNvSpPr>
          <p:nvPr/>
        </p:nvSpPr>
        <p:spPr bwMode="auto">
          <a:xfrm>
            <a:off x="457218" y="1733563"/>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14"/>
            <a:ext cx="2403222"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63"/>
            <a:ext cx="591828" cy="533399"/>
          </a:xfrm>
          <a:prstGeom prst="rect">
            <a:avLst/>
          </a:prstGeom>
        </p:spPr>
      </p:pic>
      <p:sp>
        <p:nvSpPr>
          <p:cNvPr id="2" name="Slide Number Placeholder 1"/>
          <p:cNvSpPr>
            <a:spLocks noGrp="1"/>
          </p:cNvSpPr>
          <p:nvPr>
            <p:ph type="sldNum" sz="quarter" idx="12"/>
          </p:nvPr>
        </p:nvSpPr>
        <p:spPr/>
        <p:txBody>
          <a:bodyPr/>
          <a:lstStyle/>
          <a:p>
            <a:fld id="{03BC7101-16EA-C942-850C-355264FDE9E8}" type="slidenum">
              <a:rPr lang="en-US" smtClean="0"/>
              <a:pPr/>
              <a:t>27</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901899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pPr algn="ctr"/>
            <a:r>
              <a:rPr lang="en-US" dirty="0">
                <a:solidFill>
                  <a:srgbClr val="002060"/>
                </a:solidFill>
              </a:rPr>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18" y="1733563"/>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14"/>
            <a:ext cx="2403222"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948235358"/>
              </p:ext>
            </p:extLst>
          </p:nvPr>
        </p:nvGraphicFramePr>
        <p:xfrm>
          <a:off x="1905000" y="1246582"/>
          <a:ext cx="4876800" cy="3505200"/>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great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love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laugh</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39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3562363"/>
            <a:ext cx="591828" cy="533399"/>
          </a:xfrm>
          <a:prstGeom prst="rect">
            <a:avLst/>
          </a:prstGeom>
        </p:spPr>
      </p:pic>
      <p:sp>
        <p:nvSpPr>
          <p:cNvPr id="2" name="TextBox 1"/>
          <p:cNvSpPr txBox="1"/>
          <p:nvPr/>
        </p:nvSpPr>
        <p:spPr>
          <a:xfrm>
            <a:off x="898712" y="4719541"/>
            <a:ext cx="7391400" cy="400110"/>
          </a:xfrm>
          <a:prstGeom prst="rect">
            <a:avLst/>
          </a:prstGeom>
          <a:noFill/>
        </p:spPr>
        <p:txBody>
          <a:bodyPr wrap="square" rtlCol="0">
            <a:spAutoFit/>
          </a:bodyPr>
          <a:lstStyle/>
          <a:p>
            <a:r>
              <a:rPr lang="en-US" sz="2000" b="1" dirty="0">
                <a:solidFill>
                  <a:srgbClr val="00B050"/>
                </a:solidFill>
                <a:latin typeface="+mn-lt"/>
              </a:rPr>
              <a:t>We are extracting some “features”, or attributes of the document </a:t>
            </a:r>
          </a:p>
        </p:txBody>
      </p:sp>
      <p:sp>
        <p:nvSpPr>
          <p:cNvPr id="3" name="Slide Number Placeholder 2"/>
          <p:cNvSpPr>
            <a:spLocks noGrp="1"/>
          </p:cNvSpPr>
          <p:nvPr>
            <p:ph type="sldNum" sz="quarter" idx="12"/>
          </p:nvPr>
        </p:nvSpPr>
        <p:spPr/>
        <p:txBody>
          <a:bodyPr/>
          <a:lstStyle/>
          <a:p>
            <a:fld id="{03BC7101-16EA-C942-850C-355264FDE9E8}" type="slidenum">
              <a:rPr lang="en-US" smtClean="0"/>
              <a:pPr/>
              <a:t>28</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254093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Independent Events</a:t>
            </a:r>
          </a:p>
        </p:txBody>
      </p:sp>
      <p:sp>
        <p:nvSpPr>
          <p:cNvPr id="3" name="Content Placeholder 2"/>
          <p:cNvSpPr>
            <a:spLocks noGrp="1"/>
          </p:cNvSpPr>
          <p:nvPr>
            <p:ph idx="1"/>
          </p:nvPr>
        </p:nvSpPr>
        <p:spPr>
          <a:xfrm>
            <a:off x="457200" y="1200150"/>
            <a:ext cx="8229600" cy="3809999"/>
          </a:xfrm>
        </p:spPr>
        <p:txBody>
          <a:bodyPr/>
          <a:lstStyle/>
          <a:p>
            <a:r>
              <a:rPr lang="en-US" sz="2400" dirty="0"/>
              <a:t>Two events A and B said to be </a:t>
            </a:r>
            <a:r>
              <a:rPr lang="en-US" sz="2400" b="1" dirty="0"/>
              <a:t>independent</a:t>
            </a:r>
            <a:r>
              <a:rPr lang="en-US" sz="2400" dirty="0"/>
              <a:t> if the occurrence of B has no impact on the occurrence of A</a:t>
            </a:r>
          </a:p>
          <a:p>
            <a:r>
              <a:rPr lang="en-US" sz="2400" dirty="0"/>
              <a:t>P ( A | B ) = P (A)</a:t>
            </a:r>
          </a:p>
          <a:p>
            <a:r>
              <a:rPr lang="en-US" sz="2400" dirty="0"/>
              <a:t>P ( B | A ) = P (B)</a:t>
            </a:r>
          </a:p>
          <a:p>
            <a:pPr marL="0" indent="0">
              <a:buNone/>
            </a:pPr>
            <a:r>
              <a:rPr lang="en-US" sz="2400" dirty="0"/>
              <a:t>Another way of stating the above </a:t>
            </a:r>
            <a:r>
              <a:rPr lang="en-US" sz="2400" b="1" dirty="0">
                <a:solidFill>
                  <a:srgbClr val="7030A0"/>
                </a:solidFill>
              </a:rPr>
              <a:t>independence</a:t>
            </a:r>
            <a:r>
              <a:rPr lang="en-US" sz="2400" dirty="0"/>
              <a:t> is</a:t>
            </a:r>
          </a:p>
          <a:p>
            <a:r>
              <a:rPr lang="en-US" sz="2400" b="1" dirty="0">
                <a:solidFill>
                  <a:srgbClr val="7030A0"/>
                </a:solidFill>
              </a:rPr>
              <a:t>P ( A &amp; B )  = P (A) * P(B)</a:t>
            </a:r>
          </a:p>
          <a:p>
            <a:r>
              <a:rPr lang="en-US" sz="2400" b="1" dirty="0">
                <a:solidFill>
                  <a:srgbClr val="7030A0"/>
                </a:solidFill>
              </a:rPr>
              <a:t>If there are k events A</a:t>
            </a:r>
            <a:r>
              <a:rPr lang="en-US" sz="2400" b="1" baseline="-30000" dirty="0">
                <a:solidFill>
                  <a:srgbClr val="7030A0"/>
                </a:solidFill>
              </a:rPr>
              <a:t>1</a:t>
            </a:r>
            <a:r>
              <a:rPr lang="en-US" sz="2400" b="1" dirty="0">
                <a:solidFill>
                  <a:srgbClr val="7030A0"/>
                </a:solidFill>
              </a:rPr>
              <a:t>, A</a:t>
            </a:r>
            <a:r>
              <a:rPr lang="en-US" sz="2400" b="1" baseline="-30000" dirty="0">
                <a:solidFill>
                  <a:srgbClr val="7030A0"/>
                </a:solidFill>
              </a:rPr>
              <a:t>2</a:t>
            </a:r>
            <a:r>
              <a:rPr lang="en-US" sz="2400" b="1" dirty="0">
                <a:solidFill>
                  <a:srgbClr val="7030A0"/>
                </a:solidFill>
              </a:rPr>
              <a:t>, ……….., A</a:t>
            </a:r>
            <a:r>
              <a:rPr lang="en-US" sz="2400" b="1" baseline="-30000" dirty="0">
                <a:solidFill>
                  <a:srgbClr val="7030A0"/>
                </a:solidFill>
              </a:rPr>
              <a:t>k</a:t>
            </a:r>
          </a:p>
          <a:p>
            <a:r>
              <a:rPr lang="en-US" sz="2400" b="1" dirty="0">
                <a:solidFill>
                  <a:srgbClr val="7030A0"/>
                </a:solidFill>
              </a:rPr>
              <a:t>P ( A</a:t>
            </a:r>
            <a:r>
              <a:rPr lang="en-US" sz="2400" b="1" baseline="-30000" dirty="0">
                <a:solidFill>
                  <a:srgbClr val="7030A0"/>
                </a:solidFill>
              </a:rPr>
              <a:t>1</a:t>
            </a:r>
            <a:r>
              <a:rPr lang="en-US" sz="2400" b="1" dirty="0">
                <a:solidFill>
                  <a:srgbClr val="7030A0"/>
                </a:solidFill>
              </a:rPr>
              <a:t> &amp; A</a:t>
            </a:r>
            <a:r>
              <a:rPr lang="en-US" sz="2400" b="1" baseline="-30000" dirty="0">
                <a:solidFill>
                  <a:srgbClr val="7030A0"/>
                </a:solidFill>
              </a:rPr>
              <a:t>2</a:t>
            </a:r>
            <a:r>
              <a:rPr lang="en-US" sz="2400" b="1" dirty="0">
                <a:solidFill>
                  <a:srgbClr val="7030A0"/>
                </a:solidFill>
              </a:rPr>
              <a:t> &amp; …&amp; A</a:t>
            </a:r>
            <a:r>
              <a:rPr lang="en-US" sz="2400" b="1" baseline="-30000" dirty="0">
                <a:solidFill>
                  <a:srgbClr val="7030A0"/>
                </a:solidFill>
              </a:rPr>
              <a:t>k</a:t>
            </a:r>
            <a:r>
              <a:rPr lang="en-US" sz="2400" b="1" dirty="0">
                <a:solidFill>
                  <a:srgbClr val="7030A0"/>
                </a:solidFill>
              </a:rPr>
              <a:t>) = P(A</a:t>
            </a:r>
            <a:r>
              <a:rPr lang="en-US" sz="2400" b="1" baseline="-30000" dirty="0">
                <a:solidFill>
                  <a:srgbClr val="7030A0"/>
                </a:solidFill>
              </a:rPr>
              <a:t>1</a:t>
            </a:r>
            <a:r>
              <a:rPr lang="en-US" sz="2400" b="1" dirty="0">
                <a:solidFill>
                  <a:srgbClr val="7030A0"/>
                </a:solidFill>
              </a:rPr>
              <a:t>) * P(A</a:t>
            </a:r>
            <a:r>
              <a:rPr lang="en-US" sz="2400" b="1" baseline="-30000" dirty="0">
                <a:solidFill>
                  <a:srgbClr val="7030A0"/>
                </a:solidFill>
              </a:rPr>
              <a:t>2</a:t>
            </a:r>
            <a:r>
              <a:rPr lang="en-US" sz="2400" b="1" dirty="0">
                <a:solidFill>
                  <a:srgbClr val="7030A0"/>
                </a:solidFill>
              </a:rPr>
              <a:t>) * …….* P(A</a:t>
            </a:r>
            <a:r>
              <a:rPr lang="en-US" sz="2400" b="1" baseline="-30000" dirty="0">
                <a:solidFill>
                  <a:srgbClr val="7030A0"/>
                </a:solidFill>
              </a:rPr>
              <a:t>k</a:t>
            </a:r>
            <a:r>
              <a:rPr lang="en-US" sz="2400" b="1" dirty="0">
                <a:solidFill>
                  <a:srgbClr val="7030A0"/>
                </a:solidFill>
              </a:rPr>
              <a:t>)</a:t>
            </a:r>
          </a:p>
          <a:p>
            <a:pPr marL="0" indent="0">
              <a:buNone/>
            </a:pPr>
            <a:endParaRPr lang="en-US" sz="2400" b="1" dirty="0">
              <a:solidFill>
                <a:srgbClr val="7030A0"/>
              </a:solidFill>
            </a:endParaRP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E12B67F5-7E23-40D1-8BAB-7824BFC350A7}" type="slidenum">
              <a:rPr lang="en-US" altLang="en-US" smtClean="0">
                <a:solidFill>
                  <a:srgbClr val="000000"/>
                </a:solidFill>
              </a:rPr>
              <a:pPr>
                <a:defRPr/>
              </a:pPr>
              <a:t>3</a:t>
            </a:fld>
            <a:endParaRPr lang="en-US" alt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ltLang="en-US">
              <a:solidFill>
                <a:srgbClr val="000000"/>
              </a:solidFill>
            </a:endParaRPr>
          </a:p>
        </p:txBody>
      </p:sp>
    </p:spTree>
    <p:extLst>
      <p:ext uri="{BB962C8B-B14F-4D97-AF65-F5344CB8AC3E}">
        <p14:creationId xmlns:p14="http://schemas.microsoft.com/office/powerpoint/2010/main" val="377863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2060"/>
                </a:solidFill>
              </a:rPr>
              <a:t>Naïve Bayes  Algorithm</a:t>
            </a:r>
          </a:p>
        </p:txBody>
      </p:sp>
      <p:sp>
        <p:nvSpPr>
          <p:cNvPr id="3" name="Content Placeholder 2"/>
          <p:cNvSpPr>
            <a:spLocks noGrp="1"/>
          </p:cNvSpPr>
          <p:nvPr>
            <p:ph idx="1"/>
          </p:nvPr>
        </p:nvSpPr>
        <p:spPr>
          <a:xfrm>
            <a:off x="762000" y="1352550"/>
            <a:ext cx="7924800" cy="2438400"/>
          </a:xfrm>
        </p:spPr>
        <p:txBody>
          <a:bodyPr/>
          <a:lstStyle/>
          <a:p>
            <a:r>
              <a:rPr lang="en-US" dirty="0"/>
              <a:t>This algorithm may be applied in many different situations, although the example we start with is on Text Classification</a:t>
            </a:r>
          </a:p>
          <a:p>
            <a:r>
              <a:rPr lang="en-US" dirty="0"/>
              <a:t>Text Classification is a natural example, where it works well. </a:t>
            </a:r>
          </a:p>
          <a:p>
            <a:endParaRPr lang="en-US" dirty="0"/>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30</a:t>
            </a:fld>
            <a:endParaRPr lang="en-US" dirty="0"/>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21710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solidFill>
                  <a:srgbClr val="002060"/>
                </a:solidFill>
              </a:rPr>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7"/>
          <a:ext cx="4421188" cy="1377950"/>
        </p:xfrm>
        <a:graphic>
          <a:graphicData uri="http://schemas.openxmlformats.org/presentationml/2006/ole">
            <mc:AlternateContent xmlns:mc="http://schemas.openxmlformats.org/markup-compatibility/2006">
              <mc:Choice xmlns:v="urn:schemas-microsoft-com:vml" Requires="v">
                <p:oleObj spid="_x0000_s3241"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srcRect/>
                      <a:stretch>
                        <a:fillRect/>
                      </a:stretch>
                    </p:blipFill>
                    <p:spPr bwMode="auto">
                      <a:xfrm>
                        <a:off x="2479675" y="2759077"/>
                        <a:ext cx="4421188" cy="1377950"/>
                      </a:xfrm>
                      <a:prstGeom prst="rect">
                        <a:avLst/>
                      </a:prstGeom>
                      <a:noFill/>
                      <a:ln>
                        <a:noFill/>
                      </a:ln>
                      <a:effec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
        <p:nvSpPr>
          <p:cNvPr id="2" name="Slide Number Placeholder 1"/>
          <p:cNvSpPr>
            <a:spLocks noGrp="1"/>
          </p:cNvSpPr>
          <p:nvPr>
            <p:ph type="sldNum" sz="quarter" idx="12"/>
          </p:nvPr>
        </p:nvSpPr>
        <p:spPr/>
        <p:txBody>
          <a:bodyPr/>
          <a:lstStyle/>
          <a:p>
            <a:fld id="{10F35DC5-7E65-8247-99AB-4E984F8A921E}" type="slidenum">
              <a:rPr lang="en-US" smtClean="0"/>
              <a:pPr/>
              <a:t>31</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5067465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133350"/>
            <a:ext cx="7467600" cy="742950"/>
          </a:xfrm>
        </p:spPr>
        <p:txBody>
          <a:bodyPr/>
          <a:lstStyle/>
          <a:p>
            <a:r>
              <a:rPr lang="en-US" dirty="0">
                <a:solidFill>
                  <a:srgbClr val="002060"/>
                </a:solidFill>
              </a:rPr>
              <a:t>Na</a:t>
            </a:r>
            <a:r>
              <a:rPr lang="fr-FR" dirty="0" err="1">
                <a:solidFill>
                  <a:srgbClr val="002060"/>
                </a:solidFill>
              </a:rPr>
              <a:t>ï</a:t>
            </a:r>
            <a:r>
              <a:rPr lang="en-US" dirty="0" err="1">
                <a:solidFill>
                  <a:srgbClr val="002060"/>
                </a:solidFill>
              </a:rPr>
              <a:t>ve</a:t>
            </a:r>
            <a:r>
              <a:rPr lang="en-US" dirty="0">
                <a:solidFill>
                  <a:srgbClr val="002060"/>
                </a:solidFill>
              </a:rPr>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618" y="1633539"/>
          <a:ext cx="4072567" cy="862012"/>
        </p:xfrm>
        <a:graphic>
          <a:graphicData uri="http://schemas.openxmlformats.org/presentationml/2006/ole">
            <mc:AlternateContent xmlns:mc="http://schemas.openxmlformats.org/markup-compatibility/2006">
              <mc:Choice xmlns:v="urn:schemas-microsoft-com:vml" Requires="v">
                <p:oleObj spid="_x0000_s20921" name="Equation" r:id="rId3" imgW="1371600" imgH="292100" progId="Equation.3">
                  <p:embed/>
                </p:oleObj>
              </mc:Choice>
              <mc:Fallback>
                <p:oleObj name="Equation" r:id="rId3" imgW="1371600" imgH="292100" progId="Equation.3">
                  <p:embed/>
                  <p:pic>
                    <p:nvPicPr>
                      <p:cNvPr id="0" name=""/>
                      <p:cNvPicPr>
                        <a:picLocks noChangeAspect="1" noChangeArrowheads="1"/>
                      </p:cNvPicPr>
                      <p:nvPr/>
                    </p:nvPicPr>
                    <p:blipFill>
                      <a:blip r:embed="rId4"/>
                      <a:srcRect/>
                      <a:stretch>
                        <a:fillRect/>
                      </a:stretch>
                    </p:blipFill>
                    <p:spPr bwMode="auto">
                      <a:xfrm>
                        <a:off x="1672618" y="1633539"/>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45" y="2495550"/>
          <a:ext cx="4010581" cy="1219200"/>
        </p:xfrm>
        <a:graphic>
          <a:graphicData uri="http://schemas.openxmlformats.org/presentationml/2006/ole">
            <mc:AlternateContent xmlns:mc="http://schemas.openxmlformats.org/markup-compatibility/2006">
              <mc:Choice xmlns:v="urn:schemas-microsoft-com:vml" Requires="v">
                <p:oleObj spid="_x0000_s20922" name="Equation" r:id="rId5" imgW="1371600" imgH="419100" progId="Equation.3">
                  <p:embed/>
                </p:oleObj>
              </mc:Choice>
              <mc:Fallback>
                <p:oleObj name="Equation" r:id="rId5" imgW="1371600" imgH="419100" progId="Equation.3">
                  <p:embed/>
                  <p:pic>
                    <p:nvPicPr>
                      <p:cNvPr id="0" name=""/>
                      <p:cNvPicPr>
                        <a:picLocks noChangeAspect="1" noChangeArrowheads="1"/>
                      </p:cNvPicPr>
                      <p:nvPr/>
                    </p:nvPicPr>
                    <p:blipFill>
                      <a:blip r:embed="rId6"/>
                      <a:srcRect/>
                      <a:stretch>
                        <a:fillRect/>
                      </a:stretch>
                    </p:blipFill>
                    <p:spPr bwMode="auto">
                      <a:xfrm>
                        <a:off x="2542645"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923" name="Equation" r:id="rId7" imgW="1346200" imgH="292100" progId="Equation.3">
                  <p:embed/>
                </p:oleObj>
              </mc:Choice>
              <mc:Fallback>
                <p:oleObj name="Equation" r:id="rId7" imgW="1346200" imgH="292100" progId="Equation.3">
                  <p:embed/>
                  <p:pic>
                    <p:nvPicPr>
                      <p:cNvPr id="0" name=""/>
                      <p:cNvPicPr>
                        <a:picLocks noChangeAspect="1" noChangeArrowheads="1"/>
                      </p:cNvPicPr>
                      <p:nvPr/>
                    </p:nvPicPr>
                    <p:blipFill>
                      <a:blip r:embed="rId8"/>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2" name="Content Placeholder 1"/>
          <p:cNvSpPr>
            <a:spLocks noGrp="1"/>
          </p:cNvSpPr>
          <p:nvPr>
            <p:ph idx="1"/>
          </p:nvPr>
        </p:nvSpPr>
        <p:spPr>
          <a:xfrm>
            <a:off x="304800" y="1352550"/>
            <a:ext cx="8534400" cy="838200"/>
          </a:xfrm>
        </p:spPr>
        <p:txBody>
          <a:bodyPr/>
          <a:lstStyle/>
          <a:p>
            <a:endParaRPr lang="en-US" dirty="0"/>
          </a:p>
        </p:txBody>
      </p:sp>
      <p:sp>
        <p:nvSpPr>
          <p:cNvPr id="9" name="Text Box 16"/>
          <p:cNvSpPr txBox="1">
            <a:spLocks noChangeArrowheads="1"/>
          </p:cNvSpPr>
          <p:nvPr/>
        </p:nvSpPr>
        <p:spPr bwMode="auto">
          <a:xfrm>
            <a:off x="6248400" y="158116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3943362"/>
            <a:ext cx="1676400" cy="58477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
        <p:nvSpPr>
          <p:cNvPr id="3" name="TextBox 2"/>
          <p:cNvSpPr txBox="1"/>
          <p:nvPr/>
        </p:nvSpPr>
        <p:spPr>
          <a:xfrm>
            <a:off x="76200" y="742950"/>
            <a:ext cx="8763000" cy="369332"/>
          </a:xfrm>
          <a:prstGeom prst="rect">
            <a:avLst/>
          </a:prstGeom>
          <a:noFill/>
        </p:spPr>
        <p:txBody>
          <a:bodyPr wrap="square" rtlCol="0">
            <a:spAutoFit/>
          </a:bodyPr>
          <a:lstStyle/>
          <a:p>
            <a:r>
              <a:rPr lang="en-US" sz="1800" b="1" dirty="0">
                <a:solidFill>
                  <a:srgbClr val="00B050"/>
                </a:solidFill>
                <a:latin typeface="+mn-lt"/>
              </a:rPr>
              <a:t>We want to find that class c , which maximizes the conditional prob.  P(c | document)</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32</a:t>
            </a:fld>
            <a:endParaRPr lang="en-US"/>
          </a:p>
        </p:txBody>
      </p:sp>
      <p:sp>
        <p:nvSpPr>
          <p:cNvPr id="7" name="Footer Placeholder 6"/>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solidFill>
                  <a:srgbClr val="002060"/>
                </a:solidFill>
              </a:rPr>
              <a:t>Na</a:t>
            </a:r>
            <a:r>
              <a:rPr lang="fr-FR" dirty="0" err="1">
                <a:solidFill>
                  <a:srgbClr val="002060"/>
                </a:solidFill>
              </a:rPr>
              <a:t>ï</a:t>
            </a:r>
            <a:r>
              <a:rPr lang="en-US" dirty="0" err="1">
                <a:solidFill>
                  <a:srgbClr val="002060"/>
                </a:solidFill>
              </a:rPr>
              <a:t>ve</a:t>
            </a:r>
            <a:r>
              <a:rPr lang="en-US" dirty="0">
                <a:solidFill>
                  <a:srgbClr val="002060"/>
                </a:solidFill>
              </a:rPr>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1799"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1" y="2724163"/>
          <a:ext cx="5768975" cy="862013"/>
        </p:xfrm>
        <a:graphic>
          <a:graphicData uri="http://schemas.openxmlformats.org/presentationml/2006/ole">
            <mc:AlternateContent xmlns:mc="http://schemas.openxmlformats.org/markup-compatibility/2006">
              <mc:Choice xmlns:v="urn:schemas-microsoft-com:vml" Requires="v">
                <p:oleObj spid="_x0000_s21800" name="Equation" r:id="rId5" imgW="1943100" imgH="292100" progId="Equation.3">
                  <p:embed/>
                </p:oleObj>
              </mc:Choice>
              <mc:Fallback>
                <p:oleObj name="Equation" r:id="rId5" imgW="1943100" imgH="292100" progId="Equation.3">
                  <p:embed/>
                  <p:pic>
                    <p:nvPicPr>
                      <p:cNvPr id="0" name=""/>
                      <p:cNvPicPr>
                        <a:picLocks noChangeAspect="1" noChangeArrowheads="1"/>
                      </p:cNvPicPr>
                      <p:nvPr/>
                    </p:nvPicPr>
                    <p:blipFill>
                      <a:blip r:embed="rId6"/>
                      <a:srcRect/>
                      <a:stretch>
                        <a:fillRect/>
                      </a:stretch>
                    </p:blipFill>
                    <p:spPr bwMode="auto">
                      <a:xfrm>
                        <a:off x="1295401" y="2724163"/>
                        <a:ext cx="5768975" cy="862013"/>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10F35DC5-7E65-8247-99AB-4E984F8A921E}" type="slidenum">
              <a:rPr lang="en-US" smtClean="0"/>
              <a:pPr/>
              <a:t>33</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a:solidFill>
                  <a:srgbClr val="002060"/>
                </a:solidFill>
              </a:rPr>
              <a:t>Multinomial Na</a:t>
            </a:r>
            <a:r>
              <a:rPr lang="fr-FR" dirty="0" err="1">
                <a:solidFill>
                  <a:srgbClr val="002060"/>
                </a:solidFill>
              </a:rPr>
              <a:t>ï</a:t>
            </a:r>
            <a:r>
              <a:rPr lang="en-US" dirty="0" err="1">
                <a:solidFill>
                  <a:srgbClr val="002060"/>
                </a:solidFill>
              </a:rPr>
              <a:t>ve</a:t>
            </a:r>
            <a:r>
              <a:rPr lang="en-US" dirty="0">
                <a:solidFill>
                  <a:srgbClr val="002060"/>
                </a:solidFill>
              </a:rPr>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63"/>
          <a:ext cx="3205162" cy="636587"/>
        </p:xfrm>
        <a:graphic>
          <a:graphicData uri="http://schemas.openxmlformats.org/presentationml/2006/ole">
            <mc:AlternateContent xmlns:mc="http://schemas.openxmlformats.org/markup-compatibility/2006">
              <mc:Choice xmlns:v="urn:schemas-microsoft-com:vml" Requires="v">
                <p:oleObj spid="_x0000_s24875" name="Equation" r:id="rId3" imgW="1079500" imgH="215900" progId="Equation.3">
                  <p:embed/>
                </p:oleObj>
              </mc:Choice>
              <mc:Fallback>
                <p:oleObj name="Equation" r:id="rId3" imgW="1079500" imgH="215900" progId="Equation.3">
                  <p:embed/>
                  <p:pic>
                    <p:nvPicPr>
                      <p:cNvPr id="0" name=""/>
                      <p:cNvPicPr>
                        <a:picLocks noChangeAspect="1" noChangeArrowheads="1"/>
                      </p:cNvPicPr>
                      <p:nvPr/>
                    </p:nvPicPr>
                    <p:blipFill>
                      <a:blip r:embed="rId4"/>
                      <a:srcRect/>
                      <a:stretch>
                        <a:fillRect/>
                      </a:stretch>
                    </p:blipFill>
                    <p:spPr bwMode="auto">
                      <a:xfrm>
                        <a:off x="2586038" y="1200163"/>
                        <a:ext cx="3205162" cy="636587"/>
                      </a:xfrm>
                      <a:prstGeom prst="rect">
                        <a:avLst/>
                      </a:prstGeom>
                      <a:noFill/>
                      <a:ln>
                        <a:noFill/>
                      </a:ln>
                      <a:effec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2006" y="4324351"/>
          <a:ext cx="7826375" cy="482600"/>
        </p:xfrm>
        <a:graphic>
          <a:graphicData uri="http://schemas.openxmlformats.org/presentationml/2006/ole">
            <mc:AlternateContent xmlns:mc="http://schemas.openxmlformats.org/markup-compatibility/2006">
              <mc:Choice xmlns:v="urn:schemas-microsoft-com:vml" Requires="v">
                <p:oleObj spid="_x0000_s24876" name="Equation" r:id="rId5" imgW="3492500" imgH="215900" progId="Equation.3">
                  <p:embed/>
                </p:oleObj>
              </mc:Choice>
              <mc:Fallback>
                <p:oleObj name="Equation" r:id="rId5" imgW="3492500" imgH="215900" progId="Equation.3">
                  <p:embed/>
                  <p:pic>
                    <p:nvPicPr>
                      <p:cNvPr id="0" name=""/>
                      <p:cNvPicPr>
                        <a:picLocks noChangeAspect="1" noChangeArrowheads="1"/>
                      </p:cNvPicPr>
                      <p:nvPr/>
                    </p:nvPicPr>
                    <p:blipFill>
                      <a:blip r:embed="rId6"/>
                      <a:srcRect/>
                      <a:stretch>
                        <a:fillRect/>
                      </a:stretch>
                    </p:blipFill>
                    <p:spPr bwMode="auto">
                      <a:xfrm>
                        <a:off x="662006" y="4324351"/>
                        <a:ext cx="78263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10F35DC5-7E65-8247-99AB-4E984F8A921E}" type="slidenum">
              <a:rPr lang="en-US" smtClean="0"/>
              <a:pPr/>
              <a:t>34</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5613" y="120254"/>
            <a:ext cx="8229600" cy="1522809"/>
          </a:xfrm>
        </p:spPr>
        <p:txBody>
          <a:bodyPr>
            <a:normAutofit fontScale="92500" lnSpcReduction="20000"/>
          </a:bodyPr>
          <a:lstStyle/>
          <a:p>
            <a:r>
              <a:rPr lang="en-US" sz="2400" dirty="0">
                <a:latin typeface="Calibri" pitchFamily="34" charset="0"/>
              </a:rPr>
              <a:t>To simplify the task, </a:t>
            </a:r>
            <a:r>
              <a:rPr lang="en-US" sz="2400" b="1" dirty="0">
                <a:solidFill>
                  <a:schemeClr val="tx2"/>
                </a:solidFill>
                <a:latin typeface="Calibri" pitchFamily="34" charset="0"/>
              </a:rPr>
              <a:t>naïve Bayesian classifiers</a:t>
            </a:r>
            <a:r>
              <a:rPr lang="en-US" sz="2400" dirty="0">
                <a:latin typeface="Calibri" pitchFamily="34" charset="0"/>
              </a:rPr>
              <a:t> assume attributes have independent distributions, and thereby estimate</a:t>
            </a:r>
          </a:p>
          <a:p>
            <a:endParaRPr lang="en-US" sz="2400" dirty="0">
              <a:latin typeface="Calibri" pitchFamily="34" charset="0"/>
            </a:endParaRPr>
          </a:p>
          <a:p>
            <a:pPr>
              <a:buFontTx/>
              <a:buNone/>
            </a:pPr>
            <a:r>
              <a:rPr lang="en-US" sz="3600" i="1" dirty="0">
                <a:latin typeface="Calibri" pitchFamily="34" charset="0"/>
              </a:rPr>
              <a:t>p</a:t>
            </a:r>
            <a:r>
              <a:rPr lang="en-US" sz="3600" dirty="0">
                <a:latin typeface="Calibri" pitchFamily="34" charset="0"/>
              </a:rPr>
              <a:t>(</a:t>
            </a:r>
            <a:r>
              <a:rPr lang="en-US" sz="3600" i="1" dirty="0" err="1">
                <a:latin typeface="Calibri" pitchFamily="34" charset="0"/>
              </a:rPr>
              <a:t>d</a:t>
            </a:r>
            <a:r>
              <a:rPr lang="en-US" sz="3600" dirty="0" err="1">
                <a:latin typeface="Calibri" pitchFamily="34" charset="0"/>
              </a:rPr>
              <a:t>|</a:t>
            </a:r>
            <a:r>
              <a:rPr lang="en-US" sz="3600" i="1" dirty="0" err="1">
                <a:latin typeface="Calibri" pitchFamily="34" charset="0"/>
              </a:rPr>
              <a:t>c</a:t>
            </a:r>
            <a:r>
              <a:rPr lang="en-US" sz="3600" i="1" baseline="-25000" dirty="0" err="1">
                <a:latin typeface="Calibri" pitchFamily="34" charset="0"/>
              </a:rPr>
              <a:t>j</a:t>
            </a:r>
            <a:r>
              <a:rPr lang="en-US" sz="3600" dirty="0">
                <a:latin typeface="Calibri" pitchFamily="34" charset="0"/>
              </a:rPr>
              <a:t>) = </a:t>
            </a:r>
            <a:r>
              <a:rPr lang="en-US" sz="3600" i="1" dirty="0">
                <a:latin typeface="Calibri" pitchFamily="34" charset="0"/>
              </a:rPr>
              <a:t>p</a:t>
            </a:r>
            <a:r>
              <a:rPr lang="en-US" sz="3600" dirty="0">
                <a:latin typeface="Calibri" pitchFamily="34" charset="0"/>
              </a:rPr>
              <a:t>(</a:t>
            </a:r>
            <a:r>
              <a:rPr lang="en-US" sz="3600" i="1" dirty="0">
                <a:latin typeface="Calibri" pitchFamily="34" charset="0"/>
              </a:rPr>
              <a:t>x</a:t>
            </a:r>
            <a:r>
              <a:rPr lang="en-US" sz="3600" baseline="-25000" dirty="0">
                <a:latin typeface="Calibri" pitchFamily="34" charset="0"/>
              </a:rPr>
              <a:t>1</a:t>
            </a:r>
            <a:r>
              <a:rPr lang="en-US" sz="3600" dirty="0">
                <a:latin typeface="Calibri" pitchFamily="34" charset="0"/>
              </a:rPr>
              <a:t>|</a:t>
            </a:r>
            <a:r>
              <a:rPr lang="en-US" sz="3600" i="1" dirty="0">
                <a:latin typeface="Calibri" pitchFamily="34" charset="0"/>
              </a:rPr>
              <a:t>c</a:t>
            </a:r>
            <a:r>
              <a:rPr lang="en-US" sz="3600" i="1" baseline="-25000" dirty="0">
                <a:latin typeface="Calibri" pitchFamily="34" charset="0"/>
              </a:rPr>
              <a:t>j</a:t>
            </a:r>
            <a:r>
              <a:rPr lang="en-US" sz="3600" dirty="0">
                <a:latin typeface="Calibri" pitchFamily="34" charset="0"/>
              </a:rPr>
              <a:t>) * </a:t>
            </a:r>
            <a:r>
              <a:rPr lang="en-US" sz="3600" i="1" dirty="0">
                <a:latin typeface="Calibri" pitchFamily="34" charset="0"/>
              </a:rPr>
              <a:t>p</a:t>
            </a:r>
            <a:r>
              <a:rPr lang="en-US" sz="3600" dirty="0">
                <a:latin typeface="Calibri" pitchFamily="34" charset="0"/>
              </a:rPr>
              <a:t>(</a:t>
            </a:r>
            <a:r>
              <a:rPr lang="en-US" sz="3600" i="1" dirty="0">
                <a:latin typeface="Calibri" pitchFamily="34" charset="0"/>
              </a:rPr>
              <a:t>x</a:t>
            </a:r>
            <a:r>
              <a:rPr lang="en-US" sz="3600" baseline="-25000" dirty="0">
                <a:latin typeface="Calibri" pitchFamily="34" charset="0"/>
              </a:rPr>
              <a:t>2</a:t>
            </a:r>
            <a:r>
              <a:rPr lang="en-US" sz="3600" dirty="0">
                <a:latin typeface="Calibri" pitchFamily="34" charset="0"/>
              </a:rPr>
              <a:t>|</a:t>
            </a:r>
            <a:r>
              <a:rPr lang="en-US" sz="3600" i="1" dirty="0">
                <a:latin typeface="Calibri" pitchFamily="34" charset="0"/>
              </a:rPr>
              <a:t>c</a:t>
            </a:r>
            <a:r>
              <a:rPr lang="en-US" sz="3600" i="1" baseline="-25000" dirty="0">
                <a:latin typeface="Calibri" pitchFamily="34" charset="0"/>
              </a:rPr>
              <a:t>j</a:t>
            </a:r>
            <a:r>
              <a:rPr lang="en-US" sz="3600" dirty="0">
                <a:latin typeface="Calibri" pitchFamily="34" charset="0"/>
              </a:rPr>
              <a:t>) * ….* </a:t>
            </a:r>
            <a:r>
              <a:rPr lang="en-US" sz="3600" i="1" dirty="0">
                <a:latin typeface="Calibri" pitchFamily="34" charset="0"/>
              </a:rPr>
              <a:t>p</a:t>
            </a:r>
            <a:r>
              <a:rPr lang="en-US" sz="3600" dirty="0">
                <a:latin typeface="Calibri" pitchFamily="34" charset="0"/>
              </a:rPr>
              <a:t>(</a:t>
            </a:r>
            <a:r>
              <a:rPr lang="en-US" sz="3600" i="1" dirty="0" err="1">
                <a:latin typeface="Calibri" pitchFamily="34" charset="0"/>
              </a:rPr>
              <a:t>x</a:t>
            </a:r>
            <a:r>
              <a:rPr lang="en-US" sz="3600" i="1" baseline="-25000" dirty="0" err="1">
                <a:latin typeface="Calibri" pitchFamily="34" charset="0"/>
              </a:rPr>
              <a:t>n</a:t>
            </a:r>
            <a:r>
              <a:rPr lang="en-US" sz="3600" dirty="0" err="1">
                <a:latin typeface="Calibri" pitchFamily="34" charset="0"/>
              </a:rPr>
              <a:t>|</a:t>
            </a:r>
            <a:r>
              <a:rPr lang="en-US" sz="3600" i="1" dirty="0" err="1">
                <a:latin typeface="Calibri" pitchFamily="34" charset="0"/>
              </a:rPr>
              <a:t>c</a:t>
            </a:r>
            <a:r>
              <a:rPr lang="en-US" sz="3600" i="1" baseline="-25000" dirty="0" err="1">
                <a:latin typeface="Calibri" pitchFamily="34" charset="0"/>
              </a:rPr>
              <a:t>j</a:t>
            </a:r>
            <a:r>
              <a:rPr lang="en-US" sz="3600" dirty="0">
                <a:latin typeface="Calibri" pitchFamily="34" charset="0"/>
              </a:rPr>
              <a:t>)</a:t>
            </a:r>
          </a:p>
          <a:p>
            <a:pPr lvl="1">
              <a:buFontTx/>
              <a:buNone/>
            </a:pPr>
            <a:endParaRPr lang="en-US" sz="3600" dirty="0">
              <a:latin typeface="Calibri" pitchFamily="34" charset="0"/>
            </a:endParaRPr>
          </a:p>
          <a:p>
            <a:pPr lvl="1">
              <a:buFontTx/>
              <a:buNone/>
            </a:pPr>
            <a:endParaRPr lang="en-US" sz="2400" i="1" dirty="0">
              <a:latin typeface="Calibri" pitchFamily="34" charset="0"/>
            </a:endParaRPr>
          </a:p>
        </p:txBody>
      </p:sp>
      <p:sp>
        <p:nvSpPr>
          <p:cNvPr id="10255" name="Text Box 15"/>
          <p:cNvSpPr txBox="1">
            <a:spLocks noChangeArrowheads="1"/>
          </p:cNvSpPr>
          <p:nvPr/>
        </p:nvSpPr>
        <p:spPr bwMode="auto">
          <a:xfrm>
            <a:off x="-896" y="1962150"/>
            <a:ext cx="29416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a:latin typeface="Calibri" pitchFamily="34" charset="0"/>
              </a:rPr>
              <a:t>The probability of class </a:t>
            </a:r>
            <a:r>
              <a:rPr lang="en-US" i="1" dirty="0" err="1">
                <a:latin typeface="Calibri" pitchFamily="34" charset="0"/>
              </a:rPr>
              <a:t>c</a:t>
            </a:r>
            <a:r>
              <a:rPr lang="en-US" i="1" baseline="-25000" dirty="0" err="1">
                <a:latin typeface="Calibri" pitchFamily="34" charset="0"/>
              </a:rPr>
              <a:t>j</a:t>
            </a:r>
            <a:r>
              <a:rPr lang="en-US" dirty="0">
                <a:latin typeface="Calibri" pitchFamily="34" charset="0"/>
              </a:rPr>
              <a:t> generating instance </a:t>
            </a:r>
            <a:r>
              <a:rPr lang="en-US" i="1" dirty="0">
                <a:latin typeface="Calibri" pitchFamily="34" charset="0"/>
              </a:rPr>
              <a:t>d</a:t>
            </a:r>
            <a:r>
              <a:rPr lang="en-US" dirty="0">
                <a:latin typeface="Calibri" pitchFamily="34" charset="0"/>
              </a:rPr>
              <a:t>, equals…. </a:t>
            </a:r>
          </a:p>
          <a:p>
            <a:pPr algn="l"/>
            <a:endParaRPr lang="en-US" dirty="0">
              <a:latin typeface="Calibri" pitchFamily="34" charset="0"/>
            </a:endParaRPr>
          </a:p>
        </p:txBody>
      </p:sp>
      <p:sp>
        <p:nvSpPr>
          <p:cNvPr id="10256" name="Line 16"/>
          <p:cNvSpPr>
            <a:spLocks noChangeShapeType="1"/>
          </p:cNvSpPr>
          <p:nvPr/>
        </p:nvSpPr>
        <p:spPr bwMode="auto">
          <a:xfrm flipV="1">
            <a:off x="996965" y="1660923"/>
            <a:ext cx="68263" cy="43457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itchFamily="34" charset="0"/>
            </a:endParaRPr>
          </a:p>
        </p:txBody>
      </p:sp>
      <p:sp>
        <p:nvSpPr>
          <p:cNvPr id="10257" name="Text Box 17"/>
          <p:cNvSpPr txBox="1">
            <a:spLocks noChangeArrowheads="1"/>
          </p:cNvSpPr>
          <p:nvPr/>
        </p:nvSpPr>
        <p:spPr bwMode="auto">
          <a:xfrm>
            <a:off x="1997075" y="3052009"/>
            <a:ext cx="29416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a:latin typeface="Calibri" pitchFamily="34" charset="0"/>
              </a:rPr>
              <a:t>The probability of class </a:t>
            </a:r>
            <a:r>
              <a:rPr lang="en-US" sz="2000" i="1">
                <a:latin typeface="Calibri" pitchFamily="34" charset="0"/>
              </a:rPr>
              <a:t>c</a:t>
            </a:r>
            <a:r>
              <a:rPr lang="en-US" sz="2000" i="1" baseline="-25000">
                <a:latin typeface="Calibri" pitchFamily="34" charset="0"/>
              </a:rPr>
              <a:t>j</a:t>
            </a:r>
            <a:r>
              <a:rPr lang="en-US" sz="2000">
                <a:latin typeface="Calibri" pitchFamily="34" charset="0"/>
              </a:rPr>
              <a:t> generating the observed value for feature 1, multiplied by..</a:t>
            </a:r>
          </a:p>
        </p:txBody>
      </p:sp>
      <p:sp>
        <p:nvSpPr>
          <p:cNvPr id="10258" name="Line 18"/>
          <p:cNvSpPr>
            <a:spLocks noChangeShapeType="1"/>
          </p:cNvSpPr>
          <p:nvPr/>
        </p:nvSpPr>
        <p:spPr bwMode="auto">
          <a:xfrm flipV="1">
            <a:off x="2800373" y="1788319"/>
            <a:ext cx="85725" cy="12334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itchFamily="34" charset="0"/>
            </a:endParaRPr>
          </a:p>
        </p:txBody>
      </p:sp>
      <p:sp>
        <p:nvSpPr>
          <p:cNvPr id="10259" name="Text Box 19"/>
          <p:cNvSpPr txBox="1">
            <a:spLocks noChangeArrowheads="1"/>
          </p:cNvSpPr>
          <p:nvPr/>
        </p:nvSpPr>
        <p:spPr bwMode="auto">
          <a:xfrm>
            <a:off x="4510101" y="3675284"/>
            <a:ext cx="294163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dirty="0">
                <a:latin typeface="Calibri" pitchFamily="34" charset="0"/>
              </a:rPr>
              <a:t>The probability of class </a:t>
            </a:r>
            <a:r>
              <a:rPr lang="en-US" sz="2000" i="1" dirty="0" err="1">
                <a:latin typeface="Calibri" pitchFamily="34" charset="0"/>
              </a:rPr>
              <a:t>c</a:t>
            </a:r>
            <a:r>
              <a:rPr lang="en-US" sz="2000" i="1" baseline="-25000" dirty="0" err="1">
                <a:latin typeface="Calibri" pitchFamily="34" charset="0"/>
              </a:rPr>
              <a:t>j</a:t>
            </a:r>
            <a:r>
              <a:rPr lang="en-US" sz="2000" dirty="0">
                <a:latin typeface="Calibri" pitchFamily="34" charset="0"/>
              </a:rPr>
              <a:t> generating the observed value for feature 2, multiplied by..</a:t>
            </a:r>
          </a:p>
        </p:txBody>
      </p:sp>
      <p:sp>
        <p:nvSpPr>
          <p:cNvPr id="10260" name="Line 20"/>
          <p:cNvSpPr>
            <a:spLocks noChangeShapeType="1"/>
          </p:cNvSpPr>
          <p:nvPr/>
        </p:nvSpPr>
        <p:spPr bwMode="auto">
          <a:xfrm flipH="1" flipV="1">
            <a:off x="4679157" y="1660924"/>
            <a:ext cx="519112" cy="20014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itchFamily="34" charset="0"/>
            </a:endParaRPr>
          </a:p>
        </p:txBody>
      </p:sp>
      <p:sp>
        <p:nvSpPr>
          <p:cNvPr id="10261" name="Line 21"/>
          <p:cNvSpPr>
            <a:spLocks noChangeShapeType="1"/>
          </p:cNvSpPr>
          <p:nvPr/>
        </p:nvSpPr>
        <p:spPr bwMode="auto">
          <a:xfrm flipH="1" flipV="1">
            <a:off x="7451726" y="1784761"/>
            <a:ext cx="1306513" cy="335875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Calibri" pitchFamily="34" charset="0"/>
            </a:endParaRPr>
          </a:p>
        </p:txBody>
      </p:sp>
      <p:sp>
        <p:nvSpPr>
          <p:cNvPr id="2" name="Slide Number Placeholder 1"/>
          <p:cNvSpPr>
            <a:spLocks noGrp="1"/>
          </p:cNvSpPr>
          <p:nvPr>
            <p:ph type="sldNum" sz="quarter" idx="12"/>
          </p:nvPr>
        </p:nvSpPr>
        <p:spPr/>
        <p:txBody>
          <a:bodyPr/>
          <a:lstStyle/>
          <a:p>
            <a:fld id="{52D9AB91-8E3B-4B1E-9D24-4010D4BC54D9}" type="slidenum">
              <a:rPr lang="en-US" smtClean="0"/>
              <a:t>35</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431735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solidFill>
                  <a:srgbClr val="002060"/>
                </a:solidFill>
              </a:rPr>
              <a:t>Multinomial Na</a:t>
            </a:r>
            <a:r>
              <a:rPr lang="fr-FR" dirty="0" err="1">
                <a:solidFill>
                  <a:srgbClr val="002060"/>
                </a:solidFill>
              </a:rPr>
              <a:t>ï</a:t>
            </a:r>
            <a:r>
              <a:rPr lang="en-US" dirty="0" err="1">
                <a:solidFill>
                  <a:srgbClr val="002060"/>
                </a:solidFill>
              </a:rPr>
              <a:t>ve</a:t>
            </a:r>
            <a:r>
              <a:rPr lang="en-US" dirty="0">
                <a:solidFill>
                  <a:srgbClr val="002060"/>
                </a:solidFill>
              </a:rPr>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19" y="1504963"/>
          <a:ext cx="6637337" cy="862013"/>
        </p:xfrm>
        <a:graphic>
          <a:graphicData uri="http://schemas.openxmlformats.org/presentationml/2006/ole">
            <mc:AlternateContent xmlns:mc="http://schemas.openxmlformats.org/markup-compatibility/2006">
              <mc:Choice xmlns:v="urn:schemas-microsoft-com:vml" Requires="v">
                <p:oleObj spid="_x0000_s25899" name="Equation" r:id="rId3" imgW="2235200" imgH="292100" progId="Equation.3">
                  <p:embed/>
                </p:oleObj>
              </mc:Choice>
              <mc:Fallback>
                <p:oleObj name="Equation" r:id="rId3" imgW="2235200" imgH="292100" progId="Equation.3">
                  <p:embed/>
                  <p:pic>
                    <p:nvPicPr>
                      <p:cNvPr id="0" name=""/>
                      <p:cNvPicPr>
                        <a:picLocks noChangeAspect="1" noChangeArrowheads="1"/>
                      </p:cNvPicPr>
                      <p:nvPr/>
                    </p:nvPicPr>
                    <p:blipFill>
                      <a:blip r:embed="rId4"/>
                      <a:srcRect/>
                      <a:stretch>
                        <a:fillRect/>
                      </a:stretch>
                    </p:blipFill>
                    <p:spPr bwMode="auto">
                      <a:xfrm>
                        <a:off x="762019" y="1504963"/>
                        <a:ext cx="6637337" cy="8620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1575388282"/>
              </p:ext>
            </p:extLst>
          </p:nvPr>
        </p:nvGraphicFramePr>
        <p:xfrm>
          <a:off x="700096" y="2728926"/>
          <a:ext cx="6065837" cy="1138237"/>
        </p:xfrm>
        <a:graphic>
          <a:graphicData uri="http://schemas.openxmlformats.org/presentationml/2006/ole">
            <mc:AlternateContent xmlns:mc="http://schemas.openxmlformats.org/markup-compatibility/2006">
              <mc:Choice xmlns:v="urn:schemas-microsoft-com:vml" Requires="v">
                <p:oleObj spid="_x0000_s25900" name="Equation" r:id="rId5" imgW="1968480" imgH="368280" progId="Equation.3">
                  <p:embed/>
                </p:oleObj>
              </mc:Choice>
              <mc:Fallback>
                <p:oleObj name="Equation" r:id="rId5" imgW="1968480" imgH="368280" progId="Equation.3">
                  <p:embed/>
                  <p:pic>
                    <p:nvPicPr>
                      <p:cNvPr id="0" name=""/>
                      <p:cNvPicPr>
                        <a:picLocks noChangeAspect="1" noChangeArrowheads="1"/>
                      </p:cNvPicPr>
                      <p:nvPr/>
                    </p:nvPicPr>
                    <p:blipFill>
                      <a:blip r:embed="rId6"/>
                      <a:srcRect/>
                      <a:stretch>
                        <a:fillRect/>
                      </a:stretch>
                    </p:blipFill>
                    <p:spPr bwMode="auto">
                      <a:xfrm>
                        <a:off x="700096" y="2728926"/>
                        <a:ext cx="6065837" cy="1138237"/>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10F35DC5-7E65-8247-99AB-4E984F8A921E}" type="slidenum">
              <a:rPr lang="en-US" smtClean="0"/>
              <a:pPr/>
              <a:t>36</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6272809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solidFill>
                  <a:srgbClr val="002060"/>
                </a:solidFill>
                <a:latin typeface="Calibri (Headings)"/>
                <a:cs typeface="Calibri (Headings)"/>
              </a:rPr>
              <a:t>Text Classification and Na</a:t>
            </a:r>
            <a:r>
              <a:rPr lang="fr-FR" sz="4000" dirty="0">
                <a:solidFill>
                  <a:srgbClr val="002060"/>
                </a:solidFill>
                <a:latin typeface="Calibri (Headings)"/>
                <a:cs typeface="Calibri (Headings)"/>
              </a:rPr>
              <a:t>ï</a:t>
            </a:r>
            <a:r>
              <a:rPr lang="en-US" sz="4000" dirty="0" err="1">
                <a:solidFill>
                  <a:srgbClr val="002060"/>
                </a:solidFill>
                <a:latin typeface="Calibri (Headings)"/>
                <a:cs typeface="Calibri (Headings)"/>
              </a:rPr>
              <a:t>ve</a:t>
            </a:r>
            <a:r>
              <a:rPr lang="en-US" sz="4000" dirty="0">
                <a:solidFill>
                  <a:srgbClr val="002060"/>
                </a:solidFill>
                <a:latin typeface="Calibri (Headings)"/>
                <a:cs typeface="Calibri (Headings)"/>
              </a:rPr>
              <a:t> Bayes</a:t>
            </a:r>
            <a:endParaRPr lang="en-US" sz="4000" dirty="0">
              <a:solidFill>
                <a:srgbClr val="002060"/>
              </a:solidFill>
              <a:latin typeface="Calibri (Headings)"/>
              <a:ea typeface="ＭＳ Ｐゴシック" charset="0"/>
              <a:cs typeface="Calibri (Headings)"/>
            </a:endParaRPr>
          </a:p>
        </p:txBody>
      </p:sp>
      <p:sp>
        <p:nvSpPr>
          <p:cNvPr id="16387" name="Rectangle 6"/>
          <p:cNvSpPr>
            <a:spLocks noGrp="1" noChangeArrowheads="1"/>
          </p:cNvSpPr>
          <p:nvPr>
            <p:ph type="subTitle" idx="1"/>
          </p:nvPr>
        </p:nvSpPr>
        <p:spPr>
          <a:xfrm>
            <a:off x="3352800" y="2876550"/>
            <a:ext cx="5562600" cy="160020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 from the training corpus</a:t>
            </a:r>
          </a:p>
        </p:txBody>
      </p:sp>
    </p:spTree>
    <p:extLst>
      <p:ext uri="{BB962C8B-B14F-4D97-AF65-F5344CB8AC3E}">
        <p14:creationId xmlns:p14="http://schemas.microsoft.com/office/powerpoint/2010/main" val="21044563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914400" y="209550"/>
            <a:ext cx="7467600" cy="742950"/>
          </a:xfrm>
        </p:spPr>
        <p:txBody>
          <a:bodyPr/>
          <a:lstStyle/>
          <a:p>
            <a:pPr eaLnBrk="1" hangingPunct="1"/>
            <a:r>
              <a:rPr lang="en-US" sz="3000" dirty="0">
                <a:solidFill>
                  <a:srgbClr val="002060"/>
                </a:solidFill>
                <a:latin typeface="Calibri" charset="0"/>
                <a:ea typeface="ＭＳ Ｐゴシック" charset="0"/>
                <a:cs typeface="ＭＳ Ｐゴシック" charset="0"/>
              </a:rPr>
              <a:t>Learning the Multinomial Na</a:t>
            </a:r>
            <a:r>
              <a:rPr lang="fr-FR" sz="3000" dirty="0" err="1">
                <a:solidFill>
                  <a:srgbClr val="002060"/>
                </a:solidFill>
                <a:latin typeface="Calibri" charset="0"/>
                <a:ea typeface="ＭＳ Ｐゴシック" charset="0"/>
                <a:cs typeface="ＭＳ Ｐゴシック" charset="0"/>
              </a:rPr>
              <a:t>ï</a:t>
            </a:r>
            <a:r>
              <a:rPr lang="en-US" sz="3000" dirty="0" err="1">
                <a:solidFill>
                  <a:srgbClr val="002060"/>
                </a:solidFill>
                <a:latin typeface="Calibri" charset="0"/>
                <a:ea typeface="ＭＳ Ｐゴシック" charset="0"/>
                <a:cs typeface="ＭＳ Ｐゴシック" charset="0"/>
              </a:rPr>
              <a:t>ve</a:t>
            </a:r>
            <a:r>
              <a:rPr lang="en-US" sz="3000" dirty="0">
                <a:solidFill>
                  <a:srgbClr val="002060"/>
                </a:solidFill>
                <a:latin typeface="Calibri" charset="0"/>
                <a:ea typeface="ＭＳ Ｐゴシック" charset="0"/>
                <a:cs typeface="ＭＳ Ｐゴシック" charset="0"/>
              </a:rPr>
              <a:t> Bayes Model</a:t>
            </a:r>
          </a:p>
        </p:txBody>
      </p:sp>
      <p:sp>
        <p:nvSpPr>
          <p:cNvPr id="41986" name="Rectangle 3"/>
          <p:cNvSpPr>
            <a:spLocks noGrp="1" noChangeArrowheads="1"/>
          </p:cNvSpPr>
          <p:nvPr>
            <p:ph type="body" idx="1"/>
          </p:nvPr>
        </p:nvSpPr>
        <p:spPr>
          <a:xfrm>
            <a:off x="457200" y="971550"/>
            <a:ext cx="8077200" cy="1066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b="1" dirty="0">
                <a:solidFill>
                  <a:srgbClr val="00B050"/>
                </a:solidFill>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26" y="-67480"/>
            <a:ext cx="10358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16880436"/>
              </p:ext>
            </p:extLst>
          </p:nvPr>
        </p:nvGraphicFramePr>
        <p:xfrm>
          <a:off x="228600" y="3675080"/>
          <a:ext cx="5084762" cy="1265237"/>
        </p:xfrm>
        <a:graphic>
          <a:graphicData uri="http://schemas.openxmlformats.org/presentationml/2006/ole">
            <mc:AlternateContent xmlns:mc="http://schemas.openxmlformats.org/markup-compatibility/2006">
              <mc:Choice xmlns:v="urn:schemas-microsoft-com:vml" Requires="v">
                <p:oleObj spid="_x0000_s27939" name="Equation" r:id="rId3" imgW="1879600" imgH="469900" progId="Equation.3">
                  <p:embed/>
                </p:oleObj>
              </mc:Choice>
              <mc:Fallback>
                <p:oleObj name="Equation" r:id="rId3" imgW="18796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675080"/>
                        <a:ext cx="5084762"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1097527169"/>
              </p:ext>
            </p:extLst>
          </p:nvPr>
        </p:nvGraphicFramePr>
        <p:xfrm>
          <a:off x="1447800" y="2175035"/>
          <a:ext cx="3194050" cy="1127125"/>
        </p:xfrm>
        <a:graphic>
          <a:graphicData uri="http://schemas.openxmlformats.org/presentationml/2006/ole">
            <mc:AlternateContent xmlns:mc="http://schemas.openxmlformats.org/markup-compatibility/2006">
              <mc:Choice xmlns:v="urn:schemas-microsoft-com:vml" Requires="v">
                <p:oleObj spid="_x0000_s27940" name="Equation" r:id="rId5" imgW="1180588" imgH="418918" progId="Equation.3">
                  <p:embed/>
                </p:oleObj>
              </mc:Choice>
              <mc:Fallback>
                <p:oleObj name="Equation" r:id="rId5" imgW="1180588" imgH="4189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175035"/>
                        <a:ext cx="319405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5181600" y="2842708"/>
            <a:ext cx="3810000" cy="369332"/>
          </a:xfrm>
          <a:prstGeom prst="rect">
            <a:avLst/>
          </a:prstGeom>
          <a:noFill/>
        </p:spPr>
        <p:txBody>
          <a:bodyPr wrap="square" rtlCol="0">
            <a:spAutoFit/>
          </a:bodyPr>
          <a:lstStyle/>
          <a:p>
            <a:r>
              <a:rPr lang="en-US" sz="1800" dirty="0">
                <a:latin typeface="+mn-lt"/>
                <a:sym typeface="Wingdings" panose="05000000000000000000" pitchFamily="2" charset="2"/>
              </a:rPr>
              <a:t> </a:t>
            </a:r>
            <a:r>
              <a:rPr lang="en-US" sz="1800" dirty="0">
                <a:latin typeface="+mn-lt"/>
              </a:rPr>
              <a:t>N = Total # of training  documents  </a:t>
            </a:r>
          </a:p>
        </p:txBody>
      </p:sp>
      <p:sp>
        <p:nvSpPr>
          <p:cNvPr id="3" name="TextBox 2"/>
          <p:cNvSpPr txBox="1"/>
          <p:nvPr/>
        </p:nvSpPr>
        <p:spPr>
          <a:xfrm>
            <a:off x="5181600" y="2266950"/>
            <a:ext cx="3886200" cy="369332"/>
          </a:xfrm>
          <a:prstGeom prst="rect">
            <a:avLst/>
          </a:prstGeom>
          <a:noFill/>
        </p:spPr>
        <p:txBody>
          <a:bodyPr wrap="square" rtlCol="0">
            <a:spAutoFit/>
          </a:bodyPr>
          <a:lstStyle/>
          <a:p>
            <a:r>
              <a:rPr lang="en-US" sz="1800" dirty="0">
                <a:latin typeface="+mn-lt"/>
                <a:sym typeface="Wingdings" panose="05000000000000000000" pitchFamily="2" charset="2"/>
              </a:rPr>
              <a:t> # training documents of class C </a:t>
            </a:r>
            <a:r>
              <a:rPr lang="en-US" sz="1800" baseline="-30000" dirty="0">
                <a:latin typeface="+mn-lt"/>
                <a:sym typeface="Wingdings" panose="05000000000000000000" pitchFamily="2" charset="2"/>
              </a:rPr>
              <a:t>j</a:t>
            </a:r>
            <a:endParaRPr lang="en-US" sz="1800" baseline="-30000" dirty="0">
              <a:latin typeface="+mn-lt"/>
            </a:endParaRPr>
          </a:p>
        </p:txBody>
      </p:sp>
      <p:sp>
        <p:nvSpPr>
          <p:cNvPr id="9" name="TextBox 8"/>
          <p:cNvSpPr txBox="1"/>
          <p:nvPr/>
        </p:nvSpPr>
        <p:spPr>
          <a:xfrm>
            <a:off x="5280212" y="4400550"/>
            <a:ext cx="3886200" cy="369332"/>
          </a:xfrm>
          <a:prstGeom prst="rect">
            <a:avLst/>
          </a:prstGeom>
          <a:noFill/>
        </p:spPr>
        <p:txBody>
          <a:bodyPr wrap="square" rtlCol="0">
            <a:spAutoFit/>
          </a:bodyPr>
          <a:lstStyle/>
          <a:p>
            <a:r>
              <a:rPr lang="en-US" sz="1800" dirty="0">
                <a:latin typeface="+mn-lt"/>
                <a:sym typeface="Wingdings" panose="05000000000000000000" pitchFamily="2" charset="2"/>
              </a:rPr>
              <a:t> # training documents of class C </a:t>
            </a:r>
            <a:r>
              <a:rPr lang="en-US" sz="1800" baseline="-30000" dirty="0">
                <a:latin typeface="+mn-lt"/>
                <a:sym typeface="Wingdings" panose="05000000000000000000" pitchFamily="2" charset="2"/>
              </a:rPr>
              <a:t>j</a:t>
            </a:r>
            <a:endParaRPr lang="en-US" sz="1800" baseline="-30000" dirty="0">
              <a:latin typeface="+mn-lt"/>
            </a:endParaRPr>
          </a:p>
        </p:txBody>
      </p:sp>
      <p:sp>
        <p:nvSpPr>
          <p:cNvPr id="10" name="TextBox 9"/>
          <p:cNvSpPr txBox="1"/>
          <p:nvPr/>
        </p:nvSpPr>
        <p:spPr>
          <a:xfrm>
            <a:off x="5277523" y="3754232"/>
            <a:ext cx="3886200" cy="646331"/>
          </a:xfrm>
          <a:prstGeom prst="rect">
            <a:avLst/>
          </a:prstGeom>
          <a:noFill/>
        </p:spPr>
        <p:txBody>
          <a:bodyPr wrap="square" rtlCol="0">
            <a:spAutoFit/>
          </a:bodyPr>
          <a:lstStyle/>
          <a:p>
            <a:r>
              <a:rPr lang="en-US" sz="1800" dirty="0">
                <a:latin typeface="+mn-lt"/>
                <a:sym typeface="Wingdings" panose="05000000000000000000" pitchFamily="2" charset="2"/>
              </a:rPr>
              <a:t> # times x </a:t>
            </a:r>
            <a:r>
              <a:rPr lang="en-US" sz="1800" baseline="-25000" dirty="0" err="1">
                <a:latin typeface="+mn-lt"/>
                <a:sym typeface="Wingdings" panose="05000000000000000000" pitchFamily="2" charset="2"/>
              </a:rPr>
              <a:t>i</a:t>
            </a:r>
            <a:r>
              <a:rPr lang="en-US" sz="1800" dirty="0">
                <a:latin typeface="+mn-lt"/>
                <a:sym typeface="Wingdings" panose="05000000000000000000" pitchFamily="2" charset="2"/>
              </a:rPr>
              <a:t>  appears in the training         	documents of class C </a:t>
            </a:r>
            <a:r>
              <a:rPr lang="en-US" sz="1800" baseline="-30000" dirty="0">
                <a:latin typeface="+mn-lt"/>
                <a:sym typeface="Wingdings" panose="05000000000000000000" pitchFamily="2" charset="2"/>
              </a:rPr>
              <a:t>j</a:t>
            </a:r>
            <a:endParaRPr lang="en-US" sz="1800" baseline="-30000" dirty="0">
              <a:latin typeface="+mn-lt"/>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38</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632977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228600" y="2800350"/>
            <a:ext cx="87630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algn="ctr" eaLnBrk="1" hangingPunct="1"/>
            <a:r>
              <a:rPr lang="en-US" dirty="0">
                <a:solidFill>
                  <a:srgbClr val="002060"/>
                </a:solidFill>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581400" y="1733558"/>
            <a:ext cx="5257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a:latin typeface="Calibri"/>
                <a:cs typeface="Calibri"/>
              </a:rPr>
              <a:t>w</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58374" name="Object 3"/>
          <p:cNvGraphicFramePr>
            <a:graphicFrameLocks noChangeAspect="1"/>
          </p:cNvGraphicFramePr>
          <p:nvPr>
            <p:extLst>
              <p:ext uri="{D42A27DB-BD31-4B8C-83A1-F6EECF244321}">
                <p14:modId xmlns:p14="http://schemas.microsoft.com/office/powerpoint/2010/main" val="3211855376"/>
              </p:ext>
            </p:extLst>
          </p:nvPr>
        </p:nvGraphicFramePr>
        <p:xfrm>
          <a:off x="457210" y="1733550"/>
          <a:ext cx="2992437" cy="795456"/>
        </p:xfrm>
        <a:graphic>
          <a:graphicData uri="http://schemas.openxmlformats.org/presentationml/2006/ole">
            <mc:AlternateContent xmlns:mc="http://schemas.openxmlformats.org/markup-compatibility/2006">
              <mc:Choice xmlns:v="urn:schemas-microsoft-com:vml" Requires="v">
                <p:oleObj spid="_x0000_s40057" name="Equation" r:id="rId3" imgW="1002865" imgH="266584" progId="Equation.3">
                  <p:embed/>
                </p:oleObj>
              </mc:Choice>
              <mc:Fallback>
                <p:oleObj name="Equation" r:id="rId3" imgW="1002865"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10" y="1733550"/>
                        <a:ext cx="2992437" cy="795456"/>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fld id="{10F35DC5-7E65-8247-99AB-4E984F8A921E}" type="slidenum">
              <a:rPr lang="en-US" smtClean="0"/>
              <a:pPr/>
              <a:t>39</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950686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sz="3600" b="1" dirty="0">
                <a:solidFill>
                  <a:srgbClr val="0000FF"/>
                </a:solidFill>
              </a:rPr>
              <a:t>Bayes Theorem</a:t>
            </a:r>
          </a:p>
        </p:txBody>
      </p:sp>
      <p:sp>
        <p:nvSpPr>
          <p:cNvPr id="132099" name="Rectangle 3"/>
          <p:cNvSpPr>
            <a:spLocks noGrp="1" noChangeArrowheads="1"/>
          </p:cNvSpPr>
          <p:nvPr>
            <p:ph type="body" idx="1"/>
          </p:nvPr>
        </p:nvSpPr>
        <p:spPr>
          <a:xfrm>
            <a:off x="457200" y="2971801"/>
            <a:ext cx="8229600" cy="1622822"/>
          </a:xfrm>
        </p:spPr>
        <p:txBody>
          <a:bodyPr>
            <a:normAutofit/>
          </a:bodyPr>
          <a:lstStyle/>
          <a:p>
            <a:pPr marL="0" indent="0">
              <a:buNone/>
            </a:pPr>
            <a:r>
              <a:rPr lang="en-US" sz="2400" dirty="0"/>
              <a:t>As we will see later, this can be very useful in practice.</a:t>
            </a:r>
          </a:p>
          <a:p>
            <a:pPr marL="0" indent="0">
              <a:buNone/>
            </a:pPr>
            <a:r>
              <a:rPr lang="en-US" sz="2400" dirty="0"/>
              <a:t>If  A has NO impact on B, then P(B|A) = P(B), or A and B are independent</a:t>
            </a:r>
          </a:p>
        </p:txBody>
      </p:sp>
      <p:graphicFrame>
        <p:nvGraphicFramePr>
          <p:cNvPr id="2" name="Object 1"/>
          <p:cNvGraphicFramePr>
            <a:graphicFrameLocks noChangeAspect="1"/>
          </p:cNvGraphicFramePr>
          <p:nvPr>
            <p:extLst>
              <p:ext uri="{D42A27DB-BD31-4B8C-83A1-F6EECF244321}">
                <p14:modId xmlns:p14="http://schemas.microsoft.com/office/powerpoint/2010/main" val="405416519"/>
              </p:ext>
            </p:extLst>
          </p:nvPr>
        </p:nvGraphicFramePr>
        <p:xfrm>
          <a:off x="1600200" y="1428754"/>
          <a:ext cx="5617196" cy="1149511"/>
        </p:xfrm>
        <a:graphic>
          <a:graphicData uri="http://schemas.openxmlformats.org/presentationml/2006/ole">
            <mc:AlternateContent xmlns:mc="http://schemas.openxmlformats.org/markup-compatibility/2006">
              <mc:Choice xmlns:v="urn:schemas-microsoft-com:vml" Requires="v">
                <p:oleObj spid="_x0000_s64536" name="Equation" r:id="rId3" imgW="1536480" imgH="419040" progId="Equation.3">
                  <p:embed/>
                </p:oleObj>
              </mc:Choice>
              <mc:Fallback>
                <p:oleObj name="Equation" r:id="rId3" imgW="1536480" imgH="419040" progId="Equation.3">
                  <p:embed/>
                  <p:pic>
                    <p:nvPicPr>
                      <p:cNvPr id="0" name=""/>
                      <p:cNvPicPr>
                        <a:picLocks noChangeAspect="1" noChangeArrowheads="1"/>
                      </p:cNvPicPr>
                      <p:nvPr/>
                    </p:nvPicPr>
                    <p:blipFill>
                      <a:blip r:embed="rId4"/>
                      <a:srcRect/>
                      <a:stretch>
                        <a:fillRect/>
                      </a:stretch>
                    </p:blipFill>
                    <p:spPr bwMode="auto">
                      <a:xfrm>
                        <a:off x="1600200" y="1428754"/>
                        <a:ext cx="5617196" cy="1149511"/>
                      </a:xfrm>
                      <a:prstGeom prst="rect">
                        <a:avLst/>
                      </a:prstGeom>
                      <a:noFill/>
                      <a:ln>
                        <a:noFill/>
                      </a:ln>
                      <a:effectLst/>
                    </p:spPr>
                  </p:pic>
                </p:oleObj>
              </mc:Fallback>
            </mc:AlternateContent>
          </a:graphicData>
        </a:graphic>
      </p:graphicFrame>
      <p:sp>
        <p:nvSpPr>
          <p:cNvPr id="3" name="Slide Number Placeholder 2"/>
          <p:cNvSpPr>
            <a:spLocks noGrp="1"/>
          </p:cNvSpPr>
          <p:nvPr>
            <p:ph type="sldNum" sz="quarter" idx="12"/>
          </p:nvPr>
        </p:nvSpPr>
        <p:spPr/>
        <p:txBody>
          <a:bodyPr/>
          <a:lstStyle/>
          <a:p>
            <a:fld id="{52D9AB91-8E3B-4B1E-9D24-4010D4BC54D9}" type="slidenum">
              <a:rPr lang="en-US" smtClean="0"/>
              <a:t>4</a:t>
            </a:fld>
            <a:endParaRPr lang="en-US"/>
          </a:p>
        </p:txBody>
      </p:sp>
      <p:sp>
        <p:nvSpPr>
          <p:cNvPr id="4" name="Footer Placeholder 3"/>
          <p:cNvSpPr>
            <a:spLocks noGrp="1"/>
          </p:cNvSpPr>
          <p:nvPr>
            <p:ph type="ftr" sz="quarter" idx="11"/>
          </p:nvPr>
        </p:nvSpPr>
        <p:spPr/>
        <p:txBody>
          <a:bodyPr/>
          <a:lstStyle/>
          <a:p>
            <a:pPr>
              <a:defRPr/>
            </a:pPr>
            <a:endParaRPr lang="en-US" altLang="en-US" dirty="0">
              <a:solidFill>
                <a:srgbClr val="000000"/>
              </a:solidFill>
            </a:endParaRPr>
          </a:p>
        </p:txBody>
      </p:sp>
    </p:spTree>
    <p:extLst>
      <p:ext uri="{BB962C8B-B14F-4D97-AF65-F5344CB8AC3E}">
        <p14:creationId xmlns:p14="http://schemas.microsoft.com/office/powerpoint/2010/main" val="3978603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253160792"/>
              </p:ext>
            </p:extLst>
          </p:nvPr>
        </p:nvGraphicFramePr>
        <p:xfrm>
          <a:off x="1179539" y="2425700"/>
          <a:ext cx="6688137" cy="781050"/>
        </p:xfrm>
        <a:graphic>
          <a:graphicData uri="http://schemas.openxmlformats.org/presentationml/2006/ole">
            <mc:AlternateContent xmlns:mc="http://schemas.openxmlformats.org/markup-compatibility/2006">
              <mc:Choice xmlns:v="urn:schemas-microsoft-com:vml" Requires="v">
                <p:oleObj spid="_x0000_s28962" name="Equation" r:id="rId3" imgW="3695700" imgH="431800" progId="Equation.3">
                  <p:embed/>
                </p:oleObj>
              </mc:Choice>
              <mc:Fallback>
                <p:oleObj name="Equation" r:id="rId3" imgW="3695700" imgH="431800" progId="Equation.3">
                  <p:embed/>
                  <p:pic>
                    <p:nvPicPr>
                      <p:cNvPr id="0" name=""/>
                      <p:cNvPicPr>
                        <a:picLocks noChangeAspect="1" noChangeArrowheads="1"/>
                      </p:cNvPicPr>
                      <p:nvPr/>
                    </p:nvPicPr>
                    <p:blipFill>
                      <a:blip r:embed="rId4"/>
                      <a:srcRect/>
                      <a:stretch>
                        <a:fillRect/>
                      </a:stretch>
                    </p:blipFill>
                    <p:spPr bwMode="auto">
                      <a:xfrm>
                        <a:off x="1179539" y="2425700"/>
                        <a:ext cx="6688137" cy="781050"/>
                      </a:xfrm>
                      <a:prstGeom prst="rect">
                        <a:avLst/>
                      </a:prstGeom>
                      <a:noFill/>
                      <a:ln>
                        <a:noFill/>
                      </a:ln>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39" y="4248150"/>
          <a:ext cx="4194175" cy="622300"/>
        </p:xfrm>
        <a:graphic>
          <a:graphicData uri="http://schemas.openxmlformats.org/presentationml/2006/ole">
            <mc:AlternateContent xmlns:mc="http://schemas.openxmlformats.org/markup-compatibility/2006">
              <mc:Choice xmlns:v="urn:schemas-microsoft-com:vml" Requires="v">
                <p:oleObj spid="_x0000_s28963" name="Equation" r:id="rId5" imgW="1968500" imgH="292100" progId="Equation.3">
                  <p:embed/>
                </p:oleObj>
              </mc:Choice>
              <mc:Fallback>
                <p:oleObj name="Equation" r:id="rId5" imgW="1968500" imgH="292100" progId="Equation.3">
                  <p:embed/>
                  <p:pic>
                    <p:nvPicPr>
                      <p:cNvPr id="0" name=""/>
                      <p:cNvPicPr>
                        <a:picLocks noChangeAspect="1" noChangeArrowheads="1"/>
                      </p:cNvPicPr>
                      <p:nvPr/>
                    </p:nvPicPr>
                    <p:blipFill>
                      <a:blip r:embed="rId6"/>
                      <a:srcRect/>
                      <a:stretch>
                        <a:fillRect/>
                      </a:stretch>
                    </p:blipFill>
                    <p:spPr bwMode="auto">
                      <a:xfrm>
                        <a:off x="2195539" y="4248150"/>
                        <a:ext cx="4194175" cy="622300"/>
                      </a:xfrm>
                      <a:prstGeom prst="rect">
                        <a:avLst/>
                      </a:prstGeom>
                      <a:noFill/>
                      <a:ln>
                        <a:noFill/>
                      </a:ln>
                      <a:effectLst/>
                    </p:spPr>
                  </p:pic>
                </p:oleObj>
              </mc:Fallback>
            </mc:AlternateContent>
          </a:graphicData>
        </a:graphic>
      </p:graphicFrame>
      <p:sp>
        <p:nvSpPr>
          <p:cNvPr id="43015" name="TextBox 24"/>
          <p:cNvSpPr txBox="1">
            <a:spLocks noChangeArrowheads="1"/>
          </p:cNvSpPr>
          <p:nvPr/>
        </p:nvSpPr>
        <p:spPr bwMode="auto">
          <a:xfrm>
            <a:off x="7620026" y="-67480"/>
            <a:ext cx="10358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
        <p:nvSpPr>
          <p:cNvPr id="2" name="Slide Number Placeholder 1"/>
          <p:cNvSpPr>
            <a:spLocks noGrp="1"/>
          </p:cNvSpPr>
          <p:nvPr>
            <p:ph type="sldNum" sz="quarter" idx="12"/>
          </p:nvPr>
        </p:nvSpPr>
        <p:spPr/>
        <p:txBody>
          <a:bodyPr/>
          <a:lstStyle/>
          <a:p>
            <a:fld id="{03BC7101-16EA-C942-850C-355264FDE9E8}" type="slidenum">
              <a:rPr lang="en-US" smtClean="0"/>
              <a:pPr/>
              <a:t>40</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83828327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en-US" dirty="0">
                <a:solidFill>
                  <a:srgbClr val="002060"/>
                </a:solidFill>
              </a:rPr>
              <a:t>Smoothing the Na</a:t>
            </a:r>
            <a:r>
              <a:rPr lang="fr-FR" dirty="0" err="1">
                <a:solidFill>
                  <a:srgbClr val="002060"/>
                </a:solidFill>
              </a:rPr>
              <a:t>ï</a:t>
            </a:r>
            <a:r>
              <a:rPr lang="en-US" dirty="0" err="1">
                <a:solidFill>
                  <a:srgbClr val="002060"/>
                </a:solidFill>
              </a:rPr>
              <a:t>ve</a:t>
            </a:r>
            <a:r>
              <a:rPr lang="en-US" dirty="0">
                <a:solidFill>
                  <a:srgbClr val="002060"/>
                </a:solidFill>
              </a:rPr>
              <a:t> Bayes estimates</a:t>
            </a:r>
          </a:p>
        </p:txBody>
      </p:sp>
      <p:graphicFrame>
        <p:nvGraphicFramePr>
          <p:cNvPr id="51202" name="Object 2"/>
          <p:cNvGraphicFramePr>
            <a:graphicFrameLocks noGrp="1" noChangeAspect="1"/>
          </p:cNvGraphicFramePr>
          <p:nvPr>
            <p:ph sz="half" idx="1"/>
            <p:extLst>
              <p:ext uri="{D42A27DB-BD31-4B8C-83A1-F6EECF244321}">
                <p14:modId xmlns:p14="http://schemas.microsoft.com/office/powerpoint/2010/main" val="2603994618"/>
              </p:ext>
            </p:extLst>
          </p:nvPr>
        </p:nvGraphicFramePr>
        <p:xfrm>
          <a:off x="1219203" y="1657363"/>
          <a:ext cx="4414837" cy="1031875"/>
        </p:xfrm>
        <a:graphic>
          <a:graphicData uri="http://schemas.openxmlformats.org/presentationml/2006/ole">
            <mc:AlternateContent xmlns:mc="http://schemas.openxmlformats.org/markup-compatibility/2006">
              <mc:Choice xmlns:v="urn:schemas-microsoft-com:vml" Requires="v">
                <p:oleObj spid="_x0000_s11588" name="Equation" r:id="rId3" imgW="1955800" imgH="457200" progId="Equation.3">
                  <p:embed/>
                </p:oleObj>
              </mc:Choice>
              <mc:Fallback>
                <p:oleObj name="Equation" r:id="rId3" imgW="1955800" imgH="457200" progId="Equation.3">
                  <p:embed/>
                  <p:pic>
                    <p:nvPicPr>
                      <p:cNvPr id="0" name=""/>
                      <p:cNvPicPr>
                        <a:picLocks noChangeAspect="1" noChangeArrowheads="1"/>
                      </p:cNvPicPr>
                      <p:nvPr/>
                    </p:nvPicPr>
                    <p:blipFill>
                      <a:blip r:embed="rId4"/>
                      <a:srcRect/>
                      <a:stretch>
                        <a:fillRect/>
                      </a:stretch>
                    </p:blipFill>
                    <p:spPr bwMode="auto">
                      <a:xfrm>
                        <a:off x="1219203" y="1657363"/>
                        <a:ext cx="4414837"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7" name="AutoShape 5"/>
          <p:cNvSpPr>
            <a:spLocks noChangeArrowheads="1"/>
          </p:cNvSpPr>
          <p:nvPr/>
        </p:nvSpPr>
        <p:spPr bwMode="auto">
          <a:xfrm>
            <a:off x="6096000" y="1809750"/>
            <a:ext cx="2667000" cy="400050"/>
          </a:xfrm>
          <a:prstGeom prst="wedgeRoundRectCallout">
            <a:avLst>
              <a:gd name="adj1" fmla="val -85753"/>
              <a:gd name="adj2" fmla="val 104028"/>
              <a:gd name="adj3" fmla="val 16667"/>
            </a:avLst>
          </a:prstGeom>
          <a:solidFill>
            <a:srgbClr val="FFCC66"/>
          </a:solidFill>
          <a:ln w="9525">
            <a:solidFill>
              <a:schemeClr val="tx1"/>
            </a:solidFill>
            <a:miter lim="800000"/>
            <a:headEnd/>
            <a:tailEnd/>
          </a:ln>
        </p:spPr>
        <p:txBody>
          <a:bodyPr>
            <a:prstTxWarp prst="textNoShape">
              <a:avLst/>
            </a:prstTxWarp>
          </a:bodyPr>
          <a:lstStyle/>
          <a:p>
            <a:pPr algn="ctr" eaLnBrk="0" hangingPunct="0"/>
            <a:r>
              <a:rPr lang="en-US" sz="2000" dirty="0"/>
              <a:t># of values of</a:t>
            </a:r>
            <a:r>
              <a:rPr lang="en-US" sz="2000" dirty="0">
                <a:latin typeface="Arial Unicode MS" charset="0"/>
              </a:rPr>
              <a:t> </a:t>
            </a:r>
            <a:r>
              <a:rPr lang="en-US" sz="2000" i="1" dirty="0">
                <a:latin typeface="Comic Sans MS" charset="0"/>
              </a:rPr>
              <a:t>X</a:t>
            </a:r>
            <a:r>
              <a:rPr lang="en-US" sz="2000" i="1" baseline="-25000" dirty="0">
                <a:latin typeface="Comic Sans MS" charset="0"/>
              </a:rPr>
              <a:t>i</a:t>
            </a:r>
          </a:p>
        </p:txBody>
      </p:sp>
      <p:sp>
        <p:nvSpPr>
          <p:cNvPr id="51210" name="Rectangle 4"/>
          <p:cNvSpPr txBox="1">
            <a:spLocks noChangeArrowheads="1"/>
          </p:cNvSpPr>
          <p:nvPr/>
        </p:nvSpPr>
        <p:spPr bwMode="auto">
          <a:xfrm>
            <a:off x="152400" y="1276350"/>
            <a:ext cx="7772400" cy="450056"/>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1"/>
              </a:buClr>
              <a:buFont typeface="Times" charset="0"/>
              <a:buChar char="•"/>
            </a:pPr>
            <a:r>
              <a:rPr lang="en-US" sz="2200" dirty="0">
                <a:latin typeface="Tahoma" charset="0"/>
                <a:ea typeface="ＭＳ Ｐゴシック" charset="-128"/>
                <a:cs typeface="ＭＳ Ｐゴシック" charset="-128"/>
              </a:rPr>
              <a:t>Laplace (add-1):</a:t>
            </a:r>
          </a:p>
        </p:txBody>
      </p:sp>
      <p:graphicFrame>
        <p:nvGraphicFramePr>
          <p:cNvPr id="11" name="Object 2"/>
          <p:cNvGraphicFramePr>
            <a:graphicFrameLocks noChangeAspect="1"/>
          </p:cNvGraphicFramePr>
          <p:nvPr>
            <p:extLst>
              <p:ext uri="{D42A27DB-BD31-4B8C-83A1-F6EECF244321}">
                <p14:modId xmlns:p14="http://schemas.microsoft.com/office/powerpoint/2010/main" val="2513856084"/>
              </p:ext>
            </p:extLst>
          </p:nvPr>
        </p:nvGraphicFramePr>
        <p:xfrm>
          <a:off x="1219200" y="3333750"/>
          <a:ext cx="3602038" cy="990600"/>
        </p:xfrm>
        <a:graphic>
          <a:graphicData uri="http://schemas.openxmlformats.org/presentationml/2006/ole">
            <mc:AlternateContent xmlns:mc="http://schemas.openxmlformats.org/markup-compatibility/2006">
              <mc:Choice xmlns:v="urn:schemas-microsoft-com:vml" Requires="v">
                <p:oleObj spid="_x0000_s11589" name="Equation" r:id="rId5" imgW="1524000" imgH="419100" progId="Equation.3">
                  <p:embed/>
                </p:oleObj>
              </mc:Choice>
              <mc:Fallback>
                <p:oleObj name="Equation" r:id="rId5" imgW="1524000" imgH="419100" progId="Equation.3">
                  <p:embed/>
                  <p:pic>
                    <p:nvPicPr>
                      <p:cNvPr id="0" name=""/>
                      <p:cNvPicPr>
                        <a:picLocks noChangeAspect="1" noChangeArrowheads="1"/>
                      </p:cNvPicPr>
                      <p:nvPr/>
                    </p:nvPicPr>
                    <p:blipFill>
                      <a:blip r:embed="rId6"/>
                      <a:srcRect/>
                      <a:stretch>
                        <a:fillRect/>
                      </a:stretch>
                    </p:blipFill>
                    <p:spPr bwMode="auto">
                      <a:xfrm>
                        <a:off x="1219200" y="3333750"/>
                        <a:ext cx="3602038" cy="990600"/>
                      </a:xfrm>
                      <a:prstGeom prst="rect">
                        <a:avLst/>
                      </a:prstGeom>
                      <a:noFill/>
                    </p:spPr>
                  </p:pic>
                </p:oleObj>
              </mc:Fallback>
            </mc:AlternateContent>
          </a:graphicData>
        </a:graphic>
      </p:graphicFrame>
      <p:sp>
        <p:nvSpPr>
          <p:cNvPr id="12" name="Rectangle 4"/>
          <p:cNvSpPr txBox="1">
            <a:spLocks noChangeArrowheads="1"/>
          </p:cNvSpPr>
          <p:nvPr/>
        </p:nvSpPr>
        <p:spPr bwMode="auto">
          <a:xfrm>
            <a:off x="228600" y="2655094"/>
            <a:ext cx="7772400" cy="450056"/>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accent1"/>
              </a:buClr>
              <a:buFont typeface="Times" charset="0"/>
              <a:buChar char="•"/>
            </a:pPr>
            <a:r>
              <a:rPr lang="en-US" sz="2200" dirty="0">
                <a:latin typeface="Tahoma" charset="0"/>
                <a:ea typeface="ＭＳ Ｐゴシック" charset="-128"/>
                <a:cs typeface="ＭＳ Ｐゴシック" charset="-128"/>
              </a:rPr>
              <a:t>Applied to text:</a:t>
            </a:r>
          </a:p>
        </p:txBody>
      </p:sp>
      <p:sp>
        <p:nvSpPr>
          <p:cNvPr id="2" name="TextBox 1"/>
          <p:cNvSpPr txBox="1"/>
          <p:nvPr/>
        </p:nvSpPr>
        <p:spPr>
          <a:xfrm>
            <a:off x="1371600" y="4400563"/>
            <a:ext cx="6324600" cy="646331"/>
          </a:xfrm>
          <a:prstGeom prst="rect">
            <a:avLst/>
          </a:prstGeom>
          <a:noFill/>
        </p:spPr>
        <p:txBody>
          <a:bodyPr wrap="square" rtlCol="0">
            <a:spAutoFit/>
          </a:bodyPr>
          <a:lstStyle/>
          <a:p>
            <a:r>
              <a:rPr lang="en-US" sz="1800" dirty="0">
                <a:latin typeface="+mn-lt"/>
              </a:rPr>
              <a:t>Where V = vocabulary in the training data</a:t>
            </a:r>
          </a:p>
          <a:p>
            <a:r>
              <a:rPr lang="en-US" sz="1800" dirty="0">
                <a:latin typeface="+mn-lt"/>
              </a:rPr>
              <a:t>|V|          = vocabulary size = # words in the training sample</a:t>
            </a:r>
          </a:p>
        </p:txBody>
      </p:sp>
      <p:sp>
        <p:nvSpPr>
          <p:cNvPr id="3" name="Slide Number Placeholder 2"/>
          <p:cNvSpPr>
            <a:spLocks noGrp="1"/>
          </p:cNvSpPr>
          <p:nvPr>
            <p:ph type="sldNum" sz="quarter" idx="12"/>
          </p:nvPr>
        </p:nvSpPr>
        <p:spPr/>
        <p:txBody>
          <a:bodyPr/>
          <a:lstStyle/>
          <a:p>
            <a:fld id="{E943D734-B240-FB4D-AF6E-6869FD669100}" type="slidenum">
              <a:rPr lang="en-US" smtClean="0"/>
              <a:pPr/>
              <a:t>41</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362389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a:solidFill>
                  <a:srgbClr val="002060"/>
                </a:solidFill>
              </a:rPr>
              <a:t>Multinomial Naïve Bayes: Learning</a:t>
            </a:r>
          </a:p>
        </p:txBody>
      </p:sp>
      <p:sp>
        <p:nvSpPr>
          <p:cNvPr id="52230" name="Rectangle 4"/>
          <p:cNvSpPr>
            <a:spLocks noGrp="1" noChangeArrowheads="1"/>
          </p:cNvSpPr>
          <p:nvPr>
            <p:ph sz="quarter" idx="1"/>
          </p:nvPr>
        </p:nvSpPr>
        <p:spPr>
          <a:xfrm>
            <a:off x="152400" y="1536167"/>
            <a:ext cx="4572000" cy="2649007"/>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269138657"/>
              </p:ext>
            </p:extLst>
          </p:nvPr>
        </p:nvGraphicFramePr>
        <p:xfrm>
          <a:off x="5105414" y="4019552"/>
          <a:ext cx="3421063" cy="763587"/>
        </p:xfrm>
        <a:graphic>
          <a:graphicData uri="http://schemas.openxmlformats.org/presentationml/2006/ole">
            <mc:AlternateContent xmlns:mc="http://schemas.openxmlformats.org/markup-compatibility/2006">
              <mc:Choice xmlns:v="urn:schemas-microsoft-com:vml" Requires="v">
                <p:oleObj spid="_x0000_s12608" name="Equation" r:id="rId3" imgW="1879560" imgH="419040" progId="Equation.3">
                  <p:embed/>
                </p:oleObj>
              </mc:Choice>
              <mc:Fallback>
                <p:oleObj name="Equation" r:id="rId3" imgW="1879560" imgH="419040" progId="Equation.3">
                  <p:embed/>
                  <p:pic>
                    <p:nvPicPr>
                      <p:cNvPr id="0" name=""/>
                      <p:cNvPicPr>
                        <a:picLocks noChangeAspect="1" noChangeArrowheads="1"/>
                      </p:cNvPicPr>
                      <p:nvPr/>
                    </p:nvPicPr>
                    <p:blipFill>
                      <a:blip r:embed="rId4"/>
                      <a:srcRect/>
                      <a:stretch>
                        <a:fillRect/>
                      </a:stretch>
                    </p:blipFill>
                    <p:spPr bwMode="auto">
                      <a:xfrm>
                        <a:off x="5105414" y="4019552"/>
                        <a:ext cx="3421063" cy="763587"/>
                      </a:xfrm>
                      <a:prstGeom prst="rect">
                        <a:avLst/>
                      </a:prstGeom>
                      <a:noFill/>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1562354455"/>
              </p:ext>
            </p:extLst>
          </p:nvPr>
        </p:nvGraphicFramePr>
        <p:xfrm>
          <a:off x="990600" y="2962689"/>
          <a:ext cx="3200400" cy="742122"/>
        </p:xfrm>
        <a:graphic>
          <a:graphicData uri="http://schemas.openxmlformats.org/presentationml/2006/ole">
            <mc:AlternateContent xmlns:mc="http://schemas.openxmlformats.org/markup-compatibility/2006">
              <mc:Choice xmlns:v="urn:schemas-microsoft-com:vml" Requires="v">
                <p:oleObj spid="_x0000_s12609"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990600" y="2962689"/>
                        <a:ext cx="3200400" cy="742122"/>
                      </a:xfrm>
                      <a:prstGeom prst="rect">
                        <a:avLst/>
                      </a:prstGeom>
                      <a:noFill/>
                    </p:spPr>
                  </p:pic>
                </p:oleObj>
              </mc:Fallback>
            </mc:AlternateContent>
          </a:graphicData>
        </a:graphic>
      </p:graphicFrame>
      <p:sp>
        <p:nvSpPr>
          <p:cNvPr id="8" name="Rectangle 4"/>
          <p:cNvSpPr txBox="1">
            <a:spLocks noChangeArrowheads="1"/>
          </p:cNvSpPr>
          <p:nvPr/>
        </p:nvSpPr>
        <p:spPr bwMode="auto">
          <a:xfrm>
            <a:off x="4191000" y="1504950"/>
            <a:ext cx="574099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p>
          <a:p>
            <a:pPr marL="457200" lvl="1" indent="0">
              <a:spcBef>
                <a:spcPts val="0"/>
              </a:spcBef>
              <a:buNone/>
            </a:pPr>
            <a:r>
              <a:rPr lang="en-US" dirty="0">
                <a:latin typeface="Calibri"/>
                <a:ea typeface="ＭＳ Ｐゴシック" charset="-128"/>
                <a:cs typeface="Calibri"/>
                <a:sym typeface="Symbol" charset="2"/>
              </a:rPr>
              <a:t>                  documents of class 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 of </a:t>
            </a:r>
          </a:p>
          <a:p>
            <a:pPr marL="457200" lvl="1" indent="0">
              <a:spcBef>
                <a:spcPts val="0"/>
              </a:spcBef>
              <a:buNone/>
            </a:pPr>
            <a:r>
              <a:rPr lang="en-US" i="1" dirty="0">
                <a:latin typeface="Calibri"/>
                <a:ea typeface="ＭＳ Ｐゴシック" charset="-128"/>
                <a:cs typeface="Calibri"/>
              </a:rPr>
              <a:t>	          all training data</a:t>
            </a:r>
          </a:p>
          <a:p>
            <a:pPr marL="457200" lvl="1" indent="0">
              <a:spcBef>
                <a:spcPts val="0"/>
              </a:spcBef>
              <a:buNone/>
            </a:pP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marL="457200" lvl="1" indent="0">
              <a:spcBef>
                <a:spcPts val="0"/>
              </a:spcBef>
              <a:buNone/>
            </a:pPr>
            <a:r>
              <a:rPr lang="en-US" i="1" dirty="0">
                <a:latin typeface="Calibri"/>
                <a:ea typeface="ＭＳ Ｐゴシック" charset="-128"/>
                <a:cs typeface="Calibri"/>
              </a:rPr>
              <a:t>n  </a:t>
            </a:r>
            <a:r>
              <a:rPr lang="en-US" i="1" dirty="0">
                <a:latin typeface="Calibri"/>
                <a:ea typeface="ＭＳ Ｐゴシック" charset="-128"/>
                <a:cs typeface="Calibri"/>
                <a:sym typeface="Wingdings" panose="05000000000000000000" pitchFamily="2" charset="2"/>
              </a:rPr>
              <a:t></a:t>
            </a:r>
            <a:r>
              <a:rPr lang="en-US" i="1" dirty="0">
                <a:latin typeface="Calibri"/>
                <a:ea typeface="ＭＳ Ｐゴシック" charset="-128"/>
                <a:cs typeface="Calibri"/>
              </a:rPr>
              <a:t>    No. of  Words in Text </a:t>
            </a:r>
            <a:r>
              <a:rPr lang="en-US" i="1" baseline="-30000" dirty="0">
                <a:latin typeface="Calibri"/>
                <a:ea typeface="ＭＳ Ｐゴシック" charset="-128"/>
                <a:cs typeface="Calibri"/>
              </a:rPr>
              <a:t>j</a:t>
            </a:r>
          </a:p>
          <a:p>
            <a:pPr marL="457200" lvl="1" indent="0">
              <a:spcBef>
                <a:spcPts val="0"/>
              </a:spcBef>
              <a:buNone/>
            </a:pPr>
            <a:r>
              <a:rPr lang="en-US" i="1" baseline="-25000" dirty="0">
                <a:latin typeface="Calibri"/>
                <a:ea typeface="ＭＳ Ｐゴシック" charset="-128"/>
                <a:cs typeface="Calibri"/>
              </a:rPr>
              <a:t>                        </a:t>
            </a:r>
          </a:p>
          <a:p>
            <a:pPr marL="457200" lvl="1" indent="0">
              <a:spcBef>
                <a:spcPts val="0"/>
              </a:spcBef>
              <a:buNone/>
            </a:pPr>
            <a:endParaRPr lang="en-US" sz="2400" baseline="-48000" dirty="0">
              <a:latin typeface="Calibri"/>
              <a:ea typeface="ＭＳ Ｐゴシック" charset="-128"/>
              <a:cs typeface="Calibri"/>
            </a:endParaRPr>
          </a:p>
        </p:txBody>
      </p:sp>
      <p:sp>
        <p:nvSpPr>
          <p:cNvPr id="9" name="Rectangle 4"/>
          <p:cNvSpPr txBox="1">
            <a:spLocks noChangeArrowheads="1"/>
          </p:cNvSpPr>
          <p:nvPr/>
        </p:nvSpPr>
        <p:spPr bwMode="auto">
          <a:xfrm>
            <a:off x="152400" y="1026010"/>
            <a:ext cx="541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
        <p:nvSpPr>
          <p:cNvPr id="2" name="Slide Number Placeholder 1"/>
          <p:cNvSpPr>
            <a:spLocks noGrp="1"/>
          </p:cNvSpPr>
          <p:nvPr>
            <p:ph type="sldNum" sz="quarter" idx="12"/>
          </p:nvPr>
        </p:nvSpPr>
        <p:spPr/>
        <p:txBody>
          <a:bodyPr/>
          <a:lstStyle/>
          <a:p>
            <a:fld id="{10F35DC5-7E65-8247-99AB-4E984F8A921E}" type="slidenum">
              <a:rPr lang="en-US" smtClean="0"/>
              <a:pPr/>
              <a:t>42</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dirty="0">
                <a:solidFill>
                  <a:srgbClr val="002060"/>
                </a:solidFill>
                <a:latin typeface="Calibri (Headings)"/>
                <a:cs typeface="Calibri (Headings)"/>
              </a:rPr>
              <a:t>Text Classification and Na</a:t>
            </a:r>
            <a:r>
              <a:rPr lang="fr-FR" sz="4000" dirty="0">
                <a:solidFill>
                  <a:srgbClr val="002060"/>
                </a:solidFill>
                <a:latin typeface="Calibri (Headings)"/>
                <a:cs typeface="Calibri (Headings)"/>
              </a:rPr>
              <a:t>ï</a:t>
            </a:r>
            <a:r>
              <a:rPr lang="en-US" sz="4000" dirty="0" err="1">
                <a:solidFill>
                  <a:srgbClr val="002060"/>
                </a:solidFill>
                <a:latin typeface="Calibri (Headings)"/>
                <a:cs typeface="Calibri (Headings)"/>
              </a:rPr>
              <a:t>ve</a:t>
            </a:r>
            <a:r>
              <a:rPr lang="en-US" sz="4000" dirty="0">
                <a:solidFill>
                  <a:srgbClr val="002060"/>
                </a:solidFill>
                <a:latin typeface="Calibri (Headings)"/>
                <a:cs typeface="Calibri (Headings)"/>
              </a:rPr>
              <a:t> Bayes</a:t>
            </a:r>
            <a:endParaRPr lang="en-US" sz="4000" dirty="0">
              <a:solidFill>
                <a:srgbClr val="002060"/>
              </a:solidFill>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9821091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a:solidFill>
                  <a:srgbClr val="00B050"/>
                </a:solidFill>
              </a:rPr>
              <a:t>Laplace Correction (smoothing)</a:t>
            </a:r>
          </a:p>
        </p:txBody>
      </p:sp>
      <p:pic>
        <p:nvPicPr>
          <p:cNvPr id="142339"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9225" y="971550"/>
            <a:ext cx="8948738" cy="4000500"/>
          </a:xfrm>
          <a:noFill/>
        </p:spPr>
      </p:pic>
    </p:spTree>
    <p:extLst>
      <p:ext uri="{BB962C8B-B14F-4D97-AF65-F5344CB8AC3E}">
        <p14:creationId xmlns:p14="http://schemas.microsoft.com/office/powerpoint/2010/main" val="194180992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5257800" y="2266969"/>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22" y="3663387"/>
            <a:ext cx="2714205" cy="584775"/>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2120646"/>
        </p:xfrm>
        <a:graphic>
          <a:graphicData uri="http://schemas.openxmlformats.org/drawingml/2006/table">
            <a:tbl>
              <a:tblPr firstRow="1" bandRow="1">
                <a:tableStyleId>{5C22544A-7EE6-4342-B048-85BDC9FD1C3A}</a:tableStyleId>
              </a:tblPr>
              <a:tblGrid>
                <a:gridCol w="9953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427482">
                <a:tc>
                  <a:txBody>
                    <a:bodyPr/>
                    <a:lstStyle/>
                    <a:p>
                      <a:pPr>
                        <a:lnSpc>
                          <a:spcPct val="70000"/>
                        </a:lnSpc>
                      </a:pPr>
                      <a:endParaRPr lang="en-US" sz="1600" dirty="0"/>
                    </a:p>
                  </a:txBody>
                  <a:tcPr/>
                </a:tc>
                <a:tc>
                  <a:txBody>
                    <a:bodyPr/>
                    <a:lstStyle/>
                    <a:p>
                      <a:pPr>
                        <a:lnSpc>
                          <a:spcPct val="70000"/>
                        </a:lnSpc>
                      </a:pPr>
                      <a:r>
                        <a:rPr lang="en-US" sz="1600" dirty="0"/>
                        <a:t>Doc</a:t>
                      </a:r>
                    </a:p>
                  </a:txBody>
                  <a:tcPr/>
                </a:tc>
                <a:tc>
                  <a:txBody>
                    <a:bodyPr/>
                    <a:lstStyle/>
                    <a:p>
                      <a:pPr>
                        <a:lnSpc>
                          <a:spcPct val="70000"/>
                        </a:lnSpc>
                      </a:pPr>
                      <a:r>
                        <a:rPr lang="en-US" sz="1600" dirty="0"/>
                        <a:t>Words</a:t>
                      </a:r>
                    </a:p>
                  </a:txBody>
                  <a:tcPr/>
                </a:tc>
                <a:tc>
                  <a:txBody>
                    <a:bodyPr/>
                    <a:lstStyle/>
                    <a:p>
                      <a:pPr>
                        <a:lnSpc>
                          <a:spcPct val="70000"/>
                        </a:lnSpc>
                      </a:pPr>
                      <a:r>
                        <a:rPr lang="en-US" sz="1600" dirty="0"/>
                        <a:t>Class</a:t>
                      </a:r>
                    </a:p>
                  </a:txBody>
                  <a:tcPr/>
                </a:tc>
                <a:extLst>
                  <a:ext uri="{0D108BD9-81ED-4DB2-BD59-A6C34878D82A}">
                    <a16:rowId xmlns:a16="http://schemas.microsoft.com/office/drawing/2014/main" val="10000"/>
                  </a:ext>
                </a:extLst>
              </a:tr>
              <a:tr h="427482">
                <a:tc>
                  <a:txBody>
                    <a:bodyPr/>
                    <a:lstStyle/>
                    <a:p>
                      <a:pPr>
                        <a:lnSpc>
                          <a:spcPct val="70000"/>
                        </a:lnSpc>
                      </a:pPr>
                      <a:r>
                        <a:rPr lang="en-US" sz="1600" dirty="0"/>
                        <a:t>Training</a:t>
                      </a:r>
                    </a:p>
                  </a:txBody>
                  <a:tcPr>
                    <a:solidFill>
                      <a:schemeClr val="accent6">
                        <a:lumMod val="20000"/>
                        <a:lumOff val="80000"/>
                      </a:schemeClr>
                    </a:solidFill>
                  </a:tcPr>
                </a:tc>
                <a:tc>
                  <a:txBody>
                    <a:bodyPr/>
                    <a:lstStyle/>
                    <a:p>
                      <a:pPr>
                        <a:lnSpc>
                          <a:spcPct val="70000"/>
                        </a:lnSpc>
                      </a:pPr>
                      <a:r>
                        <a:rPr lang="en-US" sz="1600" dirty="0"/>
                        <a:t>1</a:t>
                      </a:r>
                    </a:p>
                  </a:txBody>
                  <a:tcPr>
                    <a:solidFill>
                      <a:schemeClr val="accent6">
                        <a:lumMod val="20000"/>
                        <a:lumOff val="80000"/>
                      </a:schemeClr>
                    </a:solidFill>
                  </a:tcPr>
                </a:tc>
                <a:tc>
                  <a:txBody>
                    <a:bodyPr/>
                    <a:lstStyle/>
                    <a:p>
                      <a:pPr>
                        <a:lnSpc>
                          <a:spcPct val="70000"/>
                        </a:lnSpc>
                      </a:pPr>
                      <a:r>
                        <a:rPr lang="en-US" sz="1600" dirty="0"/>
                        <a:t>Chinese</a:t>
                      </a:r>
                      <a:r>
                        <a:rPr lang="en-US" sz="1600" baseline="0" dirty="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2</a:t>
                      </a:r>
                    </a:p>
                  </a:txBody>
                  <a:tcPr>
                    <a:solidFill>
                      <a:schemeClr val="accent6">
                        <a:lumMod val="20000"/>
                        <a:lumOff val="80000"/>
                      </a:schemeClr>
                    </a:solidFill>
                  </a:tcPr>
                </a:tc>
                <a:tc>
                  <a:txBody>
                    <a:bodyPr/>
                    <a:lstStyle/>
                    <a:p>
                      <a:pPr>
                        <a:lnSpc>
                          <a:spcPct val="70000"/>
                        </a:lnSpc>
                      </a:pPr>
                      <a:r>
                        <a:rPr lang="en-US" sz="1600" dirty="0"/>
                        <a:t>Chinese Chinese Shanghai</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3</a:t>
                      </a:r>
                    </a:p>
                  </a:txBody>
                  <a:tcPr>
                    <a:solidFill>
                      <a:schemeClr val="accent6">
                        <a:lumMod val="20000"/>
                        <a:lumOff val="80000"/>
                      </a:schemeClr>
                    </a:solidFill>
                  </a:tcPr>
                </a:tc>
                <a:tc>
                  <a:txBody>
                    <a:bodyPr/>
                    <a:lstStyle/>
                    <a:p>
                      <a:pPr>
                        <a:lnSpc>
                          <a:spcPct val="70000"/>
                        </a:lnSpc>
                      </a:pPr>
                      <a:r>
                        <a:rPr lang="en-US" sz="1600" dirty="0"/>
                        <a:t>Chinese Macao</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4</a:t>
                      </a:r>
                    </a:p>
                  </a:txBody>
                  <a:tcPr>
                    <a:solidFill>
                      <a:schemeClr val="accent6">
                        <a:lumMod val="20000"/>
                        <a:lumOff val="80000"/>
                      </a:schemeClr>
                    </a:solidFill>
                  </a:tcPr>
                </a:tc>
                <a:tc>
                  <a:txBody>
                    <a:bodyPr/>
                    <a:lstStyle/>
                    <a:p>
                      <a:pPr>
                        <a:lnSpc>
                          <a:spcPct val="70000"/>
                        </a:lnSpc>
                      </a:pPr>
                      <a:r>
                        <a:rPr lang="en-US" sz="1600" dirty="0"/>
                        <a:t>Tokyo Japan Chinese</a:t>
                      </a:r>
                    </a:p>
                  </a:txBody>
                  <a:tcPr>
                    <a:solidFill>
                      <a:schemeClr val="accent6">
                        <a:lumMod val="20000"/>
                        <a:lumOff val="80000"/>
                      </a:schemeClr>
                    </a:solidFill>
                  </a:tcPr>
                </a:tc>
                <a:tc>
                  <a:txBody>
                    <a:bodyPr/>
                    <a:lstStyle/>
                    <a:p>
                      <a:pPr>
                        <a:lnSpc>
                          <a:spcPct val="70000"/>
                        </a:lnSpc>
                      </a:pPr>
                      <a:r>
                        <a:rPr lang="en-US" sz="1600" dirty="0"/>
                        <a:t>j</a:t>
                      </a:r>
                    </a:p>
                  </a:txBody>
                  <a:tcPr>
                    <a:solidFill>
                      <a:schemeClr val="accent6">
                        <a:lumMod val="20000"/>
                        <a:lumOff val="80000"/>
                      </a:schemeClr>
                    </a:solidFill>
                  </a:tcPr>
                </a:tc>
                <a:extLst>
                  <a:ext uri="{0D108BD9-81ED-4DB2-BD59-A6C34878D82A}">
                    <a16:rowId xmlns:a16="http://schemas.microsoft.com/office/drawing/2014/main" val="10004"/>
                  </a:ext>
                </a:extLst>
              </a:tr>
              <a:tr h="427482">
                <a:tc>
                  <a:txBody>
                    <a:bodyPr/>
                    <a:lstStyle/>
                    <a:p>
                      <a:pPr>
                        <a:lnSpc>
                          <a:spcPct val="70000"/>
                        </a:lnSpc>
                      </a:pPr>
                      <a:r>
                        <a:rPr lang="en-US" sz="1600" dirty="0"/>
                        <a:t>Test</a:t>
                      </a:r>
                    </a:p>
                  </a:txBody>
                  <a:tcPr/>
                </a:tc>
                <a:tc>
                  <a:txBody>
                    <a:bodyPr/>
                    <a:lstStyle/>
                    <a:p>
                      <a:pPr>
                        <a:lnSpc>
                          <a:spcPct val="70000"/>
                        </a:lnSpc>
                      </a:pPr>
                      <a:r>
                        <a:rPr lang="en-US" sz="1600" dirty="0"/>
                        <a:t>5</a:t>
                      </a:r>
                    </a:p>
                  </a:txBody>
                  <a:tcPr/>
                </a:tc>
                <a:tc>
                  <a:txBody>
                    <a:bodyPr/>
                    <a:lstStyle/>
                    <a:p>
                      <a:pPr>
                        <a:lnSpc>
                          <a:spcPct val="70000"/>
                        </a:lnSpc>
                      </a:pPr>
                      <a:r>
                        <a:rPr lang="en-US" sz="1600" dirty="0"/>
                        <a:t>Chinese Chinese Chinese Tokyo</a:t>
                      </a:r>
                      <a:r>
                        <a:rPr lang="en-US" sz="1600" baseline="0" dirty="0"/>
                        <a:t> Japan</a:t>
                      </a:r>
                      <a:endParaRPr lang="en-US" sz="1600" dirty="0"/>
                    </a:p>
                  </a:txBody>
                  <a:tcPr/>
                </a:tc>
                <a:tc>
                  <a:txBody>
                    <a:bodyPr/>
                    <a:lstStyle/>
                    <a:p>
                      <a:pPr>
                        <a:lnSpc>
                          <a:spcPct val="70000"/>
                        </a:lnSpc>
                      </a:pPr>
                      <a:r>
                        <a:rPr lang="en-US" sz="1600" dirty="0"/>
                        <a: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45</a:t>
            </a:fld>
            <a:endParaRPr lang="en-US"/>
          </a:p>
        </p:txBody>
      </p:sp>
      <p:sp>
        <p:nvSpPr>
          <p:cNvPr id="7" name="TextBox 6"/>
          <p:cNvSpPr txBox="1"/>
          <p:nvPr/>
        </p:nvSpPr>
        <p:spPr>
          <a:xfrm>
            <a:off x="838226" y="3028963"/>
            <a:ext cx="2600777" cy="2031325"/>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8" name="TextBox 7"/>
          <p:cNvSpPr txBox="1"/>
          <p:nvPr/>
        </p:nvSpPr>
        <p:spPr>
          <a:xfrm>
            <a:off x="457213" y="1834587"/>
            <a:ext cx="838199" cy="954107"/>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12" name="TextBox 11"/>
          <p:cNvSpPr txBox="1"/>
          <p:nvPr/>
        </p:nvSpPr>
        <p:spPr>
          <a:xfrm>
            <a:off x="1143017" y="2088011"/>
            <a:ext cx="331537" cy="584775"/>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87"/>
            <a:ext cx="331537" cy="584775"/>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36319" name="Equation" r:id="rId3" imgW="1524000" imgH="419100" progId="Equation.3">
                  <p:embed/>
                </p:oleObj>
              </mc:Choice>
              <mc:Fallback>
                <p:oleObj name="Equation" r:id="rId3" imgW="1524000" imgH="419100" progId="Equation.3">
                  <p:embed/>
                  <p:pic>
                    <p:nvPicPr>
                      <p:cNvPr id="0" name=""/>
                      <p:cNvPicPr>
                        <a:picLocks noChangeAspect="1" noChangeArrowheads="1"/>
                      </p:cNvPicPr>
                      <p:nvPr/>
                    </p:nvPicPr>
                    <p:blipFill>
                      <a:blip r:embed="rId4"/>
                      <a:srcRect/>
                      <a:stretch>
                        <a:fillRect/>
                      </a:stretch>
                    </p:blipFill>
                    <p:spPr bwMode="auto">
                      <a:xfrm>
                        <a:off x="228600" y="1123951"/>
                        <a:ext cx="2493718" cy="685800"/>
                      </a:xfrm>
                      <a:prstGeom prst="rect">
                        <a:avLst/>
                      </a:prstGeom>
                      <a:noFill/>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1524000" y="306401"/>
          <a:ext cx="1079500" cy="644525"/>
        </p:xfrm>
        <a:graphic>
          <a:graphicData uri="http://schemas.openxmlformats.org/presentationml/2006/ole">
            <mc:AlternateContent xmlns:mc="http://schemas.openxmlformats.org/markup-compatibility/2006">
              <mc:Choice xmlns:v="urn:schemas-microsoft-com:vml" Requires="v">
                <p:oleObj spid="_x0000_s36320" name="Equation" r:id="rId5" imgW="660400" imgH="393700" progId="Equation.3">
                  <p:embed/>
                </p:oleObj>
              </mc:Choice>
              <mc:Fallback>
                <p:oleObj name="Equation" r:id="rId5" imgW="660400" imgH="393700" progId="Equation.3">
                  <p:embed/>
                  <p:pic>
                    <p:nvPicPr>
                      <p:cNvPr id="0" name=""/>
                      <p:cNvPicPr>
                        <a:picLocks noChangeAspect="1" noChangeArrowheads="1"/>
                      </p:cNvPicPr>
                      <p:nvPr/>
                    </p:nvPicPr>
                    <p:blipFill>
                      <a:blip r:embed="rId6"/>
                      <a:srcRect/>
                      <a:stretch>
                        <a:fillRect/>
                      </a:stretch>
                    </p:blipFill>
                    <p:spPr bwMode="auto">
                      <a:xfrm>
                        <a:off x="1524000" y="306401"/>
                        <a:ext cx="1079500" cy="644525"/>
                      </a:xfrm>
                      <a:prstGeom prst="rect">
                        <a:avLst/>
                      </a:prstGeom>
                      <a:noFill/>
                    </p:spPr>
                  </p:pic>
                </p:oleObj>
              </mc:Fallback>
            </mc:AlternateContent>
          </a:graphicData>
        </a:graphic>
      </p:graphicFrame>
      <p:sp>
        <p:nvSpPr>
          <p:cNvPr id="29" name="TextBox 28"/>
          <p:cNvSpPr txBox="1"/>
          <p:nvPr/>
        </p:nvSpPr>
        <p:spPr>
          <a:xfrm>
            <a:off x="2438400" y="3293646"/>
            <a:ext cx="2568332"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10" y="3562350"/>
            <a:ext cx="202331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4145214"/>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10" y="3852082"/>
            <a:ext cx="202331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4412218"/>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68" y="4669254"/>
            <a:ext cx="1959191"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8" y="2585130"/>
            <a:ext cx="2876108" cy="584775"/>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36321" name="Equation" r:id="rId7" imgW="152280" imgH="126720" progId="Equation.3">
                  <p:embed/>
                </p:oleObj>
              </mc:Choice>
              <mc:Fallback>
                <p:oleObj name="Equation" r:id="rId7"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36322" name="Equation" r:id="rId9" imgW="152280" imgH="126720" progId="Equation.3">
                  <p:embed/>
                </p:oleObj>
              </mc:Choice>
              <mc:Fallback>
                <p:oleObj name="Equation" r:id="rId9" imgW="15228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2" name="TextBox 1"/>
          <p:cNvSpPr txBox="1"/>
          <p:nvPr/>
        </p:nvSpPr>
        <p:spPr>
          <a:xfrm>
            <a:off x="4876800" y="4329880"/>
            <a:ext cx="4038600" cy="369332"/>
          </a:xfrm>
          <a:prstGeom prst="rect">
            <a:avLst/>
          </a:prstGeom>
          <a:noFill/>
        </p:spPr>
        <p:txBody>
          <a:bodyPr wrap="square" rtlCol="0">
            <a:spAutoFit/>
          </a:bodyPr>
          <a:lstStyle/>
          <a:p>
            <a:r>
              <a:rPr lang="en-US" sz="1800" b="1" dirty="0">
                <a:solidFill>
                  <a:srgbClr val="00B050"/>
                </a:solidFill>
                <a:latin typeface="+mn-lt"/>
              </a:rPr>
              <a:t>So, classify d5  as belonging to Class c</a:t>
            </a:r>
          </a:p>
        </p:txBody>
      </p:sp>
      <p:pic>
        <p:nvPicPr>
          <p:cNvPr id="36206" name="Picture 3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7368" y="2602665"/>
            <a:ext cx="3695700" cy="545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Data File for Example</a:t>
            </a:r>
          </a:p>
        </p:txBody>
      </p:sp>
      <p:sp>
        <p:nvSpPr>
          <p:cNvPr id="4" name="Slide Number Placeholder 3"/>
          <p:cNvSpPr>
            <a:spLocks noGrp="1"/>
          </p:cNvSpPr>
          <p:nvPr>
            <p:ph type="sldNum" sz="quarter" idx="12"/>
          </p:nvPr>
        </p:nvSpPr>
        <p:spPr/>
        <p:txBody>
          <a:bodyPr/>
          <a:lstStyle/>
          <a:p>
            <a:pPr>
              <a:defRPr/>
            </a:pPr>
            <a:fld id="{E12B67F5-7E23-40D1-8BAB-7824BFC350A7}" type="slidenum">
              <a:rPr lang="en-US" altLang="en-US" smtClean="0">
                <a:solidFill>
                  <a:srgbClr val="000000"/>
                </a:solidFill>
              </a:rPr>
              <a:pPr>
                <a:defRPr/>
              </a:pPr>
              <a:t>46</a:t>
            </a:fld>
            <a:endParaRPr lang="en-US" altLang="en-US">
              <a:solidFill>
                <a:srgbClr val="000000"/>
              </a:solidFill>
            </a:endParaRPr>
          </a:p>
        </p:txBody>
      </p:sp>
      <p:pic>
        <p:nvPicPr>
          <p:cNvPr id="6553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1" y="1200153"/>
            <a:ext cx="8305800"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pPr>
              <a:defRPr/>
            </a:pPr>
            <a:endParaRPr lang="en-US" altLang="en-US">
              <a:solidFill>
                <a:srgbClr val="000000"/>
              </a:solidFill>
            </a:endParaRPr>
          </a:p>
        </p:txBody>
      </p:sp>
    </p:spTree>
    <p:extLst>
      <p:ext uri="{BB962C8B-B14F-4D97-AF65-F5344CB8AC3E}">
        <p14:creationId xmlns:p14="http://schemas.microsoft.com/office/powerpoint/2010/main" val="3125481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a:solidFill>
                  <a:srgbClr val="002060"/>
                </a:solidFill>
              </a:rPr>
              <a:t>Na</a:t>
            </a:r>
            <a:r>
              <a:rPr lang="fr-FR" dirty="0" err="1">
                <a:solidFill>
                  <a:srgbClr val="002060"/>
                </a:solidFill>
              </a:rPr>
              <a:t>ï</a:t>
            </a:r>
            <a:r>
              <a:rPr lang="en-GB" dirty="0" err="1">
                <a:solidFill>
                  <a:srgbClr val="002060"/>
                </a:solidFill>
              </a:rPr>
              <a:t>ve</a:t>
            </a:r>
            <a:r>
              <a:rPr lang="en-GB" dirty="0">
                <a:solidFill>
                  <a:srgbClr val="002060"/>
                </a:solidFill>
              </a:rPr>
              <a:t> Bayes in Spam Filtering</a:t>
            </a:r>
            <a:endParaRPr lang="en-US" dirty="0">
              <a:solidFill>
                <a:srgbClr val="002060"/>
              </a:solidFill>
            </a:endParaRPr>
          </a:p>
        </p:txBody>
      </p:sp>
      <p:sp>
        <p:nvSpPr>
          <p:cNvPr id="74755" name="Rectangle 3"/>
          <p:cNvSpPr>
            <a:spLocks noGrp="1" noChangeArrowheads="1"/>
          </p:cNvSpPr>
          <p:nvPr>
            <p:ph sz="quarter" idx="1"/>
          </p:nvPr>
        </p:nvSpPr>
        <p:spPr>
          <a:xfrm>
            <a:off x="304800" y="1200150"/>
            <a:ext cx="8610600" cy="3810000"/>
          </a:xfrm>
        </p:spPr>
        <p:txBody>
          <a:bodyPr/>
          <a:lstStyle/>
          <a:p>
            <a:r>
              <a:rPr lang="en-US" dirty="0" err="1">
                <a:solidFill>
                  <a:srgbClr val="002060"/>
                </a:solidFill>
                <a:latin typeface="Calibri" charset="0"/>
              </a:rPr>
              <a:t>SpamAssassin</a:t>
            </a:r>
            <a:r>
              <a:rPr lang="en-US" dirty="0">
                <a:solidFill>
                  <a:srgbClr val="002060"/>
                </a:solidFill>
                <a:latin typeface="Calibri" charset="0"/>
              </a:rPr>
              <a:t> Features</a:t>
            </a:r>
            <a:r>
              <a:rPr lang="en-US" dirty="0">
                <a:latin typeface="Calibri" charset="0"/>
              </a:rPr>
              <a:t>:</a:t>
            </a:r>
          </a:p>
          <a:p>
            <a:pPr lvl="1"/>
            <a:r>
              <a:rPr lang="en-US" sz="1600" dirty="0"/>
              <a:t>Mentions Generic Viagra</a:t>
            </a:r>
          </a:p>
          <a:p>
            <a:pPr lvl="1"/>
            <a:r>
              <a:rPr lang="en-US" sz="1600" dirty="0"/>
              <a:t>Online Pharmacy</a:t>
            </a:r>
          </a:p>
          <a:p>
            <a:pPr lvl="1"/>
            <a:r>
              <a:rPr lang="en-US" sz="1600" dirty="0"/>
              <a:t>Mentions millions of (dollar) ((dollar) NN,NNN,NNN.NN)</a:t>
            </a:r>
          </a:p>
          <a:p>
            <a:pPr lvl="1"/>
            <a:r>
              <a:rPr lang="en-US" sz="1600" dirty="0"/>
              <a:t>Phrase: impress ... girl</a:t>
            </a:r>
          </a:p>
          <a:p>
            <a:pPr lvl="1"/>
            <a:r>
              <a:rPr lang="en-US" sz="1600" dirty="0"/>
              <a:t>From: starts with many numbers</a:t>
            </a:r>
          </a:p>
          <a:p>
            <a:pPr lvl="1"/>
            <a:r>
              <a:rPr lang="en-US" sz="1600" dirty="0"/>
              <a:t>Subject 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2"/>
              </a:rPr>
              <a:t>http://spamassassin.apache.org/tests_3_3_x.html</a:t>
            </a:r>
            <a:endParaRPr lang="en-US" sz="1600" dirty="0"/>
          </a:p>
        </p:txBody>
      </p:sp>
      <p:sp>
        <p:nvSpPr>
          <p:cNvPr id="2" name="Slide Number Placeholder 1"/>
          <p:cNvSpPr>
            <a:spLocks noGrp="1"/>
          </p:cNvSpPr>
          <p:nvPr>
            <p:ph type="sldNum" sz="quarter" idx="12"/>
          </p:nvPr>
        </p:nvSpPr>
        <p:spPr/>
        <p:txBody>
          <a:bodyPr/>
          <a:lstStyle/>
          <a:p>
            <a:fld id="{10F35DC5-7E65-8247-99AB-4E984F8A921E}" type="slidenum">
              <a:rPr lang="en-US" smtClean="0"/>
              <a:pPr/>
              <a:t>47</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9457148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14400" y="15912"/>
            <a:ext cx="7467600" cy="742950"/>
          </a:xfrm>
        </p:spPr>
        <p:txBody>
          <a:bodyPr/>
          <a:lstStyle/>
          <a:p>
            <a:r>
              <a:rPr lang="en-US" dirty="0"/>
              <a:t>Summary: Naive Bayes is Not So Naive</a:t>
            </a:r>
          </a:p>
        </p:txBody>
      </p:sp>
      <p:sp>
        <p:nvSpPr>
          <p:cNvPr id="73731" name="Rectangle 3"/>
          <p:cNvSpPr>
            <a:spLocks noGrp="1" noChangeArrowheads="1"/>
          </p:cNvSpPr>
          <p:nvPr>
            <p:ph sz="quarter" idx="1"/>
          </p:nvPr>
        </p:nvSpPr>
        <p:spPr>
          <a:xfrm>
            <a:off x="152400" y="742950"/>
            <a:ext cx="8686800" cy="4171950"/>
          </a:xfrm>
        </p:spPr>
        <p:txBody>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p>
          <a:p>
            <a:pPr marL="457200"/>
            <a:r>
              <a:rPr lang="en-US" dirty="0">
                <a:latin typeface="Calibri" pitchFamily="34" charset="0"/>
              </a:rPr>
              <a:t>Handles real and discrete data</a:t>
            </a:r>
          </a:p>
          <a:p>
            <a:pPr marL="457200"/>
            <a:r>
              <a:rPr lang="en-US" dirty="0">
                <a:latin typeface="Calibri" pitchFamily="34" charset="0"/>
              </a:rPr>
              <a:t>Handles streaming data well</a:t>
            </a:r>
            <a:endParaRPr lang="en-US" dirty="0">
              <a:latin typeface="Calibri" charset="0"/>
            </a:endParaRPr>
          </a:p>
          <a:p>
            <a:pPr marL="228600" indent="-228600"/>
            <a:r>
              <a:rPr lang="en-US" dirty="0">
                <a:latin typeface="Calibri" charset="0"/>
              </a:rPr>
              <a:t>A good dependable baseline for text classification, </a:t>
            </a:r>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
        <p:nvSpPr>
          <p:cNvPr id="2" name="Slide Number Placeholder 1"/>
          <p:cNvSpPr>
            <a:spLocks noGrp="1"/>
          </p:cNvSpPr>
          <p:nvPr>
            <p:ph type="sldNum" sz="quarter" idx="12"/>
          </p:nvPr>
        </p:nvSpPr>
        <p:spPr/>
        <p:txBody>
          <a:bodyPr/>
          <a:lstStyle/>
          <a:p>
            <a:fld id="{10F35DC5-7E65-8247-99AB-4E984F8A921E}" type="slidenum">
              <a:rPr lang="en-US" smtClean="0"/>
              <a:pPr/>
              <a:t>48</a:t>
            </a:fld>
            <a:endParaRPr lang="en-US"/>
          </a:p>
        </p:txBody>
      </p:sp>
      <p:sp>
        <p:nvSpPr>
          <p:cNvPr id="3" name="Footer Placeholder 2"/>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200" b="1" dirty="0">
                <a:solidFill>
                  <a:srgbClr val="A4001D"/>
                </a:solidFill>
                <a:latin typeface="Calibri"/>
                <a:ea typeface="ＭＳ Ｐゴシック" charset="0"/>
                <a:cs typeface="Calibri"/>
              </a:rPr>
              <a:t>SPSS Modeler Demo</a:t>
            </a:r>
          </a:p>
        </p:txBody>
      </p:sp>
    </p:spTree>
    <p:extLst>
      <p:ext uri="{BB962C8B-B14F-4D97-AF65-F5344CB8AC3E}">
        <p14:creationId xmlns:p14="http://schemas.microsoft.com/office/powerpoint/2010/main" val="23974229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normAutofit/>
          </a:bodyPr>
          <a:lstStyle/>
          <a:p>
            <a:pPr algn="ctr"/>
            <a:r>
              <a:rPr lang="en-US" sz="2800" b="1" dirty="0"/>
              <a:t>Example of Bayes Theorem</a:t>
            </a:r>
          </a:p>
        </p:txBody>
      </p:sp>
      <p:sp>
        <p:nvSpPr>
          <p:cNvPr id="1068035" name="Rectangle 3"/>
          <p:cNvSpPr>
            <a:spLocks noGrp="1" noChangeArrowheads="1"/>
          </p:cNvSpPr>
          <p:nvPr>
            <p:ph type="body" idx="1"/>
          </p:nvPr>
        </p:nvSpPr>
        <p:spPr>
          <a:xfrm>
            <a:off x="411169" y="1143000"/>
            <a:ext cx="8580437" cy="3886200"/>
          </a:xfrm>
        </p:spPr>
        <p:txBody>
          <a:bodyPr/>
          <a:lstStyle/>
          <a:p>
            <a:r>
              <a:rPr lang="en-US" dirty="0"/>
              <a:t>Given: </a:t>
            </a:r>
          </a:p>
          <a:p>
            <a:pPr lvl="1"/>
            <a:r>
              <a:rPr lang="en-US" sz="2000" dirty="0"/>
              <a:t>A doctor knows that meningitis causes stiff neck 50% of the time</a:t>
            </a:r>
          </a:p>
          <a:p>
            <a:pPr lvl="1"/>
            <a:r>
              <a:rPr lang="en-US" sz="2000" dirty="0">
                <a:solidFill>
                  <a:srgbClr val="FF0000"/>
                </a:solidFill>
              </a:rPr>
              <a:t>Prior probability </a:t>
            </a:r>
            <a:r>
              <a:rPr lang="en-US" sz="2000" dirty="0"/>
              <a:t>of any patient having meningitis is 1/50,000</a:t>
            </a:r>
          </a:p>
          <a:p>
            <a:pPr lvl="1"/>
            <a:r>
              <a:rPr lang="en-US" sz="2000" dirty="0">
                <a:solidFill>
                  <a:srgbClr val="FF0000"/>
                </a:solidFill>
              </a:rPr>
              <a:t>Prior probability </a:t>
            </a:r>
            <a:r>
              <a:rPr lang="en-US" sz="2000" dirty="0"/>
              <a:t>of any patient having stiff neck is 1/20</a:t>
            </a:r>
          </a:p>
          <a:p>
            <a:r>
              <a:rPr lang="en-US" dirty="0"/>
              <a:t> </a:t>
            </a:r>
            <a:r>
              <a:rPr lang="en-US" sz="2000" dirty="0"/>
              <a:t>If a patient has stiff neck, what’s the probability he/she has meningitis?</a:t>
            </a:r>
          </a:p>
          <a:p>
            <a:endParaRPr lang="en-US" dirty="0"/>
          </a:p>
        </p:txBody>
      </p:sp>
      <p:graphicFrame>
        <p:nvGraphicFramePr>
          <p:cNvPr id="1068036" name="Object 4"/>
          <p:cNvGraphicFramePr>
            <a:graphicFrameLocks noChangeAspect="1"/>
          </p:cNvGraphicFramePr>
          <p:nvPr>
            <p:extLst>
              <p:ext uri="{D42A27DB-BD31-4B8C-83A1-F6EECF244321}">
                <p14:modId xmlns:p14="http://schemas.microsoft.com/office/powerpoint/2010/main" val="2402363725"/>
              </p:ext>
            </p:extLst>
          </p:nvPr>
        </p:nvGraphicFramePr>
        <p:xfrm>
          <a:off x="609600" y="3886209"/>
          <a:ext cx="7772400" cy="721519"/>
        </p:xfrm>
        <a:graphic>
          <a:graphicData uri="http://schemas.openxmlformats.org/presentationml/2006/ole">
            <mc:AlternateContent xmlns:mc="http://schemas.openxmlformats.org/markup-compatibility/2006">
              <mc:Choice xmlns:v="urn:schemas-microsoft-com:vml" Requires="v">
                <p:oleObj spid="_x0000_s61468" name="Equation" r:id="rId3" imgW="6362640" imgH="787320" progId="Equation.3">
                  <p:embed/>
                </p:oleObj>
              </mc:Choice>
              <mc:Fallback>
                <p:oleObj name="Equation" r:id="rId3" imgW="6362640" imgH="787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86209"/>
                        <a:ext cx="7772400" cy="721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1A9E46F-7BA3-46CF-8DB8-B01995389C81}" type="slidenum">
              <a:rPr lang="en-US" smtClean="0"/>
              <a:pPr/>
              <a:t>5</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01090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Example 2</a:t>
            </a:r>
          </a:p>
        </p:txBody>
      </p:sp>
    </p:spTree>
    <p:extLst>
      <p:ext uri="{BB962C8B-B14F-4D97-AF65-F5344CB8AC3E}">
        <p14:creationId xmlns:p14="http://schemas.microsoft.com/office/powerpoint/2010/main" val="402420534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4"/>
          <p:cNvSpPr>
            <a:spLocks noChangeArrowheads="1"/>
          </p:cNvSpPr>
          <p:nvPr/>
        </p:nvSpPr>
        <p:spPr bwMode="auto">
          <a:xfrm>
            <a:off x="381000" y="171450"/>
            <a:ext cx="855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nSpc>
                <a:spcPts val="3600"/>
              </a:lnSpc>
            </a:pPr>
            <a:r>
              <a:rPr lang="en-US" sz="3200" dirty="0">
                <a:solidFill>
                  <a:srgbClr val="002060"/>
                </a:solidFill>
                <a:latin typeface="Tahoma" pitchFamily="34" charset="0"/>
              </a:rPr>
              <a:t>Play-tennis example: estimate P(</a:t>
            </a:r>
            <a:r>
              <a:rPr lang="en-US" sz="3200" dirty="0" err="1">
                <a:solidFill>
                  <a:srgbClr val="002060"/>
                </a:solidFill>
                <a:latin typeface="Tahoma" pitchFamily="34" charset="0"/>
              </a:rPr>
              <a:t>x</a:t>
            </a:r>
            <a:r>
              <a:rPr lang="en-US" sz="3200" baseline="-25000" dirty="0" err="1">
                <a:solidFill>
                  <a:srgbClr val="002060"/>
                </a:solidFill>
                <a:latin typeface="Tahoma" pitchFamily="34" charset="0"/>
              </a:rPr>
              <a:t>i</a:t>
            </a:r>
            <a:r>
              <a:rPr lang="en-US" sz="3200" dirty="0" err="1">
                <a:solidFill>
                  <a:srgbClr val="002060"/>
                </a:solidFill>
                <a:latin typeface="Tahoma" pitchFamily="34" charset="0"/>
              </a:rPr>
              <a:t>|C</a:t>
            </a:r>
            <a:r>
              <a:rPr lang="en-US" sz="3200" dirty="0">
                <a:solidFill>
                  <a:srgbClr val="002060"/>
                </a:solidFill>
                <a:latin typeface="Tahoma" pitchFamily="34" charset="0"/>
              </a:rPr>
              <a:t>)</a:t>
            </a:r>
            <a:endParaRPr lang="it-IT" sz="3200" dirty="0">
              <a:solidFill>
                <a:srgbClr val="002060"/>
              </a:solidFill>
              <a:latin typeface="Tahoma" pitchFamily="34" charset="0"/>
            </a:endParaRPr>
          </a:p>
        </p:txBody>
      </p:sp>
      <p:graphicFrame>
        <p:nvGraphicFramePr>
          <p:cNvPr id="20482" name="Object 5"/>
          <p:cNvGraphicFramePr>
            <a:graphicFrameLocks/>
          </p:cNvGraphicFramePr>
          <p:nvPr/>
        </p:nvGraphicFramePr>
        <p:xfrm>
          <a:off x="228600" y="1085850"/>
          <a:ext cx="3505200" cy="2171700"/>
        </p:xfrm>
        <a:graphic>
          <a:graphicData uri="http://schemas.openxmlformats.org/presentationml/2006/ole">
            <mc:AlternateContent xmlns:mc="http://schemas.openxmlformats.org/markup-compatibility/2006">
              <mc:Choice xmlns:v="urn:schemas-microsoft-com:vml" Requires="v">
                <p:oleObj spid="_x0000_s56371" name="Worksheet" r:id="rId3" imgW="5743956" imgH="5172456" progId="Excel.Sheet.8">
                  <p:embed/>
                </p:oleObj>
              </mc:Choice>
              <mc:Fallback>
                <p:oleObj name="Worksheet" r:id="rId3" imgW="5743956" imgH="5172456"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85850"/>
                        <a:ext cx="35052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12070" name="Group 6"/>
          <p:cNvGraphicFramePr>
            <a:graphicFrameLocks noGrp="1"/>
          </p:cNvGraphicFramePr>
          <p:nvPr/>
        </p:nvGraphicFramePr>
        <p:xfrm>
          <a:off x="4191000" y="1028701"/>
          <a:ext cx="4724400" cy="3671888"/>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29718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1" i="0" u="none" strike="noStrike" cap="none" normalizeH="0" baseline="0">
                          <a:ln>
                            <a:noFill/>
                          </a:ln>
                          <a:solidFill>
                            <a:schemeClr val="tx1"/>
                          </a:solidFill>
                          <a:effectLst/>
                          <a:latin typeface="Arial" charset="0"/>
                        </a:rPr>
                        <a:t>outlook</a:t>
                      </a:r>
                      <a:endParaRPr kumimoji="0" lang="it-IT" sz="15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5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P(sunny|p) = 2/9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P(sunny|n) = 3/5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P(overcast|p) = 4/9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P(overcast|n) = 0</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P(rain|p) = 3/9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P(rain|n) = 2/5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8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Temperature</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P(hot|p) = 2/9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P(hot|n) = 2/5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P(mild|p) = 4/9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P(mild|n) = 2/5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P(cool|p) = 3/9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P(cool|n) = 1/5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Humidity</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P(high|p) = 3/9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P(high|n) = 4/5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P(normal|p) = 6/9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P(normal|n) = 2/5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windy</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P(true|p) = 3/9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P(true|n) = 3/5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146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P(false|p) = 6/9</a:t>
                      </a:r>
                      <a:endParaRPr kumimoji="0" lang="it-IT" sz="12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1" i="0" u="none" strike="noStrike" cap="none" normalizeH="0" baseline="0">
                          <a:ln>
                            <a:noFill/>
                          </a:ln>
                          <a:solidFill>
                            <a:schemeClr val="tx1"/>
                          </a:solidFill>
                          <a:effectLst/>
                          <a:latin typeface="Arial" charset="0"/>
                        </a:rPr>
                        <a:t>P(false|n) = 2/5</a:t>
                      </a:r>
                      <a:endParaRPr kumimoji="0" lang="it-IT" sz="1200" b="1" i="0" u="none" strike="noStrike" cap="none" normalizeH="0" baseline="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1112117" name="Group 53"/>
          <p:cNvGraphicFramePr>
            <a:graphicFrameLocks noGrp="1"/>
          </p:cNvGraphicFramePr>
          <p:nvPr/>
        </p:nvGraphicFramePr>
        <p:xfrm>
          <a:off x="990600" y="3771900"/>
          <a:ext cx="1905000" cy="781050"/>
        </p:xfrm>
        <a:graphic>
          <a:graphicData uri="http://schemas.openxmlformats.org/drawingml/2006/table">
            <a:tbl>
              <a:tblPr/>
              <a:tblGrid>
                <a:gridCol w="1905000">
                  <a:extLst>
                    <a:ext uri="{9D8B030D-6E8A-4147-A177-3AD203B41FA5}">
                      <a16:colId xmlns:a16="http://schemas.microsoft.com/office/drawing/2014/main" val="20000"/>
                    </a:ext>
                  </a:extLst>
                </a:gridCol>
              </a:tblGrid>
              <a:tr h="3905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1" i="0" u="none" strike="noStrike" cap="none" normalizeH="0" baseline="0">
                          <a:ln>
                            <a:noFill/>
                          </a:ln>
                          <a:solidFill>
                            <a:schemeClr val="tx1"/>
                          </a:solidFill>
                          <a:effectLst/>
                          <a:latin typeface="Arial" charset="0"/>
                        </a:rPr>
                        <a:t>P(p) = 9/14</a:t>
                      </a:r>
                      <a:endParaRPr kumimoji="0" lang="it-IT" sz="15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500" b="1" i="0" u="none" strike="noStrike" cap="none" normalizeH="0" baseline="0">
                          <a:ln>
                            <a:noFill/>
                          </a:ln>
                          <a:solidFill>
                            <a:schemeClr val="tx1"/>
                          </a:solidFill>
                          <a:effectLst/>
                          <a:latin typeface="Arial" charset="0"/>
                        </a:rPr>
                        <a:t>P(n) = 5/14</a:t>
                      </a:r>
                      <a:endParaRPr kumimoji="0" lang="it-IT" sz="1500" b="1" i="0" u="none" strike="noStrike" cap="none" normalizeH="0" baseline="0">
                        <a:ln>
                          <a:noFill/>
                        </a:ln>
                        <a:solidFill>
                          <a:schemeClr val="tx1"/>
                        </a:solidFill>
                        <a:effectLst/>
                        <a:latin typeface="Arial" charset="0"/>
                      </a:endParaRPr>
                    </a:p>
                  </a:txBody>
                  <a:tcPr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2"/>
          </p:nvPr>
        </p:nvSpPr>
        <p:spPr/>
        <p:txBody>
          <a:bodyPr/>
          <a:lstStyle/>
          <a:p>
            <a:fld id="{52D9AB91-8E3B-4B1E-9D24-4010D4BC54D9}" type="slidenum">
              <a:rPr lang="en-US" smtClean="0"/>
              <a:t>51</a:t>
            </a:fld>
            <a:endParaRPr lang="en-US"/>
          </a:p>
        </p:txBody>
      </p:sp>
      <p:sp>
        <p:nvSpPr>
          <p:cNvPr id="3" name="TextBox 2"/>
          <p:cNvSpPr txBox="1"/>
          <p:nvPr/>
        </p:nvSpPr>
        <p:spPr>
          <a:xfrm>
            <a:off x="4114800" y="640080"/>
            <a:ext cx="4821238" cy="369332"/>
          </a:xfrm>
          <a:prstGeom prst="rect">
            <a:avLst/>
          </a:prstGeom>
          <a:noFill/>
        </p:spPr>
        <p:txBody>
          <a:bodyPr wrap="square" rtlCol="0">
            <a:spAutoFit/>
          </a:bodyPr>
          <a:lstStyle/>
          <a:p>
            <a:r>
              <a:rPr lang="en-US" sz="1800" b="1" dirty="0">
                <a:solidFill>
                  <a:srgbClr val="00B050"/>
                </a:solidFill>
                <a:latin typeface="+mn-lt"/>
              </a:rPr>
              <a:t>Class = P  (Play)                    Class = N  (No Play)</a:t>
            </a:r>
          </a:p>
        </p:txBody>
      </p:sp>
      <p:sp>
        <p:nvSpPr>
          <p:cNvPr id="4" name="TextBox 3"/>
          <p:cNvSpPr txBox="1"/>
          <p:nvPr/>
        </p:nvSpPr>
        <p:spPr>
          <a:xfrm>
            <a:off x="228600" y="3390010"/>
            <a:ext cx="2286000" cy="369332"/>
          </a:xfrm>
          <a:prstGeom prst="rect">
            <a:avLst/>
          </a:prstGeom>
          <a:noFill/>
        </p:spPr>
        <p:txBody>
          <a:bodyPr wrap="square" rtlCol="0">
            <a:spAutoFit/>
          </a:bodyPr>
          <a:lstStyle/>
          <a:p>
            <a:r>
              <a:rPr lang="en-US" sz="1800" b="1" dirty="0">
                <a:solidFill>
                  <a:srgbClr val="00B050"/>
                </a:solidFill>
                <a:latin typeface="+mn-lt"/>
              </a:rPr>
              <a:t>Prior Probabilities</a:t>
            </a:r>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845321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3350"/>
            <a:ext cx="7467600" cy="742950"/>
          </a:xfrm>
        </p:spPr>
        <p:txBody>
          <a:bodyPr>
            <a:normAutofit/>
          </a:bodyPr>
          <a:lstStyle/>
          <a:p>
            <a:pPr algn="ctr"/>
            <a:r>
              <a:rPr lang="en-US" dirty="0"/>
              <a:t>Tennis Example </a:t>
            </a:r>
            <a:endParaRPr lang="en-US" b="1" dirty="0"/>
          </a:p>
        </p:txBody>
      </p:sp>
      <p:sp>
        <p:nvSpPr>
          <p:cNvPr id="3" name="Content Placeholder 2"/>
          <p:cNvSpPr>
            <a:spLocks noGrp="1"/>
          </p:cNvSpPr>
          <p:nvPr>
            <p:ph idx="1"/>
          </p:nvPr>
        </p:nvSpPr>
        <p:spPr>
          <a:xfrm>
            <a:off x="457200" y="1200151"/>
            <a:ext cx="8229600" cy="2457450"/>
          </a:xfrm>
        </p:spPr>
        <p:txBody>
          <a:bodyPr/>
          <a:lstStyle/>
          <a:p>
            <a:r>
              <a:rPr lang="en-US" sz="1800" dirty="0">
                <a:solidFill>
                  <a:schemeClr val="tx1"/>
                </a:solidFill>
                <a:latin typeface="+mn-lt"/>
                <a:ea typeface="+mn-ea"/>
                <a:cs typeface="+mn-cs"/>
              </a:rPr>
              <a:t>The data samples are described by attributes </a:t>
            </a:r>
            <a:r>
              <a:rPr lang="en-US" sz="1800" i="1" dirty="0">
                <a:solidFill>
                  <a:schemeClr val="tx1"/>
                </a:solidFill>
                <a:latin typeface="+mn-lt"/>
                <a:ea typeface="+mn-ea"/>
                <a:cs typeface="+mn-cs"/>
              </a:rPr>
              <a:t>outlook,</a:t>
            </a:r>
            <a:r>
              <a:rPr lang="en-US" sz="1800" dirty="0">
                <a:solidFill>
                  <a:schemeClr val="tx1"/>
                </a:solidFill>
                <a:latin typeface="+mn-lt"/>
                <a:ea typeface="+mn-ea"/>
                <a:cs typeface="+mn-cs"/>
              </a:rPr>
              <a:t> </a:t>
            </a:r>
            <a:r>
              <a:rPr lang="en-US" sz="1800" i="1" dirty="0">
                <a:solidFill>
                  <a:schemeClr val="tx1"/>
                </a:solidFill>
                <a:latin typeface="+mn-lt"/>
                <a:ea typeface="+mn-ea"/>
                <a:cs typeface="+mn-cs"/>
              </a:rPr>
              <a:t>temperature, humidity </a:t>
            </a:r>
            <a:r>
              <a:rPr lang="en-US" sz="1800" dirty="0">
                <a:solidFill>
                  <a:schemeClr val="tx1"/>
                </a:solidFill>
                <a:latin typeface="+mn-lt"/>
                <a:ea typeface="+mn-ea"/>
                <a:cs typeface="+mn-cs"/>
              </a:rPr>
              <a:t>and</a:t>
            </a:r>
            <a:r>
              <a:rPr lang="en-US" sz="1800" i="1" dirty="0">
                <a:solidFill>
                  <a:schemeClr val="tx1"/>
                </a:solidFill>
                <a:latin typeface="+mn-lt"/>
                <a:ea typeface="+mn-ea"/>
                <a:cs typeface="+mn-cs"/>
              </a:rPr>
              <a:t> wind</a:t>
            </a:r>
            <a:r>
              <a:rPr lang="en-US" sz="1800" dirty="0">
                <a:solidFill>
                  <a:schemeClr val="tx1"/>
                </a:solidFill>
                <a:latin typeface="+mn-lt"/>
                <a:ea typeface="+mn-ea"/>
                <a:cs typeface="+mn-cs"/>
              </a:rPr>
              <a:t>. The class label attribute, </a:t>
            </a:r>
            <a:r>
              <a:rPr lang="en-US" sz="1800" i="1" dirty="0" err="1">
                <a:solidFill>
                  <a:schemeClr val="tx1"/>
                </a:solidFill>
                <a:latin typeface="+mn-lt"/>
                <a:ea typeface="+mn-ea"/>
                <a:cs typeface="+mn-cs"/>
              </a:rPr>
              <a:t>PlayTennis</a:t>
            </a:r>
            <a:r>
              <a:rPr lang="en-US" sz="1800" dirty="0">
                <a:solidFill>
                  <a:schemeClr val="tx1"/>
                </a:solidFill>
                <a:latin typeface="+mn-lt"/>
                <a:ea typeface="+mn-ea"/>
                <a:cs typeface="+mn-cs"/>
              </a:rPr>
              <a:t>, tells whether the person will play tennis or not,  has two distinct values, yes (Class C1) and no (Class C2).</a:t>
            </a:r>
          </a:p>
          <a:p>
            <a:r>
              <a:rPr lang="en-US" sz="1800" dirty="0">
                <a:solidFill>
                  <a:schemeClr val="tx1"/>
                </a:solidFill>
                <a:latin typeface="+mn-lt"/>
                <a:ea typeface="+mn-ea"/>
                <a:cs typeface="+mn-cs"/>
              </a:rPr>
              <a:t>The sample we wish to classify is</a:t>
            </a:r>
          </a:p>
          <a:p>
            <a:pPr lvl="1">
              <a:buNone/>
            </a:pPr>
            <a:r>
              <a:rPr lang="en-US" sz="1600" b="1" dirty="0">
                <a:solidFill>
                  <a:srgbClr val="FF0000"/>
                </a:solidFill>
                <a:latin typeface="+mn-lt"/>
                <a:ea typeface="+mn-ea"/>
                <a:cs typeface="+mn-cs"/>
              </a:rPr>
              <a:t>X = (outlook=sunny, temperature=cool, humidity = high, wind=strong)</a:t>
            </a:r>
          </a:p>
          <a:p>
            <a:endParaRPr lang="en-US" sz="1100" dirty="0">
              <a:solidFill>
                <a:schemeClr val="tx1"/>
              </a:solidFill>
              <a:latin typeface="+mn-lt"/>
              <a:ea typeface="+mn-ea"/>
              <a:cs typeface="+mn-cs"/>
            </a:endParaRPr>
          </a:p>
          <a:p>
            <a:r>
              <a:rPr lang="en-US" sz="1800" dirty="0">
                <a:solidFill>
                  <a:schemeClr val="tx1"/>
                </a:solidFill>
                <a:latin typeface="+mn-lt"/>
                <a:ea typeface="+mn-ea"/>
                <a:cs typeface="+mn-cs"/>
              </a:rPr>
              <a:t>We need to maximize P(X|C </a:t>
            </a:r>
            <a:r>
              <a:rPr lang="en-US" sz="1800" baseline="-25000" dirty="0">
                <a:solidFill>
                  <a:schemeClr val="tx1"/>
                </a:solidFill>
                <a:latin typeface="+mn-lt"/>
                <a:ea typeface="+mn-ea"/>
                <a:cs typeface="+mn-cs"/>
              </a:rPr>
              <a:t>j</a:t>
            </a:r>
            <a:r>
              <a:rPr lang="en-US" sz="1800" dirty="0">
                <a:solidFill>
                  <a:schemeClr val="tx1"/>
                </a:solidFill>
                <a:latin typeface="+mn-lt"/>
                <a:ea typeface="+mn-ea"/>
                <a:cs typeface="+mn-cs"/>
              </a:rPr>
              <a:t>)P(C </a:t>
            </a:r>
            <a:r>
              <a:rPr lang="en-US" sz="1800" baseline="-25000" dirty="0">
                <a:solidFill>
                  <a:schemeClr val="tx1"/>
                </a:solidFill>
                <a:latin typeface="+mn-lt"/>
                <a:ea typeface="+mn-ea"/>
                <a:cs typeface="+mn-cs"/>
              </a:rPr>
              <a:t>j</a:t>
            </a:r>
            <a:r>
              <a:rPr lang="en-US" sz="1800" dirty="0">
                <a:solidFill>
                  <a:schemeClr val="tx1"/>
                </a:solidFill>
                <a:latin typeface="+mn-lt"/>
                <a:ea typeface="+mn-ea"/>
                <a:cs typeface="+mn-cs"/>
              </a:rPr>
              <a:t>), for j = 1, 2. </a:t>
            </a:r>
          </a:p>
          <a:p>
            <a:r>
              <a:rPr lang="en-US" sz="1800" dirty="0">
                <a:solidFill>
                  <a:schemeClr val="tx1"/>
                </a:solidFill>
                <a:latin typeface="+mn-lt"/>
                <a:ea typeface="+mn-ea"/>
                <a:cs typeface="+mn-cs"/>
              </a:rPr>
              <a:t>P(C </a:t>
            </a:r>
            <a:r>
              <a:rPr lang="en-US" sz="1800" baseline="-25000" dirty="0">
                <a:solidFill>
                  <a:schemeClr val="tx1"/>
                </a:solidFill>
                <a:latin typeface="+mn-lt"/>
                <a:ea typeface="+mn-ea"/>
                <a:cs typeface="+mn-cs"/>
              </a:rPr>
              <a:t>j</a:t>
            </a:r>
            <a:r>
              <a:rPr lang="en-US" sz="1800" dirty="0">
                <a:solidFill>
                  <a:schemeClr val="tx1"/>
                </a:solidFill>
                <a:latin typeface="+mn-lt"/>
                <a:ea typeface="+mn-ea"/>
                <a:cs typeface="+mn-cs"/>
              </a:rPr>
              <a:t>), the a priori probability of each class, can be estimated based on the training samples:</a:t>
            </a:r>
          </a:p>
        </p:txBody>
      </p:sp>
      <p:graphicFrame>
        <p:nvGraphicFramePr>
          <p:cNvPr id="4" name="Object 3"/>
          <p:cNvGraphicFramePr>
            <a:graphicFrameLocks noChangeAspect="1"/>
          </p:cNvGraphicFramePr>
          <p:nvPr/>
        </p:nvGraphicFramePr>
        <p:xfrm>
          <a:off x="1219200" y="3657601"/>
          <a:ext cx="3240088" cy="1206104"/>
        </p:xfrm>
        <a:graphic>
          <a:graphicData uri="http://schemas.openxmlformats.org/presentationml/2006/ole">
            <mc:AlternateContent xmlns:mc="http://schemas.openxmlformats.org/markup-compatibility/2006">
              <mc:Choice xmlns:v="urn:schemas-microsoft-com:vml" Requires="v">
                <p:oleObj spid="_x0000_s57393" name="Equation" r:id="rId3" imgW="1638000" imgH="812520" progId="Equation.3">
                  <p:embed/>
                </p:oleObj>
              </mc:Choice>
              <mc:Fallback>
                <p:oleObj name="Equation" r:id="rId3" imgW="163800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657601"/>
                        <a:ext cx="3240088" cy="120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52D9AB91-8E3B-4B1E-9D24-4010D4BC54D9}" type="slidenum">
              <a:rPr lang="en-US" smtClean="0"/>
              <a:t>52</a:t>
            </a:fld>
            <a:endParaRPr lang="en-US"/>
          </a:p>
        </p:txBody>
      </p:sp>
      <p:sp>
        <p:nvSpPr>
          <p:cNvPr id="6" name="Footer Placeholder 5"/>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622320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Tennis Example 2: Description</a:t>
            </a:r>
          </a:p>
        </p:txBody>
      </p:sp>
      <p:sp>
        <p:nvSpPr>
          <p:cNvPr id="3" name="Content Placeholder 2"/>
          <p:cNvSpPr>
            <a:spLocks noGrp="1"/>
          </p:cNvSpPr>
          <p:nvPr>
            <p:ph idx="1"/>
          </p:nvPr>
        </p:nvSpPr>
        <p:spPr>
          <a:xfrm>
            <a:off x="457200" y="1200151"/>
            <a:ext cx="8458200" cy="3394472"/>
          </a:xfrm>
        </p:spPr>
        <p:txBody>
          <a:bodyPr/>
          <a:lstStyle/>
          <a:p>
            <a:r>
              <a:rPr lang="en-US" sz="2000" dirty="0">
                <a:solidFill>
                  <a:srgbClr val="FF0000"/>
                </a:solidFill>
                <a:latin typeface="+mn-lt"/>
              </a:rPr>
              <a:t>X = (outlook=sunny, temperature=cool, humidity = high, wind=strong)</a:t>
            </a:r>
          </a:p>
          <a:p>
            <a:r>
              <a:rPr lang="en-US" sz="1800" dirty="0">
                <a:solidFill>
                  <a:schemeClr val="tx1"/>
                </a:solidFill>
                <a:latin typeface="+mn-lt"/>
                <a:ea typeface="+mn-ea"/>
                <a:cs typeface="+mn-cs"/>
              </a:rPr>
              <a:t>To compute P(X|C </a:t>
            </a:r>
            <a:r>
              <a:rPr lang="en-US" sz="1800" baseline="-25000" dirty="0">
                <a:solidFill>
                  <a:schemeClr val="tx1"/>
                </a:solidFill>
                <a:latin typeface="+mn-lt"/>
                <a:ea typeface="+mn-ea"/>
                <a:cs typeface="+mn-cs"/>
              </a:rPr>
              <a:t>j</a:t>
            </a:r>
            <a:r>
              <a:rPr lang="en-US" sz="1800" dirty="0">
                <a:solidFill>
                  <a:schemeClr val="tx1"/>
                </a:solidFill>
                <a:latin typeface="+mn-lt"/>
                <a:ea typeface="+mn-ea"/>
                <a:cs typeface="+mn-cs"/>
              </a:rPr>
              <a:t> ), for j = 1, 2, we compute the following conditional probabilities:</a:t>
            </a:r>
          </a:p>
          <a:p>
            <a:endParaRPr lang="en-US" sz="1800" dirty="0"/>
          </a:p>
          <a:p>
            <a:endParaRPr lang="en-US" sz="1800" dirty="0">
              <a:solidFill>
                <a:schemeClr val="tx1"/>
              </a:solidFill>
              <a:latin typeface="+mn-lt"/>
              <a:ea typeface="+mn-ea"/>
              <a:cs typeface="+mn-cs"/>
            </a:endParaRPr>
          </a:p>
          <a:p>
            <a:endParaRPr lang="en-US" sz="1800" dirty="0">
              <a:solidFill>
                <a:schemeClr val="tx1"/>
              </a:solidFill>
              <a:latin typeface="+mn-lt"/>
              <a:ea typeface="+mn-ea"/>
              <a:cs typeface="+mn-cs"/>
            </a:endParaRPr>
          </a:p>
          <a:p>
            <a:pPr>
              <a:buNone/>
            </a:pPr>
            <a:endParaRPr lang="en-US" dirty="0">
              <a:solidFill>
                <a:schemeClr val="tx1"/>
              </a:solidFill>
              <a:latin typeface="+mn-lt"/>
              <a:ea typeface="+mn-ea"/>
              <a:cs typeface="+mn-cs"/>
            </a:endParaRPr>
          </a:p>
        </p:txBody>
      </p:sp>
      <p:graphicFrame>
        <p:nvGraphicFramePr>
          <p:cNvPr id="72706" name="Object 2"/>
          <p:cNvGraphicFramePr>
            <a:graphicFrameLocks noChangeAspect="1"/>
          </p:cNvGraphicFramePr>
          <p:nvPr/>
        </p:nvGraphicFramePr>
        <p:xfrm>
          <a:off x="4665662" y="2218148"/>
          <a:ext cx="4249738" cy="1953815"/>
        </p:xfrm>
        <a:graphic>
          <a:graphicData uri="http://schemas.openxmlformats.org/presentationml/2006/ole">
            <mc:AlternateContent xmlns:mc="http://schemas.openxmlformats.org/markup-compatibility/2006">
              <mc:Choice xmlns:v="urn:schemas-microsoft-com:vml" Requires="v">
                <p:oleObj spid="_x0000_s58466" name="Equation" r:id="rId3" imgW="2654280" imgH="1625400" progId="Equation.3">
                  <p:embed/>
                </p:oleObj>
              </mc:Choice>
              <mc:Fallback>
                <p:oleObj name="Equation" r:id="rId3" imgW="2654280" imgH="1625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5662" y="2218148"/>
                        <a:ext cx="4249738" cy="1953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7" name="Object 3"/>
          <p:cNvGraphicFramePr>
            <a:graphicFrameLocks noChangeAspect="1"/>
          </p:cNvGraphicFramePr>
          <p:nvPr/>
        </p:nvGraphicFramePr>
        <p:xfrm>
          <a:off x="228627" y="2228850"/>
          <a:ext cx="4189413" cy="1953816"/>
        </p:xfrm>
        <a:graphic>
          <a:graphicData uri="http://schemas.openxmlformats.org/presentationml/2006/ole">
            <mc:AlternateContent xmlns:mc="http://schemas.openxmlformats.org/markup-compatibility/2006">
              <mc:Choice xmlns:v="urn:schemas-microsoft-com:vml" Requires="v">
                <p:oleObj spid="_x0000_s58467" name="Equation" r:id="rId5" imgW="2616120" imgH="1625400" progId="Equation.3">
                  <p:embed/>
                </p:oleObj>
              </mc:Choice>
              <mc:Fallback>
                <p:oleObj name="Equation" r:id="rId5" imgW="2616120" imgH="1625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27" y="2228850"/>
                        <a:ext cx="4189413" cy="1953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52D9AB91-8E3B-4B1E-9D24-4010D4BC54D9}" type="slidenum">
              <a:rPr lang="en-US" smtClean="0"/>
              <a:t>53</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62188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09550"/>
            <a:ext cx="7467600" cy="742950"/>
          </a:xfrm>
        </p:spPr>
        <p:txBody>
          <a:bodyPr>
            <a:normAutofit/>
          </a:bodyPr>
          <a:lstStyle/>
          <a:p>
            <a:r>
              <a:rPr lang="en-US" dirty="0"/>
              <a:t>Tennis Example: Classify a new sample</a:t>
            </a:r>
          </a:p>
        </p:txBody>
      </p:sp>
      <p:sp>
        <p:nvSpPr>
          <p:cNvPr id="3" name="Content Placeholder 2"/>
          <p:cNvSpPr>
            <a:spLocks noGrp="1"/>
          </p:cNvSpPr>
          <p:nvPr>
            <p:ph idx="1"/>
          </p:nvPr>
        </p:nvSpPr>
        <p:spPr>
          <a:xfrm>
            <a:off x="457200" y="895359"/>
            <a:ext cx="8534400" cy="3962399"/>
          </a:xfrm>
        </p:spPr>
        <p:txBody>
          <a:bodyPr>
            <a:normAutofit fontScale="85000" lnSpcReduction="10000"/>
          </a:bodyPr>
          <a:lstStyle/>
          <a:p>
            <a:r>
              <a:rPr lang="en-US" sz="2000" dirty="0">
                <a:solidFill>
                  <a:srgbClr val="FF0000"/>
                </a:solidFill>
                <a:latin typeface="+mn-lt"/>
              </a:rPr>
              <a:t>X = (outlook=sunny, temperature=cool, humidity = high, wind=strong)</a:t>
            </a:r>
          </a:p>
          <a:p>
            <a:r>
              <a:rPr lang="en-US" sz="1800" dirty="0">
                <a:solidFill>
                  <a:schemeClr val="tx1"/>
                </a:solidFill>
                <a:latin typeface="+mn-lt"/>
                <a:ea typeface="+mn-ea"/>
                <a:cs typeface="+mn-cs"/>
              </a:rPr>
              <a:t>Using probabilities from th</a:t>
            </a:r>
            <a:r>
              <a:rPr lang="en-US" sz="1800" dirty="0"/>
              <a:t>e previous two pages we can compute the probability in question:</a:t>
            </a:r>
          </a:p>
          <a:p>
            <a:endParaRPr lang="en-US" sz="1800" dirty="0">
              <a:solidFill>
                <a:schemeClr val="tx1"/>
              </a:solidFill>
              <a:latin typeface="+mn-lt"/>
              <a:ea typeface="+mn-ea"/>
              <a:cs typeface="+mn-cs"/>
            </a:endParaRPr>
          </a:p>
          <a:p>
            <a:endParaRPr lang="en-US" sz="1800" dirty="0"/>
          </a:p>
          <a:p>
            <a:endParaRPr lang="en-US" sz="1800" dirty="0">
              <a:solidFill>
                <a:schemeClr val="tx1"/>
              </a:solidFill>
              <a:latin typeface="+mn-lt"/>
              <a:ea typeface="+mn-ea"/>
              <a:cs typeface="+mn-cs"/>
            </a:endParaRPr>
          </a:p>
          <a:p>
            <a:endParaRPr lang="en-US" sz="1800" dirty="0"/>
          </a:p>
          <a:p>
            <a:endParaRPr lang="en-US" sz="1800" dirty="0">
              <a:solidFill>
                <a:schemeClr val="tx1"/>
              </a:solidFill>
              <a:latin typeface="+mn-lt"/>
              <a:ea typeface="+mn-ea"/>
              <a:cs typeface="+mn-cs"/>
            </a:endParaRPr>
          </a:p>
          <a:p>
            <a:endParaRPr lang="en-US" sz="1800" dirty="0"/>
          </a:p>
          <a:p>
            <a:endParaRPr lang="en-US" sz="1800" dirty="0">
              <a:solidFill>
                <a:schemeClr val="tx1"/>
              </a:solidFill>
              <a:latin typeface="+mn-lt"/>
              <a:ea typeface="+mn-ea"/>
              <a:cs typeface="+mn-cs"/>
            </a:endParaRPr>
          </a:p>
          <a:p>
            <a:endParaRPr lang="en-US" sz="1800" dirty="0"/>
          </a:p>
          <a:p>
            <a:endParaRPr lang="en-US" sz="1800" dirty="0">
              <a:solidFill>
                <a:schemeClr val="tx1"/>
              </a:solidFill>
              <a:latin typeface="+mn-lt"/>
              <a:ea typeface="+mn-ea"/>
              <a:cs typeface="+mn-cs"/>
            </a:endParaRPr>
          </a:p>
          <a:p>
            <a:endParaRPr lang="en-US" sz="1800" dirty="0"/>
          </a:p>
          <a:p>
            <a:endParaRPr lang="en-US" sz="1800" i="1" dirty="0"/>
          </a:p>
          <a:p>
            <a:r>
              <a:rPr lang="en-US" sz="4200" i="1" dirty="0" err="1"/>
              <a:t>h</a:t>
            </a:r>
            <a:r>
              <a:rPr lang="en-US" sz="4200" i="1" baseline="-25000" dirty="0" err="1"/>
              <a:t>MAP</a:t>
            </a:r>
            <a:r>
              <a:rPr lang="en-US" sz="4200" i="1" baseline="-25000" dirty="0"/>
              <a:t>  </a:t>
            </a:r>
            <a:r>
              <a:rPr lang="en-US" sz="4200" dirty="0"/>
              <a:t>is </a:t>
            </a:r>
            <a:r>
              <a:rPr lang="en-US" sz="4200" dirty="0">
                <a:solidFill>
                  <a:srgbClr val="FF0000"/>
                </a:solidFill>
              </a:rPr>
              <a:t>not to play tennis</a:t>
            </a:r>
            <a:endParaRPr lang="en-US" sz="4200" i="1" baseline="-25000" dirty="0">
              <a:solidFill>
                <a:srgbClr val="FF0000"/>
              </a:solidFill>
              <a:ea typeface="+mn-ea"/>
              <a:cs typeface="+mn-cs"/>
            </a:endParaRPr>
          </a:p>
          <a:p>
            <a:pPr marL="0" indent="0">
              <a:buNone/>
            </a:pPr>
            <a:endParaRPr lang="en-US" sz="1800" dirty="0"/>
          </a:p>
          <a:p>
            <a:endParaRPr lang="en-US" sz="1800" dirty="0">
              <a:solidFill>
                <a:schemeClr val="tx1"/>
              </a:solidFill>
              <a:latin typeface="+mn-lt"/>
              <a:ea typeface="+mn-ea"/>
              <a:cs typeface="+mn-cs"/>
            </a:endParaRPr>
          </a:p>
          <a:p>
            <a:endParaRPr lang="en-US" sz="1800" dirty="0">
              <a:solidFill>
                <a:schemeClr val="tx1"/>
              </a:solidFill>
              <a:latin typeface="+mn-lt"/>
              <a:ea typeface="+mn-ea"/>
              <a:cs typeface="+mn-cs"/>
            </a:endParaRPr>
          </a:p>
          <a:p>
            <a:pPr>
              <a:buNone/>
            </a:pPr>
            <a:endParaRPr lang="en-US" dirty="0">
              <a:solidFill>
                <a:schemeClr val="tx1"/>
              </a:solidFill>
              <a:latin typeface="+mn-lt"/>
              <a:ea typeface="+mn-ea"/>
              <a:cs typeface="+mn-cs"/>
            </a:endParaRPr>
          </a:p>
        </p:txBody>
      </p:sp>
      <p:graphicFrame>
        <p:nvGraphicFramePr>
          <p:cNvPr id="72707" name="Object 3"/>
          <p:cNvGraphicFramePr>
            <a:graphicFrameLocks noChangeAspect="1"/>
          </p:cNvGraphicFramePr>
          <p:nvPr/>
        </p:nvGraphicFramePr>
        <p:xfrm>
          <a:off x="447687" y="1771651"/>
          <a:ext cx="5267325" cy="1832372"/>
        </p:xfrm>
        <a:graphic>
          <a:graphicData uri="http://schemas.openxmlformats.org/presentationml/2006/ole">
            <mc:AlternateContent xmlns:mc="http://schemas.openxmlformats.org/markup-compatibility/2006">
              <mc:Choice xmlns:v="urn:schemas-microsoft-com:vml" Requires="v">
                <p:oleObj spid="_x0000_s59499" name="Equation" r:id="rId3" imgW="3288960" imgH="1523880" progId="Equation.3">
                  <p:embed/>
                </p:oleObj>
              </mc:Choice>
              <mc:Fallback>
                <p:oleObj name="Equation" r:id="rId3" imgW="3288960" imgH="1523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87" y="1771651"/>
                        <a:ext cx="5267325" cy="1832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4" name="Object 4"/>
          <p:cNvGraphicFramePr>
            <a:graphicFrameLocks noChangeAspect="1"/>
          </p:cNvGraphicFramePr>
          <p:nvPr/>
        </p:nvGraphicFramePr>
        <p:xfrm>
          <a:off x="3824288" y="2415778"/>
          <a:ext cx="5084762" cy="1832372"/>
        </p:xfrm>
        <a:graphic>
          <a:graphicData uri="http://schemas.openxmlformats.org/presentationml/2006/ole">
            <mc:AlternateContent xmlns:mc="http://schemas.openxmlformats.org/markup-compatibility/2006">
              <mc:Choice xmlns:v="urn:schemas-microsoft-com:vml" Requires="v">
                <p:oleObj spid="_x0000_s59500" name="Equation" r:id="rId5" imgW="3174840" imgH="1523880" progId="Equation.3">
                  <p:embed/>
                </p:oleObj>
              </mc:Choice>
              <mc:Fallback>
                <p:oleObj name="Equation" r:id="rId5" imgW="3174840" imgH="1523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4288" y="2415778"/>
                        <a:ext cx="5084762" cy="1832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2209800" y="3158728"/>
            <a:ext cx="914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62600" y="3802856"/>
            <a:ext cx="9144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10F35DC5-7E65-8247-99AB-4E984F8A921E}" type="slidenum">
              <a:rPr lang="en-US" smtClean="0"/>
              <a:pPr/>
              <a:t>54</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599223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55</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a:t>
            </a:r>
            <a:r>
              <a:rPr lang="en-US" sz="2100" dirty="0" err="1">
                <a:latin typeface="Calibri" charset="0"/>
                <a:ea typeface="ＭＳ Ｐゴシック" charset="0"/>
                <a:cs typeface="ＭＳ Ｐゴシック" charset="0"/>
              </a:rPr>
              <a:t>toknens</a:t>
            </a:r>
            <a:r>
              <a:rPr lang="en-US" sz="2100" dirty="0">
                <a:latin typeface="Calibri" charset="0"/>
                <a:ea typeface="ＭＳ Ｐゴシック" charset="0"/>
                <a:cs typeface="ＭＳ Ｐゴシック" charset="0"/>
              </a:rPr>
              <a:t>)</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6" y="4171951"/>
            <a:ext cx="267573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69"/>
            <a:ext cx="3048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81"/>
            <a:ext cx="3352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2" y="-67480"/>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625553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57</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2" y="-67480"/>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29263115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58</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2" y="-67480"/>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59</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dirty="0">
                <a:latin typeface="Calibri" charset="0"/>
                <a:ea typeface="ＭＳ Ｐゴシック" charset="0"/>
                <a:cs typeface="ＭＳ Ｐゴシック" charset="0"/>
              </a:rPr>
              <a:t>The following classifiers are worth trying and should do  well</a:t>
            </a:r>
          </a:p>
          <a:p>
            <a:pPr lvl="2"/>
            <a:r>
              <a:rPr lang="en-US" sz="2400" dirty="0">
                <a:latin typeface="Calibri" charset="0"/>
                <a:ea typeface="ＭＳ Ｐゴシック" charset="0"/>
                <a:cs typeface="ＭＳ Ｐゴシック" charset="0"/>
              </a:rPr>
              <a:t>SVM</a:t>
            </a:r>
          </a:p>
          <a:p>
            <a:pPr lvl="2"/>
            <a:r>
              <a:rPr lang="en-US" sz="2400" dirty="0">
                <a:latin typeface="Calibri" charset="0"/>
                <a:ea typeface="ＭＳ Ｐゴシック" charset="0"/>
                <a:cs typeface="ＭＳ Ｐゴシック" charset="0"/>
              </a:rPr>
              <a:t>Regularized Logistic Regression</a:t>
            </a:r>
          </a:p>
          <a:p>
            <a:r>
              <a:rPr lang="en-US" sz="2800" dirty="0">
                <a:latin typeface="Calibri" charset="0"/>
                <a:ea typeface="ＭＳ Ｐゴシック" charset="0"/>
                <a:cs typeface="ＭＳ Ｐゴシック" charset="0"/>
              </a:rPr>
              <a:t>You can even use user-interpretable decision trees</a:t>
            </a:r>
          </a:p>
        </p:txBody>
      </p:sp>
      <p:sp>
        <p:nvSpPr>
          <p:cNvPr id="59397" name="TextBox 4"/>
          <p:cNvSpPr txBox="1">
            <a:spLocks noChangeArrowheads="1"/>
          </p:cNvSpPr>
          <p:nvPr/>
        </p:nvSpPr>
        <p:spPr bwMode="auto">
          <a:xfrm>
            <a:off x="7620002" y="-67480"/>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2060"/>
                </a:solidFill>
              </a:rPr>
              <a:t>Conditional Probability</a:t>
            </a:r>
          </a:p>
        </p:txBody>
      </p:sp>
      <p:sp>
        <p:nvSpPr>
          <p:cNvPr id="4" name="Slide Number Placeholder 3"/>
          <p:cNvSpPr>
            <a:spLocks noGrp="1"/>
          </p:cNvSpPr>
          <p:nvPr>
            <p:ph type="sldNum" sz="quarter" idx="12"/>
          </p:nvPr>
        </p:nvSpPr>
        <p:spPr/>
        <p:txBody>
          <a:bodyPr/>
          <a:lstStyle/>
          <a:p>
            <a:pPr>
              <a:defRPr/>
            </a:pPr>
            <a:fld id="{E12B67F5-7E23-40D1-8BAB-7824BFC350A7}" type="slidenum">
              <a:rPr lang="en-US" altLang="en-US" smtClean="0">
                <a:solidFill>
                  <a:srgbClr val="000000"/>
                </a:solidFill>
              </a:rPr>
              <a:pPr>
                <a:defRPr/>
              </a:pPr>
              <a:t>6</a:t>
            </a:fld>
            <a:endParaRPr lang="en-US" altLang="en-US">
              <a:solidFill>
                <a:srgbClr val="000000"/>
              </a:solidFill>
            </a:endParaRPr>
          </a:p>
        </p:txBody>
      </p:sp>
      <p:sp>
        <p:nvSpPr>
          <p:cNvPr id="5" name="Content Placeholder 4"/>
          <p:cNvSpPr>
            <a:spLocks noGrp="1"/>
          </p:cNvSpPr>
          <p:nvPr>
            <p:ph idx="1"/>
          </p:nvPr>
        </p:nvSpPr>
        <p:spPr/>
        <p:txBody>
          <a:bodyPr/>
          <a:lstStyle/>
          <a:p>
            <a:r>
              <a:rPr lang="en-US" dirty="0"/>
              <a:t>Given any two events E and F,</a:t>
            </a:r>
          </a:p>
          <a:p>
            <a:endParaRPr lang="en-US" dirty="0"/>
          </a:p>
          <a:p>
            <a:r>
              <a:rPr lang="en-US" dirty="0"/>
              <a:t>P(E) = P(E| F).P(F) + P(E | F</a:t>
            </a:r>
            <a:r>
              <a:rPr lang="en-US" baseline="36000" dirty="0"/>
              <a:t>c</a:t>
            </a:r>
            <a:r>
              <a:rPr lang="en-US" dirty="0"/>
              <a:t>).P(F</a:t>
            </a:r>
            <a:r>
              <a:rPr lang="en-US" baseline="36000" dirty="0"/>
              <a:t>c</a:t>
            </a:r>
            <a:r>
              <a:rPr lang="en-US" dirty="0"/>
              <a:t>)</a:t>
            </a:r>
          </a:p>
        </p:txBody>
      </p:sp>
      <p:sp>
        <p:nvSpPr>
          <p:cNvPr id="3" name="Footer Placeholder 2"/>
          <p:cNvSpPr>
            <a:spLocks noGrp="1"/>
          </p:cNvSpPr>
          <p:nvPr>
            <p:ph type="ftr" sz="quarter" idx="11"/>
          </p:nvPr>
        </p:nvSpPr>
        <p:spPr/>
        <p:txBody>
          <a:bodyPr/>
          <a:lstStyle/>
          <a:p>
            <a:pPr>
              <a:defRPr/>
            </a:pPr>
            <a:endParaRPr lang="en-US" altLang="en-US">
              <a:solidFill>
                <a:srgbClr val="000000"/>
              </a:solidFill>
            </a:endParaRPr>
          </a:p>
        </p:txBody>
      </p:sp>
    </p:spTree>
    <p:extLst>
      <p:ext uri="{BB962C8B-B14F-4D97-AF65-F5344CB8AC3E}">
        <p14:creationId xmlns:p14="http://schemas.microsoft.com/office/powerpoint/2010/main" val="944169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60</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2" y="-67480"/>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61</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1524000" y="23525"/>
            <a:ext cx="7440324" cy="74295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1733550"/>
            <a:ext cx="4495800" cy="3200400"/>
          </a:xfrm>
        </p:spPr>
        <p:txBody>
          <a:bodyPr/>
          <a:lstStyle/>
          <a:p>
            <a:pPr eaLnBrk="1" hangingPunct="1"/>
            <a:r>
              <a:rPr lang="en-US" sz="2800" dirty="0">
                <a:latin typeface="Calibri" charset="0"/>
                <a:ea typeface="ＭＳ Ｐゴシック" charset="0"/>
                <a:cs typeface="ＭＳ Ｐゴシック" charset="0"/>
              </a:rPr>
              <a:t>With enough data</a:t>
            </a:r>
          </a:p>
          <a:p>
            <a:pPr lvl="1"/>
            <a:r>
              <a:rPr lang="en-US" sz="2400" dirty="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2" y="-67480"/>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825246"/>
            <a:ext cx="4191000" cy="4023360"/>
          </a:xfrm>
        </p:spPr>
      </p:pic>
      <p:sp>
        <p:nvSpPr>
          <p:cNvPr id="4" name="TextBox 3"/>
          <p:cNvSpPr txBox="1"/>
          <p:nvPr/>
        </p:nvSpPr>
        <p:spPr>
          <a:xfrm>
            <a:off x="5105400" y="4793218"/>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spelling correction</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11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7391400" cy="742950"/>
          </a:xfrm>
        </p:spPr>
        <p:txBody>
          <a:bodyPr/>
          <a:lstStyle/>
          <a:p>
            <a:r>
              <a:rPr lang="en-US" dirty="0"/>
              <a:t>Real-world systems generally combine:</a:t>
            </a:r>
          </a:p>
        </p:txBody>
      </p:sp>
      <p:sp>
        <p:nvSpPr>
          <p:cNvPr id="3" name="Text Placeholder 2"/>
          <p:cNvSpPr>
            <a:spLocks noGrp="1"/>
          </p:cNvSpPr>
          <p:nvPr>
            <p:ph type="body" sz="half" idx="1"/>
          </p:nvPr>
        </p:nvSpPr>
        <p:spPr>
          <a:xfrm>
            <a:off x="685800" y="1314450"/>
            <a:ext cx="8001000" cy="3390900"/>
          </a:xfrm>
        </p:spPr>
        <p:txBody>
          <a:bodyPr/>
          <a:lstStyle/>
          <a:p>
            <a:pPr marL="342900" lvl="2" indent="-342900"/>
            <a:r>
              <a:rPr lang="en-US" sz="2800" dirty="0">
                <a:latin typeface="Calibri" charset="0"/>
                <a:ea typeface="ＭＳ Ｐゴシック" charset="0"/>
              </a:rPr>
              <a:t>Automatic classification </a:t>
            </a:r>
          </a:p>
          <a:p>
            <a:pPr marL="342900" lvl="2" indent="-342900"/>
            <a:r>
              <a:rPr lang="en-US" sz="2800" dirty="0">
                <a:latin typeface="Calibri" charset="0"/>
                <a:ea typeface="ＭＳ Ｐゴシック" charset="0"/>
              </a:rPr>
              <a:t>Manual review of uncertain/difficult/"new” 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62</a:t>
            </a:fld>
            <a:endParaRPr lang="en-US"/>
          </a:p>
        </p:txBody>
      </p:sp>
      <p:sp>
        <p:nvSpPr>
          <p:cNvPr id="4" name="Footer Placeholder 3"/>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906939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63</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2" y="-67480"/>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64</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2" y="-67480"/>
            <a:ext cx="12971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
        <p:nvSpPr>
          <p:cNvPr id="2" name="Footer Placeholder 1"/>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33119127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dirty="0"/>
              <a:t>			end of presentation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7898566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NAÏVE BAYES CLASSIFIER</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1A9E46F-7BA3-46CF-8DB8-B01995389C81}" type="slidenum">
              <a:rPr lang="en-US" smtClean="0"/>
              <a:pPr/>
              <a:t>66</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38669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p:cNvSpPr>
            <a:spLocks noGrp="1" noChangeArrowheads="1"/>
          </p:cNvSpPr>
          <p:nvPr>
            <p:ph type="title"/>
          </p:nvPr>
        </p:nvSpPr>
        <p:spPr/>
        <p:txBody>
          <a:bodyPr/>
          <a:lstStyle/>
          <a:p>
            <a:r>
              <a:rPr lang="en-US"/>
              <a:t>Bayes Classifier</a:t>
            </a:r>
          </a:p>
        </p:txBody>
      </p:sp>
      <p:sp>
        <p:nvSpPr>
          <p:cNvPr id="1067011" name="Rectangle 3"/>
          <p:cNvSpPr>
            <a:spLocks noGrp="1" noChangeArrowheads="1"/>
          </p:cNvSpPr>
          <p:nvPr>
            <p:ph type="body" idx="1"/>
          </p:nvPr>
        </p:nvSpPr>
        <p:spPr/>
        <p:txBody>
          <a:bodyPr>
            <a:normAutofit fontScale="85000" lnSpcReduction="20000"/>
          </a:bodyPr>
          <a:lstStyle/>
          <a:p>
            <a:r>
              <a:rPr lang="en-US" dirty="0"/>
              <a:t>A probabilistic framework for solving classification problems</a:t>
            </a:r>
          </a:p>
          <a:p>
            <a:r>
              <a:rPr lang="en-US" b="1" dirty="0">
                <a:solidFill>
                  <a:schemeClr val="accent2"/>
                </a:solidFill>
              </a:rPr>
              <a:t>A, C </a:t>
            </a:r>
            <a:r>
              <a:rPr lang="en-US" dirty="0"/>
              <a:t>random variables</a:t>
            </a:r>
          </a:p>
          <a:p>
            <a:r>
              <a:rPr lang="en-US" dirty="0"/>
              <a:t>Joint probability: </a:t>
            </a:r>
            <a:r>
              <a:rPr lang="en-US" b="1" dirty="0" err="1">
                <a:solidFill>
                  <a:schemeClr val="accent2"/>
                </a:solidFill>
              </a:rPr>
              <a:t>Pr</a:t>
            </a:r>
            <a:r>
              <a:rPr lang="en-US" b="1" dirty="0">
                <a:solidFill>
                  <a:schemeClr val="accent2"/>
                </a:solidFill>
              </a:rPr>
              <a:t>(A=</a:t>
            </a:r>
            <a:r>
              <a:rPr lang="en-US" b="1" dirty="0" err="1">
                <a:solidFill>
                  <a:schemeClr val="accent2"/>
                </a:solidFill>
              </a:rPr>
              <a:t>a,C</a:t>
            </a:r>
            <a:r>
              <a:rPr lang="en-US" b="1" dirty="0">
                <a:solidFill>
                  <a:schemeClr val="accent2"/>
                </a:solidFill>
              </a:rPr>
              <a:t>=c)</a:t>
            </a:r>
          </a:p>
          <a:p>
            <a:r>
              <a:rPr lang="en-US" dirty="0"/>
              <a:t>Conditional probability: </a:t>
            </a:r>
            <a:r>
              <a:rPr lang="en-US" b="1" dirty="0" err="1">
                <a:solidFill>
                  <a:schemeClr val="accent2"/>
                </a:solidFill>
              </a:rPr>
              <a:t>Pr</a:t>
            </a:r>
            <a:r>
              <a:rPr lang="en-US" b="1" dirty="0">
                <a:solidFill>
                  <a:schemeClr val="accent2"/>
                </a:solidFill>
              </a:rPr>
              <a:t>(C=c | A=a)</a:t>
            </a:r>
          </a:p>
          <a:p>
            <a:r>
              <a:rPr lang="en-US" dirty="0"/>
              <a:t>Relationship between joint and conditional probability distributions</a:t>
            </a:r>
          </a:p>
          <a:p>
            <a:endParaRPr lang="en-US" dirty="0"/>
          </a:p>
          <a:p>
            <a:endParaRPr lang="en-US" b="1" dirty="0">
              <a:solidFill>
                <a:srgbClr val="FF0000"/>
              </a:solidFill>
            </a:endParaRPr>
          </a:p>
          <a:p>
            <a:r>
              <a:rPr lang="en-US" b="1" dirty="0">
                <a:solidFill>
                  <a:srgbClr val="FF0000"/>
                </a:solidFill>
              </a:rPr>
              <a:t>Bayes Theorem</a:t>
            </a:r>
            <a:r>
              <a:rPr lang="en-US" dirty="0"/>
              <a:t>:</a:t>
            </a:r>
          </a:p>
        </p:txBody>
      </p:sp>
      <p:graphicFrame>
        <p:nvGraphicFramePr>
          <p:cNvPr id="1067012" name="Object 4"/>
          <p:cNvGraphicFramePr>
            <a:graphicFrameLocks noChangeAspect="1"/>
          </p:cNvGraphicFramePr>
          <p:nvPr>
            <p:extLst>
              <p:ext uri="{D42A27DB-BD31-4B8C-83A1-F6EECF244321}">
                <p14:modId xmlns:p14="http://schemas.microsoft.com/office/powerpoint/2010/main" val="2250045010"/>
              </p:ext>
            </p:extLst>
          </p:nvPr>
        </p:nvGraphicFramePr>
        <p:xfrm>
          <a:off x="4038600" y="4229102"/>
          <a:ext cx="3581400" cy="700083"/>
        </p:xfrm>
        <a:graphic>
          <a:graphicData uri="http://schemas.openxmlformats.org/presentationml/2006/ole">
            <mc:AlternateContent xmlns:mc="http://schemas.openxmlformats.org/markup-compatibility/2006">
              <mc:Choice xmlns:v="urn:schemas-microsoft-com:vml" Requires="v">
                <p:oleObj spid="_x0000_s60470" name="Equation" r:id="rId3" imgW="3022560" imgH="787320" progId="Equation.3">
                  <p:embed/>
                </p:oleObj>
              </mc:Choice>
              <mc:Fallback>
                <p:oleObj name="Equation" r:id="rId3" imgW="3022560" imgH="787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229102"/>
                        <a:ext cx="3581400" cy="700083"/>
                      </a:xfrm>
                      <a:prstGeom prst="rect">
                        <a:avLst/>
                      </a:prstGeom>
                      <a:noFill/>
                      <a:ln>
                        <a:noFill/>
                      </a:ln>
                      <a:effec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804318847"/>
              </p:ext>
            </p:extLst>
          </p:nvPr>
        </p:nvGraphicFramePr>
        <p:xfrm>
          <a:off x="1295400" y="3600450"/>
          <a:ext cx="6457950" cy="342900"/>
        </p:xfrm>
        <a:graphic>
          <a:graphicData uri="http://schemas.openxmlformats.org/presentationml/2006/ole">
            <mc:AlternateContent xmlns:mc="http://schemas.openxmlformats.org/markup-compatibility/2006">
              <mc:Choice xmlns:v="urn:schemas-microsoft-com:vml" Requires="v">
                <p:oleObj spid="_x0000_s60471" name="Εξίσωση" r:id="rId5" imgW="2869920" imgH="203040" progId="Equation.3">
                  <p:embed/>
                </p:oleObj>
              </mc:Choice>
              <mc:Fallback>
                <p:oleObj name="Εξίσωση" r:id="rId5" imgW="2869920" imgH="203040" progId="Equation.3">
                  <p:embed/>
                  <p:pic>
                    <p:nvPicPr>
                      <p:cNvPr id="0" name=""/>
                      <p:cNvPicPr>
                        <a:picLocks noChangeAspect="1" noChangeArrowheads="1"/>
                      </p:cNvPicPr>
                      <p:nvPr/>
                    </p:nvPicPr>
                    <p:blipFill>
                      <a:blip r:embed="rId6"/>
                      <a:srcRect/>
                      <a:stretch>
                        <a:fillRect/>
                      </a:stretch>
                    </p:blipFill>
                    <p:spPr bwMode="auto">
                      <a:xfrm>
                        <a:off x="1295400" y="3600450"/>
                        <a:ext cx="64579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81A9E46F-7BA3-46CF-8DB8-B01995389C81}" type="slidenum">
              <a:rPr lang="en-US" smtClean="0"/>
              <a:pPr/>
              <a:t>67</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02057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p:txBody>
          <a:bodyPr/>
          <a:lstStyle/>
          <a:p>
            <a:r>
              <a:rPr lang="en-US"/>
              <a:t>Bayesian Classifiers</a:t>
            </a:r>
          </a:p>
        </p:txBody>
      </p:sp>
      <p:sp>
        <p:nvSpPr>
          <p:cNvPr id="1069059" name="Rectangle 3"/>
          <p:cNvSpPr>
            <a:spLocks noGrp="1" noChangeArrowheads="1"/>
          </p:cNvSpPr>
          <p:nvPr>
            <p:ph type="body" idx="1"/>
          </p:nvPr>
        </p:nvSpPr>
        <p:spPr>
          <a:xfrm>
            <a:off x="228600" y="1085850"/>
            <a:ext cx="8686800" cy="3829050"/>
          </a:xfrm>
        </p:spPr>
        <p:txBody>
          <a:bodyPr>
            <a:normAutofit fontScale="92500"/>
          </a:bodyPr>
          <a:lstStyle/>
          <a:p>
            <a:r>
              <a:rPr lang="en-US" dirty="0"/>
              <a:t>Consider each attribute and class label as random variables</a:t>
            </a:r>
          </a:p>
          <a:p>
            <a:pPr lvl="1">
              <a:buFont typeface="Arial" charset="0"/>
              <a:buNone/>
            </a:pPr>
            <a:endParaRPr lang="en-US" dirty="0"/>
          </a:p>
          <a:p>
            <a:r>
              <a:rPr lang="en-US" dirty="0"/>
              <a:t>Given a record with attributes (A</a:t>
            </a:r>
            <a:r>
              <a:rPr lang="en-US" baseline="-25000" dirty="0"/>
              <a:t>1</a:t>
            </a:r>
            <a:r>
              <a:rPr lang="en-US" dirty="0"/>
              <a:t>, </a:t>
            </a:r>
            <a:r>
              <a:rPr lang="en-US" dirty="0" err="1"/>
              <a:t>A</a:t>
            </a:r>
            <a:r>
              <a:rPr lang="en-US" baseline="-25000" dirty="0" err="1"/>
              <a:t>2</a:t>
            </a:r>
            <a:r>
              <a:rPr lang="en-US" dirty="0"/>
              <a:t>,…,A</a:t>
            </a:r>
            <a:r>
              <a:rPr lang="en-US" baseline="-25000" dirty="0"/>
              <a:t>n</a:t>
            </a:r>
            <a:r>
              <a:rPr lang="en-US" dirty="0"/>
              <a:t>) </a:t>
            </a:r>
          </a:p>
          <a:p>
            <a:pPr lvl="1"/>
            <a:r>
              <a:rPr lang="en-US" dirty="0"/>
              <a:t>Goal is to predict class C</a:t>
            </a:r>
          </a:p>
          <a:p>
            <a:pPr lvl="1"/>
            <a:r>
              <a:rPr lang="en-US" dirty="0"/>
              <a:t>Specifically, we want to find the value of C that maximizes P(C| A</a:t>
            </a:r>
            <a:r>
              <a:rPr lang="en-US" baseline="-25000" dirty="0"/>
              <a:t>1</a:t>
            </a:r>
            <a:r>
              <a:rPr lang="en-US" dirty="0"/>
              <a:t>, </a:t>
            </a:r>
            <a:r>
              <a:rPr lang="en-US" dirty="0" err="1"/>
              <a:t>A</a:t>
            </a:r>
            <a:r>
              <a:rPr lang="en-US" baseline="-25000" dirty="0" err="1"/>
              <a:t>2</a:t>
            </a:r>
            <a:r>
              <a:rPr lang="en-US" dirty="0"/>
              <a:t>,…,A</a:t>
            </a:r>
            <a:r>
              <a:rPr lang="en-US" baseline="-25000" dirty="0"/>
              <a:t>n </a:t>
            </a:r>
            <a:r>
              <a:rPr lang="en-US" dirty="0"/>
              <a:t>)</a:t>
            </a:r>
          </a:p>
          <a:p>
            <a:pPr lvl="1"/>
            <a:endParaRPr lang="en-US" dirty="0"/>
          </a:p>
          <a:p>
            <a:r>
              <a:rPr lang="en-US" dirty="0"/>
              <a:t>Can we estimate P(C| A</a:t>
            </a:r>
            <a:r>
              <a:rPr lang="en-US" baseline="-25000" dirty="0"/>
              <a:t>1</a:t>
            </a:r>
            <a:r>
              <a:rPr lang="en-US" dirty="0"/>
              <a:t>, </a:t>
            </a:r>
            <a:r>
              <a:rPr lang="en-US" dirty="0" err="1"/>
              <a:t>A</a:t>
            </a:r>
            <a:r>
              <a:rPr lang="en-US" baseline="-25000" dirty="0" err="1"/>
              <a:t>2</a:t>
            </a:r>
            <a:r>
              <a:rPr lang="en-US" dirty="0"/>
              <a:t>,…,A</a:t>
            </a:r>
            <a:r>
              <a:rPr lang="en-US" baseline="-25000" dirty="0"/>
              <a:t>n </a:t>
            </a:r>
            <a:r>
              <a:rPr lang="en-US" dirty="0"/>
              <a:t>) directly from data?</a:t>
            </a:r>
          </a:p>
        </p:txBody>
      </p:sp>
      <p:sp>
        <p:nvSpPr>
          <p:cNvPr id="2" name="Slide Number Placeholder 1"/>
          <p:cNvSpPr>
            <a:spLocks noGrp="1"/>
          </p:cNvSpPr>
          <p:nvPr>
            <p:ph type="sldNum" sz="quarter" idx="12"/>
          </p:nvPr>
        </p:nvSpPr>
        <p:spPr/>
        <p:txBody>
          <a:bodyPr/>
          <a:lstStyle/>
          <a:p>
            <a:fld id="{81A9E46F-7BA3-46CF-8DB8-B01995389C81}" type="slidenum">
              <a:rPr lang="en-US" smtClean="0"/>
              <a:pPr/>
              <a:t>68</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712072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p:txBody>
          <a:bodyPr/>
          <a:lstStyle/>
          <a:p>
            <a:r>
              <a:rPr lang="en-US"/>
              <a:t>Bayesian Classifiers</a:t>
            </a:r>
          </a:p>
        </p:txBody>
      </p:sp>
      <p:sp>
        <p:nvSpPr>
          <p:cNvPr id="1070083" name="Rectangle 3"/>
          <p:cNvSpPr>
            <a:spLocks noGrp="1" noChangeArrowheads="1"/>
          </p:cNvSpPr>
          <p:nvPr>
            <p:ph type="body" idx="1"/>
          </p:nvPr>
        </p:nvSpPr>
        <p:spPr>
          <a:xfrm>
            <a:off x="411169" y="1143000"/>
            <a:ext cx="8580437" cy="3886200"/>
          </a:xfrm>
        </p:spPr>
        <p:txBody>
          <a:bodyPr>
            <a:normAutofit fontScale="92500" lnSpcReduction="20000"/>
          </a:bodyPr>
          <a:lstStyle/>
          <a:p>
            <a:pPr>
              <a:lnSpc>
                <a:spcPct val="90000"/>
              </a:lnSpc>
            </a:pPr>
            <a:r>
              <a:rPr lang="en-US" sz="2400" dirty="0"/>
              <a:t>Approach:</a:t>
            </a:r>
          </a:p>
          <a:p>
            <a:pPr lvl="1">
              <a:lnSpc>
                <a:spcPct val="90000"/>
              </a:lnSpc>
            </a:pPr>
            <a:r>
              <a:rPr lang="en-US" sz="2400" dirty="0"/>
              <a:t>compute the posterior probability </a:t>
            </a:r>
            <a:r>
              <a:rPr lang="en-US" sz="2400" dirty="0">
                <a:solidFill>
                  <a:srgbClr val="0070C0"/>
                </a:solidFill>
              </a:rPr>
              <a:t>P(C | A</a:t>
            </a:r>
            <a:r>
              <a:rPr lang="en-US" sz="2400" baseline="-25000" dirty="0">
                <a:solidFill>
                  <a:srgbClr val="0070C0"/>
                </a:solidFill>
              </a:rPr>
              <a:t>1</a:t>
            </a:r>
            <a:r>
              <a:rPr lang="en-US" sz="2400" dirty="0">
                <a:solidFill>
                  <a:srgbClr val="0070C0"/>
                </a:solidFill>
              </a:rPr>
              <a:t>, </a:t>
            </a:r>
            <a:r>
              <a:rPr lang="en-US" sz="2400" dirty="0" err="1">
                <a:solidFill>
                  <a:srgbClr val="0070C0"/>
                </a:solidFill>
              </a:rPr>
              <a:t>A</a:t>
            </a:r>
            <a:r>
              <a:rPr lang="en-US" sz="2400" baseline="-25000" dirty="0" err="1">
                <a:solidFill>
                  <a:srgbClr val="0070C0"/>
                </a:solidFill>
              </a:rPr>
              <a:t>2</a:t>
            </a:r>
            <a:r>
              <a:rPr lang="en-US" sz="2400" dirty="0">
                <a:solidFill>
                  <a:srgbClr val="0070C0"/>
                </a:solidFill>
              </a:rPr>
              <a:t>, …, A</a:t>
            </a:r>
            <a:r>
              <a:rPr lang="en-US" sz="2400" baseline="-25000" dirty="0">
                <a:solidFill>
                  <a:srgbClr val="0070C0"/>
                </a:solidFill>
              </a:rPr>
              <a:t>n</a:t>
            </a:r>
            <a:r>
              <a:rPr lang="en-US" sz="2400" dirty="0">
                <a:solidFill>
                  <a:srgbClr val="0070C0"/>
                </a:solidFill>
              </a:rPr>
              <a:t>) </a:t>
            </a:r>
            <a:r>
              <a:rPr lang="en-US" sz="2400" dirty="0"/>
              <a:t>for all values of </a:t>
            </a:r>
            <a:r>
              <a:rPr lang="en-US" sz="2400" dirty="0">
                <a:solidFill>
                  <a:srgbClr val="0070C0"/>
                </a:solidFill>
              </a:rPr>
              <a:t>C</a:t>
            </a:r>
            <a:r>
              <a:rPr lang="en-US" sz="2400" dirty="0"/>
              <a:t> using the Bayes theorem</a:t>
            </a:r>
          </a:p>
          <a:p>
            <a:pPr lvl="1">
              <a:lnSpc>
                <a:spcPct val="90000"/>
              </a:lnSpc>
            </a:pPr>
            <a:endParaRPr lang="en-US" sz="2400" dirty="0"/>
          </a:p>
          <a:p>
            <a:pPr lvl="1">
              <a:lnSpc>
                <a:spcPct val="90000"/>
              </a:lnSpc>
            </a:pPr>
            <a:endParaRPr lang="en-US" sz="2400" dirty="0"/>
          </a:p>
          <a:p>
            <a:pPr lvl="1">
              <a:lnSpc>
                <a:spcPct val="90000"/>
              </a:lnSpc>
              <a:buFont typeface="Arial" charset="0"/>
              <a:buNone/>
            </a:pPr>
            <a:endParaRPr lang="en-US" sz="2400" dirty="0"/>
          </a:p>
          <a:p>
            <a:pPr lvl="1">
              <a:lnSpc>
                <a:spcPct val="90000"/>
              </a:lnSpc>
            </a:pPr>
            <a:r>
              <a:rPr lang="en-US" sz="2400" dirty="0"/>
              <a:t>Choose value of C that maximizes </a:t>
            </a:r>
            <a:br>
              <a:rPr lang="en-US" sz="2400" dirty="0"/>
            </a:br>
            <a:r>
              <a:rPr lang="en-US" sz="2400" dirty="0"/>
              <a:t>		</a:t>
            </a:r>
            <a:r>
              <a:rPr lang="en-US" sz="2400" dirty="0">
                <a:solidFill>
                  <a:srgbClr val="0070C0"/>
                </a:solidFill>
              </a:rPr>
              <a:t>P(C | A</a:t>
            </a:r>
            <a:r>
              <a:rPr lang="en-US" sz="2400" baseline="-25000" dirty="0">
                <a:solidFill>
                  <a:srgbClr val="0070C0"/>
                </a:solidFill>
              </a:rPr>
              <a:t>1</a:t>
            </a:r>
            <a:r>
              <a:rPr lang="en-US" sz="2400" dirty="0">
                <a:solidFill>
                  <a:srgbClr val="0070C0"/>
                </a:solidFill>
              </a:rPr>
              <a:t>, </a:t>
            </a:r>
            <a:r>
              <a:rPr lang="en-US" sz="2400" dirty="0" err="1">
                <a:solidFill>
                  <a:srgbClr val="0070C0"/>
                </a:solidFill>
              </a:rPr>
              <a:t>A</a:t>
            </a:r>
            <a:r>
              <a:rPr lang="en-US" sz="2400" baseline="-25000" dirty="0" err="1">
                <a:solidFill>
                  <a:srgbClr val="0070C0"/>
                </a:solidFill>
              </a:rPr>
              <a:t>2</a:t>
            </a:r>
            <a:r>
              <a:rPr lang="en-US" sz="2400" dirty="0">
                <a:solidFill>
                  <a:srgbClr val="0070C0"/>
                </a:solidFill>
              </a:rPr>
              <a:t>, …, A</a:t>
            </a:r>
            <a:r>
              <a:rPr lang="en-US" sz="2400" baseline="-25000" dirty="0">
                <a:solidFill>
                  <a:srgbClr val="0070C0"/>
                </a:solidFill>
              </a:rPr>
              <a:t>n</a:t>
            </a:r>
            <a:r>
              <a:rPr lang="en-US" sz="2400" dirty="0">
                <a:solidFill>
                  <a:srgbClr val="0070C0"/>
                </a:solidFill>
              </a:rPr>
              <a:t>)</a:t>
            </a:r>
            <a:br>
              <a:rPr lang="en-US" sz="2400" dirty="0"/>
            </a:br>
            <a:endParaRPr lang="en-US" sz="2400" dirty="0"/>
          </a:p>
          <a:p>
            <a:pPr lvl="1">
              <a:lnSpc>
                <a:spcPct val="90000"/>
              </a:lnSpc>
            </a:pPr>
            <a:r>
              <a:rPr lang="en-US" sz="2400" dirty="0"/>
              <a:t>Equivalent to choosing value of C that maximizes</a:t>
            </a:r>
            <a:br>
              <a:rPr lang="en-US" sz="2400" dirty="0"/>
            </a:br>
            <a:r>
              <a:rPr lang="en-US" sz="2400" dirty="0"/>
              <a:t>       	</a:t>
            </a:r>
            <a:r>
              <a:rPr lang="en-US" sz="2400" dirty="0">
                <a:solidFill>
                  <a:srgbClr val="0070C0"/>
                </a:solidFill>
              </a:rPr>
              <a:t>P(A</a:t>
            </a:r>
            <a:r>
              <a:rPr lang="en-US" sz="2400" baseline="-25000" dirty="0">
                <a:solidFill>
                  <a:srgbClr val="0070C0"/>
                </a:solidFill>
              </a:rPr>
              <a:t>1</a:t>
            </a:r>
            <a:r>
              <a:rPr lang="en-US" sz="2400" dirty="0">
                <a:solidFill>
                  <a:srgbClr val="0070C0"/>
                </a:solidFill>
              </a:rPr>
              <a:t>, </a:t>
            </a:r>
            <a:r>
              <a:rPr lang="en-US" sz="2400" dirty="0" err="1">
                <a:solidFill>
                  <a:srgbClr val="0070C0"/>
                </a:solidFill>
              </a:rPr>
              <a:t>A</a:t>
            </a:r>
            <a:r>
              <a:rPr lang="en-US" sz="2400" baseline="-25000" dirty="0" err="1">
                <a:solidFill>
                  <a:srgbClr val="0070C0"/>
                </a:solidFill>
              </a:rPr>
              <a:t>2</a:t>
            </a:r>
            <a:r>
              <a:rPr lang="en-US" sz="2400" dirty="0">
                <a:solidFill>
                  <a:srgbClr val="0070C0"/>
                </a:solidFill>
              </a:rPr>
              <a:t>, …, </a:t>
            </a:r>
            <a:r>
              <a:rPr lang="en-US" sz="2400" dirty="0" err="1">
                <a:solidFill>
                  <a:srgbClr val="0070C0"/>
                </a:solidFill>
              </a:rPr>
              <a:t>A</a:t>
            </a:r>
            <a:r>
              <a:rPr lang="en-US" sz="2400" baseline="-25000" dirty="0" err="1">
                <a:solidFill>
                  <a:srgbClr val="0070C0"/>
                </a:solidFill>
              </a:rPr>
              <a:t>n</a:t>
            </a:r>
            <a:r>
              <a:rPr lang="en-US" sz="2400" dirty="0" err="1">
                <a:solidFill>
                  <a:srgbClr val="0070C0"/>
                </a:solidFill>
              </a:rPr>
              <a:t>|C</a:t>
            </a:r>
            <a:r>
              <a:rPr lang="en-US" sz="2400" dirty="0">
                <a:solidFill>
                  <a:srgbClr val="0070C0"/>
                </a:solidFill>
              </a:rPr>
              <a:t>) P(C)</a:t>
            </a:r>
          </a:p>
          <a:p>
            <a:pPr lvl="1">
              <a:lnSpc>
                <a:spcPct val="90000"/>
              </a:lnSpc>
              <a:buFont typeface="Arial" charset="0"/>
              <a:buNone/>
            </a:pPr>
            <a:endParaRPr lang="en-US" sz="2400" dirty="0"/>
          </a:p>
          <a:p>
            <a:pPr>
              <a:lnSpc>
                <a:spcPct val="90000"/>
              </a:lnSpc>
            </a:pPr>
            <a:r>
              <a:rPr lang="en-US" sz="2400" dirty="0"/>
              <a:t>How to estimate </a:t>
            </a:r>
            <a:r>
              <a:rPr lang="en-US" sz="2400" dirty="0">
                <a:solidFill>
                  <a:srgbClr val="0070C0"/>
                </a:solidFill>
              </a:rPr>
              <a:t>P(A</a:t>
            </a:r>
            <a:r>
              <a:rPr lang="en-US" sz="2400" baseline="-25000" dirty="0">
                <a:solidFill>
                  <a:srgbClr val="0070C0"/>
                </a:solidFill>
              </a:rPr>
              <a:t>1</a:t>
            </a:r>
            <a:r>
              <a:rPr lang="en-US" sz="2400" dirty="0">
                <a:solidFill>
                  <a:srgbClr val="0070C0"/>
                </a:solidFill>
              </a:rPr>
              <a:t>, </a:t>
            </a:r>
            <a:r>
              <a:rPr lang="en-US" sz="2400" dirty="0" err="1">
                <a:solidFill>
                  <a:srgbClr val="0070C0"/>
                </a:solidFill>
              </a:rPr>
              <a:t>A</a:t>
            </a:r>
            <a:r>
              <a:rPr lang="en-US" sz="2400" baseline="-25000" dirty="0" err="1">
                <a:solidFill>
                  <a:srgbClr val="0070C0"/>
                </a:solidFill>
              </a:rPr>
              <a:t>2</a:t>
            </a:r>
            <a:r>
              <a:rPr lang="en-US" sz="2400" dirty="0">
                <a:solidFill>
                  <a:srgbClr val="0070C0"/>
                </a:solidFill>
              </a:rPr>
              <a:t>, …, A</a:t>
            </a:r>
            <a:r>
              <a:rPr lang="en-US" sz="2400" baseline="-25000" dirty="0">
                <a:solidFill>
                  <a:srgbClr val="0070C0"/>
                </a:solidFill>
              </a:rPr>
              <a:t>n </a:t>
            </a:r>
            <a:r>
              <a:rPr lang="en-US" sz="2400" dirty="0">
                <a:solidFill>
                  <a:srgbClr val="0070C0"/>
                </a:solidFill>
              </a:rPr>
              <a:t>| C )?</a:t>
            </a:r>
          </a:p>
        </p:txBody>
      </p:sp>
      <p:graphicFrame>
        <p:nvGraphicFramePr>
          <p:cNvPr id="1070084" name="Object 4"/>
          <p:cNvGraphicFramePr>
            <a:graphicFrameLocks noChangeAspect="1"/>
          </p:cNvGraphicFramePr>
          <p:nvPr>
            <p:extLst>
              <p:ext uri="{D42A27DB-BD31-4B8C-83A1-F6EECF244321}">
                <p14:modId xmlns:p14="http://schemas.microsoft.com/office/powerpoint/2010/main" val="1296573963"/>
              </p:ext>
            </p:extLst>
          </p:nvPr>
        </p:nvGraphicFramePr>
        <p:xfrm>
          <a:off x="1828800" y="2145507"/>
          <a:ext cx="5791200" cy="597694"/>
        </p:xfrm>
        <a:graphic>
          <a:graphicData uri="http://schemas.openxmlformats.org/presentationml/2006/ole">
            <mc:AlternateContent xmlns:mc="http://schemas.openxmlformats.org/markup-compatibility/2006">
              <mc:Choice xmlns:v="urn:schemas-microsoft-com:vml" Requires="v">
                <p:oleObj spid="_x0000_s62492" name="Εξίσωση" r:id="rId3" imgW="4863960" imgH="799920" progId="Equation.3">
                  <p:embed/>
                </p:oleObj>
              </mc:Choice>
              <mc:Fallback>
                <p:oleObj name="Εξίσωση" r:id="rId3" imgW="4863960" imgH="7999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145507"/>
                        <a:ext cx="5791200" cy="597694"/>
                      </a:xfrm>
                      <a:prstGeom prst="rect">
                        <a:avLst/>
                      </a:prstGeom>
                      <a:noFill/>
                      <a:ln w="57150" cmpd="thickThin">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1A9E46F-7BA3-46CF-8DB8-B01995389C81}" type="slidenum">
              <a:rPr lang="en-US" smtClean="0"/>
              <a:pPr/>
              <a:t>69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9002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rgbClr val="002060"/>
                </a:solidFill>
              </a:rPr>
              <a:t>Example: Rain Prediction</a:t>
            </a:r>
            <a:endParaRPr lang="en-US" sz="3200" b="1" dirty="0">
              <a:solidFill>
                <a:srgbClr val="002060"/>
              </a:solidFill>
            </a:endParaRPr>
          </a:p>
        </p:txBody>
      </p:sp>
      <p:sp>
        <p:nvSpPr>
          <p:cNvPr id="3" name="Content Placeholder 2"/>
          <p:cNvSpPr>
            <a:spLocks noGrp="1"/>
          </p:cNvSpPr>
          <p:nvPr>
            <p:ph idx="1"/>
          </p:nvPr>
        </p:nvSpPr>
        <p:spPr/>
        <p:txBody>
          <a:bodyPr>
            <a:normAutofit fontScale="62500" lnSpcReduction="20000"/>
          </a:bodyPr>
          <a:lstStyle/>
          <a:p>
            <a:r>
              <a:rPr lang="en-US" dirty="0"/>
              <a:t>Marie is getting married tomorrow, at an outdoor ceremony in the desert. In recent years, it has rained only 5 days each year. Unfortunately, the weatherman has predicted rain for tomorrow. When it actually rains, the weatherman correctly forecasts rain 90% of the time. When it doesn't rain, he incorrectly forecasts rain 10% of the time. What is the probability that it will rain on the day of Marie's wedding?</a:t>
            </a:r>
          </a:p>
          <a:p>
            <a:endParaRPr lang="en-US" i="1" dirty="0"/>
          </a:p>
          <a:p>
            <a:r>
              <a:rPr lang="en-US" i="1" dirty="0"/>
              <a:t>Solution:</a:t>
            </a:r>
            <a:r>
              <a:rPr lang="en-US" dirty="0"/>
              <a:t> The sample space is defined by two mutually-exclusive events - it rains or it does not rain. Additionally, a third event occurs when the weatherman predicts rain. Notation for these events appears below.</a:t>
            </a:r>
          </a:p>
          <a:p>
            <a:r>
              <a:rPr lang="en-US" dirty="0"/>
              <a:t>Event A</a:t>
            </a:r>
            <a:r>
              <a:rPr lang="en-US" baseline="-25000" dirty="0"/>
              <a:t>1</a:t>
            </a:r>
            <a:r>
              <a:rPr lang="en-US" dirty="0"/>
              <a:t>. It rains on Marie's wedding.</a:t>
            </a:r>
          </a:p>
          <a:p>
            <a:r>
              <a:rPr lang="en-US" dirty="0"/>
              <a:t>Event A</a:t>
            </a:r>
            <a:r>
              <a:rPr lang="en-US" baseline="-25000" dirty="0"/>
              <a:t>2</a:t>
            </a:r>
            <a:r>
              <a:rPr lang="en-US" dirty="0"/>
              <a:t>. It does not rain on Marie's wedding.</a:t>
            </a:r>
          </a:p>
          <a:p>
            <a:r>
              <a:rPr lang="en-US" dirty="0"/>
              <a:t>Event B. The weatherman predicts rain.</a:t>
            </a:r>
          </a:p>
          <a:p>
            <a:pPr marL="0" indent="0">
              <a:buNone/>
            </a:pPr>
            <a:endParaRPr lang="en-US" dirty="0"/>
          </a:p>
        </p:txBody>
      </p:sp>
      <p:sp>
        <p:nvSpPr>
          <p:cNvPr id="4" name="TextBox 3"/>
          <p:cNvSpPr txBox="1"/>
          <p:nvPr/>
        </p:nvSpPr>
        <p:spPr>
          <a:xfrm>
            <a:off x="4810461" y="4596646"/>
            <a:ext cx="4038600" cy="369332"/>
          </a:xfrm>
          <a:prstGeom prst="rect">
            <a:avLst/>
          </a:prstGeom>
          <a:noFill/>
        </p:spPr>
        <p:txBody>
          <a:bodyPr wrap="square" rtlCol="0">
            <a:spAutoFit/>
          </a:bodyPr>
          <a:lstStyle/>
          <a:p>
            <a:r>
              <a:rPr lang="en-US" sz="1800" dirty="0"/>
              <a:t>Source: ww.startrek.com</a:t>
            </a:r>
          </a:p>
        </p:txBody>
      </p:sp>
      <p:sp>
        <p:nvSpPr>
          <p:cNvPr id="5" name="Slide Number Placeholder 4"/>
          <p:cNvSpPr>
            <a:spLocks noGrp="1"/>
          </p:cNvSpPr>
          <p:nvPr>
            <p:ph type="sldNum" sz="quarter" idx="12"/>
          </p:nvPr>
        </p:nvSpPr>
        <p:spPr/>
        <p:txBody>
          <a:bodyPr/>
          <a:lstStyle/>
          <a:p>
            <a:fld id="{81A9E46F-7BA3-46CF-8DB8-B01995389C81}" type="slidenum">
              <a:rPr lang="en-US" smtClean="0"/>
              <a:pPr/>
              <a:t>7</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874933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r>
              <a:rPr lang="en-US"/>
              <a:t>Naïve Bayes Classifier</a:t>
            </a:r>
          </a:p>
        </p:txBody>
      </p:sp>
      <mc:AlternateContent xmlns:mc="http://schemas.openxmlformats.org/markup-compatibility/2006" xmlns:a14="http://schemas.microsoft.com/office/drawing/2010/main">
        <mc:Choice Requires="a14">
          <p:sp>
            <p:nvSpPr>
              <p:cNvPr id="1071107" name="Rectangle 3"/>
              <p:cNvSpPr>
                <a:spLocks noGrp="1" noChangeArrowheads="1"/>
              </p:cNvSpPr>
              <p:nvPr>
                <p:ph type="body" idx="1"/>
              </p:nvPr>
            </p:nvSpPr>
            <p:spPr/>
            <p:txBody>
              <a:bodyPr>
                <a:normAutofit fontScale="92500" lnSpcReduction="10000"/>
              </a:bodyPr>
              <a:lstStyle/>
              <a:p>
                <a:r>
                  <a:rPr lang="en-US" sz="2400" dirty="0"/>
                  <a:t>Assume independence among attributes A</a:t>
                </a:r>
                <a:r>
                  <a:rPr lang="en-US" baseline="-25000" dirty="0"/>
                  <a:t>i</a:t>
                </a:r>
                <a:r>
                  <a:rPr lang="en-US" sz="2400" dirty="0"/>
                  <a:t> when class is given:    </a:t>
                </a:r>
              </a:p>
              <a:p>
                <a:pPr lvl="1"/>
                <a14:m>
                  <m:oMath xmlns:m="http://schemas.openxmlformats.org/officeDocument/2006/math">
                    <m:r>
                      <a:rPr lang="en-US" sz="2400" i="1" dirty="0" smtClean="0">
                        <a:solidFill>
                          <a:srgbClr val="00B0F0"/>
                        </a:solidFill>
                        <a:latin typeface="Cambria Math"/>
                      </a:rPr>
                      <m:t>𝑃</m:t>
                    </m:r>
                    <m:r>
                      <a:rPr lang="en-US" sz="2400" i="1" dirty="0" smtClean="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𝐴</m:t>
                        </m:r>
                      </m:e>
                      <m:sub>
                        <m:r>
                          <a:rPr lang="en-US" sz="2400" b="0" i="1" dirty="0" smtClean="0">
                            <a:solidFill>
                              <a:srgbClr val="00B0F0"/>
                            </a:solidFill>
                            <a:latin typeface="Cambria Math"/>
                          </a:rPr>
                          <m:t>1</m:t>
                        </m:r>
                      </m:sub>
                    </m:sSub>
                    <m:r>
                      <a:rPr lang="en-US" sz="2400" b="0" i="1" dirty="0" smtClean="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𝐴</m:t>
                        </m:r>
                      </m:e>
                      <m:sub>
                        <m:r>
                          <a:rPr lang="en-US" sz="2400" b="0" i="1" dirty="0" smtClean="0">
                            <a:solidFill>
                              <a:srgbClr val="00B0F0"/>
                            </a:solidFill>
                            <a:latin typeface="Cambria Math"/>
                          </a:rPr>
                          <m:t>2</m:t>
                        </m:r>
                      </m:sub>
                    </m:sSub>
                    <m:r>
                      <a:rPr lang="en-US" sz="2400" b="0" i="1" dirty="0" smtClean="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𝐴</m:t>
                        </m:r>
                      </m:e>
                      <m:sub>
                        <m:r>
                          <a:rPr lang="en-US" sz="2400" b="0" i="1" dirty="0" smtClean="0">
                            <a:solidFill>
                              <a:srgbClr val="00B0F0"/>
                            </a:solidFill>
                            <a:latin typeface="Cambria Math"/>
                          </a:rPr>
                          <m:t>𝑛</m:t>
                        </m:r>
                      </m:sub>
                    </m:sSub>
                    <m:r>
                      <a:rPr lang="en-US" sz="2400" b="0" i="1" dirty="0" smtClean="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𝐶</m:t>
                        </m:r>
                      </m:e>
                      <m:sub>
                        <m:r>
                          <a:rPr lang="en-US" sz="2400" b="0" i="1" dirty="0" smtClean="0">
                            <a:solidFill>
                              <a:srgbClr val="00B0F0"/>
                            </a:solidFill>
                            <a:latin typeface="Cambria Math"/>
                          </a:rPr>
                          <m:t>𝑗</m:t>
                        </m:r>
                      </m:sub>
                    </m:sSub>
                    <m:r>
                      <a:rPr lang="en-US" sz="2400" i="1" dirty="0">
                        <a:solidFill>
                          <a:srgbClr val="00B0F0"/>
                        </a:solidFill>
                        <a:latin typeface="Cambria Math"/>
                      </a:rPr>
                      <m:t>) = </m:t>
                    </m:r>
                    <m:r>
                      <a:rPr lang="en-US" sz="2400" i="1" dirty="0">
                        <a:solidFill>
                          <a:srgbClr val="00B0F0"/>
                        </a:solidFill>
                        <a:latin typeface="Cambria Math"/>
                      </a:rPr>
                      <m:t>𝑃</m:t>
                    </m:r>
                    <m:r>
                      <a:rPr lang="en-US" sz="2400" i="1" dirty="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𝐴</m:t>
                        </m:r>
                      </m:e>
                      <m:sub>
                        <m:r>
                          <a:rPr lang="en-US" sz="2400" b="0" i="1" dirty="0" smtClean="0">
                            <a:solidFill>
                              <a:srgbClr val="00B0F0"/>
                            </a:solidFill>
                            <a:latin typeface="Cambria Math"/>
                          </a:rPr>
                          <m:t>1</m:t>
                        </m:r>
                      </m:sub>
                    </m:sSub>
                    <m:r>
                      <a:rPr lang="en-US" sz="2400" b="0" i="1" dirty="0" smtClean="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𝐶</m:t>
                        </m:r>
                      </m:e>
                      <m:sub>
                        <m:r>
                          <a:rPr lang="en-US" sz="2400" b="0" i="1" dirty="0" smtClean="0">
                            <a:solidFill>
                              <a:srgbClr val="00B0F0"/>
                            </a:solidFill>
                            <a:latin typeface="Cambria Math"/>
                          </a:rPr>
                          <m:t>𝑗</m:t>
                        </m:r>
                      </m:sub>
                    </m:sSub>
                    <m:r>
                      <a:rPr lang="en-US" sz="2400" b="0" i="1" dirty="0" smtClean="0">
                        <a:solidFill>
                          <a:srgbClr val="00B0F0"/>
                        </a:solidFill>
                        <a:latin typeface="Cambria Math"/>
                      </a:rPr>
                      <m:t>)</m:t>
                    </m:r>
                    <m:r>
                      <a:rPr lang="en-US" sz="2400" i="1" dirty="0" smtClean="0">
                        <a:solidFill>
                          <a:srgbClr val="00B0F0"/>
                        </a:solidFill>
                        <a:latin typeface="Cambria Math"/>
                      </a:rPr>
                      <m:t> </m:t>
                    </m:r>
                    <m:r>
                      <a:rPr lang="en-US" sz="2400" i="1" dirty="0">
                        <a:solidFill>
                          <a:srgbClr val="00B0F0"/>
                        </a:solidFill>
                        <a:latin typeface="Cambria Math"/>
                      </a:rPr>
                      <m:t>𝑃</m:t>
                    </m:r>
                    <m:r>
                      <a:rPr lang="en-US" sz="2400" i="1" dirty="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𝐴</m:t>
                        </m:r>
                      </m:e>
                      <m:sub>
                        <m:r>
                          <a:rPr lang="en-US" sz="2400" b="0" i="1" dirty="0" smtClean="0">
                            <a:solidFill>
                              <a:srgbClr val="00B0F0"/>
                            </a:solidFill>
                            <a:latin typeface="Cambria Math"/>
                          </a:rPr>
                          <m:t>2</m:t>
                        </m:r>
                      </m:sub>
                    </m:sSub>
                    <m:d>
                      <m:dPr>
                        <m:begChr m:val="|"/>
                        <m:ctrlPr>
                          <a:rPr lang="en-US" sz="2400" b="0" i="1" dirty="0" smtClean="0">
                            <a:solidFill>
                              <a:srgbClr val="00B0F0"/>
                            </a:solidFill>
                            <a:latin typeface="Cambria Math" panose="02040503050406030204" pitchFamily="18" charset="0"/>
                          </a:rPr>
                        </m:ctrlPr>
                      </m:dPr>
                      <m:e>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𝐶</m:t>
                            </m:r>
                          </m:e>
                          <m:sub>
                            <m:r>
                              <a:rPr lang="en-US" sz="2400" b="0" i="1" dirty="0" smtClean="0">
                                <a:solidFill>
                                  <a:srgbClr val="00B0F0"/>
                                </a:solidFill>
                                <a:latin typeface="Cambria Math"/>
                              </a:rPr>
                              <m:t>𝑗</m:t>
                            </m:r>
                          </m:sub>
                        </m:sSub>
                      </m:e>
                    </m:d>
                    <m:r>
                      <a:rPr lang="en-US" sz="2400" b="0" i="1" dirty="0" smtClean="0">
                        <a:solidFill>
                          <a:srgbClr val="00B0F0"/>
                        </a:solidFill>
                        <a:latin typeface="Cambria Math"/>
                      </a:rPr>
                      <m:t>⋯</m:t>
                    </m:r>
                    <m:r>
                      <a:rPr lang="en-US" sz="2400" b="0" i="1" dirty="0" smtClean="0">
                        <a:solidFill>
                          <a:srgbClr val="00B0F0"/>
                        </a:solidFill>
                        <a:latin typeface="Cambria Math"/>
                      </a:rPr>
                      <m:t>𝑃</m:t>
                    </m:r>
                    <m:r>
                      <a:rPr lang="en-US" sz="2400" b="0" i="1" dirty="0" smtClean="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𝐴</m:t>
                        </m:r>
                      </m:e>
                      <m:sub>
                        <m:r>
                          <a:rPr lang="en-US" sz="2400" b="0" i="1" dirty="0" smtClean="0">
                            <a:solidFill>
                              <a:srgbClr val="00B0F0"/>
                            </a:solidFill>
                            <a:latin typeface="Cambria Math"/>
                          </a:rPr>
                          <m:t>𝑛</m:t>
                        </m:r>
                      </m:sub>
                    </m:sSub>
                    <m:r>
                      <a:rPr lang="en-US" sz="2400" b="0" i="1" dirty="0" smtClean="0">
                        <a:solidFill>
                          <a:srgbClr val="00B0F0"/>
                        </a:solidFill>
                        <a:latin typeface="Cambria Math"/>
                      </a:rPr>
                      <m:t>|</m:t>
                    </m:r>
                    <m:sSub>
                      <m:sSubPr>
                        <m:ctrlPr>
                          <a:rPr lang="en-US" sz="2400" b="0" i="1" dirty="0" smtClean="0">
                            <a:solidFill>
                              <a:srgbClr val="00B0F0"/>
                            </a:solidFill>
                            <a:latin typeface="Cambria Math" panose="02040503050406030204" pitchFamily="18" charset="0"/>
                          </a:rPr>
                        </m:ctrlPr>
                      </m:sSubPr>
                      <m:e>
                        <m:r>
                          <a:rPr lang="en-US" sz="2400" b="0" i="1" dirty="0" smtClean="0">
                            <a:solidFill>
                              <a:srgbClr val="00B0F0"/>
                            </a:solidFill>
                            <a:latin typeface="Cambria Math"/>
                          </a:rPr>
                          <m:t>𝐶</m:t>
                        </m:r>
                      </m:e>
                      <m:sub>
                        <m:r>
                          <a:rPr lang="en-US" sz="2400" b="0" i="1" dirty="0" smtClean="0">
                            <a:solidFill>
                              <a:srgbClr val="00B0F0"/>
                            </a:solidFill>
                            <a:latin typeface="Cambria Math"/>
                          </a:rPr>
                          <m:t>𝑗</m:t>
                        </m:r>
                      </m:sub>
                    </m:sSub>
                    <m:r>
                      <a:rPr lang="en-US" sz="2400" b="0" i="1" dirty="0" smtClean="0">
                        <a:solidFill>
                          <a:srgbClr val="00B0F0"/>
                        </a:solidFill>
                        <a:latin typeface="Cambria Math"/>
                      </a:rPr>
                      <m:t>)</m:t>
                    </m:r>
                  </m:oMath>
                </a14:m>
                <a:endParaRPr lang="en-US" sz="2400" dirty="0"/>
              </a:p>
              <a:p>
                <a:pPr lvl="1"/>
                <a:endParaRPr lang="en-US" sz="2400" dirty="0"/>
              </a:p>
              <a:p>
                <a:pPr lvl="1"/>
                <a:r>
                  <a:rPr lang="en-US" sz="2400" dirty="0"/>
                  <a:t>We can estimate </a:t>
                </a:r>
                <a:r>
                  <a:rPr lang="en-US" sz="2400" dirty="0">
                    <a:solidFill>
                      <a:srgbClr val="00B0F0"/>
                    </a:solidFill>
                  </a:rPr>
                  <a:t>P(A</a:t>
                </a:r>
                <a:r>
                  <a:rPr lang="en-US" baseline="-25000" dirty="0">
                    <a:solidFill>
                      <a:srgbClr val="00B0F0"/>
                    </a:solidFill>
                  </a:rPr>
                  <a:t>i</a:t>
                </a:r>
                <a:r>
                  <a:rPr lang="en-US" sz="2400" dirty="0">
                    <a:solidFill>
                      <a:srgbClr val="00B0F0"/>
                    </a:solidFill>
                  </a:rPr>
                  <a:t>| </a:t>
                </a:r>
                <a:r>
                  <a:rPr lang="en-US" sz="2400" dirty="0" err="1">
                    <a:solidFill>
                      <a:srgbClr val="00B0F0"/>
                    </a:solidFill>
                  </a:rPr>
                  <a:t>C</a:t>
                </a:r>
                <a:r>
                  <a:rPr lang="en-US" baseline="-25000" dirty="0" err="1">
                    <a:solidFill>
                      <a:srgbClr val="00B0F0"/>
                    </a:solidFill>
                  </a:rPr>
                  <a:t>j</a:t>
                </a:r>
                <a:r>
                  <a:rPr lang="en-US" sz="2400" dirty="0">
                    <a:solidFill>
                      <a:srgbClr val="00B0F0"/>
                    </a:solidFill>
                  </a:rPr>
                  <a:t>) </a:t>
                </a:r>
                <a:r>
                  <a:rPr lang="en-US" sz="2400" dirty="0"/>
                  <a:t>for all </a:t>
                </a:r>
                <a:r>
                  <a:rPr lang="en-US" sz="2400" dirty="0">
                    <a:solidFill>
                      <a:srgbClr val="00B0F0"/>
                    </a:solidFill>
                  </a:rPr>
                  <a:t>A</a:t>
                </a:r>
                <a:r>
                  <a:rPr lang="en-US" baseline="-25000" dirty="0">
                    <a:solidFill>
                      <a:srgbClr val="00B0F0"/>
                    </a:solidFill>
                  </a:rPr>
                  <a:t>i</a:t>
                </a:r>
                <a:r>
                  <a:rPr lang="en-US" sz="2400" dirty="0"/>
                  <a:t> and </a:t>
                </a:r>
                <a:r>
                  <a:rPr lang="en-US" sz="2400" dirty="0" err="1">
                    <a:solidFill>
                      <a:srgbClr val="00B0F0"/>
                    </a:solidFill>
                  </a:rPr>
                  <a:t>C</a:t>
                </a:r>
                <a:r>
                  <a:rPr lang="en-US" baseline="-25000" dirty="0" err="1">
                    <a:solidFill>
                      <a:srgbClr val="00B0F0"/>
                    </a:solidFill>
                  </a:rPr>
                  <a:t>j</a:t>
                </a:r>
                <a:r>
                  <a:rPr lang="en-US" sz="2400" dirty="0">
                    <a:solidFill>
                      <a:srgbClr val="00B0F0"/>
                    </a:solidFill>
                  </a:rPr>
                  <a:t>.</a:t>
                </a:r>
              </a:p>
              <a:p>
                <a:pPr lvl="1">
                  <a:buFont typeface="Arial" charset="0"/>
                  <a:buNone/>
                </a:pPr>
                <a:endParaRPr lang="en-US" sz="2400" dirty="0"/>
              </a:p>
              <a:p>
                <a:pPr lvl="1"/>
                <a:r>
                  <a:rPr lang="en-US" sz="2400" dirty="0"/>
                  <a:t>New point X is classified to </a:t>
                </a:r>
                <a:r>
                  <a:rPr lang="en-US" sz="2400" dirty="0" err="1"/>
                  <a:t>C</a:t>
                </a:r>
                <a:r>
                  <a:rPr lang="en-US" sz="2400" baseline="-25000" dirty="0" err="1"/>
                  <a:t>j</a:t>
                </a:r>
                <a:r>
                  <a:rPr lang="en-US" sz="2400" dirty="0"/>
                  <a:t> if </a:t>
                </a:r>
              </a:p>
              <a:p>
                <a:pPr marL="274320" lvl="1" indent="0">
                  <a:buNone/>
                </a:pPr>
                <a:r>
                  <a:rPr lang="en-US" b="0" dirty="0">
                    <a:solidFill>
                      <a:srgbClr val="00B0F0"/>
                    </a:solidFill>
                  </a:rPr>
                  <a:t> 		</a:t>
                </a:r>
                <a14:m>
                  <m:oMath xmlns:m="http://schemas.openxmlformats.org/officeDocument/2006/math">
                    <m:r>
                      <a:rPr lang="en-US" sz="2400" b="0" i="1" smtClean="0">
                        <a:solidFill>
                          <a:srgbClr val="00B0F0"/>
                        </a:solidFill>
                        <a:latin typeface="Cambria Math"/>
                      </a:rPr>
                      <m:t>𝑃</m:t>
                    </m:r>
                    <m:d>
                      <m:dPr>
                        <m:ctrlPr>
                          <a:rPr lang="en-US" sz="2400" b="0" i="1" smtClean="0">
                            <a:solidFill>
                              <a:srgbClr val="00B0F0"/>
                            </a:solidFill>
                            <a:latin typeface="Cambria Math" panose="02040503050406030204" pitchFamily="18" charset="0"/>
                          </a:rPr>
                        </m:ctrlPr>
                      </m:dPr>
                      <m:e>
                        <m:sSub>
                          <m:sSubPr>
                            <m:ctrlPr>
                              <a:rPr lang="en-US" sz="2400" b="0" i="1" smtClean="0">
                                <a:solidFill>
                                  <a:srgbClr val="00B0F0"/>
                                </a:solidFill>
                                <a:latin typeface="Cambria Math" panose="02040503050406030204" pitchFamily="18" charset="0"/>
                              </a:rPr>
                            </m:ctrlPr>
                          </m:sSubPr>
                          <m:e>
                            <m:r>
                              <a:rPr lang="en-US" sz="2400" b="0" i="1" smtClean="0">
                                <a:solidFill>
                                  <a:srgbClr val="00B0F0"/>
                                </a:solidFill>
                                <a:latin typeface="Cambria Math"/>
                              </a:rPr>
                              <m:t>𝐶</m:t>
                            </m:r>
                          </m:e>
                          <m:sub>
                            <m:r>
                              <a:rPr lang="en-US" sz="2400" b="0" i="1" smtClean="0">
                                <a:solidFill>
                                  <a:srgbClr val="00B0F0"/>
                                </a:solidFill>
                                <a:latin typeface="Cambria Math"/>
                              </a:rPr>
                              <m:t>𝑗</m:t>
                            </m:r>
                          </m:sub>
                        </m:sSub>
                      </m:e>
                      <m:e>
                        <m:r>
                          <a:rPr lang="en-US" sz="2400" b="0" i="1" smtClean="0">
                            <a:solidFill>
                              <a:srgbClr val="00B0F0"/>
                            </a:solidFill>
                            <a:latin typeface="Cambria Math"/>
                          </a:rPr>
                          <m:t>𝑋</m:t>
                        </m:r>
                      </m:e>
                    </m:d>
                    <m:r>
                      <a:rPr lang="en-US" sz="2400" b="0" i="1" smtClean="0">
                        <a:solidFill>
                          <a:srgbClr val="00B0F0"/>
                        </a:solidFill>
                        <a:latin typeface="Cambria Math"/>
                      </a:rPr>
                      <m:t>=</m:t>
                    </m:r>
                    <m:r>
                      <a:rPr lang="en-US" sz="2400" b="0" i="1" smtClean="0">
                        <a:solidFill>
                          <a:srgbClr val="00B0F0"/>
                        </a:solidFill>
                        <a:latin typeface="Cambria Math"/>
                      </a:rPr>
                      <m:t>𝑃</m:t>
                    </m:r>
                    <m:d>
                      <m:dPr>
                        <m:ctrlPr>
                          <a:rPr lang="en-US" sz="2400" b="0" i="1" smtClean="0">
                            <a:solidFill>
                              <a:srgbClr val="00B0F0"/>
                            </a:solidFill>
                            <a:latin typeface="Cambria Math" panose="02040503050406030204" pitchFamily="18" charset="0"/>
                          </a:rPr>
                        </m:ctrlPr>
                      </m:dPr>
                      <m:e>
                        <m:sSub>
                          <m:sSubPr>
                            <m:ctrlPr>
                              <a:rPr lang="en-US" sz="2400" b="0" i="1" smtClean="0">
                                <a:solidFill>
                                  <a:srgbClr val="00B0F0"/>
                                </a:solidFill>
                                <a:latin typeface="Cambria Math" panose="02040503050406030204" pitchFamily="18" charset="0"/>
                              </a:rPr>
                            </m:ctrlPr>
                          </m:sSubPr>
                          <m:e>
                            <m:r>
                              <a:rPr lang="en-US" sz="2400" b="0" i="1" smtClean="0">
                                <a:solidFill>
                                  <a:srgbClr val="00B0F0"/>
                                </a:solidFill>
                                <a:latin typeface="Cambria Math"/>
                              </a:rPr>
                              <m:t>𝐶</m:t>
                            </m:r>
                          </m:e>
                          <m:sub>
                            <m:r>
                              <a:rPr lang="en-US" sz="2400" b="0" i="1" smtClean="0">
                                <a:solidFill>
                                  <a:srgbClr val="00B0F0"/>
                                </a:solidFill>
                                <a:latin typeface="Cambria Math"/>
                              </a:rPr>
                              <m:t>𝑗</m:t>
                            </m:r>
                          </m:sub>
                        </m:sSub>
                      </m:e>
                    </m:d>
                    <m:nary>
                      <m:naryPr>
                        <m:chr m:val="∏"/>
                        <m:supHide m:val="on"/>
                        <m:ctrlPr>
                          <a:rPr lang="en-US" sz="2400" b="0" i="1" smtClean="0">
                            <a:solidFill>
                              <a:srgbClr val="00B0F0"/>
                            </a:solidFill>
                            <a:latin typeface="Cambria Math" panose="02040503050406030204" pitchFamily="18" charset="0"/>
                          </a:rPr>
                        </m:ctrlPr>
                      </m:naryPr>
                      <m:sub>
                        <m:r>
                          <a:rPr lang="en-US" sz="2400" b="0" i="1" smtClean="0">
                            <a:solidFill>
                              <a:srgbClr val="00B0F0"/>
                            </a:solidFill>
                            <a:latin typeface="Cambria Math"/>
                          </a:rPr>
                          <m:t>𝑖</m:t>
                        </m:r>
                      </m:sub>
                      <m:sup/>
                      <m:e>
                        <m:r>
                          <a:rPr lang="en-US" sz="2400" b="0" i="1" smtClean="0">
                            <a:solidFill>
                              <a:srgbClr val="00B0F0"/>
                            </a:solidFill>
                            <a:latin typeface="Cambria Math"/>
                          </a:rPr>
                          <m:t>𝑃</m:t>
                        </m:r>
                        <m:r>
                          <a:rPr lang="en-US" sz="2400" b="0" i="1" smtClean="0">
                            <a:solidFill>
                              <a:srgbClr val="00B0F0"/>
                            </a:solidFill>
                            <a:latin typeface="Cambria Math"/>
                          </a:rPr>
                          <m:t>(</m:t>
                        </m:r>
                        <m:sSub>
                          <m:sSubPr>
                            <m:ctrlPr>
                              <a:rPr lang="en-US" sz="2400" b="0" i="1" smtClean="0">
                                <a:solidFill>
                                  <a:srgbClr val="00B0F0"/>
                                </a:solidFill>
                                <a:latin typeface="Cambria Math" panose="02040503050406030204" pitchFamily="18" charset="0"/>
                              </a:rPr>
                            </m:ctrlPr>
                          </m:sSubPr>
                          <m:e>
                            <m:r>
                              <a:rPr lang="en-US" sz="2400" b="0" i="1" smtClean="0">
                                <a:solidFill>
                                  <a:srgbClr val="00B0F0"/>
                                </a:solidFill>
                                <a:latin typeface="Cambria Math"/>
                              </a:rPr>
                              <m:t>𝐴</m:t>
                            </m:r>
                          </m:e>
                          <m:sub>
                            <m:r>
                              <a:rPr lang="en-US" sz="2400" b="0" i="1" smtClean="0">
                                <a:solidFill>
                                  <a:srgbClr val="00B0F0"/>
                                </a:solidFill>
                                <a:latin typeface="Cambria Math"/>
                              </a:rPr>
                              <m:t>𝑖</m:t>
                            </m:r>
                          </m:sub>
                        </m:sSub>
                        <m:r>
                          <a:rPr lang="en-US" sz="2400" b="0" i="1" smtClean="0">
                            <a:solidFill>
                              <a:srgbClr val="00B0F0"/>
                            </a:solidFill>
                            <a:latin typeface="Cambria Math"/>
                          </a:rPr>
                          <m:t>|</m:t>
                        </m:r>
                        <m:sSub>
                          <m:sSubPr>
                            <m:ctrlPr>
                              <a:rPr lang="en-US" sz="2400" b="0" i="1" smtClean="0">
                                <a:solidFill>
                                  <a:srgbClr val="00B0F0"/>
                                </a:solidFill>
                                <a:latin typeface="Cambria Math" panose="02040503050406030204" pitchFamily="18" charset="0"/>
                              </a:rPr>
                            </m:ctrlPr>
                          </m:sSubPr>
                          <m:e>
                            <m:r>
                              <a:rPr lang="en-US" sz="2400" b="0" i="1" smtClean="0">
                                <a:solidFill>
                                  <a:srgbClr val="00B0F0"/>
                                </a:solidFill>
                                <a:latin typeface="Cambria Math"/>
                              </a:rPr>
                              <m:t>𝐶</m:t>
                            </m:r>
                          </m:e>
                          <m:sub>
                            <m:r>
                              <a:rPr lang="en-US" sz="2400" b="0" i="1" smtClean="0">
                                <a:solidFill>
                                  <a:srgbClr val="00B0F0"/>
                                </a:solidFill>
                                <a:latin typeface="Cambria Math"/>
                              </a:rPr>
                              <m:t>𝑗</m:t>
                            </m:r>
                          </m:sub>
                        </m:sSub>
                        <m:r>
                          <a:rPr lang="en-US" sz="2400" b="0" i="1" smtClean="0">
                            <a:solidFill>
                              <a:srgbClr val="00B0F0"/>
                            </a:solidFill>
                            <a:latin typeface="Cambria Math"/>
                          </a:rPr>
                          <m:t>)</m:t>
                        </m:r>
                      </m:e>
                    </m:nary>
                  </m:oMath>
                </a14:m>
                <a:r>
                  <a:rPr lang="en-US" sz="2400" dirty="0">
                    <a:solidFill>
                      <a:srgbClr val="00B0F0"/>
                    </a:solidFill>
                  </a:rPr>
                  <a:t> </a:t>
                </a:r>
              </a:p>
              <a:p>
                <a:pPr marL="274320" lvl="1" indent="0">
                  <a:buNone/>
                </a:pPr>
                <a:r>
                  <a:rPr lang="en-US" sz="2400" dirty="0"/>
                  <a:t>is maximal.</a:t>
                </a:r>
                <a:endParaRPr lang="en-US" dirty="0"/>
              </a:p>
              <a:p>
                <a:pPr>
                  <a:buFont typeface="Monotype Sorts" pitchFamily="2" charset="2"/>
                  <a:buNone/>
                </a:pPr>
                <a:endParaRPr lang="en-US" dirty="0"/>
              </a:p>
            </p:txBody>
          </p:sp>
        </mc:Choice>
        <mc:Fallback xmlns="">
          <p:sp>
            <p:nvSpPr>
              <p:cNvPr id="1071107" name="Rectangle 3"/>
              <p:cNvSpPr>
                <a:spLocks noGrp="1" noRot="1" noChangeAspect="1" noMove="1" noResize="1" noEditPoints="1" noAdjustHandles="1" noChangeArrowheads="1" noChangeShapeType="1" noTextEdit="1"/>
              </p:cNvSpPr>
              <p:nvPr>
                <p:ph type="body" idx="1"/>
              </p:nvPr>
            </p:nvSpPr>
            <p:spPr>
              <a:blipFill rotWithShape="1">
                <a:blip r:embed="rId2"/>
                <a:stretch>
                  <a:fillRect l="-593" t="-87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81A9E46F-7BA3-46CF-8DB8-B01995389C81}" type="slidenum">
              <a:rPr lang="en-US" smtClean="0"/>
              <a:pPr/>
              <a:t>70</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3358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2800" b="1" dirty="0"/>
              <a:t>Rain Prediction Example, </a:t>
            </a:r>
            <a:r>
              <a:rPr lang="en-US" sz="2800" b="1" dirty="0" err="1"/>
              <a:t>Contd</a:t>
            </a:r>
            <a:endParaRPr lang="en-US" sz="3600" b="1" dirty="0"/>
          </a:p>
        </p:txBody>
      </p:sp>
      <p:sp>
        <p:nvSpPr>
          <p:cNvPr id="3" name="Content Placeholder 2"/>
          <p:cNvSpPr>
            <a:spLocks noGrp="1"/>
          </p:cNvSpPr>
          <p:nvPr>
            <p:ph idx="1"/>
          </p:nvPr>
        </p:nvSpPr>
        <p:spPr>
          <a:xfrm>
            <a:off x="457200" y="1200150"/>
            <a:ext cx="8305800" cy="3810000"/>
          </a:xfrm>
        </p:spPr>
        <p:txBody>
          <a:bodyPr>
            <a:normAutofit/>
          </a:bodyPr>
          <a:lstStyle/>
          <a:p>
            <a:r>
              <a:rPr lang="en-US" sz="1600" dirty="0"/>
              <a:t>In terms of probabilities, we know the following:</a:t>
            </a:r>
          </a:p>
          <a:p>
            <a:r>
              <a:rPr lang="en-US" sz="1600" dirty="0"/>
              <a:t>P( A</a:t>
            </a:r>
            <a:r>
              <a:rPr lang="en-US" sz="1600" baseline="-25000" dirty="0"/>
              <a:t>1</a:t>
            </a:r>
            <a:r>
              <a:rPr lang="en-US" sz="1600" dirty="0"/>
              <a:t> ) = 5/365 =0.0136985            [It rains 5 days out of the year.]</a:t>
            </a:r>
          </a:p>
          <a:p>
            <a:r>
              <a:rPr lang="en-US" sz="1600" dirty="0"/>
              <a:t>P( A</a:t>
            </a:r>
            <a:r>
              <a:rPr lang="en-US" sz="1600" baseline="-25000" dirty="0"/>
              <a:t>2</a:t>
            </a:r>
            <a:r>
              <a:rPr lang="en-US" sz="1600" dirty="0"/>
              <a:t> ) = 360/365 = 0.9863014       [It does not rain 360 days out of the year.]</a:t>
            </a:r>
          </a:p>
          <a:p>
            <a:r>
              <a:rPr lang="en-US" sz="1600" dirty="0"/>
              <a:t>P( B | A</a:t>
            </a:r>
            <a:r>
              <a:rPr lang="en-US" sz="1600" baseline="-25000" dirty="0"/>
              <a:t>1</a:t>
            </a:r>
            <a:r>
              <a:rPr lang="en-US" sz="1600" dirty="0"/>
              <a:t> ) = 0.9         [When it rains, the weatherman predicts rain 90% of the              			time.]</a:t>
            </a:r>
          </a:p>
          <a:p>
            <a:r>
              <a:rPr lang="en-US" sz="1600" dirty="0"/>
              <a:t>P( B | A</a:t>
            </a:r>
            <a:r>
              <a:rPr lang="en-US" sz="1600" baseline="-25000" dirty="0"/>
              <a:t>2</a:t>
            </a:r>
            <a:r>
              <a:rPr lang="en-US" sz="1600" dirty="0"/>
              <a:t> ) = 0.1         [When it does not rain, the weatherman predicts rain 				10% of the time.]</a:t>
            </a:r>
          </a:p>
          <a:p>
            <a:r>
              <a:rPr lang="en-US" sz="1600" dirty="0"/>
              <a:t>We want to know P( A</a:t>
            </a:r>
            <a:r>
              <a:rPr lang="en-US" sz="1600" baseline="-25000" dirty="0"/>
              <a:t>1</a:t>
            </a:r>
            <a:r>
              <a:rPr lang="en-US" sz="1600" dirty="0"/>
              <a:t> | B ), the probability it will rain on the day of Marie's wedding, given a forecast for rain by the weatherman. The answer can be determined from Bayes' theorem</a:t>
            </a:r>
          </a:p>
          <a:p>
            <a:pPr marL="0" indent="0">
              <a:buNone/>
            </a:pPr>
            <a:endParaRPr lang="en-US" dirty="0"/>
          </a:p>
        </p:txBody>
      </p:sp>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217" y="3867150"/>
            <a:ext cx="31337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81A9E46F-7BA3-46CF-8DB8-B01995389C81}" type="slidenum">
              <a:rPr lang="en-US" smtClean="0"/>
              <a:pPr/>
              <a:t>8</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532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Probability </a:t>
            </a:r>
          </a:p>
        </p:txBody>
      </p:sp>
      <p:sp>
        <p:nvSpPr>
          <p:cNvPr id="4" name="Slide Number Placeholder 3"/>
          <p:cNvSpPr>
            <a:spLocks noGrp="1"/>
          </p:cNvSpPr>
          <p:nvPr>
            <p:ph type="sldNum" sz="quarter" idx="12"/>
          </p:nvPr>
        </p:nvSpPr>
        <p:spPr/>
        <p:txBody>
          <a:bodyPr/>
          <a:lstStyle/>
          <a:p>
            <a:pPr>
              <a:defRPr/>
            </a:pPr>
            <a:fld id="{E12B67F5-7E23-40D1-8BAB-7824BFC350A7}" type="slidenum">
              <a:rPr lang="en-US" altLang="en-US" smtClean="0">
                <a:solidFill>
                  <a:srgbClr val="000000"/>
                </a:solidFill>
              </a:rPr>
              <a:pPr>
                <a:defRPr/>
              </a:pPr>
              <a:t>9</a:t>
            </a:fld>
            <a:endParaRPr lang="en-US" altLang="en-US">
              <a:solidFill>
                <a:srgbClr val="000000"/>
              </a:solidFill>
            </a:endParaRPr>
          </a:p>
        </p:txBody>
      </p:sp>
      <p:pic>
        <p:nvPicPr>
          <p:cNvPr id="675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123950"/>
            <a:ext cx="654679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pPr>
              <a:defRPr/>
            </a:pPr>
            <a:endParaRPr lang="en-US" altLang="en-US">
              <a:solidFill>
                <a:srgbClr val="000000"/>
              </a:solidFill>
            </a:endParaRPr>
          </a:p>
        </p:txBody>
      </p:sp>
    </p:spTree>
    <p:extLst>
      <p:ext uri="{BB962C8B-B14F-4D97-AF65-F5344CB8AC3E}">
        <p14:creationId xmlns:p14="http://schemas.microsoft.com/office/powerpoint/2010/main" val="2924885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1_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2_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5.xml><?xml version="1.0" encoding="utf-8"?>
<a:theme xmlns:a="http://schemas.openxmlformats.org/drawingml/2006/main" name="3_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6.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NLP-jurafsky.potx</Template>
  <TotalTime>13162</TotalTime>
  <Words>3897</Words>
  <Application>Microsoft Office PowerPoint</Application>
  <PresentationFormat>On-screen Show (16:9)</PresentationFormat>
  <Paragraphs>576</Paragraphs>
  <Slides>70</Slides>
  <Notes>17</Notes>
  <HiddenSlides>0</HiddenSlides>
  <MMClips>0</MMClips>
  <ScaleCrop>false</ScaleCrop>
  <HeadingPairs>
    <vt:vector size="8" baseType="variant">
      <vt:variant>
        <vt:lpstr>Fonts Used</vt:lpstr>
      </vt:variant>
      <vt:variant>
        <vt:i4>15</vt:i4>
      </vt:variant>
      <vt:variant>
        <vt:lpstr>Theme</vt:lpstr>
      </vt:variant>
      <vt:variant>
        <vt:i4>9</vt:i4>
      </vt:variant>
      <vt:variant>
        <vt:lpstr>Embedded OLE Servers</vt:lpstr>
      </vt:variant>
      <vt:variant>
        <vt:i4>3</vt:i4>
      </vt:variant>
      <vt:variant>
        <vt:lpstr>Slide Titles</vt:lpstr>
      </vt:variant>
      <vt:variant>
        <vt:i4>70</vt:i4>
      </vt:variant>
    </vt:vector>
  </HeadingPairs>
  <TitlesOfParts>
    <vt:vector size="97" baseType="lpstr">
      <vt:lpstr>Arial Unicode MS</vt:lpstr>
      <vt:lpstr>Calibri (Headings)</vt:lpstr>
      <vt:lpstr>Courier</vt:lpstr>
      <vt:lpstr>Lucida Grande</vt:lpstr>
      <vt:lpstr>Monotype Sorts</vt:lpstr>
      <vt:lpstr>Arial</vt:lpstr>
      <vt:lpstr>Calibri</vt:lpstr>
      <vt:lpstr>Cambria Math</vt:lpstr>
      <vt:lpstr>Comic Sans MS</vt:lpstr>
      <vt:lpstr>Courier New</vt:lpstr>
      <vt:lpstr>Lucida Sans</vt:lpstr>
      <vt:lpstr>Tahoma</vt:lpstr>
      <vt:lpstr>Times</vt:lpstr>
      <vt:lpstr>Times New Roman</vt:lpstr>
      <vt:lpstr>Wingdings</vt:lpstr>
      <vt:lpstr>NLP-jurafsky</vt:lpstr>
      <vt:lpstr>Clarity</vt:lpstr>
      <vt:lpstr>1_Clarity</vt:lpstr>
      <vt:lpstr>2_Clarity</vt:lpstr>
      <vt:lpstr>3_Clarity</vt:lpstr>
      <vt:lpstr>Default Design</vt:lpstr>
      <vt:lpstr>1_Default Design</vt:lpstr>
      <vt:lpstr>2_Default Design</vt:lpstr>
      <vt:lpstr>3_Default Design</vt:lpstr>
      <vt:lpstr>Equation</vt:lpstr>
      <vt:lpstr>Worksheet</vt:lpstr>
      <vt:lpstr>Εξίσωση</vt:lpstr>
      <vt:lpstr> Conditional Probabilities Bayes Theorem  Dr. Kamesam </vt:lpstr>
      <vt:lpstr>Definition of Conditional Probability</vt:lpstr>
      <vt:lpstr>Independent Events</vt:lpstr>
      <vt:lpstr>Bayes Theorem</vt:lpstr>
      <vt:lpstr>Example of Bayes Theorem</vt:lpstr>
      <vt:lpstr>Conditional Probability</vt:lpstr>
      <vt:lpstr>Example: Rain Prediction</vt:lpstr>
      <vt:lpstr> Rain Prediction Example, Contd</vt:lpstr>
      <vt:lpstr>Total Probability </vt:lpstr>
      <vt:lpstr>Text Classification and Naïve Bayes</vt:lpstr>
      <vt:lpstr>Naïve Bayes  Classification Algorithm</vt:lpstr>
      <vt:lpstr>Reading</vt:lpstr>
      <vt:lpstr>PowerPoint Presentation</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Text Classification and Naïve Bayes</vt:lpstr>
      <vt:lpstr>Naïve Bayes  Algorithm</vt:lpstr>
      <vt:lpstr>Bayes’ Rule Applied to Documents and Classes</vt:lpstr>
      <vt:lpstr>Naïve Bayes Classifier (I)</vt:lpstr>
      <vt:lpstr>Naïve Bayes Classifier (II)</vt:lpstr>
      <vt:lpstr>Multinomial Naïve Bayes Independence Assumptions</vt:lpstr>
      <vt:lpstr>PowerPoint Presentation</vt:lpstr>
      <vt:lpstr>Multinomial Naïve Bayes Classifier</vt:lpstr>
      <vt:lpstr>Text Classification and Naïve Bayes</vt:lpstr>
      <vt:lpstr>Learning the Multinomial Naïve Bayes Model</vt:lpstr>
      <vt:lpstr>Parameter estimation</vt:lpstr>
      <vt:lpstr>Problem with Maximum Likelihood</vt:lpstr>
      <vt:lpstr>Smoothing the Naïve Bayes estimates</vt:lpstr>
      <vt:lpstr>Multinomial Naïve Bayes: Learning</vt:lpstr>
      <vt:lpstr>Text Classification and Naïve Bayes</vt:lpstr>
      <vt:lpstr>Laplace Correction (smoothing)</vt:lpstr>
      <vt:lpstr>PowerPoint Presentation</vt:lpstr>
      <vt:lpstr>Data File for Example</vt:lpstr>
      <vt:lpstr>Naïve Bayes in Spam Filtering</vt:lpstr>
      <vt:lpstr>Summary: Naive Bayes is Not So Naive</vt:lpstr>
      <vt:lpstr>Text Classification and Naïve Bayes</vt:lpstr>
      <vt:lpstr>Text Classification and Naïve Bayes</vt:lpstr>
      <vt:lpstr>PowerPoint Presentation</vt:lpstr>
      <vt:lpstr>Tennis Example </vt:lpstr>
      <vt:lpstr>Tennis Example 2: Description</vt:lpstr>
      <vt:lpstr>Tennis Example: Classify a new sample</vt:lpstr>
      <vt:lpstr>Evaluation:  Classic Reuters-21578 Data Set </vt:lpstr>
      <vt:lpstr>Text Classification and Naïve Bayes</vt:lpstr>
      <vt:lpstr>The Real World</vt:lpstr>
      <vt:lpstr>Very little data?</vt:lpstr>
      <vt:lpstr>A reasonable amount of data?</vt:lpstr>
      <vt:lpstr>A huge amount of data?</vt:lpstr>
      <vt:lpstr>Accuracy as a function of data size</vt:lpstr>
      <vt:lpstr>Real-world systems generally combine:</vt:lpstr>
      <vt:lpstr>How to tweak performance</vt:lpstr>
      <vt:lpstr>No training data? Manually written rules</vt:lpstr>
      <vt:lpstr>PowerPoint Presentation</vt:lpstr>
      <vt:lpstr>NAÏVE BAYES CLASSIFIER</vt:lpstr>
      <vt:lpstr>Bayes Classifier</vt:lpstr>
      <vt:lpstr>Bayesian Classifiers</vt:lpstr>
      <vt:lpstr>Bayesian Classifiers</vt:lpstr>
      <vt:lpstr>Naïve Bayes Classifier</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Ziwei Li</cp:lastModifiedBy>
  <cp:revision>275</cp:revision>
  <cp:lastPrinted>2009-04-20T16:46:08Z</cp:lastPrinted>
  <dcterms:created xsi:type="dcterms:W3CDTF">2010-04-19T15:31:24Z</dcterms:created>
  <dcterms:modified xsi:type="dcterms:W3CDTF">2019-11-20T00:23:40Z</dcterms:modified>
</cp:coreProperties>
</file>