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4003" r:id="rId2"/>
    <p:sldMasterId id="2147485323" r:id="rId3"/>
    <p:sldMasterId id="2147485335" r:id="rId4"/>
    <p:sldMasterId id="2147485347" r:id="rId5"/>
    <p:sldMasterId id="2147485360" r:id="rId6"/>
  </p:sldMasterIdLst>
  <p:notesMasterIdLst>
    <p:notesMasterId r:id="rId63"/>
  </p:notesMasterIdLst>
  <p:sldIdLst>
    <p:sldId id="588" r:id="rId7"/>
    <p:sldId id="663" r:id="rId8"/>
    <p:sldId id="531" r:id="rId9"/>
    <p:sldId id="652" r:id="rId10"/>
    <p:sldId id="459" r:id="rId11"/>
    <p:sldId id="482" r:id="rId12"/>
    <p:sldId id="486" r:id="rId13"/>
    <p:sldId id="647" r:id="rId14"/>
    <p:sldId id="617" r:id="rId15"/>
    <p:sldId id="535" r:id="rId16"/>
    <p:sldId id="536" r:id="rId17"/>
    <p:sldId id="621" r:id="rId18"/>
    <p:sldId id="648" r:id="rId19"/>
    <p:sldId id="624" r:id="rId20"/>
    <p:sldId id="625" r:id="rId21"/>
    <p:sldId id="626" r:id="rId22"/>
    <p:sldId id="627" r:id="rId23"/>
    <p:sldId id="628" r:id="rId24"/>
    <p:sldId id="629" r:id="rId25"/>
    <p:sldId id="630" r:id="rId26"/>
    <p:sldId id="631" r:id="rId27"/>
    <p:sldId id="649" r:id="rId28"/>
    <p:sldId id="650" r:id="rId29"/>
    <p:sldId id="653" r:id="rId30"/>
    <p:sldId id="654" r:id="rId31"/>
    <p:sldId id="655" r:id="rId32"/>
    <p:sldId id="664" r:id="rId33"/>
    <p:sldId id="665" r:id="rId34"/>
    <p:sldId id="666" r:id="rId35"/>
    <p:sldId id="667" r:id="rId36"/>
    <p:sldId id="668" r:id="rId37"/>
    <p:sldId id="674" r:id="rId38"/>
    <p:sldId id="632" r:id="rId39"/>
    <p:sldId id="633" r:id="rId40"/>
    <p:sldId id="634" r:id="rId41"/>
    <p:sldId id="635" r:id="rId42"/>
    <p:sldId id="636" r:id="rId43"/>
    <p:sldId id="637" r:id="rId44"/>
    <p:sldId id="638" r:id="rId45"/>
    <p:sldId id="639" r:id="rId46"/>
    <p:sldId id="640" r:id="rId47"/>
    <p:sldId id="641" r:id="rId48"/>
    <p:sldId id="642" r:id="rId49"/>
    <p:sldId id="643" r:id="rId50"/>
    <p:sldId id="644" r:id="rId51"/>
    <p:sldId id="645" r:id="rId52"/>
    <p:sldId id="646" r:id="rId53"/>
    <p:sldId id="673" r:id="rId54"/>
    <p:sldId id="651" r:id="rId55"/>
    <p:sldId id="660" r:id="rId56"/>
    <p:sldId id="661" r:id="rId57"/>
    <p:sldId id="662" r:id="rId58"/>
    <p:sldId id="669" r:id="rId59"/>
    <p:sldId id="670" r:id="rId60"/>
    <p:sldId id="671" r:id="rId61"/>
    <p:sldId id="672"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00"/>
    <a:srgbClr val="CC00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86387" autoAdjust="0"/>
  </p:normalViewPr>
  <p:slideViewPr>
    <p:cSldViewPr>
      <p:cViewPr varScale="1">
        <p:scale>
          <a:sx n="57" d="100"/>
          <a:sy n="57" d="100"/>
        </p:scale>
        <p:origin x="1744" y="44"/>
      </p:cViewPr>
      <p:guideLst/>
    </p:cSldViewPr>
  </p:slideViewPr>
  <p:outlineViewPr>
    <p:cViewPr>
      <p:scale>
        <a:sx n="33" d="100"/>
        <a:sy n="33" d="100"/>
      </p:scale>
      <p:origin x="0" y="0"/>
    </p:cViewPr>
  </p:outlineViewPr>
  <p:notesTextViewPr>
    <p:cViewPr>
      <p:scale>
        <a:sx n="100" d="100"/>
        <a:sy n="100" d="100"/>
      </p:scale>
      <p:origin x="0" y="-896"/>
    </p:cViewPr>
  </p:notesTextViewPr>
  <p:sorterViewPr>
    <p:cViewPr varScale="1">
      <p:scale>
        <a:sx n="1" d="1"/>
        <a:sy n="1" d="1"/>
      </p:scale>
      <p:origin x="0" y="-13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B7539-62CC-4C9E-8CEE-A1913BACED0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F5E1D0A-1CC5-4687-AED9-161CBB0A908E}">
      <dgm:prSet phldrT="[Text]" custT="1"/>
      <dgm:spPr/>
      <dgm:t>
        <a:bodyPr/>
        <a:lstStyle/>
        <a:p>
          <a:r>
            <a:rPr lang="en-US" sz="1800" dirty="0"/>
            <a:t>Data Mining / </a:t>
          </a:r>
        </a:p>
        <a:p>
          <a:r>
            <a:rPr lang="en-US" sz="1800" dirty="0"/>
            <a:t>Machine Learning</a:t>
          </a:r>
        </a:p>
      </dgm:t>
    </dgm:pt>
    <dgm:pt modelId="{125A7E18-D09D-470E-8669-81B82B3FC597}" type="parTrans" cxnId="{1F9B8B2A-38B5-46B5-AB34-CF01C6E3767E}">
      <dgm:prSet/>
      <dgm:spPr/>
      <dgm:t>
        <a:bodyPr/>
        <a:lstStyle/>
        <a:p>
          <a:endParaRPr lang="en-US"/>
        </a:p>
      </dgm:t>
    </dgm:pt>
    <dgm:pt modelId="{B958D43A-262C-4ECB-AA6A-B5E0D2F52765}" type="sibTrans" cxnId="{1F9B8B2A-38B5-46B5-AB34-CF01C6E3767E}">
      <dgm:prSet/>
      <dgm:spPr/>
      <dgm:t>
        <a:bodyPr/>
        <a:lstStyle/>
        <a:p>
          <a:endParaRPr lang="en-US"/>
        </a:p>
      </dgm:t>
    </dgm:pt>
    <dgm:pt modelId="{490B6267-DE40-44B5-8FBE-008FEA446FD1}">
      <dgm:prSet phldrT="[Text]" custT="1"/>
      <dgm:spPr/>
      <dgm:t>
        <a:bodyPr/>
        <a:lstStyle/>
        <a:p>
          <a:r>
            <a:rPr lang="en-US" sz="1800" dirty="0"/>
            <a:t>Supervised Learning</a:t>
          </a:r>
        </a:p>
      </dgm:t>
    </dgm:pt>
    <dgm:pt modelId="{82E06757-9DBA-414A-AD50-44AF43691F9A}" type="parTrans" cxnId="{BE389131-0109-438C-9B2E-7FE9FD9ACFAE}">
      <dgm:prSet/>
      <dgm:spPr/>
      <dgm:t>
        <a:bodyPr/>
        <a:lstStyle/>
        <a:p>
          <a:endParaRPr lang="en-US"/>
        </a:p>
      </dgm:t>
    </dgm:pt>
    <dgm:pt modelId="{0380B261-3E08-434D-B441-C02D6D384107}" type="sibTrans" cxnId="{BE389131-0109-438C-9B2E-7FE9FD9ACFAE}">
      <dgm:prSet/>
      <dgm:spPr/>
      <dgm:t>
        <a:bodyPr/>
        <a:lstStyle/>
        <a:p>
          <a:endParaRPr lang="en-US"/>
        </a:p>
      </dgm:t>
    </dgm:pt>
    <dgm:pt modelId="{3CE0D3A2-DF57-4E30-961F-BBC17AB978AF}">
      <dgm:prSet phldrT="[Text]" custT="1"/>
      <dgm:spPr/>
      <dgm:t>
        <a:bodyPr/>
        <a:lstStyle/>
        <a:p>
          <a:r>
            <a:rPr lang="en-US" sz="1800" dirty="0"/>
            <a:t>Unsupervised</a:t>
          </a:r>
        </a:p>
        <a:p>
          <a:r>
            <a:rPr lang="en-US" sz="1800" dirty="0"/>
            <a:t>Learning</a:t>
          </a:r>
        </a:p>
      </dgm:t>
    </dgm:pt>
    <dgm:pt modelId="{592B0B01-BBD5-4170-9F95-07477007CC92}" type="parTrans" cxnId="{505E75B8-9E0C-4FD0-9858-438F74E79D29}">
      <dgm:prSet/>
      <dgm:spPr/>
      <dgm:t>
        <a:bodyPr/>
        <a:lstStyle/>
        <a:p>
          <a:endParaRPr lang="en-US"/>
        </a:p>
      </dgm:t>
    </dgm:pt>
    <dgm:pt modelId="{8829E755-2771-4091-A554-BEB5059AD441}" type="sibTrans" cxnId="{505E75B8-9E0C-4FD0-9858-438F74E79D29}">
      <dgm:prSet/>
      <dgm:spPr/>
      <dgm:t>
        <a:bodyPr/>
        <a:lstStyle/>
        <a:p>
          <a:endParaRPr lang="en-US"/>
        </a:p>
      </dgm:t>
    </dgm:pt>
    <dgm:pt modelId="{1BD7E3BA-720A-4B35-BFDF-23AB63A82548}">
      <dgm:prSet phldrT="[Text]"/>
      <dgm:spPr/>
      <dgm:t>
        <a:bodyPr/>
        <a:lstStyle/>
        <a:p>
          <a:r>
            <a:rPr lang="en-US" dirty="0"/>
            <a:t>Classification</a:t>
          </a:r>
        </a:p>
      </dgm:t>
    </dgm:pt>
    <dgm:pt modelId="{11DC2C67-4F91-4E5C-A55F-8535876E570F}" type="parTrans" cxnId="{BA867C81-E5B7-46CD-BC80-C454C8D5214B}">
      <dgm:prSet/>
      <dgm:spPr/>
      <dgm:t>
        <a:bodyPr/>
        <a:lstStyle/>
        <a:p>
          <a:endParaRPr lang="en-US"/>
        </a:p>
      </dgm:t>
    </dgm:pt>
    <dgm:pt modelId="{1EDB708D-3E2A-4D57-8915-9DE22CC26489}" type="sibTrans" cxnId="{BA867C81-E5B7-46CD-BC80-C454C8D5214B}">
      <dgm:prSet/>
      <dgm:spPr/>
      <dgm:t>
        <a:bodyPr/>
        <a:lstStyle/>
        <a:p>
          <a:endParaRPr lang="en-US"/>
        </a:p>
      </dgm:t>
    </dgm:pt>
    <dgm:pt modelId="{577EA6A6-DA33-4B23-BD8B-94CC1DD67D5F}">
      <dgm:prSet phldrT="[Text]"/>
      <dgm:spPr/>
      <dgm:t>
        <a:bodyPr/>
        <a:lstStyle/>
        <a:p>
          <a:r>
            <a:rPr lang="en-US" dirty="0"/>
            <a:t>Regression</a:t>
          </a:r>
        </a:p>
      </dgm:t>
    </dgm:pt>
    <dgm:pt modelId="{E3684B51-2DC3-491D-9BAE-3D88D9D5468C}" type="parTrans" cxnId="{4CC9A779-EBD1-4EFB-A811-E9F0D5A02CAE}">
      <dgm:prSet/>
      <dgm:spPr/>
      <dgm:t>
        <a:bodyPr/>
        <a:lstStyle/>
        <a:p>
          <a:endParaRPr lang="en-US"/>
        </a:p>
      </dgm:t>
    </dgm:pt>
    <dgm:pt modelId="{5189C3B4-439A-48DF-82EC-684B572930FD}" type="sibTrans" cxnId="{4CC9A779-EBD1-4EFB-A811-E9F0D5A02CAE}">
      <dgm:prSet/>
      <dgm:spPr/>
      <dgm:t>
        <a:bodyPr/>
        <a:lstStyle/>
        <a:p>
          <a:endParaRPr lang="en-US"/>
        </a:p>
      </dgm:t>
    </dgm:pt>
    <dgm:pt modelId="{14DE83C5-30BE-4D2D-804F-9DD4065E06D9}">
      <dgm:prSet phldrT="[Text]"/>
      <dgm:spPr/>
      <dgm:t>
        <a:bodyPr/>
        <a:lstStyle/>
        <a:p>
          <a:r>
            <a:rPr lang="en-US" dirty="0"/>
            <a:t>Clustering</a:t>
          </a:r>
        </a:p>
      </dgm:t>
    </dgm:pt>
    <dgm:pt modelId="{EE29D9C1-E6B3-482B-9268-73574730336A}" type="parTrans" cxnId="{D72992C2-8E6F-4FF6-97B1-B6D56F2F57B0}">
      <dgm:prSet/>
      <dgm:spPr/>
      <dgm:t>
        <a:bodyPr/>
        <a:lstStyle/>
        <a:p>
          <a:endParaRPr lang="en-US"/>
        </a:p>
      </dgm:t>
    </dgm:pt>
    <dgm:pt modelId="{2F646912-1CB1-4D15-B4DE-D0A9A920D2E1}" type="sibTrans" cxnId="{D72992C2-8E6F-4FF6-97B1-B6D56F2F57B0}">
      <dgm:prSet/>
      <dgm:spPr/>
      <dgm:t>
        <a:bodyPr/>
        <a:lstStyle/>
        <a:p>
          <a:endParaRPr lang="en-US"/>
        </a:p>
      </dgm:t>
    </dgm:pt>
    <dgm:pt modelId="{D0C0D36D-FF7E-4C92-8299-39179E4A3801}">
      <dgm:prSet phldrT="[Text]"/>
      <dgm:spPr/>
      <dgm:t>
        <a:bodyPr/>
        <a:lstStyle/>
        <a:p>
          <a:r>
            <a:rPr lang="en-US" dirty="0"/>
            <a:t>Association Rules</a:t>
          </a:r>
        </a:p>
      </dgm:t>
    </dgm:pt>
    <dgm:pt modelId="{AECB34AC-5327-488D-9472-841FE07200AA}" type="parTrans" cxnId="{E3647DEF-58B9-4584-AA62-4FAFFF1B25A7}">
      <dgm:prSet/>
      <dgm:spPr/>
      <dgm:t>
        <a:bodyPr/>
        <a:lstStyle/>
        <a:p>
          <a:endParaRPr lang="en-US"/>
        </a:p>
      </dgm:t>
    </dgm:pt>
    <dgm:pt modelId="{5CAD143C-074A-454B-861F-44B819583D91}" type="sibTrans" cxnId="{E3647DEF-58B9-4584-AA62-4FAFFF1B25A7}">
      <dgm:prSet/>
      <dgm:spPr/>
      <dgm:t>
        <a:bodyPr/>
        <a:lstStyle/>
        <a:p>
          <a:endParaRPr lang="en-US"/>
        </a:p>
      </dgm:t>
    </dgm:pt>
    <dgm:pt modelId="{DE7E6BEC-5186-4F16-884F-8E61E505B460}">
      <dgm:prSet phldrT="[Text]"/>
      <dgm:spPr/>
      <dgm:t>
        <a:bodyPr/>
        <a:lstStyle/>
        <a:p>
          <a:r>
            <a:rPr lang="en-US" dirty="0"/>
            <a:t>Linear Regression</a:t>
          </a:r>
        </a:p>
      </dgm:t>
    </dgm:pt>
    <dgm:pt modelId="{97FB3C4F-3F1F-4D7C-9AF2-06D08F6ABDFC}" type="parTrans" cxnId="{0FBE1F63-8FAA-4AD0-A689-13494E5E7410}">
      <dgm:prSet/>
      <dgm:spPr/>
      <dgm:t>
        <a:bodyPr/>
        <a:lstStyle/>
        <a:p>
          <a:endParaRPr lang="en-US"/>
        </a:p>
      </dgm:t>
    </dgm:pt>
    <dgm:pt modelId="{08A11B1F-954F-4E68-8534-54C5FFF23552}" type="sibTrans" cxnId="{0FBE1F63-8FAA-4AD0-A689-13494E5E7410}">
      <dgm:prSet/>
      <dgm:spPr/>
      <dgm:t>
        <a:bodyPr/>
        <a:lstStyle/>
        <a:p>
          <a:endParaRPr lang="en-US"/>
        </a:p>
      </dgm:t>
    </dgm:pt>
    <dgm:pt modelId="{E7CBCFC3-6877-4FE3-A215-F815BE60F743}">
      <dgm:prSet phldrT="[Text]"/>
      <dgm:spPr/>
      <dgm:t>
        <a:bodyPr/>
        <a:lstStyle/>
        <a:p>
          <a:r>
            <a:rPr lang="en-US" dirty="0"/>
            <a:t>Nonlinear Regression</a:t>
          </a:r>
        </a:p>
      </dgm:t>
    </dgm:pt>
    <dgm:pt modelId="{5E5B4681-F7B3-4BB5-A8FE-9E650B70ADFD}" type="parTrans" cxnId="{97559540-0FBD-4B8F-B888-B103660DA5C2}">
      <dgm:prSet/>
      <dgm:spPr/>
      <dgm:t>
        <a:bodyPr/>
        <a:lstStyle/>
        <a:p>
          <a:endParaRPr lang="en-US"/>
        </a:p>
      </dgm:t>
    </dgm:pt>
    <dgm:pt modelId="{0DC6EAF3-BC8F-4E7D-A4B3-EE70D97BE348}" type="sibTrans" cxnId="{97559540-0FBD-4B8F-B888-B103660DA5C2}">
      <dgm:prSet/>
      <dgm:spPr/>
      <dgm:t>
        <a:bodyPr/>
        <a:lstStyle/>
        <a:p>
          <a:endParaRPr lang="en-US"/>
        </a:p>
      </dgm:t>
    </dgm:pt>
    <dgm:pt modelId="{654FCE2B-EFA7-47F0-BD7C-0CD31064947C}" type="pres">
      <dgm:prSet presAssocID="{E71B7539-62CC-4C9E-8CEE-A1913BACED05}" presName="mainComposite" presStyleCnt="0">
        <dgm:presLayoutVars>
          <dgm:chPref val="1"/>
          <dgm:dir/>
          <dgm:animOne val="branch"/>
          <dgm:animLvl val="lvl"/>
          <dgm:resizeHandles val="exact"/>
        </dgm:presLayoutVars>
      </dgm:prSet>
      <dgm:spPr/>
    </dgm:pt>
    <dgm:pt modelId="{08E5BE53-DED7-4BF1-BC88-853194BD4E10}" type="pres">
      <dgm:prSet presAssocID="{E71B7539-62CC-4C9E-8CEE-A1913BACED05}" presName="hierFlow" presStyleCnt="0"/>
      <dgm:spPr/>
    </dgm:pt>
    <dgm:pt modelId="{0B80E9CA-48BC-4832-869D-8058A2E18F45}" type="pres">
      <dgm:prSet presAssocID="{E71B7539-62CC-4C9E-8CEE-A1913BACED05}" presName="hierChild1" presStyleCnt="0">
        <dgm:presLayoutVars>
          <dgm:chPref val="1"/>
          <dgm:animOne val="branch"/>
          <dgm:animLvl val="lvl"/>
        </dgm:presLayoutVars>
      </dgm:prSet>
      <dgm:spPr/>
    </dgm:pt>
    <dgm:pt modelId="{B31042D4-266B-4C0D-B2C2-615B2DFB2739}" type="pres">
      <dgm:prSet presAssocID="{1F5E1D0A-1CC5-4687-AED9-161CBB0A908E}" presName="Name14" presStyleCnt="0"/>
      <dgm:spPr/>
    </dgm:pt>
    <dgm:pt modelId="{5E9037F0-02F4-4FF2-B228-55F650D963B2}" type="pres">
      <dgm:prSet presAssocID="{1F5E1D0A-1CC5-4687-AED9-161CBB0A908E}" presName="level1Shape" presStyleLbl="node0" presStyleIdx="0" presStyleCnt="1" custScaleX="166122">
        <dgm:presLayoutVars>
          <dgm:chPref val="3"/>
        </dgm:presLayoutVars>
      </dgm:prSet>
      <dgm:spPr/>
    </dgm:pt>
    <dgm:pt modelId="{E9914B0C-DA9C-4E8C-8D9D-772A145C892C}" type="pres">
      <dgm:prSet presAssocID="{1F5E1D0A-1CC5-4687-AED9-161CBB0A908E}" presName="hierChild2" presStyleCnt="0"/>
      <dgm:spPr/>
    </dgm:pt>
    <dgm:pt modelId="{A34EA7E9-91F7-4A47-A9B1-86D5890E9C49}" type="pres">
      <dgm:prSet presAssocID="{82E06757-9DBA-414A-AD50-44AF43691F9A}" presName="Name19" presStyleLbl="parChTrans1D2" presStyleIdx="0" presStyleCnt="2"/>
      <dgm:spPr/>
    </dgm:pt>
    <dgm:pt modelId="{9405829A-97A2-41F6-BD72-67818D0E6DEE}" type="pres">
      <dgm:prSet presAssocID="{490B6267-DE40-44B5-8FBE-008FEA446FD1}" presName="Name21" presStyleCnt="0"/>
      <dgm:spPr/>
    </dgm:pt>
    <dgm:pt modelId="{BB0D6C66-AC82-4C3C-AE7B-DA39A55F0B8D}" type="pres">
      <dgm:prSet presAssocID="{490B6267-DE40-44B5-8FBE-008FEA446FD1}" presName="level2Shape" presStyleLbl="node2" presStyleIdx="0" presStyleCnt="2" custScaleX="146213" custLinFactNeighborX="-89248" custLinFactNeighborY="-10804"/>
      <dgm:spPr/>
    </dgm:pt>
    <dgm:pt modelId="{C3CF76D0-F036-42A9-8E6F-CEF41D98EDD4}" type="pres">
      <dgm:prSet presAssocID="{490B6267-DE40-44B5-8FBE-008FEA446FD1}" presName="hierChild3" presStyleCnt="0"/>
      <dgm:spPr/>
    </dgm:pt>
    <dgm:pt modelId="{E6AECC25-6B1E-4495-8920-A51E5B4C531C}" type="pres">
      <dgm:prSet presAssocID="{E3684B51-2DC3-491D-9BAE-3D88D9D5468C}" presName="Name19" presStyleLbl="parChTrans1D3" presStyleIdx="0" presStyleCnt="4"/>
      <dgm:spPr/>
    </dgm:pt>
    <dgm:pt modelId="{D372694F-E89F-400E-8956-AEAC5D8EE2BB}" type="pres">
      <dgm:prSet presAssocID="{577EA6A6-DA33-4B23-BD8B-94CC1DD67D5F}" presName="Name21" presStyleCnt="0"/>
      <dgm:spPr/>
    </dgm:pt>
    <dgm:pt modelId="{C1D37592-A243-45FE-A719-02375AA346C9}" type="pres">
      <dgm:prSet presAssocID="{577EA6A6-DA33-4B23-BD8B-94CC1DD67D5F}" presName="level2Shape" presStyleLbl="node3" presStyleIdx="0" presStyleCnt="4" custLinFactX="-25309" custLinFactNeighborX="-100000" custLinFactNeighborY="6217"/>
      <dgm:spPr/>
    </dgm:pt>
    <dgm:pt modelId="{6B6CA3E7-D173-4997-831D-333004ACDDF3}" type="pres">
      <dgm:prSet presAssocID="{577EA6A6-DA33-4B23-BD8B-94CC1DD67D5F}" presName="hierChild3" presStyleCnt="0"/>
      <dgm:spPr/>
    </dgm:pt>
    <dgm:pt modelId="{DFBCAFBC-A005-4225-A0E5-CEC26733D0CA}" type="pres">
      <dgm:prSet presAssocID="{97FB3C4F-3F1F-4D7C-9AF2-06D08F6ABDFC}" presName="Name19" presStyleLbl="parChTrans1D4" presStyleIdx="0" presStyleCnt="2"/>
      <dgm:spPr/>
    </dgm:pt>
    <dgm:pt modelId="{1DEA292A-91BB-426F-A1F9-0930BE30875E}" type="pres">
      <dgm:prSet presAssocID="{DE7E6BEC-5186-4F16-884F-8E61E505B460}" presName="Name21" presStyleCnt="0"/>
      <dgm:spPr/>
    </dgm:pt>
    <dgm:pt modelId="{D334B1D3-C8C2-439E-A872-24F4FBC4FCE4}" type="pres">
      <dgm:prSet presAssocID="{DE7E6BEC-5186-4F16-884F-8E61E505B460}" presName="level2Shape" presStyleLbl="node4" presStyleIdx="0" presStyleCnt="2" custLinFactX="-40886" custLinFactNeighborX="-100000" custLinFactNeighborY="16126"/>
      <dgm:spPr/>
    </dgm:pt>
    <dgm:pt modelId="{BC4C3EE0-E2D0-411B-8797-A4E1AD70BCD1}" type="pres">
      <dgm:prSet presAssocID="{DE7E6BEC-5186-4F16-884F-8E61E505B460}" presName="hierChild3" presStyleCnt="0"/>
      <dgm:spPr/>
    </dgm:pt>
    <dgm:pt modelId="{091C3BC8-A0A0-4A58-86CF-46D6A0A92BA1}" type="pres">
      <dgm:prSet presAssocID="{5E5B4681-F7B3-4BB5-A8FE-9E650B70ADFD}" presName="Name19" presStyleLbl="parChTrans1D4" presStyleIdx="1" presStyleCnt="2"/>
      <dgm:spPr/>
    </dgm:pt>
    <dgm:pt modelId="{F1B6117B-C0F3-403E-B5DB-D807CE87F947}" type="pres">
      <dgm:prSet presAssocID="{E7CBCFC3-6877-4FE3-A215-F815BE60F743}" presName="Name21" presStyleCnt="0"/>
      <dgm:spPr/>
    </dgm:pt>
    <dgm:pt modelId="{D221D420-1C38-44F8-B7ED-CE10CF6B3533}" type="pres">
      <dgm:prSet presAssocID="{E7CBCFC3-6877-4FE3-A215-F815BE60F743}" presName="level2Shape" presStyleLbl="node4" presStyleIdx="1" presStyleCnt="2" custLinFactNeighborX="-96010" custLinFactNeighborY="5915"/>
      <dgm:spPr/>
    </dgm:pt>
    <dgm:pt modelId="{3DCF3243-2605-467E-BFE6-0CA150A98B43}" type="pres">
      <dgm:prSet presAssocID="{E7CBCFC3-6877-4FE3-A215-F815BE60F743}" presName="hierChild3" presStyleCnt="0"/>
      <dgm:spPr/>
    </dgm:pt>
    <dgm:pt modelId="{9E8BEEB1-5D56-4A0F-A4D7-2EB3AF7CAE69}" type="pres">
      <dgm:prSet presAssocID="{11DC2C67-4F91-4E5C-A55F-8535876E570F}" presName="Name19" presStyleLbl="parChTrans1D3" presStyleIdx="1" presStyleCnt="4"/>
      <dgm:spPr/>
    </dgm:pt>
    <dgm:pt modelId="{07F609EC-A425-4E6D-B424-A461701C36C4}" type="pres">
      <dgm:prSet presAssocID="{1BD7E3BA-720A-4B35-BFDF-23AB63A82548}" presName="Name21" presStyleCnt="0"/>
      <dgm:spPr/>
    </dgm:pt>
    <dgm:pt modelId="{6F83C9F2-BF03-4BB6-859B-7BDE45BE8649}" type="pres">
      <dgm:prSet presAssocID="{1BD7E3BA-720A-4B35-BFDF-23AB63A82548}" presName="level2Shape" presStyleLbl="node3" presStyleIdx="1" presStyleCnt="4" custLinFactNeighborX="-53503" custLinFactNeighborY="9456"/>
      <dgm:spPr/>
    </dgm:pt>
    <dgm:pt modelId="{A0CDCDDE-2641-4435-A9E1-62755EFF0B0B}" type="pres">
      <dgm:prSet presAssocID="{1BD7E3BA-720A-4B35-BFDF-23AB63A82548}" presName="hierChild3" presStyleCnt="0"/>
      <dgm:spPr/>
    </dgm:pt>
    <dgm:pt modelId="{98E546D6-E1CD-4FC9-9FAA-5708ADD3D463}" type="pres">
      <dgm:prSet presAssocID="{592B0B01-BBD5-4170-9F95-07477007CC92}" presName="Name19" presStyleLbl="parChTrans1D2" presStyleIdx="1" presStyleCnt="2"/>
      <dgm:spPr/>
    </dgm:pt>
    <dgm:pt modelId="{5B2D8871-3E99-4690-A183-B4E2FA28B4A3}" type="pres">
      <dgm:prSet presAssocID="{3CE0D3A2-DF57-4E30-961F-BBC17AB978AF}" presName="Name21" presStyleCnt="0"/>
      <dgm:spPr/>
    </dgm:pt>
    <dgm:pt modelId="{D668D209-AAD6-41FD-93BA-BCD7BE506BB9}" type="pres">
      <dgm:prSet presAssocID="{3CE0D3A2-DF57-4E30-961F-BBC17AB978AF}" presName="level2Shape" presStyleLbl="node2" presStyleIdx="1" presStyleCnt="2" custScaleX="178086" custLinFactNeighborX="69460" custLinFactNeighborY="-8948"/>
      <dgm:spPr/>
    </dgm:pt>
    <dgm:pt modelId="{8314277E-ABD2-4AA5-8A55-E80887390CE2}" type="pres">
      <dgm:prSet presAssocID="{3CE0D3A2-DF57-4E30-961F-BBC17AB978AF}" presName="hierChild3" presStyleCnt="0"/>
      <dgm:spPr/>
    </dgm:pt>
    <dgm:pt modelId="{5FED2598-ADBF-44C9-9CA2-238DDEC28881}" type="pres">
      <dgm:prSet presAssocID="{EE29D9C1-E6B3-482B-9268-73574730336A}" presName="Name19" presStyleLbl="parChTrans1D3" presStyleIdx="2" presStyleCnt="4"/>
      <dgm:spPr/>
    </dgm:pt>
    <dgm:pt modelId="{EA27275A-9632-42FD-9FF4-EC6742C3305D}" type="pres">
      <dgm:prSet presAssocID="{14DE83C5-30BE-4D2D-804F-9DD4065E06D9}" presName="Name21" presStyleCnt="0"/>
      <dgm:spPr/>
    </dgm:pt>
    <dgm:pt modelId="{E9B3F34C-020E-421A-A8A9-C9704CE83014}" type="pres">
      <dgm:prSet presAssocID="{14DE83C5-30BE-4D2D-804F-9DD4065E06D9}" presName="level2Shape" presStyleLbl="node3" presStyleIdx="2" presStyleCnt="4" custLinFactNeighborX="40843" custLinFactNeighborY="9025"/>
      <dgm:spPr/>
    </dgm:pt>
    <dgm:pt modelId="{6033A5E7-C59D-43AA-8A32-F2476C9156A5}" type="pres">
      <dgm:prSet presAssocID="{14DE83C5-30BE-4D2D-804F-9DD4065E06D9}" presName="hierChild3" presStyleCnt="0"/>
      <dgm:spPr/>
    </dgm:pt>
    <dgm:pt modelId="{85A1D5A5-6233-4FBE-AC62-251BF8417DBF}" type="pres">
      <dgm:prSet presAssocID="{AECB34AC-5327-488D-9472-841FE07200AA}" presName="Name19" presStyleLbl="parChTrans1D3" presStyleIdx="3" presStyleCnt="4"/>
      <dgm:spPr/>
    </dgm:pt>
    <dgm:pt modelId="{C8D0C368-CB3E-40D5-8C6B-53BE8610EDD1}" type="pres">
      <dgm:prSet presAssocID="{D0C0D36D-FF7E-4C92-8299-39179E4A3801}" presName="Name21" presStyleCnt="0"/>
      <dgm:spPr/>
    </dgm:pt>
    <dgm:pt modelId="{792AF383-C742-4C72-9609-59B5FC4E3D50}" type="pres">
      <dgm:prSet presAssocID="{D0C0D36D-FF7E-4C92-8299-39179E4A3801}" presName="level2Shape" presStyleLbl="node3" presStyleIdx="3" presStyleCnt="4" custLinFactNeighborX="79639" custLinFactNeighborY="7587"/>
      <dgm:spPr/>
    </dgm:pt>
    <dgm:pt modelId="{DBC03A59-A87F-444A-A5A7-5E55455146E2}" type="pres">
      <dgm:prSet presAssocID="{D0C0D36D-FF7E-4C92-8299-39179E4A3801}" presName="hierChild3" presStyleCnt="0"/>
      <dgm:spPr/>
    </dgm:pt>
    <dgm:pt modelId="{6BF38534-47F2-4A57-B0BA-F88F3F697D00}" type="pres">
      <dgm:prSet presAssocID="{E71B7539-62CC-4C9E-8CEE-A1913BACED05}" presName="bgShapesFlow" presStyleCnt="0"/>
      <dgm:spPr/>
    </dgm:pt>
  </dgm:ptLst>
  <dgm:cxnLst>
    <dgm:cxn modelId="{901FFF06-C9F6-4E8D-AFC1-A4893327A1FC}" type="presOf" srcId="{5E5B4681-F7B3-4BB5-A8FE-9E650B70ADFD}" destId="{091C3BC8-A0A0-4A58-86CF-46D6A0A92BA1}" srcOrd="0" destOrd="0" presId="urn:microsoft.com/office/officeart/2005/8/layout/hierarchy6"/>
    <dgm:cxn modelId="{5A5A890F-5DDC-49AA-961F-38BDA6BB9DC4}" type="presOf" srcId="{E7CBCFC3-6877-4FE3-A215-F815BE60F743}" destId="{D221D420-1C38-44F8-B7ED-CE10CF6B3533}" srcOrd="0" destOrd="0" presId="urn:microsoft.com/office/officeart/2005/8/layout/hierarchy6"/>
    <dgm:cxn modelId="{3CFB8B15-25A4-4A59-866B-B9706FE7E0B2}" type="presOf" srcId="{577EA6A6-DA33-4B23-BD8B-94CC1DD67D5F}" destId="{C1D37592-A243-45FE-A719-02375AA346C9}" srcOrd="0" destOrd="0" presId="urn:microsoft.com/office/officeart/2005/8/layout/hierarchy6"/>
    <dgm:cxn modelId="{1F9B8B2A-38B5-46B5-AB34-CF01C6E3767E}" srcId="{E71B7539-62CC-4C9E-8CEE-A1913BACED05}" destId="{1F5E1D0A-1CC5-4687-AED9-161CBB0A908E}" srcOrd="0" destOrd="0" parTransId="{125A7E18-D09D-470E-8669-81B82B3FC597}" sibTransId="{B958D43A-262C-4ECB-AA6A-B5E0D2F52765}"/>
    <dgm:cxn modelId="{BE389131-0109-438C-9B2E-7FE9FD9ACFAE}" srcId="{1F5E1D0A-1CC5-4687-AED9-161CBB0A908E}" destId="{490B6267-DE40-44B5-8FBE-008FEA446FD1}" srcOrd="0" destOrd="0" parTransId="{82E06757-9DBA-414A-AD50-44AF43691F9A}" sibTransId="{0380B261-3E08-434D-B441-C02D6D384107}"/>
    <dgm:cxn modelId="{9973D234-CA20-4FE2-8240-B24765A6C85B}" type="presOf" srcId="{D0C0D36D-FF7E-4C92-8299-39179E4A3801}" destId="{792AF383-C742-4C72-9609-59B5FC4E3D50}" srcOrd="0" destOrd="0" presId="urn:microsoft.com/office/officeart/2005/8/layout/hierarchy6"/>
    <dgm:cxn modelId="{E142A03A-8D6A-49A4-A999-D3132BC25453}" type="presOf" srcId="{11DC2C67-4F91-4E5C-A55F-8535876E570F}" destId="{9E8BEEB1-5D56-4A0F-A4D7-2EB3AF7CAE69}" srcOrd="0" destOrd="0" presId="urn:microsoft.com/office/officeart/2005/8/layout/hierarchy6"/>
    <dgm:cxn modelId="{97559540-0FBD-4B8F-B888-B103660DA5C2}" srcId="{577EA6A6-DA33-4B23-BD8B-94CC1DD67D5F}" destId="{E7CBCFC3-6877-4FE3-A215-F815BE60F743}" srcOrd="1" destOrd="0" parTransId="{5E5B4681-F7B3-4BB5-A8FE-9E650B70ADFD}" sibTransId="{0DC6EAF3-BC8F-4E7D-A4B3-EE70D97BE348}"/>
    <dgm:cxn modelId="{370AF15C-AFEE-4934-A4FB-E5C07A410E0D}" type="presOf" srcId="{14DE83C5-30BE-4D2D-804F-9DD4065E06D9}" destId="{E9B3F34C-020E-421A-A8A9-C9704CE83014}" srcOrd="0" destOrd="0" presId="urn:microsoft.com/office/officeart/2005/8/layout/hierarchy6"/>
    <dgm:cxn modelId="{0FBE1F63-8FAA-4AD0-A689-13494E5E7410}" srcId="{577EA6A6-DA33-4B23-BD8B-94CC1DD67D5F}" destId="{DE7E6BEC-5186-4F16-884F-8E61E505B460}" srcOrd="0" destOrd="0" parTransId="{97FB3C4F-3F1F-4D7C-9AF2-06D08F6ABDFC}" sibTransId="{08A11B1F-954F-4E68-8534-54C5FFF23552}"/>
    <dgm:cxn modelId="{CDAB4D4C-72D0-4A4E-9F95-F4F538D720F6}" type="presOf" srcId="{490B6267-DE40-44B5-8FBE-008FEA446FD1}" destId="{BB0D6C66-AC82-4C3C-AE7B-DA39A55F0B8D}" srcOrd="0" destOrd="0" presId="urn:microsoft.com/office/officeart/2005/8/layout/hierarchy6"/>
    <dgm:cxn modelId="{4CC9A779-EBD1-4EFB-A811-E9F0D5A02CAE}" srcId="{490B6267-DE40-44B5-8FBE-008FEA446FD1}" destId="{577EA6A6-DA33-4B23-BD8B-94CC1DD67D5F}" srcOrd="0" destOrd="0" parTransId="{E3684B51-2DC3-491D-9BAE-3D88D9D5468C}" sibTransId="{5189C3B4-439A-48DF-82EC-684B572930FD}"/>
    <dgm:cxn modelId="{9B6D3B7E-F3BA-4BDB-A9E7-8C30CB52E3DB}" type="presOf" srcId="{3CE0D3A2-DF57-4E30-961F-BBC17AB978AF}" destId="{D668D209-AAD6-41FD-93BA-BCD7BE506BB9}" srcOrd="0" destOrd="0" presId="urn:microsoft.com/office/officeart/2005/8/layout/hierarchy6"/>
    <dgm:cxn modelId="{6E0D577E-5390-43AB-AD8C-B7032A757FBA}" type="presOf" srcId="{DE7E6BEC-5186-4F16-884F-8E61E505B460}" destId="{D334B1D3-C8C2-439E-A872-24F4FBC4FCE4}" srcOrd="0" destOrd="0" presId="urn:microsoft.com/office/officeart/2005/8/layout/hierarchy6"/>
    <dgm:cxn modelId="{BA867C81-E5B7-46CD-BC80-C454C8D5214B}" srcId="{490B6267-DE40-44B5-8FBE-008FEA446FD1}" destId="{1BD7E3BA-720A-4B35-BFDF-23AB63A82548}" srcOrd="1" destOrd="0" parTransId="{11DC2C67-4F91-4E5C-A55F-8535876E570F}" sibTransId="{1EDB708D-3E2A-4D57-8915-9DE22CC26489}"/>
    <dgm:cxn modelId="{280A3E96-39E2-4FE2-9C9F-DEC779C768E2}" type="presOf" srcId="{82E06757-9DBA-414A-AD50-44AF43691F9A}" destId="{A34EA7E9-91F7-4A47-A9B1-86D5890E9C49}" srcOrd="0" destOrd="0" presId="urn:microsoft.com/office/officeart/2005/8/layout/hierarchy6"/>
    <dgm:cxn modelId="{1D945997-BAAB-44FC-B6DF-ADD39EF6C6DC}" type="presOf" srcId="{EE29D9C1-E6B3-482B-9268-73574730336A}" destId="{5FED2598-ADBF-44C9-9CA2-238DDEC28881}" srcOrd="0" destOrd="0" presId="urn:microsoft.com/office/officeart/2005/8/layout/hierarchy6"/>
    <dgm:cxn modelId="{CC18039F-7087-42C1-9AA5-F710B849A762}" type="presOf" srcId="{97FB3C4F-3F1F-4D7C-9AF2-06D08F6ABDFC}" destId="{DFBCAFBC-A005-4225-A0E5-CEC26733D0CA}" srcOrd="0" destOrd="0" presId="urn:microsoft.com/office/officeart/2005/8/layout/hierarchy6"/>
    <dgm:cxn modelId="{12BF78A8-2DE9-4F66-82F5-4DB1CDE9EC5C}" type="presOf" srcId="{1F5E1D0A-1CC5-4687-AED9-161CBB0A908E}" destId="{5E9037F0-02F4-4FF2-B228-55F650D963B2}" srcOrd="0" destOrd="0" presId="urn:microsoft.com/office/officeart/2005/8/layout/hierarchy6"/>
    <dgm:cxn modelId="{5CB20AAA-FCE4-4758-9D21-5D57E5D17FFF}" type="presOf" srcId="{1BD7E3BA-720A-4B35-BFDF-23AB63A82548}" destId="{6F83C9F2-BF03-4BB6-859B-7BDE45BE8649}" srcOrd="0" destOrd="0" presId="urn:microsoft.com/office/officeart/2005/8/layout/hierarchy6"/>
    <dgm:cxn modelId="{505E75B8-9E0C-4FD0-9858-438F74E79D29}" srcId="{1F5E1D0A-1CC5-4687-AED9-161CBB0A908E}" destId="{3CE0D3A2-DF57-4E30-961F-BBC17AB978AF}" srcOrd="1" destOrd="0" parTransId="{592B0B01-BBD5-4170-9F95-07477007CC92}" sibTransId="{8829E755-2771-4091-A554-BEB5059AD441}"/>
    <dgm:cxn modelId="{D72992C2-8E6F-4FF6-97B1-B6D56F2F57B0}" srcId="{3CE0D3A2-DF57-4E30-961F-BBC17AB978AF}" destId="{14DE83C5-30BE-4D2D-804F-9DD4065E06D9}" srcOrd="0" destOrd="0" parTransId="{EE29D9C1-E6B3-482B-9268-73574730336A}" sibTransId="{2F646912-1CB1-4D15-B4DE-D0A9A920D2E1}"/>
    <dgm:cxn modelId="{185A35C3-7243-403F-BBC8-90E6CADC4713}" type="presOf" srcId="{AECB34AC-5327-488D-9472-841FE07200AA}" destId="{85A1D5A5-6233-4FBE-AC62-251BF8417DBF}" srcOrd="0" destOrd="0" presId="urn:microsoft.com/office/officeart/2005/8/layout/hierarchy6"/>
    <dgm:cxn modelId="{CA2CA7C7-6CF5-4164-B5C1-BD3D38346491}" type="presOf" srcId="{E71B7539-62CC-4C9E-8CEE-A1913BACED05}" destId="{654FCE2B-EFA7-47F0-BD7C-0CD31064947C}" srcOrd="0" destOrd="0" presId="urn:microsoft.com/office/officeart/2005/8/layout/hierarchy6"/>
    <dgm:cxn modelId="{D168D2E1-7103-4C40-B7C3-D5D5CC207B7C}" type="presOf" srcId="{E3684B51-2DC3-491D-9BAE-3D88D9D5468C}" destId="{E6AECC25-6B1E-4495-8920-A51E5B4C531C}" srcOrd="0" destOrd="0" presId="urn:microsoft.com/office/officeart/2005/8/layout/hierarchy6"/>
    <dgm:cxn modelId="{E3647DEF-58B9-4584-AA62-4FAFFF1B25A7}" srcId="{3CE0D3A2-DF57-4E30-961F-BBC17AB978AF}" destId="{D0C0D36D-FF7E-4C92-8299-39179E4A3801}" srcOrd="1" destOrd="0" parTransId="{AECB34AC-5327-488D-9472-841FE07200AA}" sibTransId="{5CAD143C-074A-454B-861F-44B819583D91}"/>
    <dgm:cxn modelId="{4BD74DF1-BFA7-4138-9823-1FC404EEA04B}" type="presOf" srcId="{592B0B01-BBD5-4170-9F95-07477007CC92}" destId="{98E546D6-E1CD-4FC9-9FAA-5708ADD3D463}" srcOrd="0" destOrd="0" presId="urn:microsoft.com/office/officeart/2005/8/layout/hierarchy6"/>
    <dgm:cxn modelId="{E051DD9E-F8B2-440A-A32C-6F48ACB28E11}" type="presParOf" srcId="{654FCE2B-EFA7-47F0-BD7C-0CD31064947C}" destId="{08E5BE53-DED7-4BF1-BC88-853194BD4E10}" srcOrd="0" destOrd="0" presId="urn:microsoft.com/office/officeart/2005/8/layout/hierarchy6"/>
    <dgm:cxn modelId="{886556CF-232B-427D-AE84-626706A463F7}" type="presParOf" srcId="{08E5BE53-DED7-4BF1-BC88-853194BD4E10}" destId="{0B80E9CA-48BC-4832-869D-8058A2E18F45}" srcOrd="0" destOrd="0" presId="urn:microsoft.com/office/officeart/2005/8/layout/hierarchy6"/>
    <dgm:cxn modelId="{463B27F5-D211-469B-A121-110C1FE07736}" type="presParOf" srcId="{0B80E9CA-48BC-4832-869D-8058A2E18F45}" destId="{B31042D4-266B-4C0D-B2C2-615B2DFB2739}" srcOrd="0" destOrd="0" presId="urn:microsoft.com/office/officeart/2005/8/layout/hierarchy6"/>
    <dgm:cxn modelId="{16F88C81-C5D8-4DBB-A998-4EACDE6EF638}" type="presParOf" srcId="{B31042D4-266B-4C0D-B2C2-615B2DFB2739}" destId="{5E9037F0-02F4-4FF2-B228-55F650D963B2}" srcOrd="0" destOrd="0" presId="urn:microsoft.com/office/officeart/2005/8/layout/hierarchy6"/>
    <dgm:cxn modelId="{1501C142-A684-40E2-B183-0F66CC888616}" type="presParOf" srcId="{B31042D4-266B-4C0D-B2C2-615B2DFB2739}" destId="{E9914B0C-DA9C-4E8C-8D9D-772A145C892C}" srcOrd="1" destOrd="0" presId="urn:microsoft.com/office/officeart/2005/8/layout/hierarchy6"/>
    <dgm:cxn modelId="{9D63E60D-D8E2-4BF1-803E-48C31F0E3EF6}" type="presParOf" srcId="{E9914B0C-DA9C-4E8C-8D9D-772A145C892C}" destId="{A34EA7E9-91F7-4A47-A9B1-86D5890E9C49}" srcOrd="0" destOrd="0" presId="urn:microsoft.com/office/officeart/2005/8/layout/hierarchy6"/>
    <dgm:cxn modelId="{1279952D-9B26-41F4-BAE8-E1B84AD75586}" type="presParOf" srcId="{E9914B0C-DA9C-4E8C-8D9D-772A145C892C}" destId="{9405829A-97A2-41F6-BD72-67818D0E6DEE}" srcOrd="1" destOrd="0" presId="urn:microsoft.com/office/officeart/2005/8/layout/hierarchy6"/>
    <dgm:cxn modelId="{9E3C5F3B-B363-4085-8BAE-7DD722BE3D86}" type="presParOf" srcId="{9405829A-97A2-41F6-BD72-67818D0E6DEE}" destId="{BB0D6C66-AC82-4C3C-AE7B-DA39A55F0B8D}" srcOrd="0" destOrd="0" presId="urn:microsoft.com/office/officeart/2005/8/layout/hierarchy6"/>
    <dgm:cxn modelId="{19849506-0118-4186-84BE-C9DED5ED6108}" type="presParOf" srcId="{9405829A-97A2-41F6-BD72-67818D0E6DEE}" destId="{C3CF76D0-F036-42A9-8E6F-CEF41D98EDD4}" srcOrd="1" destOrd="0" presId="urn:microsoft.com/office/officeart/2005/8/layout/hierarchy6"/>
    <dgm:cxn modelId="{A9A61A26-C270-4661-AE93-3A753A94FCA4}" type="presParOf" srcId="{C3CF76D0-F036-42A9-8E6F-CEF41D98EDD4}" destId="{E6AECC25-6B1E-4495-8920-A51E5B4C531C}" srcOrd="0" destOrd="0" presId="urn:microsoft.com/office/officeart/2005/8/layout/hierarchy6"/>
    <dgm:cxn modelId="{A419A862-873A-4BC3-B7DA-63F3603B3F33}" type="presParOf" srcId="{C3CF76D0-F036-42A9-8E6F-CEF41D98EDD4}" destId="{D372694F-E89F-400E-8956-AEAC5D8EE2BB}" srcOrd="1" destOrd="0" presId="urn:microsoft.com/office/officeart/2005/8/layout/hierarchy6"/>
    <dgm:cxn modelId="{0B6F8249-AC7E-4104-834D-715F9A8C90EB}" type="presParOf" srcId="{D372694F-E89F-400E-8956-AEAC5D8EE2BB}" destId="{C1D37592-A243-45FE-A719-02375AA346C9}" srcOrd="0" destOrd="0" presId="urn:microsoft.com/office/officeart/2005/8/layout/hierarchy6"/>
    <dgm:cxn modelId="{6F91055A-F982-49CF-9715-0F3842D721C0}" type="presParOf" srcId="{D372694F-E89F-400E-8956-AEAC5D8EE2BB}" destId="{6B6CA3E7-D173-4997-831D-333004ACDDF3}" srcOrd="1" destOrd="0" presId="urn:microsoft.com/office/officeart/2005/8/layout/hierarchy6"/>
    <dgm:cxn modelId="{3EEC8CA2-60F9-469E-86CE-026FC11D318F}" type="presParOf" srcId="{6B6CA3E7-D173-4997-831D-333004ACDDF3}" destId="{DFBCAFBC-A005-4225-A0E5-CEC26733D0CA}" srcOrd="0" destOrd="0" presId="urn:microsoft.com/office/officeart/2005/8/layout/hierarchy6"/>
    <dgm:cxn modelId="{28B1C93E-96AE-4591-8012-99323D6BFA54}" type="presParOf" srcId="{6B6CA3E7-D173-4997-831D-333004ACDDF3}" destId="{1DEA292A-91BB-426F-A1F9-0930BE30875E}" srcOrd="1" destOrd="0" presId="urn:microsoft.com/office/officeart/2005/8/layout/hierarchy6"/>
    <dgm:cxn modelId="{BB3B0D85-E8D6-4F65-A354-6E8A98D41D81}" type="presParOf" srcId="{1DEA292A-91BB-426F-A1F9-0930BE30875E}" destId="{D334B1D3-C8C2-439E-A872-24F4FBC4FCE4}" srcOrd="0" destOrd="0" presId="urn:microsoft.com/office/officeart/2005/8/layout/hierarchy6"/>
    <dgm:cxn modelId="{3AB6A473-DBB8-4921-A4F5-246AF6FC2CFB}" type="presParOf" srcId="{1DEA292A-91BB-426F-A1F9-0930BE30875E}" destId="{BC4C3EE0-E2D0-411B-8797-A4E1AD70BCD1}" srcOrd="1" destOrd="0" presId="urn:microsoft.com/office/officeart/2005/8/layout/hierarchy6"/>
    <dgm:cxn modelId="{9E9428FA-6B32-4526-8AB9-A1FCBBC90D2C}" type="presParOf" srcId="{6B6CA3E7-D173-4997-831D-333004ACDDF3}" destId="{091C3BC8-A0A0-4A58-86CF-46D6A0A92BA1}" srcOrd="2" destOrd="0" presId="urn:microsoft.com/office/officeart/2005/8/layout/hierarchy6"/>
    <dgm:cxn modelId="{955A34B6-93FA-4BA9-9147-4F5F4582069C}" type="presParOf" srcId="{6B6CA3E7-D173-4997-831D-333004ACDDF3}" destId="{F1B6117B-C0F3-403E-B5DB-D807CE87F947}" srcOrd="3" destOrd="0" presId="urn:microsoft.com/office/officeart/2005/8/layout/hierarchy6"/>
    <dgm:cxn modelId="{3E7D2DD1-4C84-4316-B571-AA67E7B3529B}" type="presParOf" srcId="{F1B6117B-C0F3-403E-B5DB-D807CE87F947}" destId="{D221D420-1C38-44F8-B7ED-CE10CF6B3533}" srcOrd="0" destOrd="0" presId="urn:microsoft.com/office/officeart/2005/8/layout/hierarchy6"/>
    <dgm:cxn modelId="{95FED51A-9D73-4781-B9CC-60682730AC1C}" type="presParOf" srcId="{F1B6117B-C0F3-403E-B5DB-D807CE87F947}" destId="{3DCF3243-2605-467E-BFE6-0CA150A98B43}" srcOrd="1" destOrd="0" presId="urn:microsoft.com/office/officeart/2005/8/layout/hierarchy6"/>
    <dgm:cxn modelId="{C81FC694-8178-4B8B-8441-173EEA1AB3AD}" type="presParOf" srcId="{C3CF76D0-F036-42A9-8E6F-CEF41D98EDD4}" destId="{9E8BEEB1-5D56-4A0F-A4D7-2EB3AF7CAE69}" srcOrd="2" destOrd="0" presId="urn:microsoft.com/office/officeart/2005/8/layout/hierarchy6"/>
    <dgm:cxn modelId="{51C59861-DB01-4D53-BBCF-3EE4D3250C40}" type="presParOf" srcId="{C3CF76D0-F036-42A9-8E6F-CEF41D98EDD4}" destId="{07F609EC-A425-4E6D-B424-A461701C36C4}" srcOrd="3" destOrd="0" presId="urn:microsoft.com/office/officeart/2005/8/layout/hierarchy6"/>
    <dgm:cxn modelId="{6E1DA7E7-9919-4456-9C05-5C62BAC5A0A0}" type="presParOf" srcId="{07F609EC-A425-4E6D-B424-A461701C36C4}" destId="{6F83C9F2-BF03-4BB6-859B-7BDE45BE8649}" srcOrd="0" destOrd="0" presId="urn:microsoft.com/office/officeart/2005/8/layout/hierarchy6"/>
    <dgm:cxn modelId="{D02D57CA-66A6-427A-A3CA-626F8CC82F2C}" type="presParOf" srcId="{07F609EC-A425-4E6D-B424-A461701C36C4}" destId="{A0CDCDDE-2641-4435-A9E1-62755EFF0B0B}" srcOrd="1" destOrd="0" presId="urn:microsoft.com/office/officeart/2005/8/layout/hierarchy6"/>
    <dgm:cxn modelId="{7BB1B08B-5B1F-47B4-9E5B-688175F48F72}" type="presParOf" srcId="{E9914B0C-DA9C-4E8C-8D9D-772A145C892C}" destId="{98E546D6-E1CD-4FC9-9FAA-5708ADD3D463}" srcOrd="2" destOrd="0" presId="urn:microsoft.com/office/officeart/2005/8/layout/hierarchy6"/>
    <dgm:cxn modelId="{CC920BCE-E95F-4103-B56D-FA3CA8D216DA}" type="presParOf" srcId="{E9914B0C-DA9C-4E8C-8D9D-772A145C892C}" destId="{5B2D8871-3E99-4690-A183-B4E2FA28B4A3}" srcOrd="3" destOrd="0" presId="urn:microsoft.com/office/officeart/2005/8/layout/hierarchy6"/>
    <dgm:cxn modelId="{912A2C22-6B03-4A7B-948B-3BCFDC34461B}" type="presParOf" srcId="{5B2D8871-3E99-4690-A183-B4E2FA28B4A3}" destId="{D668D209-AAD6-41FD-93BA-BCD7BE506BB9}" srcOrd="0" destOrd="0" presId="urn:microsoft.com/office/officeart/2005/8/layout/hierarchy6"/>
    <dgm:cxn modelId="{F9E88DCD-44AF-4DD0-BA7D-43B93F0C87CC}" type="presParOf" srcId="{5B2D8871-3E99-4690-A183-B4E2FA28B4A3}" destId="{8314277E-ABD2-4AA5-8A55-E80887390CE2}" srcOrd="1" destOrd="0" presId="urn:microsoft.com/office/officeart/2005/8/layout/hierarchy6"/>
    <dgm:cxn modelId="{AEFD9906-DF56-4750-98CA-AE27532F7445}" type="presParOf" srcId="{8314277E-ABD2-4AA5-8A55-E80887390CE2}" destId="{5FED2598-ADBF-44C9-9CA2-238DDEC28881}" srcOrd="0" destOrd="0" presId="urn:microsoft.com/office/officeart/2005/8/layout/hierarchy6"/>
    <dgm:cxn modelId="{5910F1D0-DA57-4D0A-B984-01BD5C92D86D}" type="presParOf" srcId="{8314277E-ABD2-4AA5-8A55-E80887390CE2}" destId="{EA27275A-9632-42FD-9FF4-EC6742C3305D}" srcOrd="1" destOrd="0" presId="urn:microsoft.com/office/officeart/2005/8/layout/hierarchy6"/>
    <dgm:cxn modelId="{5AC890D0-720F-4FBD-B9AD-0F5A496E20DB}" type="presParOf" srcId="{EA27275A-9632-42FD-9FF4-EC6742C3305D}" destId="{E9B3F34C-020E-421A-A8A9-C9704CE83014}" srcOrd="0" destOrd="0" presId="urn:microsoft.com/office/officeart/2005/8/layout/hierarchy6"/>
    <dgm:cxn modelId="{C4FA9E50-8F56-4FF4-8D34-4CC584A763E7}" type="presParOf" srcId="{EA27275A-9632-42FD-9FF4-EC6742C3305D}" destId="{6033A5E7-C59D-43AA-8A32-F2476C9156A5}" srcOrd="1" destOrd="0" presId="urn:microsoft.com/office/officeart/2005/8/layout/hierarchy6"/>
    <dgm:cxn modelId="{F5AEDA47-22F2-45F7-93AF-EB3C1B99C9DB}" type="presParOf" srcId="{8314277E-ABD2-4AA5-8A55-E80887390CE2}" destId="{85A1D5A5-6233-4FBE-AC62-251BF8417DBF}" srcOrd="2" destOrd="0" presId="urn:microsoft.com/office/officeart/2005/8/layout/hierarchy6"/>
    <dgm:cxn modelId="{FD435FE2-1FAA-4C91-9C01-B067A02FC8D5}" type="presParOf" srcId="{8314277E-ABD2-4AA5-8A55-E80887390CE2}" destId="{C8D0C368-CB3E-40D5-8C6B-53BE8610EDD1}" srcOrd="3" destOrd="0" presId="urn:microsoft.com/office/officeart/2005/8/layout/hierarchy6"/>
    <dgm:cxn modelId="{C588EBF8-6F6E-4C3D-93AE-496280915785}" type="presParOf" srcId="{C8D0C368-CB3E-40D5-8C6B-53BE8610EDD1}" destId="{792AF383-C742-4C72-9609-59B5FC4E3D50}" srcOrd="0" destOrd="0" presId="urn:microsoft.com/office/officeart/2005/8/layout/hierarchy6"/>
    <dgm:cxn modelId="{C8AA0BFF-72E2-4140-B2DF-C602404BD267}" type="presParOf" srcId="{C8D0C368-CB3E-40D5-8C6B-53BE8610EDD1}" destId="{DBC03A59-A87F-444A-A5A7-5E55455146E2}" srcOrd="1" destOrd="0" presId="urn:microsoft.com/office/officeart/2005/8/layout/hierarchy6"/>
    <dgm:cxn modelId="{E812766B-A7E5-477F-B998-A33DE04FB56B}" type="presParOf" srcId="{654FCE2B-EFA7-47F0-BD7C-0CD31064947C}" destId="{6BF38534-47F2-4A57-B0BA-F88F3F697D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037F0-02F4-4FF2-B228-55F650D963B2}">
      <dsp:nvSpPr>
        <dsp:cNvPr id="0" name=""/>
        <dsp:cNvSpPr/>
      </dsp:nvSpPr>
      <dsp:spPr>
        <a:xfrm>
          <a:off x="3885571" y="750"/>
          <a:ext cx="2082841"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Mining / </a:t>
          </a:r>
        </a:p>
        <a:p>
          <a:pPr marL="0" lvl="0" indent="0" algn="ctr" defTabSz="800100">
            <a:lnSpc>
              <a:spcPct val="90000"/>
            </a:lnSpc>
            <a:spcBef>
              <a:spcPct val="0"/>
            </a:spcBef>
            <a:spcAft>
              <a:spcPct val="35000"/>
            </a:spcAft>
            <a:buNone/>
          </a:pPr>
          <a:r>
            <a:rPr lang="en-US" sz="1800" kern="1200" dirty="0"/>
            <a:t>Machine Learning</a:t>
          </a:r>
        </a:p>
      </dsp:txBody>
      <dsp:txXfrm>
        <a:off x="3910053" y="25232"/>
        <a:ext cx="2033877" cy="786904"/>
      </dsp:txXfrm>
    </dsp:sp>
    <dsp:sp modelId="{A34EA7E9-91F7-4A47-A9B1-86D5890E9C49}">
      <dsp:nvSpPr>
        <dsp:cNvPr id="0" name=""/>
        <dsp:cNvSpPr/>
      </dsp:nvSpPr>
      <dsp:spPr>
        <a:xfrm>
          <a:off x="2078148" y="836619"/>
          <a:ext cx="2848843" cy="244040"/>
        </a:xfrm>
        <a:custGeom>
          <a:avLst/>
          <a:gdLst/>
          <a:ahLst/>
          <a:cxnLst/>
          <a:rect l="0" t="0" r="0" b="0"/>
          <a:pathLst>
            <a:path>
              <a:moveTo>
                <a:pt x="2848843" y="0"/>
              </a:moveTo>
              <a:lnTo>
                <a:pt x="2848843" y="122020"/>
              </a:lnTo>
              <a:lnTo>
                <a:pt x="0" y="122020"/>
              </a:lnTo>
              <a:lnTo>
                <a:pt x="0" y="244040"/>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D6C66-AC82-4C3C-AE7B-DA39A55F0B8D}">
      <dsp:nvSpPr>
        <dsp:cNvPr id="0" name=""/>
        <dsp:cNvSpPr/>
      </dsp:nvSpPr>
      <dsp:spPr>
        <a:xfrm>
          <a:off x="1161537" y="1080659"/>
          <a:ext cx="183322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Supervised Learning</a:t>
          </a:r>
        </a:p>
      </dsp:txBody>
      <dsp:txXfrm>
        <a:off x="1186019" y="1105141"/>
        <a:ext cx="1784258" cy="786904"/>
      </dsp:txXfrm>
    </dsp:sp>
    <dsp:sp modelId="{E6AECC25-6B1E-4495-8920-A51E5B4C531C}">
      <dsp:nvSpPr>
        <dsp:cNvPr id="0" name=""/>
        <dsp:cNvSpPr/>
      </dsp:nvSpPr>
      <dsp:spPr>
        <a:xfrm>
          <a:off x="811043" y="1916527"/>
          <a:ext cx="1267105" cy="476620"/>
        </a:xfrm>
        <a:custGeom>
          <a:avLst/>
          <a:gdLst/>
          <a:ahLst/>
          <a:cxnLst/>
          <a:rect l="0" t="0" r="0" b="0"/>
          <a:pathLst>
            <a:path>
              <a:moveTo>
                <a:pt x="1267105" y="0"/>
              </a:moveTo>
              <a:lnTo>
                <a:pt x="1267105" y="238310"/>
              </a:lnTo>
              <a:lnTo>
                <a:pt x="0" y="238310"/>
              </a:lnTo>
              <a:lnTo>
                <a:pt x="0" y="476620"/>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37592-A243-45FE-A719-02375AA346C9}">
      <dsp:nvSpPr>
        <dsp:cNvPr id="0" name=""/>
        <dsp:cNvSpPr/>
      </dsp:nvSpPr>
      <dsp:spPr>
        <a:xfrm>
          <a:off x="184142" y="2393148"/>
          <a:ext cx="125380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p>
      </dsp:txBody>
      <dsp:txXfrm>
        <a:off x="208624" y="2417630"/>
        <a:ext cx="1204838" cy="786904"/>
      </dsp:txXfrm>
    </dsp:sp>
    <dsp:sp modelId="{DFBCAFBC-A005-4225-A0E5-CEC26733D0CA}">
      <dsp:nvSpPr>
        <dsp:cNvPr id="0" name=""/>
        <dsp:cNvSpPr/>
      </dsp:nvSpPr>
      <dsp:spPr>
        <a:xfrm>
          <a:off x="626901" y="3229016"/>
          <a:ext cx="184142" cy="283132"/>
        </a:xfrm>
        <a:custGeom>
          <a:avLst/>
          <a:gdLst/>
          <a:ahLst/>
          <a:cxnLst/>
          <a:rect l="0" t="0" r="0" b="0"/>
          <a:pathLst>
            <a:path>
              <a:moveTo>
                <a:pt x="184142" y="0"/>
              </a:moveTo>
              <a:lnTo>
                <a:pt x="184142" y="141566"/>
              </a:lnTo>
              <a:lnTo>
                <a:pt x="0" y="141566"/>
              </a:lnTo>
              <a:lnTo>
                <a:pt x="0" y="283132"/>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34B1D3-C8C2-439E-A872-24F4FBC4FCE4}">
      <dsp:nvSpPr>
        <dsp:cNvPr id="0" name=""/>
        <dsp:cNvSpPr/>
      </dsp:nvSpPr>
      <dsp:spPr>
        <a:xfrm>
          <a:off x="0" y="3512148"/>
          <a:ext cx="125380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a:t>
          </a:r>
        </a:p>
      </dsp:txBody>
      <dsp:txXfrm>
        <a:off x="24482" y="3536630"/>
        <a:ext cx="1204838" cy="786904"/>
      </dsp:txXfrm>
    </dsp:sp>
    <dsp:sp modelId="{091C3BC8-A0A0-4A58-86CF-46D6A0A92BA1}">
      <dsp:nvSpPr>
        <dsp:cNvPr id="0" name=""/>
        <dsp:cNvSpPr/>
      </dsp:nvSpPr>
      <dsp:spPr>
        <a:xfrm>
          <a:off x="811043" y="3229016"/>
          <a:ext cx="1182323" cy="283132"/>
        </a:xfrm>
        <a:custGeom>
          <a:avLst/>
          <a:gdLst/>
          <a:ahLst/>
          <a:cxnLst/>
          <a:rect l="0" t="0" r="0" b="0"/>
          <a:pathLst>
            <a:path>
              <a:moveTo>
                <a:pt x="0" y="0"/>
              </a:moveTo>
              <a:lnTo>
                <a:pt x="0" y="141566"/>
              </a:lnTo>
              <a:lnTo>
                <a:pt x="1182323" y="141566"/>
              </a:lnTo>
              <a:lnTo>
                <a:pt x="1182323" y="283132"/>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21D420-1C38-44F8-B7ED-CE10CF6B3533}">
      <dsp:nvSpPr>
        <dsp:cNvPr id="0" name=""/>
        <dsp:cNvSpPr/>
      </dsp:nvSpPr>
      <dsp:spPr>
        <a:xfrm>
          <a:off x="1366465" y="3512148"/>
          <a:ext cx="125380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Nonlinear Regression</a:t>
          </a:r>
        </a:p>
      </dsp:txBody>
      <dsp:txXfrm>
        <a:off x="1390947" y="3536630"/>
        <a:ext cx="1204838" cy="786904"/>
      </dsp:txXfrm>
    </dsp:sp>
    <dsp:sp modelId="{9E8BEEB1-5D56-4A0F-A4D7-2EB3AF7CAE69}">
      <dsp:nvSpPr>
        <dsp:cNvPr id="0" name=""/>
        <dsp:cNvSpPr/>
      </dsp:nvSpPr>
      <dsp:spPr>
        <a:xfrm>
          <a:off x="2078148" y="1916527"/>
          <a:ext cx="1263143" cy="503694"/>
        </a:xfrm>
        <a:custGeom>
          <a:avLst/>
          <a:gdLst/>
          <a:ahLst/>
          <a:cxnLst/>
          <a:rect l="0" t="0" r="0" b="0"/>
          <a:pathLst>
            <a:path>
              <a:moveTo>
                <a:pt x="0" y="0"/>
              </a:moveTo>
              <a:lnTo>
                <a:pt x="0" y="251847"/>
              </a:lnTo>
              <a:lnTo>
                <a:pt x="1263143" y="251847"/>
              </a:lnTo>
              <a:lnTo>
                <a:pt x="1263143" y="503694"/>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83C9F2-BF03-4BB6-859B-7BDE45BE8649}">
      <dsp:nvSpPr>
        <dsp:cNvPr id="0" name=""/>
        <dsp:cNvSpPr/>
      </dsp:nvSpPr>
      <dsp:spPr>
        <a:xfrm>
          <a:off x="2714390" y="2420221"/>
          <a:ext cx="125380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dsp:txBody>
      <dsp:txXfrm>
        <a:off x="2738872" y="2444703"/>
        <a:ext cx="1204838" cy="786904"/>
      </dsp:txXfrm>
    </dsp:sp>
    <dsp:sp modelId="{98E546D6-E1CD-4FC9-9FAA-5708ADD3D463}">
      <dsp:nvSpPr>
        <dsp:cNvPr id="0" name=""/>
        <dsp:cNvSpPr/>
      </dsp:nvSpPr>
      <dsp:spPr>
        <a:xfrm>
          <a:off x="4926991" y="836619"/>
          <a:ext cx="2400928" cy="259553"/>
        </a:xfrm>
        <a:custGeom>
          <a:avLst/>
          <a:gdLst/>
          <a:ahLst/>
          <a:cxnLst/>
          <a:rect l="0" t="0" r="0" b="0"/>
          <a:pathLst>
            <a:path>
              <a:moveTo>
                <a:pt x="0" y="0"/>
              </a:moveTo>
              <a:lnTo>
                <a:pt x="0" y="129776"/>
              </a:lnTo>
              <a:lnTo>
                <a:pt x="2400928" y="129776"/>
              </a:lnTo>
              <a:lnTo>
                <a:pt x="2400928" y="25955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8D209-AAD6-41FD-93BA-BCD7BE506BB9}">
      <dsp:nvSpPr>
        <dsp:cNvPr id="0" name=""/>
        <dsp:cNvSpPr/>
      </dsp:nvSpPr>
      <dsp:spPr>
        <a:xfrm>
          <a:off x="6211496" y="1096172"/>
          <a:ext cx="2232846"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Unsupervised</a:t>
          </a:r>
        </a:p>
        <a:p>
          <a:pPr marL="0" lvl="0" indent="0" algn="ctr" defTabSz="800100">
            <a:lnSpc>
              <a:spcPct val="90000"/>
            </a:lnSpc>
            <a:spcBef>
              <a:spcPct val="0"/>
            </a:spcBef>
            <a:spcAft>
              <a:spcPct val="35000"/>
            </a:spcAft>
            <a:buNone/>
          </a:pPr>
          <a:r>
            <a:rPr lang="en-US" sz="1800" kern="1200" dirty="0"/>
            <a:t>Learning</a:t>
          </a:r>
        </a:p>
      </dsp:txBody>
      <dsp:txXfrm>
        <a:off x="6235978" y="1120654"/>
        <a:ext cx="2183882" cy="786904"/>
      </dsp:txXfrm>
    </dsp:sp>
    <dsp:sp modelId="{5FED2598-ADBF-44C9-9CA2-238DDEC28881}">
      <dsp:nvSpPr>
        <dsp:cNvPr id="0" name=""/>
        <dsp:cNvSpPr/>
      </dsp:nvSpPr>
      <dsp:spPr>
        <a:xfrm>
          <a:off x="6154148" y="1932041"/>
          <a:ext cx="1173772" cy="484577"/>
        </a:xfrm>
        <a:custGeom>
          <a:avLst/>
          <a:gdLst/>
          <a:ahLst/>
          <a:cxnLst/>
          <a:rect l="0" t="0" r="0" b="0"/>
          <a:pathLst>
            <a:path>
              <a:moveTo>
                <a:pt x="1173772" y="0"/>
              </a:moveTo>
              <a:lnTo>
                <a:pt x="1173772" y="242288"/>
              </a:lnTo>
              <a:lnTo>
                <a:pt x="0" y="242288"/>
              </a:lnTo>
              <a:lnTo>
                <a:pt x="0" y="484577"/>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B3F34C-020E-421A-A8A9-C9704CE83014}">
      <dsp:nvSpPr>
        <dsp:cNvPr id="0" name=""/>
        <dsp:cNvSpPr/>
      </dsp:nvSpPr>
      <dsp:spPr>
        <a:xfrm>
          <a:off x="5527246" y="2416619"/>
          <a:ext cx="125380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5551728" y="2441101"/>
        <a:ext cx="1204838" cy="786904"/>
      </dsp:txXfrm>
    </dsp:sp>
    <dsp:sp modelId="{85A1D5A5-6233-4FBE-AC62-251BF8417DBF}">
      <dsp:nvSpPr>
        <dsp:cNvPr id="0" name=""/>
        <dsp:cNvSpPr/>
      </dsp:nvSpPr>
      <dsp:spPr>
        <a:xfrm>
          <a:off x="7327920" y="1932041"/>
          <a:ext cx="884378" cy="472558"/>
        </a:xfrm>
        <a:custGeom>
          <a:avLst/>
          <a:gdLst/>
          <a:ahLst/>
          <a:cxnLst/>
          <a:rect l="0" t="0" r="0" b="0"/>
          <a:pathLst>
            <a:path>
              <a:moveTo>
                <a:pt x="0" y="0"/>
              </a:moveTo>
              <a:lnTo>
                <a:pt x="0" y="236279"/>
              </a:lnTo>
              <a:lnTo>
                <a:pt x="884378" y="236279"/>
              </a:lnTo>
              <a:lnTo>
                <a:pt x="884378" y="47255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AF383-C742-4C72-9609-59B5FC4E3D50}">
      <dsp:nvSpPr>
        <dsp:cNvPr id="0" name=""/>
        <dsp:cNvSpPr/>
      </dsp:nvSpPr>
      <dsp:spPr>
        <a:xfrm>
          <a:off x="7585397" y="2404599"/>
          <a:ext cx="1253802" cy="83586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Association Rules</a:t>
          </a:r>
        </a:p>
      </dsp:txBody>
      <dsp:txXfrm>
        <a:off x="7609879" y="2429081"/>
        <a:ext cx="1204838" cy="7869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F97DE4DF-E586-4A1D-AA35-D827181CE1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0D75CA-FD21-42E5-9BE7-A112052AFB6B}" type="slidenum">
              <a:rPr lang="en-US" altLang="en-US"/>
              <a:pPr>
                <a:spcBef>
                  <a:spcPct val="0"/>
                </a:spcBef>
              </a:pPr>
              <a:t>3</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Random Forests </a:t>
            </a:r>
            <a:r>
              <a:rPr lang="zh-CN" altLang="en-US" dirty="0"/>
              <a:t>是特殊的</a:t>
            </a:r>
            <a:r>
              <a:rPr lang="en-US" altLang="zh-CN" dirty="0"/>
              <a:t>bagging</a:t>
            </a:r>
            <a:r>
              <a:rPr lang="zh-CN" altLang="en-US" dirty="0"/>
              <a:t>，使用</a:t>
            </a:r>
            <a:r>
              <a:rPr lang="en-US" altLang="zh-CN" dirty="0" err="1"/>
              <a:t>crt</a:t>
            </a:r>
            <a:r>
              <a:rPr lang="zh-CN" altLang="en-US" dirty="0"/>
              <a:t>作为弱学习机器</a:t>
            </a:r>
            <a:endParaRPr lang="en-US" altLang="zh-CN" dirty="0"/>
          </a:p>
          <a:p>
            <a:r>
              <a:rPr lang="zh-CN" altLang="en-US" sz="1200" b="0" i="0" kern="1200" dirty="0">
                <a:solidFill>
                  <a:schemeClr val="tx1"/>
                </a:solidFill>
                <a:effectLst/>
                <a:latin typeface="Times New Roman" pitchFamily="18" charset="0"/>
                <a:ea typeface="+mn-ea"/>
                <a:cs typeface="+mn-cs"/>
              </a:rPr>
              <a:t>首先，</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使用了</a:t>
            </a:r>
            <a:r>
              <a:rPr lang="en-US" altLang="zh-CN" sz="1200" b="0" i="0" kern="1200" dirty="0">
                <a:solidFill>
                  <a:schemeClr val="tx1"/>
                </a:solidFill>
                <a:effectLst/>
                <a:latin typeface="Times New Roman" pitchFamily="18" charset="0"/>
                <a:ea typeface="+mn-ea"/>
                <a:cs typeface="+mn-cs"/>
              </a:rPr>
              <a:t>CART</a:t>
            </a:r>
            <a:r>
              <a:rPr lang="zh-CN" altLang="en-US" sz="1200" b="0" i="0" kern="1200" dirty="0">
                <a:solidFill>
                  <a:schemeClr val="tx1"/>
                </a:solidFill>
                <a:effectLst/>
                <a:latin typeface="Times New Roman" pitchFamily="18" charset="0"/>
                <a:ea typeface="+mn-ea"/>
                <a:cs typeface="+mn-cs"/>
              </a:rPr>
              <a:t>决策树作为弱学习器，这让我们想到了梯度提示树</a:t>
            </a:r>
            <a:r>
              <a:rPr lang="en-US" altLang="zh-CN" sz="1200" b="0" i="0" kern="1200" dirty="0">
                <a:solidFill>
                  <a:schemeClr val="tx1"/>
                </a:solidFill>
                <a:effectLst/>
                <a:latin typeface="Times New Roman" pitchFamily="18" charset="0"/>
                <a:ea typeface="+mn-ea"/>
                <a:cs typeface="+mn-cs"/>
              </a:rPr>
              <a:t>GBDT</a:t>
            </a:r>
            <a:r>
              <a:rPr lang="zh-CN" altLang="en-US" sz="1200" b="0" i="0" kern="1200" dirty="0">
                <a:solidFill>
                  <a:schemeClr val="tx1"/>
                </a:solidFill>
                <a:effectLst/>
                <a:latin typeface="Times New Roman" pitchFamily="18" charset="0"/>
                <a:ea typeface="+mn-ea"/>
                <a:cs typeface="+mn-cs"/>
              </a:rPr>
              <a:t>。第二，在使用决策树的基础上，</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对决策树的建立做了改进，对于普通的决策树，我们会在节点上所有的</a:t>
            </a:r>
            <a:r>
              <a:rPr lang="en-US" altLang="zh-CN" sz="1200" b="0" i="0" kern="1200" dirty="0">
                <a:solidFill>
                  <a:schemeClr val="tx1"/>
                </a:solidFill>
                <a:effectLst/>
                <a:latin typeface="Times New Roman" pitchFamily="18" charset="0"/>
                <a:ea typeface="+mn-ea"/>
                <a:cs typeface="+mn-cs"/>
              </a:rPr>
              <a:t>n</a:t>
            </a:r>
            <a:r>
              <a:rPr lang="zh-CN" altLang="en-US" sz="1200" b="0" i="0" kern="1200" dirty="0">
                <a:solidFill>
                  <a:schemeClr val="tx1"/>
                </a:solidFill>
                <a:effectLst/>
                <a:latin typeface="Times New Roman" pitchFamily="18" charset="0"/>
                <a:ea typeface="+mn-ea"/>
                <a:cs typeface="+mn-cs"/>
              </a:rPr>
              <a:t>个样本特征中选择一个最优的特征来做决策树的左右子树划分，但是</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通过随机选择节点上的一部分样本特征，这个数字小于</a:t>
            </a:r>
            <a:r>
              <a:rPr lang="en-US" altLang="zh-CN" sz="1200" b="0" i="0" kern="1200" dirty="0">
                <a:solidFill>
                  <a:schemeClr val="tx1"/>
                </a:solidFill>
                <a:effectLst/>
                <a:latin typeface="Times New Roman" pitchFamily="18" charset="0"/>
                <a:ea typeface="+mn-ea"/>
                <a:cs typeface="+mn-cs"/>
              </a:rPr>
              <a:t>n</a:t>
            </a:r>
            <a:r>
              <a:rPr lang="zh-CN" altLang="en-US" sz="1200" b="0" i="0" kern="1200" dirty="0">
                <a:solidFill>
                  <a:schemeClr val="tx1"/>
                </a:solidFill>
                <a:effectLst/>
                <a:latin typeface="Times New Roman" pitchFamily="18" charset="0"/>
                <a:ea typeface="+mn-ea"/>
                <a:cs typeface="+mn-cs"/>
              </a:rPr>
              <a:t>，假设为</a:t>
            </a:r>
            <a:r>
              <a:rPr lang="zh-CN" altLang="en-US" sz="1200" b="0" i="1" u="none" strike="noStrike" kern="1200" dirty="0">
                <a:solidFill>
                  <a:schemeClr val="tx1"/>
                </a:solidFill>
                <a:effectLst/>
                <a:latin typeface="Times New Roman" pitchFamily="18" charset="0"/>
                <a:ea typeface="+mn-ea"/>
                <a:cs typeface="+mn-cs"/>
              </a:rPr>
              <a:t>𝑛𝑠𝑢𝑏</a:t>
            </a:r>
            <a:r>
              <a:rPr lang="en-US" altLang="zh-CN" sz="1200" b="0" i="0" u="none" strike="noStrike" kern="1200" dirty="0" err="1">
                <a:solidFill>
                  <a:schemeClr val="tx1"/>
                </a:solidFill>
                <a:effectLst/>
                <a:latin typeface="Times New Roman" pitchFamily="18" charset="0"/>
                <a:ea typeface="+mn-ea"/>
                <a:cs typeface="+mn-cs"/>
              </a:rPr>
              <a:t>nsub</a:t>
            </a:r>
            <a:r>
              <a:rPr lang="zh-CN" altLang="en-US" sz="1200" b="0" i="0" kern="1200" dirty="0">
                <a:solidFill>
                  <a:schemeClr val="tx1"/>
                </a:solidFill>
                <a:effectLst/>
                <a:latin typeface="Times New Roman" pitchFamily="18" charset="0"/>
                <a:ea typeface="+mn-ea"/>
                <a:cs typeface="+mn-cs"/>
              </a:rPr>
              <a:t>，然后在这些随机选择的</a:t>
            </a:r>
            <a:r>
              <a:rPr lang="zh-CN" altLang="en-US" sz="1200" b="0" i="1" u="none" strike="noStrike" kern="1200" dirty="0">
                <a:solidFill>
                  <a:schemeClr val="tx1"/>
                </a:solidFill>
                <a:effectLst/>
                <a:latin typeface="Times New Roman" pitchFamily="18" charset="0"/>
                <a:ea typeface="+mn-ea"/>
                <a:cs typeface="+mn-cs"/>
              </a:rPr>
              <a:t>𝑛𝑠𝑢𝑏</a:t>
            </a:r>
            <a:r>
              <a:rPr lang="en-US" altLang="zh-CN" sz="1200" b="0" i="0" u="none" strike="noStrike" kern="1200" dirty="0" err="1">
                <a:solidFill>
                  <a:schemeClr val="tx1"/>
                </a:solidFill>
                <a:effectLst/>
                <a:latin typeface="Times New Roman" pitchFamily="18" charset="0"/>
                <a:ea typeface="+mn-ea"/>
                <a:cs typeface="+mn-cs"/>
              </a:rPr>
              <a:t>nsub</a:t>
            </a:r>
            <a:r>
              <a:rPr lang="zh-CN" altLang="en-US" sz="1200" b="0" i="0" kern="1200" dirty="0">
                <a:solidFill>
                  <a:schemeClr val="tx1"/>
                </a:solidFill>
                <a:effectLst/>
                <a:latin typeface="Times New Roman" pitchFamily="18" charset="0"/>
                <a:ea typeface="+mn-ea"/>
                <a:cs typeface="+mn-cs"/>
              </a:rPr>
              <a:t>个样本特征中，选择一个最优的特征来做决策树的左右子树划分。这样进一步增强了模型的泛化能力。　　　　</a:t>
            </a:r>
          </a:p>
          <a:p>
            <a:r>
              <a:rPr lang="zh-CN" altLang="en-US" sz="1200" b="0" i="0" kern="1200" dirty="0">
                <a:solidFill>
                  <a:schemeClr val="tx1"/>
                </a:solidFill>
                <a:effectLst/>
                <a:latin typeface="Times New Roman" pitchFamily="18" charset="0"/>
                <a:ea typeface="+mn-ea"/>
                <a:cs typeface="+mn-cs"/>
              </a:rPr>
              <a:t>　　　　如果</a:t>
            </a:r>
            <a:r>
              <a:rPr lang="zh-CN" altLang="en-US" sz="1200" b="0" i="1" u="none" strike="noStrike" kern="1200" dirty="0">
                <a:solidFill>
                  <a:schemeClr val="tx1"/>
                </a:solidFill>
                <a:effectLst/>
                <a:latin typeface="Times New Roman" pitchFamily="18" charset="0"/>
                <a:ea typeface="+mn-ea"/>
                <a:cs typeface="+mn-cs"/>
              </a:rPr>
              <a:t>𝑛𝑠𝑢𝑏</a:t>
            </a:r>
            <a:r>
              <a:rPr lang="en-US" altLang="zh-CN" sz="1200" b="0" i="0" u="none" strike="noStrike" kern="1200" dirty="0">
                <a:solidFill>
                  <a:schemeClr val="tx1"/>
                </a:solidFill>
                <a:effectLst/>
                <a:latin typeface="Times New Roman" pitchFamily="18" charset="0"/>
                <a:ea typeface="+mn-ea"/>
                <a:cs typeface="+mn-cs"/>
              </a:rPr>
              <a:t>=</a:t>
            </a:r>
            <a:r>
              <a:rPr lang="zh-CN" altLang="en-US" sz="1200" b="0" i="1" u="none" strike="noStrike" kern="1200" dirty="0">
                <a:solidFill>
                  <a:schemeClr val="tx1"/>
                </a:solidFill>
                <a:effectLst/>
                <a:latin typeface="Times New Roman" pitchFamily="18" charset="0"/>
                <a:ea typeface="+mn-ea"/>
                <a:cs typeface="+mn-cs"/>
              </a:rPr>
              <a:t>𝑛</a:t>
            </a:r>
            <a:r>
              <a:rPr lang="en-US" altLang="zh-CN" sz="1200" b="0" i="0" u="none" strike="noStrike" kern="1200" dirty="0" err="1">
                <a:solidFill>
                  <a:schemeClr val="tx1"/>
                </a:solidFill>
                <a:effectLst/>
                <a:latin typeface="Times New Roman" pitchFamily="18" charset="0"/>
                <a:ea typeface="+mn-ea"/>
                <a:cs typeface="+mn-cs"/>
              </a:rPr>
              <a:t>nsub</a:t>
            </a:r>
            <a:r>
              <a:rPr lang="en-US" altLang="zh-CN" sz="1200" b="0" i="0" u="none" strike="noStrike" kern="1200" dirty="0">
                <a:solidFill>
                  <a:schemeClr val="tx1"/>
                </a:solidFill>
                <a:effectLst/>
                <a:latin typeface="Times New Roman" pitchFamily="18" charset="0"/>
                <a:ea typeface="+mn-ea"/>
                <a:cs typeface="+mn-cs"/>
              </a:rPr>
              <a:t>=n</a:t>
            </a:r>
            <a:r>
              <a:rPr lang="zh-CN" altLang="en-US" sz="1200" b="0" i="0" kern="1200" dirty="0">
                <a:solidFill>
                  <a:schemeClr val="tx1"/>
                </a:solidFill>
                <a:effectLst/>
                <a:latin typeface="Times New Roman" pitchFamily="18" charset="0"/>
                <a:ea typeface="+mn-ea"/>
                <a:cs typeface="+mn-cs"/>
              </a:rPr>
              <a:t>，则此时</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的</a:t>
            </a:r>
            <a:r>
              <a:rPr lang="en-US" altLang="zh-CN" sz="1200" b="0" i="0" kern="1200" dirty="0">
                <a:solidFill>
                  <a:schemeClr val="tx1"/>
                </a:solidFill>
                <a:effectLst/>
                <a:latin typeface="Times New Roman" pitchFamily="18" charset="0"/>
                <a:ea typeface="+mn-ea"/>
                <a:cs typeface="+mn-cs"/>
              </a:rPr>
              <a:t>CART</a:t>
            </a:r>
            <a:r>
              <a:rPr lang="zh-CN" altLang="en-US" sz="1200" b="0" i="0" kern="1200" dirty="0">
                <a:solidFill>
                  <a:schemeClr val="tx1"/>
                </a:solidFill>
                <a:effectLst/>
                <a:latin typeface="Times New Roman" pitchFamily="18" charset="0"/>
                <a:ea typeface="+mn-ea"/>
                <a:cs typeface="+mn-cs"/>
              </a:rPr>
              <a:t>决策树和普通的</a:t>
            </a:r>
            <a:r>
              <a:rPr lang="en-US" altLang="zh-CN" sz="1200" b="0" i="0" kern="1200" dirty="0">
                <a:solidFill>
                  <a:schemeClr val="tx1"/>
                </a:solidFill>
                <a:effectLst/>
                <a:latin typeface="Times New Roman" pitchFamily="18" charset="0"/>
                <a:ea typeface="+mn-ea"/>
                <a:cs typeface="+mn-cs"/>
              </a:rPr>
              <a:t>CART</a:t>
            </a:r>
            <a:r>
              <a:rPr lang="zh-CN" altLang="en-US" sz="1200" b="0" i="0" kern="1200" dirty="0">
                <a:solidFill>
                  <a:schemeClr val="tx1"/>
                </a:solidFill>
                <a:effectLst/>
                <a:latin typeface="Times New Roman" pitchFamily="18" charset="0"/>
                <a:ea typeface="+mn-ea"/>
                <a:cs typeface="+mn-cs"/>
              </a:rPr>
              <a:t>决策树没有区别。</a:t>
            </a:r>
            <a:r>
              <a:rPr lang="zh-CN" altLang="en-US" sz="1200" b="0" i="1" u="none" strike="noStrike" kern="1200" dirty="0">
                <a:solidFill>
                  <a:schemeClr val="tx1"/>
                </a:solidFill>
                <a:effectLst/>
                <a:latin typeface="Times New Roman" pitchFamily="18" charset="0"/>
                <a:ea typeface="+mn-ea"/>
                <a:cs typeface="+mn-cs"/>
              </a:rPr>
              <a:t>𝑛𝑠𝑢𝑏</a:t>
            </a:r>
            <a:r>
              <a:rPr lang="en-US" altLang="zh-CN" sz="1200" b="0" i="0" u="none" strike="noStrike" kern="1200" dirty="0" err="1">
                <a:solidFill>
                  <a:schemeClr val="tx1"/>
                </a:solidFill>
                <a:effectLst/>
                <a:latin typeface="Times New Roman" pitchFamily="18" charset="0"/>
                <a:ea typeface="+mn-ea"/>
                <a:cs typeface="+mn-cs"/>
              </a:rPr>
              <a:t>nsub</a:t>
            </a:r>
            <a:r>
              <a:rPr lang="zh-CN" altLang="en-US" sz="1200" b="0" i="0" kern="1200" dirty="0">
                <a:solidFill>
                  <a:schemeClr val="tx1"/>
                </a:solidFill>
                <a:effectLst/>
                <a:latin typeface="Times New Roman" pitchFamily="18" charset="0"/>
                <a:ea typeface="+mn-ea"/>
                <a:cs typeface="+mn-cs"/>
              </a:rPr>
              <a:t>越小，则模型约健壮，当然此时对于训练集的拟合程度会变差。也就是说</a:t>
            </a:r>
            <a:r>
              <a:rPr lang="zh-CN" altLang="en-US" sz="1200" b="0" i="1" u="none" strike="noStrike" kern="1200" dirty="0">
                <a:solidFill>
                  <a:schemeClr val="tx1"/>
                </a:solidFill>
                <a:effectLst/>
                <a:latin typeface="Times New Roman" pitchFamily="18" charset="0"/>
                <a:ea typeface="+mn-ea"/>
                <a:cs typeface="+mn-cs"/>
              </a:rPr>
              <a:t>𝑛𝑠𝑢𝑏</a:t>
            </a:r>
            <a:r>
              <a:rPr lang="en-US" altLang="zh-CN" sz="1200" b="0" i="0" u="none" strike="noStrike" kern="1200" dirty="0" err="1">
                <a:solidFill>
                  <a:schemeClr val="tx1"/>
                </a:solidFill>
                <a:effectLst/>
                <a:latin typeface="Times New Roman" pitchFamily="18" charset="0"/>
                <a:ea typeface="+mn-ea"/>
                <a:cs typeface="+mn-cs"/>
              </a:rPr>
              <a:t>nsub</a:t>
            </a:r>
            <a:r>
              <a:rPr lang="zh-CN" altLang="en-US" sz="1200" b="0" i="0" kern="1200" dirty="0">
                <a:solidFill>
                  <a:schemeClr val="tx1"/>
                </a:solidFill>
                <a:effectLst/>
                <a:latin typeface="Times New Roman" pitchFamily="18" charset="0"/>
                <a:ea typeface="+mn-ea"/>
                <a:cs typeface="+mn-cs"/>
              </a:rPr>
              <a:t>越小，模型的方差会减小，但是偏倚会增大。在实际案例中，一般会通过交叉验证调参获取一个合适的</a:t>
            </a:r>
            <a:r>
              <a:rPr lang="zh-CN" altLang="en-US" sz="1200" b="0" i="1" u="none" strike="noStrike" kern="1200" dirty="0">
                <a:solidFill>
                  <a:schemeClr val="tx1"/>
                </a:solidFill>
                <a:effectLst/>
                <a:latin typeface="Times New Roman" pitchFamily="18" charset="0"/>
                <a:ea typeface="+mn-ea"/>
                <a:cs typeface="+mn-cs"/>
              </a:rPr>
              <a:t>𝑛𝑠𝑢𝑏</a:t>
            </a:r>
            <a:r>
              <a:rPr lang="en-US" altLang="zh-CN" sz="1200" b="0" i="0" u="none" strike="noStrike" kern="1200" dirty="0" err="1">
                <a:solidFill>
                  <a:schemeClr val="tx1"/>
                </a:solidFill>
                <a:effectLst/>
                <a:latin typeface="Times New Roman" pitchFamily="18" charset="0"/>
                <a:ea typeface="+mn-ea"/>
                <a:cs typeface="+mn-cs"/>
              </a:rPr>
              <a:t>nsub</a:t>
            </a:r>
            <a:r>
              <a:rPr lang="zh-CN" altLang="en-US" sz="1200" b="0" i="0" kern="1200" dirty="0">
                <a:solidFill>
                  <a:schemeClr val="tx1"/>
                </a:solidFill>
                <a:effectLst/>
                <a:latin typeface="Times New Roman" pitchFamily="18" charset="0"/>
                <a:ea typeface="+mn-ea"/>
                <a:cs typeface="+mn-cs"/>
              </a:rPr>
              <a:t>的值。</a:t>
            </a:r>
          </a:p>
          <a:p>
            <a:r>
              <a:rPr lang="zh-CN" altLang="en-US" sz="1200" b="0" i="0" kern="1200" dirty="0">
                <a:solidFill>
                  <a:schemeClr val="tx1"/>
                </a:solidFill>
                <a:effectLst/>
                <a:latin typeface="Times New Roman" pitchFamily="18" charset="0"/>
                <a:ea typeface="+mn-ea"/>
                <a:cs typeface="+mn-cs"/>
              </a:rPr>
              <a:t>　　　　除了上面两点，</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和普通的</a:t>
            </a:r>
            <a:r>
              <a:rPr lang="en-US" altLang="zh-CN" sz="1200" b="0" i="0" kern="1200" dirty="0">
                <a:solidFill>
                  <a:schemeClr val="tx1"/>
                </a:solidFill>
                <a:effectLst/>
                <a:latin typeface="Times New Roman" pitchFamily="18" charset="0"/>
                <a:ea typeface="+mn-ea"/>
                <a:cs typeface="+mn-cs"/>
              </a:rPr>
              <a:t>bagging</a:t>
            </a:r>
            <a:r>
              <a:rPr lang="zh-CN" altLang="en-US" sz="1200" b="0" i="0" kern="1200" dirty="0">
                <a:solidFill>
                  <a:schemeClr val="tx1"/>
                </a:solidFill>
                <a:effectLst/>
                <a:latin typeface="Times New Roman" pitchFamily="18" charset="0"/>
                <a:ea typeface="+mn-ea"/>
                <a:cs typeface="+mn-cs"/>
              </a:rPr>
              <a:t>算法没有什么不同， 下面简单总结下</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的算法。</a:t>
            </a:r>
          </a:p>
          <a:p>
            <a:r>
              <a:rPr lang="zh-CN" altLang="en-US" sz="1200" b="0" i="0" kern="1200" dirty="0">
                <a:solidFill>
                  <a:schemeClr val="tx1"/>
                </a:solidFill>
                <a:effectLst/>
                <a:latin typeface="Times New Roman" pitchFamily="18" charset="0"/>
                <a:ea typeface="+mn-ea"/>
                <a:cs typeface="+mn-cs"/>
              </a:rPr>
              <a:t>　　　　输入为样本集</a:t>
            </a:r>
            <a:r>
              <a:rPr lang="zh-CN" altLang="en-US" sz="1200" b="0" i="1" u="none" strike="noStrike" kern="1200" dirty="0">
                <a:solidFill>
                  <a:schemeClr val="tx1"/>
                </a:solidFill>
                <a:effectLst/>
                <a:latin typeface="Times New Roman" pitchFamily="18" charset="0"/>
                <a:ea typeface="+mn-ea"/>
                <a:cs typeface="+mn-cs"/>
              </a:rPr>
              <a:t>𝐷</a:t>
            </a:r>
            <a:r>
              <a:rPr lang="en-US" altLang="zh-CN" sz="1200" b="0" i="0" u="none" strike="noStrike" kern="1200" dirty="0">
                <a:solidFill>
                  <a:schemeClr val="tx1"/>
                </a:solidFill>
                <a:effectLst/>
                <a:latin typeface="Times New Roman" pitchFamily="18" charset="0"/>
                <a:ea typeface="+mn-ea"/>
                <a:cs typeface="+mn-cs"/>
              </a:rPr>
              <a:t>={(</a:t>
            </a:r>
            <a:r>
              <a:rPr lang="zh-CN" altLang="en-US" sz="1200" b="0" i="1" u="none" strike="noStrike" kern="1200" dirty="0">
                <a:solidFill>
                  <a:schemeClr val="tx1"/>
                </a:solidFill>
                <a:effectLst/>
                <a:latin typeface="Times New Roman" pitchFamily="18" charset="0"/>
                <a:ea typeface="+mn-ea"/>
                <a:cs typeface="+mn-cs"/>
              </a:rPr>
              <a:t>𝑥</a:t>
            </a:r>
            <a:r>
              <a:rPr lang="en-US" altLang="zh-CN" sz="1200" b="0" i="0" u="none" strike="noStrike" kern="1200" dirty="0">
                <a:solidFill>
                  <a:schemeClr val="tx1"/>
                </a:solidFill>
                <a:effectLst/>
                <a:latin typeface="Times New Roman" pitchFamily="18" charset="0"/>
                <a:ea typeface="+mn-ea"/>
                <a:cs typeface="+mn-cs"/>
              </a:rPr>
              <a:t>,</a:t>
            </a:r>
            <a:r>
              <a:rPr lang="zh-CN" altLang="en-US" sz="1200" b="0" i="1" u="none" strike="noStrike" kern="1200" dirty="0">
                <a:solidFill>
                  <a:schemeClr val="tx1"/>
                </a:solidFill>
                <a:effectLst/>
                <a:latin typeface="Times New Roman" pitchFamily="18" charset="0"/>
                <a:ea typeface="+mn-ea"/>
                <a:cs typeface="+mn-cs"/>
              </a:rPr>
              <a:t>𝑦</a:t>
            </a:r>
            <a:r>
              <a:rPr lang="en-US" altLang="zh-CN" sz="1200" b="0" i="0" u="none" strike="noStrike" kern="1200" dirty="0">
                <a:solidFill>
                  <a:schemeClr val="tx1"/>
                </a:solidFill>
                <a:effectLst/>
                <a:latin typeface="Times New Roman" pitchFamily="18" charset="0"/>
                <a:ea typeface="+mn-ea"/>
                <a:cs typeface="+mn-cs"/>
              </a:rPr>
              <a:t>1),(</a:t>
            </a:r>
            <a:r>
              <a:rPr lang="zh-CN" altLang="en-US" sz="1200" b="0" i="1" u="none" strike="noStrike" kern="1200" dirty="0">
                <a:solidFill>
                  <a:schemeClr val="tx1"/>
                </a:solidFill>
                <a:effectLst/>
                <a:latin typeface="Times New Roman" pitchFamily="18" charset="0"/>
                <a:ea typeface="+mn-ea"/>
                <a:cs typeface="+mn-cs"/>
              </a:rPr>
              <a:t>𝑥</a:t>
            </a:r>
            <a:r>
              <a:rPr lang="en-US" altLang="zh-CN" sz="1200" b="0" i="0" u="none" strike="noStrike" kern="1200" dirty="0">
                <a:solidFill>
                  <a:schemeClr val="tx1"/>
                </a:solidFill>
                <a:effectLst/>
                <a:latin typeface="Times New Roman" pitchFamily="18" charset="0"/>
                <a:ea typeface="+mn-ea"/>
                <a:cs typeface="+mn-cs"/>
              </a:rPr>
              <a:t>2,</a:t>
            </a:r>
            <a:r>
              <a:rPr lang="zh-CN" altLang="en-US" sz="1200" b="0" i="1" u="none" strike="noStrike" kern="1200" dirty="0">
                <a:solidFill>
                  <a:schemeClr val="tx1"/>
                </a:solidFill>
                <a:effectLst/>
                <a:latin typeface="Times New Roman" pitchFamily="18" charset="0"/>
                <a:ea typeface="+mn-ea"/>
                <a:cs typeface="+mn-cs"/>
              </a:rPr>
              <a:t>𝑦</a:t>
            </a:r>
            <a:r>
              <a:rPr lang="en-US" altLang="zh-CN" sz="1200" b="0" i="0" u="none" strike="noStrike" kern="1200" dirty="0">
                <a:solidFill>
                  <a:schemeClr val="tx1"/>
                </a:solidFill>
                <a:effectLst/>
                <a:latin typeface="Times New Roman" pitchFamily="18" charset="0"/>
                <a:ea typeface="+mn-ea"/>
                <a:cs typeface="+mn-cs"/>
              </a:rPr>
              <a:t>2),...(</a:t>
            </a:r>
            <a:r>
              <a:rPr lang="zh-CN" altLang="en-US" sz="1200" b="0" i="1" u="none" strike="noStrike" kern="1200" dirty="0">
                <a:solidFill>
                  <a:schemeClr val="tx1"/>
                </a:solidFill>
                <a:effectLst/>
                <a:latin typeface="Times New Roman" pitchFamily="18" charset="0"/>
                <a:ea typeface="+mn-ea"/>
                <a:cs typeface="+mn-cs"/>
              </a:rPr>
              <a:t>𝑥𝑚</a:t>
            </a:r>
            <a:r>
              <a:rPr lang="en-US" altLang="zh-CN" sz="1200" b="0" i="0" u="none" strike="noStrike" kern="1200" dirty="0">
                <a:solidFill>
                  <a:schemeClr val="tx1"/>
                </a:solidFill>
                <a:effectLst/>
                <a:latin typeface="Times New Roman" pitchFamily="18" charset="0"/>
                <a:ea typeface="+mn-ea"/>
                <a:cs typeface="+mn-cs"/>
              </a:rPr>
              <a:t>,</a:t>
            </a:r>
            <a:r>
              <a:rPr lang="zh-CN" altLang="en-US" sz="1200" b="0" i="1" u="none" strike="noStrike" kern="1200" dirty="0">
                <a:solidFill>
                  <a:schemeClr val="tx1"/>
                </a:solidFill>
                <a:effectLst/>
                <a:latin typeface="Times New Roman" pitchFamily="18" charset="0"/>
                <a:ea typeface="+mn-ea"/>
                <a:cs typeface="+mn-cs"/>
              </a:rPr>
              <a:t>𝑦𝑚</a:t>
            </a:r>
            <a:r>
              <a:rPr lang="en-US" altLang="zh-CN" sz="1200" b="0" i="0" u="none" strike="noStrike" kern="1200" dirty="0">
                <a:solidFill>
                  <a:schemeClr val="tx1"/>
                </a:solidFill>
                <a:effectLst/>
                <a:latin typeface="Times New Roman" pitchFamily="18" charset="0"/>
                <a:ea typeface="+mn-ea"/>
                <a:cs typeface="+mn-cs"/>
              </a:rPr>
              <a:t>)}D={(x,y1),(x2,y2),...(</a:t>
            </a:r>
            <a:r>
              <a:rPr lang="en-US" altLang="zh-CN" sz="1200" b="0" i="0" u="none" strike="noStrike" kern="1200" dirty="0" err="1">
                <a:solidFill>
                  <a:schemeClr val="tx1"/>
                </a:solidFill>
                <a:effectLst/>
                <a:latin typeface="Times New Roman" pitchFamily="18" charset="0"/>
                <a:ea typeface="+mn-ea"/>
                <a:cs typeface="+mn-cs"/>
              </a:rPr>
              <a:t>xm,ym</a:t>
            </a:r>
            <a:r>
              <a:rPr lang="en-US" altLang="zh-CN" sz="1200" b="0" i="0" u="none" strike="noStrike"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，弱分类器迭代次数</a:t>
            </a:r>
            <a:r>
              <a:rPr lang="en-US" altLang="zh-CN" sz="1200" b="0" i="0" kern="1200" dirty="0">
                <a:solidFill>
                  <a:schemeClr val="tx1"/>
                </a:solidFill>
                <a:effectLst/>
                <a:latin typeface="Times New Roman" pitchFamily="18" charset="0"/>
                <a:ea typeface="+mn-ea"/>
                <a:cs typeface="+mn-cs"/>
              </a:rPr>
              <a:t>T</a:t>
            </a:r>
            <a:r>
              <a:rPr lang="zh-CN" altLang="en-US" sz="1200" b="0" i="0" kern="1200" dirty="0">
                <a:solidFill>
                  <a:schemeClr val="tx1"/>
                </a:solidFill>
                <a:effectLst/>
                <a:latin typeface="Times New Roman" pitchFamily="18" charset="0"/>
                <a:ea typeface="+mn-ea"/>
                <a:cs typeface="+mn-cs"/>
              </a:rPr>
              <a:t>。</a:t>
            </a:r>
          </a:p>
          <a:p>
            <a:r>
              <a:rPr lang="zh-CN" altLang="en-US" sz="1200" b="0" i="0" kern="1200" dirty="0">
                <a:solidFill>
                  <a:schemeClr val="tx1"/>
                </a:solidFill>
                <a:effectLst/>
                <a:latin typeface="Times New Roman" pitchFamily="18" charset="0"/>
                <a:ea typeface="+mn-ea"/>
                <a:cs typeface="+mn-cs"/>
              </a:rPr>
              <a:t>　　　　输出为最终的强分类器</a:t>
            </a:r>
            <a:r>
              <a:rPr lang="zh-CN" altLang="en-US" sz="1200" b="0" i="1" u="none" strike="noStrike" kern="1200" dirty="0">
                <a:solidFill>
                  <a:schemeClr val="tx1"/>
                </a:solidFill>
                <a:effectLst/>
                <a:latin typeface="Times New Roman" pitchFamily="18" charset="0"/>
                <a:ea typeface="+mn-ea"/>
                <a:cs typeface="+mn-cs"/>
              </a:rPr>
              <a:t>𝑓</a:t>
            </a:r>
            <a:r>
              <a:rPr lang="en-US" altLang="zh-CN" sz="1200" b="0" i="0" u="none" strike="noStrike" kern="1200" dirty="0">
                <a:solidFill>
                  <a:schemeClr val="tx1"/>
                </a:solidFill>
                <a:effectLst/>
                <a:latin typeface="Times New Roman" pitchFamily="18" charset="0"/>
                <a:ea typeface="+mn-ea"/>
                <a:cs typeface="+mn-cs"/>
              </a:rPr>
              <a:t>(</a:t>
            </a:r>
            <a:r>
              <a:rPr lang="zh-CN" altLang="en-US" sz="1200" b="0" i="1" u="none" strike="noStrike" kern="1200" dirty="0">
                <a:solidFill>
                  <a:schemeClr val="tx1"/>
                </a:solidFill>
                <a:effectLst/>
                <a:latin typeface="Times New Roman" pitchFamily="18" charset="0"/>
                <a:ea typeface="+mn-ea"/>
                <a:cs typeface="+mn-cs"/>
              </a:rPr>
              <a:t>𝑥</a:t>
            </a:r>
            <a:r>
              <a:rPr lang="en-US" altLang="zh-CN" sz="1200" b="0" i="0" u="none" strike="noStrike" kern="1200" dirty="0">
                <a:solidFill>
                  <a:schemeClr val="tx1"/>
                </a:solidFill>
                <a:effectLst/>
                <a:latin typeface="Times New Roman" pitchFamily="18" charset="0"/>
                <a:ea typeface="+mn-ea"/>
                <a:cs typeface="+mn-cs"/>
              </a:rPr>
              <a:t>)f(x)</a:t>
            </a:r>
            <a:endParaRPr lang="zh-CN" altLang="en-US" sz="1200" b="0" i="0" kern="1200" dirty="0">
              <a:solidFill>
                <a:schemeClr val="tx1"/>
              </a:solidFill>
              <a:effectLst/>
              <a:latin typeface="Times New Roman" pitchFamily="18" charset="0"/>
              <a:ea typeface="+mn-ea"/>
              <a:cs typeface="+mn-cs"/>
            </a:endParaRP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1</a:t>
            </a:r>
            <a:r>
              <a:rPr lang="zh-CN" altLang="en-US" sz="1200" b="0" i="0" kern="1200" dirty="0">
                <a:solidFill>
                  <a:schemeClr val="tx1"/>
                </a:solidFill>
                <a:effectLst/>
                <a:latin typeface="Times New Roman" pitchFamily="18" charset="0"/>
                <a:ea typeface="+mn-ea"/>
                <a:cs typeface="+mn-cs"/>
              </a:rPr>
              <a:t>）对于</a:t>
            </a:r>
            <a:r>
              <a:rPr lang="en-US" altLang="zh-CN" sz="1200" b="0" i="0" kern="1200" dirty="0">
                <a:solidFill>
                  <a:schemeClr val="tx1"/>
                </a:solidFill>
                <a:effectLst/>
                <a:latin typeface="Times New Roman" pitchFamily="18" charset="0"/>
                <a:ea typeface="+mn-ea"/>
                <a:cs typeface="+mn-cs"/>
              </a:rPr>
              <a:t>t=1,2...,T:</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a)</a:t>
            </a:r>
            <a:r>
              <a:rPr lang="zh-CN" altLang="en-US" sz="1200" b="0" i="0" kern="1200" dirty="0">
                <a:solidFill>
                  <a:schemeClr val="tx1"/>
                </a:solidFill>
                <a:effectLst/>
                <a:latin typeface="Times New Roman" pitchFamily="18" charset="0"/>
                <a:ea typeface="+mn-ea"/>
                <a:cs typeface="+mn-cs"/>
              </a:rPr>
              <a:t>对训练集进行第</a:t>
            </a:r>
            <a:r>
              <a:rPr lang="en-US" altLang="zh-CN" sz="1200" b="0" i="0" kern="1200" dirty="0">
                <a:solidFill>
                  <a:schemeClr val="tx1"/>
                </a:solidFill>
                <a:effectLst/>
                <a:latin typeface="Times New Roman" pitchFamily="18" charset="0"/>
                <a:ea typeface="+mn-ea"/>
                <a:cs typeface="+mn-cs"/>
              </a:rPr>
              <a:t>t</a:t>
            </a:r>
            <a:r>
              <a:rPr lang="zh-CN" altLang="en-US" sz="1200" b="0" i="0" kern="1200" dirty="0">
                <a:solidFill>
                  <a:schemeClr val="tx1"/>
                </a:solidFill>
                <a:effectLst/>
                <a:latin typeface="Times New Roman" pitchFamily="18" charset="0"/>
                <a:ea typeface="+mn-ea"/>
                <a:cs typeface="+mn-cs"/>
              </a:rPr>
              <a:t>次随机采样，共采集</a:t>
            </a:r>
            <a:r>
              <a:rPr lang="en-US" altLang="zh-CN" sz="1200" b="0" i="0" kern="1200" dirty="0">
                <a:solidFill>
                  <a:schemeClr val="tx1"/>
                </a:solidFill>
                <a:effectLst/>
                <a:latin typeface="Times New Roman" pitchFamily="18" charset="0"/>
                <a:ea typeface="+mn-ea"/>
                <a:cs typeface="+mn-cs"/>
              </a:rPr>
              <a:t>m</a:t>
            </a:r>
            <a:r>
              <a:rPr lang="zh-CN" altLang="en-US" sz="1200" b="0" i="0" kern="1200" dirty="0">
                <a:solidFill>
                  <a:schemeClr val="tx1"/>
                </a:solidFill>
                <a:effectLst/>
                <a:latin typeface="Times New Roman" pitchFamily="18" charset="0"/>
                <a:ea typeface="+mn-ea"/>
                <a:cs typeface="+mn-cs"/>
              </a:rPr>
              <a:t>次，得到包含</a:t>
            </a:r>
            <a:r>
              <a:rPr lang="en-US" altLang="zh-CN" sz="1200" b="0" i="0" kern="1200" dirty="0">
                <a:solidFill>
                  <a:schemeClr val="tx1"/>
                </a:solidFill>
                <a:effectLst/>
                <a:latin typeface="Times New Roman" pitchFamily="18" charset="0"/>
                <a:ea typeface="+mn-ea"/>
                <a:cs typeface="+mn-cs"/>
              </a:rPr>
              <a:t>m</a:t>
            </a:r>
            <a:r>
              <a:rPr lang="zh-CN" altLang="en-US" sz="1200" b="0" i="0" kern="1200" dirty="0">
                <a:solidFill>
                  <a:schemeClr val="tx1"/>
                </a:solidFill>
                <a:effectLst/>
                <a:latin typeface="Times New Roman" pitchFamily="18" charset="0"/>
                <a:ea typeface="+mn-ea"/>
                <a:cs typeface="+mn-cs"/>
              </a:rPr>
              <a:t>个样本的采样集</a:t>
            </a:r>
            <a:r>
              <a:rPr lang="zh-CN" altLang="en-US" sz="1200" b="0" i="1" u="none" strike="noStrike" kern="1200" dirty="0">
                <a:solidFill>
                  <a:schemeClr val="tx1"/>
                </a:solidFill>
                <a:effectLst/>
                <a:latin typeface="Times New Roman" pitchFamily="18" charset="0"/>
                <a:ea typeface="+mn-ea"/>
                <a:cs typeface="+mn-cs"/>
              </a:rPr>
              <a:t>𝐷𝑡</a:t>
            </a:r>
            <a:r>
              <a:rPr lang="en-US" altLang="zh-CN" sz="1200" b="0" i="0" u="none" strike="noStrike" kern="1200" dirty="0">
                <a:solidFill>
                  <a:schemeClr val="tx1"/>
                </a:solidFill>
                <a:effectLst/>
                <a:latin typeface="Times New Roman" pitchFamily="18" charset="0"/>
                <a:ea typeface="+mn-ea"/>
                <a:cs typeface="+mn-cs"/>
              </a:rPr>
              <a:t>Dt</a:t>
            </a:r>
            <a:endParaRPr lang="zh-CN" altLang="en-US" sz="1200" b="0" i="0" kern="1200" dirty="0">
              <a:solidFill>
                <a:schemeClr val="tx1"/>
              </a:solidFill>
              <a:effectLst/>
              <a:latin typeface="Times New Roman" pitchFamily="18" charset="0"/>
              <a:ea typeface="+mn-ea"/>
              <a:cs typeface="+mn-cs"/>
            </a:endParaRP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b)</a:t>
            </a:r>
            <a:r>
              <a:rPr lang="zh-CN" altLang="en-US" sz="1200" b="0" i="0" kern="1200" dirty="0">
                <a:solidFill>
                  <a:schemeClr val="tx1"/>
                </a:solidFill>
                <a:effectLst/>
                <a:latin typeface="Times New Roman" pitchFamily="18" charset="0"/>
                <a:ea typeface="+mn-ea"/>
                <a:cs typeface="+mn-cs"/>
              </a:rPr>
              <a:t>用采样集</a:t>
            </a:r>
            <a:r>
              <a:rPr lang="zh-CN" altLang="en-US" sz="1200" b="0" i="1" u="none" strike="noStrike" kern="1200" dirty="0">
                <a:solidFill>
                  <a:schemeClr val="tx1"/>
                </a:solidFill>
                <a:effectLst/>
                <a:latin typeface="Times New Roman" pitchFamily="18" charset="0"/>
                <a:ea typeface="+mn-ea"/>
                <a:cs typeface="+mn-cs"/>
              </a:rPr>
              <a:t>𝐷𝑡</a:t>
            </a:r>
            <a:r>
              <a:rPr lang="en-US" altLang="zh-CN" sz="1200" b="0" i="0" u="none" strike="noStrike" kern="1200" dirty="0">
                <a:solidFill>
                  <a:schemeClr val="tx1"/>
                </a:solidFill>
                <a:effectLst/>
                <a:latin typeface="Times New Roman" pitchFamily="18" charset="0"/>
                <a:ea typeface="+mn-ea"/>
                <a:cs typeface="+mn-cs"/>
              </a:rPr>
              <a:t>Dt</a:t>
            </a:r>
            <a:r>
              <a:rPr lang="zh-CN" altLang="en-US" sz="1200" b="0" i="0" kern="1200" dirty="0">
                <a:solidFill>
                  <a:schemeClr val="tx1"/>
                </a:solidFill>
                <a:effectLst/>
                <a:latin typeface="Times New Roman" pitchFamily="18" charset="0"/>
                <a:ea typeface="+mn-ea"/>
                <a:cs typeface="+mn-cs"/>
              </a:rPr>
              <a:t>训练第</a:t>
            </a:r>
            <a:r>
              <a:rPr lang="en-US" altLang="zh-CN" sz="1200" b="0" i="0" kern="1200" dirty="0">
                <a:solidFill>
                  <a:schemeClr val="tx1"/>
                </a:solidFill>
                <a:effectLst/>
                <a:latin typeface="Times New Roman" pitchFamily="18" charset="0"/>
                <a:ea typeface="+mn-ea"/>
                <a:cs typeface="+mn-cs"/>
              </a:rPr>
              <a:t>t</a:t>
            </a:r>
            <a:r>
              <a:rPr lang="zh-CN" altLang="en-US" sz="1200" b="0" i="0" kern="1200" dirty="0">
                <a:solidFill>
                  <a:schemeClr val="tx1"/>
                </a:solidFill>
                <a:effectLst/>
                <a:latin typeface="Times New Roman" pitchFamily="18" charset="0"/>
                <a:ea typeface="+mn-ea"/>
                <a:cs typeface="+mn-cs"/>
              </a:rPr>
              <a:t>个决策树模型</a:t>
            </a:r>
            <a:r>
              <a:rPr lang="zh-CN" altLang="en-US" sz="1200" b="0" i="1" u="none" strike="noStrike" kern="1200" dirty="0">
                <a:solidFill>
                  <a:schemeClr val="tx1"/>
                </a:solidFill>
                <a:effectLst/>
                <a:latin typeface="Times New Roman" pitchFamily="18" charset="0"/>
                <a:ea typeface="+mn-ea"/>
                <a:cs typeface="+mn-cs"/>
              </a:rPr>
              <a:t>𝐺𝑡</a:t>
            </a:r>
            <a:r>
              <a:rPr lang="en-US" altLang="zh-CN" sz="1200" b="0" i="0" u="none" strike="noStrike" kern="1200" dirty="0">
                <a:solidFill>
                  <a:schemeClr val="tx1"/>
                </a:solidFill>
                <a:effectLst/>
                <a:latin typeface="Times New Roman" pitchFamily="18" charset="0"/>
                <a:ea typeface="+mn-ea"/>
                <a:cs typeface="+mn-cs"/>
              </a:rPr>
              <a:t>(</a:t>
            </a:r>
            <a:r>
              <a:rPr lang="zh-CN" altLang="en-US" sz="1200" b="0" i="1" u="none" strike="noStrike" kern="1200" dirty="0">
                <a:solidFill>
                  <a:schemeClr val="tx1"/>
                </a:solidFill>
                <a:effectLst/>
                <a:latin typeface="Times New Roman" pitchFamily="18" charset="0"/>
                <a:ea typeface="+mn-ea"/>
                <a:cs typeface="+mn-cs"/>
              </a:rPr>
              <a:t>𝑥</a:t>
            </a:r>
            <a:r>
              <a:rPr lang="en-US" altLang="zh-CN" sz="1200" b="0" i="0" u="none" strike="noStrike" kern="1200" dirty="0">
                <a:solidFill>
                  <a:schemeClr val="tx1"/>
                </a:solidFill>
                <a:effectLst/>
                <a:latin typeface="Times New Roman" pitchFamily="18" charset="0"/>
                <a:ea typeface="+mn-ea"/>
                <a:cs typeface="+mn-cs"/>
              </a:rPr>
              <a:t>)Gt(x)</a:t>
            </a:r>
            <a:r>
              <a:rPr lang="zh-CN" altLang="en-US" sz="1200" b="0" i="0" kern="1200" dirty="0">
                <a:solidFill>
                  <a:schemeClr val="tx1"/>
                </a:solidFill>
                <a:effectLst/>
                <a:latin typeface="Times New Roman" pitchFamily="18" charset="0"/>
                <a:ea typeface="+mn-ea"/>
                <a:cs typeface="+mn-cs"/>
              </a:rPr>
              <a:t>，在训练决策树模型的节点的时候， 在节点上所有的样本特征中选择一部分样本特征， 在这些随机选择的部分样本特征中选择一个最优的特征来做决策树的左右子树划分</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2) </a:t>
            </a:r>
            <a:r>
              <a:rPr lang="zh-CN" altLang="en-US" sz="1200" b="0" i="0" kern="1200" dirty="0">
                <a:solidFill>
                  <a:schemeClr val="tx1"/>
                </a:solidFill>
                <a:effectLst/>
                <a:latin typeface="Times New Roman" pitchFamily="18" charset="0"/>
                <a:ea typeface="+mn-ea"/>
                <a:cs typeface="+mn-cs"/>
              </a:rPr>
              <a:t>如果是分类算法预测，则</a:t>
            </a:r>
            <a:r>
              <a:rPr lang="en-US" altLang="zh-CN" sz="1200" b="0" i="0" kern="1200" dirty="0">
                <a:solidFill>
                  <a:schemeClr val="tx1"/>
                </a:solidFill>
                <a:effectLst/>
                <a:latin typeface="Times New Roman" pitchFamily="18" charset="0"/>
                <a:ea typeface="+mn-ea"/>
                <a:cs typeface="+mn-cs"/>
              </a:rPr>
              <a:t>T</a:t>
            </a:r>
            <a:r>
              <a:rPr lang="zh-CN" altLang="en-US" sz="1200" b="0" i="0" kern="1200" dirty="0">
                <a:solidFill>
                  <a:schemeClr val="tx1"/>
                </a:solidFill>
                <a:effectLst/>
                <a:latin typeface="Times New Roman" pitchFamily="18" charset="0"/>
                <a:ea typeface="+mn-ea"/>
                <a:cs typeface="+mn-cs"/>
              </a:rPr>
              <a:t>个弱学习器投出最多票数的类别或者类别之一为最终类别。如果是回归算法，</a:t>
            </a:r>
            <a:r>
              <a:rPr lang="en-US" altLang="zh-CN" sz="1200" b="0" i="0" kern="1200" dirty="0">
                <a:solidFill>
                  <a:schemeClr val="tx1"/>
                </a:solidFill>
                <a:effectLst/>
                <a:latin typeface="Times New Roman" pitchFamily="18" charset="0"/>
                <a:ea typeface="+mn-ea"/>
                <a:cs typeface="+mn-cs"/>
              </a:rPr>
              <a:t>T</a:t>
            </a:r>
            <a:r>
              <a:rPr lang="zh-CN" altLang="en-US" sz="1200" b="0" i="0" kern="1200" dirty="0">
                <a:solidFill>
                  <a:schemeClr val="tx1"/>
                </a:solidFill>
                <a:effectLst/>
                <a:latin typeface="Times New Roman" pitchFamily="18" charset="0"/>
                <a:ea typeface="+mn-ea"/>
                <a:cs typeface="+mn-cs"/>
              </a:rPr>
              <a:t>个弱学习器得到的回归结果进行算术平均得到的值为最终的模型输出。</a:t>
            </a:r>
          </a:p>
          <a:p>
            <a:endParaRPr lang="en-US" dirty="0"/>
          </a:p>
        </p:txBody>
      </p:sp>
      <p:sp>
        <p:nvSpPr>
          <p:cNvPr id="4" name="Slide Number Placeholder 3"/>
          <p:cNvSpPr>
            <a:spLocks noGrp="1"/>
          </p:cNvSpPr>
          <p:nvPr>
            <p:ph type="sldNum" sz="quarter" idx="5"/>
          </p:nvPr>
        </p:nvSpPr>
        <p:spPr/>
        <p:txBody>
          <a:bodyPr/>
          <a:lstStyle/>
          <a:p>
            <a:pPr>
              <a:defRPr/>
            </a:pPr>
            <a:fld id="{F97DE4DF-E586-4A1D-AA35-D827181CE179}" type="slidenum">
              <a:rPr lang="en-US" altLang="en-US" smtClean="0"/>
              <a:pPr>
                <a:defRPr/>
              </a:pPr>
              <a:t>18</a:t>
            </a:fld>
            <a:endParaRPr lang="en-US" altLang="en-US"/>
          </a:p>
        </p:txBody>
      </p:sp>
    </p:spTree>
    <p:extLst>
      <p:ext uri="{BB962C8B-B14F-4D97-AF65-F5344CB8AC3E}">
        <p14:creationId xmlns:p14="http://schemas.microsoft.com/office/powerpoint/2010/main" val="142215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的算法原理也终于讲完了，作为一个可以高度并行化的算法，</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在大数据时候大有可为。 这里也对常规的随机森林算法的优缺点做一个总结。</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的主要优点有：</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1</a:t>
            </a:r>
            <a:r>
              <a:rPr lang="zh-CN" altLang="en-US" sz="1200" b="0" i="0" kern="1200" dirty="0">
                <a:solidFill>
                  <a:schemeClr val="tx1"/>
                </a:solidFill>
                <a:effectLst/>
                <a:latin typeface="Times New Roman" pitchFamily="18" charset="0"/>
                <a:ea typeface="+mn-ea"/>
                <a:cs typeface="+mn-cs"/>
              </a:rPr>
              <a:t>） 训练可以高度并行化，对于大数据时代的大样本训练速度有优势。个人觉得这是的最主要的优点。</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2</a:t>
            </a:r>
            <a:r>
              <a:rPr lang="zh-CN" altLang="en-US" sz="1200" b="0" i="0" kern="1200" dirty="0">
                <a:solidFill>
                  <a:schemeClr val="tx1"/>
                </a:solidFill>
                <a:effectLst/>
                <a:latin typeface="Times New Roman" pitchFamily="18" charset="0"/>
                <a:ea typeface="+mn-ea"/>
                <a:cs typeface="+mn-cs"/>
              </a:rPr>
              <a:t>） 由于可以随机选择决策树节点划分特征，这样在样本特征维度很高的时候，仍然能高效的训练模型。</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3</a:t>
            </a:r>
            <a:r>
              <a:rPr lang="zh-CN" altLang="en-US" sz="1200" b="0" i="0" kern="1200" dirty="0">
                <a:solidFill>
                  <a:schemeClr val="tx1"/>
                </a:solidFill>
                <a:effectLst/>
                <a:latin typeface="Times New Roman" pitchFamily="18" charset="0"/>
                <a:ea typeface="+mn-ea"/>
                <a:cs typeface="+mn-cs"/>
              </a:rPr>
              <a:t>） 在训练后，可以给出各个特征对于输出的重要性</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4</a:t>
            </a:r>
            <a:r>
              <a:rPr lang="zh-CN" altLang="en-US" sz="1200" b="0" i="0" kern="1200" dirty="0">
                <a:solidFill>
                  <a:schemeClr val="tx1"/>
                </a:solidFill>
                <a:effectLst/>
                <a:latin typeface="Times New Roman" pitchFamily="18" charset="0"/>
                <a:ea typeface="+mn-ea"/>
                <a:cs typeface="+mn-cs"/>
              </a:rPr>
              <a:t>） 由于采用了随机采样，训练出的模型的方差小，泛化能力强。</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5</a:t>
            </a:r>
            <a:r>
              <a:rPr lang="zh-CN" altLang="en-US" sz="1200" b="0" i="0" kern="1200" dirty="0">
                <a:solidFill>
                  <a:schemeClr val="tx1"/>
                </a:solidFill>
                <a:effectLst/>
                <a:latin typeface="Times New Roman" pitchFamily="18" charset="0"/>
                <a:ea typeface="+mn-ea"/>
                <a:cs typeface="+mn-cs"/>
              </a:rPr>
              <a:t>） 相对于</a:t>
            </a:r>
            <a:r>
              <a:rPr lang="en-US" altLang="zh-CN" sz="1200" b="0" i="0" kern="1200" dirty="0">
                <a:solidFill>
                  <a:schemeClr val="tx1"/>
                </a:solidFill>
                <a:effectLst/>
                <a:latin typeface="Times New Roman" pitchFamily="18" charset="0"/>
                <a:ea typeface="+mn-ea"/>
                <a:cs typeface="+mn-cs"/>
              </a:rPr>
              <a:t>Boosting</a:t>
            </a:r>
            <a:r>
              <a:rPr lang="zh-CN" altLang="en-US" sz="1200" b="0" i="0" kern="1200" dirty="0">
                <a:solidFill>
                  <a:schemeClr val="tx1"/>
                </a:solidFill>
                <a:effectLst/>
                <a:latin typeface="Times New Roman" pitchFamily="18" charset="0"/>
                <a:ea typeface="+mn-ea"/>
                <a:cs typeface="+mn-cs"/>
              </a:rPr>
              <a:t>系列的</a:t>
            </a:r>
            <a:r>
              <a:rPr lang="en-US" altLang="zh-CN" sz="1200" b="0" i="0" kern="1200" dirty="0" err="1">
                <a:solidFill>
                  <a:schemeClr val="tx1"/>
                </a:solidFill>
                <a:effectLst/>
                <a:latin typeface="Times New Roman" pitchFamily="18" charset="0"/>
                <a:ea typeface="+mn-ea"/>
                <a:cs typeface="+mn-cs"/>
              </a:rPr>
              <a:t>Adaboost</a:t>
            </a:r>
            <a:r>
              <a:rPr lang="zh-CN" altLang="en-US" sz="1200" b="0" i="0" kern="1200" dirty="0">
                <a:solidFill>
                  <a:schemeClr val="tx1"/>
                </a:solidFill>
                <a:effectLst/>
                <a:latin typeface="Times New Roman" pitchFamily="18" charset="0"/>
                <a:ea typeface="+mn-ea"/>
                <a:cs typeface="+mn-cs"/>
              </a:rPr>
              <a:t>和</a:t>
            </a:r>
            <a:r>
              <a:rPr lang="en-US" altLang="zh-CN" sz="1200" b="0" i="0" kern="1200" dirty="0">
                <a:solidFill>
                  <a:schemeClr val="tx1"/>
                </a:solidFill>
                <a:effectLst/>
                <a:latin typeface="Times New Roman" pitchFamily="18" charset="0"/>
                <a:ea typeface="+mn-ea"/>
                <a:cs typeface="+mn-cs"/>
              </a:rPr>
              <a:t>GBDT</a:t>
            </a:r>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实现比较简单。</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6</a:t>
            </a:r>
            <a:r>
              <a:rPr lang="zh-CN" altLang="en-US" sz="1200" b="0" i="0" kern="1200" dirty="0">
                <a:solidFill>
                  <a:schemeClr val="tx1"/>
                </a:solidFill>
                <a:effectLst/>
                <a:latin typeface="Times New Roman" pitchFamily="18" charset="0"/>
                <a:ea typeface="+mn-ea"/>
                <a:cs typeface="+mn-cs"/>
              </a:rPr>
              <a:t>） 对部分特征缺失不敏感。</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的主要缺点有：</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1</a:t>
            </a:r>
            <a:r>
              <a:rPr lang="zh-CN" altLang="en-US" sz="1200" b="0" i="0" kern="1200" dirty="0">
                <a:solidFill>
                  <a:schemeClr val="tx1"/>
                </a:solidFill>
                <a:effectLst/>
                <a:latin typeface="Times New Roman" pitchFamily="18" charset="0"/>
                <a:ea typeface="+mn-ea"/>
                <a:cs typeface="+mn-cs"/>
              </a:rPr>
              <a:t>）在某些噪音比较大的样本集上，</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模型容易陷入过拟合。</a:t>
            </a:r>
          </a:p>
          <a:p>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2) </a:t>
            </a:r>
            <a:r>
              <a:rPr lang="zh-CN" altLang="en-US" sz="1200" b="0" i="0" kern="1200" dirty="0">
                <a:solidFill>
                  <a:schemeClr val="tx1"/>
                </a:solidFill>
                <a:effectLst/>
                <a:latin typeface="Times New Roman" pitchFamily="18" charset="0"/>
                <a:ea typeface="+mn-ea"/>
                <a:cs typeface="+mn-cs"/>
              </a:rPr>
              <a:t>取值划分比较多的特征容易对</a:t>
            </a:r>
            <a:r>
              <a:rPr lang="en-US" altLang="zh-CN" sz="1200" b="0" i="0" kern="1200" dirty="0">
                <a:solidFill>
                  <a:schemeClr val="tx1"/>
                </a:solidFill>
                <a:effectLst/>
                <a:latin typeface="Times New Roman" pitchFamily="18" charset="0"/>
                <a:ea typeface="+mn-ea"/>
                <a:cs typeface="+mn-cs"/>
              </a:rPr>
              <a:t>RF</a:t>
            </a:r>
            <a:r>
              <a:rPr lang="zh-CN" altLang="en-US" sz="1200" b="0" i="0" kern="1200" dirty="0">
                <a:solidFill>
                  <a:schemeClr val="tx1"/>
                </a:solidFill>
                <a:effectLst/>
                <a:latin typeface="Times New Roman" pitchFamily="18" charset="0"/>
                <a:ea typeface="+mn-ea"/>
                <a:cs typeface="+mn-cs"/>
              </a:rPr>
              <a:t>的决策产生更大的影响，从而影响拟合的模型的效果。</a:t>
            </a:r>
          </a:p>
          <a:p>
            <a:endParaRPr lang="en-US" dirty="0"/>
          </a:p>
        </p:txBody>
      </p:sp>
      <p:sp>
        <p:nvSpPr>
          <p:cNvPr id="4" name="Slide Number Placeholder 3"/>
          <p:cNvSpPr>
            <a:spLocks noGrp="1"/>
          </p:cNvSpPr>
          <p:nvPr>
            <p:ph type="sldNum" sz="quarter" idx="5"/>
          </p:nvPr>
        </p:nvSpPr>
        <p:spPr/>
        <p:txBody>
          <a:bodyPr/>
          <a:lstStyle/>
          <a:p>
            <a:pPr>
              <a:defRPr/>
            </a:pPr>
            <a:fld id="{F97DE4DF-E586-4A1D-AA35-D827181CE179}" type="slidenum">
              <a:rPr lang="en-US" altLang="en-US" smtClean="0"/>
              <a:pPr>
                <a:defRPr/>
              </a:pPr>
              <a:t>21</a:t>
            </a:fld>
            <a:endParaRPr lang="en-US" altLang="en-US"/>
          </a:p>
        </p:txBody>
      </p:sp>
    </p:spTree>
    <p:extLst>
      <p:ext uri="{BB962C8B-B14F-4D97-AF65-F5344CB8AC3E}">
        <p14:creationId xmlns:p14="http://schemas.microsoft.com/office/powerpoint/2010/main" val="95081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5F2C9-0569-4A14-979D-E9F185C475A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7914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5F2C9-0569-4A14-979D-E9F185C475A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5F2C9-0569-4A14-979D-E9F185C475A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8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r>
              <a:rPr lang="en-US" altLang="zh-CN" dirty="0"/>
              <a:t>oost</a:t>
            </a:r>
            <a:r>
              <a:rPr lang="zh-CN" altLang="en-US" dirty="0"/>
              <a:t>通过迭代优化分类结果</a:t>
            </a:r>
            <a:endParaRPr lang="en-US" altLang="zh-CN" dirty="0"/>
          </a:p>
          <a:p>
            <a:r>
              <a:rPr lang="zh-CN" altLang="en-US" dirty="0"/>
              <a:t>（</a:t>
            </a:r>
            <a:r>
              <a:rPr lang="en-US" altLang="zh-CN" dirty="0"/>
              <a:t>boosting</a:t>
            </a:r>
            <a:r>
              <a:rPr lang="zh-CN" altLang="en-US" dirty="0"/>
              <a:t>和</a:t>
            </a:r>
            <a:r>
              <a:rPr lang="en-US" altLang="zh-CN" dirty="0"/>
              <a:t>bagging</a:t>
            </a:r>
            <a:r>
              <a:rPr lang="zh-CN" altLang="en-US" dirty="0"/>
              <a:t>都用于同质弱机器学习）</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5F2C9-0569-4A14-979D-E9F185C475A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4585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5F2C9-0569-4A14-979D-E9F185C475A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161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7C2B7B-7F19-EC4A-882E-0CBA487FEC0C}"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2431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882A37-5C8A-4DBE-B2CE-8DD198F59F5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64508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6628A5B-4662-42EC-99D1-2DED1521B05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1498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80D75CA-FD21-42E5-9BE7-A112052AFB6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48025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2C2A60B-204D-491F-A468-92615C28937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4591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98A130D-C6BA-4327-B29E-2557897DA3E8}" type="slidenum">
              <a:rPr lang="en-US" altLang="en-US"/>
              <a:pPr>
                <a:spcBef>
                  <a:spcPct val="0"/>
                </a:spcBef>
              </a:pPr>
              <a:t>5</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E42C11-4226-4640-80F4-F972520D9E15}" type="slidenum">
              <a:rPr lang="en-US" altLang="en-US"/>
              <a:pPr>
                <a:spcBef>
                  <a:spcPct val="0"/>
                </a:spcBef>
              </a:pPr>
              <a:t>6</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01D45C-0043-4A92-BB8D-D87EEDBCBDE1}" type="slidenum">
              <a:rPr lang="en-US" altLang="en-US"/>
              <a:pPr>
                <a:spcBef>
                  <a:spcPct val="0"/>
                </a:spcBef>
              </a:pPr>
              <a:t>7</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xfrm>
            <a:off x="912813" y="4343400"/>
            <a:ext cx="5032375" cy="4114800"/>
          </a:xfrm>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5D95875-C31B-427C-812A-7DB43FD10161}" type="slidenum">
              <a:rPr lang="en-US" altLang="en-US"/>
              <a:pPr>
                <a:spcBef>
                  <a:spcPct val="0"/>
                </a:spcBef>
              </a:pPr>
              <a:t>10</a:t>
            </a:fld>
            <a:endParaRPr lang="en-US" alt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3FF707-487D-4934-8FD0-DF1D1ACBFB08}" type="slidenum">
              <a:rPr lang="en-US" altLang="en-US"/>
              <a:pPr>
                <a:spcBef>
                  <a:spcPct val="0"/>
                </a:spcBef>
              </a:pPr>
              <a:t>11</a:t>
            </a:fld>
            <a:endParaRPr lang="en-US" alt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purpose method,</a:t>
            </a:r>
            <a:r>
              <a:rPr lang="en-US" baseline="0" dirty="0"/>
              <a:t> here only for decision trees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15</a:t>
            </a:fld>
            <a:endParaRPr lang="en-US" dirty="0"/>
          </a:p>
        </p:txBody>
      </p:sp>
    </p:spTree>
    <p:extLst>
      <p:ext uri="{BB962C8B-B14F-4D97-AF65-F5344CB8AC3E}">
        <p14:creationId xmlns:p14="http://schemas.microsoft.com/office/powerpoint/2010/main" val="177661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pruning, high bias high variance</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16</a:t>
            </a:fld>
            <a:endParaRPr lang="en-US" dirty="0"/>
          </a:p>
        </p:txBody>
      </p:sp>
    </p:spTree>
    <p:extLst>
      <p:ext uri="{BB962C8B-B14F-4D97-AF65-F5344CB8AC3E}">
        <p14:creationId xmlns:p14="http://schemas.microsoft.com/office/powerpoint/2010/main" val="251567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42994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6026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6577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49171EC5-6F33-44F7-B572-73C851CC49BF}" type="slidenum">
              <a:rPr lang="en-US" altLang="en-US"/>
              <a:pPr>
                <a:defRPr/>
              </a:pPr>
              <a:t>‹#›</a:t>
            </a:fld>
            <a:endParaRPr lang="en-US" altLang="en-US"/>
          </a:p>
        </p:txBody>
      </p:sp>
    </p:spTree>
    <p:extLst>
      <p:ext uri="{BB962C8B-B14F-4D97-AF65-F5344CB8AC3E}">
        <p14:creationId xmlns:p14="http://schemas.microsoft.com/office/powerpoint/2010/main" val="718569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3FD5E74D-5B63-4886-B73B-0CD6CC5EA287}" type="slidenum">
              <a:rPr lang="en-US" altLang="en-US"/>
              <a:pPr>
                <a:defRPr/>
              </a:pPr>
              <a:t>‹#›</a:t>
            </a:fld>
            <a:endParaRPr lang="en-US" altLang="en-US"/>
          </a:p>
        </p:txBody>
      </p:sp>
    </p:spTree>
    <p:extLst>
      <p:ext uri="{BB962C8B-B14F-4D97-AF65-F5344CB8AC3E}">
        <p14:creationId xmlns:p14="http://schemas.microsoft.com/office/powerpoint/2010/main" val="3785170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139B7C6C-64A3-4707-A321-08A79502DA4B}" type="slidenum">
              <a:rPr lang="en-US" altLang="en-US"/>
              <a:pPr>
                <a:defRPr/>
              </a:pPr>
              <a:t>‹#›</a:t>
            </a:fld>
            <a:endParaRPr lang="en-US" altLang="en-US"/>
          </a:p>
        </p:txBody>
      </p:sp>
    </p:spTree>
    <p:extLst>
      <p:ext uri="{BB962C8B-B14F-4D97-AF65-F5344CB8AC3E}">
        <p14:creationId xmlns:p14="http://schemas.microsoft.com/office/powerpoint/2010/main" val="147403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5CD308DF-66A9-4A5C-A0F0-7A63CE3CA700}" type="slidenum">
              <a:rPr lang="en-US" altLang="en-US"/>
              <a:pPr>
                <a:defRPr/>
              </a:pPr>
              <a:t>‹#›</a:t>
            </a:fld>
            <a:endParaRPr lang="en-US" altLang="en-US"/>
          </a:p>
        </p:txBody>
      </p:sp>
    </p:spTree>
    <p:extLst>
      <p:ext uri="{BB962C8B-B14F-4D97-AF65-F5344CB8AC3E}">
        <p14:creationId xmlns:p14="http://schemas.microsoft.com/office/powerpoint/2010/main" val="2012493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1771BD0C-27D9-42EB-8C50-585D2199DF2F}" type="slidenum">
              <a:rPr lang="en-US" altLang="en-US"/>
              <a:pPr>
                <a:defRPr/>
              </a:pPr>
              <a:t>‹#›</a:t>
            </a:fld>
            <a:endParaRPr lang="en-US" altLang="en-US"/>
          </a:p>
        </p:txBody>
      </p:sp>
    </p:spTree>
    <p:extLst>
      <p:ext uri="{BB962C8B-B14F-4D97-AF65-F5344CB8AC3E}">
        <p14:creationId xmlns:p14="http://schemas.microsoft.com/office/powerpoint/2010/main" val="59927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57588B44-A446-4AB0-8015-19BFA1344F5E}" type="slidenum">
              <a:rPr lang="en-US" altLang="en-US"/>
              <a:pPr>
                <a:defRPr/>
              </a:pPr>
              <a:t>‹#›</a:t>
            </a:fld>
            <a:endParaRPr lang="en-US" altLang="en-US"/>
          </a:p>
        </p:txBody>
      </p:sp>
    </p:spTree>
    <p:extLst>
      <p:ext uri="{BB962C8B-B14F-4D97-AF65-F5344CB8AC3E}">
        <p14:creationId xmlns:p14="http://schemas.microsoft.com/office/powerpoint/2010/main" val="2382063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90D4E8FB-B533-4127-BEB9-226681F0843B}" type="slidenum">
              <a:rPr lang="en-US" altLang="en-US"/>
              <a:pPr>
                <a:defRPr/>
              </a:pPr>
              <a:t>‹#›</a:t>
            </a:fld>
            <a:endParaRPr lang="en-US" altLang="en-US"/>
          </a:p>
        </p:txBody>
      </p:sp>
    </p:spTree>
    <p:extLst>
      <p:ext uri="{BB962C8B-B14F-4D97-AF65-F5344CB8AC3E}">
        <p14:creationId xmlns:p14="http://schemas.microsoft.com/office/powerpoint/2010/main" val="2932084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7FB7B058-7A49-4C03-84D0-B60AA5128B7F}" type="slidenum">
              <a:rPr lang="en-US" altLang="en-US"/>
              <a:pPr>
                <a:defRPr/>
              </a:pPr>
              <a:t>‹#›</a:t>
            </a:fld>
            <a:endParaRPr lang="en-US" altLang="en-US"/>
          </a:p>
        </p:txBody>
      </p:sp>
    </p:spTree>
    <p:extLst>
      <p:ext uri="{BB962C8B-B14F-4D97-AF65-F5344CB8AC3E}">
        <p14:creationId xmlns:p14="http://schemas.microsoft.com/office/powerpoint/2010/main" val="392356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60982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1A5E53A3-1DB8-4F2D-A782-7451041A0362}" type="slidenum">
              <a:rPr lang="en-US" altLang="en-US"/>
              <a:pPr>
                <a:defRPr/>
              </a:pPr>
              <a:t>‹#›</a:t>
            </a:fld>
            <a:endParaRPr lang="en-US" altLang="en-US"/>
          </a:p>
        </p:txBody>
      </p:sp>
    </p:spTree>
    <p:extLst>
      <p:ext uri="{BB962C8B-B14F-4D97-AF65-F5344CB8AC3E}">
        <p14:creationId xmlns:p14="http://schemas.microsoft.com/office/powerpoint/2010/main" val="3058524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CAD1DCF4-592E-4370-9A98-0A97F04FADB1}" type="slidenum">
              <a:rPr lang="en-US" altLang="en-US"/>
              <a:pPr>
                <a:defRPr/>
              </a:pPr>
              <a:t>‹#›</a:t>
            </a:fld>
            <a:endParaRPr lang="en-US" altLang="en-US"/>
          </a:p>
        </p:txBody>
      </p:sp>
    </p:spTree>
    <p:extLst>
      <p:ext uri="{BB962C8B-B14F-4D97-AF65-F5344CB8AC3E}">
        <p14:creationId xmlns:p14="http://schemas.microsoft.com/office/powerpoint/2010/main" val="149577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474FBF7E-B10D-4BB4-813E-BAAE3F8D7F23}" type="slidenum">
              <a:rPr lang="en-US" altLang="en-US"/>
              <a:pPr>
                <a:defRPr/>
              </a:pPr>
              <a:t>‹#›</a:t>
            </a:fld>
            <a:endParaRPr lang="en-US" altLang="en-US"/>
          </a:p>
        </p:txBody>
      </p:sp>
    </p:spTree>
    <p:extLst>
      <p:ext uri="{BB962C8B-B14F-4D97-AF65-F5344CB8AC3E}">
        <p14:creationId xmlns:p14="http://schemas.microsoft.com/office/powerpoint/2010/main" val="1902536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noChangeArrowheads="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2A386C6-643C-478B-91CF-037434CFAF18}" type="slidenum">
              <a:rPr lang="en-US" altLang="en-US"/>
              <a:pPr>
                <a:defRPr/>
              </a:pPr>
              <a:t>‹#›</a:t>
            </a:fld>
            <a:endParaRPr lang="en-US" altLang="en-US"/>
          </a:p>
        </p:txBody>
      </p:sp>
    </p:spTree>
    <p:extLst>
      <p:ext uri="{BB962C8B-B14F-4D97-AF65-F5344CB8AC3E}">
        <p14:creationId xmlns:p14="http://schemas.microsoft.com/office/powerpoint/2010/main" val="2319513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81200"/>
            <a:ext cx="3962400" cy="4495800"/>
          </a:xfrm>
        </p:spPr>
        <p:txBody>
          <a:bodyPr rtlCol="0">
            <a:normAutofit/>
          </a:bodyPr>
          <a:lstStyle/>
          <a:p>
            <a:pPr lvl="0"/>
            <a:endParaRPr lang="en-US" noProof="0"/>
          </a:p>
        </p:txBody>
      </p:sp>
      <p:sp>
        <p:nvSpPr>
          <p:cNvPr id="5" name="Slide Number Placeholder 4"/>
          <p:cNvSpPr>
            <a:spLocks noGrp="1"/>
          </p:cNvSpPr>
          <p:nvPr>
            <p:ph type="sldNum" sz="quarter" idx="10"/>
          </p:nvPr>
        </p:nvSpPr>
        <p:spPr>
          <a:xfrm>
            <a:off x="7239000" y="6477000"/>
            <a:ext cx="1905000" cy="381000"/>
          </a:xfrm>
        </p:spPr>
        <p:txBody>
          <a:bodyPr/>
          <a:lstStyle>
            <a:lvl1pPr>
              <a:defRPr smtClean="0">
                <a:latin typeface="Times New Roman" panose="02020603050405020304" pitchFamily="18" charset="0"/>
              </a:defRPr>
            </a:lvl1pPr>
          </a:lstStyle>
          <a:p>
            <a:pPr>
              <a:defRPr/>
            </a:pPr>
            <a:fld id="{CB61E4DC-712A-47F5-A8AF-E24A7F8B902D}" type="slidenum">
              <a:rPr lang="en-US" altLang="en-US"/>
              <a:pPr>
                <a:defRPr/>
              </a:pPr>
              <a:t>‹#›</a:t>
            </a:fld>
            <a:endParaRPr lang="en-US" altLang="en-US"/>
          </a:p>
        </p:txBody>
      </p:sp>
    </p:spTree>
    <p:extLst>
      <p:ext uri="{BB962C8B-B14F-4D97-AF65-F5344CB8AC3E}">
        <p14:creationId xmlns:p14="http://schemas.microsoft.com/office/powerpoint/2010/main" val="1518861394"/>
      </p:ext>
    </p:extLst>
  </p:cSld>
  <p:clrMapOvr>
    <a:masterClrMapping/>
  </p:clrMapOvr>
  <p:transition advClick="0">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89022AC-F2C4-4306-899C-308D3B402FCE}" type="slidenum">
              <a:rPr lang="en-US" altLang="en-US"/>
              <a:pPr>
                <a:defRPr/>
              </a:pPr>
              <a:t>‹#›</a:t>
            </a:fld>
            <a:endParaRPr lang="en-US" altLang="en-US"/>
          </a:p>
        </p:txBody>
      </p:sp>
    </p:spTree>
    <p:extLst>
      <p:ext uri="{BB962C8B-B14F-4D97-AF65-F5344CB8AC3E}">
        <p14:creationId xmlns:p14="http://schemas.microsoft.com/office/powerpoint/2010/main" val="1221506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775B31A-0AF1-4EAB-8E2A-1C46FE22EA76}" type="slidenum">
              <a:rPr lang="en-US" altLang="en-US"/>
              <a:pPr>
                <a:defRPr/>
              </a:pPr>
              <a:t>‹#›</a:t>
            </a:fld>
            <a:endParaRPr lang="en-US" altLang="en-US"/>
          </a:p>
        </p:txBody>
      </p:sp>
    </p:spTree>
    <p:extLst>
      <p:ext uri="{BB962C8B-B14F-4D97-AF65-F5344CB8AC3E}">
        <p14:creationId xmlns:p14="http://schemas.microsoft.com/office/powerpoint/2010/main" val="23827088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26C82C5C-243C-4727-8BE4-988A5B8E3BFF}" type="slidenum">
              <a:rPr lang="en-US" altLang="en-US"/>
              <a:pPr>
                <a:defRPr/>
              </a:pPr>
              <a:t>‹#›</a:t>
            </a:fld>
            <a:endParaRPr lang="en-US" altLang="en-US"/>
          </a:p>
        </p:txBody>
      </p:sp>
    </p:spTree>
    <p:extLst>
      <p:ext uri="{BB962C8B-B14F-4D97-AF65-F5344CB8AC3E}">
        <p14:creationId xmlns:p14="http://schemas.microsoft.com/office/powerpoint/2010/main" val="1623201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392404B1-4461-4F9A-93F2-8077DC53ABA6}" type="slidenum">
              <a:rPr lang="en-US" altLang="en-US"/>
              <a:pPr>
                <a:defRPr/>
              </a:pPr>
              <a:t>‹#›</a:t>
            </a:fld>
            <a:endParaRPr lang="en-US" altLang="en-US"/>
          </a:p>
        </p:txBody>
      </p:sp>
    </p:spTree>
    <p:extLst>
      <p:ext uri="{BB962C8B-B14F-4D97-AF65-F5344CB8AC3E}">
        <p14:creationId xmlns:p14="http://schemas.microsoft.com/office/powerpoint/2010/main" val="24493430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A248173-14ED-4773-AEC2-D6FA207A7DE7}" type="slidenum">
              <a:rPr lang="en-US" altLang="en-US"/>
              <a:pPr>
                <a:defRPr/>
              </a:pPr>
              <a:t>‹#›</a:t>
            </a:fld>
            <a:endParaRPr lang="en-US" altLang="en-US"/>
          </a:p>
        </p:txBody>
      </p:sp>
    </p:spTree>
    <p:extLst>
      <p:ext uri="{BB962C8B-B14F-4D97-AF65-F5344CB8AC3E}">
        <p14:creationId xmlns:p14="http://schemas.microsoft.com/office/powerpoint/2010/main" val="22006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458715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8EE11205-B3BC-46EC-B3D1-2465F0706412}" type="slidenum">
              <a:rPr lang="en-US" altLang="en-US"/>
              <a:pPr>
                <a:defRPr/>
              </a:pPr>
              <a:t>‹#›</a:t>
            </a:fld>
            <a:endParaRPr lang="en-US" altLang="en-US"/>
          </a:p>
        </p:txBody>
      </p:sp>
    </p:spTree>
    <p:extLst>
      <p:ext uri="{BB962C8B-B14F-4D97-AF65-F5344CB8AC3E}">
        <p14:creationId xmlns:p14="http://schemas.microsoft.com/office/powerpoint/2010/main" val="26550203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1DB8614-1613-438F-BC1F-2191E33DF0A1}" type="slidenum">
              <a:rPr lang="en-US" altLang="en-US"/>
              <a:pPr>
                <a:defRPr/>
              </a:pPr>
              <a:t>‹#›</a:t>
            </a:fld>
            <a:endParaRPr lang="en-US" altLang="en-US"/>
          </a:p>
        </p:txBody>
      </p:sp>
    </p:spTree>
    <p:extLst>
      <p:ext uri="{BB962C8B-B14F-4D97-AF65-F5344CB8AC3E}">
        <p14:creationId xmlns:p14="http://schemas.microsoft.com/office/powerpoint/2010/main" val="4061142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BDEEA6E-B369-4D56-9C65-7039EA559076}" type="slidenum">
              <a:rPr lang="en-US" altLang="en-US"/>
              <a:pPr>
                <a:defRPr/>
              </a:pPr>
              <a:t>‹#›</a:t>
            </a:fld>
            <a:endParaRPr lang="en-US" altLang="en-US"/>
          </a:p>
        </p:txBody>
      </p:sp>
    </p:spTree>
    <p:extLst>
      <p:ext uri="{BB962C8B-B14F-4D97-AF65-F5344CB8AC3E}">
        <p14:creationId xmlns:p14="http://schemas.microsoft.com/office/powerpoint/2010/main" val="180121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AD816D4-B345-4561-8D2D-FB23F9C50D34}" type="slidenum">
              <a:rPr lang="en-US" altLang="en-US"/>
              <a:pPr>
                <a:defRPr/>
              </a:pPr>
              <a:t>‹#›</a:t>
            </a:fld>
            <a:endParaRPr lang="en-US" altLang="en-US"/>
          </a:p>
        </p:txBody>
      </p:sp>
    </p:spTree>
    <p:extLst>
      <p:ext uri="{BB962C8B-B14F-4D97-AF65-F5344CB8AC3E}">
        <p14:creationId xmlns:p14="http://schemas.microsoft.com/office/powerpoint/2010/main" val="39158755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15C16E29-F9A7-4F00-9C46-6F4874C08A89}" type="slidenum">
              <a:rPr lang="en-US" altLang="en-US"/>
              <a:pPr>
                <a:defRPr/>
              </a:pPr>
              <a:t>‹#›</a:t>
            </a:fld>
            <a:endParaRPr lang="en-US" altLang="en-US"/>
          </a:p>
        </p:txBody>
      </p:sp>
    </p:spTree>
    <p:extLst>
      <p:ext uri="{BB962C8B-B14F-4D97-AF65-F5344CB8AC3E}">
        <p14:creationId xmlns:p14="http://schemas.microsoft.com/office/powerpoint/2010/main" val="3766511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C25EB029-72CB-4B6C-A129-91F9ADF2DD35}" type="slidenum">
              <a:rPr lang="en-US" altLang="en-US"/>
              <a:pPr>
                <a:defRPr/>
              </a:pPr>
              <a:t>‹#›</a:t>
            </a:fld>
            <a:endParaRPr lang="en-US" altLang="en-US"/>
          </a:p>
        </p:txBody>
      </p:sp>
    </p:spTree>
    <p:extLst>
      <p:ext uri="{BB962C8B-B14F-4D97-AF65-F5344CB8AC3E}">
        <p14:creationId xmlns:p14="http://schemas.microsoft.com/office/powerpoint/2010/main" val="8764953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8652748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674519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531045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41081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697435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71560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784315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219442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2964597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42508989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5400860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8127583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76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2924476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27356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24915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Χειμώνας 2011</a:t>
            </a:r>
            <a:endParaRPr lang="en-US" dirty="0"/>
          </a:p>
        </p:txBody>
      </p:sp>
      <p:sp>
        <p:nvSpPr>
          <p:cNvPr id="6" name="Footer Placeholder 5"/>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42880202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Χειμώνας 2011</a:t>
            </a:r>
            <a:endParaRPr lang="en-US" dirty="0"/>
          </a:p>
        </p:txBody>
      </p:sp>
      <p:sp>
        <p:nvSpPr>
          <p:cNvPr id="8" name="Footer Placeholder 7"/>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731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Χειμώνας 2011</a:t>
            </a:r>
            <a:endParaRPr lang="en-US" dirty="0"/>
          </a:p>
        </p:txBody>
      </p:sp>
      <p:sp>
        <p:nvSpPr>
          <p:cNvPr id="4" name="Footer Placeholder 3"/>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9964937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Χειμώνας 2011</a:t>
            </a:r>
            <a:endParaRPr lang="en-US" dirty="0"/>
          </a:p>
        </p:txBody>
      </p:sp>
      <p:sp>
        <p:nvSpPr>
          <p:cNvPr id="3" name="Footer Placeholder 2"/>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40941868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Χειμώνας 2011</a:t>
            </a:r>
            <a:endParaRPr lang="en-US" dirty="0"/>
          </a:p>
        </p:txBody>
      </p:sp>
      <p:sp>
        <p:nvSpPr>
          <p:cNvPr id="6" name="Footer Placeholder 5"/>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6306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Χειμώνας 2011</a:t>
            </a:r>
            <a:endParaRPr lang="en-US" dirty="0"/>
          </a:p>
        </p:txBody>
      </p:sp>
      <p:sp>
        <p:nvSpPr>
          <p:cNvPr id="6" name="Footer Placeholder 5"/>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21159599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4418908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25533006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r>
              <a:rPr lang="en-US" altLang="en-US"/>
              <a:t>Χειμώνας 2011</a:t>
            </a: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a:t>CS-409: </a:t>
            </a:r>
            <a:r>
              <a:rPr lang="el-GR" altLang="en-US"/>
              <a:t>Αντικειμενοστρεφής Προγραμματισμος</a:t>
            </a: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7BD2C3B4-92C9-4193-A1CA-FDE1A82284EA}" type="slidenum">
              <a:rPr lang="en-US" altLang="en-US"/>
              <a:pPr>
                <a:defRPr/>
              </a:pPr>
              <a:t>‹#›</a:t>
            </a:fld>
            <a:endParaRPr lang="en-US" altLang="en-US"/>
          </a:p>
        </p:txBody>
      </p:sp>
    </p:spTree>
    <p:extLst>
      <p:ext uri="{BB962C8B-B14F-4D97-AF65-F5344CB8AC3E}">
        <p14:creationId xmlns:p14="http://schemas.microsoft.com/office/powerpoint/2010/main" val="27963290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02466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597680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2079592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20282258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5558475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42458164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111680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20862339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39785626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575039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7838943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8BEE9-F7ED-4AAD-8458-D8CC8B7FC6E8}"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41029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1512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96112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0327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211" r:id="rId1"/>
    <p:sldLayoutId id="2147485212" r:id="rId2"/>
    <p:sldLayoutId id="2147485213" r:id="rId3"/>
    <p:sldLayoutId id="2147485214" r:id="rId4"/>
    <p:sldLayoutId id="2147485215" r:id="rId5"/>
    <p:sldLayoutId id="2147485216" r:id="rId6"/>
    <p:sldLayoutId id="2147485217" r:id="rId7"/>
    <p:sldLayoutId id="2147485218" r:id="rId8"/>
    <p:sldLayoutId id="2147485219" r:id="rId9"/>
    <p:sldLayoutId id="2147485220" r:id="rId10"/>
    <p:sldLayoutId id="2147485221" r:id="rId11"/>
  </p:sldLayoutIdLst>
  <p:transition/>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fontAlgn="base">
        <a:spcBef>
          <a:spcPct val="0"/>
        </a:spcBef>
        <a:spcAft>
          <a:spcPct val="0"/>
        </a:spcAft>
        <a:defRPr sz="3200" b="1">
          <a:solidFill>
            <a:schemeClr val="tx2"/>
          </a:solidFill>
          <a:latin typeface="Times New Roman" pitchFamily="18" charset="0"/>
        </a:defRPr>
      </a:lvl6pPr>
      <a:lvl7pPr marL="914400" algn="ctr" rtl="0" fontAlgn="base">
        <a:spcBef>
          <a:spcPct val="0"/>
        </a:spcBef>
        <a:spcAft>
          <a:spcPct val="0"/>
        </a:spcAft>
        <a:defRPr sz="3200" b="1">
          <a:solidFill>
            <a:schemeClr val="tx2"/>
          </a:solidFill>
          <a:latin typeface="Times New Roman" pitchFamily="18" charset="0"/>
        </a:defRPr>
      </a:lvl7pPr>
      <a:lvl8pPr marL="1371600" algn="ctr" rtl="0" fontAlgn="base">
        <a:spcBef>
          <a:spcPct val="0"/>
        </a:spcBef>
        <a:spcAft>
          <a:spcPct val="0"/>
        </a:spcAft>
        <a:defRPr sz="3200" b="1">
          <a:solidFill>
            <a:schemeClr val="tx2"/>
          </a:solidFill>
          <a:latin typeface="Times New Roman" pitchFamily="18" charset="0"/>
        </a:defRPr>
      </a:lvl8pPr>
      <a:lvl9pPr marL="1828800" algn="ctr"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0A8E26FB-E06C-4733-9D54-3FDB6CE4D73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310" r:id="rId1"/>
    <p:sldLayoutId id="2147485311" r:id="rId2"/>
    <p:sldLayoutId id="2147485312" r:id="rId3"/>
    <p:sldLayoutId id="2147485313" r:id="rId4"/>
    <p:sldLayoutId id="2147485314" r:id="rId5"/>
    <p:sldLayoutId id="2147485315" r:id="rId6"/>
    <p:sldLayoutId id="2147485316" r:id="rId7"/>
    <p:sldLayoutId id="2147485317" r:id="rId8"/>
    <p:sldLayoutId id="2147485318" r:id="rId9"/>
    <p:sldLayoutId id="2147485319" r:id="rId10"/>
    <p:sldLayoutId id="2147485320" r:id="rId11"/>
    <p:sldLayoutId id="2147485321" r:id="rId12"/>
    <p:sldLayoutId id="2147485322"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95FDDAAF-5400-4C2F-8A53-D16A4E805654}" type="slidenum">
              <a:rPr lang="en-US" altLang="en-US"/>
              <a:pPr>
                <a:defRPr/>
              </a:pPr>
              <a:t>‹#›</a:t>
            </a:fld>
            <a:endParaRPr lang="en-US" altLang="en-US"/>
          </a:p>
        </p:txBody>
      </p:sp>
    </p:spTree>
    <p:extLst>
      <p:ext uri="{BB962C8B-B14F-4D97-AF65-F5344CB8AC3E}">
        <p14:creationId xmlns:p14="http://schemas.microsoft.com/office/powerpoint/2010/main" val="1050426135"/>
      </p:ext>
    </p:extLst>
  </p:cSld>
  <p:clrMap bg1="lt1" tx1="dk1" bg2="lt2" tx2="dk2" accent1="accent1" accent2="accent2" accent3="accent3" accent4="accent4" accent5="accent5" accent6="accent6" hlink="hlink" folHlink="folHlink"/>
  <p:sldLayoutIdLst>
    <p:sldLayoutId id="2147485324" r:id="rId1"/>
    <p:sldLayoutId id="2147485325" r:id="rId2"/>
    <p:sldLayoutId id="2147485326" r:id="rId3"/>
    <p:sldLayoutId id="2147485327" r:id="rId4"/>
    <p:sldLayoutId id="2147485328" r:id="rId5"/>
    <p:sldLayoutId id="2147485329" r:id="rId6"/>
    <p:sldLayoutId id="2147485330" r:id="rId7"/>
    <p:sldLayoutId id="2147485331" r:id="rId8"/>
    <p:sldLayoutId id="2147485332" r:id="rId9"/>
    <p:sldLayoutId id="2147485333" r:id="rId10"/>
    <p:sldLayoutId id="214748533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1647699372"/>
      </p:ext>
    </p:extLst>
  </p:cSld>
  <p:clrMap bg1="lt1" tx1="dk1" bg2="lt2" tx2="dk2" accent1="accent1" accent2="accent2" accent3="accent3" accent4="accent4" accent5="accent5" accent6="accent6" hlink="hlink" folHlink="folHlink"/>
  <p:sldLayoutIdLst>
    <p:sldLayoutId id="2147485336" r:id="rId1"/>
    <p:sldLayoutId id="2147485337" r:id="rId2"/>
    <p:sldLayoutId id="2147485338" r:id="rId3"/>
    <p:sldLayoutId id="2147485339" r:id="rId4"/>
    <p:sldLayoutId id="2147485340" r:id="rId5"/>
    <p:sldLayoutId id="2147485341" r:id="rId6"/>
    <p:sldLayoutId id="2147485342" r:id="rId7"/>
    <p:sldLayoutId id="2147485343" r:id="rId8"/>
    <p:sldLayoutId id="2147485344" r:id="rId9"/>
    <p:sldLayoutId id="2147485345" r:id="rId10"/>
    <p:sldLayoutId id="214748534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a:t>Χειμώνας 2011</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extLst>
      <p:ext uri="{BB962C8B-B14F-4D97-AF65-F5344CB8AC3E}">
        <p14:creationId xmlns:p14="http://schemas.microsoft.com/office/powerpoint/2010/main" val="4172869058"/>
      </p:ext>
    </p:extLst>
  </p:cSld>
  <p:clrMap bg1="lt1" tx1="dk1" bg2="lt2" tx2="dk2" accent1="accent1" accent2="accent2" accent3="accent3" accent4="accent4" accent5="accent5" accent6="accent6" hlink="hlink" folHlink="folHlink"/>
  <p:sldLayoutIdLst>
    <p:sldLayoutId id="2147485348" r:id="rId1"/>
    <p:sldLayoutId id="2147485349" r:id="rId2"/>
    <p:sldLayoutId id="2147485350" r:id="rId3"/>
    <p:sldLayoutId id="2147485351" r:id="rId4"/>
    <p:sldLayoutId id="2147485352" r:id="rId5"/>
    <p:sldLayoutId id="2147485353" r:id="rId6"/>
    <p:sldLayoutId id="2147485354" r:id="rId7"/>
    <p:sldLayoutId id="2147485355" r:id="rId8"/>
    <p:sldLayoutId id="2147485356" r:id="rId9"/>
    <p:sldLayoutId id="2147485357" r:id="rId10"/>
    <p:sldLayoutId id="2147485358" r:id="rId11"/>
    <p:sldLayoutId id="2147485359"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8BEE9-F7ED-4AAD-8458-D8CC8B7FC6E8}" type="datetimeFigureOut">
              <a:rPr lang="en-US" smtClean="0"/>
              <a:pPr/>
              <a:t>11/26/2019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C6B01-C4DC-409E-BC57-8E89F1B8D09C}" type="slidenum">
              <a:rPr lang="en-US" smtClean="0"/>
              <a:pPr/>
              <a:t>‹#›</a:t>
            </a:fld>
            <a:endParaRPr lang="en-US" dirty="0"/>
          </a:p>
        </p:txBody>
      </p:sp>
    </p:spTree>
    <p:extLst>
      <p:ext uri="{BB962C8B-B14F-4D97-AF65-F5344CB8AC3E}">
        <p14:creationId xmlns:p14="http://schemas.microsoft.com/office/powerpoint/2010/main" val="791747785"/>
      </p:ext>
    </p:extLst>
  </p:cSld>
  <p:clrMap bg1="lt1" tx1="dk1" bg2="lt2" tx2="dk2" accent1="accent1" accent2="accent2" accent3="accent3" accent4="accent4" accent5="accent5" accent6="accent6" hlink="hlink" folHlink="folHlink"/>
  <p:sldLayoutIdLst>
    <p:sldLayoutId id="2147485361" r:id="rId1"/>
    <p:sldLayoutId id="2147485362" r:id="rId2"/>
    <p:sldLayoutId id="2147485363" r:id="rId3"/>
    <p:sldLayoutId id="2147485364" r:id="rId4"/>
    <p:sldLayoutId id="2147485365" r:id="rId5"/>
    <p:sldLayoutId id="2147485366" r:id="rId6"/>
    <p:sldLayoutId id="2147485367" r:id="rId7"/>
    <p:sldLayoutId id="2147485368" r:id="rId8"/>
    <p:sldLayoutId id="2147485369" r:id="rId9"/>
    <p:sldLayoutId id="2147485370" r:id="rId10"/>
    <p:sldLayoutId id="21474853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tat.berkeley.edu/~breiman/RandomFores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5.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5.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5.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oleObject" Target="../embeddings/oleObject37.bin"/><Relationship Id="rId47" Type="http://schemas.openxmlformats.org/officeDocument/2006/relationships/oleObject" Target="../embeddings/oleObject42.bin"/><Relationship Id="rId50" Type="http://schemas.openxmlformats.org/officeDocument/2006/relationships/oleObject" Target="../embeddings/oleObject45.bin"/><Relationship Id="rId55" Type="http://schemas.openxmlformats.org/officeDocument/2006/relationships/image" Target="../media/image9.png"/><Relationship Id="rId7" Type="http://schemas.openxmlformats.org/officeDocument/2006/relationships/oleObject" Target="../embeddings/oleObject3.bin"/><Relationship Id="rId2" Type="http://schemas.openxmlformats.org/officeDocument/2006/relationships/slideLayout" Target="../slideLayouts/slideLayout2.xml"/><Relationship Id="rId16" Type="http://schemas.openxmlformats.org/officeDocument/2006/relationships/oleObject" Target="../embeddings/oleObject11.bin"/><Relationship Id="rId29" Type="http://schemas.openxmlformats.org/officeDocument/2006/relationships/oleObject" Target="../embeddings/oleObject24.bin"/><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40.bin"/><Relationship Id="rId53" Type="http://schemas.openxmlformats.org/officeDocument/2006/relationships/oleObject" Target="../embeddings/oleObject48.bin"/><Relationship Id="rId5" Type="http://schemas.openxmlformats.org/officeDocument/2006/relationships/image" Target="../media/image7.png"/><Relationship Id="rId19" Type="http://schemas.openxmlformats.org/officeDocument/2006/relationships/oleObject" Target="../embeddings/oleObject14.bin"/><Relationship Id="rId4" Type="http://schemas.openxmlformats.org/officeDocument/2006/relationships/oleObject" Target="../embeddings/oleObject1.bin"/><Relationship Id="rId9" Type="http://schemas.openxmlformats.org/officeDocument/2006/relationships/image" Target="../media/image8.pn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oleObject" Target="../embeddings/oleObject38.bin"/><Relationship Id="rId48" Type="http://schemas.openxmlformats.org/officeDocument/2006/relationships/oleObject" Target="../embeddings/oleObject43.bin"/><Relationship Id="rId56" Type="http://schemas.openxmlformats.org/officeDocument/2006/relationships/image" Target="../media/image10.png"/><Relationship Id="rId8" Type="http://schemas.openxmlformats.org/officeDocument/2006/relationships/oleObject" Target="../embeddings/oleObject4.bin"/><Relationship Id="rId51" Type="http://schemas.openxmlformats.org/officeDocument/2006/relationships/oleObject" Target="../embeddings/oleObject46.bin"/><Relationship Id="rId3" Type="http://schemas.openxmlformats.org/officeDocument/2006/relationships/notesSlide" Target="../notesSlides/notesSlide5.xml"/><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41.bin"/><Relationship Id="rId20" Type="http://schemas.openxmlformats.org/officeDocument/2006/relationships/oleObject" Target="../embeddings/oleObject15.bin"/><Relationship Id="rId41" Type="http://schemas.openxmlformats.org/officeDocument/2006/relationships/oleObject" Target="../embeddings/oleObject36.bin"/><Relationship Id="rId54" Type="http://schemas.openxmlformats.org/officeDocument/2006/relationships/oleObject" Target="../embeddings/oleObject49.bin"/><Relationship Id="rId1" Type="http://schemas.openxmlformats.org/officeDocument/2006/relationships/vmlDrawing" Target="../drawings/vmlDrawing1.vml"/><Relationship Id="rId6"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49" Type="http://schemas.openxmlformats.org/officeDocument/2006/relationships/oleObject" Target="../embeddings/oleObject44.bin"/><Relationship Id="rId57" Type="http://schemas.openxmlformats.org/officeDocument/2006/relationships/image" Target="../media/image11.png"/><Relationship Id="rId10" Type="http://schemas.openxmlformats.org/officeDocument/2006/relationships/oleObject" Target="../embeddings/oleObject5.bin"/><Relationship Id="rId31" Type="http://schemas.openxmlformats.org/officeDocument/2006/relationships/oleObject" Target="../embeddings/oleObject26.bin"/><Relationship Id="rId44" Type="http://schemas.openxmlformats.org/officeDocument/2006/relationships/oleObject" Target="../embeddings/oleObject39.bin"/><Relationship Id="rId52" Type="http://schemas.openxmlformats.org/officeDocument/2006/relationships/oleObject" Target="../embeddings/oleObject47.bin"/></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idx="1"/>
          </p:nvPr>
        </p:nvSpPr>
        <p:spPr>
          <a:xfrm>
            <a:off x="0" y="152400"/>
            <a:ext cx="9067800" cy="5486400"/>
          </a:xfrm>
        </p:spPr>
        <p:txBody>
          <a:bodyPr/>
          <a:lstStyle/>
          <a:p>
            <a:endParaRPr lang="en-US" altLang="en-US" dirty="0"/>
          </a:p>
          <a:p>
            <a:endParaRPr lang="en-US" altLang="en-US" dirty="0"/>
          </a:p>
          <a:p>
            <a:pPr algn="ctr"/>
            <a:r>
              <a:rPr lang="en-US" altLang="en-US" sz="3600" b="1" dirty="0"/>
              <a:t>	</a:t>
            </a:r>
            <a:r>
              <a:rPr lang="en-US" altLang="en-US" sz="4400" b="1" dirty="0">
                <a:solidFill>
                  <a:srgbClr val="002060"/>
                </a:solidFill>
              </a:rPr>
              <a:t>Data Mining for Business</a:t>
            </a:r>
          </a:p>
          <a:p>
            <a:pPr algn="ctr"/>
            <a:endParaRPr lang="en-US" altLang="en-US" sz="4400" b="1" dirty="0">
              <a:solidFill>
                <a:srgbClr val="002060"/>
              </a:solidFill>
            </a:endParaRPr>
          </a:p>
          <a:p>
            <a:pPr algn="ctr"/>
            <a:r>
              <a:rPr lang="en-US" altLang="en-US" sz="4400" b="1" dirty="0">
                <a:solidFill>
                  <a:srgbClr val="00B050"/>
                </a:solidFill>
              </a:rPr>
              <a:t>Ensembles in Machine Learning</a:t>
            </a:r>
          </a:p>
          <a:p>
            <a:pPr algn="ctr"/>
            <a:r>
              <a:rPr lang="en-US" altLang="en-US" sz="3600" b="1" dirty="0">
                <a:solidFill>
                  <a:srgbClr val="002060"/>
                </a:solidFill>
              </a:rPr>
              <a:t>	</a:t>
            </a:r>
          </a:p>
          <a:p>
            <a:pPr algn="ctr"/>
            <a:endParaRPr lang="en-US" altLang="en-US" sz="3600" b="1" dirty="0">
              <a:solidFill>
                <a:srgbClr val="002060"/>
              </a:solidFill>
            </a:endParaRPr>
          </a:p>
          <a:p>
            <a:pPr algn="ctr"/>
            <a:r>
              <a:rPr lang="en-US" altLang="en-US" sz="3600" b="1" dirty="0">
                <a:solidFill>
                  <a:srgbClr val="002060"/>
                </a:solidFill>
              </a:rPr>
              <a:t>Dr. Kamesam</a:t>
            </a:r>
          </a:p>
          <a:p>
            <a:pPr algn="ctr"/>
            <a:endParaRPr lang="en-US" altLang="en-US" sz="3600" b="1" dirty="0">
              <a:solidFill>
                <a:srgbClr val="00206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85800" y="304800"/>
            <a:ext cx="8153400" cy="1143000"/>
          </a:xfrm>
        </p:spPr>
        <p:txBody>
          <a:bodyPr/>
          <a:lstStyle/>
          <a:p>
            <a:pPr eaLnBrk="1" hangingPunct="1"/>
            <a:r>
              <a:rPr lang="en-US" altLang="en-US" sz="4000" dirty="0">
                <a:solidFill>
                  <a:srgbClr val="002060"/>
                </a:solidFill>
              </a:rPr>
              <a:t>Different types of ensemble learning</a:t>
            </a:r>
          </a:p>
        </p:txBody>
      </p:sp>
      <p:sp>
        <p:nvSpPr>
          <p:cNvPr id="1013763" name="Rectangle 3"/>
          <p:cNvSpPr>
            <a:spLocks noGrp="1" noChangeArrowheads="1"/>
          </p:cNvSpPr>
          <p:nvPr>
            <p:ph type="body" idx="1"/>
          </p:nvPr>
        </p:nvSpPr>
        <p:spPr>
          <a:xfrm>
            <a:off x="0" y="1524000"/>
            <a:ext cx="9144000" cy="4114800"/>
          </a:xfrm>
        </p:spPr>
        <p:txBody>
          <a:bodyPr/>
          <a:lstStyle/>
          <a:p>
            <a:pPr marL="457200" indent="-457200" eaLnBrk="1" hangingPunct="1">
              <a:buFont typeface="Arial" panose="020B0604020202020204" pitchFamily="34" charset="0"/>
              <a:buChar char="•"/>
            </a:pPr>
            <a:r>
              <a:rPr lang="en-US" altLang="en-US" sz="3200" dirty="0"/>
              <a:t>Different learning </a:t>
            </a:r>
            <a:r>
              <a:rPr lang="en-US" altLang="en-US" sz="3200" dirty="0">
                <a:solidFill>
                  <a:srgbClr val="FF0000"/>
                </a:solidFill>
              </a:rPr>
              <a:t>algorithms</a:t>
            </a:r>
            <a:endParaRPr lang="en-US" altLang="en-US" sz="3200" dirty="0"/>
          </a:p>
          <a:p>
            <a:pPr marL="457200" indent="-457200" eaLnBrk="1" hangingPunct="1">
              <a:buFont typeface="Arial" panose="020B0604020202020204" pitchFamily="34" charset="0"/>
              <a:buChar char="•"/>
            </a:pPr>
            <a:r>
              <a:rPr lang="en-US" altLang="en-US" sz="3200" dirty="0"/>
              <a:t>Algorithms with different choice for </a:t>
            </a:r>
            <a:r>
              <a:rPr lang="en-US" altLang="en-US" sz="3200" dirty="0">
                <a:solidFill>
                  <a:srgbClr val="FF0000"/>
                </a:solidFill>
              </a:rPr>
              <a:t>parameters</a:t>
            </a:r>
          </a:p>
          <a:p>
            <a:pPr marL="457200" indent="-457200" eaLnBrk="1" hangingPunct="1">
              <a:buFont typeface="Arial" panose="020B0604020202020204" pitchFamily="34" charset="0"/>
              <a:buChar char="•"/>
            </a:pPr>
            <a:r>
              <a:rPr lang="en-US" altLang="en-US" sz="3200" dirty="0"/>
              <a:t>Data set with different </a:t>
            </a:r>
            <a:r>
              <a:rPr lang="en-US" altLang="en-US" sz="3200" dirty="0">
                <a:solidFill>
                  <a:srgbClr val="FF0000"/>
                </a:solidFill>
              </a:rPr>
              <a:t>features </a:t>
            </a:r>
            <a:r>
              <a:rPr lang="en-US" altLang="en-US" sz="3200" dirty="0"/>
              <a:t>(e.g. random subset)</a:t>
            </a:r>
          </a:p>
          <a:p>
            <a:pPr marL="457200" indent="-457200" eaLnBrk="1" hangingPunct="1">
              <a:buFont typeface="Arial" panose="020B0604020202020204" pitchFamily="34" charset="0"/>
              <a:buChar char="•"/>
            </a:pPr>
            <a:r>
              <a:rPr lang="en-US" altLang="en-US" sz="3200" dirty="0"/>
              <a:t>Data set = different </a:t>
            </a:r>
            <a:r>
              <a:rPr lang="en-US" altLang="en-US" sz="3200" dirty="0">
                <a:solidFill>
                  <a:srgbClr val="FF0000"/>
                </a:solidFill>
              </a:rPr>
              <a:t>subsets </a:t>
            </a:r>
            <a:r>
              <a:rPr lang="en-US" altLang="en-US" sz="3200" dirty="0"/>
              <a:t>(e.g. bagging, boosting)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en-US" altLang="en-US" sz="3600" dirty="0">
                <a:solidFill>
                  <a:srgbClr val="002060"/>
                </a:solidFill>
              </a:rPr>
              <a:t>Combining an ensemble of  classifiers </a:t>
            </a:r>
          </a:p>
        </p:txBody>
      </p:sp>
      <p:sp>
        <p:nvSpPr>
          <p:cNvPr id="180227" name="Rectangle 3"/>
          <p:cNvSpPr>
            <a:spLocks noGrp="1" noChangeArrowheads="1"/>
          </p:cNvSpPr>
          <p:nvPr>
            <p:ph type="body" idx="1"/>
          </p:nvPr>
        </p:nvSpPr>
        <p:spPr>
          <a:xfrm>
            <a:off x="32657" y="1219200"/>
            <a:ext cx="9144000" cy="4114800"/>
          </a:xfrm>
          <a:noFill/>
        </p:spPr>
        <p:txBody>
          <a:bodyPr/>
          <a:lstStyle/>
          <a:p>
            <a:pPr eaLnBrk="1" hangingPunct="1"/>
            <a:r>
              <a:rPr lang="en-US" altLang="en-US" sz="3200" b="1" dirty="0">
                <a:solidFill>
                  <a:srgbClr val="00B050"/>
                </a:solidFill>
              </a:rPr>
              <a:t>Voting:  Different voting schemes can be used</a:t>
            </a:r>
          </a:p>
          <a:p>
            <a:pPr marL="457200" indent="-457200" eaLnBrk="1" hangingPunct="1">
              <a:buFont typeface="Arial" panose="020B0604020202020204" pitchFamily="34" charset="0"/>
              <a:buChar char="•"/>
            </a:pPr>
            <a:r>
              <a:rPr lang="en-US" altLang="en-US" sz="3200" dirty="0"/>
              <a:t>Simple Majority Voting</a:t>
            </a:r>
          </a:p>
          <a:p>
            <a:pPr marL="457200" indent="-457200" eaLnBrk="1" hangingPunct="1">
              <a:buFont typeface="Arial" panose="020B0604020202020204" pitchFamily="34" charset="0"/>
              <a:buChar char="•"/>
            </a:pPr>
            <a:r>
              <a:rPr lang="en-US" altLang="en-US" sz="3200" dirty="0"/>
              <a:t>Each base-level classifier gives a (weighted) vote for its prediction</a:t>
            </a:r>
          </a:p>
          <a:p>
            <a:pPr marL="457200" indent="-457200" eaLnBrk="1" hangingPunct="1">
              <a:buFont typeface="Arial" panose="020B0604020202020204" pitchFamily="34" charset="0"/>
              <a:buChar char="•"/>
            </a:pPr>
            <a:r>
              <a:rPr lang="en-US" altLang="en-US" sz="3200" dirty="0"/>
              <a:t>The Classifier with the highest confidence wins</a:t>
            </a:r>
          </a:p>
          <a:p>
            <a:pPr marL="457200" indent="-457200" eaLnBrk="1" hangingPunct="1">
              <a:buFont typeface="Arial" panose="020B0604020202020204" pitchFamily="34" charset="0"/>
              <a:buChar char="•"/>
            </a:pPr>
            <a:r>
              <a:rPr lang="en-US" altLang="en-US" sz="3200" dirty="0"/>
              <a:t>Many other options </a:t>
            </a:r>
          </a:p>
          <a:p>
            <a:pPr marL="457200" indent="-457200" eaLnBrk="1" hangingPunct="1">
              <a:buFont typeface="Arial" panose="020B0604020202020204" pitchFamily="34" charset="0"/>
              <a:buChar char="•"/>
            </a:pPr>
            <a:r>
              <a:rPr lang="en-US" altLang="en-US" sz="3200" dirty="0"/>
              <a:t>SPSS Modeler offers several options</a:t>
            </a:r>
            <a:endParaRPr lang="en-US" altLang="en-US" sz="2800" dirty="0"/>
          </a:p>
          <a:p>
            <a:pPr lvl="1" eaLnBrk="1" hangingPunct="1"/>
            <a:endParaRPr lang="en-US" altLang="en-US" dirty="0"/>
          </a:p>
        </p:txBody>
      </p:sp>
      <p:sp>
        <p:nvSpPr>
          <p:cNvPr id="2" name="TextBox 1"/>
          <p:cNvSpPr txBox="1"/>
          <p:nvPr/>
        </p:nvSpPr>
        <p:spPr>
          <a:xfrm>
            <a:off x="32657" y="5486400"/>
            <a:ext cx="8958943" cy="1077218"/>
          </a:xfrm>
          <a:prstGeom prst="rect">
            <a:avLst/>
          </a:prstGeom>
          <a:noFill/>
        </p:spPr>
        <p:txBody>
          <a:bodyPr wrap="square" rtlCol="0">
            <a:spAutoFit/>
          </a:bodyPr>
          <a:lstStyle/>
          <a:p>
            <a:r>
              <a:rPr lang="en-US" sz="3200" b="1" dirty="0">
                <a:solidFill>
                  <a:srgbClr val="00B050"/>
                </a:solidFill>
              </a:rPr>
              <a:t>For Regression</a:t>
            </a:r>
            <a:r>
              <a:rPr lang="en-US" dirty="0"/>
              <a:t>: </a:t>
            </a:r>
            <a:r>
              <a:rPr lang="en-US" sz="3200" dirty="0"/>
              <a:t>Average the predictions of the 				different learners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0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2060"/>
                </a:solidFill>
              </a:rPr>
              <a:t>Well Known Ensemble Techniques</a:t>
            </a:r>
            <a:r>
              <a:rPr lang="en-US" dirty="0"/>
              <a:t>	</a:t>
            </a:r>
          </a:p>
        </p:txBody>
      </p:sp>
      <p:sp>
        <p:nvSpPr>
          <p:cNvPr id="3" name="Content Placeholder 2"/>
          <p:cNvSpPr>
            <a:spLocks noGrp="1"/>
          </p:cNvSpPr>
          <p:nvPr>
            <p:ph idx="1"/>
          </p:nvPr>
        </p:nvSpPr>
        <p:spPr>
          <a:xfrm>
            <a:off x="228600" y="1447800"/>
            <a:ext cx="8915400" cy="4267200"/>
          </a:xfrm>
        </p:spPr>
        <p:txBody>
          <a:bodyPr>
            <a:normAutofit/>
          </a:bodyPr>
          <a:lstStyle/>
          <a:p>
            <a:pPr marL="571500" indent="-571500">
              <a:spcAft>
                <a:spcPts val="1200"/>
              </a:spcAft>
              <a:buFont typeface="Arial" panose="020B0604020202020204" pitchFamily="34" charset="0"/>
              <a:buChar char="•"/>
            </a:pPr>
            <a:r>
              <a:rPr lang="en-US" sz="3600" dirty="0"/>
              <a:t>Bagging  (</a:t>
            </a:r>
            <a:r>
              <a:rPr lang="en-US" sz="3600" b="1" dirty="0">
                <a:solidFill>
                  <a:srgbClr val="7030A0"/>
                </a:solidFill>
              </a:rPr>
              <a:t>B</a:t>
            </a:r>
            <a:r>
              <a:rPr lang="en-US" sz="3600" dirty="0"/>
              <a:t>ootstrap </a:t>
            </a:r>
            <a:r>
              <a:rPr lang="en-US" sz="3600" b="1" dirty="0">
                <a:solidFill>
                  <a:srgbClr val="7030A0"/>
                </a:solidFill>
              </a:rPr>
              <a:t>Agg</a:t>
            </a:r>
            <a:r>
              <a:rPr lang="en-US" sz="3600" dirty="0"/>
              <a:t>regat</a:t>
            </a:r>
            <a:r>
              <a:rPr lang="en-US" sz="3600" b="1" dirty="0">
                <a:solidFill>
                  <a:srgbClr val="7030A0"/>
                </a:solidFill>
              </a:rPr>
              <a:t>ing )</a:t>
            </a:r>
          </a:p>
          <a:p>
            <a:pPr marL="571500" indent="-571500">
              <a:spcAft>
                <a:spcPts val="1200"/>
              </a:spcAft>
              <a:buFont typeface="Arial" panose="020B0604020202020204" pitchFamily="34" charset="0"/>
              <a:buChar char="•"/>
            </a:pPr>
            <a:r>
              <a:rPr lang="en-US" sz="3600" dirty="0"/>
              <a:t>Random Forests</a:t>
            </a:r>
          </a:p>
          <a:p>
            <a:pPr marL="571500" indent="-571500">
              <a:spcAft>
                <a:spcPts val="1200"/>
              </a:spcAft>
              <a:buFont typeface="Arial" panose="020B0604020202020204" pitchFamily="34" charset="0"/>
              <a:buChar char="•"/>
            </a:pPr>
            <a:r>
              <a:rPr lang="en-US" sz="3600" dirty="0"/>
              <a:t>Boosting</a:t>
            </a:r>
          </a:p>
          <a:p>
            <a:pPr marL="571500" indent="-571500">
              <a:spcAft>
                <a:spcPts val="1200"/>
              </a:spcAft>
              <a:buFont typeface="Arial" panose="020B0604020202020204" pitchFamily="34" charset="0"/>
              <a:buChar char="•"/>
            </a:pPr>
            <a:endParaRPr lang="en-US" sz="3600" dirty="0"/>
          </a:p>
          <a:p>
            <a:pPr marL="571500" indent="-571500">
              <a:spcAft>
                <a:spcPts val="1200"/>
              </a:spcAft>
              <a:buFont typeface="Arial" panose="020B0604020202020204" pitchFamily="34" charset="0"/>
              <a:buChar char="•"/>
            </a:pPr>
            <a:r>
              <a:rPr lang="en-US" sz="3600" dirty="0"/>
              <a:t>First of all, what are Bootstrap Samples?</a:t>
            </a:r>
          </a:p>
        </p:txBody>
      </p:sp>
    </p:spTree>
    <p:extLst>
      <p:ext uri="{BB962C8B-B14F-4D97-AF65-F5344CB8AC3E}">
        <p14:creationId xmlns:p14="http://schemas.microsoft.com/office/powerpoint/2010/main" val="1149018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70339"/>
            <a:ext cx="9144000" cy="2880986"/>
          </a:xfrm>
          <a:prstGeom prst="rect">
            <a:avLst/>
          </a:prstGeom>
        </p:spPr>
      </p:pic>
      <p:sp>
        <p:nvSpPr>
          <p:cNvPr id="5" name="TextBox 4"/>
          <p:cNvSpPr txBox="1"/>
          <p:nvPr/>
        </p:nvSpPr>
        <p:spPr>
          <a:xfrm>
            <a:off x="426474" y="136029"/>
            <a:ext cx="830580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030A0"/>
                </a:solidFill>
                <a:effectLst/>
                <a:uLnTx/>
                <a:uFillTx/>
                <a:latin typeface="Calibri"/>
                <a:ea typeface="+mn-ea"/>
                <a:cs typeface="+mn-cs"/>
              </a:rPr>
              <a:t>Bootstrap Sampling in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Calibri"/>
                <a:ea typeface="+mn-ea"/>
                <a:cs typeface="+mn-cs"/>
              </a:rPr>
              <a:t>Dataset: 20 examples  </a:t>
            </a:r>
            <a:r>
              <a:rPr kumimoji="0" lang="en-US" sz="3200" b="0" i="0" u="none" strike="noStrike" kern="1200" cap="none" spc="0" normalizeH="0" baseline="0" noProof="0" dirty="0">
                <a:ln>
                  <a:noFill/>
                </a:ln>
                <a:solidFill>
                  <a:srgbClr val="7030A0"/>
                </a:solidFill>
                <a:effectLst/>
                <a:uLnTx/>
                <a:uFillTx/>
                <a:latin typeface="Calibri"/>
                <a:ea typeface="+mn-ea"/>
                <a:cs typeface="+mn-cs"/>
              </a:rPr>
              <a:t>(</a:t>
            </a:r>
            <a:r>
              <a:rPr kumimoji="0" lang="en-US" sz="4000" b="1" i="0" u="none" strike="noStrike" kern="1200" cap="none" spc="0" normalizeH="0" baseline="0" noProof="0" dirty="0">
                <a:ln>
                  <a:noFill/>
                </a:ln>
                <a:solidFill>
                  <a:srgbClr val="7030A0"/>
                </a:solidFill>
                <a:effectLst/>
                <a:uLnTx/>
                <a:uFillTx/>
                <a:latin typeface="Calibri"/>
                <a:ea typeface="+mn-ea"/>
                <a:cs typeface="+mn-cs"/>
              </a:rPr>
              <a:t>E1,E2, .........., E20</a:t>
            </a:r>
            <a:r>
              <a:rPr kumimoji="0" lang="en-US" sz="3200" b="0" i="0" u="none" strike="noStrike" kern="1200" cap="none" spc="0" normalizeH="0" baseline="0" noProof="0" dirty="0">
                <a:ln>
                  <a:noFill/>
                </a:ln>
                <a:solidFill>
                  <a:srgbClr val="7030A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30A0"/>
              </a:solidFill>
              <a:effectLst/>
              <a:uLnTx/>
              <a:uFillTx/>
              <a:latin typeface="Calibri"/>
              <a:ea typeface="+mn-ea"/>
              <a:cs typeface="+mn-cs"/>
            </a:endParaRPr>
          </a:p>
        </p:txBody>
      </p:sp>
      <p:sp>
        <p:nvSpPr>
          <p:cNvPr id="6" name="TextBox 5"/>
          <p:cNvSpPr txBox="1"/>
          <p:nvPr/>
        </p:nvSpPr>
        <p:spPr>
          <a:xfrm>
            <a:off x="19779" y="4393028"/>
            <a:ext cx="9136626"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alibri"/>
                <a:ea typeface="+mn-ea"/>
                <a:cs typeface="+mn-cs"/>
              </a:rPr>
              <a:t>Random sample </a:t>
            </a:r>
            <a:r>
              <a:rPr kumimoji="0" lang="en-US" sz="2800" b="1" i="0" u="none" strike="noStrike" kern="1200" cap="none" spc="0" normalizeH="0" baseline="0" noProof="0" dirty="0">
                <a:ln>
                  <a:noFill/>
                </a:ln>
                <a:solidFill>
                  <a:srgbClr val="FF0000"/>
                </a:solidFill>
                <a:effectLst/>
                <a:uLnTx/>
                <a:uFillTx/>
                <a:latin typeface="Calibri"/>
                <a:ea typeface="+mn-ea"/>
                <a:cs typeface="+mn-cs"/>
              </a:rPr>
              <a:t>with</a:t>
            </a:r>
            <a:r>
              <a:rPr kumimoji="0" lang="en-US" sz="2800" b="1" i="0" u="none" strike="noStrike" kern="1200" cap="none" spc="0" normalizeH="0" noProof="0" dirty="0">
                <a:ln>
                  <a:noFill/>
                </a:ln>
                <a:solidFill>
                  <a:srgbClr val="FF0000"/>
                </a:solidFill>
                <a:effectLst/>
                <a:uLnTx/>
                <a:uFillTx/>
                <a:latin typeface="Calibri"/>
                <a:ea typeface="+mn-ea"/>
                <a:cs typeface="+mn-cs"/>
              </a:rPr>
              <a:t>  </a:t>
            </a:r>
            <a:r>
              <a:rPr kumimoji="0" lang="en-US" sz="2800" b="1" i="0" u="none" strike="noStrike" kern="1200" cap="none" spc="0" normalizeH="0" baseline="0" noProof="0" dirty="0">
                <a:ln>
                  <a:noFill/>
                </a:ln>
                <a:solidFill>
                  <a:srgbClr val="FF0000"/>
                </a:solidFill>
                <a:effectLst/>
                <a:uLnTx/>
                <a:uFillTx/>
                <a:latin typeface="Calibri"/>
                <a:ea typeface="+mn-ea"/>
                <a:cs typeface="+mn-cs"/>
              </a:rPr>
              <a:t>replacement</a:t>
            </a:r>
            <a:r>
              <a:rPr kumimoji="0" lang="en-US" sz="2800" b="1" i="0" u="none" strike="noStrike" kern="1200" cap="none" spc="0" normalizeH="0" baseline="0" noProof="0" dirty="0">
                <a:ln>
                  <a:noFill/>
                </a:ln>
                <a:solidFill>
                  <a:srgbClr val="7030A0"/>
                </a:solidFill>
                <a:effectLst/>
                <a:uLnTx/>
                <a:uFillTx/>
                <a:latin typeface="Calibri"/>
                <a:ea typeface="+mn-ea"/>
                <a:cs typeface="+mn-cs"/>
              </a:rPr>
              <a:t> of same size ( n  =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a:ea typeface="+mn-ea"/>
                <a:cs typeface="+mn-cs"/>
              </a:rPr>
              <a:t>Sample 1  (row 5) :  </a:t>
            </a:r>
            <a:r>
              <a:rPr kumimoji="0" lang="en-US" sz="2400" b="1"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srgbClr val="FF0000"/>
                </a:solidFill>
                <a:effectLst/>
                <a:uLnTx/>
                <a:uFillTx/>
                <a:latin typeface="Calibri"/>
                <a:ea typeface="+mn-ea"/>
                <a:cs typeface="+mn-cs"/>
              </a:rPr>
              <a:t>E3, E4, E14, E17</a:t>
            </a:r>
            <a:r>
              <a:rPr kumimoji="0" lang="en-US" sz="2400" b="1"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repeated</a:t>
            </a:r>
            <a:r>
              <a:rPr kumimoji="0" lang="en-US" sz="2400" b="1"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srgbClr val="FF0000"/>
                </a:solidFill>
                <a:effectLst/>
                <a:uLnTx/>
                <a:uFillTx/>
                <a:latin typeface="Calibri"/>
                <a:ea typeface="+mn-ea"/>
                <a:cs typeface="+mn-cs"/>
              </a:rPr>
              <a:t>E5,E7,E9,E11,E18</a:t>
            </a:r>
            <a:r>
              <a:rPr kumimoji="0" lang="en-US" sz="2400" b="1" i="0" u="none" strike="noStrike" kern="1200" cap="none" spc="0" normalizeH="0" baseline="0" noProof="0" dirty="0">
                <a:ln>
                  <a:noFill/>
                </a:ln>
                <a:solidFill>
                  <a:prstClr val="black"/>
                </a:solidFill>
                <a:effectLst/>
                <a:uLnTx/>
                <a:uFillTx/>
                <a:latin typeface="Calibri"/>
                <a:ea typeface="+mn-ea"/>
                <a:cs typeface="+mn-cs"/>
              </a:rPr>
              <a:t>) missing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a:ea typeface="+mn-ea"/>
                <a:cs typeface="+mn-cs"/>
              </a:rPr>
              <a:t>Sample 2  (row 6) :  </a:t>
            </a:r>
            <a:r>
              <a:rPr kumimoji="0" lang="en-US" sz="2400" b="1" i="0" u="none" strike="noStrike" kern="1200" cap="none" spc="0" normalizeH="0" baseline="0" noProof="0" dirty="0">
                <a:ln>
                  <a:noFill/>
                </a:ln>
                <a:solidFill>
                  <a:prstClr val="black"/>
                </a:solidFill>
                <a:effectLst/>
                <a:uLnTx/>
                <a:uFillTx/>
                <a:latin typeface="Calibri"/>
                <a:ea typeface="+mn-ea"/>
                <a:cs typeface="+mn-cs"/>
              </a:rPr>
              <a:t>(</a:t>
            </a:r>
            <a:r>
              <a:rPr kumimoji="0" lang="en-US" sz="2000" b="1" i="0" u="none" strike="noStrike" kern="1200" cap="none" spc="0" normalizeH="0" baseline="0" noProof="0" dirty="0">
                <a:ln>
                  <a:noFill/>
                </a:ln>
                <a:solidFill>
                  <a:srgbClr val="FF0000"/>
                </a:solidFill>
                <a:effectLst/>
                <a:uLnTx/>
                <a:uFillTx/>
                <a:latin typeface="Calibri"/>
                <a:ea typeface="+mn-ea"/>
                <a:cs typeface="+mn-cs"/>
              </a:rPr>
              <a:t>E10, E12,E14, E18, E19</a:t>
            </a:r>
            <a:r>
              <a:rPr kumimoji="0" lang="en-US" sz="2400" b="1" i="0" u="none" strike="noStrike" kern="1200" cap="none" spc="0" normalizeH="0" baseline="0" noProof="0" dirty="0">
                <a:ln>
                  <a:noFill/>
                </a:ln>
                <a:solidFill>
                  <a:prstClr val="black"/>
                </a:solidFill>
                <a:effectLst/>
                <a:uLnTx/>
                <a:uFillTx/>
                <a:latin typeface="Calibri"/>
                <a:ea typeface="+mn-ea"/>
                <a:cs typeface="+mn-cs"/>
              </a:rPr>
              <a:t>)</a:t>
            </a:r>
            <a:r>
              <a:rPr kumimoji="0" lang="en-US" sz="2400" b="1" i="0" u="none" strike="noStrike" kern="1200" cap="none" spc="0" normalizeH="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repeated.</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For </a:t>
            </a:r>
            <a:r>
              <a:rPr kumimoji="0" lang="en-US" sz="3600" b="1" i="0" u="none" strike="noStrike" kern="1200" cap="none" spc="0" normalizeH="0" baseline="0" noProof="0" dirty="0">
                <a:ln>
                  <a:noFill/>
                </a:ln>
                <a:solidFill>
                  <a:srgbClr val="7030A0"/>
                </a:solidFill>
                <a:effectLst/>
                <a:uLnTx/>
                <a:uFillTx/>
                <a:latin typeface="Calibri"/>
                <a:ea typeface="+mn-ea"/>
                <a:cs typeface="+mn-cs"/>
              </a:rPr>
              <a:t>n</a:t>
            </a:r>
            <a:r>
              <a:rPr kumimoji="0" lang="en-US" sz="2400" b="1" i="0" u="none" strike="noStrike" kern="1200" cap="none" spc="0" normalizeH="0" baseline="0" noProof="0" dirty="0">
                <a:ln>
                  <a:noFill/>
                </a:ln>
                <a:solidFill>
                  <a:prstClr val="black"/>
                </a:solidFill>
                <a:effectLst/>
                <a:uLnTx/>
                <a:uFillTx/>
                <a:latin typeface="Calibri"/>
                <a:ea typeface="+mn-ea"/>
                <a:cs typeface="+mn-cs"/>
              </a:rPr>
              <a:t> large, each bootstrap sample expected to have</a:t>
            </a:r>
            <a:r>
              <a:rPr kumimoji="0" lang="en-US" sz="2400" b="1" i="0" u="none" strike="noStrike" kern="1200" cap="none" spc="0" normalizeH="0" noProof="0" dirty="0">
                <a:ln>
                  <a:noFill/>
                </a:ln>
                <a:solidFill>
                  <a:prstClr val="black"/>
                </a:solidFill>
                <a:effectLst/>
                <a:uLnTx/>
                <a:uFillTx/>
                <a:latin typeface="Calibri"/>
                <a:ea typeface="+mn-ea"/>
                <a:cs typeface="+mn-cs"/>
              </a:rPr>
              <a:t> </a:t>
            </a:r>
            <a:r>
              <a:rPr kumimoji="0" lang="en-US" sz="2400" b="1" i="0" u="none" strike="noStrike" kern="1200" cap="none" spc="0" normalizeH="0" baseline="0" noProof="0" dirty="0">
                <a:ln>
                  <a:noFill/>
                </a:ln>
                <a:solidFill>
                  <a:prstClr val="black"/>
                </a:solidFill>
                <a:effectLst/>
                <a:uLnTx/>
                <a:uFillTx/>
                <a:latin typeface="Calibri"/>
                <a:ea typeface="+mn-ea"/>
                <a:cs typeface="+mn-cs"/>
              </a:rPr>
              <a:t>nearly 63% of original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Slide Number Placeholder 1"/>
          <p:cNvSpPr>
            <a:spLocks noGrp="1"/>
          </p:cNvSpPr>
          <p:nvPr>
            <p:ph type="sldNum" sz="quarter" idx="12"/>
          </p:nvPr>
        </p:nvSpPr>
        <p:spPr/>
        <p:txBody>
          <a:bodyPr/>
          <a:lstStyle/>
          <a:p>
            <a:fld id="{1DEC6B01-C4DC-409E-BC57-8E89F1B8D09C}" type="slidenum">
              <a:rPr lang="en-US" smtClean="0"/>
              <a:pPr/>
              <a:t>13</a:t>
            </a:fld>
            <a:endParaRPr lang="en-US" dirty="0"/>
          </a:p>
        </p:txBody>
      </p:sp>
    </p:spTree>
    <p:extLst>
      <p:ext uri="{BB962C8B-B14F-4D97-AF65-F5344CB8AC3E}">
        <p14:creationId xmlns:p14="http://schemas.microsoft.com/office/powerpoint/2010/main" val="51200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2060"/>
                </a:solidFill>
              </a:rPr>
              <a:t>Ensemble methods</a:t>
            </a:r>
          </a:p>
        </p:txBody>
      </p:sp>
      <p:sp>
        <p:nvSpPr>
          <p:cNvPr id="3" name="Content Placeholder 2"/>
          <p:cNvSpPr>
            <a:spLocks noGrp="1"/>
          </p:cNvSpPr>
          <p:nvPr>
            <p:ph idx="1"/>
          </p:nvPr>
        </p:nvSpPr>
        <p:spPr>
          <a:xfrm>
            <a:off x="152400" y="1447800"/>
            <a:ext cx="8915400" cy="4876800"/>
          </a:xfrm>
        </p:spPr>
        <p:txBody>
          <a:bodyPr/>
          <a:lstStyle/>
          <a:p>
            <a:pPr marL="457200" indent="-457200">
              <a:spcAft>
                <a:spcPts val="1800"/>
              </a:spcAft>
              <a:buFont typeface="Arial" panose="020B0604020202020204" pitchFamily="34" charset="0"/>
              <a:buChar char="•"/>
            </a:pPr>
            <a:r>
              <a:rPr lang="en-US" sz="3200" dirty="0"/>
              <a:t>A single decision tree may not perform well</a:t>
            </a:r>
          </a:p>
          <a:p>
            <a:pPr marL="457200" indent="-457200">
              <a:spcAft>
                <a:spcPts val="1800"/>
              </a:spcAft>
              <a:buFont typeface="Arial" panose="020B0604020202020204" pitchFamily="34" charset="0"/>
              <a:buChar char="•"/>
            </a:pPr>
            <a:r>
              <a:rPr lang="en-US" sz="3200" dirty="0"/>
              <a:t>But, it is super fast</a:t>
            </a:r>
          </a:p>
          <a:p>
            <a:pPr marL="457200" indent="-457200">
              <a:spcAft>
                <a:spcPts val="1800"/>
              </a:spcAft>
              <a:buFont typeface="Arial" panose="020B0604020202020204" pitchFamily="34" charset="0"/>
              <a:buChar char="•"/>
            </a:pPr>
            <a:r>
              <a:rPr lang="en-US" sz="3200" dirty="0"/>
              <a:t>What if we learn multiple trees (on different data?)</a:t>
            </a:r>
          </a:p>
          <a:p>
            <a:pPr marL="457200" indent="-457200">
              <a:spcAft>
                <a:spcPts val="1800"/>
              </a:spcAft>
              <a:buFont typeface="Arial" panose="020B0604020202020204" pitchFamily="34" charset="0"/>
              <a:buChar char="•"/>
            </a:pPr>
            <a:endParaRPr lang="en-US" sz="3200" dirty="0"/>
          </a:p>
          <a:p>
            <a:pPr marL="457200" indent="-457200">
              <a:spcAft>
                <a:spcPts val="1800"/>
              </a:spcAft>
              <a:buFont typeface="Arial" panose="020B0604020202020204" pitchFamily="34" charset="0"/>
              <a:buChar char="•"/>
            </a:pPr>
            <a:r>
              <a:rPr lang="en-US" sz="3200" dirty="0"/>
              <a:t>Only have one dataset     </a:t>
            </a:r>
            <a:r>
              <a:rPr lang="en-US" sz="3200" dirty="0">
                <a:sym typeface="Wingdings" panose="05000000000000000000" pitchFamily="2" charset="2"/>
              </a:rPr>
              <a:t>      </a:t>
            </a:r>
            <a:r>
              <a:rPr lang="en-US" sz="3200" b="1" dirty="0">
                <a:solidFill>
                  <a:srgbClr val="7030A0"/>
                </a:solidFill>
                <a:sym typeface="Wingdings" panose="05000000000000000000" pitchFamily="2" charset="2"/>
              </a:rPr>
              <a:t>Bootstrap Samples</a:t>
            </a:r>
            <a:endParaRPr lang="en-US" sz="3200" b="1" dirty="0">
              <a:solidFill>
                <a:srgbClr val="7030A0"/>
              </a:solidFill>
            </a:endParaRPr>
          </a:p>
        </p:txBody>
      </p:sp>
      <p:sp>
        <p:nvSpPr>
          <p:cNvPr id="5" name="TextBox 4"/>
          <p:cNvSpPr txBox="1"/>
          <p:nvPr/>
        </p:nvSpPr>
        <p:spPr>
          <a:xfrm>
            <a:off x="38100" y="4109311"/>
            <a:ext cx="9067800" cy="523220"/>
          </a:xfrm>
          <a:prstGeom prst="rect">
            <a:avLst/>
          </a:prstGeom>
          <a:noFill/>
          <a:ln w="28575" cmpd="sng">
            <a:solidFill>
              <a:schemeClr val="accent2"/>
            </a:solidFill>
          </a:ln>
          <a:effectLst/>
        </p:spPr>
        <p:txBody>
          <a:bodyPr wrap="square" rtlCol="0">
            <a:spAutoFit/>
          </a:bodyPr>
          <a:lstStyle/>
          <a:p>
            <a:pPr algn="ctr"/>
            <a:r>
              <a:rPr lang="en-US" sz="2800" b="1" dirty="0">
                <a:solidFill>
                  <a:srgbClr val="FF0000"/>
                </a:solidFill>
              </a:rPr>
              <a:t>We need to make sure they do not all just learn the same</a:t>
            </a:r>
          </a:p>
        </p:txBody>
      </p:sp>
      <p:sp>
        <p:nvSpPr>
          <p:cNvPr id="6" name="Right Arrow 5"/>
          <p:cNvSpPr/>
          <p:nvPr/>
        </p:nvSpPr>
        <p:spPr>
          <a:xfrm>
            <a:off x="4495800" y="54864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593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rgbClr val="002060"/>
                </a:solidFill>
              </a:rPr>
              <a:t>Bagging</a:t>
            </a:r>
            <a:r>
              <a:rPr lang="en-US" dirty="0"/>
              <a:t>	</a:t>
            </a:r>
          </a:p>
        </p:txBody>
      </p:sp>
      <p:sp>
        <p:nvSpPr>
          <p:cNvPr id="3" name="Content Placeholder 2"/>
          <p:cNvSpPr>
            <a:spLocks noGrp="1"/>
          </p:cNvSpPr>
          <p:nvPr>
            <p:ph idx="1"/>
          </p:nvPr>
        </p:nvSpPr>
        <p:spPr>
          <a:xfrm>
            <a:off x="0" y="1295400"/>
            <a:ext cx="9067800" cy="4953000"/>
          </a:xfrm>
        </p:spPr>
        <p:txBody>
          <a:bodyPr>
            <a:normAutofit/>
          </a:bodyPr>
          <a:lstStyle/>
          <a:p>
            <a:pPr marL="457200" indent="-457200">
              <a:buFont typeface="Arial" panose="020B0604020202020204" pitchFamily="34" charset="0"/>
              <a:buChar char="•"/>
            </a:pPr>
            <a:r>
              <a:rPr lang="en-US" sz="2800" dirty="0"/>
              <a:t>If we split the data in random different ways, decision trees give different results, </a:t>
            </a:r>
            <a:r>
              <a:rPr lang="en-US" sz="2800" b="1" dirty="0"/>
              <a:t>high variance.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we had multiple realizations of the data (or bootstrap samples) we could calculate the predictions multiple times and take the average.  Averaging  multiple onerous estimations produce less uncertain results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Bagging: B</a:t>
            </a:r>
            <a:r>
              <a:rPr lang="en-US" sz="2800" dirty="0"/>
              <a:t>ootstrap </a:t>
            </a:r>
            <a:r>
              <a:rPr lang="en-US" sz="2800" b="1" dirty="0"/>
              <a:t>agg</a:t>
            </a:r>
            <a:r>
              <a:rPr lang="en-US" sz="2800" dirty="0"/>
              <a:t>regat</a:t>
            </a:r>
            <a:r>
              <a:rPr lang="en-US" sz="2800" b="1" dirty="0"/>
              <a:t>ing</a:t>
            </a:r>
            <a:r>
              <a:rPr lang="en-US" sz="2800" dirty="0"/>
              <a:t> is a method that results in low variance. </a:t>
            </a:r>
          </a:p>
          <a:p>
            <a:pPr marL="0" indent="0">
              <a:buNone/>
            </a:pPr>
            <a:endParaRPr lang="en-US" sz="2800" dirty="0"/>
          </a:p>
        </p:txBody>
      </p:sp>
    </p:spTree>
    <p:extLst>
      <p:ext uri="{BB962C8B-B14F-4D97-AF65-F5344CB8AC3E}">
        <p14:creationId xmlns:p14="http://schemas.microsoft.com/office/powerpoint/2010/main" val="234749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rgbClr val="002060"/>
                </a:solidFill>
              </a:rPr>
              <a:t>Bagging</a:t>
            </a:r>
            <a:r>
              <a:rPr lang="en-US" dirty="0">
                <a:solidFill>
                  <a:srgbClr val="002060"/>
                </a:solidFill>
              </a:rPr>
              <a:t>	</a:t>
            </a:r>
          </a:p>
        </p:txBody>
      </p:sp>
      <p:sp>
        <p:nvSpPr>
          <p:cNvPr id="3" name="Content Placeholder 2"/>
          <p:cNvSpPr>
            <a:spLocks noGrp="1"/>
          </p:cNvSpPr>
          <p:nvPr>
            <p:ph idx="1"/>
          </p:nvPr>
        </p:nvSpPr>
        <p:spPr>
          <a:xfrm>
            <a:off x="76200" y="1219200"/>
            <a:ext cx="8915400" cy="5181600"/>
          </a:xfrm>
        </p:spPr>
        <p:txBody>
          <a:bodyPr>
            <a:normAutofit/>
          </a:bodyPr>
          <a:lstStyle/>
          <a:p>
            <a:pPr marL="0" indent="0">
              <a:buNone/>
            </a:pPr>
            <a:r>
              <a:rPr lang="en-US" sz="2800" dirty="0"/>
              <a:t>Say for each sample </a:t>
            </a:r>
            <a:r>
              <a:rPr lang="en-US" sz="2800" i="1" dirty="0"/>
              <a:t>b</a:t>
            </a:r>
            <a:r>
              <a:rPr lang="en-US" sz="2800" dirty="0"/>
              <a:t>, we calculate </a:t>
            </a:r>
            <a:r>
              <a:rPr lang="en-US" sz="2800" i="1" dirty="0"/>
              <a:t>f</a:t>
            </a:r>
            <a:r>
              <a:rPr lang="en-US" sz="2800" i="1" baseline="30000" dirty="0"/>
              <a:t>b</a:t>
            </a:r>
            <a:r>
              <a:rPr lang="en-US" sz="2800" i="1" dirty="0"/>
              <a:t>(x)</a:t>
            </a:r>
            <a:r>
              <a:rPr lang="en-US" sz="2800" dirty="0"/>
              <a:t>, then:</a:t>
            </a:r>
          </a:p>
          <a:p>
            <a:pPr marL="0" indent="0">
              <a:buNone/>
            </a:pPr>
            <a:endParaRPr lang="en-US" sz="2800" i="1" dirty="0"/>
          </a:p>
          <a:p>
            <a:pPr marL="0" indent="0">
              <a:buNone/>
            </a:pPr>
            <a:endParaRPr lang="en-US" sz="2800" i="1" dirty="0"/>
          </a:p>
          <a:p>
            <a:pPr marL="0" indent="0">
              <a:buNone/>
            </a:pPr>
            <a:r>
              <a:rPr lang="en-US" sz="2800" dirty="0"/>
              <a:t>How? </a:t>
            </a:r>
          </a:p>
          <a:p>
            <a:pPr marL="0" indent="0">
              <a:buNone/>
            </a:pPr>
            <a:endParaRPr lang="en-US" sz="2800" dirty="0"/>
          </a:p>
          <a:p>
            <a:pPr marL="0" indent="0">
              <a:buNone/>
            </a:pPr>
            <a:r>
              <a:rPr lang="en-US" sz="2800" b="1" dirty="0"/>
              <a:t>Bootstrap </a:t>
            </a:r>
            <a:endParaRPr lang="en-US" sz="2800" dirty="0"/>
          </a:p>
          <a:p>
            <a:pPr marL="0" indent="0">
              <a:buNone/>
            </a:pPr>
            <a:r>
              <a:rPr lang="en-US" sz="2800" dirty="0"/>
              <a:t>Construct B (hundreds) of trees (no pruning) </a:t>
            </a:r>
          </a:p>
          <a:p>
            <a:pPr marL="0" indent="0">
              <a:buNone/>
            </a:pPr>
            <a:r>
              <a:rPr lang="en-US" sz="2800" dirty="0"/>
              <a:t>Learn a classifier for each bootstrap sample and average them</a:t>
            </a:r>
          </a:p>
          <a:p>
            <a:pPr marL="0" indent="0">
              <a:buNone/>
            </a:pPr>
            <a:r>
              <a:rPr lang="en-US" sz="2800" dirty="0">
                <a:effectLst>
                  <a:outerShdw blurRad="38100" dist="38100" dir="2700000" algn="tl">
                    <a:srgbClr val="000000">
                      <a:alpha val="43137"/>
                    </a:srgbClr>
                  </a:outerShdw>
                </a:effectLst>
              </a:rPr>
              <a:t>Very effective</a:t>
            </a:r>
          </a:p>
          <a:p>
            <a:pPr marL="0" indent="0">
              <a:buNone/>
            </a:pPr>
            <a:endParaRPr lang="en-US" sz="2800" dirty="0"/>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715964"/>
            <a:ext cx="3537857" cy="1096529"/>
          </a:xfrm>
          <a:prstGeom prst="rect">
            <a:avLst/>
          </a:prstGeom>
        </p:spPr>
      </p:pic>
      <p:cxnSp>
        <p:nvCxnSpPr>
          <p:cNvPr id="5" name="Straight Connector 4"/>
          <p:cNvCxnSpPr/>
          <p:nvPr/>
        </p:nvCxnSpPr>
        <p:spPr>
          <a:xfrm flipV="1">
            <a:off x="547915" y="3491744"/>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164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0" y="908194"/>
            <a:ext cx="7331188" cy="5935951"/>
            <a:chOff x="615383" y="562432"/>
            <a:chExt cx="7331188" cy="5935951"/>
          </a:xfrm>
        </p:grpSpPr>
        <p:cxnSp>
          <p:nvCxnSpPr>
            <p:cNvPr id="5" name="Straight Arrow Connector 4"/>
            <p:cNvCxnSpPr/>
            <p:nvPr/>
          </p:nvCxnSpPr>
          <p:spPr>
            <a:xfrm flipV="1">
              <a:off x="997857" y="5914574"/>
              <a:ext cx="6948714" cy="36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1161143" y="1360717"/>
              <a:ext cx="0" cy="4789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64097" y="6129051"/>
              <a:ext cx="382474" cy="369332"/>
            </a:xfrm>
            <a:prstGeom prst="rect">
              <a:avLst/>
            </a:prstGeom>
            <a:noFill/>
          </p:spPr>
          <p:txBody>
            <a:bodyPr wrap="none" rtlCol="0">
              <a:spAutoFit/>
            </a:bodyPr>
            <a:lstStyle/>
            <a:p>
              <a:r>
                <a:rPr lang="en-US" dirty="0"/>
                <a:t>X</a:t>
              </a:r>
              <a:r>
                <a:rPr lang="en-US" baseline="-25000" dirty="0"/>
                <a:t>1</a:t>
              </a:r>
              <a:endParaRPr lang="en-US" dirty="0"/>
            </a:p>
          </p:txBody>
        </p:sp>
        <p:sp>
          <p:nvSpPr>
            <p:cNvPr id="9" name="TextBox 8"/>
            <p:cNvSpPr txBox="1"/>
            <p:nvPr/>
          </p:nvSpPr>
          <p:spPr>
            <a:xfrm>
              <a:off x="615383" y="1382879"/>
              <a:ext cx="382474" cy="369332"/>
            </a:xfrm>
            <a:prstGeom prst="rect">
              <a:avLst/>
            </a:prstGeom>
            <a:noFill/>
          </p:spPr>
          <p:txBody>
            <a:bodyPr wrap="none" rtlCol="0">
              <a:spAutoFit/>
            </a:bodyPr>
            <a:lstStyle/>
            <a:p>
              <a:r>
                <a:rPr lang="en-US" dirty="0"/>
                <a:t>X</a:t>
              </a:r>
              <a:r>
                <a:rPr lang="en-US" baseline="-25000" dirty="0"/>
                <a:t>2</a:t>
              </a:r>
              <a:endParaRPr lang="en-US" dirty="0"/>
            </a:p>
          </p:txBody>
        </p:sp>
        <p:sp>
          <p:nvSpPr>
            <p:cNvPr id="114" name="Oval 113"/>
            <p:cNvSpPr/>
            <p:nvPr/>
          </p:nvSpPr>
          <p:spPr>
            <a:xfrm>
              <a:off x="1832429" y="2050146"/>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982686" y="179125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3327400" y="300083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0" name="Group 119"/>
            <p:cNvGrpSpPr/>
            <p:nvPr/>
          </p:nvGrpSpPr>
          <p:grpSpPr>
            <a:xfrm rot="19067347">
              <a:off x="2004787" y="3673845"/>
              <a:ext cx="1839685" cy="1557049"/>
              <a:chOff x="2004786" y="2967301"/>
              <a:chExt cx="1839685" cy="1557049"/>
            </a:xfrm>
          </p:grpSpPr>
          <p:sp>
            <p:nvSpPr>
              <p:cNvPr id="117" name="Oval 116"/>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1" name="Group 120"/>
            <p:cNvGrpSpPr/>
            <p:nvPr/>
          </p:nvGrpSpPr>
          <p:grpSpPr>
            <a:xfrm rot="20886646">
              <a:off x="3443502" y="3416948"/>
              <a:ext cx="1839685" cy="1557049"/>
              <a:chOff x="2004786" y="2967301"/>
              <a:chExt cx="1839685" cy="1557049"/>
            </a:xfrm>
          </p:grpSpPr>
          <p:sp>
            <p:nvSpPr>
              <p:cNvPr id="122" name="Oval 121"/>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Oval 123"/>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rot="19067347">
              <a:off x="4712948" y="1516161"/>
              <a:ext cx="1839685" cy="1557049"/>
              <a:chOff x="2004786" y="2967301"/>
              <a:chExt cx="1839685" cy="1557049"/>
            </a:xfrm>
            <a:solidFill>
              <a:srgbClr val="77933C"/>
            </a:solidFill>
          </p:grpSpPr>
          <p:sp>
            <p:nvSpPr>
              <p:cNvPr id="126" name="Oval 125"/>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Oval 126"/>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Oval 127"/>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rot="18136368">
              <a:off x="5194164" y="2570785"/>
              <a:ext cx="1839685" cy="1557049"/>
              <a:chOff x="2004786" y="2967301"/>
              <a:chExt cx="1839685" cy="1557049"/>
            </a:xfrm>
            <a:solidFill>
              <a:srgbClr val="77933C"/>
            </a:solidFill>
          </p:grpSpPr>
          <p:sp>
            <p:nvSpPr>
              <p:cNvPr id="130" name="Oval 129"/>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Oval 130"/>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Oval 131"/>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rot="1536778">
              <a:off x="4375156" y="4036388"/>
              <a:ext cx="1839685" cy="1557049"/>
              <a:chOff x="2004786" y="2967301"/>
              <a:chExt cx="1839685" cy="1557049"/>
            </a:xfrm>
            <a:solidFill>
              <a:srgbClr val="77933C"/>
            </a:solidFill>
          </p:grpSpPr>
          <p:sp>
            <p:nvSpPr>
              <p:cNvPr id="134" name="Oval 133"/>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Oval 135"/>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7" name="Oval 136"/>
            <p:cNvSpPr/>
            <p:nvPr/>
          </p:nvSpPr>
          <p:spPr>
            <a:xfrm>
              <a:off x="4717395" y="157847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Freeform 137"/>
            <p:cNvSpPr/>
            <p:nvPr/>
          </p:nvSpPr>
          <p:spPr>
            <a:xfrm>
              <a:off x="4481286" y="780146"/>
              <a:ext cx="1124857" cy="48985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9" name="Freeform 138"/>
            <p:cNvSpPr/>
            <p:nvPr/>
          </p:nvSpPr>
          <p:spPr>
            <a:xfrm flipH="1">
              <a:off x="4128997" y="780146"/>
              <a:ext cx="504689"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0" name="Freeform 139"/>
            <p:cNvSpPr/>
            <p:nvPr/>
          </p:nvSpPr>
          <p:spPr>
            <a:xfrm rot="20113335">
              <a:off x="4801875" y="8188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1" name="Freeform 140"/>
            <p:cNvSpPr/>
            <p:nvPr/>
          </p:nvSpPr>
          <p:spPr>
            <a:xfrm rot="21163266">
              <a:off x="4954275" y="9712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2" name="Freeform 141"/>
            <p:cNvSpPr/>
            <p:nvPr/>
          </p:nvSpPr>
          <p:spPr>
            <a:xfrm rot="20113335">
              <a:off x="5106675" y="724504"/>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3" name="Freeform 142"/>
            <p:cNvSpPr/>
            <p:nvPr/>
          </p:nvSpPr>
          <p:spPr>
            <a:xfrm>
              <a:off x="4535714" y="562432"/>
              <a:ext cx="471715" cy="5188857"/>
            </a:xfrm>
            <a:custGeom>
              <a:avLst/>
              <a:gdLst>
                <a:gd name="connsiteX0" fmla="*/ 471715 w 471715"/>
                <a:gd name="connsiteY0" fmla="*/ 5188857 h 5188857"/>
                <a:gd name="connsiteX1" fmla="*/ 471715 w 471715"/>
                <a:gd name="connsiteY1" fmla="*/ 5188857 h 5188857"/>
                <a:gd name="connsiteX2" fmla="*/ 453572 w 471715"/>
                <a:gd name="connsiteY2" fmla="*/ 4118428 h 5188857"/>
                <a:gd name="connsiteX3" fmla="*/ 435429 w 471715"/>
                <a:gd name="connsiteY3" fmla="*/ 3955142 h 5188857"/>
                <a:gd name="connsiteX4" fmla="*/ 417286 w 471715"/>
                <a:gd name="connsiteY4" fmla="*/ 3900714 h 5188857"/>
                <a:gd name="connsiteX5" fmla="*/ 399143 w 471715"/>
                <a:gd name="connsiteY5" fmla="*/ 3646714 h 5188857"/>
                <a:gd name="connsiteX6" fmla="*/ 381000 w 471715"/>
                <a:gd name="connsiteY6" fmla="*/ 3320142 h 5188857"/>
                <a:gd name="connsiteX7" fmla="*/ 344715 w 471715"/>
                <a:gd name="connsiteY7" fmla="*/ 3175000 h 5188857"/>
                <a:gd name="connsiteX8" fmla="*/ 326572 w 471715"/>
                <a:gd name="connsiteY8" fmla="*/ 3084285 h 5188857"/>
                <a:gd name="connsiteX9" fmla="*/ 272143 w 471715"/>
                <a:gd name="connsiteY9" fmla="*/ 3011714 h 5188857"/>
                <a:gd name="connsiteX10" fmla="*/ 254000 w 471715"/>
                <a:gd name="connsiteY10" fmla="*/ 2249714 h 5188857"/>
                <a:gd name="connsiteX11" fmla="*/ 235857 w 471715"/>
                <a:gd name="connsiteY11" fmla="*/ 2159000 h 5188857"/>
                <a:gd name="connsiteX12" fmla="*/ 199572 w 471715"/>
                <a:gd name="connsiteY12" fmla="*/ 1487714 h 5188857"/>
                <a:gd name="connsiteX13" fmla="*/ 163286 w 471715"/>
                <a:gd name="connsiteY13" fmla="*/ 1288142 h 5188857"/>
                <a:gd name="connsiteX14" fmla="*/ 145143 w 471715"/>
                <a:gd name="connsiteY14" fmla="*/ 1143000 h 5188857"/>
                <a:gd name="connsiteX15" fmla="*/ 108857 w 471715"/>
                <a:gd name="connsiteY15" fmla="*/ 925285 h 5188857"/>
                <a:gd name="connsiteX16" fmla="*/ 90715 w 471715"/>
                <a:gd name="connsiteY16" fmla="*/ 762000 h 5188857"/>
                <a:gd name="connsiteX17" fmla="*/ 72572 w 471715"/>
                <a:gd name="connsiteY17" fmla="*/ 689428 h 5188857"/>
                <a:gd name="connsiteX18" fmla="*/ 36286 w 471715"/>
                <a:gd name="connsiteY18" fmla="*/ 508000 h 5188857"/>
                <a:gd name="connsiteX19" fmla="*/ 0 w 471715"/>
                <a:gd name="connsiteY19" fmla="*/ 326571 h 5188857"/>
                <a:gd name="connsiteX20" fmla="*/ 18143 w 471715"/>
                <a:gd name="connsiteY20" fmla="*/ 0 h 5188857"/>
                <a:gd name="connsiteX21" fmla="*/ 18143 w 471715"/>
                <a:gd name="connsiteY21" fmla="*/ 0 h 51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715" h="5188857">
                  <a:moveTo>
                    <a:pt x="471715" y="5188857"/>
                  </a:moveTo>
                  <a:lnTo>
                    <a:pt x="471715" y="5188857"/>
                  </a:lnTo>
                  <a:cubicBezTo>
                    <a:pt x="465667" y="4832047"/>
                    <a:pt x="464063" y="4475135"/>
                    <a:pt x="453572" y="4118428"/>
                  </a:cubicBezTo>
                  <a:cubicBezTo>
                    <a:pt x="451962" y="4063688"/>
                    <a:pt x="444432" y="4009160"/>
                    <a:pt x="435429" y="3955142"/>
                  </a:cubicBezTo>
                  <a:cubicBezTo>
                    <a:pt x="432285" y="3936278"/>
                    <a:pt x="423334" y="3918857"/>
                    <a:pt x="417286" y="3900714"/>
                  </a:cubicBezTo>
                  <a:cubicBezTo>
                    <a:pt x="411238" y="3816047"/>
                    <a:pt x="404438" y="3731431"/>
                    <a:pt x="399143" y="3646714"/>
                  </a:cubicBezTo>
                  <a:cubicBezTo>
                    <a:pt x="392342" y="3537901"/>
                    <a:pt x="390445" y="3428757"/>
                    <a:pt x="381000" y="3320142"/>
                  </a:cubicBezTo>
                  <a:cubicBezTo>
                    <a:pt x="372084" y="3217612"/>
                    <a:pt x="364560" y="3254380"/>
                    <a:pt x="344715" y="3175000"/>
                  </a:cubicBezTo>
                  <a:cubicBezTo>
                    <a:pt x="337236" y="3145084"/>
                    <a:pt x="339096" y="3112464"/>
                    <a:pt x="326572" y="3084285"/>
                  </a:cubicBezTo>
                  <a:cubicBezTo>
                    <a:pt x="314291" y="3056653"/>
                    <a:pt x="290286" y="3035904"/>
                    <a:pt x="272143" y="3011714"/>
                  </a:cubicBezTo>
                  <a:cubicBezTo>
                    <a:pt x="266095" y="2757714"/>
                    <a:pt x="264802" y="2503556"/>
                    <a:pt x="254000" y="2249714"/>
                  </a:cubicBezTo>
                  <a:cubicBezTo>
                    <a:pt x="252689" y="2218905"/>
                    <a:pt x="237781" y="2189777"/>
                    <a:pt x="235857" y="2159000"/>
                  </a:cubicBezTo>
                  <a:cubicBezTo>
                    <a:pt x="196632" y="1531394"/>
                    <a:pt x="240979" y="1860374"/>
                    <a:pt x="199572" y="1487714"/>
                  </a:cubicBezTo>
                  <a:cubicBezTo>
                    <a:pt x="182476" y="1333852"/>
                    <a:pt x="195506" y="1384803"/>
                    <a:pt x="163286" y="1288142"/>
                  </a:cubicBezTo>
                  <a:cubicBezTo>
                    <a:pt x="157238" y="1239761"/>
                    <a:pt x="152376" y="1191218"/>
                    <a:pt x="145143" y="1143000"/>
                  </a:cubicBezTo>
                  <a:cubicBezTo>
                    <a:pt x="134229" y="1070241"/>
                    <a:pt x="116981" y="998408"/>
                    <a:pt x="108857" y="925285"/>
                  </a:cubicBezTo>
                  <a:cubicBezTo>
                    <a:pt x="102810" y="870857"/>
                    <a:pt x="99042" y="816126"/>
                    <a:pt x="90715" y="762000"/>
                  </a:cubicBezTo>
                  <a:cubicBezTo>
                    <a:pt x="86923" y="737355"/>
                    <a:pt x="77797" y="713810"/>
                    <a:pt x="72572" y="689428"/>
                  </a:cubicBezTo>
                  <a:cubicBezTo>
                    <a:pt x="59649" y="629123"/>
                    <a:pt x="45008" y="569054"/>
                    <a:pt x="36286" y="508000"/>
                  </a:cubicBezTo>
                  <a:cubicBezTo>
                    <a:pt x="15438" y="362068"/>
                    <a:pt x="31666" y="421569"/>
                    <a:pt x="0" y="326571"/>
                  </a:cubicBezTo>
                  <a:cubicBezTo>
                    <a:pt x="21156" y="72697"/>
                    <a:pt x="18143" y="181680"/>
                    <a:pt x="18143" y="0"/>
                  </a:cubicBezTo>
                  <a:lnTo>
                    <a:pt x="18143"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3" name="TextBox 2"/>
          <p:cNvSpPr txBox="1"/>
          <p:nvPr/>
        </p:nvSpPr>
        <p:spPr>
          <a:xfrm>
            <a:off x="533401" y="76200"/>
            <a:ext cx="8229600" cy="584775"/>
          </a:xfrm>
          <a:prstGeom prst="rect">
            <a:avLst/>
          </a:prstGeom>
          <a:noFill/>
        </p:spPr>
        <p:txBody>
          <a:bodyPr wrap="square" rtlCol="0">
            <a:spAutoFit/>
          </a:bodyPr>
          <a:lstStyle/>
          <a:p>
            <a:r>
              <a:rPr lang="en-US" sz="3200" dirty="0">
                <a:ln w="0"/>
                <a:solidFill>
                  <a:srgbClr val="002060"/>
                </a:solidFill>
                <a:effectLst>
                  <a:outerShdw blurRad="38100" dist="19050" dir="2700000" algn="tl" rotWithShape="0">
                    <a:schemeClr val="dk1">
                      <a:alpha val="40000"/>
                    </a:schemeClr>
                  </a:outerShdw>
                </a:effectLst>
              </a:rPr>
              <a:t>Bagging  (and Random Forests)  do not Over Fit</a:t>
            </a:r>
          </a:p>
        </p:txBody>
      </p:sp>
    </p:spTree>
    <p:extLst>
      <p:ext uri="{BB962C8B-B14F-4D97-AF65-F5344CB8AC3E}">
        <p14:creationId xmlns:p14="http://schemas.microsoft.com/office/powerpoint/2010/main" val="21458328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4802" y="-429848"/>
            <a:ext cx="10016492" cy="7623663"/>
          </a:xfrm>
          <a:prstGeom prst="rect">
            <a:avLst/>
          </a:prstGeom>
        </p:spPr>
      </p:pic>
      <p:sp>
        <p:nvSpPr>
          <p:cNvPr id="5" name="Title 1"/>
          <p:cNvSpPr>
            <a:spLocks noGrp="1"/>
          </p:cNvSpPr>
          <p:nvPr>
            <p:ph type="title"/>
          </p:nvPr>
        </p:nvSpPr>
        <p:spPr>
          <a:xfrm>
            <a:off x="1367691" y="3165230"/>
            <a:ext cx="6791569" cy="887657"/>
          </a:xfrm>
        </p:spPr>
        <p:txBody>
          <a:bodyPr>
            <a:normAutofit/>
          </a:bodyPr>
          <a:lstStyle/>
          <a:p>
            <a:r>
              <a:rPr lang="en-US" sz="1800" dirty="0">
                <a:solidFill>
                  <a:srgbClr val="FFFF00"/>
                </a:solidFill>
              </a:rPr>
              <a:t>Random Forests </a:t>
            </a:r>
          </a:p>
        </p:txBody>
      </p:sp>
    </p:spTree>
    <p:extLst>
      <p:ext uri="{BB962C8B-B14F-4D97-AF65-F5344CB8AC3E}">
        <p14:creationId xmlns:p14="http://schemas.microsoft.com/office/powerpoint/2010/main" val="3694252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2060"/>
                </a:solidFill>
              </a:rPr>
              <a:t>Bagging vs. Random Forests</a:t>
            </a:r>
            <a:r>
              <a:rPr lang="en-US" dirty="0"/>
              <a:t>	</a:t>
            </a:r>
          </a:p>
        </p:txBody>
      </p:sp>
      <p:sp>
        <p:nvSpPr>
          <p:cNvPr id="3" name="Content Placeholder 2"/>
          <p:cNvSpPr>
            <a:spLocks noGrp="1"/>
          </p:cNvSpPr>
          <p:nvPr>
            <p:ph idx="1"/>
          </p:nvPr>
        </p:nvSpPr>
        <p:spPr>
          <a:xfrm>
            <a:off x="76200" y="1352728"/>
            <a:ext cx="9067800" cy="4667071"/>
          </a:xfrm>
        </p:spPr>
        <p:txBody>
          <a:bodyPr>
            <a:normAutofit/>
          </a:bodyPr>
          <a:lstStyle/>
          <a:p>
            <a:pPr marL="457200" indent="-457200">
              <a:spcAft>
                <a:spcPts val="1200"/>
              </a:spcAft>
              <a:buFont typeface="Arial" panose="020B0604020202020204" pitchFamily="34" charset="0"/>
              <a:buChar char="•"/>
            </a:pPr>
            <a:r>
              <a:rPr lang="en-US" sz="3200" dirty="0">
                <a:solidFill>
                  <a:schemeClr val="bg1">
                    <a:lumMod val="85000"/>
                  </a:schemeClr>
                </a:solidFill>
              </a:rPr>
              <a:t>Bagging</a:t>
            </a:r>
          </a:p>
          <a:p>
            <a:pPr marL="457200" indent="-457200">
              <a:spcAft>
                <a:spcPts val="1200"/>
              </a:spcAft>
              <a:buFont typeface="Arial" panose="020B0604020202020204" pitchFamily="34" charset="0"/>
              <a:buChar char="•"/>
            </a:pPr>
            <a:endParaRPr lang="en-US" sz="3200" dirty="0">
              <a:solidFill>
                <a:schemeClr val="bg1">
                  <a:lumMod val="85000"/>
                </a:schemeClr>
              </a:solidFill>
            </a:endParaRPr>
          </a:p>
          <a:p>
            <a:pPr marL="457200" indent="-457200">
              <a:spcAft>
                <a:spcPts val="1200"/>
              </a:spcAft>
              <a:buFont typeface="Arial" panose="020B0604020202020204" pitchFamily="34" charset="0"/>
              <a:buChar char="•"/>
            </a:pPr>
            <a:endParaRPr lang="en-US" sz="3200" dirty="0"/>
          </a:p>
          <a:p>
            <a:pPr marL="457200" indent="-457200">
              <a:spcAft>
                <a:spcPts val="1200"/>
              </a:spcAft>
              <a:buFont typeface="Arial" panose="020B0604020202020204" pitchFamily="34" charset="0"/>
              <a:buChar char="•"/>
            </a:pPr>
            <a:r>
              <a:rPr lang="en-US" sz="3200" dirty="0"/>
              <a:t>Random Forests</a:t>
            </a:r>
          </a:p>
          <a:p>
            <a:pPr marL="457200" indent="-457200">
              <a:spcAft>
                <a:spcPts val="1200"/>
              </a:spcAft>
              <a:buFont typeface="Arial" panose="020B0604020202020204" pitchFamily="34" charset="0"/>
              <a:buChar char="•"/>
            </a:pPr>
            <a:endParaRPr lang="en-US" sz="3200" dirty="0"/>
          </a:p>
          <a:p>
            <a:pPr marL="457200" indent="-457200">
              <a:spcAft>
                <a:spcPts val="1200"/>
              </a:spcAft>
              <a:buFont typeface="Arial" panose="020B0604020202020204" pitchFamily="34" charset="0"/>
              <a:buChar char="•"/>
            </a:pPr>
            <a:r>
              <a:rPr lang="en-US" sz="3200" dirty="0">
                <a:solidFill>
                  <a:schemeClr val="bg1">
                    <a:lumMod val="85000"/>
                  </a:schemeClr>
                </a:solidFill>
              </a:rPr>
              <a:t>Boosting</a:t>
            </a:r>
          </a:p>
        </p:txBody>
      </p:sp>
      <p:sp>
        <p:nvSpPr>
          <p:cNvPr id="5" name="Rectangle 4"/>
          <p:cNvSpPr/>
          <p:nvPr/>
        </p:nvSpPr>
        <p:spPr>
          <a:xfrm>
            <a:off x="533400" y="1917917"/>
            <a:ext cx="8610600" cy="1384995"/>
          </a:xfrm>
          <a:prstGeom prst="rect">
            <a:avLst/>
          </a:prstGeom>
        </p:spPr>
        <p:txBody>
          <a:bodyPr wrap="square">
            <a:spAutoFit/>
          </a:bodyPr>
          <a:lstStyle/>
          <a:p>
            <a:r>
              <a:rPr lang="en-US" sz="2800" dirty="0"/>
              <a:t>Even with Bagging, the decision trees on bootstrap samples may be similar (hence </a:t>
            </a:r>
            <a:r>
              <a:rPr lang="en-US" sz="2800" b="1" dirty="0">
                <a:solidFill>
                  <a:srgbClr val="FF0000"/>
                </a:solidFill>
              </a:rPr>
              <a:t>correlated</a:t>
            </a:r>
            <a:r>
              <a:rPr lang="en-US" sz="2800" dirty="0"/>
              <a:t>) since each tree may split on the same set of features, in the same order</a:t>
            </a:r>
          </a:p>
        </p:txBody>
      </p:sp>
      <p:sp>
        <p:nvSpPr>
          <p:cNvPr id="6" name="Rectangle 5"/>
          <p:cNvSpPr/>
          <p:nvPr/>
        </p:nvSpPr>
        <p:spPr>
          <a:xfrm>
            <a:off x="990600" y="4184302"/>
            <a:ext cx="8153400" cy="954107"/>
          </a:xfrm>
          <a:prstGeom prst="rect">
            <a:avLst/>
          </a:prstGeom>
        </p:spPr>
        <p:txBody>
          <a:bodyPr wrap="square">
            <a:spAutoFit/>
          </a:bodyPr>
          <a:lstStyle/>
          <a:p>
            <a:r>
              <a:rPr lang="en-US" sz="2800" dirty="0"/>
              <a:t>Random Forests are an </a:t>
            </a:r>
            <a:r>
              <a:rPr lang="en-US" sz="2800" b="1" dirty="0">
                <a:solidFill>
                  <a:srgbClr val="00B050"/>
                </a:solidFill>
              </a:rPr>
              <a:t>improvement</a:t>
            </a:r>
            <a:r>
              <a:rPr lang="en-US" sz="2800" dirty="0"/>
              <a:t> over Bagging.       They attempt to eliminate (reduce) the correlations. </a:t>
            </a:r>
          </a:p>
        </p:txBody>
      </p:sp>
    </p:spTree>
    <p:extLst>
      <p:ext uri="{BB962C8B-B14F-4D97-AF65-F5344CB8AC3E}">
        <p14:creationId xmlns:p14="http://schemas.microsoft.com/office/powerpoint/2010/main" val="865196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05139400"/>
              </p:ext>
            </p:extLst>
          </p:nvPr>
        </p:nvGraphicFramePr>
        <p:xfrm>
          <a:off x="228600" y="381000"/>
          <a:ext cx="8839200" cy="434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33374" y="4739883"/>
            <a:ext cx="1051169" cy="1032249"/>
          </a:xfrm>
          <a:prstGeom prst="rect">
            <a:avLst/>
          </a:prstGeom>
        </p:spPr>
      </p:pic>
      <p:pic>
        <p:nvPicPr>
          <p:cNvPr id="2" name="Picture 1"/>
          <p:cNvPicPr>
            <a:picLocks noChangeAspect="1"/>
          </p:cNvPicPr>
          <p:nvPr/>
        </p:nvPicPr>
        <p:blipFill>
          <a:blip r:embed="rId8"/>
          <a:stretch>
            <a:fillRect/>
          </a:stretch>
        </p:blipFill>
        <p:spPr>
          <a:xfrm>
            <a:off x="3200400" y="3714446"/>
            <a:ext cx="1006074" cy="991702"/>
          </a:xfrm>
          <a:prstGeom prst="rect">
            <a:avLst/>
          </a:prstGeom>
        </p:spPr>
      </p:pic>
      <p:pic>
        <p:nvPicPr>
          <p:cNvPr id="3" name="Picture 2"/>
          <p:cNvPicPr>
            <a:picLocks noChangeAspect="1"/>
          </p:cNvPicPr>
          <p:nvPr/>
        </p:nvPicPr>
        <p:blipFill>
          <a:blip r:embed="rId8"/>
          <a:stretch>
            <a:fillRect/>
          </a:stretch>
        </p:blipFill>
        <p:spPr>
          <a:xfrm>
            <a:off x="1670682" y="4765643"/>
            <a:ext cx="1072608" cy="1057285"/>
          </a:xfrm>
          <a:prstGeom prst="rect">
            <a:avLst/>
          </a:prstGeom>
        </p:spPr>
      </p:pic>
      <p:sp>
        <p:nvSpPr>
          <p:cNvPr id="8" name="TextBox 7"/>
          <p:cNvSpPr txBox="1"/>
          <p:nvPr/>
        </p:nvSpPr>
        <p:spPr>
          <a:xfrm>
            <a:off x="333375" y="5772133"/>
            <a:ext cx="8892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MLR</a:t>
            </a:r>
          </a:p>
        </p:txBody>
      </p:sp>
      <p:sp>
        <p:nvSpPr>
          <p:cNvPr id="9" name="TextBox 8"/>
          <p:cNvSpPr txBox="1"/>
          <p:nvPr/>
        </p:nvSpPr>
        <p:spPr>
          <a:xfrm>
            <a:off x="1646236" y="5719484"/>
            <a:ext cx="10059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ANN,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C&amp;RT</a:t>
            </a:r>
          </a:p>
        </p:txBody>
      </p:sp>
      <p:sp>
        <p:nvSpPr>
          <p:cNvPr id="10" name="TextBox 9"/>
          <p:cNvSpPr txBox="1"/>
          <p:nvPr/>
        </p:nvSpPr>
        <p:spPr>
          <a:xfrm>
            <a:off x="3136118" y="4664379"/>
            <a:ext cx="219788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ANN,  SVM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C&amp;RT, KNN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Log. Regression</a:t>
            </a:r>
          </a:p>
        </p:txBody>
      </p:sp>
      <p:pic>
        <p:nvPicPr>
          <p:cNvPr id="12" name="Picture 11"/>
          <p:cNvPicPr>
            <a:picLocks noChangeAspect="1"/>
          </p:cNvPicPr>
          <p:nvPr/>
        </p:nvPicPr>
        <p:blipFill>
          <a:blip r:embed="rId8"/>
          <a:stretch>
            <a:fillRect/>
          </a:stretch>
        </p:blipFill>
        <p:spPr>
          <a:xfrm>
            <a:off x="7924800" y="3768055"/>
            <a:ext cx="1038240" cy="1023408"/>
          </a:xfrm>
          <a:prstGeom prst="rect">
            <a:avLst/>
          </a:prstGeom>
        </p:spPr>
      </p:pic>
      <p:sp>
        <p:nvSpPr>
          <p:cNvPr id="6" name="TextBox 5"/>
          <p:cNvSpPr txBox="1"/>
          <p:nvPr/>
        </p:nvSpPr>
        <p:spPr>
          <a:xfrm>
            <a:off x="5682234" y="4791463"/>
            <a:ext cx="137160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Arial" charset="0"/>
                <a:ea typeface="+mn-ea"/>
                <a:cs typeface="+mn-cs"/>
              </a:rPr>
              <a:t>    </a:t>
            </a:r>
            <a:endParaRPr kumimoji="0" lang="en-US" sz="2000" b="1" i="0" u="none" strike="noStrike" kern="1200" cap="none" spc="0" normalizeH="0" baseline="0" noProof="0" dirty="0">
              <a:ln>
                <a:noFill/>
              </a:ln>
              <a:solidFill>
                <a:srgbClr val="FF0000"/>
              </a:solidFill>
              <a:effectLst/>
              <a:uLnTx/>
              <a:uFillTx/>
              <a:latin typeface="Arial" charset="0"/>
              <a:ea typeface="+mn-ea"/>
              <a:cs typeface="+mn-cs"/>
            </a:endParaRPr>
          </a:p>
        </p:txBody>
      </p:sp>
      <p:sp>
        <p:nvSpPr>
          <p:cNvPr id="13" name="TextBox 12"/>
          <p:cNvSpPr txBox="1"/>
          <p:nvPr/>
        </p:nvSpPr>
        <p:spPr>
          <a:xfrm>
            <a:off x="7665756" y="4791908"/>
            <a:ext cx="1402043"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Arial"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Arial" charset="0"/>
                <a:ea typeface="+mn-ea"/>
                <a:cs typeface="+mn-cs"/>
              </a:rPr>
              <a:t>Apriori</a:t>
            </a:r>
            <a:endParaRPr kumimoji="0" lang="en-US" sz="2000" b="1"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charset="0"/>
                <a:ea typeface="+mn-ea"/>
                <a:cs typeface="+mn-cs"/>
              </a:rPr>
              <a:t>Algorithm</a:t>
            </a:r>
          </a:p>
        </p:txBody>
      </p:sp>
      <p:sp>
        <p:nvSpPr>
          <p:cNvPr id="11" name="TextBox 10"/>
          <p:cNvSpPr txBox="1"/>
          <p:nvPr/>
        </p:nvSpPr>
        <p:spPr>
          <a:xfrm>
            <a:off x="5726828" y="4837629"/>
            <a:ext cx="1816971" cy="707886"/>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defRPr/>
            </a:pPr>
            <a:r>
              <a:rPr kumimoji="0" lang="en-US" sz="2000" b="1" i="0" u="none" strike="noStrike" kern="1200" cap="none" spc="0" normalizeH="0" baseline="0" noProof="0" dirty="0">
                <a:ln>
                  <a:noFill/>
                </a:ln>
                <a:solidFill>
                  <a:prstClr val="black"/>
                </a:solidFill>
                <a:effectLst/>
                <a:uLnTx/>
                <a:uFillTx/>
                <a:latin typeface="Arial" charset="0"/>
                <a:ea typeface="+mn-ea"/>
                <a:cs typeface="+mn-cs"/>
              </a:rPr>
              <a:t>K Means</a:t>
            </a:r>
          </a:p>
          <a:p>
            <a:pPr marR="0" lvl="0" algn="l" defTabSz="914400" rtl="0" eaLnBrk="0" fontAlgn="base" latinLnBrk="0" hangingPunct="0">
              <a:lnSpc>
                <a:spcPct val="100000"/>
              </a:lnSpc>
              <a:spcBef>
                <a:spcPct val="0"/>
              </a:spcBef>
              <a:spcAft>
                <a:spcPct val="0"/>
              </a:spcAft>
              <a:buClrTx/>
              <a:buSzTx/>
              <a:tabLst/>
              <a:defRPr/>
            </a:pPr>
            <a:r>
              <a:rPr kumimoji="0" lang="en-US" sz="2000" b="1" i="0" u="none" strike="noStrike" kern="1200" cap="none" spc="0" normalizeH="0" baseline="0" noProof="0" dirty="0">
                <a:ln>
                  <a:noFill/>
                </a:ln>
                <a:solidFill>
                  <a:prstClr val="black"/>
                </a:solidFill>
                <a:effectLst/>
                <a:uLnTx/>
                <a:uFillTx/>
                <a:latin typeface="Arial" charset="0"/>
                <a:ea typeface="+mn-ea"/>
                <a:cs typeface="+mn-cs"/>
              </a:rPr>
              <a:t>Hierarchical</a:t>
            </a:r>
          </a:p>
        </p:txBody>
      </p:sp>
      <p:pic>
        <p:nvPicPr>
          <p:cNvPr id="14" name="Picture 13"/>
          <p:cNvPicPr>
            <a:picLocks noChangeAspect="1"/>
          </p:cNvPicPr>
          <p:nvPr/>
        </p:nvPicPr>
        <p:blipFill>
          <a:blip r:embed="rId9"/>
          <a:stretch>
            <a:fillRect/>
          </a:stretch>
        </p:blipFill>
        <p:spPr>
          <a:xfrm>
            <a:off x="5843528" y="3757985"/>
            <a:ext cx="1107248" cy="1091430"/>
          </a:xfrm>
          <a:prstGeom prst="rect">
            <a:avLst/>
          </a:prstGeom>
        </p:spPr>
      </p:pic>
      <p:sp>
        <p:nvSpPr>
          <p:cNvPr id="15" name="TextBox 14"/>
          <p:cNvSpPr txBox="1"/>
          <p:nvPr/>
        </p:nvSpPr>
        <p:spPr>
          <a:xfrm>
            <a:off x="127175" y="6315104"/>
            <a:ext cx="7873825" cy="461665"/>
          </a:xfrm>
          <a:prstGeom prst="rect">
            <a:avLst/>
          </a:prstGeom>
          <a:noFill/>
        </p:spPr>
        <p:txBody>
          <a:bodyPr wrap="square" rtlCol="0">
            <a:spAutoFit/>
          </a:bodyPr>
          <a:lstStyle/>
          <a:p>
            <a:r>
              <a:rPr lang="en-US" b="1" dirty="0">
                <a:solidFill>
                  <a:srgbClr val="FF0000"/>
                </a:solidFill>
              </a:rPr>
              <a:t>Ensembles can be used for both Regression, Classification</a:t>
            </a:r>
          </a:p>
        </p:txBody>
      </p:sp>
    </p:spTree>
    <p:extLst>
      <p:ext uri="{BB962C8B-B14F-4D97-AF65-F5344CB8AC3E}">
        <p14:creationId xmlns:p14="http://schemas.microsoft.com/office/powerpoint/2010/main" val="1926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p:bldP spid="10" grpId="0"/>
      <p:bldP spid="6" grpId="0"/>
      <p:bldP spid="13"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7030A0"/>
                </a:solidFill>
              </a:rPr>
              <a:t>Random Forests </a:t>
            </a:r>
          </a:p>
        </p:txBody>
      </p:sp>
      <p:sp>
        <p:nvSpPr>
          <p:cNvPr id="3" name="Content Placeholder 2"/>
          <p:cNvSpPr>
            <a:spLocks noGrp="1"/>
          </p:cNvSpPr>
          <p:nvPr>
            <p:ph idx="1"/>
          </p:nvPr>
        </p:nvSpPr>
        <p:spPr>
          <a:xfrm>
            <a:off x="25400" y="1371600"/>
            <a:ext cx="9042400" cy="5334000"/>
          </a:xfrm>
        </p:spPr>
        <p:txBody>
          <a:bodyPr>
            <a:normAutofit fontScale="85000" lnSpcReduction="20000"/>
          </a:bodyPr>
          <a:lstStyle/>
          <a:p>
            <a:pPr marL="457200" indent="-457200">
              <a:buFont typeface="Arial" panose="020B0604020202020204" pitchFamily="34" charset="0"/>
              <a:buChar char="•"/>
            </a:pPr>
            <a:r>
              <a:rPr lang="en-US" sz="3200" dirty="0"/>
              <a:t>As in bagging, we build a number of decision trees on bootstrapped training samples </a:t>
            </a:r>
          </a:p>
          <a:p>
            <a:pPr marL="457200" indent="-457200">
              <a:buFont typeface="Arial" panose="020B0604020202020204" pitchFamily="34" charset="0"/>
              <a:buChar char="•"/>
            </a:pPr>
            <a:r>
              <a:rPr lang="en-US" sz="3200" dirty="0"/>
              <a:t>Let </a:t>
            </a:r>
            <a:r>
              <a:rPr lang="en-US" sz="3600" b="1" dirty="0"/>
              <a:t>p</a:t>
            </a:r>
            <a:r>
              <a:rPr lang="en-US" sz="3200" dirty="0"/>
              <a:t> = number of features in the original dataset</a:t>
            </a:r>
          </a:p>
          <a:p>
            <a:pPr marL="0" indent="0"/>
            <a:endParaRPr lang="en-US" sz="3200" dirty="0"/>
          </a:p>
          <a:p>
            <a:pPr marL="457200" indent="-457200">
              <a:buFont typeface="Arial" panose="020B0604020202020204" pitchFamily="34" charset="0"/>
              <a:buChar char="•"/>
            </a:pPr>
            <a:r>
              <a:rPr lang="en-US" sz="3200" dirty="0"/>
              <a:t>each time a split in a tree is considered, </a:t>
            </a:r>
            <a:r>
              <a:rPr lang="en-US" sz="3200" b="1" dirty="0">
                <a:solidFill>
                  <a:srgbClr val="00B050"/>
                </a:solidFill>
              </a:rPr>
              <a:t>a random sample of </a:t>
            </a:r>
            <a:r>
              <a:rPr lang="en-US" sz="3200" b="1" i="1" dirty="0">
                <a:solidFill>
                  <a:srgbClr val="00B050"/>
                </a:solidFill>
              </a:rPr>
              <a:t>m</a:t>
            </a:r>
            <a:r>
              <a:rPr lang="en-US" sz="3200" b="1" dirty="0">
                <a:solidFill>
                  <a:srgbClr val="00B050"/>
                </a:solidFill>
              </a:rPr>
              <a:t> (out of p) predictors is</a:t>
            </a:r>
            <a:r>
              <a:rPr lang="en-US" sz="3200" dirty="0"/>
              <a:t> chosen as split candidates </a:t>
            </a:r>
          </a:p>
          <a:p>
            <a:pPr marL="0" indent="0"/>
            <a:endParaRPr lang="en-US" sz="3200" dirty="0"/>
          </a:p>
          <a:p>
            <a:pPr marL="457200" indent="-457200">
              <a:buFont typeface="Arial" panose="020B0604020202020204" pitchFamily="34" charset="0"/>
              <a:buChar char="•"/>
            </a:pPr>
            <a:r>
              <a:rPr lang="en-US" sz="3200" dirty="0"/>
              <a:t>Each tree uses a different dataset, and different set of features in splitting decisions. Such trees are </a:t>
            </a:r>
            <a:r>
              <a:rPr lang="en-US" sz="3200" b="1" dirty="0">
                <a:solidFill>
                  <a:srgbClr val="00B050"/>
                </a:solidFill>
              </a:rPr>
              <a:t>uncorrelated.</a:t>
            </a:r>
          </a:p>
          <a:p>
            <a:pPr marL="457200" indent="-457200">
              <a:buFont typeface="Arial" panose="020B0604020202020204" pitchFamily="34" charset="0"/>
              <a:buChar char="•"/>
            </a:pPr>
            <a:endParaRPr lang="en-US" sz="3200" b="1" dirty="0">
              <a:solidFill>
                <a:srgbClr val="00B050"/>
              </a:solidFill>
            </a:endParaRPr>
          </a:p>
          <a:p>
            <a:pPr marL="457200" indent="-457200">
              <a:buFont typeface="Arial" panose="020B0604020202020204" pitchFamily="34" charset="0"/>
              <a:buChar char="•"/>
            </a:pPr>
            <a:r>
              <a:rPr lang="en-US" sz="3200" b="1" dirty="0"/>
              <a:t>m </a:t>
            </a:r>
            <a:r>
              <a:rPr lang="en-US" sz="3200" dirty="0"/>
              <a:t>is often chosen as the  </a:t>
            </a:r>
            <a:r>
              <a:rPr lang="en-US" sz="3200" b="1" dirty="0"/>
              <a:t>square root of  p</a:t>
            </a:r>
          </a:p>
          <a:p>
            <a:pPr marL="0" indent="0">
              <a:buNone/>
            </a:pPr>
            <a:endParaRPr lang="en-US" sz="3200" dirty="0"/>
          </a:p>
          <a:p>
            <a:pPr marL="457200" indent="-457200">
              <a:buFont typeface="Arial" panose="020B0604020202020204" pitchFamily="34" charset="0"/>
              <a:buChar char="•"/>
            </a:pPr>
            <a:r>
              <a:rPr lang="en-US" sz="3200" dirty="0"/>
              <a:t>Note that if </a:t>
            </a:r>
            <a:r>
              <a:rPr lang="en-US" sz="3200" i="1" dirty="0"/>
              <a:t>m = p</a:t>
            </a:r>
            <a:r>
              <a:rPr lang="en-US" sz="3200" dirty="0"/>
              <a:t>, then this is bagging. </a:t>
            </a:r>
          </a:p>
        </p:txBody>
      </p:sp>
    </p:spTree>
    <p:extLst>
      <p:ext uri="{BB962C8B-B14F-4D97-AF65-F5344CB8AC3E}">
        <p14:creationId xmlns:p14="http://schemas.microsoft.com/office/powerpoint/2010/main" val="2479819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2060"/>
                </a:solidFill>
              </a:rPr>
              <a:t>Random Forests </a:t>
            </a:r>
          </a:p>
        </p:txBody>
      </p:sp>
      <p:sp>
        <p:nvSpPr>
          <p:cNvPr id="3" name="Content Placeholder 2"/>
          <p:cNvSpPr>
            <a:spLocks noGrp="1"/>
          </p:cNvSpPr>
          <p:nvPr>
            <p:ph idx="1"/>
          </p:nvPr>
        </p:nvSpPr>
        <p:spPr>
          <a:xfrm>
            <a:off x="228600" y="1219200"/>
            <a:ext cx="8915400" cy="5029200"/>
          </a:xfrm>
        </p:spPr>
        <p:txBody>
          <a:bodyPr>
            <a:normAutofit/>
          </a:bodyPr>
          <a:lstStyle/>
          <a:p>
            <a:pPr marL="457200" indent="-457200">
              <a:buFont typeface="Arial" panose="020B0604020202020204" pitchFamily="34" charset="0"/>
              <a:buChar char="•"/>
            </a:pPr>
            <a:r>
              <a:rPr lang="en-US" sz="2800" dirty="0"/>
              <a:t>Random forests are popular. </a:t>
            </a:r>
          </a:p>
          <a:p>
            <a:pPr marL="457200" indent="-457200">
              <a:buFont typeface="Arial" panose="020B0604020202020204" pitchFamily="34" charset="0"/>
              <a:buChar char="•"/>
            </a:pPr>
            <a:r>
              <a:rPr lang="en-US" sz="2800" b="1" dirty="0"/>
              <a:t>Leo Breiman’s </a:t>
            </a:r>
            <a:r>
              <a:rPr lang="en-US" sz="2800" dirty="0"/>
              <a:t>and </a:t>
            </a:r>
            <a:r>
              <a:rPr lang="en-US" sz="2800" b="1" dirty="0"/>
              <a:t>Adele Cutler </a:t>
            </a:r>
            <a:r>
              <a:rPr lang="en-US" sz="2800" dirty="0"/>
              <a:t>maintains a random forest website where the software is freely available, and of course it is included in every ML/STAT package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Random Forests Do not Over Fit. (i.e. even as the number of trees  in the ensemble increases, there is NO OVERFIT.</a:t>
            </a:r>
          </a:p>
          <a:p>
            <a:pPr marL="457200" indent="-457200">
              <a:buFont typeface="Arial" panose="020B0604020202020204" pitchFamily="34" charset="0"/>
              <a:buChar char="•"/>
            </a:pPr>
            <a:endParaRPr lang="en-US" sz="2800" dirty="0"/>
          </a:p>
          <a:p>
            <a:pPr marL="0" indent="0">
              <a:buNone/>
            </a:pPr>
            <a:r>
              <a:rPr lang="en-US" sz="2800" b="1" dirty="0">
                <a:solidFill>
                  <a:srgbClr val="7030A0"/>
                </a:solidFill>
                <a:hlinkClick r:id="rId3"/>
              </a:rPr>
              <a:t>http://www.stat.berkeley.edu/~breiman/RandomForests/</a:t>
            </a:r>
            <a:endParaRPr lang="en-US" sz="2800" b="1" dirty="0">
              <a:solidFill>
                <a:srgbClr val="7030A0"/>
              </a:solidFill>
            </a:endParaRPr>
          </a:p>
          <a:p>
            <a:pPr marL="0" indent="0">
              <a:buNone/>
            </a:pPr>
            <a:endParaRPr lang="en-US" sz="2800" dirty="0"/>
          </a:p>
        </p:txBody>
      </p:sp>
    </p:spTree>
    <p:extLst>
      <p:ext uri="{BB962C8B-B14F-4D97-AF65-F5344CB8AC3E}">
        <p14:creationId xmlns:p14="http://schemas.microsoft.com/office/powerpoint/2010/main" val="1746535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9" y="6356866"/>
            <a:ext cx="390299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a:ea typeface="+mn-ea"/>
                <a:cs typeface="+mn-cs"/>
              </a:rPr>
              <a:t>Current Bioinformatics, 5, (4):296-308,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p:cNvSpPr txBox="1"/>
          <p:nvPr/>
        </p:nvSpPr>
        <p:spPr>
          <a:xfrm>
            <a:off x="228600" y="195590"/>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			Ensemble learning</a:t>
            </a:r>
          </a:p>
        </p:txBody>
      </p:sp>
      <p:pic>
        <p:nvPicPr>
          <p:cNvPr id="4" name="Picture 3"/>
          <p:cNvPicPr>
            <a:picLocks noChangeAspect="1"/>
          </p:cNvPicPr>
          <p:nvPr/>
        </p:nvPicPr>
        <p:blipFill>
          <a:blip r:embed="rId2"/>
          <a:stretch>
            <a:fillRect/>
          </a:stretch>
        </p:blipFill>
        <p:spPr>
          <a:xfrm>
            <a:off x="1" y="1752600"/>
            <a:ext cx="9144000" cy="4343400"/>
          </a:xfrm>
          <a:prstGeom prst="rect">
            <a:avLst/>
          </a:prstGeom>
        </p:spPr>
      </p:pic>
      <p:sp>
        <p:nvSpPr>
          <p:cNvPr id="5" name="TextBox 4"/>
          <p:cNvSpPr txBox="1"/>
          <p:nvPr/>
        </p:nvSpPr>
        <p:spPr>
          <a:xfrm>
            <a:off x="83279" y="810486"/>
            <a:ext cx="898452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Weak learner ensembles (each base learner has high Error</a:t>
            </a:r>
            <a:r>
              <a:rPr kumimoji="0" lang="en-US" sz="2400" b="0" i="0" u="none" strike="noStrike" kern="1200" cap="none" spc="0" normalizeH="0" noProof="0" dirty="0">
                <a:ln>
                  <a:noFill/>
                </a:ln>
                <a:solidFill>
                  <a:prstClr val="black"/>
                </a:solidFill>
                <a:effectLst/>
                <a:uLnTx/>
                <a:uFillTx/>
                <a:latin typeface="Calibri"/>
                <a:ea typeface="+mn-ea"/>
                <a:cs typeface="+mn-cs"/>
              </a:rPr>
              <a:t> Rate</a:t>
            </a:r>
            <a:r>
              <a:rPr kumimoji="0" lang="en-US" sz="2400" b="0" i="0" u="none" strike="noStrike" kern="1200" cap="none" spc="0" normalizeH="0" baseline="0" noProof="0" dirty="0">
                <a:ln>
                  <a:noFill/>
                </a:ln>
                <a:solidFill>
                  <a:prstClr val="black"/>
                </a:solidFill>
                <a:effectLst/>
                <a:uLnTx/>
                <a:uFillTx/>
                <a:latin typeface="Calibri"/>
                <a:ea typeface="+mn-ea"/>
                <a:cs typeface="+mn-cs"/>
              </a:rPr>
              <a:t>, but is easy to train):</a:t>
            </a:r>
          </a:p>
        </p:txBody>
      </p:sp>
      <p:sp>
        <p:nvSpPr>
          <p:cNvPr id="6" name="Slide Number Placeholder 5"/>
          <p:cNvSpPr>
            <a:spLocks noGrp="1"/>
          </p:cNvSpPr>
          <p:nvPr>
            <p:ph type="sldNum" sz="quarter" idx="12"/>
          </p:nvPr>
        </p:nvSpPr>
        <p:spPr/>
        <p:txBody>
          <a:bodyPr/>
          <a:lstStyle/>
          <a:p>
            <a:fld id="{1DEC6B01-C4DC-409E-BC57-8E89F1B8D09C}" type="slidenum">
              <a:rPr lang="en-US" smtClean="0"/>
              <a:pPr/>
              <a:t>22</a:t>
            </a:fld>
            <a:endParaRPr lang="en-US" dirty="0"/>
          </a:p>
        </p:txBody>
      </p:sp>
    </p:spTree>
    <p:extLst>
      <p:ext uri="{BB962C8B-B14F-4D97-AF65-F5344CB8AC3E}">
        <p14:creationId xmlns:p14="http://schemas.microsoft.com/office/powerpoint/2010/main" val="1184827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9" y="6356866"/>
            <a:ext cx="43798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a:ea typeface="+mn-ea"/>
                <a:cs typeface="+mn-cs"/>
              </a:rPr>
              <a:t>Current</a:t>
            </a:r>
            <a:r>
              <a:rPr kumimoji="0" lang="it-IT" sz="1800" b="0" i="0" u="none" strike="noStrike" kern="1200" cap="none" spc="0" normalizeH="0" baseline="0" noProof="0" dirty="0">
                <a:ln>
                  <a:noFill/>
                </a:ln>
                <a:solidFill>
                  <a:prstClr val="black"/>
                </a:solidFill>
                <a:effectLst/>
                <a:uLnTx/>
                <a:uFillTx/>
                <a:latin typeface="Calibri"/>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a:ea typeface="+mn-ea"/>
                <a:cs typeface="+mn-cs"/>
              </a:rPr>
              <a:t>Bioinformatics</a:t>
            </a:r>
            <a:r>
              <a:rPr kumimoji="0" lang="it-IT" sz="1800" b="0" i="0" u="none" strike="noStrike" kern="1200" cap="none" spc="0" normalizeH="0" baseline="0" noProof="0" dirty="0">
                <a:ln>
                  <a:noFill/>
                </a:ln>
                <a:solidFill>
                  <a:prstClr val="black"/>
                </a:solidFill>
                <a:effectLst/>
                <a:uLnTx/>
                <a:uFillTx/>
                <a:latin typeface="Calibri"/>
                <a:ea typeface="+mn-ea"/>
                <a:cs typeface="+mn-cs"/>
              </a:rPr>
              <a:t>, 5, (4):296-308, 2010.</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p:cNvSpPr txBox="1"/>
          <p:nvPr/>
        </p:nvSpPr>
        <p:spPr>
          <a:xfrm>
            <a:off x="228600" y="195590"/>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Ensemble learning</a:t>
            </a:r>
          </a:p>
        </p:txBody>
      </p:sp>
      <p:sp>
        <p:nvSpPr>
          <p:cNvPr id="5" name="TextBox 4"/>
          <p:cNvSpPr txBox="1"/>
          <p:nvPr/>
        </p:nvSpPr>
        <p:spPr>
          <a:xfrm>
            <a:off x="83279" y="810486"/>
            <a:ext cx="89845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Strong learner ensembles (“Stacking” and beyond):</a:t>
            </a:r>
          </a:p>
        </p:txBody>
      </p:sp>
      <p:pic>
        <p:nvPicPr>
          <p:cNvPr id="6" name="Picture 5"/>
          <p:cNvPicPr>
            <a:picLocks noChangeAspect="1"/>
          </p:cNvPicPr>
          <p:nvPr/>
        </p:nvPicPr>
        <p:blipFill>
          <a:blip r:embed="rId2"/>
          <a:stretch>
            <a:fillRect/>
          </a:stretch>
        </p:blipFill>
        <p:spPr>
          <a:xfrm>
            <a:off x="0" y="1447800"/>
            <a:ext cx="9144000" cy="4803268"/>
          </a:xfrm>
          <a:prstGeom prst="rect">
            <a:avLst/>
          </a:prstGeom>
        </p:spPr>
      </p:pic>
      <p:sp>
        <p:nvSpPr>
          <p:cNvPr id="4" name="Slide Number Placeholder 3"/>
          <p:cNvSpPr>
            <a:spLocks noGrp="1"/>
          </p:cNvSpPr>
          <p:nvPr>
            <p:ph type="sldNum" sz="quarter" idx="12"/>
          </p:nvPr>
        </p:nvSpPr>
        <p:spPr/>
        <p:txBody>
          <a:bodyPr/>
          <a:lstStyle/>
          <a:p>
            <a:fld id="{1DEC6B01-C4DC-409E-BC57-8E89F1B8D09C}" type="slidenum">
              <a:rPr lang="en-US" smtClean="0"/>
              <a:pPr/>
              <a:t>23</a:t>
            </a:fld>
            <a:endParaRPr lang="en-US" dirty="0"/>
          </a:p>
        </p:txBody>
      </p:sp>
    </p:spTree>
    <p:extLst>
      <p:ext uri="{BB962C8B-B14F-4D97-AF65-F5344CB8AC3E}">
        <p14:creationId xmlns:p14="http://schemas.microsoft.com/office/powerpoint/2010/main" val="315275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marL="457200" indent="-457200">
              <a:spcAft>
                <a:spcPts val="1200"/>
              </a:spcAft>
              <a:buFont typeface="Arial" panose="020B0604020202020204" pitchFamily="34" charset="0"/>
              <a:buChar char="•"/>
            </a:pPr>
            <a:r>
              <a:rPr lang="en-US" sz="3200" dirty="0">
                <a:solidFill>
                  <a:schemeClr val="bg1">
                    <a:lumMod val="85000"/>
                  </a:schemeClr>
                </a:solidFill>
              </a:rPr>
              <a:t>Bagging</a:t>
            </a:r>
          </a:p>
          <a:p>
            <a:pPr marL="457200" indent="-457200">
              <a:spcAft>
                <a:spcPts val="1200"/>
              </a:spcAft>
              <a:buFont typeface="Arial" panose="020B0604020202020204" pitchFamily="34" charset="0"/>
              <a:buChar char="•"/>
            </a:pPr>
            <a:r>
              <a:rPr lang="en-US" sz="3200" dirty="0">
                <a:solidFill>
                  <a:schemeClr val="bg1">
                    <a:lumMod val="85000"/>
                  </a:schemeClr>
                </a:solidFill>
              </a:rPr>
              <a:t>Random Forests</a:t>
            </a:r>
          </a:p>
          <a:p>
            <a:pPr marL="457200" indent="-457200">
              <a:spcAft>
                <a:spcPts val="1200"/>
              </a:spcAft>
              <a:buFont typeface="Arial" panose="020B0604020202020204" pitchFamily="34" charset="0"/>
              <a:buChar char="•"/>
            </a:pPr>
            <a:r>
              <a:rPr lang="en-US" sz="3200" dirty="0"/>
              <a:t>Boosting</a:t>
            </a:r>
          </a:p>
        </p:txBody>
      </p:sp>
    </p:spTree>
    <p:extLst>
      <p:ext uri="{BB962C8B-B14F-4D97-AF65-F5344CB8AC3E}">
        <p14:creationId xmlns:p14="http://schemas.microsoft.com/office/powerpoint/2010/main" val="20627477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2060"/>
                </a:solidFill>
              </a:rPr>
              <a:t>Boosting</a:t>
            </a:r>
          </a:p>
        </p:txBody>
      </p:sp>
      <p:sp>
        <p:nvSpPr>
          <p:cNvPr id="3" name="Content Placeholder 2"/>
          <p:cNvSpPr>
            <a:spLocks noGrp="1"/>
          </p:cNvSpPr>
          <p:nvPr>
            <p:ph idx="1"/>
          </p:nvPr>
        </p:nvSpPr>
        <p:spPr>
          <a:xfrm>
            <a:off x="0" y="1371600"/>
            <a:ext cx="9144000" cy="4724400"/>
          </a:xfrm>
        </p:spPr>
        <p:txBody>
          <a:bodyPr>
            <a:normAutofit/>
          </a:bodyPr>
          <a:lstStyle/>
          <a:p>
            <a:pPr>
              <a:buFont typeface="Arial" panose="020B0604020202020204" pitchFamily="34" charset="0"/>
              <a:buChar char="•"/>
            </a:pPr>
            <a:r>
              <a:rPr lang="en-US" sz="2800" b="1" dirty="0"/>
              <a:t>Boosting </a:t>
            </a:r>
            <a:r>
              <a:rPr lang="en-US" sz="2800" dirty="0"/>
              <a:t>is a general approach that can be applied to many statistical learning methods for regression or classification.</a:t>
            </a:r>
          </a:p>
          <a:p>
            <a:pPr>
              <a:buFont typeface="Arial" panose="020B0604020202020204" pitchFamily="34" charset="0"/>
              <a:buChar char="•"/>
            </a:pPr>
            <a:endParaRPr lang="en-US" sz="2800" dirty="0"/>
          </a:p>
          <a:p>
            <a:pPr>
              <a:buFont typeface="Arial" panose="020B0604020202020204" pitchFamily="34" charset="0"/>
              <a:buChar char="•"/>
            </a:pPr>
            <a:r>
              <a:rPr lang="en-US" sz="2800" b="1" dirty="0"/>
              <a:t>Bagging</a:t>
            </a:r>
            <a:r>
              <a:rPr lang="en-US" sz="2800" dirty="0"/>
              <a:t>: Generate multiple trees from bootstrapped data and average the trees. Recall bagging results in i.d. trees and not i.i.d. </a:t>
            </a:r>
          </a:p>
          <a:p>
            <a:pPr>
              <a:buFont typeface="Arial" panose="020B0604020202020204" pitchFamily="34" charset="0"/>
              <a:buChar char="•"/>
            </a:pPr>
            <a:endParaRPr lang="en-US" sz="2800" dirty="0"/>
          </a:p>
          <a:p>
            <a:pPr>
              <a:buFont typeface="Arial" panose="020B0604020202020204" pitchFamily="34" charset="0"/>
              <a:buChar char="•"/>
            </a:pPr>
            <a:r>
              <a:rPr lang="en-US" sz="2800" b="1" dirty="0"/>
              <a:t>Random Forests  </a:t>
            </a:r>
            <a:r>
              <a:rPr lang="en-US" sz="2800" dirty="0"/>
              <a:t>produce i.i.d (or more independent) trees by randomly selecting a subset of predictors at each step</a:t>
            </a:r>
          </a:p>
          <a:p>
            <a:pPr marL="0" indent="0">
              <a:buNone/>
            </a:pPr>
            <a:endParaRPr lang="en-US" dirty="0"/>
          </a:p>
        </p:txBody>
      </p:sp>
    </p:spTree>
    <p:extLst>
      <p:ext uri="{BB962C8B-B14F-4D97-AF65-F5344CB8AC3E}">
        <p14:creationId xmlns:p14="http://schemas.microsoft.com/office/powerpoint/2010/main" val="1084411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Boosting</a:t>
            </a:r>
          </a:p>
        </p:txBody>
      </p:sp>
      <p:sp>
        <p:nvSpPr>
          <p:cNvPr id="3" name="Content Placeholder 2"/>
          <p:cNvSpPr>
            <a:spLocks noGrp="1"/>
          </p:cNvSpPr>
          <p:nvPr>
            <p:ph idx="1"/>
          </p:nvPr>
        </p:nvSpPr>
        <p:spPr>
          <a:xfrm>
            <a:off x="152400" y="1447800"/>
            <a:ext cx="8915400" cy="4572000"/>
          </a:xfrm>
        </p:spPr>
        <p:txBody>
          <a:bodyPr>
            <a:normAutofit/>
          </a:bodyPr>
          <a:lstStyle/>
          <a:p>
            <a:pPr marL="457200" indent="-457200">
              <a:buFont typeface="Arial" panose="020B0604020202020204" pitchFamily="34" charset="0"/>
              <a:buChar char="•"/>
            </a:pPr>
            <a:r>
              <a:rPr lang="en-US" sz="3200" dirty="0"/>
              <a:t>Boosting works very differently. </a:t>
            </a:r>
          </a:p>
          <a:p>
            <a:pPr marL="914400" lvl="1" indent="-514350">
              <a:buAutoNum type="arabicPeriod"/>
            </a:pPr>
            <a:r>
              <a:rPr lang="en-US" sz="3200" dirty="0"/>
              <a:t>Boosting does not involve bootstrap sampling</a:t>
            </a:r>
          </a:p>
          <a:p>
            <a:pPr marL="914400" lvl="1" indent="-514350">
              <a:buAutoNum type="arabicPeriod"/>
            </a:pPr>
            <a:r>
              <a:rPr lang="en-US" sz="3200" dirty="0"/>
              <a:t>Trees are grown sequentially: each tree is grown using information from previously grown trees</a:t>
            </a:r>
          </a:p>
          <a:p>
            <a:pPr marL="457200" indent="-457200">
              <a:buFont typeface="Arial" panose="020B0604020202020204" pitchFamily="34" charset="0"/>
              <a:buChar char="•"/>
            </a:pPr>
            <a:r>
              <a:rPr lang="en-US" sz="3200" dirty="0"/>
              <a:t>Like bagging, boosting involves combining a number of decision trees, </a:t>
            </a:r>
            <a:r>
              <a:rPr lang="en-US" sz="3200" i="1" dirty="0"/>
              <a:t>f</a:t>
            </a:r>
            <a:r>
              <a:rPr lang="en-US" sz="3200" i="1" baseline="30000" dirty="0"/>
              <a:t>1</a:t>
            </a:r>
            <a:r>
              <a:rPr lang="en-US" sz="3200" i="1" dirty="0"/>
              <a:t>, . . . , f</a:t>
            </a:r>
            <a:r>
              <a:rPr lang="en-US" sz="3200" i="1" baseline="30000" dirty="0"/>
              <a:t>B</a:t>
            </a:r>
            <a:r>
              <a:rPr lang="en-US" sz="3200" i="1" dirty="0"/>
              <a:t> </a:t>
            </a:r>
          </a:p>
          <a:p>
            <a:pPr marL="0" indent="0">
              <a:buNone/>
            </a:pPr>
            <a:endParaRPr lang="en-US" dirty="0"/>
          </a:p>
        </p:txBody>
      </p:sp>
    </p:spTree>
    <p:extLst>
      <p:ext uri="{BB962C8B-B14F-4D97-AF65-F5344CB8AC3E}">
        <p14:creationId xmlns:p14="http://schemas.microsoft.com/office/powerpoint/2010/main" val="971188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5590"/>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Boosting</a:t>
            </a:r>
          </a:p>
        </p:txBody>
      </p:sp>
      <p:pic>
        <p:nvPicPr>
          <p:cNvPr id="3" name="Picture 2"/>
          <p:cNvPicPr>
            <a:picLocks noChangeAspect="1"/>
          </p:cNvPicPr>
          <p:nvPr/>
        </p:nvPicPr>
        <p:blipFill>
          <a:blip r:embed="rId3"/>
          <a:stretch>
            <a:fillRect/>
          </a:stretch>
        </p:blipFill>
        <p:spPr>
          <a:xfrm>
            <a:off x="228601" y="1371600"/>
            <a:ext cx="3276600" cy="3066462"/>
          </a:xfrm>
          <a:prstGeom prst="rect">
            <a:avLst/>
          </a:prstGeom>
        </p:spPr>
      </p:pic>
      <p:grpSp>
        <p:nvGrpSpPr>
          <p:cNvPr id="7" name="Group 6"/>
          <p:cNvGrpSpPr/>
          <p:nvPr/>
        </p:nvGrpSpPr>
        <p:grpSpPr>
          <a:xfrm>
            <a:off x="3733800" y="195590"/>
            <a:ext cx="5410200" cy="6146800"/>
            <a:chOff x="3733800" y="195590"/>
            <a:chExt cx="5410200" cy="6146800"/>
          </a:xfrm>
        </p:grpSpPr>
        <p:pic>
          <p:nvPicPr>
            <p:cNvPr id="4" name="Picture 3"/>
            <p:cNvPicPr>
              <a:picLocks noChangeAspect="1"/>
            </p:cNvPicPr>
            <p:nvPr/>
          </p:nvPicPr>
          <p:blipFill>
            <a:blip r:embed="rId4"/>
            <a:stretch>
              <a:fillRect/>
            </a:stretch>
          </p:blipFill>
          <p:spPr>
            <a:xfrm>
              <a:off x="4635843" y="195590"/>
              <a:ext cx="4508157" cy="6146800"/>
            </a:xfrm>
            <a:prstGeom prst="rect">
              <a:avLst/>
            </a:prstGeom>
          </p:spPr>
        </p:pic>
        <p:sp>
          <p:nvSpPr>
            <p:cNvPr id="5" name="Right Arrow 4"/>
            <p:cNvSpPr/>
            <p:nvPr/>
          </p:nvSpPr>
          <p:spPr>
            <a:xfrm>
              <a:off x="3733800" y="2819400"/>
              <a:ext cx="902043"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 name="Rectangle 5"/>
          <p:cNvSpPr/>
          <p:nvPr/>
        </p:nvSpPr>
        <p:spPr>
          <a:xfrm>
            <a:off x="190500" y="6342390"/>
            <a:ext cx="7086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r>
              <a:rPr kumimoji="0" lang="en-US" sz="1800" b="1" i="0" u="none" strike="noStrike" kern="1200" cap="none" spc="0" normalizeH="0" baseline="0" noProof="0" dirty="0">
                <a:ln>
                  <a:noFill/>
                </a:ln>
                <a:solidFill>
                  <a:prstClr val="black"/>
                </a:solidFill>
                <a:effectLst/>
                <a:uLnTx/>
                <a:uFillTx/>
                <a:latin typeface="Calibri"/>
                <a:ea typeface="+mn-ea"/>
                <a:cs typeface="+mn-cs"/>
              </a:rPr>
              <a:t>A Tutorial on Boosting”,</a:t>
            </a:r>
            <a:r>
              <a:rPr kumimoji="0" lang="en-US" sz="1800" b="1" i="0" u="none" strike="noStrike" kern="1200" cap="none" spc="0" normalizeH="0" baseline="0" noProof="0" dirty="0" err="1">
                <a:ln>
                  <a:noFill/>
                </a:ln>
                <a:solidFill>
                  <a:prstClr val="black"/>
                </a:solidFill>
                <a:effectLst/>
                <a:uLnTx/>
                <a:uFillTx/>
                <a:latin typeface="Calibri"/>
                <a:ea typeface="+mn-ea"/>
                <a:cs typeface="+mn-cs"/>
              </a:rPr>
              <a:t>Yoav</a:t>
            </a:r>
            <a:r>
              <a:rPr kumimoji="0" lang="en-US" sz="1800" b="1" i="0" u="none" strike="noStrike" kern="1200" cap="none" spc="0" normalizeH="0" baseline="0" noProof="0" dirty="0">
                <a:ln>
                  <a:noFill/>
                </a:ln>
                <a:solidFill>
                  <a:prstClr val="black"/>
                </a:solidFill>
                <a:effectLst/>
                <a:uLnTx/>
                <a:uFillTx/>
                <a:latin typeface="Calibri"/>
                <a:ea typeface="+mn-ea"/>
                <a:cs typeface="+mn-cs"/>
              </a:rPr>
              <a:t> Freund and Rob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Schapire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11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5590"/>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Boosting</a:t>
            </a:r>
          </a:p>
        </p:txBody>
      </p:sp>
      <p:sp>
        <p:nvSpPr>
          <p:cNvPr id="3" name="Right Arrow 2"/>
          <p:cNvSpPr/>
          <p:nvPr/>
        </p:nvSpPr>
        <p:spPr>
          <a:xfrm>
            <a:off x="1714500" y="2743200"/>
            <a:ext cx="990600"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 name="Picture 3"/>
          <p:cNvPicPr>
            <a:picLocks noChangeAspect="1"/>
          </p:cNvPicPr>
          <p:nvPr/>
        </p:nvPicPr>
        <p:blipFill>
          <a:blip r:embed="rId3"/>
          <a:stretch>
            <a:fillRect/>
          </a:stretch>
        </p:blipFill>
        <p:spPr>
          <a:xfrm>
            <a:off x="3276600" y="195590"/>
            <a:ext cx="4578862" cy="6012054"/>
          </a:xfrm>
          <a:prstGeom prst="rect">
            <a:avLst/>
          </a:prstGeom>
        </p:spPr>
      </p:pic>
      <p:sp>
        <p:nvSpPr>
          <p:cNvPr id="5" name="Rectangle 4"/>
          <p:cNvSpPr/>
          <p:nvPr/>
        </p:nvSpPr>
        <p:spPr>
          <a:xfrm>
            <a:off x="190500" y="6342390"/>
            <a:ext cx="7086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r>
              <a:rPr kumimoji="0" lang="en-US" sz="1800" b="1" i="0" u="none" strike="noStrike" kern="1200" cap="none" spc="0" normalizeH="0" baseline="0" noProof="0" dirty="0">
                <a:ln>
                  <a:noFill/>
                </a:ln>
                <a:solidFill>
                  <a:prstClr val="black"/>
                </a:solidFill>
                <a:effectLst/>
                <a:uLnTx/>
                <a:uFillTx/>
                <a:latin typeface="Calibri"/>
                <a:ea typeface="+mn-ea"/>
                <a:cs typeface="+mn-cs"/>
              </a:rPr>
              <a:t>A Tutorial on Boosting”,</a:t>
            </a:r>
            <a:r>
              <a:rPr kumimoji="0" lang="en-US" sz="1800" b="1" i="0" u="none" strike="noStrike" kern="1200" cap="none" spc="0" normalizeH="0" baseline="0" noProof="0" dirty="0" err="1">
                <a:ln>
                  <a:noFill/>
                </a:ln>
                <a:solidFill>
                  <a:prstClr val="black"/>
                </a:solidFill>
                <a:effectLst/>
                <a:uLnTx/>
                <a:uFillTx/>
                <a:latin typeface="Calibri"/>
                <a:ea typeface="+mn-ea"/>
                <a:cs typeface="+mn-cs"/>
              </a:rPr>
              <a:t>Yoav</a:t>
            </a:r>
            <a:r>
              <a:rPr kumimoji="0" lang="en-US" sz="1800" b="1" i="0" u="none" strike="noStrike" kern="1200" cap="none" spc="0" normalizeH="0" baseline="0" noProof="0" dirty="0">
                <a:ln>
                  <a:noFill/>
                </a:ln>
                <a:solidFill>
                  <a:prstClr val="black"/>
                </a:solidFill>
                <a:effectLst/>
                <a:uLnTx/>
                <a:uFillTx/>
                <a:latin typeface="Calibri"/>
                <a:ea typeface="+mn-ea"/>
                <a:cs typeface="+mn-cs"/>
              </a:rPr>
              <a:t> Freund and Rob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Schapire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3649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5590"/>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Boosting</a:t>
            </a:r>
          </a:p>
        </p:txBody>
      </p:sp>
      <p:pic>
        <p:nvPicPr>
          <p:cNvPr id="3" name="Picture 2"/>
          <p:cNvPicPr>
            <a:picLocks noChangeAspect="1"/>
          </p:cNvPicPr>
          <p:nvPr/>
        </p:nvPicPr>
        <p:blipFill>
          <a:blip r:embed="rId3"/>
          <a:stretch>
            <a:fillRect/>
          </a:stretch>
        </p:blipFill>
        <p:spPr>
          <a:xfrm>
            <a:off x="2971800" y="195590"/>
            <a:ext cx="4682499" cy="6248400"/>
          </a:xfrm>
          <a:prstGeom prst="rect">
            <a:avLst/>
          </a:prstGeom>
        </p:spPr>
      </p:pic>
      <p:sp>
        <p:nvSpPr>
          <p:cNvPr id="4" name="Right Arrow 3"/>
          <p:cNvSpPr/>
          <p:nvPr/>
        </p:nvSpPr>
        <p:spPr>
          <a:xfrm>
            <a:off x="1219200" y="2819400"/>
            <a:ext cx="990600" cy="762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190500" y="6342390"/>
            <a:ext cx="7086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r>
              <a:rPr kumimoji="0" lang="en-US" sz="1800" b="1" i="0" u="none" strike="noStrike" kern="1200" cap="none" spc="0" normalizeH="0" baseline="0" noProof="0" dirty="0">
                <a:ln>
                  <a:noFill/>
                </a:ln>
                <a:solidFill>
                  <a:prstClr val="black"/>
                </a:solidFill>
                <a:effectLst/>
                <a:uLnTx/>
                <a:uFillTx/>
                <a:latin typeface="Calibri"/>
                <a:ea typeface="+mn-ea"/>
                <a:cs typeface="+mn-cs"/>
              </a:rPr>
              <a:t>A Tutorial on Boosting”,</a:t>
            </a:r>
            <a:r>
              <a:rPr kumimoji="0" lang="en-US" sz="1800" b="1" i="0" u="none" strike="noStrike" kern="1200" cap="none" spc="0" normalizeH="0" baseline="0" noProof="0" dirty="0" err="1">
                <a:ln>
                  <a:noFill/>
                </a:ln>
                <a:solidFill>
                  <a:prstClr val="black"/>
                </a:solidFill>
                <a:effectLst/>
                <a:uLnTx/>
                <a:uFillTx/>
                <a:latin typeface="Calibri"/>
                <a:ea typeface="+mn-ea"/>
                <a:cs typeface="+mn-cs"/>
              </a:rPr>
              <a:t>Yoav</a:t>
            </a:r>
            <a:r>
              <a:rPr kumimoji="0" lang="en-US" sz="1800" b="1" i="0" u="none" strike="noStrike" kern="1200" cap="none" spc="0" normalizeH="0" baseline="0" noProof="0" dirty="0">
                <a:ln>
                  <a:noFill/>
                </a:ln>
                <a:solidFill>
                  <a:prstClr val="black"/>
                </a:solidFill>
                <a:effectLst/>
                <a:uLnTx/>
                <a:uFillTx/>
                <a:latin typeface="Calibri"/>
                <a:ea typeface="+mn-ea"/>
                <a:cs typeface="+mn-cs"/>
              </a:rPr>
              <a:t> Freund and Rob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Schapire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Picture 5"/>
          <p:cNvPicPr>
            <a:picLocks noChangeAspect="1"/>
          </p:cNvPicPr>
          <p:nvPr/>
        </p:nvPicPr>
        <p:blipFill>
          <a:blip r:embed="rId4"/>
          <a:stretch>
            <a:fillRect/>
          </a:stretch>
        </p:blipFill>
        <p:spPr>
          <a:xfrm>
            <a:off x="2819400" y="195590"/>
            <a:ext cx="3733800" cy="3162300"/>
          </a:xfrm>
          <a:prstGeom prst="rect">
            <a:avLst/>
          </a:prstGeom>
        </p:spPr>
      </p:pic>
    </p:spTree>
    <p:extLst>
      <p:ext uri="{BB962C8B-B14F-4D97-AF65-F5344CB8AC3E}">
        <p14:creationId xmlns:p14="http://schemas.microsoft.com/office/powerpoint/2010/main" val="27777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4"/>
          <p:cNvSpPr>
            <a:spLocks noGrp="1" noChangeArrowheads="1"/>
          </p:cNvSpPr>
          <p:nvPr>
            <p:ph type="ctrTitle"/>
          </p:nvPr>
        </p:nvSpPr>
        <p:spPr>
          <a:xfrm>
            <a:off x="685800" y="0"/>
            <a:ext cx="7772400" cy="1470025"/>
          </a:xfrm>
        </p:spPr>
        <p:txBody>
          <a:bodyPr/>
          <a:lstStyle/>
          <a:p>
            <a:pPr eaLnBrk="1" hangingPunct="1"/>
            <a:r>
              <a:rPr lang="en-US" altLang="en-US" sz="4000" dirty="0">
                <a:solidFill>
                  <a:srgbClr val="002060"/>
                </a:solidFill>
              </a:rPr>
              <a:t>Ensembles in Machine Learning</a:t>
            </a:r>
          </a:p>
        </p:txBody>
      </p:sp>
      <p:sp>
        <p:nvSpPr>
          <p:cNvPr id="158723" name="Rectangle 5"/>
          <p:cNvSpPr>
            <a:spLocks noGrp="1" noChangeArrowheads="1"/>
          </p:cNvSpPr>
          <p:nvPr>
            <p:ph type="subTitle" idx="1"/>
          </p:nvPr>
        </p:nvSpPr>
        <p:spPr/>
        <p:txBody>
          <a:bodyPr/>
          <a:lstStyle/>
          <a:p>
            <a:pPr eaLnBrk="1" hangingPunct="1">
              <a:lnSpc>
                <a:spcPct val="80000"/>
              </a:lnSpc>
            </a:pPr>
            <a:endParaRPr lang="en-US" altLang="en-US" sz="1800"/>
          </a:p>
          <a:p>
            <a:pPr eaLnBrk="1" hangingPunct="1">
              <a:lnSpc>
                <a:spcPct val="80000"/>
              </a:lnSpc>
            </a:pPr>
            <a:endParaRPr lang="en-US" altLang="en-US" sz="1800"/>
          </a:p>
        </p:txBody>
      </p:sp>
      <p:sp>
        <p:nvSpPr>
          <p:cNvPr id="158724" name="TextBox 1"/>
          <p:cNvSpPr txBox="1">
            <a:spLocks noChangeArrowheads="1"/>
          </p:cNvSpPr>
          <p:nvPr/>
        </p:nvSpPr>
        <p:spPr bwMode="auto">
          <a:xfrm>
            <a:off x="0" y="1290738"/>
            <a:ext cx="8610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2800" b="1" dirty="0">
                <a:solidFill>
                  <a:srgbClr val="00B050"/>
                </a:solidFill>
              </a:rPr>
              <a:t>Ensemble:</a:t>
            </a:r>
            <a:r>
              <a:rPr lang="en-US" altLang="en-US" sz="2800" dirty="0"/>
              <a:t>  a group of people or things that make up a complete unit (such as a musical group, a group of actors or dancers, or a set of clothes)</a:t>
            </a:r>
          </a:p>
        </p:txBody>
      </p:sp>
      <p:pic>
        <p:nvPicPr>
          <p:cNvPr id="2" name="Picture 1"/>
          <p:cNvPicPr>
            <a:picLocks noChangeAspect="1"/>
          </p:cNvPicPr>
          <p:nvPr/>
        </p:nvPicPr>
        <p:blipFill>
          <a:blip r:embed="rId3"/>
          <a:stretch>
            <a:fillRect/>
          </a:stretch>
        </p:blipFill>
        <p:spPr>
          <a:xfrm>
            <a:off x="1905000" y="3162299"/>
            <a:ext cx="5257800" cy="32782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5590"/>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Boosting</a:t>
            </a:r>
          </a:p>
        </p:txBody>
      </p:sp>
      <p:pic>
        <p:nvPicPr>
          <p:cNvPr id="3" name="Picture 2"/>
          <p:cNvPicPr>
            <a:picLocks noChangeAspect="1"/>
          </p:cNvPicPr>
          <p:nvPr/>
        </p:nvPicPr>
        <p:blipFill>
          <a:blip r:embed="rId3"/>
          <a:stretch>
            <a:fillRect/>
          </a:stretch>
        </p:blipFill>
        <p:spPr>
          <a:xfrm>
            <a:off x="762000" y="780366"/>
            <a:ext cx="7327900" cy="5664044"/>
          </a:xfrm>
          <a:prstGeom prst="rect">
            <a:avLst/>
          </a:prstGeom>
        </p:spPr>
      </p:pic>
      <p:sp>
        <p:nvSpPr>
          <p:cNvPr id="4" name="Rectangle 3"/>
          <p:cNvSpPr/>
          <p:nvPr/>
        </p:nvSpPr>
        <p:spPr>
          <a:xfrm>
            <a:off x="190500" y="6342390"/>
            <a:ext cx="7086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r>
              <a:rPr kumimoji="0" lang="en-US" sz="1800" b="1" i="0" u="none" strike="noStrike" kern="1200" cap="none" spc="0" normalizeH="0" baseline="0" noProof="0" dirty="0">
                <a:ln>
                  <a:noFill/>
                </a:ln>
                <a:solidFill>
                  <a:prstClr val="black"/>
                </a:solidFill>
                <a:effectLst/>
                <a:uLnTx/>
                <a:uFillTx/>
                <a:latin typeface="Calibri"/>
                <a:ea typeface="+mn-ea"/>
                <a:cs typeface="+mn-cs"/>
              </a:rPr>
              <a:t>A Tutorial on Boosting”,</a:t>
            </a:r>
            <a:r>
              <a:rPr kumimoji="0" lang="en-US" sz="1800" b="1" i="0" u="none" strike="noStrike" kern="1200" cap="none" spc="0" normalizeH="0" baseline="0" noProof="0" dirty="0" err="1">
                <a:ln>
                  <a:noFill/>
                </a:ln>
                <a:solidFill>
                  <a:prstClr val="black"/>
                </a:solidFill>
                <a:effectLst/>
                <a:uLnTx/>
                <a:uFillTx/>
                <a:latin typeface="Calibri"/>
                <a:ea typeface="+mn-ea"/>
                <a:cs typeface="+mn-cs"/>
              </a:rPr>
              <a:t>Yoav</a:t>
            </a:r>
            <a:r>
              <a:rPr kumimoji="0" lang="en-US" sz="1800" b="1" i="0" u="none" strike="noStrike" kern="1200" cap="none" spc="0" normalizeH="0" baseline="0" noProof="0" dirty="0">
                <a:ln>
                  <a:noFill/>
                </a:ln>
                <a:solidFill>
                  <a:prstClr val="black"/>
                </a:solidFill>
                <a:effectLst/>
                <a:uLnTx/>
                <a:uFillTx/>
                <a:latin typeface="Calibri"/>
                <a:ea typeface="+mn-ea"/>
                <a:cs typeface="+mn-cs"/>
              </a:rPr>
              <a:t> Freund and Rob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Schapire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p:cNvPicPr>
            <a:picLocks noChangeAspect="1"/>
          </p:cNvPicPr>
          <p:nvPr/>
        </p:nvPicPr>
        <p:blipFill>
          <a:blip r:embed="rId4"/>
          <a:stretch>
            <a:fillRect/>
          </a:stretch>
        </p:blipFill>
        <p:spPr>
          <a:xfrm>
            <a:off x="4330700" y="450166"/>
            <a:ext cx="4203700" cy="660400"/>
          </a:xfrm>
          <a:prstGeom prst="rect">
            <a:avLst/>
          </a:prstGeom>
        </p:spPr>
      </p:pic>
    </p:spTree>
    <p:extLst>
      <p:ext uri="{BB962C8B-B14F-4D97-AF65-F5344CB8AC3E}">
        <p14:creationId xmlns:p14="http://schemas.microsoft.com/office/powerpoint/2010/main" val="1127044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824"/>
            <a:ext cx="8305800"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Calibri"/>
                <a:ea typeface="+mn-ea"/>
                <a:cs typeface="+mn-cs"/>
              </a:rPr>
              <a:t>Boosting</a:t>
            </a:r>
          </a:p>
        </p:txBody>
      </p:sp>
      <p:pic>
        <p:nvPicPr>
          <p:cNvPr id="5" name="Picture 4"/>
          <p:cNvPicPr>
            <a:picLocks noChangeAspect="1"/>
          </p:cNvPicPr>
          <p:nvPr/>
        </p:nvPicPr>
        <p:blipFill>
          <a:blip r:embed="rId3"/>
          <a:stretch>
            <a:fillRect/>
          </a:stretch>
        </p:blipFill>
        <p:spPr>
          <a:xfrm>
            <a:off x="0" y="685800"/>
            <a:ext cx="9144000" cy="5589018"/>
          </a:xfrm>
          <a:prstGeom prst="rect">
            <a:avLst/>
          </a:prstGeom>
        </p:spPr>
      </p:pic>
    </p:spTree>
    <p:extLst>
      <p:ext uri="{BB962C8B-B14F-4D97-AF65-F5344CB8AC3E}">
        <p14:creationId xmlns:p14="http://schemas.microsoft.com/office/powerpoint/2010/main" val="3938224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ctrTitle"/>
          </p:nvPr>
        </p:nvSpPr>
        <p:spPr/>
        <p:txBody>
          <a:bodyPr/>
          <a:lstStyle/>
          <a:p>
            <a:pPr eaLnBrk="1" hangingPunct="1"/>
            <a:r>
              <a:rPr lang="en-US" altLang="en-US" sz="4800" dirty="0"/>
              <a:t>End of Lecture</a:t>
            </a:r>
            <a:r>
              <a:rPr lang="en-US" altLang="en-US" sz="5400" dirty="0">
                <a:solidFill>
                  <a:srgbClr val="00B050"/>
                </a:solidFill>
              </a:rPr>
              <a:t> </a:t>
            </a:r>
          </a:p>
        </p:txBody>
      </p:sp>
    </p:spTree>
    <p:extLst>
      <p:ext uri="{BB962C8B-B14F-4D97-AF65-F5344CB8AC3E}">
        <p14:creationId xmlns:p14="http://schemas.microsoft.com/office/powerpoint/2010/main" val="7799359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ctrTitle"/>
          </p:nvPr>
        </p:nvSpPr>
        <p:spPr/>
        <p:txBody>
          <a:bodyPr/>
          <a:lstStyle/>
          <a:p>
            <a:pPr eaLnBrk="1" hangingPunct="1"/>
            <a:r>
              <a:rPr lang="en-US" altLang="en-US" dirty="0"/>
              <a:t> </a:t>
            </a:r>
            <a:r>
              <a:rPr lang="en-US" altLang="en-US" sz="3600" dirty="0">
                <a:solidFill>
                  <a:srgbClr val="00B050"/>
                </a:solidFill>
              </a:rPr>
              <a:t>Binomial Distribution </a:t>
            </a:r>
          </a:p>
        </p:txBody>
      </p:sp>
      <p:sp>
        <p:nvSpPr>
          <p:cNvPr id="143363" name="Rectangle 3"/>
          <p:cNvSpPr>
            <a:spLocks noGrp="1" noChangeArrowheads="1"/>
          </p:cNvSpPr>
          <p:nvPr>
            <p:ph type="subTitle" idx="1"/>
          </p:nvPr>
        </p:nvSpPr>
        <p:spPr/>
        <p:txBody>
          <a:bodyPr/>
          <a:lstStyle/>
          <a:p>
            <a:pPr eaLnBrk="1" hangingPunct="1"/>
            <a:endParaRPr lang="en-US" altLang="en-US" dirty="0"/>
          </a:p>
        </p:txBody>
      </p:sp>
    </p:spTree>
    <p:extLst>
      <p:ext uri="{BB962C8B-B14F-4D97-AF65-F5344CB8AC3E}">
        <p14:creationId xmlns:p14="http://schemas.microsoft.com/office/powerpoint/2010/main" val="20962816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en-US" sz="3600" b="1" dirty="0">
                <a:solidFill>
                  <a:srgbClr val="002060"/>
                </a:solidFill>
              </a:rPr>
              <a:t>Binomial Experiments</a:t>
            </a:r>
          </a:p>
        </p:txBody>
      </p:sp>
      <p:sp>
        <p:nvSpPr>
          <p:cNvPr id="144387" name="Rectangle 3"/>
          <p:cNvSpPr>
            <a:spLocks noGrp="1" noChangeArrowheads="1"/>
          </p:cNvSpPr>
          <p:nvPr>
            <p:ph type="body" idx="1"/>
          </p:nvPr>
        </p:nvSpPr>
        <p:spPr/>
        <p:txBody>
          <a:bodyPr/>
          <a:lstStyle/>
          <a:p>
            <a:pPr eaLnBrk="1" hangingPunct="1"/>
            <a:r>
              <a:rPr lang="en-US" altLang="en-US" dirty="0"/>
              <a:t>There are many probability experiments for which the results of each trial can be reduced to two outcomes:  success and failure.  For instance, when a basketball player attempts a free throw, he or she either makes the basket or does not.  Probability experiments such as these are called binomial experiments.</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34</a:t>
            </a:fld>
            <a:endParaRPr lang="en-US" altLang="en-US" dirty="0"/>
          </a:p>
        </p:txBody>
      </p:sp>
    </p:spTree>
    <p:extLst>
      <p:ext uri="{BB962C8B-B14F-4D97-AF65-F5344CB8AC3E}">
        <p14:creationId xmlns:p14="http://schemas.microsoft.com/office/powerpoint/2010/main" val="3380554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ltLang="en-US" sz="3600" b="1" dirty="0">
                <a:solidFill>
                  <a:srgbClr val="00B050"/>
                </a:solidFill>
              </a:rPr>
              <a:t>Definition</a:t>
            </a:r>
          </a:p>
        </p:txBody>
      </p:sp>
      <p:sp>
        <p:nvSpPr>
          <p:cNvPr id="145411" name="Rectangle 3"/>
          <p:cNvSpPr>
            <a:spLocks noGrp="1" noChangeArrowheads="1"/>
          </p:cNvSpPr>
          <p:nvPr>
            <p:ph type="body" idx="1"/>
          </p:nvPr>
        </p:nvSpPr>
        <p:spPr/>
        <p:txBody>
          <a:bodyPr/>
          <a:lstStyle/>
          <a:p>
            <a:pPr eaLnBrk="1" hangingPunct="1">
              <a:lnSpc>
                <a:spcPct val="90000"/>
              </a:lnSpc>
            </a:pPr>
            <a:r>
              <a:rPr lang="en-US" altLang="en-US" sz="2400" dirty="0"/>
              <a:t>A binomial experiment is a probability experiment </a:t>
            </a:r>
            <a:r>
              <a:rPr lang="en-US" altLang="en-US" sz="2400" b="1" dirty="0">
                <a:solidFill>
                  <a:srgbClr val="00B050"/>
                </a:solidFill>
              </a:rPr>
              <a:t>that satisfies the following conditions:</a:t>
            </a:r>
          </a:p>
          <a:p>
            <a:pPr eaLnBrk="1" hangingPunct="1">
              <a:lnSpc>
                <a:spcPct val="90000"/>
              </a:lnSpc>
              <a:buFontTx/>
              <a:buNone/>
            </a:pPr>
            <a:endParaRPr lang="en-US" altLang="en-US" sz="2400" dirty="0"/>
          </a:p>
          <a:p>
            <a:pPr eaLnBrk="1" hangingPunct="1">
              <a:lnSpc>
                <a:spcPct val="90000"/>
              </a:lnSpc>
              <a:buFontTx/>
              <a:buNone/>
            </a:pPr>
            <a:r>
              <a:rPr lang="en-US" altLang="en-US" sz="2400" dirty="0"/>
              <a:t>1.  The experiment is repeated for a fixed number of trials, where each trial is independent of the other trials.</a:t>
            </a:r>
          </a:p>
          <a:p>
            <a:pPr eaLnBrk="1" hangingPunct="1">
              <a:lnSpc>
                <a:spcPct val="90000"/>
              </a:lnSpc>
              <a:buFontTx/>
              <a:buNone/>
            </a:pPr>
            <a:r>
              <a:rPr lang="en-US" altLang="en-US" sz="2400" dirty="0"/>
              <a:t>2.  There are only two possible outcomes of interest for each trial.  The outcomes can be classified as a success (S) or as a failure (F).</a:t>
            </a:r>
          </a:p>
          <a:p>
            <a:pPr eaLnBrk="1" hangingPunct="1">
              <a:lnSpc>
                <a:spcPct val="90000"/>
              </a:lnSpc>
              <a:buFontTx/>
              <a:buNone/>
            </a:pPr>
            <a:r>
              <a:rPr lang="en-US" altLang="en-US" sz="2400" dirty="0"/>
              <a:t>3.  The probability of a success, P(S), is the same for each trial.</a:t>
            </a:r>
          </a:p>
          <a:p>
            <a:pPr eaLnBrk="1" hangingPunct="1">
              <a:lnSpc>
                <a:spcPct val="90000"/>
              </a:lnSpc>
              <a:buFontTx/>
              <a:buNone/>
            </a:pPr>
            <a:r>
              <a:rPr lang="en-US" altLang="en-US" sz="2400" dirty="0"/>
              <a:t>4.  The random variable, x, counts the number of successful trials.</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35</a:t>
            </a:fld>
            <a:endParaRPr lang="en-US" altLang="en-US" dirty="0"/>
          </a:p>
        </p:txBody>
      </p:sp>
    </p:spTree>
    <p:extLst>
      <p:ext uri="{BB962C8B-B14F-4D97-AF65-F5344CB8AC3E}">
        <p14:creationId xmlns:p14="http://schemas.microsoft.com/office/powerpoint/2010/main" val="7196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eaLnBrk="1" hangingPunct="1"/>
            <a:r>
              <a:rPr lang="en-US" altLang="en-US" sz="3600" dirty="0"/>
              <a:t>Notation for Binomial Experiments</a:t>
            </a:r>
          </a:p>
        </p:txBody>
      </p:sp>
      <p:graphicFrame>
        <p:nvGraphicFramePr>
          <p:cNvPr id="6171" name="Group 27"/>
          <p:cNvGraphicFramePr>
            <a:graphicFrameLocks noGrp="1"/>
          </p:cNvGraphicFramePr>
          <p:nvPr>
            <p:ph idx="1"/>
          </p:nvPr>
        </p:nvGraphicFramePr>
        <p:xfrm>
          <a:off x="457200" y="1600200"/>
          <a:ext cx="8229600" cy="4810126"/>
        </p:xfrm>
        <a:graphic>
          <a:graphicData uri="http://schemas.openxmlformats.org/drawingml/2006/table">
            <a:tbl>
              <a:tblPr/>
              <a:tblGrid>
                <a:gridCol w="26670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9049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dirty="0">
                          <a:ln>
                            <a:noFill/>
                          </a:ln>
                          <a:solidFill>
                            <a:schemeClr val="tx1"/>
                          </a:solidFill>
                          <a:effectLst/>
                          <a:latin typeface="Arial" charset="0"/>
                        </a:rPr>
                        <a:t>Symbol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dirty="0">
                          <a:ln>
                            <a:noFill/>
                          </a:ln>
                          <a:solidFill>
                            <a:schemeClr val="tx1"/>
                          </a:solidFill>
                          <a:effectLst/>
                          <a:latin typeface="Arial" charset="0"/>
                        </a:rPr>
                        <a:t>Description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0"/>
                  </a:ext>
                </a:extLst>
              </a:tr>
              <a:tr h="9049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The number of times a trial is repeated.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652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p = P(S)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The probability of success in a single trial.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9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q = P(F)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The probability of failure in a single trial (q = 1 – p)</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79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dirty="0">
                          <a:ln>
                            <a:noFill/>
                          </a:ln>
                          <a:solidFill>
                            <a:schemeClr val="tx1"/>
                          </a:solidFill>
                          <a:effectLst/>
                          <a:latin typeface="Arial" charset="0"/>
                        </a:rPr>
                        <a:t>x</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The random variable represents a count of the number of successes in n trials:  x = 0, 1, 2, 3, . . . n.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36</a:t>
            </a:fld>
            <a:endParaRPr lang="en-US" altLang="en-US" dirty="0"/>
          </a:p>
        </p:txBody>
      </p:sp>
    </p:spTree>
    <p:extLst>
      <p:ext uri="{BB962C8B-B14F-4D97-AF65-F5344CB8AC3E}">
        <p14:creationId xmlns:p14="http://schemas.microsoft.com/office/powerpoint/2010/main" val="2919768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274638"/>
            <a:ext cx="8229600" cy="563562"/>
          </a:xfrm>
        </p:spPr>
        <p:txBody>
          <a:bodyPr/>
          <a:lstStyle/>
          <a:p>
            <a:pPr algn="l" eaLnBrk="1" hangingPunct="1"/>
            <a:r>
              <a:rPr lang="en-US" altLang="en-US" sz="3600" dirty="0"/>
              <a:t>Note:</a:t>
            </a:r>
          </a:p>
        </p:txBody>
      </p:sp>
      <p:sp>
        <p:nvSpPr>
          <p:cNvPr id="147459" name="Rectangle 3"/>
          <p:cNvSpPr>
            <a:spLocks noGrp="1" noChangeArrowheads="1"/>
          </p:cNvSpPr>
          <p:nvPr>
            <p:ph type="body" idx="1"/>
          </p:nvPr>
        </p:nvSpPr>
        <p:spPr>
          <a:xfrm>
            <a:off x="457200" y="838200"/>
            <a:ext cx="8229600" cy="5715000"/>
          </a:xfrm>
        </p:spPr>
        <p:txBody>
          <a:bodyPr/>
          <a:lstStyle/>
          <a:p>
            <a:pPr eaLnBrk="1" hangingPunct="1">
              <a:lnSpc>
                <a:spcPct val="90000"/>
              </a:lnSpc>
            </a:pPr>
            <a:r>
              <a:rPr lang="en-US" altLang="en-US" sz="2400" dirty="0"/>
              <a:t>Here is a simple example of binomial experiment.  From a standard deck of cards, you pick a card, note whether it is a club or not, and replace the card.  You repeat the experiment 5 times, so n = 5.  The outcomes for each trial can be classified in two categories:  S = selecting a club and F = selecting another suit.  The probabilities of success and failure are:</a:t>
            </a:r>
          </a:p>
          <a:p>
            <a:pPr eaLnBrk="1" hangingPunct="1">
              <a:lnSpc>
                <a:spcPct val="90000"/>
              </a:lnSpc>
            </a:pPr>
            <a:endParaRPr lang="en-US" altLang="en-US" sz="2400" dirty="0"/>
          </a:p>
          <a:p>
            <a:pPr eaLnBrk="1" hangingPunct="1">
              <a:lnSpc>
                <a:spcPct val="90000"/>
              </a:lnSpc>
              <a:buFontTx/>
              <a:buNone/>
            </a:pPr>
            <a:r>
              <a:rPr lang="en-US" altLang="en-US" sz="2400" dirty="0"/>
              <a:t>		p = P(S) = ¼      and    q = P(F) = ¾.</a:t>
            </a:r>
          </a:p>
          <a:p>
            <a:pPr eaLnBrk="1" hangingPunct="1">
              <a:lnSpc>
                <a:spcPct val="90000"/>
              </a:lnSpc>
              <a:buFontTx/>
              <a:buNone/>
            </a:pPr>
            <a:endParaRPr lang="en-US" altLang="en-US" sz="2400" dirty="0"/>
          </a:p>
          <a:p>
            <a:pPr eaLnBrk="1" hangingPunct="1">
              <a:lnSpc>
                <a:spcPct val="90000"/>
              </a:lnSpc>
              <a:buFontTx/>
              <a:buNone/>
            </a:pPr>
            <a:r>
              <a:rPr lang="en-US" altLang="en-US" sz="2400" dirty="0"/>
              <a:t>The random variable x represents the number of clubs selected in the 5 trials.  So, the possible values of the random variable are 0, 1, 2, 3, 4, and 5.  Note that x is a discrete random variable because its possible values can be listed.  </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37</a:t>
            </a:fld>
            <a:endParaRPr lang="en-US" altLang="en-US" dirty="0"/>
          </a:p>
        </p:txBody>
      </p:sp>
    </p:spTree>
    <p:extLst>
      <p:ext uri="{BB962C8B-B14F-4D97-AF65-F5344CB8AC3E}">
        <p14:creationId xmlns:p14="http://schemas.microsoft.com/office/powerpoint/2010/main" val="1500091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274638"/>
            <a:ext cx="8229600" cy="563562"/>
          </a:xfrm>
        </p:spPr>
        <p:txBody>
          <a:bodyPr/>
          <a:lstStyle/>
          <a:p>
            <a:pPr algn="l" eaLnBrk="1" hangingPunct="1"/>
            <a:r>
              <a:rPr lang="en-US" altLang="en-US" sz="3600" dirty="0"/>
              <a:t>Ex. 1:  Binomial Experiments</a:t>
            </a:r>
          </a:p>
        </p:txBody>
      </p:sp>
      <p:sp>
        <p:nvSpPr>
          <p:cNvPr id="148483" name="Rectangle 3"/>
          <p:cNvSpPr>
            <a:spLocks noGrp="1" noChangeArrowheads="1"/>
          </p:cNvSpPr>
          <p:nvPr>
            <p:ph type="body" idx="1"/>
          </p:nvPr>
        </p:nvSpPr>
        <p:spPr>
          <a:xfrm>
            <a:off x="457200" y="838200"/>
            <a:ext cx="8229600" cy="5715000"/>
          </a:xfrm>
        </p:spPr>
        <p:txBody>
          <a:bodyPr/>
          <a:lstStyle/>
          <a:p>
            <a:pPr eaLnBrk="1" hangingPunct="1"/>
            <a:r>
              <a:rPr lang="en-US" altLang="en-US" dirty="0"/>
              <a:t>Decide whether the experiment is a binomial experiment.  If it is, specify the values of n, p and q and list the possible values of the random variable, x.  If it is not, explain why.</a:t>
            </a:r>
          </a:p>
          <a:p>
            <a:pPr eaLnBrk="1" hangingPunct="1">
              <a:buFontTx/>
              <a:buNone/>
            </a:pPr>
            <a:endParaRPr lang="en-US" altLang="en-US" dirty="0"/>
          </a:p>
          <a:p>
            <a:pPr eaLnBrk="1" hangingPunct="1">
              <a:buFontTx/>
              <a:buNone/>
            </a:pPr>
            <a:r>
              <a:rPr lang="en-US" altLang="en-US" dirty="0"/>
              <a:t>1.  A certain surgical procedure has an 85% chance of success.  A doctor performs the procedure on eight patients.  The random variable represents the number of successful surgeries.  </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38</a:t>
            </a:fld>
            <a:endParaRPr lang="en-US" altLang="en-US" dirty="0"/>
          </a:p>
        </p:txBody>
      </p:sp>
    </p:spTree>
    <p:extLst>
      <p:ext uri="{BB962C8B-B14F-4D97-AF65-F5344CB8AC3E}">
        <p14:creationId xmlns:p14="http://schemas.microsoft.com/office/powerpoint/2010/main" val="2861362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274638"/>
            <a:ext cx="8229600" cy="563562"/>
          </a:xfrm>
        </p:spPr>
        <p:txBody>
          <a:bodyPr/>
          <a:lstStyle/>
          <a:p>
            <a:pPr algn="l" eaLnBrk="1" hangingPunct="1"/>
            <a:r>
              <a:rPr lang="en-US" altLang="en-US" sz="3600" dirty="0"/>
              <a:t>Ex. 1:  Binomial Experiments</a:t>
            </a:r>
          </a:p>
        </p:txBody>
      </p:sp>
      <p:sp>
        <p:nvSpPr>
          <p:cNvPr id="149507" name="Rectangle 3"/>
          <p:cNvSpPr>
            <a:spLocks noGrp="1" noChangeArrowheads="1"/>
          </p:cNvSpPr>
          <p:nvPr>
            <p:ph type="body" idx="1"/>
          </p:nvPr>
        </p:nvSpPr>
        <p:spPr>
          <a:xfrm>
            <a:off x="457200" y="838200"/>
            <a:ext cx="8229600" cy="5715000"/>
          </a:xfrm>
        </p:spPr>
        <p:txBody>
          <a:bodyPr/>
          <a:lstStyle/>
          <a:p>
            <a:pPr eaLnBrk="1" hangingPunct="1">
              <a:lnSpc>
                <a:spcPct val="80000"/>
              </a:lnSpc>
              <a:buFontTx/>
              <a:buNone/>
            </a:pPr>
            <a:r>
              <a:rPr lang="en-US" altLang="en-US" sz="2800" dirty="0"/>
              <a:t>Solution:  the experiment is a binomial experiment because it satisfies the four conditions of a binomial experiment.  In the experiment, each surgery represents one trial.  There are eight surgeries, and each surgery is independent of the others.  Also, there are only two possible outcomes for each surgery—either the surgery is a success or it is a failure.  Finally, the probability of success for each surgery is 0.85.  </a:t>
            </a:r>
          </a:p>
          <a:p>
            <a:pPr eaLnBrk="1" hangingPunct="1">
              <a:lnSpc>
                <a:spcPct val="80000"/>
              </a:lnSpc>
              <a:buFontTx/>
              <a:buNone/>
            </a:pPr>
            <a:endParaRPr lang="en-US" altLang="en-US" sz="2800" dirty="0"/>
          </a:p>
          <a:p>
            <a:pPr eaLnBrk="1" hangingPunct="1">
              <a:lnSpc>
                <a:spcPct val="80000"/>
              </a:lnSpc>
              <a:buFontTx/>
              <a:buNone/>
            </a:pPr>
            <a:r>
              <a:rPr lang="en-US" altLang="en-US" sz="2800" dirty="0"/>
              <a:t>		n = 8				</a:t>
            </a:r>
          </a:p>
          <a:p>
            <a:pPr eaLnBrk="1" hangingPunct="1">
              <a:lnSpc>
                <a:spcPct val="80000"/>
              </a:lnSpc>
              <a:buFontTx/>
              <a:buNone/>
            </a:pPr>
            <a:r>
              <a:rPr lang="en-US" altLang="en-US" sz="2800" dirty="0"/>
              <a:t>		p = 0.85	</a:t>
            </a:r>
          </a:p>
          <a:p>
            <a:pPr eaLnBrk="1" hangingPunct="1">
              <a:lnSpc>
                <a:spcPct val="80000"/>
              </a:lnSpc>
              <a:buFontTx/>
              <a:buNone/>
            </a:pPr>
            <a:r>
              <a:rPr lang="en-US" altLang="en-US" sz="2800" dirty="0"/>
              <a:t>		q = 1 – 0.85 = 0.15</a:t>
            </a:r>
          </a:p>
          <a:p>
            <a:pPr eaLnBrk="1" hangingPunct="1">
              <a:lnSpc>
                <a:spcPct val="80000"/>
              </a:lnSpc>
              <a:buFontTx/>
              <a:buNone/>
            </a:pPr>
            <a:r>
              <a:rPr lang="en-US" altLang="en-US" sz="2800" dirty="0"/>
              <a:t>		x = 0, 1, 2, 3, 4, 5, 6, 7, 8</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39</a:t>
            </a:fld>
            <a:endParaRPr lang="en-US" altLang="en-US" dirty="0"/>
          </a:p>
        </p:txBody>
      </p:sp>
    </p:spTree>
    <p:extLst>
      <p:ext uri="{BB962C8B-B14F-4D97-AF65-F5344CB8AC3E}">
        <p14:creationId xmlns:p14="http://schemas.microsoft.com/office/powerpoint/2010/main" val="233963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4"/>
          <p:cNvSpPr>
            <a:spLocks noGrp="1" noChangeArrowheads="1"/>
          </p:cNvSpPr>
          <p:nvPr>
            <p:ph type="ctrTitle"/>
          </p:nvPr>
        </p:nvSpPr>
        <p:spPr>
          <a:xfrm>
            <a:off x="685800" y="0"/>
            <a:ext cx="7772400" cy="1470025"/>
          </a:xfrm>
        </p:spPr>
        <p:txBody>
          <a:bodyPr/>
          <a:lstStyle/>
          <a:p>
            <a:pPr eaLnBrk="1" hangingPunct="1"/>
            <a:r>
              <a:rPr lang="en-US" altLang="en-US" sz="4000" dirty="0">
                <a:solidFill>
                  <a:srgbClr val="002060"/>
                </a:solidFill>
              </a:rPr>
              <a:t>Ensembles in Machine Learning</a:t>
            </a:r>
          </a:p>
        </p:txBody>
      </p:sp>
      <p:sp>
        <p:nvSpPr>
          <p:cNvPr id="158723" name="Rectangle 5"/>
          <p:cNvSpPr>
            <a:spLocks noGrp="1" noChangeArrowheads="1"/>
          </p:cNvSpPr>
          <p:nvPr>
            <p:ph type="subTitle" idx="1"/>
          </p:nvPr>
        </p:nvSpPr>
        <p:spPr/>
        <p:txBody>
          <a:bodyPr/>
          <a:lstStyle/>
          <a:p>
            <a:pPr eaLnBrk="1" hangingPunct="1">
              <a:lnSpc>
                <a:spcPct val="80000"/>
              </a:lnSpc>
            </a:pPr>
            <a:endParaRPr lang="en-US" altLang="en-US" sz="1800"/>
          </a:p>
          <a:p>
            <a:pPr eaLnBrk="1" hangingPunct="1">
              <a:lnSpc>
                <a:spcPct val="80000"/>
              </a:lnSpc>
            </a:pPr>
            <a:endParaRPr lang="en-US" altLang="en-US" sz="1800"/>
          </a:p>
        </p:txBody>
      </p:sp>
      <p:sp>
        <p:nvSpPr>
          <p:cNvPr id="158724" name="TextBox 1"/>
          <p:cNvSpPr txBox="1">
            <a:spLocks noChangeArrowheads="1"/>
          </p:cNvSpPr>
          <p:nvPr/>
        </p:nvSpPr>
        <p:spPr bwMode="auto">
          <a:xfrm>
            <a:off x="0" y="1290738"/>
            <a:ext cx="8610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mn-cs"/>
              </a:rPr>
              <a:t>Ensemble:</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 group of people or things that make up a complete unit (such as a musical group, a group of actors or dancers, or a set of clothes)</a:t>
            </a:r>
          </a:p>
        </p:txBody>
      </p:sp>
      <p:pic>
        <p:nvPicPr>
          <p:cNvPr id="3" name="Picture 2"/>
          <p:cNvPicPr>
            <a:picLocks noChangeAspect="1"/>
          </p:cNvPicPr>
          <p:nvPr/>
        </p:nvPicPr>
        <p:blipFill>
          <a:blip r:embed="rId3"/>
          <a:stretch>
            <a:fillRect/>
          </a:stretch>
        </p:blipFill>
        <p:spPr>
          <a:xfrm>
            <a:off x="990600" y="2866244"/>
            <a:ext cx="7010400" cy="3792511"/>
          </a:xfrm>
          <a:prstGeom prst="rect">
            <a:avLst/>
          </a:prstGeom>
        </p:spPr>
      </p:pic>
    </p:spTree>
    <p:extLst>
      <p:ext uri="{BB962C8B-B14F-4D97-AF65-F5344CB8AC3E}">
        <p14:creationId xmlns:p14="http://schemas.microsoft.com/office/powerpoint/2010/main" val="2266565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274638"/>
            <a:ext cx="8229600" cy="563562"/>
          </a:xfrm>
        </p:spPr>
        <p:txBody>
          <a:bodyPr/>
          <a:lstStyle/>
          <a:p>
            <a:pPr algn="l" eaLnBrk="1" hangingPunct="1"/>
            <a:r>
              <a:rPr lang="en-US" altLang="en-US" sz="3600" dirty="0"/>
              <a:t>Ex. 2:  Binomial Experiments</a:t>
            </a:r>
          </a:p>
        </p:txBody>
      </p:sp>
      <p:sp>
        <p:nvSpPr>
          <p:cNvPr id="150531" name="Rectangle 3"/>
          <p:cNvSpPr>
            <a:spLocks noGrp="1" noChangeArrowheads="1"/>
          </p:cNvSpPr>
          <p:nvPr>
            <p:ph type="body" idx="1"/>
          </p:nvPr>
        </p:nvSpPr>
        <p:spPr>
          <a:xfrm>
            <a:off x="457200" y="838200"/>
            <a:ext cx="8229600" cy="5715000"/>
          </a:xfrm>
        </p:spPr>
        <p:txBody>
          <a:bodyPr/>
          <a:lstStyle/>
          <a:p>
            <a:pPr eaLnBrk="1" hangingPunct="1">
              <a:lnSpc>
                <a:spcPct val="90000"/>
              </a:lnSpc>
            </a:pPr>
            <a:r>
              <a:rPr lang="en-US" altLang="en-US" dirty="0"/>
              <a:t>Decide whether the experiment is a binomial experiment.  If it is, specify the values of n, p and q and list the possible values of the random variable, x.  If it is not, explain why.</a:t>
            </a:r>
          </a:p>
          <a:p>
            <a:pPr eaLnBrk="1" hangingPunct="1">
              <a:lnSpc>
                <a:spcPct val="90000"/>
              </a:lnSpc>
              <a:buFontTx/>
              <a:buNone/>
            </a:pPr>
            <a:endParaRPr lang="en-US" altLang="en-US" dirty="0"/>
          </a:p>
          <a:p>
            <a:pPr eaLnBrk="1" hangingPunct="1">
              <a:lnSpc>
                <a:spcPct val="90000"/>
              </a:lnSpc>
              <a:buFontTx/>
              <a:buNone/>
            </a:pPr>
            <a:r>
              <a:rPr lang="en-US" altLang="en-US" dirty="0"/>
              <a:t>2.  A jar contains five red marbles, nine blue marbles and six green marbles.  You randomly select three marbles from the jar, without replacement.  The random variable represents the number of red marbles.</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40</a:t>
            </a:fld>
            <a:endParaRPr lang="en-US" altLang="en-US" dirty="0"/>
          </a:p>
        </p:txBody>
      </p:sp>
    </p:spTree>
    <p:extLst>
      <p:ext uri="{BB962C8B-B14F-4D97-AF65-F5344CB8AC3E}">
        <p14:creationId xmlns:p14="http://schemas.microsoft.com/office/powerpoint/2010/main" val="3032955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274638"/>
            <a:ext cx="8229600" cy="563562"/>
          </a:xfrm>
        </p:spPr>
        <p:txBody>
          <a:bodyPr/>
          <a:lstStyle/>
          <a:p>
            <a:pPr algn="l" eaLnBrk="1" hangingPunct="1"/>
            <a:r>
              <a:rPr lang="en-US" altLang="en-US" sz="3600" b="1" dirty="0">
                <a:solidFill>
                  <a:srgbClr val="00B050"/>
                </a:solidFill>
              </a:rPr>
              <a:t>Ex. 2:  Binomial Experiments</a:t>
            </a:r>
          </a:p>
        </p:txBody>
      </p:sp>
      <p:sp>
        <p:nvSpPr>
          <p:cNvPr id="151555" name="Rectangle 3"/>
          <p:cNvSpPr>
            <a:spLocks noGrp="1" noChangeArrowheads="1"/>
          </p:cNvSpPr>
          <p:nvPr>
            <p:ph type="body" idx="1"/>
          </p:nvPr>
        </p:nvSpPr>
        <p:spPr>
          <a:xfrm>
            <a:off x="457200" y="838200"/>
            <a:ext cx="8229600" cy="5715000"/>
          </a:xfrm>
        </p:spPr>
        <p:txBody>
          <a:bodyPr/>
          <a:lstStyle/>
          <a:p>
            <a:pPr eaLnBrk="1" hangingPunct="1">
              <a:lnSpc>
                <a:spcPct val="90000"/>
              </a:lnSpc>
              <a:buFontTx/>
              <a:buNone/>
            </a:pPr>
            <a:r>
              <a:rPr lang="en-US" altLang="en-US" dirty="0"/>
              <a:t>Solution:  The experiment is not a binomial experiment because it does not satisfy all four conditions of a binomial experiment.  In the experiment, each marble selection represents one trial and selecting a red marble is a success.  When selecting the first marble, the probability of success is 5/20.  However because the marble is not replaced, the probability is no longer 5/20.  So the trials are not independent, and the probability of a success is not the same for each trial.  </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41</a:t>
            </a:fld>
            <a:endParaRPr lang="en-US" altLang="en-US" dirty="0"/>
          </a:p>
        </p:txBody>
      </p:sp>
    </p:spTree>
    <p:extLst>
      <p:ext uri="{BB962C8B-B14F-4D97-AF65-F5344CB8AC3E}">
        <p14:creationId xmlns:p14="http://schemas.microsoft.com/office/powerpoint/2010/main" val="878815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dirty="0">
                <a:solidFill>
                  <a:srgbClr val="0000FF"/>
                </a:solidFill>
              </a:rPr>
              <a:t>EX3: Random variable example</a:t>
            </a:r>
          </a:p>
        </p:txBody>
      </p:sp>
      <p:sp>
        <p:nvSpPr>
          <p:cNvPr id="152579"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dirty="0"/>
              <a:t>Flip a fair coin 3 times. Random variable is         Y = number of heads</a:t>
            </a:r>
          </a:p>
          <a:p>
            <a:pPr>
              <a:buFontTx/>
              <a:buNone/>
            </a:pPr>
            <a:r>
              <a:rPr lang="en-US" altLang="en-US" sz="2400" dirty="0"/>
              <a:t>Outcome  HHH  HHT  HTH  THH  HTT  THT  TTH  TTT</a:t>
            </a:r>
          </a:p>
          <a:p>
            <a:pPr>
              <a:buFontTx/>
              <a:buNone/>
            </a:pPr>
            <a:r>
              <a:rPr lang="en-US" altLang="en-US" sz="2400" dirty="0" err="1"/>
              <a:t>Prob</a:t>
            </a:r>
            <a:r>
              <a:rPr lang="en-US" altLang="en-US" sz="2400" dirty="0"/>
              <a:t>           1/8    1/8    1/8     1/8    1/8    1/8    1/8    1/8</a:t>
            </a:r>
          </a:p>
          <a:p>
            <a:pPr>
              <a:buFontTx/>
              <a:buNone/>
            </a:pPr>
            <a:r>
              <a:rPr lang="en-US" altLang="en-US" sz="2400" dirty="0"/>
              <a:t>Y		         3       2       2        2        1       1       1       0</a:t>
            </a:r>
          </a:p>
          <a:p>
            <a:pPr>
              <a:buFontTx/>
              <a:buNone/>
            </a:pPr>
            <a:r>
              <a:rPr lang="en-US" altLang="en-US" sz="2400" dirty="0"/>
              <a:t>So the random variable Y is specified as</a:t>
            </a:r>
          </a:p>
          <a:p>
            <a:pPr>
              <a:buFontTx/>
              <a:buNone/>
            </a:pPr>
            <a:endParaRPr lang="en-US" altLang="en-US" sz="2400" dirty="0"/>
          </a:p>
          <a:p>
            <a:pPr>
              <a:buFontTx/>
              <a:buNone/>
            </a:pPr>
            <a:r>
              <a:rPr lang="en-US" altLang="en-US" sz="2400" dirty="0"/>
              <a:t>Y          0      1      2      3</a:t>
            </a:r>
          </a:p>
          <a:p>
            <a:pPr>
              <a:buFontTx/>
              <a:buNone/>
            </a:pPr>
            <a:r>
              <a:rPr lang="en-US" altLang="en-US" sz="2400" dirty="0" err="1"/>
              <a:t>Prob</a:t>
            </a:r>
            <a:r>
              <a:rPr lang="en-US" altLang="en-US" sz="2400" dirty="0"/>
              <a:t>    1/8  3/8   3/8    1/8     </a:t>
            </a:r>
          </a:p>
          <a:p>
            <a:pPr>
              <a:buFontTx/>
              <a:buNone/>
            </a:pPr>
            <a:endParaRPr lang="en-US" altLang="en-US" sz="2400" dirty="0"/>
          </a:p>
          <a:p>
            <a:pPr>
              <a:buFontTx/>
              <a:buNone/>
            </a:pPr>
            <a:endParaRPr lang="en-US" altLang="en-US" sz="2400" dirty="0"/>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42</a:t>
            </a:fld>
            <a:endParaRPr lang="en-US" altLang="en-US"/>
          </a:p>
        </p:txBody>
      </p:sp>
    </p:spTree>
    <p:extLst>
      <p:ext uri="{BB962C8B-B14F-4D97-AF65-F5344CB8AC3E}">
        <p14:creationId xmlns:p14="http://schemas.microsoft.com/office/powerpoint/2010/main" val="1420359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274638"/>
            <a:ext cx="8229600" cy="563562"/>
          </a:xfrm>
        </p:spPr>
        <p:txBody>
          <a:bodyPr/>
          <a:lstStyle/>
          <a:p>
            <a:pPr algn="l" eaLnBrk="1" hangingPunct="1"/>
            <a:r>
              <a:rPr lang="en-US" altLang="en-US" sz="3600" b="1">
                <a:solidFill>
                  <a:srgbClr val="00B050"/>
                </a:solidFill>
              </a:rPr>
              <a:t>Binomial Probabilities</a:t>
            </a:r>
          </a:p>
        </p:txBody>
      </p:sp>
      <p:sp>
        <p:nvSpPr>
          <p:cNvPr id="153603" name="Rectangle 3"/>
          <p:cNvSpPr>
            <a:spLocks noGrp="1" noChangeArrowheads="1"/>
          </p:cNvSpPr>
          <p:nvPr>
            <p:ph type="body" idx="1"/>
          </p:nvPr>
        </p:nvSpPr>
        <p:spPr>
          <a:xfrm>
            <a:off x="457200" y="838200"/>
            <a:ext cx="8229600" cy="2895600"/>
          </a:xfrm>
        </p:spPr>
        <p:txBody>
          <a:bodyPr/>
          <a:lstStyle/>
          <a:p>
            <a:pPr eaLnBrk="1" hangingPunct="1">
              <a:lnSpc>
                <a:spcPct val="90000"/>
              </a:lnSpc>
              <a:buFontTx/>
              <a:buNone/>
            </a:pPr>
            <a:r>
              <a:rPr lang="en-US" altLang="en-US" sz="2400"/>
              <a:t>There are several ways to find the probability of x successes in n trials of a binomial experiment.  One way is to use the binomial probability formula.  </a:t>
            </a:r>
          </a:p>
          <a:p>
            <a:pPr eaLnBrk="1" hangingPunct="1">
              <a:lnSpc>
                <a:spcPct val="90000"/>
              </a:lnSpc>
              <a:buFontTx/>
              <a:buNone/>
            </a:pPr>
            <a:endParaRPr lang="en-US" altLang="en-US" sz="2400"/>
          </a:p>
          <a:p>
            <a:pPr eaLnBrk="1" hangingPunct="1">
              <a:lnSpc>
                <a:spcPct val="90000"/>
              </a:lnSpc>
              <a:buFontTx/>
              <a:buNone/>
            </a:pPr>
            <a:r>
              <a:rPr lang="en-US" altLang="en-US" sz="2400"/>
              <a:t>Binomial Probability Formula</a:t>
            </a:r>
          </a:p>
          <a:p>
            <a:pPr eaLnBrk="1" hangingPunct="1">
              <a:lnSpc>
                <a:spcPct val="90000"/>
              </a:lnSpc>
              <a:buFontTx/>
              <a:buNone/>
            </a:pPr>
            <a:r>
              <a:rPr lang="en-US" altLang="en-US" sz="2400"/>
              <a:t>In a binomial experiment, the probability of exactly x successes in n trials is:</a:t>
            </a:r>
          </a:p>
        </p:txBody>
      </p:sp>
      <p:graphicFrame>
        <p:nvGraphicFramePr>
          <p:cNvPr id="153604" name="Object 4"/>
          <p:cNvGraphicFramePr>
            <a:graphicFrameLocks noChangeAspect="1"/>
          </p:cNvGraphicFramePr>
          <p:nvPr/>
        </p:nvGraphicFramePr>
        <p:xfrm>
          <a:off x="609600" y="3810000"/>
          <a:ext cx="7772400" cy="1474788"/>
        </p:xfrm>
        <a:graphic>
          <a:graphicData uri="http://schemas.openxmlformats.org/presentationml/2006/ole">
            <mc:AlternateContent xmlns:mc="http://schemas.openxmlformats.org/markup-compatibility/2006">
              <mc:Choice xmlns:v="urn:schemas-microsoft-com:vml" Requires="v">
                <p:oleObj spid="_x0000_s174099" name="Equation" r:id="rId3" imgW="2209800" imgH="419100" progId="Equation.3">
                  <p:embed/>
                </p:oleObj>
              </mc:Choice>
              <mc:Fallback>
                <p:oleObj name="Equation" r:id="rId3" imgW="2209800" imgH="419100" progId="Equation.3">
                  <p:embed/>
                  <p:pic>
                    <p:nvPicPr>
                      <p:cNvPr id="153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10000"/>
                        <a:ext cx="7772400" cy="147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43</a:t>
            </a:fld>
            <a:endParaRPr lang="en-US" altLang="en-US"/>
          </a:p>
        </p:txBody>
      </p:sp>
    </p:spTree>
    <p:extLst>
      <p:ext uri="{BB962C8B-B14F-4D97-AF65-F5344CB8AC3E}">
        <p14:creationId xmlns:p14="http://schemas.microsoft.com/office/powerpoint/2010/main" val="477547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7200" y="274638"/>
            <a:ext cx="8229600" cy="563562"/>
          </a:xfrm>
        </p:spPr>
        <p:txBody>
          <a:bodyPr/>
          <a:lstStyle/>
          <a:p>
            <a:pPr algn="l" eaLnBrk="1" hangingPunct="1"/>
            <a:r>
              <a:rPr lang="en-US" altLang="en-US" sz="3600">
                <a:solidFill>
                  <a:schemeClr val="tx1"/>
                </a:solidFill>
              </a:rPr>
              <a:t>Ex. 4 Finding Binomial Probabilities</a:t>
            </a:r>
          </a:p>
        </p:txBody>
      </p:sp>
      <p:sp>
        <p:nvSpPr>
          <p:cNvPr id="154627" name="Rectangle 3"/>
          <p:cNvSpPr>
            <a:spLocks noGrp="1" noChangeArrowheads="1"/>
          </p:cNvSpPr>
          <p:nvPr>
            <p:ph type="body" idx="1"/>
          </p:nvPr>
        </p:nvSpPr>
        <p:spPr>
          <a:xfrm>
            <a:off x="457200" y="838200"/>
            <a:ext cx="8229600" cy="2895600"/>
          </a:xfrm>
        </p:spPr>
        <p:txBody>
          <a:bodyPr/>
          <a:lstStyle/>
          <a:p>
            <a:pPr eaLnBrk="1" hangingPunct="1">
              <a:lnSpc>
                <a:spcPct val="90000"/>
              </a:lnSpc>
            </a:pPr>
            <a:r>
              <a:rPr lang="en-US" altLang="en-US" sz="2400" b="1">
                <a:solidFill>
                  <a:srgbClr val="00B050"/>
                </a:solidFill>
              </a:rPr>
              <a:t>A six sided die is rolled 3 times.  Find the probability of rolling exactly one 6</a:t>
            </a:r>
          </a:p>
          <a:p>
            <a:pPr eaLnBrk="1" hangingPunct="1">
              <a:lnSpc>
                <a:spcPct val="90000"/>
              </a:lnSpc>
            </a:pPr>
            <a:r>
              <a:rPr lang="en-US" altLang="en-US" sz="2400">
                <a:latin typeface="Times" panose="02020603050405020304" pitchFamily="18" charset="0"/>
              </a:rPr>
              <a:t>Use the binomial probability formula.  In this binomial experiment, rolling a 6 is a success while rolling any other number is a failure.  The values for n, p, q, and x are</a:t>
            </a:r>
          </a:p>
          <a:p>
            <a:pPr eaLnBrk="1" hangingPunct="1">
              <a:lnSpc>
                <a:spcPct val="90000"/>
              </a:lnSpc>
            </a:pPr>
            <a:r>
              <a:rPr lang="en-US" altLang="en-US" sz="2400">
                <a:latin typeface="Times" panose="02020603050405020304" pitchFamily="18" charset="0"/>
              </a:rPr>
              <a:t> n = 3, </a:t>
            </a:r>
          </a:p>
          <a:p>
            <a:pPr eaLnBrk="1" hangingPunct="1">
              <a:lnSpc>
                <a:spcPct val="90000"/>
              </a:lnSpc>
            </a:pPr>
            <a:r>
              <a:rPr lang="en-US" altLang="en-US" sz="2400">
                <a:latin typeface="Times" panose="02020603050405020304" pitchFamily="18" charset="0"/>
              </a:rPr>
              <a:t>p = 1/6, </a:t>
            </a:r>
          </a:p>
          <a:p>
            <a:pPr eaLnBrk="1" hangingPunct="1">
              <a:lnSpc>
                <a:spcPct val="90000"/>
              </a:lnSpc>
            </a:pPr>
            <a:r>
              <a:rPr lang="en-US" altLang="en-US" sz="2400">
                <a:latin typeface="Times" panose="02020603050405020304" pitchFamily="18" charset="0"/>
              </a:rPr>
              <a:t>q = 5/6 and</a:t>
            </a:r>
          </a:p>
          <a:p>
            <a:pPr eaLnBrk="1" hangingPunct="1">
              <a:lnSpc>
                <a:spcPct val="90000"/>
              </a:lnSpc>
            </a:pPr>
            <a:r>
              <a:rPr lang="en-US" altLang="en-US" sz="2400">
                <a:latin typeface="Times" panose="02020603050405020304" pitchFamily="18" charset="0"/>
              </a:rPr>
              <a:t> x = 1.  </a:t>
            </a:r>
          </a:p>
          <a:p>
            <a:pPr eaLnBrk="1" hangingPunct="1">
              <a:lnSpc>
                <a:spcPct val="90000"/>
              </a:lnSpc>
            </a:pPr>
            <a:r>
              <a:rPr lang="en-US" altLang="en-US" sz="2400">
                <a:latin typeface="Times" panose="02020603050405020304" pitchFamily="18" charset="0"/>
              </a:rPr>
              <a:t>The probability of rolling exactly one 6 is on the next page</a:t>
            </a:r>
          </a:p>
        </p:txBody>
      </p:sp>
      <p:graphicFrame>
        <p:nvGraphicFramePr>
          <p:cNvPr id="154628" name="Object 4"/>
          <p:cNvGraphicFramePr>
            <a:graphicFrameLocks noChangeAspect="1"/>
          </p:cNvGraphicFramePr>
          <p:nvPr/>
        </p:nvGraphicFramePr>
        <p:xfrm>
          <a:off x="609600" y="5334000"/>
          <a:ext cx="7772400" cy="990600"/>
        </p:xfrm>
        <a:graphic>
          <a:graphicData uri="http://schemas.openxmlformats.org/presentationml/2006/ole">
            <mc:AlternateContent xmlns:mc="http://schemas.openxmlformats.org/markup-compatibility/2006">
              <mc:Choice xmlns:v="urn:schemas-microsoft-com:vml" Requires="v">
                <p:oleObj spid="_x0000_s175123" name="Equation" r:id="rId3" imgW="2209800" imgH="419100" progId="Equation.3">
                  <p:embed/>
                </p:oleObj>
              </mc:Choice>
              <mc:Fallback>
                <p:oleObj name="Equation" r:id="rId3" imgW="2209800" imgH="419100" progId="Equation.3">
                  <p:embed/>
                  <p:pic>
                    <p:nvPicPr>
                      <p:cNvPr id="1546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0"/>
                        <a:ext cx="7772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Oval 6"/>
          <p:cNvSpPr>
            <a:spLocks noChangeArrowheads="1"/>
          </p:cNvSpPr>
          <p:nvPr/>
        </p:nvSpPr>
        <p:spPr bwMode="auto">
          <a:xfrm>
            <a:off x="4495800" y="5181600"/>
            <a:ext cx="4343400" cy="1447800"/>
          </a:xfrm>
          <a:prstGeom prst="ellipse">
            <a:avLst/>
          </a:prstGeom>
          <a:noFill/>
          <a:ln w="38100">
            <a:solidFill>
              <a:srgbClr val="CC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44</a:t>
            </a:fld>
            <a:endParaRPr lang="en-US" altLang="en-US"/>
          </a:p>
        </p:txBody>
      </p:sp>
    </p:spTree>
    <p:extLst>
      <p:ext uri="{BB962C8B-B14F-4D97-AF65-F5344CB8AC3E}">
        <p14:creationId xmlns:p14="http://schemas.microsoft.com/office/powerpoint/2010/main" val="309069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1000"/>
                                        <p:tgtEl>
                                          <p:spTgt spid="16390"/>
                                        </p:tgtEl>
                                      </p:cBhvr>
                                    </p:animEffect>
                                    <p:anim calcmode="lin" valueType="num">
                                      <p:cBhvr>
                                        <p:cTn id="8" dur="1000" fill="hold"/>
                                        <p:tgtEl>
                                          <p:spTgt spid="16390"/>
                                        </p:tgtEl>
                                        <p:attrNameLst>
                                          <p:attrName>ppt_x</p:attrName>
                                        </p:attrNameLst>
                                      </p:cBhvr>
                                      <p:tavLst>
                                        <p:tav tm="0">
                                          <p:val>
                                            <p:strVal val="#ppt_x"/>
                                          </p:val>
                                        </p:tav>
                                        <p:tav tm="100000">
                                          <p:val>
                                            <p:strVal val="#ppt_x"/>
                                          </p:val>
                                        </p:tav>
                                      </p:tavLst>
                                    </p:anim>
                                    <p:anim calcmode="lin" valueType="num">
                                      <p:cBhvr>
                                        <p:cTn id="9" dur="1000" fill="hold"/>
                                        <p:tgtEl>
                                          <p:spTgt spid="163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274638"/>
            <a:ext cx="8229600" cy="563562"/>
          </a:xfrm>
        </p:spPr>
        <p:txBody>
          <a:bodyPr/>
          <a:lstStyle/>
          <a:p>
            <a:pPr algn="l" eaLnBrk="1" hangingPunct="1"/>
            <a:r>
              <a:rPr lang="en-US" altLang="en-US" sz="3600"/>
              <a:t>Ex. 4 Finding Binomial Probabilities</a:t>
            </a:r>
          </a:p>
        </p:txBody>
      </p:sp>
      <p:graphicFrame>
        <p:nvGraphicFramePr>
          <p:cNvPr id="155651" name="Object 5"/>
          <p:cNvGraphicFramePr>
            <a:graphicFrameLocks noChangeAspect="1"/>
          </p:cNvGraphicFramePr>
          <p:nvPr/>
        </p:nvGraphicFramePr>
        <p:xfrm>
          <a:off x="762000" y="990600"/>
          <a:ext cx="5449888" cy="4892675"/>
        </p:xfrm>
        <a:graphic>
          <a:graphicData uri="http://schemas.openxmlformats.org/presentationml/2006/ole">
            <mc:AlternateContent xmlns:mc="http://schemas.openxmlformats.org/markup-compatibility/2006">
              <mc:Choice xmlns:v="urn:schemas-microsoft-com:vml" Requires="v">
                <p:oleObj spid="_x0000_s176147" name="Equation" r:id="rId3" imgW="1549400" imgH="2070100" progId="Equation.3">
                  <p:embed/>
                </p:oleObj>
              </mc:Choice>
              <mc:Fallback>
                <p:oleObj name="Equation" r:id="rId3" imgW="1549400" imgH="2070100" progId="Equation.3">
                  <p:embed/>
                  <p:pic>
                    <p:nvPicPr>
                      <p:cNvPr id="15565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5449888" cy="489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Text Box 7"/>
          <p:cNvSpPr txBox="1">
            <a:spLocks noChangeArrowheads="1"/>
          </p:cNvSpPr>
          <p:nvPr/>
        </p:nvSpPr>
        <p:spPr bwMode="auto">
          <a:xfrm>
            <a:off x="4800600" y="2971800"/>
            <a:ext cx="3581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By listing the possible values of x with the corresponding probability of each, you can construct a  binomial probability distribution.</a:t>
            </a:r>
          </a:p>
        </p:txBody>
      </p:sp>
      <p:sp>
        <p:nvSpPr>
          <p:cNvPr id="2" name="Slide Number Placeholder 1"/>
          <p:cNvSpPr>
            <a:spLocks noGrp="1"/>
          </p:cNvSpPr>
          <p:nvPr>
            <p:ph type="sldNum" sz="quarter" idx="12"/>
          </p:nvPr>
        </p:nvSpPr>
        <p:spPr/>
        <p:txBody>
          <a:bodyPr/>
          <a:lstStyle/>
          <a:p>
            <a:pPr>
              <a:defRPr/>
            </a:pPr>
            <a:fld id="{F775B31A-0AF1-4EAB-8E2A-1C46FE22EA76}" type="slidenum">
              <a:rPr lang="en-US" altLang="en-US" smtClean="0"/>
              <a:pPr>
                <a:defRPr/>
              </a:pPr>
              <a:t>45</a:t>
            </a:fld>
            <a:endParaRPr lang="en-US" altLang="en-US"/>
          </a:p>
        </p:txBody>
      </p:sp>
    </p:spTree>
    <p:extLst>
      <p:ext uri="{BB962C8B-B14F-4D97-AF65-F5344CB8AC3E}">
        <p14:creationId xmlns:p14="http://schemas.microsoft.com/office/powerpoint/2010/main" val="2536198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1000"/>
                                        <p:tgtEl>
                                          <p:spTgt spid="17415"/>
                                        </p:tgtEl>
                                      </p:cBhvr>
                                    </p:animEffect>
                                    <p:anim calcmode="lin" valueType="num">
                                      <p:cBhvr>
                                        <p:cTn id="8" dur="1000" fill="hold"/>
                                        <p:tgtEl>
                                          <p:spTgt spid="17415"/>
                                        </p:tgtEl>
                                        <p:attrNameLst>
                                          <p:attrName>ppt_x</p:attrName>
                                        </p:attrNameLst>
                                      </p:cBhvr>
                                      <p:tavLst>
                                        <p:tav tm="0">
                                          <p:val>
                                            <p:strVal val="#ppt_x"/>
                                          </p:val>
                                        </p:tav>
                                        <p:tav tm="100000">
                                          <p:val>
                                            <p:strVal val="#ppt_x"/>
                                          </p:val>
                                        </p:tav>
                                      </p:tavLst>
                                    </p:anim>
                                    <p:anim calcmode="lin" valueType="num">
                                      <p:cBhvr>
                                        <p:cTn id="9" dur="1000" fill="hold"/>
                                        <p:tgtEl>
                                          <p:spTgt spid="174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p:txBody>
          <a:bodyPr/>
          <a:lstStyle/>
          <a:p>
            <a:r>
              <a:rPr lang="en-US" altLang="en-US"/>
              <a:t>Ex 5: voter preference</a:t>
            </a:r>
          </a:p>
        </p:txBody>
      </p:sp>
      <p:sp>
        <p:nvSpPr>
          <p:cNvPr id="156675" name="Content Placeholder 2"/>
          <p:cNvSpPr>
            <a:spLocks noGrp="1"/>
          </p:cNvSpPr>
          <p:nvPr>
            <p:ph idx="1"/>
          </p:nvPr>
        </p:nvSpPr>
        <p:spPr>
          <a:xfrm>
            <a:off x="609600" y="1371600"/>
            <a:ext cx="7772400" cy="4953000"/>
          </a:xfrm>
        </p:spPr>
        <p:txBody>
          <a:bodyPr/>
          <a:lstStyle/>
          <a:p>
            <a:pPr>
              <a:buFontTx/>
              <a:buChar char="•"/>
            </a:pPr>
            <a:r>
              <a:rPr lang="en-US" altLang="en-US" sz="2800"/>
              <a:t>In the US, 47% of all eligible voters are democrats</a:t>
            </a:r>
          </a:p>
          <a:p>
            <a:pPr>
              <a:buFontTx/>
              <a:buChar char="•"/>
            </a:pPr>
            <a:r>
              <a:rPr lang="en-US" altLang="en-US" sz="2800"/>
              <a:t>If you take a random sample of 100 voters, what is the probability that  60 out of the 100 are democrats.</a:t>
            </a:r>
          </a:p>
          <a:p>
            <a:pPr>
              <a:buFontTx/>
              <a:buChar char="•"/>
            </a:pPr>
            <a:r>
              <a:rPr lang="en-US" altLang="en-US" sz="2800"/>
              <a:t>Can this probability be calculated using the binomial distribution?</a:t>
            </a:r>
          </a:p>
        </p:txBody>
      </p:sp>
    </p:spTree>
    <p:extLst>
      <p:ext uri="{BB962C8B-B14F-4D97-AF65-F5344CB8AC3E}">
        <p14:creationId xmlns:p14="http://schemas.microsoft.com/office/powerpoint/2010/main" val="290604615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r>
              <a:rPr lang="en-US" altLang="en-US">
                <a:solidFill>
                  <a:srgbClr val="002060"/>
                </a:solidFill>
              </a:rPr>
              <a:t>Ex: 6   Multiple Classifiers</a:t>
            </a:r>
          </a:p>
        </p:txBody>
      </p:sp>
      <p:sp>
        <p:nvSpPr>
          <p:cNvPr id="157699" name="Content Placeholder 2"/>
          <p:cNvSpPr>
            <a:spLocks noGrp="1"/>
          </p:cNvSpPr>
          <p:nvPr>
            <p:ph idx="1"/>
          </p:nvPr>
        </p:nvSpPr>
        <p:spPr>
          <a:xfrm>
            <a:off x="609600" y="1295400"/>
            <a:ext cx="7772400" cy="5105400"/>
          </a:xfrm>
        </p:spPr>
        <p:txBody>
          <a:bodyPr/>
          <a:lstStyle/>
          <a:p>
            <a:pPr>
              <a:buFontTx/>
              <a:buChar char="•"/>
            </a:pPr>
            <a:r>
              <a:rPr lang="en-US" altLang="en-US" sz="2800"/>
              <a:t>Given a classification problem, suppose we build  10 classifiers. Suppose each classifier’s correct classification probability = p. One classifier’s accuracy does not affect another classifier’s accuracy.</a:t>
            </a:r>
          </a:p>
          <a:p>
            <a:pPr>
              <a:buFontTx/>
              <a:buChar char="•"/>
            </a:pPr>
            <a:r>
              <a:rPr lang="en-US" altLang="en-US" sz="2800"/>
              <a:t>Let X = number of classifiers that classify correctly</a:t>
            </a:r>
          </a:p>
          <a:p>
            <a:pPr>
              <a:buFontTx/>
              <a:buChar char="•"/>
            </a:pPr>
            <a:endParaRPr lang="en-US" altLang="en-US" sz="2800"/>
          </a:p>
          <a:p>
            <a:pPr>
              <a:buFontTx/>
              <a:buChar char="•"/>
            </a:pPr>
            <a:r>
              <a:rPr lang="en-US" altLang="en-US" sz="2800"/>
              <a:t>Is X  a binomial random variable?</a:t>
            </a:r>
          </a:p>
        </p:txBody>
      </p:sp>
    </p:spTree>
    <p:extLst>
      <p:ext uri="{BB962C8B-B14F-4D97-AF65-F5344CB8AC3E}">
        <p14:creationId xmlns:p14="http://schemas.microsoft.com/office/powerpoint/2010/main" val="6254606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7772400" cy="4114800"/>
          </a:xfrm>
        </p:spPr>
        <p:txBody>
          <a:bodyPr/>
          <a:lstStyle/>
          <a:p>
            <a:endParaRPr lang="en-US" dirty="0"/>
          </a:p>
          <a:p>
            <a:endParaRPr lang="en-US" dirty="0"/>
          </a:p>
          <a:p>
            <a:endParaRPr lang="en-US" dirty="0"/>
          </a:p>
          <a:p>
            <a:endParaRPr lang="en-US" dirty="0"/>
          </a:p>
          <a:p>
            <a:r>
              <a:rPr lang="en-US" dirty="0"/>
              <a:t>                                </a:t>
            </a:r>
            <a:r>
              <a:rPr lang="en-US" sz="4000" b="1" dirty="0"/>
              <a:t>Back Up Charts</a:t>
            </a:r>
            <a:endParaRPr lang="en-US" sz="2400" b="1" dirty="0"/>
          </a:p>
        </p:txBody>
      </p:sp>
    </p:spTree>
    <p:extLst>
      <p:ext uri="{BB962C8B-B14F-4D97-AF65-F5344CB8AC3E}">
        <p14:creationId xmlns:p14="http://schemas.microsoft.com/office/powerpoint/2010/main" val="297835227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6"/>
            <a:ext cx="8229600" cy="1143000"/>
          </a:xfrm>
        </p:spPr>
        <p:txBody>
          <a:bodyPr/>
          <a:lstStyle/>
          <a:p>
            <a:r>
              <a:rPr lang="en-US" dirty="0"/>
              <a:t>Power of the crowds</a:t>
            </a:r>
          </a:p>
        </p:txBody>
      </p:sp>
      <p:sp>
        <p:nvSpPr>
          <p:cNvPr id="3" name="Content Placeholder 2"/>
          <p:cNvSpPr>
            <a:spLocks noGrp="1"/>
          </p:cNvSpPr>
          <p:nvPr>
            <p:ph idx="1"/>
          </p:nvPr>
        </p:nvSpPr>
        <p:spPr/>
        <p:txBody>
          <a:bodyPr/>
          <a:lstStyle/>
          <a:p>
            <a:r>
              <a:rPr lang="en-US" dirty="0"/>
              <a:t>Wisdom of the crowds</a:t>
            </a:r>
          </a:p>
          <a:p>
            <a:endParaRPr lang="en-US" dirty="0"/>
          </a:p>
          <a:p>
            <a:endParaRPr lang="en-US" dirty="0"/>
          </a:p>
        </p:txBody>
      </p:sp>
      <p:pic>
        <p:nvPicPr>
          <p:cNvPr id="4" name="Picture 3" descr="Powerofman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81781"/>
            <a:ext cx="8255000" cy="5296421"/>
          </a:xfrm>
          <a:prstGeom prst="rect">
            <a:avLst/>
          </a:prstGeom>
        </p:spPr>
      </p:pic>
      <p:sp>
        <p:nvSpPr>
          <p:cNvPr id="5" name="TextBox 4"/>
          <p:cNvSpPr txBox="1"/>
          <p:nvPr/>
        </p:nvSpPr>
        <p:spPr>
          <a:xfrm>
            <a:off x="0" y="6524954"/>
            <a:ext cx="8815234"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http://www.scaasymposium.org/portfolio/part-v-the-power-of-innovation-and-the-market/</a:t>
            </a:r>
          </a:p>
        </p:txBody>
      </p:sp>
    </p:spTree>
    <p:extLst>
      <p:ext uri="{BB962C8B-B14F-4D97-AF65-F5344CB8AC3E}">
        <p14:creationId xmlns:p14="http://schemas.microsoft.com/office/powerpoint/2010/main" val="4143357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en-US" sz="4000" dirty="0">
                <a:solidFill>
                  <a:srgbClr val="002060"/>
                </a:solidFill>
              </a:rPr>
              <a:t>Ensemble Learning</a:t>
            </a:r>
          </a:p>
        </p:txBody>
      </p:sp>
      <p:sp>
        <p:nvSpPr>
          <p:cNvPr id="859139" name="Rectangle 3"/>
          <p:cNvSpPr>
            <a:spLocks noGrp="1" noChangeArrowheads="1"/>
          </p:cNvSpPr>
          <p:nvPr>
            <p:ph type="body" idx="1"/>
          </p:nvPr>
        </p:nvSpPr>
        <p:spPr>
          <a:xfrm>
            <a:off x="0" y="1295400"/>
            <a:ext cx="9144000" cy="5334000"/>
          </a:xfrm>
        </p:spPr>
        <p:txBody>
          <a:bodyPr/>
          <a:lstStyle/>
          <a:p>
            <a:pPr eaLnBrk="1" hangingPunct="1">
              <a:buFontTx/>
              <a:buChar char="•"/>
            </a:pPr>
            <a:r>
              <a:rPr lang="en-US" altLang="en-US" sz="2800" dirty="0"/>
              <a:t>So far – learning methods that learn a </a:t>
            </a:r>
            <a:r>
              <a:rPr lang="en-US" altLang="en-US" sz="2800" dirty="0">
                <a:solidFill>
                  <a:srgbClr val="FF0000"/>
                </a:solidFill>
              </a:rPr>
              <a:t>single hypothesis</a:t>
            </a:r>
            <a:r>
              <a:rPr lang="en-US" altLang="en-US" sz="2800" dirty="0"/>
              <a:t>, chosen from a hypothesis space that is used  to make predictions.</a:t>
            </a:r>
          </a:p>
          <a:p>
            <a:pPr eaLnBrk="1" hangingPunct="1">
              <a:buFontTx/>
              <a:buChar char="•"/>
            </a:pPr>
            <a:r>
              <a:rPr lang="en-US" altLang="en-US" sz="2800" b="1" dirty="0">
                <a:solidFill>
                  <a:srgbClr val="7030A0"/>
                </a:solidFill>
              </a:rPr>
              <a:t>Ensemble learning </a:t>
            </a:r>
            <a:r>
              <a:rPr lang="en-US" altLang="en-US" sz="2800" dirty="0">
                <a:sym typeface="Wingdings" panose="05000000000000000000" pitchFamily="2" charset="2"/>
              </a:rPr>
              <a:t> Build a </a:t>
            </a:r>
            <a:r>
              <a:rPr lang="en-US" altLang="en-US" sz="2800" dirty="0">
                <a:solidFill>
                  <a:srgbClr val="FF0000"/>
                </a:solidFill>
                <a:sym typeface="Wingdings" panose="05000000000000000000" pitchFamily="2" charset="2"/>
              </a:rPr>
              <a:t>collection (ensemble) of models</a:t>
            </a:r>
            <a:r>
              <a:rPr lang="en-US" altLang="en-US" sz="2800" dirty="0">
                <a:sym typeface="Wingdings" panose="05000000000000000000" pitchFamily="2" charset="2"/>
              </a:rPr>
              <a:t> and </a:t>
            </a:r>
            <a:r>
              <a:rPr lang="en-US" altLang="en-US" sz="2800" dirty="0">
                <a:solidFill>
                  <a:srgbClr val="FF0000"/>
                </a:solidFill>
                <a:sym typeface="Wingdings" panose="05000000000000000000" pitchFamily="2" charset="2"/>
              </a:rPr>
              <a:t>combine their predictions</a:t>
            </a:r>
            <a:r>
              <a:rPr lang="en-US" altLang="en-US" sz="2800" dirty="0">
                <a:sym typeface="Wingdings" panose="05000000000000000000" pitchFamily="2" charset="2"/>
              </a:rPr>
              <a:t>. </a:t>
            </a:r>
          </a:p>
          <a:p>
            <a:pPr lvl="1" eaLnBrk="1" hangingPunct="1">
              <a:buFontTx/>
              <a:buChar char="•"/>
            </a:pPr>
            <a:r>
              <a:rPr lang="en-US" altLang="en-US" sz="2800" dirty="0">
                <a:sym typeface="Wingdings" panose="05000000000000000000" pitchFamily="2" charset="2"/>
              </a:rPr>
              <a:t>Idea: Generate a number of different decision trees and have them </a:t>
            </a:r>
            <a:r>
              <a:rPr lang="en-US" altLang="en-US" sz="2800" b="1" dirty="0">
                <a:solidFill>
                  <a:srgbClr val="00B050"/>
                </a:solidFill>
                <a:sym typeface="Wingdings" panose="05000000000000000000" pitchFamily="2" charset="2"/>
              </a:rPr>
              <a:t>vote</a:t>
            </a:r>
            <a:r>
              <a:rPr lang="en-US" altLang="en-US" sz="2800" dirty="0">
                <a:sym typeface="Wingdings" panose="05000000000000000000" pitchFamily="2" charset="2"/>
              </a:rPr>
              <a:t> on the best classification for a new example.</a:t>
            </a:r>
          </a:p>
          <a:p>
            <a:pPr eaLnBrk="1" hangingPunct="1">
              <a:buFontTx/>
              <a:buChar char="•"/>
            </a:pPr>
            <a:r>
              <a:rPr lang="en-US" altLang="en-US" sz="3200" b="1" dirty="0">
                <a:solidFill>
                  <a:srgbClr val="7030A0"/>
                </a:solidFill>
                <a:sym typeface="Wingdings" panose="05000000000000000000" pitchFamily="2" charset="2"/>
              </a:rPr>
              <a:t>Key motivation</a:t>
            </a:r>
            <a:r>
              <a:rPr lang="en-US" altLang="en-US" sz="2800" dirty="0">
                <a:solidFill>
                  <a:srgbClr val="7030A0"/>
                </a:solidFill>
                <a:sym typeface="Wingdings" panose="05000000000000000000" pitchFamily="2" charset="2"/>
              </a:rPr>
              <a:t>: </a:t>
            </a:r>
            <a:r>
              <a:rPr lang="en-US" altLang="en-US" sz="2800" dirty="0">
                <a:sym typeface="Wingdings" panose="05000000000000000000" pitchFamily="2" charset="2"/>
              </a:rPr>
              <a:t>reduce the </a:t>
            </a:r>
            <a:r>
              <a:rPr lang="en-US" altLang="en-US" sz="2800" b="1" dirty="0">
                <a:solidFill>
                  <a:srgbClr val="FF0000"/>
                </a:solidFill>
                <a:sym typeface="Wingdings" panose="05000000000000000000" pitchFamily="2" charset="2"/>
              </a:rPr>
              <a:t>classification error </a:t>
            </a:r>
            <a:r>
              <a:rPr lang="en-US" altLang="en-US" sz="2800" dirty="0">
                <a:sym typeface="Wingdings" panose="05000000000000000000" pitchFamily="2" charset="2"/>
              </a:rPr>
              <a:t>rate. </a:t>
            </a:r>
          </a:p>
          <a:p>
            <a:pPr eaLnBrk="1" hangingPunct="1">
              <a:buFontTx/>
              <a:buChar char="•"/>
            </a:pPr>
            <a:r>
              <a:rPr lang="en-US" altLang="en-US" sz="2800" b="1" dirty="0">
                <a:solidFill>
                  <a:srgbClr val="7030A0"/>
                </a:solidFill>
                <a:sym typeface="Wingdings" panose="05000000000000000000" pitchFamily="2" charset="2"/>
              </a:rPr>
              <a:t>Hope</a:t>
            </a:r>
            <a:r>
              <a:rPr lang="en-US" altLang="en-US" sz="2800" dirty="0">
                <a:sym typeface="Wingdings" panose="05000000000000000000" pitchFamily="2" charset="2"/>
              </a:rPr>
              <a:t> : it will  become much more </a:t>
            </a:r>
            <a:r>
              <a:rPr lang="en-US" altLang="en-US" sz="2800" dirty="0">
                <a:solidFill>
                  <a:srgbClr val="FF0000"/>
                </a:solidFill>
                <a:sym typeface="Wingdings" panose="05000000000000000000" pitchFamily="2" charset="2"/>
              </a:rPr>
              <a:t>unlikely that the ensemble will misclassify an example.</a:t>
            </a:r>
            <a:endParaRPr lang="en-US" altLang="en-US" sz="2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Effect transition="in" filter="fade">
                                      <p:cBhvr>
                                        <p:cTn id="7" dur="500"/>
                                        <p:tgtEl>
                                          <p:spTgt spid="85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9139">
                                            <p:txEl>
                                              <p:pRg st="1" end="1"/>
                                            </p:txEl>
                                          </p:spTgt>
                                        </p:tgtEl>
                                        <p:attrNameLst>
                                          <p:attrName>style.visibility</p:attrName>
                                        </p:attrNameLst>
                                      </p:cBhvr>
                                      <p:to>
                                        <p:strVal val="visible"/>
                                      </p:to>
                                    </p:set>
                                    <p:animEffect transition="in" filter="fade">
                                      <p:cBhvr>
                                        <p:cTn id="12" dur="500"/>
                                        <p:tgtEl>
                                          <p:spTgt spid="859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9139">
                                            <p:txEl>
                                              <p:pRg st="2" end="2"/>
                                            </p:txEl>
                                          </p:spTgt>
                                        </p:tgtEl>
                                        <p:attrNameLst>
                                          <p:attrName>style.visibility</p:attrName>
                                        </p:attrNameLst>
                                      </p:cBhvr>
                                      <p:to>
                                        <p:strVal val="visible"/>
                                      </p:to>
                                    </p:set>
                                    <p:animEffect transition="in" filter="fade">
                                      <p:cBhvr>
                                        <p:cTn id="17" dur="500"/>
                                        <p:tgtEl>
                                          <p:spTgt spid="859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9139">
                                            <p:txEl>
                                              <p:pRg st="3" end="3"/>
                                            </p:txEl>
                                          </p:spTgt>
                                        </p:tgtEl>
                                        <p:attrNameLst>
                                          <p:attrName>style.visibility</p:attrName>
                                        </p:attrNameLst>
                                      </p:cBhvr>
                                      <p:to>
                                        <p:strVal val="visible"/>
                                      </p:to>
                                    </p:set>
                                    <p:animEffect transition="in" filter="fade">
                                      <p:cBhvr>
                                        <p:cTn id="22" dur="500"/>
                                        <p:tgtEl>
                                          <p:spTgt spid="859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9139">
                                            <p:txEl>
                                              <p:pRg st="4" end="4"/>
                                            </p:txEl>
                                          </p:spTgt>
                                        </p:tgtEl>
                                        <p:attrNameLst>
                                          <p:attrName>style.visibility</p:attrName>
                                        </p:attrNameLst>
                                      </p:cBhvr>
                                      <p:to>
                                        <p:strVal val="visible"/>
                                      </p:to>
                                    </p:set>
                                    <p:animEffect transition="in" filter="fade">
                                      <p:cBhvr>
                                        <p:cTn id="27" dur="500"/>
                                        <p:tgtEl>
                                          <p:spTgt spid="85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en-US" altLang="en-US" sz="2800"/>
              <a:t>Different types of ensemble learning (1)</a:t>
            </a:r>
          </a:p>
        </p:txBody>
      </p:sp>
      <p:sp>
        <p:nvSpPr>
          <p:cNvPr id="174083" name="Rectangle 3"/>
          <p:cNvSpPr>
            <a:spLocks noGrp="1" noChangeArrowheads="1"/>
          </p:cNvSpPr>
          <p:nvPr>
            <p:ph type="body" idx="1"/>
          </p:nvPr>
        </p:nvSpPr>
        <p:spPr>
          <a:xfrm>
            <a:off x="609600" y="1981200"/>
            <a:ext cx="7772400" cy="1038225"/>
          </a:xfrm>
        </p:spPr>
        <p:txBody>
          <a:bodyPr/>
          <a:lstStyle/>
          <a:p>
            <a:pPr eaLnBrk="1" hangingPunct="1"/>
            <a:r>
              <a:rPr lang="en-US" altLang="en-US"/>
              <a:t>Different algorithms, same set of training data</a:t>
            </a:r>
          </a:p>
        </p:txBody>
      </p:sp>
      <p:sp>
        <p:nvSpPr>
          <p:cNvPr id="174084" name="Rectangle 4"/>
          <p:cNvSpPr>
            <a:spLocks noChangeArrowheads="1"/>
          </p:cNvSpPr>
          <p:nvPr/>
        </p:nvSpPr>
        <p:spPr bwMode="auto">
          <a:xfrm>
            <a:off x="1676400" y="3429000"/>
            <a:ext cx="990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Training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Set L</a:t>
            </a:r>
          </a:p>
        </p:txBody>
      </p:sp>
      <p:sp>
        <p:nvSpPr>
          <p:cNvPr id="174085" name="Line 5"/>
          <p:cNvSpPr>
            <a:spLocks noChangeShapeType="1"/>
          </p:cNvSpPr>
          <p:nvPr/>
        </p:nvSpPr>
        <p:spPr bwMode="auto">
          <a:xfrm flipV="1">
            <a:off x="2667000" y="32766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086" name="Oval 6"/>
          <p:cNvSpPr>
            <a:spLocks noChangeArrowheads="1"/>
          </p:cNvSpPr>
          <p:nvPr/>
        </p:nvSpPr>
        <p:spPr bwMode="auto">
          <a:xfrm>
            <a:off x="3733800" y="3048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A1</a:t>
            </a:r>
          </a:p>
        </p:txBody>
      </p:sp>
      <p:sp>
        <p:nvSpPr>
          <p:cNvPr id="174087" name="Oval 7"/>
          <p:cNvSpPr>
            <a:spLocks noChangeArrowheads="1"/>
          </p:cNvSpPr>
          <p:nvPr/>
        </p:nvSpPr>
        <p:spPr bwMode="auto">
          <a:xfrm>
            <a:off x="3733800" y="3733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A2</a:t>
            </a:r>
          </a:p>
        </p:txBody>
      </p:sp>
      <p:sp>
        <p:nvSpPr>
          <p:cNvPr id="174088" name="Oval 8"/>
          <p:cNvSpPr>
            <a:spLocks noChangeArrowheads="1"/>
          </p:cNvSpPr>
          <p:nvPr/>
        </p:nvSpPr>
        <p:spPr bwMode="auto">
          <a:xfrm>
            <a:off x="3733800" y="47244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An</a:t>
            </a:r>
          </a:p>
        </p:txBody>
      </p:sp>
      <p:sp>
        <p:nvSpPr>
          <p:cNvPr id="174089" name="Text Box 9"/>
          <p:cNvSpPr txBox="1">
            <a:spLocks noChangeArrowheads="1"/>
          </p:cNvSpPr>
          <p:nvPr/>
        </p:nvSpPr>
        <p:spPr bwMode="auto">
          <a:xfrm>
            <a:off x="3962400" y="42672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74090" name="Line 10"/>
          <p:cNvSpPr>
            <a:spLocks noChangeShapeType="1"/>
          </p:cNvSpPr>
          <p:nvPr/>
        </p:nvSpPr>
        <p:spPr bwMode="auto">
          <a:xfrm>
            <a:off x="4572000" y="32766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091" name="Line 11"/>
          <p:cNvSpPr>
            <a:spLocks noChangeShapeType="1"/>
          </p:cNvSpPr>
          <p:nvPr/>
        </p:nvSpPr>
        <p:spPr bwMode="auto">
          <a:xfrm>
            <a:off x="4572000" y="3962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092" name="Line 12"/>
          <p:cNvSpPr>
            <a:spLocks noChangeShapeType="1"/>
          </p:cNvSpPr>
          <p:nvPr/>
        </p:nvSpPr>
        <p:spPr bwMode="auto">
          <a:xfrm>
            <a:off x="4572000" y="4953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093" name="AutoShape 13"/>
          <p:cNvSpPr>
            <a:spLocks noChangeArrowheads="1"/>
          </p:cNvSpPr>
          <p:nvPr/>
        </p:nvSpPr>
        <p:spPr bwMode="auto">
          <a:xfrm>
            <a:off x="5715000" y="3048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C1</a:t>
            </a:r>
          </a:p>
        </p:txBody>
      </p:sp>
      <p:sp>
        <p:nvSpPr>
          <p:cNvPr id="174094" name="AutoShape 14"/>
          <p:cNvSpPr>
            <a:spLocks noChangeArrowheads="1"/>
          </p:cNvSpPr>
          <p:nvPr/>
        </p:nvSpPr>
        <p:spPr bwMode="auto">
          <a:xfrm>
            <a:off x="5715000" y="37338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C2</a:t>
            </a:r>
          </a:p>
        </p:txBody>
      </p:sp>
      <p:sp>
        <p:nvSpPr>
          <p:cNvPr id="174095" name="AutoShape 15"/>
          <p:cNvSpPr>
            <a:spLocks noChangeArrowheads="1"/>
          </p:cNvSpPr>
          <p:nvPr/>
        </p:nvSpPr>
        <p:spPr bwMode="auto">
          <a:xfrm>
            <a:off x="5715000" y="47244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Cn</a:t>
            </a:r>
          </a:p>
        </p:txBody>
      </p:sp>
      <p:sp>
        <p:nvSpPr>
          <p:cNvPr id="174096" name="Text Box 16"/>
          <p:cNvSpPr txBox="1">
            <a:spLocks noChangeArrowheads="1"/>
          </p:cNvSpPr>
          <p:nvPr/>
        </p:nvSpPr>
        <p:spPr bwMode="auto">
          <a:xfrm>
            <a:off x="5943600" y="42672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74097" name="Rectangle 17"/>
          <p:cNvSpPr>
            <a:spLocks noChangeArrowheads="1"/>
          </p:cNvSpPr>
          <p:nvPr/>
        </p:nvSpPr>
        <p:spPr bwMode="auto">
          <a:xfrm>
            <a:off x="685800" y="53340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 algorithm I; C: classifier</a:t>
            </a:r>
          </a:p>
        </p:txBody>
      </p:sp>
      <p:sp>
        <p:nvSpPr>
          <p:cNvPr id="174098" name="Line 18"/>
          <p:cNvSpPr>
            <a:spLocks noChangeShapeType="1"/>
          </p:cNvSpPr>
          <p:nvPr/>
        </p:nvSpPr>
        <p:spPr bwMode="auto">
          <a:xfrm>
            <a:off x="2667000" y="3962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099" name="Line 19"/>
          <p:cNvSpPr>
            <a:spLocks noChangeShapeType="1"/>
          </p:cNvSpPr>
          <p:nvPr/>
        </p:nvSpPr>
        <p:spPr bwMode="auto">
          <a:xfrm>
            <a:off x="2667000" y="41148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99289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4953000" y="3276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P1</a:t>
            </a:r>
          </a:p>
        </p:txBody>
      </p:sp>
      <p:sp>
        <p:nvSpPr>
          <p:cNvPr id="176131" name="Rectangle 3"/>
          <p:cNvSpPr>
            <a:spLocks noGrp="1" noChangeArrowheads="1"/>
          </p:cNvSpPr>
          <p:nvPr>
            <p:ph type="title"/>
          </p:nvPr>
        </p:nvSpPr>
        <p:spPr/>
        <p:txBody>
          <a:bodyPr/>
          <a:lstStyle/>
          <a:p>
            <a:pPr eaLnBrk="1" hangingPunct="1"/>
            <a:r>
              <a:rPr lang="en-US" altLang="en-US" sz="2800"/>
              <a:t>Different types of ensemble learning (2)</a:t>
            </a:r>
          </a:p>
        </p:txBody>
      </p:sp>
      <p:sp>
        <p:nvSpPr>
          <p:cNvPr id="176132" name="Rectangle 4"/>
          <p:cNvSpPr>
            <a:spLocks noGrp="1" noChangeArrowheads="1"/>
          </p:cNvSpPr>
          <p:nvPr>
            <p:ph type="body" idx="1"/>
          </p:nvPr>
        </p:nvSpPr>
        <p:spPr>
          <a:xfrm>
            <a:off x="457200" y="1447800"/>
            <a:ext cx="8229600" cy="1676400"/>
          </a:xfrm>
          <a:noFill/>
        </p:spPr>
        <p:txBody>
          <a:bodyPr/>
          <a:lstStyle/>
          <a:p>
            <a:pPr eaLnBrk="1" hangingPunct="1"/>
            <a:r>
              <a:rPr lang="en-US" altLang="en-US"/>
              <a:t>Same algorithm, different parameter settings</a:t>
            </a:r>
          </a:p>
          <a:p>
            <a:pPr lvl="1" eaLnBrk="1" hangingPunct="1"/>
            <a:endParaRPr lang="en-US" altLang="en-US"/>
          </a:p>
        </p:txBody>
      </p:sp>
      <p:sp>
        <p:nvSpPr>
          <p:cNvPr id="176133" name="Rectangle 5"/>
          <p:cNvSpPr>
            <a:spLocks noChangeArrowheads="1"/>
          </p:cNvSpPr>
          <p:nvPr/>
        </p:nvSpPr>
        <p:spPr bwMode="auto">
          <a:xfrm>
            <a:off x="1828800" y="3505200"/>
            <a:ext cx="990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Training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Set L</a:t>
            </a:r>
          </a:p>
        </p:txBody>
      </p:sp>
      <p:sp>
        <p:nvSpPr>
          <p:cNvPr id="176134" name="Oval 6"/>
          <p:cNvSpPr>
            <a:spLocks noChangeArrowheads="1"/>
          </p:cNvSpPr>
          <p:nvPr/>
        </p:nvSpPr>
        <p:spPr bwMode="auto">
          <a:xfrm>
            <a:off x="3657600" y="3810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sp>
        <p:nvSpPr>
          <p:cNvPr id="176135" name="Line 7"/>
          <p:cNvSpPr>
            <a:spLocks noChangeShapeType="1"/>
          </p:cNvSpPr>
          <p:nvPr/>
        </p:nvSpPr>
        <p:spPr bwMode="auto">
          <a:xfrm>
            <a:off x="4495800" y="4038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6136" name="Line 8"/>
          <p:cNvSpPr>
            <a:spLocks noChangeShapeType="1"/>
          </p:cNvSpPr>
          <p:nvPr/>
        </p:nvSpPr>
        <p:spPr bwMode="auto">
          <a:xfrm>
            <a:off x="4419600" y="4191000"/>
            <a:ext cx="1447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6137" name="AutoShape 9"/>
          <p:cNvSpPr>
            <a:spLocks noChangeArrowheads="1"/>
          </p:cNvSpPr>
          <p:nvPr/>
        </p:nvSpPr>
        <p:spPr bwMode="auto">
          <a:xfrm>
            <a:off x="5867400" y="31242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C1</a:t>
            </a:r>
          </a:p>
        </p:txBody>
      </p:sp>
      <p:sp>
        <p:nvSpPr>
          <p:cNvPr id="176138" name="AutoShape 10"/>
          <p:cNvSpPr>
            <a:spLocks noChangeArrowheads="1"/>
          </p:cNvSpPr>
          <p:nvPr/>
        </p:nvSpPr>
        <p:spPr bwMode="auto">
          <a:xfrm>
            <a:off x="5867400" y="3810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C2</a:t>
            </a:r>
          </a:p>
        </p:txBody>
      </p:sp>
      <p:sp>
        <p:nvSpPr>
          <p:cNvPr id="176139" name="AutoShape 11"/>
          <p:cNvSpPr>
            <a:spLocks noChangeArrowheads="1"/>
          </p:cNvSpPr>
          <p:nvPr/>
        </p:nvSpPr>
        <p:spPr bwMode="auto">
          <a:xfrm>
            <a:off x="5867400" y="48006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Cn</a:t>
            </a:r>
          </a:p>
        </p:txBody>
      </p:sp>
      <p:sp>
        <p:nvSpPr>
          <p:cNvPr id="176140" name="Text Box 12"/>
          <p:cNvSpPr txBox="1">
            <a:spLocks noChangeArrowheads="1"/>
          </p:cNvSpPr>
          <p:nvPr/>
        </p:nvSpPr>
        <p:spPr bwMode="auto">
          <a:xfrm>
            <a:off x="4953000" y="3733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P2</a:t>
            </a:r>
          </a:p>
        </p:txBody>
      </p:sp>
      <p:sp>
        <p:nvSpPr>
          <p:cNvPr id="176141" name="Text Box 13"/>
          <p:cNvSpPr txBox="1">
            <a:spLocks noChangeArrowheads="1"/>
          </p:cNvSpPr>
          <p:nvPr/>
        </p:nvSpPr>
        <p:spPr bwMode="auto">
          <a:xfrm>
            <a:off x="49530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Pn</a:t>
            </a:r>
          </a:p>
        </p:txBody>
      </p:sp>
      <p:sp>
        <p:nvSpPr>
          <p:cNvPr id="176142" name="Text Box 14"/>
          <p:cNvSpPr txBox="1">
            <a:spLocks noChangeArrowheads="1"/>
          </p:cNvSpPr>
          <p:nvPr/>
        </p:nvSpPr>
        <p:spPr bwMode="auto">
          <a:xfrm>
            <a:off x="6096000" y="43434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76143" name="Rectangle 15"/>
          <p:cNvSpPr>
            <a:spLocks noChangeArrowheads="1"/>
          </p:cNvSpPr>
          <p:nvPr/>
        </p:nvSpPr>
        <p:spPr bwMode="auto">
          <a:xfrm>
            <a:off x="838200" y="5410200"/>
            <a:ext cx="7315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 parameters for the learning algorithm</a:t>
            </a:r>
          </a:p>
        </p:txBody>
      </p:sp>
      <p:sp>
        <p:nvSpPr>
          <p:cNvPr id="176144" name="Line 16"/>
          <p:cNvSpPr>
            <a:spLocks noChangeShapeType="1"/>
          </p:cNvSpPr>
          <p:nvPr/>
        </p:nvSpPr>
        <p:spPr bwMode="auto">
          <a:xfrm>
            <a:off x="2819400" y="4038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6145" name="Line 17"/>
          <p:cNvSpPr>
            <a:spLocks noChangeShapeType="1"/>
          </p:cNvSpPr>
          <p:nvPr/>
        </p:nvSpPr>
        <p:spPr bwMode="auto">
          <a:xfrm flipV="1">
            <a:off x="4419600" y="3352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20679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en-US" altLang="en-US" sz="2800" dirty="0"/>
              <a:t>Different types of ensemble learning (3)</a:t>
            </a:r>
          </a:p>
        </p:txBody>
      </p:sp>
      <p:sp>
        <p:nvSpPr>
          <p:cNvPr id="178179" name="Rectangle 3"/>
          <p:cNvSpPr>
            <a:spLocks noGrp="1" noChangeArrowheads="1"/>
          </p:cNvSpPr>
          <p:nvPr>
            <p:ph type="body" idx="1"/>
          </p:nvPr>
        </p:nvSpPr>
        <p:spPr>
          <a:xfrm>
            <a:off x="647700" y="1219200"/>
            <a:ext cx="7772400" cy="1495425"/>
          </a:xfrm>
          <a:noFill/>
        </p:spPr>
        <p:txBody>
          <a:bodyPr/>
          <a:lstStyle/>
          <a:p>
            <a:pPr eaLnBrk="1" hangingPunct="1">
              <a:lnSpc>
                <a:spcPct val="80000"/>
              </a:lnSpc>
            </a:pPr>
            <a:r>
              <a:rPr lang="en-US" altLang="en-US" sz="2400"/>
              <a:t>Same algorithm, different versions of data set, e.g.</a:t>
            </a:r>
          </a:p>
          <a:p>
            <a:pPr lvl="1" eaLnBrk="1" hangingPunct="1">
              <a:lnSpc>
                <a:spcPct val="80000"/>
              </a:lnSpc>
            </a:pPr>
            <a:r>
              <a:rPr lang="en-US" altLang="en-US" sz="2400"/>
              <a:t>Bagging: resample training data</a:t>
            </a:r>
          </a:p>
          <a:p>
            <a:pPr lvl="1" eaLnBrk="1" hangingPunct="1">
              <a:lnSpc>
                <a:spcPct val="80000"/>
              </a:lnSpc>
            </a:pPr>
            <a:r>
              <a:rPr lang="en-US" altLang="en-US" sz="2400"/>
              <a:t>Boosting: Reweight training data</a:t>
            </a:r>
          </a:p>
          <a:p>
            <a:pPr lvl="1" eaLnBrk="1" hangingPunct="1">
              <a:lnSpc>
                <a:spcPct val="80000"/>
              </a:lnSpc>
            </a:pPr>
            <a:r>
              <a:rPr lang="en-US" altLang="en-US" sz="2400"/>
              <a:t>Decorate: Add additional artificial training data</a:t>
            </a:r>
          </a:p>
          <a:p>
            <a:pPr lvl="1" eaLnBrk="1" hangingPunct="1">
              <a:lnSpc>
                <a:spcPct val="80000"/>
              </a:lnSpc>
            </a:pPr>
            <a:r>
              <a:rPr lang="en-US" altLang="en-US" sz="2400"/>
              <a:t>RandomSubSpace (random forest): random subsets of features</a:t>
            </a:r>
          </a:p>
        </p:txBody>
      </p:sp>
      <p:sp>
        <p:nvSpPr>
          <p:cNvPr id="178180" name="Rectangle 4"/>
          <p:cNvSpPr>
            <a:spLocks noChangeArrowheads="1"/>
          </p:cNvSpPr>
          <p:nvPr/>
        </p:nvSpPr>
        <p:spPr bwMode="auto">
          <a:xfrm>
            <a:off x="1371600" y="3886200"/>
            <a:ext cx="990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Training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Set L</a:t>
            </a:r>
          </a:p>
        </p:txBody>
      </p:sp>
      <p:sp>
        <p:nvSpPr>
          <p:cNvPr id="178181" name="Line 5"/>
          <p:cNvSpPr>
            <a:spLocks noChangeShapeType="1"/>
          </p:cNvSpPr>
          <p:nvPr/>
        </p:nvSpPr>
        <p:spPr bwMode="auto">
          <a:xfrm flipV="1">
            <a:off x="2514600" y="37338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82" name="Line 6"/>
          <p:cNvSpPr>
            <a:spLocks noChangeShapeType="1"/>
          </p:cNvSpPr>
          <p:nvPr/>
        </p:nvSpPr>
        <p:spPr bwMode="auto">
          <a:xfrm>
            <a:off x="2514600" y="44196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83" name="Line 7"/>
          <p:cNvSpPr>
            <a:spLocks noChangeShapeType="1"/>
          </p:cNvSpPr>
          <p:nvPr/>
        </p:nvSpPr>
        <p:spPr bwMode="auto">
          <a:xfrm>
            <a:off x="2438400" y="4648200"/>
            <a:ext cx="990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84" name="Oval 8"/>
          <p:cNvSpPr>
            <a:spLocks noChangeArrowheads="1"/>
          </p:cNvSpPr>
          <p:nvPr/>
        </p:nvSpPr>
        <p:spPr bwMode="auto">
          <a:xfrm>
            <a:off x="4953000" y="4191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sp>
        <p:nvSpPr>
          <p:cNvPr id="178185" name="Text Box 9"/>
          <p:cNvSpPr txBox="1">
            <a:spLocks noChangeArrowheads="1"/>
          </p:cNvSpPr>
          <p:nvPr/>
        </p:nvSpPr>
        <p:spPr bwMode="auto">
          <a:xfrm>
            <a:off x="3581400" y="47244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78186" name="Line 10"/>
          <p:cNvSpPr>
            <a:spLocks noChangeShapeType="1"/>
          </p:cNvSpPr>
          <p:nvPr/>
        </p:nvSpPr>
        <p:spPr bwMode="auto">
          <a:xfrm flipV="1">
            <a:off x="5486400" y="3581400"/>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87" name="Line 11"/>
          <p:cNvSpPr>
            <a:spLocks noChangeShapeType="1"/>
          </p:cNvSpPr>
          <p:nvPr/>
        </p:nvSpPr>
        <p:spPr bwMode="auto">
          <a:xfrm>
            <a:off x="5791200" y="44196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88" name="Line 12"/>
          <p:cNvSpPr>
            <a:spLocks noChangeShapeType="1"/>
          </p:cNvSpPr>
          <p:nvPr/>
        </p:nvSpPr>
        <p:spPr bwMode="auto">
          <a:xfrm>
            <a:off x="5486400" y="4648200"/>
            <a:ext cx="1219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89" name="AutoShape 13"/>
          <p:cNvSpPr>
            <a:spLocks noChangeArrowheads="1"/>
          </p:cNvSpPr>
          <p:nvPr/>
        </p:nvSpPr>
        <p:spPr bwMode="auto">
          <a:xfrm>
            <a:off x="6705600" y="3429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C1</a:t>
            </a:r>
          </a:p>
        </p:txBody>
      </p:sp>
      <p:sp>
        <p:nvSpPr>
          <p:cNvPr id="178190" name="AutoShape 14"/>
          <p:cNvSpPr>
            <a:spLocks noChangeArrowheads="1"/>
          </p:cNvSpPr>
          <p:nvPr/>
        </p:nvSpPr>
        <p:spPr bwMode="auto">
          <a:xfrm>
            <a:off x="6705600" y="4191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C2</a:t>
            </a:r>
          </a:p>
        </p:txBody>
      </p:sp>
      <p:sp>
        <p:nvSpPr>
          <p:cNvPr id="178191" name="AutoShape 15"/>
          <p:cNvSpPr>
            <a:spLocks noChangeArrowheads="1"/>
          </p:cNvSpPr>
          <p:nvPr/>
        </p:nvSpPr>
        <p:spPr bwMode="auto">
          <a:xfrm>
            <a:off x="6705600" y="52578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Cn</a:t>
            </a:r>
          </a:p>
        </p:txBody>
      </p:sp>
      <p:sp>
        <p:nvSpPr>
          <p:cNvPr id="178192" name="Text Box 16"/>
          <p:cNvSpPr txBox="1">
            <a:spLocks noChangeArrowheads="1"/>
          </p:cNvSpPr>
          <p:nvPr/>
        </p:nvSpPr>
        <p:spPr bwMode="auto">
          <a:xfrm>
            <a:off x="6934200" y="47244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78193" name="Rectangle 17"/>
          <p:cNvSpPr>
            <a:spLocks noChangeArrowheads="1"/>
          </p:cNvSpPr>
          <p:nvPr/>
        </p:nvSpPr>
        <p:spPr bwMode="auto">
          <a:xfrm>
            <a:off x="3505200" y="34290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L1</a:t>
            </a:r>
          </a:p>
        </p:txBody>
      </p:sp>
      <p:sp>
        <p:nvSpPr>
          <p:cNvPr id="178194" name="Rectangle 18"/>
          <p:cNvSpPr>
            <a:spLocks noChangeArrowheads="1"/>
          </p:cNvSpPr>
          <p:nvPr/>
        </p:nvSpPr>
        <p:spPr bwMode="auto">
          <a:xfrm>
            <a:off x="3505200" y="41910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L2</a:t>
            </a:r>
          </a:p>
        </p:txBody>
      </p:sp>
      <p:sp>
        <p:nvSpPr>
          <p:cNvPr id="178195" name="Rectangle 19"/>
          <p:cNvSpPr>
            <a:spLocks noChangeArrowheads="1"/>
          </p:cNvSpPr>
          <p:nvPr/>
        </p:nvSpPr>
        <p:spPr bwMode="auto">
          <a:xfrm>
            <a:off x="3505200" y="51054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Ln</a:t>
            </a:r>
          </a:p>
        </p:txBody>
      </p:sp>
      <p:sp>
        <p:nvSpPr>
          <p:cNvPr id="178196" name="Line 20"/>
          <p:cNvSpPr>
            <a:spLocks noChangeShapeType="1"/>
          </p:cNvSpPr>
          <p:nvPr/>
        </p:nvSpPr>
        <p:spPr bwMode="auto">
          <a:xfrm>
            <a:off x="4114800" y="36576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97" name="Line 21"/>
          <p:cNvSpPr>
            <a:spLocks noChangeShapeType="1"/>
          </p:cNvSpPr>
          <p:nvPr/>
        </p:nvSpPr>
        <p:spPr bwMode="auto">
          <a:xfrm>
            <a:off x="4114800" y="4419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8198" name="Line 22"/>
          <p:cNvSpPr>
            <a:spLocks noChangeShapeType="1"/>
          </p:cNvSpPr>
          <p:nvPr/>
        </p:nvSpPr>
        <p:spPr bwMode="auto">
          <a:xfrm flipV="1">
            <a:off x="4114800" y="4648200"/>
            <a:ext cx="1143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61653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2060"/>
                </a:solidFill>
              </a:rPr>
              <a:t>Sequential fitting in Boosting</a:t>
            </a:r>
          </a:p>
        </p:txBody>
      </p:sp>
      <p:sp>
        <p:nvSpPr>
          <p:cNvPr id="3" name="Content Placeholder 2"/>
          <p:cNvSpPr>
            <a:spLocks noGrp="1"/>
          </p:cNvSpPr>
          <p:nvPr>
            <p:ph idx="1"/>
          </p:nvPr>
        </p:nvSpPr>
        <p:spPr>
          <a:xfrm>
            <a:off x="0" y="1981200"/>
            <a:ext cx="9067800" cy="4114800"/>
          </a:xfrm>
        </p:spPr>
        <p:txBody>
          <a:bodyPr>
            <a:normAutofit/>
          </a:bodyPr>
          <a:lstStyle/>
          <a:p>
            <a:pPr marL="457200" indent="-457200">
              <a:buFont typeface="Arial" panose="020B0604020202020204" pitchFamily="34" charset="0"/>
              <a:buChar char="•"/>
            </a:pPr>
            <a:r>
              <a:rPr lang="en-US" sz="3200" dirty="0"/>
              <a:t>Given the current model,</a:t>
            </a:r>
          </a:p>
          <a:p>
            <a:pPr lvl="1"/>
            <a:r>
              <a:rPr lang="en-US" sz="3200" dirty="0"/>
              <a:t>we fit a decision tree to the </a:t>
            </a:r>
            <a:r>
              <a:rPr lang="en-US" sz="3200" b="1" dirty="0"/>
              <a:t>residuals</a:t>
            </a:r>
            <a:r>
              <a:rPr lang="en-US" sz="3200" dirty="0"/>
              <a:t> from the model. Response variable now is the residuals and not Y</a:t>
            </a:r>
          </a:p>
          <a:p>
            <a:pPr marL="457200" indent="-457200">
              <a:buFont typeface="Arial" panose="020B0604020202020204" pitchFamily="34" charset="0"/>
              <a:buChar char="•"/>
            </a:pPr>
            <a:r>
              <a:rPr lang="en-US" sz="3200" dirty="0"/>
              <a:t>We then add this new decision tree into the fitted function in order to update the residuals</a:t>
            </a:r>
          </a:p>
          <a:p>
            <a:pPr marL="457200" indent="-457200">
              <a:buFont typeface="Arial" panose="020B0604020202020204" pitchFamily="34" charset="0"/>
              <a:buChar char="•"/>
            </a:pPr>
            <a:r>
              <a:rPr lang="en-US" sz="3200" dirty="0"/>
              <a:t>The learning rate has to be controlled </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71657176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for regression</a:t>
            </a:r>
          </a:p>
        </p:txBody>
      </p:sp>
      <p:sp>
        <p:nvSpPr>
          <p:cNvPr id="3" name="Content Placeholder 2"/>
          <p:cNvSpPr>
            <a:spLocks noGrp="1"/>
          </p:cNvSpPr>
          <p:nvPr>
            <p:ph idx="1"/>
          </p:nvPr>
        </p:nvSpPr>
        <p:spPr>
          <a:xfrm>
            <a:off x="457200" y="1600200"/>
            <a:ext cx="8686800" cy="5019675"/>
          </a:xfrm>
        </p:spPr>
        <p:txBody>
          <a:bodyPr>
            <a:noAutofit/>
          </a:bodyPr>
          <a:lstStyle/>
          <a:p>
            <a:pPr marL="0" indent="0">
              <a:lnSpc>
                <a:spcPct val="130000"/>
              </a:lnSpc>
              <a:buNone/>
            </a:pPr>
            <a:r>
              <a:rPr lang="en-US" sz="2200" dirty="0"/>
              <a:t>1. Set </a:t>
            </a:r>
            <a:r>
              <a:rPr lang="en-US" sz="2200" i="1" dirty="0"/>
              <a:t>f(x)=0</a:t>
            </a:r>
            <a:r>
              <a:rPr lang="en-US" sz="2200" dirty="0"/>
              <a:t> and </a:t>
            </a:r>
            <a:r>
              <a:rPr lang="en-US" sz="2200" i="1" dirty="0"/>
              <a:t>r</a:t>
            </a:r>
            <a:r>
              <a:rPr lang="en-US" sz="2200" i="1" baseline="-25000" dirty="0"/>
              <a:t>i</a:t>
            </a:r>
            <a:r>
              <a:rPr lang="en-US" sz="2200" i="1" dirty="0"/>
              <a:t> =y</a:t>
            </a:r>
            <a:r>
              <a:rPr lang="en-US" sz="2200" i="1" baseline="-25000" dirty="0"/>
              <a:t>i</a:t>
            </a:r>
            <a:r>
              <a:rPr lang="en-US" sz="2200" i="1" dirty="0"/>
              <a:t> </a:t>
            </a:r>
            <a:r>
              <a:rPr lang="en-US" sz="2200" dirty="0"/>
              <a:t>for all </a:t>
            </a:r>
            <a:r>
              <a:rPr lang="en-US" sz="2200" i="1" dirty="0"/>
              <a:t>i</a:t>
            </a:r>
            <a:r>
              <a:rPr lang="en-US" sz="2200" dirty="0"/>
              <a:t> in the training set. </a:t>
            </a:r>
          </a:p>
          <a:p>
            <a:pPr marL="0" indent="0">
              <a:lnSpc>
                <a:spcPct val="130000"/>
              </a:lnSpc>
              <a:buNone/>
            </a:pPr>
            <a:r>
              <a:rPr lang="en-US" sz="2200" dirty="0"/>
              <a:t>2. For </a:t>
            </a:r>
            <a:r>
              <a:rPr lang="en-US" sz="2200" i="1" dirty="0"/>
              <a:t>b=1,2,...,B</a:t>
            </a:r>
            <a:r>
              <a:rPr lang="en-US" sz="2200" dirty="0"/>
              <a:t>, repeat: </a:t>
            </a:r>
          </a:p>
          <a:p>
            <a:pPr marL="0" indent="0">
              <a:lnSpc>
                <a:spcPct val="130000"/>
              </a:lnSpc>
              <a:buNone/>
            </a:pPr>
            <a:r>
              <a:rPr lang="en-US" sz="2200" dirty="0"/>
              <a:t>    a. Fit a tree with d splits(+1 terminal nodes) to the training data (X, r).</a:t>
            </a:r>
          </a:p>
          <a:p>
            <a:pPr marL="0" indent="0">
              <a:lnSpc>
                <a:spcPct val="130000"/>
              </a:lnSpc>
              <a:buNone/>
            </a:pPr>
            <a:r>
              <a:rPr lang="en-US" sz="2200" dirty="0"/>
              <a:t>    b. Update the tree by adding in a shrunken version of the new tree: </a:t>
            </a:r>
          </a:p>
          <a:p>
            <a:pPr marL="0" indent="0">
              <a:lnSpc>
                <a:spcPct val="130000"/>
              </a:lnSpc>
              <a:buNone/>
            </a:pPr>
            <a:r>
              <a:rPr lang="en-US" sz="2200" dirty="0"/>
              <a:t>		</a:t>
            </a:r>
          </a:p>
          <a:p>
            <a:pPr marL="0" indent="0">
              <a:lnSpc>
                <a:spcPct val="130000"/>
              </a:lnSpc>
              <a:buNone/>
            </a:pPr>
            <a:r>
              <a:rPr lang="en-US" sz="2200" dirty="0"/>
              <a:t>    c. Update the residuals,</a:t>
            </a:r>
            <a:br>
              <a:rPr lang="en-US" sz="2200" dirty="0"/>
            </a:br>
            <a:endParaRPr lang="en-US" sz="2200" dirty="0"/>
          </a:p>
          <a:p>
            <a:pPr marL="0" indent="0">
              <a:lnSpc>
                <a:spcPct val="130000"/>
              </a:lnSpc>
              <a:buNone/>
            </a:pPr>
            <a:r>
              <a:rPr lang="en-US" sz="2200" dirty="0"/>
              <a:t>3. Output the boosted model,</a:t>
            </a:r>
          </a:p>
          <a:p>
            <a:pPr marL="0" indent="0">
              <a:lnSpc>
                <a:spcPct val="130000"/>
              </a:lnSpc>
              <a:buNone/>
            </a:pPr>
            <a:endParaRPr lang="en-US" sz="2200" dirty="0"/>
          </a:p>
          <a:p>
            <a:pPr marL="0" indent="0">
              <a:lnSpc>
                <a:spcPct val="130000"/>
              </a:lnSpc>
              <a:buNone/>
            </a:pPr>
            <a:r>
              <a:rPr lang="en-US" sz="2200" dirty="0"/>
              <a:t> </a:t>
            </a:r>
          </a:p>
          <a:p>
            <a:pPr marL="0" indent="0">
              <a:lnSpc>
                <a:spcPct val="130000"/>
              </a:lnSpc>
              <a:buNone/>
            </a:pPr>
            <a:endParaRPr lang="en-US" sz="2200" dirty="0"/>
          </a:p>
          <a:p>
            <a:pPr marL="0" indent="0">
              <a:lnSpc>
                <a:spcPct val="130000"/>
              </a:lnSpc>
              <a:buNone/>
            </a:pPr>
            <a:endParaRPr lang="en-US" sz="2200" dirty="0"/>
          </a:p>
        </p:txBody>
      </p:sp>
      <p:pic>
        <p:nvPicPr>
          <p:cNvPr id="5" name="Picture 4"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775" y="3648075"/>
            <a:ext cx="2946111" cy="374650"/>
          </a:xfrm>
          <a:prstGeom prst="rect">
            <a:avLst/>
          </a:prstGeom>
        </p:spPr>
      </p:pic>
      <p:pic>
        <p:nvPicPr>
          <p:cNvPr id="6" name="Picture 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50" y="4574820"/>
            <a:ext cx="2488911" cy="407108"/>
          </a:xfrm>
          <a:prstGeom prst="rect">
            <a:avLst/>
          </a:prstGeom>
        </p:spPr>
      </p:pic>
      <p:pic>
        <p:nvPicPr>
          <p:cNvPr id="7" name="Picture 6" descr="latex-image-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75" y="5626099"/>
            <a:ext cx="2207284" cy="847725"/>
          </a:xfrm>
          <a:prstGeom prst="rect">
            <a:avLst/>
          </a:prstGeom>
        </p:spPr>
      </p:pic>
    </p:spTree>
    <p:extLst>
      <p:ext uri="{BB962C8B-B14F-4D97-AF65-F5344CB8AC3E}">
        <p14:creationId xmlns:p14="http://schemas.microsoft.com/office/powerpoint/2010/main" val="350252617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2060"/>
                </a:solidFill>
              </a:rPr>
              <a:t>Boosting tuning parameters</a:t>
            </a:r>
            <a:r>
              <a:rPr lang="en-US" dirty="0"/>
              <a:t>	</a:t>
            </a:r>
          </a:p>
        </p:txBody>
      </p:sp>
      <p:sp>
        <p:nvSpPr>
          <p:cNvPr id="3" name="Content Placeholder 2"/>
          <p:cNvSpPr>
            <a:spLocks noGrp="1"/>
          </p:cNvSpPr>
          <p:nvPr>
            <p:ph idx="1"/>
          </p:nvPr>
        </p:nvSpPr>
        <p:spPr>
          <a:xfrm>
            <a:off x="152400" y="1447800"/>
            <a:ext cx="8915400" cy="4953000"/>
          </a:xfrm>
        </p:spPr>
        <p:txBody>
          <a:bodyPr>
            <a:normAutofit/>
          </a:bodyPr>
          <a:lstStyle/>
          <a:p>
            <a:pPr marL="457200" indent="-457200">
              <a:buFont typeface="Arial" panose="020B0604020202020204" pitchFamily="34" charset="0"/>
              <a:buChar char="•"/>
            </a:pPr>
            <a:r>
              <a:rPr lang="en-US" sz="2800" b="1" u="sng" dirty="0"/>
              <a:t>The number of trees B</a:t>
            </a:r>
            <a:r>
              <a:rPr lang="en-US" sz="2800" dirty="0"/>
              <a:t>. RF and Bagging do not overfit as B increases. Boosting can overfit! </a:t>
            </a:r>
            <a:r>
              <a:rPr lang="en-US" sz="2800" b="1" dirty="0"/>
              <a:t>Cross Validation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u="sng" dirty="0"/>
              <a:t>The shrinkage parameter λ</a:t>
            </a:r>
            <a:r>
              <a:rPr lang="en-US" sz="2800" dirty="0"/>
              <a:t>, a small positive number. Typical values are 0.01 or 0.001 but it depends on the problem. λ only controls the learning rate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u="sng" dirty="0"/>
              <a:t>The number d of splits in each tree</a:t>
            </a:r>
            <a:r>
              <a:rPr lang="en-US" sz="2800" dirty="0"/>
              <a:t>, which controls the complexity of the boosted ensemble. Stumpy trees, d = 1 works well. </a:t>
            </a:r>
          </a:p>
          <a:p>
            <a:endParaRPr lang="en-US" sz="2800" dirty="0"/>
          </a:p>
          <a:p>
            <a:endParaRPr lang="en-US" dirty="0"/>
          </a:p>
        </p:txBody>
      </p:sp>
    </p:spTree>
    <p:extLst>
      <p:ext uri="{BB962C8B-B14F-4D97-AF65-F5344CB8AC3E}">
        <p14:creationId xmlns:p14="http://schemas.microsoft.com/office/powerpoint/2010/main" val="55326955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ost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9067800" cy="5888736"/>
          </a:xfrm>
          <a:prstGeom prst="rect">
            <a:avLst/>
          </a:prstGeom>
        </p:spPr>
      </p:pic>
      <p:sp>
        <p:nvSpPr>
          <p:cNvPr id="2" name="TextBox 1"/>
          <p:cNvSpPr txBox="1"/>
          <p:nvPr/>
        </p:nvSpPr>
        <p:spPr>
          <a:xfrm>
            <a:off x="228600" y="228600"/>
            <a:ext cx="822960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rPr>
              <a:t>Classification Error of Ensembles</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255232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sz="4000" dirty="0">
                <a:solidFill>
                  <a:srgbClr val="002060"/>
                </a:solidFill>
              </a:rPr>
              <a:t>Machine Learning Ensembles</a:t>
            </a:r>
          </a:p>
        </p:txBody>
      </p:sp>
      <p:sp>
        <p:nvSpPr>
          <p:cNvPr id="162819" name="Rectangle 3"/>
          <p:cNvSpPr>
            <a:spLocks noGrp="1" noChangeArrowheads="1"/>
          </p:cNvSpPr>
          <p:nvPr>
            <p:ph type="body" idx="1"/>
          </p:nvPr>
        </p:nvSpPr>
        <p:spPr>
          <a:xfrm>
            <a:off x="220662" y="1162050"/>
            <a:ext cx="8618537" cy="1516062"/>
          </a:xfrm>
        </p:spPr>
        <p:txBody>
          <a:bodyPr/>
          <a:lstStyle/>
          <a:p>
            <a:pPr eaLnBrk="1" hangingPunct="1">
              <a:lnSpc>
                <a:spcPct val="90000"/>
              </a:lnSpc>
              <a:buFontTx/>
              <a:buChar char="•"/>
            </a:pPr>
            <a:r>
              <a:rPr lang="en-US" altLang="en-US" sz="2400" dirty="0"/>
              <a:t>Learn multiple alternative definitions of a concept </a:t>
            </a:r>
            <a:r>
              <a:rPr lang="en-US" altLang="en-US" sz="2400" dirty="0">
                <a:solidFill>
                  <a:srgbClr val="FF0000"/>
                </a:solidFill>
              </a:rPr>
              <a:t>using different training data</a:t>
            </a:r>
            <a:r>
              <a:rPr lang="en-US" altLang="en-US" sz="2400" dirty="0"/>
              <a:t> or </a:t>
            </a:r>
            <a:r>
              <a:rPr lang="en-US" altLang="en-US" sz="2400" dirty="0">
                <a:solidFill>
                  <a:srgbClr val="FF0000"/>
                </a:solidFill>
              </a:rPr>
              <a:t>different learning algorithms.</a:t>
            </a:r>
          </a:p>
          <a:p>
            <a:pPr eaLnBrk="1" hangingPunct="1">
              <a:lnSpc>
                <a:spcPct val="90000"/>
              </a:lnSpc>
              <a:buFontTx/>
              <a:buChar char="•"/>
            </a:pPr>
            <a:r>
              <a:rPr lang="en-US" altLang="en-US" sz="2400" dirty="0">
                <a:solidFill>
                  <a:srgbClr val="FF0000"/>
                </a:solidFill>
              </a:rPr>
              <a:t>Combine decisions</a:t>
            </a:r>
            <a:r>
              <a:rPr lang="en-US" altLang="en-US" sz="2400" dirty="0"/>
              <a:t> of multiple definitions, e.g. using </a:t>
            </a:r>
            <a:r>
              <a:rPr lang="en-US" altLang="en-US" sz="2400" dirty="0">
                <a:solidFill>
                  <a:srgbClr val="FF0000"/>
                </a:solidFill>
              </a:rPr>
              <a:t>weighted voting</a:t>
            </a:r>
            <a:r>
              <a:rPr lang="en-US" altLang="en-US" sz="2400" dirty="0"/>
              <a:t>.</a:t>
            </a:r>
          </a:p>
        </p:txBody>
      </p:sp>
      <p:sp>
        <p:nvSpPr>
          <p:cNvPr id="162820" name="Text Box 4"/>
          <p:cNvSpPr txBox="1">
            <a:spLocks noChangeArrowheads="1"/>
          </p:cNvSpPr>
          <p:nvPr/>
        </p:nvSpPr>
        <p:spPr bwMode="auto">
          <a:xfrm>
            <a:off x="4371975" y="2938463"/>
            <a:ext cx="18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a:p>
        </p:txBody>
      </p:sp>
      <p:grpSp>
        <p:nvGrpSpPr>
          <p:cNvPr id="903173" name="Group 5"/>
          <p:cNvGrpSpPr>
            <a:grpSpLocks/>
          </p:cNvGrpSpPr>
          <p:nvPr/>
        </p:nvGrpSpPr>
        <p:grpSpPr bwMode="auto">
          <a:xfrm>
            <a:off x="3498850" y="2705100"/>
            <a:ext cx="1938338" cy="596900"/>
            <a:chOff x="2265" y="2165"/>
            <a:chExt cx="1221" cy="376"/>
          </a:xfrm>
        </p:grpSpPr>
        <p:sp>
          <p:nvSpPr>
            <p:cNvPr id="162868" name="Text Box 6"/>
            <p:cNvSpPr txBox="1">
              <a:spLocks noChangeArrowheads="1"/>
            </p:cNvSpPr>
            <p:nvPr/>
          </p:nvSpPr>
          <p:spPr bwMode="auto">
            <a:xfrm>
              <a:off x="2370" y="2229"/>
              <a:ext cx="10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Training Data</a:t>
              </a:r>
            </a:p>
          </p:txBody>
        </p:sp>
        <p:sp>
          <p:nvSpPr>
            <p:cNvPr id="162869" name="Oval 7"/>
            <p:cNvSpPr>
              <a:spLocks noChangeArrowheads="1"/>
            </p:cNvSpPr>
            <p:nvPr/>
          </p:nvSpPr>
          <p:spPr bwMode="auto">
            <a:xfrm>
              <a:off x="2265" y="2165"/>
              <a:ext cx="1221" cy="37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903176" name="Group 8"/>
          <p:cNvGrpSpPr>
            <a:grpSpLocks/>
          </p:cNvGrpSpPr>
          <p:nvPr/>
        </p:nvGrpSpPr>
        <p:grpSpPr bwMode="auto">
          <a:xfrm>
            <a:off x="1736725" y="3233738"/>
            <a:ext cx="5437188" cy="811212"/>
            <a:chOff x="1094" y="2037"/>
            <a:chExt cx="3425" cy="511"/>
          </a:xfrm>
        </p:grpSpPr>
        <p:grpSp>
          <p:nvGrpSpPr>
            <p:cNvPr id="162855" name="Group 9"/>
            <p:cNvGrpSpPr>
              <a:grpSpLocks/>
            </p:cNvGrpSpPr>
            <p:nvPr/>
          </p:nvGrpSpPr>
          <p:grpSpPr bwMode="auto">
            <a:xfrm>
              <a:off x="1094" y="2219"/>
              <a:ext cx="660" cy="329"/>
              <a:chOff x="1140" y="2654"/>
              <a:chExt cx="660" cy="329"/>
            </a:xfrm>
          </p:grpSpPr>
          <p:sp>
            <p:nvSpPr>
              <p:cNvPr id="162866" name="Text Box 10"/>
              <p:cNvSpPr txBox="1">
                <a:spLocks noChangeArrowheads="1"/>
              </p:cNvSpPr>
              <p:nvPr/>
            </p:nvSpPr>
            <p:spPr bwMode="auto">
              <a:xfrm>
                <a:off x="1218" y="2674"/>
                <a:ext cx="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Data1</a:t>
                </a:r>
              </a:p>
            </p:txBody>
          </p:sp>
          <p:sp>
            <p:nvSpPr>
              <p:cNvPr id="162867" name="Oval 11"/>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56" name="Group 12"/>
            <p:cNvGrpSpPr>
              <a:grpSpLocks/>
            </p:cNvGrpSpPr>
            <p:nvPr/>
          </p:nvGrpSpPr>
          <p:grpSpPr bwMode="auto">
            <a:xfrm>
              <a:off x="3859" y="2219"/>
              <a:ext cx="660" cy="329"/>
              <a:chOff x="1140" y="2654"/>
              <a:chExt cx="660" cy="329"/>
            </a:xfrm>
          </p:grpSpPr>
          <p:sp>
            <p:nvSpPr>
              <p:cNvPr id="162864" name="Text Box 13"/>
              <p:cNvSpPr txBox="1">
                <a:spLocks noChangeArrowheads="1"/>
              </p:cNvSpPr>
              <p:nvPr/>
            </p:nvSpPr>
            <p:spPr bwMode="auto">
              <a:xfrm>
                <a:off x="1218" y="2674"/>
                <a:ext cx="5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Data m</a:t>
                </a:r>
              </a:p>
            </p:txBody>
          </p:sp>
          <p:sp>
            <p:nvSpPr>
              <p:cNvPr id="162865" name="Oval 14"/>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57" name="Group 15"/>
            <p:cNvGrpSpPr>
              <a:grpSpLocks/>
            </p:cNvGrpSpPr>
            <p:nvPr/>
          </p:nvGrpSpPr>
          <p:grpSpPr bwMode="auto">
            <a:xfrm>
              <a:off x="1973" y="2219"/>
              <a:ext cx="660" cy="329"/>
              <a:chOff x="1140" y="2654"/>
              <a:chExt cx="660" cy="329"/>
            </a:xfrm>
          </p:grpSpPr>
          <p:sp>
            <p:nvSpPr>
              <p:cNvPr id="162862" name="Text Box 16"/>
              <p:cNvSpPr txBox="1">
                <a:spLocks noChangeArrowheads="1"/>
              </p:cNvSpPr>
              <p:nvPr/>
            </p:nvSpPr>
            <p:spPr bwMode="auto">
              <a:xfrm>
                <a:off x="1218" y="2674"/>
                <a:ext cx="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Data2</a:t>
                </a:r>
              </a:p>
            </p:txBody>
          </p:sp>
          <p:sp>
            <p:nvSpPr>
              <p:cNvPr id="162863" name="Oval 17"/>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sp>
          <p:nvSpPr>
            <p:cNvPr id="162858" name="Text Box 18"/>
            <p:cNvSpPr txBox="1">
              <a:spLocks noChangeArrowheads="1"/>
            </p:cNvSpPr>
            <p:nvPr/>
          </p:nvSpPr>
          <p:spPr bwMode="auto">
            <a:xfrm>
              <a:off x="2692" y="2115"/>
              <a:ext cx="11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3200">
                  <a:sym typeface="Symbol" panose="05050102010706020507" pitchFamily="18" charset="2"/>
                </a:rPr>
                <a:t>        </a:t>
              </a:r>
            </a:p>
          </p:txBody>
        </p:sp>
        <p:cxnSp>
          <p:nvCxnSpPr>
            <p:cNvPr id="162859" name="AutoShape 19"/>
            <p:cNvCxnSpPr>
              <a:cxnSpLocks noChangeShapeType="1"/>
              <a:stCxn id="162869" idx="3"/>
              <a:endCxn id="162867" idx="7"/>
            </p:cNvCxnSpPr>
            <p:nvPr/>
          </p:nvCxnSpPr>
          <p:spPr bwMode="auto">
            <a:xfrm flipH="1">
              <a:off x="1657" y="2037"/>
              <a:ext cx="726" cy="21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60" name="AutoShape 20"/>
            <p:cNvCxnSpPr>
              <a:cxnSpLocks noChangeShapeType="1"/>
              <a:stCxn id="162869" idx="4"/>
              <a:endCxn id="162863" idx="7"/>
            </p:cNvCxnSpPr>
            <p:nvPr/>
          </p:nvCxnSpPr>
          <p:spPr bwMode="auto">
            <a:xfrm flipH="1">
              <a:off x="2536" y="2092"/>
              <a:ext cx="279" cy="16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61" name="AutoShape 21"/>
            <p:cNvCxnSpPr>
              <a:cxnSpLocks noChangeShapeType="1"/>
              <a:stCxn id="162869" idx="5"/>
              <a:endCxn id="162865" idx="1"/>
            </p:cNvCxnSpPr>
            <p:nvPr/>
          </p:nvCxnSpPr>
          <p:spPr bwMode="auto">
            <a:xfrm>
              <a:off x="3246" y="2037"/>
              <a:ext cx="710" cy="21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03190" name="Group 22"/>
          <p:cNvGrpSpPr>
            <a:grpSpLocks/>
          </p:cNvGrpSpPr>
          <p:nvPr/>
        </p:nvGrpSpPr>
        <p:grpSpPr bwMode="auto">
          <a:xfrm>
            <a:off x="1701800" y="4064000"/>
            <a:ext cx="5586413" cy="831850"/>
            <a:chOff x="1072" y="2560"/>
            <a:chExt cx="3519" cy="524"/>
          </a:xfrm>
        </p:grpSpPr>
        <p:sp>
          <p:nvSpPr>
            <p:cNvPr id="162848" name="Text Box 23"/>
            <p:cNvSpPr txBox="1">
              <a:spLocks noChangeArrowheads="1"/>
            </p:cNvSpPr>
            <p:nvPr/>
          </p:nvSpPr>
          <p:spPr bwMode="auto">
            <a:xfrm>
              <a:off x="1072" y="2805"/>
              <a:ext cx="715" cy="27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Learner1</a:t>
              </a:r>
            </a:p>
          </p:txBody>
        </p:sp>
        <p:sp>
          <p:nvSpPr>
            <p:cNvPr id="162849" name="Text Box 24"/>
            <p:cNvSpPr txBox="1">
              <a:spLocks noChangeArrowheads="1"/>
            </p:cNvSpPr>
            <p:nvPr/>
          </p:nvSpPr>
          <p:spPr bwMode="auto">
            <a:xfrm>
              <a:off x="1952" y="2793"/>
              <a:ext cx="715" cy="27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Learner2</a:t>
              </a:r>
            </a:p>
          </p:txBody>
        </p:sp>
        <p:sp>
          <p:nvSpPr>
            <p:cNvPr id="162850" name="Text Box 25"/>
            <p:cNvSpPr txBox="1">
              <a:spLocks noChangeArrowheads="1"/>
            </p:cNvSpPr>
            <p:nvPr/>
          </p:nvSpPr>
          <p:spPr bwMode="auto">
            <a:xfrm>
              <a:off x="3792" y="2774"/>
              <a:ext cx="799" cy="27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Learner m</a:t>
              </a:r>
            </a:p>
          </p:txBody>
        </p:sp>
        <p:cxnSp>
          <p:nvCxnSpPr>
            <p:cNvPr id="162851" name="AutoShape 26"/>
            <p:cNvCxnSpPr>
              <a:cxnSpLocks noChangeShapeType="1"/>
              <a:stCxn id="162867" idx="4"/>
              <a:endCxn id="162848" idx="0"/>
            </p:cNvCxnSpPr>
            <p:nvPr/>
          </p:nvCxnSpPr>
          <p:spPr bwMode="auto">
            <a:xfrm>
              <a:off x="1424" y="2560"/>
              <a:ext cx="6" cy="23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2" name="AutoShape 27"/>
            <p:cNvCxnSpPr>
              <a:cxnSpLocks noChangeShapeType="1"/>
              <a:stCxn id="162863" idx="4"/>
              <a:endCxn id="162849" idx="0"/>
            </p:cNvCxnSpPr>
            <p:nvPr/>
          </p:nvCxnSpPr>
          <p:spPr bwMode="auto">
            <a:xfrm>
              <a:off x="2303" y="2560"/>
              <a:ext cx="7" cy="22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3" name="AutoShape 28"/>
            <p:cNvCxnSpPr>
              <a:cxnSpLocks noChangeShapeType="1"/>
              <a:stCxn id="162865" idx="4"/>
              <a:endCxn id="162850" idx="0"/>
            </p:cNvCxnSpPr>
            <p:nvPr/>
          </p:nvCxnSpPr>
          <p:spPr bwMode="auto">
            <a:xfrm>
              <a:off x="4189" y="2560"/>
              <a:ext cx="3" cy="20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54" name="Text Box 29"/>
            <p:cNvSpPr txBox="1">
              <a:spLocks noChangeArrowheads="1"/>
            </p:cNvSpPr>
            <p:nvPr/>
          </p:nvSpPr>
          <p:spPr bwMode="auto">
            <a:xfrm>
              <a:off x="2657" y="2719"/>
              <a:ext cx="11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3200">
                  <a:sym typeface="Symbol" panose="05050102010706020507" pitchFamily="18" charset="2"/>
                </a:rPr>
                <a:t>        </a:t>
              </a:r>
            </a:p>
          </p:txBody>
        </p:sp>
      </p:grpSp>
      <p:grpSp>
        <p:nvGrpSpPr>
          <p:cNvPr id="903198" name="Group 30"/>
          <p:cNvGrpSpPr>
            <a:grpSpLocks/>
          </p:cNvGrpSpPr>
          <p:nvPr/>
        </p:nvGrpSpPr>
        <p:grpSpPr bwMode="auto">
          <a:xfrm>
            <a:off x="1754188" y="4857750"/>
            <a:ext cx="5554662" cy="839788"/>
            <a:chOff x="1105" y="3060"/>
            <a:chExt cx="3499" cy="529"/>
          </a:xfrm>
        </p:grpSpPr>
        <p:grpSp>
          <p:nvGrpSpPr>
            <p:cNvPr id="162835" name="Group 31"/>
            <p:cNvGrpSpPr>
              <a:grpSpLocks/>
            </p:cNvGrpSpPr>
            <p:nvPr/>
          </p:nvGrpSpPr>
          <p:grpSpPr bwMode="auto">
            <a:xfrm>
              <a:off x="1105" y="3260"/>
              <a:ext cx="660" cy="329"/>
              <a:chOff x="1105" y="3383"/>
              <a:chExt cx="660" cy="329"/>
            </a:xfrm>
          </p:grpSpPr>
          <p:sp>
            <p:nvSpPr>
              <p:cNvPr id="162846" name="Text Box 32"/>
              <p:cNvSpPr txBox="1">
                <a:spLocks noChangeArrowheads="1"/>
              </p:cNvSpPr>
              <p:nvPr/>
            </p:nvSpPr>
            <p:spPr bwMode="auto">
              <a:xfrm>
                <a:off x="1144" y="3403"/>
                <a:ext cx="6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Model1</a:t>
                </a:r>
              </a:p>
            </p:txBody>
          </p:sp>
          <p:sp>
            <p:nvSpPr>
              <p:cNvPr id="162847" name="Oval 33"/>
              <p:cNvSpPr>
                <a:spLocks noChangeArrowheads="1"/>
              </p:cNvSpPr>
              <p:nvPr/>
            </p:nvSpPr>
            <p:spPr bwMode="auto">
              <a:xfrm>
                <a:off x="110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36" name="Group 34"/>
            <p:cNvGrpSpPr>
              <a:grpSpLocks/>
            </p:cNvGrpSpPr>
            <p:nvPr/>
          </p:nvGrpSpPr>
          <p:grpSpPr bwMode="auto">
            <a:xfrm>
              <a:off x="1977" y="3260"/>
              <a:ext cx="660" cy="329"/>
              <a:chOff x="1977" y="3383"/>
              <a:chExt cx="660" cy="329"/>
            </a:xfrm>
          </p:grpSpPr>
          <p:sp>
            <p:nvSpPr>
              <p:cNvPr id="162844" name="Text Box 35"/>
              <p:cNvSpPr txBox="1">
                <a:spLocks noChangeArrowheads="1"/>
              </p:cNvSpPr>
              <p:nvPr/>
            </p:nvSpPr>
            <p:spPr bwMode="auto">
              <a:xfrm>
                <a:off x="2016" y="3403"/>
                <a:ext cx="6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Model2</a:t>
                </a:r>
              </a:p>
            </p:txBody>
          </p:sp>
          <p:sp>
            <p:nvSpPr>
              <p:cNvPr id="162845" name="Oval 36"/>
              <p:cNvSpPr>
                <a:spLocks noChangeArrowheads="1"/>
              </p:cNvSpPr>
              <p:nvPr/>
            </p:nvSpPr>
            <p:spPr bwMode="auto">
              <a:xfrm>
                <a:off x="1977"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37" name="Group 37"/>
            <p:cNvGrpSpPr>
              <a:grpSpLocks/>
            </p:cNvGrpSpPr>
            <p:nvPr/>
          </p:nvGrpSpPr>
          <p:grpSpPr bwMode="auto">
            <a:xfrm>
              <a:off x="3855" y="3260"/>
              <a:ext cx="749" cy="329"/>
              <a:chOff x="3855" y="3383"/>
              <a:chExt cx="660" cy="329"/>
            </a:xfrm>
          </p:grpSpPr>
          <p:sp>
            <p:nvSpPr>
              <p:cNvPr id="162842" name="Text Box 38"/>
              <p:cNvSpPr txBox="1">
                <a:spLocks noChangeArrowheads="1"/>
              </p:cNvSpPr>
              <p:nvPr/>
            </p:nvSpPr>
            <p:spPr bwMode="auto">
              <a:xfrm>
                <a:off x="3894" y="3403"/>
                <a:ext cx="6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 m</a:t>
                </a:r>
              </a:p>
            </p:txBody>
          </p:sp>
          <p:sp>
            <p:nvSpPr>
              <p:cNvPr id="162843" name="Oval 39"/>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cxnSp>
          <p:nvCxnSpPr>
            <p:cNvPr id="162838" name="AutoShape 40"/>
            <p:cNvCxnSpPr>
              <a:cxnSpLocks noChangeShapeType="1"/>
              <a:stCxn id="162848" idx="2"/>
              <a:endCxn id="162847" idx="0"/>
            </p:cNvCxnSpPr>
            <p:nvPr/>
          </p:nvCxnSpPr>
          <p:spPr bwMode="auto">
            <a:xfrm>
              <a:off x="1430" y="3091"/>
              <a:ext cx="5" cy="15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9" name="AutoShape 41"/>
            <p:cNvCxnSpPr>
              <a:cxnSpLocks noChangeShapeType="1"/>
              <a:stCxn id="162849" idx="2"/>
              <a:endCxn id="162845" idx="0"/>
            </p:cNvCxnSpPr>
            <p:nvPr/>
          </p:nvCxnSpPr>
          <p:spPr bwMode="auto">
            <a:xfrm flipH="1">
              <a:off x="2307" y="3079"/>
              <a:ext cx="3" cy="16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0" name="AutoShape 42"/>
            <p:cNvCxnSpPr>
              <a:cxnSpLocks noChangeShapeType="1"/>
              <a:stCxn id="162850" idx="2"/>
              <a:endCxn id="162843" idx="0"/>
            </p:cNvCxnSpPr>
            <p:nvPr/>
          </p:nvCxnSpPr>
          <p:spPr bwMode="auto">
            <a:xfrm>
              <a:off x="4192" y="3060"/>
              <a:ext cx="38" cy="18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41" name="Text Box 43"/>
            <p:cNvSpPr txBox="1">
              <a:spLocks noChangeArrowheads="1"/>
            </p:cNvSpPr>
            <p:nvPr/>
          </p:nvSpPr>
          <p:spPr bwMode="auto">
            <a:xfrm>
              <a:off x="2660" y="3169"/>
              <a:ext cx="11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3200">
                  <a:sym typeface="Symbol" panose="05050102010706020507" pitchFamily="18" charset="2"/>
                </a:rPr>
                <a:t>        </a:t>
              </a:r>
            </a:p>
          </p:txBody>
        </p:sp>
      </p:grpSp>
      <p:grpSp>
        <p:nvGrpSpPr>
          <p:cNvPr id="903212" name="Group 44"/>
          <p:cNvGrpSpPr>
            <a:grpSpLocks/>
          </p:cNvGrpSpPr>
          <p:nvPr/>
        </p:nvGrpSpPr>
        <p:grpSpPr bwMode="auto">
          <a:xfrm>
            <a:off x="2278063" y="5716588"/>
            <a:ext cx="4437062" cy="731837"/>
            <a:chOff x="1435" y="3601"/>
            <a:chExt cx="2795" cy="461"/>
          </a:xfrm>
        </p:grpSpPr>
        <p:sp>
          <p:nvSpPr>
            <p:cNvPr id="162831" name="Text Box 45"/>
            <p:cNvSpPr txBox="1">
              <a:spLocks noChangeArrowheads="1"/>
            </p:cNvSpPr>
            <p:nvPr/>
          </p:nvSpPr>
          <p:spPr bwMode="auto">
            <a:xfrm>
              <a:off x="2016" y="3788"/>
              <a:ext cx="1234" cy="274"/>
            </a:xfrm>
            <a:prstGeom prst="rect">
              <a:avLst/>
            </a:prstGeom>
            <a:noFill/>
            <a:ln w="38100">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 Combiner</a:t>
              </a:r>
            </a:p>
          </p:txBody>
        </p:sp>
        <p:cxnSp>
          <p:nvCxnSpPr>
            <p:cNvPr id="162832" name="AutoShape 46"/>
            <p:cNvCxnSpPr>
              <a:cxnSpLocks noChangeShapeType="1"/>
              <a:stCxn id="162847" idx="4"/>
              <a:endCxn id="162831" idx="0"/>
            </p:cNvCxnSpPr>
            <p:nvPr/>
          </p:nvCxnSpPr>
          <p:spPr bwMode="auto">
            <a:xfrm>
              <a:off x="1435" y="3601"/>
              <a:ext cx="1198" cy="1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3" name="AutoShape 47"/>
            <p:cNvCxnSpPr>
              <a:cxnSpLocks noChangeShapeType="1"/>
              <a:stCxn id="162845" idx="4"/>
              <a:endCxn id="162831" idx="0"/>
            </p:cNvCxnSpPr>
            <p:nvPr/>
          </p:nvCxnSpPr>
          <p:spPr bwMode="auto">
            <a:xfrm>
              <a:off x="2307" y="3601"/>
              <a:ext cx="326" cy="1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4" name="AutoShape 48"/>
            <p:cNvCxnSpPr>
              <a:cxnSpLocks noChangeShapeType="1"/>
              <a:stCxn id="162843" idx="4"/>
              <a:endCxn id="162831" idx="0"/>
            </p:cNvCxnSpPr>
            <p:nvPr/>
          </p:nvCxnSpPr>
          <p:spPr bwMode="auto">
            <a:xfrm flipH="1">
              <a:off x="2633" y="3601"/>
              <a:ext cx="1597" cy="1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03217" name="Group 49"/>
          <p:cNvGrpSpPr>
            <a:grpSpLocks/>
          </p:cNvGrpSpPr>
          <p:nvPr/>
        </p:nvGrpSpPr>
        <p:grpSpPr bwMode="auto">
          <a:xfrm>
            <a:off x="5178425" y="5962650"/>
            <a:ext cx="2814638" cy="522288"/>
            <a:chOff x="3262" y="3756"/>
            <a:chExt cx="1773" cy="329"/>
          </a:xfrm>
        </p:grpSpPr>
        <p:grpSp>
          <p:nvGrpSpPr>
            <p:cNvPr id="162827" name="Group 50"/>
            <p:cNvGrpSpPr>
              <a:grpSpLocks/>
            </p:cNvGrpSpPr>
            <p:nvPr/>
          </p:nvGrpSpPr>
          <p:grpSpPr bwMode="auto">
            <a:xfrm>
              <a:off x="3830" y="3756"/>
              <a:ext cx="1205" cy="329"/>
              <a:chOff x="3855" y="3383"/>
              <a:chExt cx="660" cy="329"/>
            </a:xfrm>
          </p:grpSpPr>
          <p:sp>
            <p:nvSpPr>
              <p:cNvPr id="162829" name="Text Box 51"/>
              <p:cNvSpPr txBox="1">
                <a:spLocks noChangeArrowheads="1"/>
              </p:cNvSpPr>
              <p:nvPr/>
            </p:nvSpPr>
            <p:spPr bwMode="auto">
              <a:xfrm>
                <a:off x="3894" y="3403"/>
                <a:ext cx="5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 Final Model</a:t>
                </a:r>
              </a:p>
            </p:txBody>
          </p:sp>
          <p:sp>
            <p:nvSpPr>
              <p:cNvPr id="162830" name="Oval 52"/>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cxnSp>
          <p:nvCxnSpPr>
            <p:cNvPr id="162828" name="AutoShape 53"/>
            <p:cNvCxnSpPr>
              <a:cxnSpLocks noChangeShapeType="1"/>
              <a:stCxn id="162831" idx="3"/>
              <a:endCxn id="162830" idx="2"/>
            </p:cNvCxnSpPr>
            <p:nvPr/>
          </p:nvCxnSpPr>
          <p:spPr bwMode="auto">
            <a:xfrm flipV="1">
              <a:off x="3262" y="3921"/>
              <a:ext cx="556" cy="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3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31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31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31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032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03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880301" y="65910"/>
            <a:ext cx="7239000" cy="750888"/>
          </a:xfrm>
        </p:spPr>
        <p:txBody>
          <a:bodyPr/>
          <a:lstStyle/>
          <a:p>
            <a:pPr eaLnBrk="1" hangingPunct="1"/>
            <a:r>
              <a:rPr lang="en-US" altLang="zh-CN" sz="4000" dirty="0">
                <a:solidFill>
                  <a:srgbClr val="002060"/>
                </a:solidFill>
                <a:ea typeface="SimSun" panose="02010600030101010101" pitchFamily="2" charset="-122"/>
              </a:rPr>
              <a:t>Example: Weather Forecast</a:t>
            </a:r>
          </a:p>
        </p:txBody>
      </p:sp>
      <p:graphicFrame>
        <p:nvGraphicFramePr>
          <p:cNvPr id="907267" name="Group 3"/>
          <p:cNvGraphicFramePr>
            <a:graphicFrameLocks noGrp="1"/>
          </p:cNvGraphicFramePr>
          <p:nvPr>
            <p:extLst>
              <p:ext uri="{D42A27DB-BD31-4B8C-83A1-F6EECF244321}">
                <p14:modId xmlns:p14="http://schemas.microsoft.com/office/powerpoint/2010/main" val="2064820031"/>
              </p:ext>
            </p:extLst>
          </p:nvPr>
        </p:nvGraphicFramePr>
        <p:xfrm>
          <a:off x="447675" y="1443037"/>
          <a:ext cx="8458200" cy="4572002"/>
        </p:xfrm>
        <a:graphic>
          <a:graphicData uri="http://schemas.openxmlformats.org/drawingml/2006/table">
            <a:tbl>
              <a:tblPr/>
              <a:tblGrid>
                <a:gridCol w="1598613">
                  <a:extLst>
                    <a:ext uri="{9D8B030D-6E8A-4147-A177-3AD203B41FA5}">
                      <a16:colId xmlns:a16="http://schemas.microsoft.com/office/drawing/2014/main" val="20000"/>
                    </a:ext>
                  </a:extLst>
                </a:gridCol>
                <a:gridCol w="979487">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9488">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79487">
                  <a:extLst>
                    <a:ext uri="{9D8B030D-6E8A-4147-A177-3AD203B41FA5}">
                      <a16:colId xmlns:a16="http://schemas.microsoft.com/office/drawing/2014/main" val="20007"/>
                    </a:ext>
                  </a:extLst>
                </a:gridCol>
              </a:tblGrid>
              <a:tr h="673100">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SimSun" pitchFamily="2" charset="-122"/>
                        </a:rPr>
                        <a:t>TARGET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SimSun" pitchFamily="2" charset="-122"/>
                        </a:rPr>
                        <a:t>Forecast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SimSun" pitchFamily="2" charset="-122"/>
                        </a:rPr>
                        <a:t>Forecast 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SimSun" pitchFamily="2" charset="-122"/>
                        </a:rPr>
                        <a:t>Forecast 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SimSun" pitchFamily="2" charset="-122"/>
                        </a:rPr>
                        <a:t>Forecast 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SimSun" pitchFamily="2" charset="-122"/>
                        </a:rPr>
                        <a:t>Forecast 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SimSun" pitchFamily="2" charset="-122"/>
                        </a:rPr>
                        <a:t>Majority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66989" name="Object 77"/>
          <p:cNvGraphicFramePr>
            <a:graphicFrameLocks noChangeAspect="1"/>
          </p:cNvGraphicFramePr>
          <p:nvPr>
            <p:extLst>
              <p:ext uri="{D42A27DB-BD31-4B8C-83A1-F6EECF244321}">
                <p14:modId xmlns:p14="http://schemas.microsoft.com/office/powerpoint/2010/main" val="1999001492"/>
              </p:ext>
            </p:extLst>
          </p:nvPr>
        </p:nvGraphicFramePr>
        <p:xfrm>
          <a:off x="2076514" y="1504950"/>
          <a:ext cx="838200" cy="698500"/>
        </p:xfrm>
        <a:graphic>
          <a:graphicData uri="http://schemas.openxmlformats.org/presentationml/2006/ole">
            <mc:AlternateContent xmlns:mc="http://schemas.openxmlformats.org/markup-compatibility/2006">
              <mc:Choice xmlns:v="urn:schemas-microsoft-com:vml" Requires="v">
                <p:oleObj spid="_x0000_s177649" name="Photo Editor Photo" r:id="rId4" imgW="1486107" imgH="1238423" progId="MSPhotoEd.3">
                  <p:embed/>
                </p:oleObj>
              </mc:Choice>
              <mc:Fallback>
                <p:oleObj name="Photo Editor Photo" r:id="rId4" imgW="1486107" imgH="1238423" progId="MSPhotoEd.3">
                  <p:embed/>
                  <p:pic>
                    <p:nvPicPr>
                      <p:cNvPr id="0" name="Object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514" y="150495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0" name="Object 78"/>
          <p:cNvGraphicFramePr>
            <a:graphicFrameLocks noChangeAspect="1"/>
          </p:cNvGraphicFramePr>
          <p:nvPr>
            <p:extLst>
              <p:ext uri="{D42A27DB-BD31-4B8C-83A1-F6EECF244321}">
                <p14:modId xmlns:p14="http://schemas.microsoft.com/office/powerpoint/2010/main" val="1428179402"/>
              </p:ext>
            </p:extLst>
          </p:nvPr>
        </p:nvGraphicFramePr>
        <p:xfrm>
          <a:off x="5059902" y="1524002"/>
          <a:ext cx="838200" cy="698500"/>
        </p:xfrm>
        <a:graphic>
          <a:graphicData uri="http://schemas.openxmlformats.org/presentationml/2006/ole">
            <mc:AlternateContent xmlns:mc="http://schemas.openxmlformats.org/markup-compatibility/2006">
              <mc:Choice xmlns:v="urn:schemas-microsoft-com:vml" Requires="v">
                <p:oleObj spid="_x0000_s177650" name="Photo Editor Photo" r:id="rId6" imgW="1486107" imgH="1238423" progId="MSPhotoEd.3">
                  <p:embed/>
                </p:oleObj>
              </mc:Choice>
              <mc:Fallback>
                <p:oleObj name="Photo Editor Photo" r:id="rId6" imgW="1486107" imgH="1238423" progId="MSPhotoEd.3">
                  <p:embed/>
                  <p:pic>
                    <p:nvPicPr>
                      <p:cNvPr id="0" name="Object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902" y="1524002"/>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1" name="Object 79"/>
          <p:cNvGraphicFramePr>
            <a:graphicFrameLocks noChangeAspect="1"/>
          </p:cNvGraphicFramePr>
          <p:nvPr>
            <p:extLst>
              <p:ext uri="{D42A27DB-BD31-4B8C-83A1-F6EECF244321}">
                <p14:modId xmlns:p14="http://schemas.microsoft.com/office/powerpoint/2010/main" val="1978902544"/>
              </p:ext>
            </p:extLst>
          </p:nvPr>
        </p:nvGraphicFramePr>
        <p:xfrm>
          <a:off x="6019800" y="1500124"/>
          <a:ext cx="838200" cy="698500"/>
        </p:xfrm>
        <a:graphic>
          <a:graphicData uri="http://schemas.openxmlformats.org/presentationml/2006/ole">
            <mc:AlternateContent xmlns:mc="http://schemas.openxmlformats.org/markup-compatibility/2006">
              <mc:Choice xmlns:v="urn:schemas-microsoft-com:vml" Requires="v">
                <p:oleObj spid="_x0000_s177651" name="Photo Editor Photo" r:id="rId7" imgW="1486107" imgH="1238423" progId="MSPhotoEd.3">
                  <p:embed/>
                </p:oleObj>
              </mc:Choice>
              <mc:Fallback>
                <p:oleObj name="Photo Editor Photo" r:id="rId7" imgW="1486107" imgH="1238423" progId="MSPhotoEd.3">
                  <p:embed/>
                  <p:pic>
                    <p:nvPicPr>
                      <p:cNvPr id="0" name="Object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00124"/>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2" name="Object 80"/>
          <p:cNvGraphicFramePr>
            <a:graphicFrameLocks noChangeAspect="1"/>
          </p:cNvGraphicFramePr>
          <p:nvPr>
            <p:extLst>
              <p:ext uri="{D42A27DB-BD31-4B8C-83A1-F6EECF244321}">
                <p14:modId xmlns:p14="http://schemas.microsoft.com/office/powerpoint/2010/main" val="1737914576"/>
              </p:ext>
            </p:extLst>
          </p:nvPr>
        </p:nvGraphicFramePr>
        <p:xfrm>
          <a:off x="4167188" y="1532582"/>
          <a:ext cx="533400" cy="533400"/>
        </p:xfrm>
        <a:graphic>
          <a:graphicData uri="http://schemas.openxmlformats.org/presentationml/2006/ole">
            <mc:AlternateContent xmlns:mc="http://schemas.openxmlformats.org/markup-compatibility/2006">
              <mc:Choice xmlns:v="urn:schemas-microsoft-com:vml" Requires="v">
                <p:oleObj spid="_x0000_s177652" name="Photo Editor Photo" r:id="rId8" imgW="980952" imgH="980952" progId="MSPhotoEd.3">
                  <p:embed/>
                </p:oleObj>
              </mc:Choice>
              <mc:Fallback>
                <p:oleObj name="Photo Editor Photo" r:id="rId8" imgW="980952" imgH="980952" progId="MSPhotoEd.3">
                  <p:embed/>
                  <p:pic>
                    <p:nvPicPr>
                      <p:cNvPr id="0" name="Object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7188" y="1532582"/>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3" name="Object 81"/>
          <p:cNvGraphicFramePr>
            <a:graphicFrameLocks noChangeAspect="1"/>
          </p:cNvGraphicFramePr>
          <p:nvPr>
            <p:extLst>
              <p:ext uri="{D42A27DB-BD31-4B8C-83A1-F6EECF244321}">
                <p14:modId xmlns:p14="http://schemas.microsoft.com/office/powerpoint/2010/main" val="2178620995"/>
              </p:ext>
            </p:extLst>
          </p:nvPr>
        </p:nvGraphicFramePr>
        <p:xfrm>
          <a:off x="3241675" y="1532582"/>
          <a:ext cx="533400" cy="533400"/>
        </p:xfrm>
        <a:graphic>
          <a:graphicData uri="http://schemas.openxmlformats.org/presentationml/2006/ole">
            <mc:AlternateContent xmlns:mc="http://schemas.openxmlformats.org/markup-compatibility/2006">
              <mc:Choice xmlns:v="urn:schemas-microsoft-com:vml" Requires="v">
                <p:oleObj spid="_x0000_s177653" name="Photo Editor Photo" r:id="rId10" imgW="980952" imgH="980952" progId="MSPhotoEd.3">
                  <p:embed/>
                </p:oleObj>
              </mc:Choice>
              <mc:Fallback>
                <p:oleObj name="Photo Editor Photo" r:id="rId10" imgW="980952" imgH="980952" progId="MSPhotoEd.3">
                  <p:embed/>
                  <p:pic>
                    <p:nvPicPr>
                      <p:cNvPr id="0" name="Object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1675" y="1532582"/>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4" name="Object 82"/>
          <p:cNvGraphicFramePr>
            <a:graphicFrameLocks noChangeAspect="1"/>
          </p:cNvGraphicFramePr>
          <p:nvPr>
            <p:extLst>
              <p:ext uri="{D42A27DB-BD31-4B8C-83A1-F6EECF244321}">
                <p14:modId xmlns:p14="http://schemas.microsoft.com/office/powerpoint/2010/main" val="433093873"/>
              </p:ext>
            </p:extLst>
          </p:nvPr>
        </p:nvGraphicFramePr>
        <p:xfrm>
          <a:off x="7145338" y="1520583"/>
          <a:ext cx="533400" cy="533400"/>
        </p:xfrm>
        <a:graphic>
          <a:graphicData uri="http://schemas.openxmlformats.org/presentationml/2006/ole">
            <mc:AlternateContent xmlns:mc="http://schemas.openxmlformats.org/markup-compatibility/2006">
              <mc:Choice xmlns:v="urn:schemas-microsoft-com:vml" Requires="v">
                <p:oleObj spid="_x0000_s177654" name="Photo Editor Photo" r:id="rId11" imgW="980952" imgH="980952" progId="MSPhotoEd.3">
                  <p:embed/>
                </p:oleObj>
              </mc:Choice>
              <mc:Fallback>
                <p:oleObj name="Photo Editor Photo" r:id="rId11" imgW="980952" imgH="980952" progId="MSPhotoEd.3">
                  <p:embed/>
                  <p:pic>
                    <p:nvPicPr>
                      <p:cNvPr id="0" name="Object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5338" y="152058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5" name="Object 83"/>
          <p:cNvGraphicFramePr>
            <a:graphicFrameLocks noChangeAspect="1"/>
          </p:cNvGraphicFramePr>
          <p:nvPr>
            <p:extLst>
              <p:ext uri="{D42A27DB-BD31-4B8C-83A1-F6EECF244321}">
                <p14:modId xmlns:p14="http://schemas.microsoft.com/office/powerpoint/2010/main" val="4240345679"/>
              </p:ext>
            </p:extLst>
          </p:nvPr>
        </p:nvGraphicFramePr>
        <p:xfrm>
          <a:off x="8077200" y="1510922"/>
          <a:ext cx="533400" cy="533400"/>
        </p:xfrm>
        <a:graphic>
          <a:graphicData uri="http://schemas.openxmlformats.org/presentationml/2006/ole">
            <mc:AlternateContent xmlns:mc="http://schemas.openxmlformats.org/markup-compatibility/2006">
              <mc:Choice xmlns:v="urn:schemas-microsoft-com:vml" Requires="v">
                <p:oleObj spid="_x0000_s177655" name="Photo Editor Photo" r:id="rId12" imgW="980952" imgH="980952" progId="MSPhotoEd.3">
                  <p:embed/>
                </p:oleObj>
              </mc:Choice>
              <mc:Fallback>
                <p:oleObj name="Photo Editor Photo" r:id="rId12" imgW="980952" imgH="980952" progId="MSPhotoEd.3">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7200" y="1510922"/>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48" name="Object 84"/>
          <p:cNvGraphicFramePr>
            <a:graphicFrameLocks noChangeAspect="1"/>
          </p:cNvGraphicFramePr>
          <p:nvPr>
            <p:extLst>
              <p:ext uri="{D42A27DB-BD31-4B8C-83A1-F6EECF244321}">
                <p14:modId xmlns:p14="http://schemas.microsoft.com/office/powerpoint/2010/main" val="4279843704"/>
              </p:ext>
            </p:extLst>
          </p:nvPr>
        </p:nvGraphicFramePr>
        <p:xfrm>
          <a:off x="2103121" y="5364165"/>
          <a:ext cx="838200" cy="698500"/>
        </p:xfrm>
        <a:graphic>
          <a:graphicData uri="http://schemas.openxmlformats.org/presentationml/2006/ole">
            <mc:AlternateContent xmlns:mc="http://schemas.openxmlformats.org/markup-compatibility/2006">
              <mc:Choice xmlns:v="urn:schemas-microsoft-com:vml" Requires="v">
                <p:oleObj spid="_x0000_s177656" name="Photo Editor Photo" r:id="rId13" imgW="1486107" imgH="1238423" progId="MSPhotoEd.3">
                  <p:embed/>
                </p:oleObj>
              </mc:Choice>
              <mc:Fallback>
                <p:oleObj name="Photo Editor Photo" r:id="rId13" imgW="1486107" imgH="1238423" progId="MSPhotoEd.3">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121" y="536416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49" name="Object 85"/>
          <p:cNvGraphicFramePr>
            <a:graphicFrameLocks noChangeAspect="1"/>
          </p:cNvGraphicFramePr>
          <p:nvPr>
            <p:extLst>
              <p:ext uri="{D42A27DB-BD31-4B8C-83A1-F6EECF244321}">
                <p14:modId xmlns:p14="http://schemas.microsoft.com/office/powerpoint/2010/main" val="3896003662"/>
              </p:ext>
            </p:extLst>
          </p:nvPr>
        </p:nvGraphicFramePr>
        <p:xfrm>
          <a:off x="3234500" y="5413333"/>
          <a:ext cx="533400" cy="533400"/>
        </p:xfrm>
        <a:graphic>
          <a:graphicData uri="http://schemas.openxmlformats.org/presentationml/2006/ole">
            <mc:AlternateContent xmlns:mc="http://schemas.openxmlformats.org/markup-compatibility/2006">
              <mc:Choice xmlns:v="urn:schemas-microsoft-com:vml" Requires="v">
                <p:oleObj spid="_x0000_s177657" name="Photo Editor Photo" r:id="rId14" imgW="980952" imgH="980952" progId="MSPhotoEd.3">
                  <p:embed/>
                </p:oleObj>
              </mc:Choice>
              <mc:Fallback>
                <p:oleObj name="Photo Editor Photo" r:id="rId14" imgW="980952" imgH="980952" progId="MSPhotoEd.3">
                  <p:embed/>
                  <p:pic>
                    <p:nvPicPr>
                      <p:cNvPr id="0" name="Object 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4500" y="541333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0" name="Object 86"/>
          <p:cNvGraphicFramePr>
            <a:graphicFrameLocks noChangeAspect="1"/>
          </p:cNvGraphicFramePr>
          <p:nvPr>
            <p:extLst>
              <p:ext uri="{D42A27DB-BD31-4B8C-83A1-F6EECF244321}">
                <p14:modId xmlns:p14="http://schemas.microsoft.com/office/powerpoint/2010/main" val="1172589184"/>
              </p:ext>
            </p:extLst>
          </p:nvPr>
        </p:nvGraphicFramePr>
        <p:xfrm>
          <a:off x="4191000" y="5457825"/>
          <a:ext cx="533400" cy="533400"/>
        </p:xfrm>
        <a:graphic>
          <a:graphicData uri="http://schemas.openxmlformats.org/presentationml/2006/ole">
            <mc:AlternateContent xmlns:mc="http://schemas.openxmlformats.org/markup-compatibility/2006">
              <mc:Choice xmlns:v="urn:schemas-microsoft-com:vml" Requires="v">
                <p:oleObj spid="_x0000_s177658" name="Photo Editor Photo" r:id="rId15" imgW="980952" imgH="980952" progId="MSPhotoEd.3">
                  <p:embed/>
                </p:oleObj>
              </mc:Choice>
              <mc:Fallback>
                <p:oleObj name="Photo Editor Photo" r:id="rId15" imgW="980952" imgH="980952" progId="MSPhotoEd.3">
                  <p:embed/>
                  <p:pic>
                    <p:nvPicPr>
                      <p:cNvPr id="0"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5457825"/>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1" name="Object 87"/>
          <p:cNvGraphicFramePr>
            <a:graphicFrameLocks noChangeAspect="1"/>
          </p:cNvGraphicFramePr>
          <p:nvPr>
            <p:extLst>
              <p:ext uri="{D42A27DB-BD31-4B8C-83A1-F6EECF244321}">
                <p14:modId xmlns:p14="http://schemas.microsoft.com/office/powerpoint/2010/main" val="758827542"/>
              </p:ext>
            </p:extLst>
          </p:nvPr>
        </p:nvGraphicFramePr>
        <p:xfrm>
          <a:off x="4987925" y="5436698"/>
          <a:ext cx="838200" cy="698500"/>
        </p:xfrm>
        <a:graphic>
          <a:graphicData uri="http://schemas.openxmlformats.org/presentationml/2006/ole">
            <mc:AlternateContent xmlns:mc="http://schemas.openxmlformats.org/markup-compatibility/2006">
              <mc:Choice xmlns:v="urn:schemas-microsoft-com:vml" Requires="v">
                <p:oleObj spid="_x0000_s177659" name="Photo Editor Photo" r:id="rId16" imgW="1486107" imgH="1238423" progId="MSPhotoEd.3">
                  <p:embed/>
                </p:oleObj>
              </mc:Choice>
              <mc:Fallback>
                <p:oleObj name="Photo Editor Photo" r:id="rId16" imgW="1486107" imgH="1238423" progId="MSPhotoEd.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25" y="5436698"/>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2" name="Object 88"/>
          <p:cNvGraphicFramePr>
            <a:graphicFrameLocks noChangeAspect="1"/>
          </p:cNvGraphicFramePr>
          <p:nvPr>
            <p:extLst>
              <p:ext uri="{D42A27DB-BD31-4B8C-83A1-F6EECF244321}">
                <p14:modId xmlns:p14="http://schemas.microsoft.com/office/powerpoint/2010/main" val="1123215252"/>
              </p:ext>
            </p:extLst>
          </p:nvPr>
        </p:nvGraphicFramePr>
        <p:xfrm>
          <a:off x="6027103" y="5478736"/>
          <a:ext cx="838200" cy="698500"/>
        </p:xfrm>
        <a:graphic>
          <a:graphicData uri="http://schemas.openxmlformats.org/presentationml/2006/ole">
            <mc:AlternateContent xmlns:mc="http://schemas.openxmlformats.org/markup-compatibility/2006">
              <mc:Choice xmlns:v="urn:schemas-microsoft-com:vml" Requires="v">
                <p:oleObj spid="_x0000_s177660" name="Photo Editor Photo" r:id="rId17" imgW="1486107" imgH="1238423" progId="MSPhotoEd.3">
                  <p:embed/>
                </p:oleObj>
              </mc:Choice>
              <mc:Fallback>
                <p:oleObj name="Photo Editor Photo" r:id="rId17" imgW="1486107" imgH="1238423" progId="MSPhotoEd.3">
                  <p:embed/>
                  <p:pic>
                    <p:nvPicPr>
                      <p:cNvPr id="0"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103" y="5478736"/>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3" name="Object 89"/>
          <p:cNvGraphicFramePr>
            <a:graphicFrameLocks noChangeAspect="1"/>
          </p:cNvGraphicFramePr>
          <p:nvPr>
            <p:extLst>
              <p:ext uri="{D42A27DB-BD31-4B8C-83A1-F6EECF244321}">
                <p14:modId xmlns:p14="http://schemas.microsoft.com/office/powerpoint/2010/main" val="4068713775"/>
              </p:ext>
            </p:extLst>
          </p:nvPr>
        </p:nvGraphicFramePr>
        <p:xfrm>
          <a:off x="7145338" y="5496761"/>
          <a:ext cx="533400" cy="533400"/>
        </p:xfrm>
        <a:graphic>
          <a:graphicData uri="http://schemas.openxmlformats.org/presentationml/2006/ole">
            <mc:AlternateContent xmlns:mc="http://schemas.openxmlformats.org/markup-compatibility/2006">
              <mc:Choice xmlns:v="urn:schemas-microsoft-com:vml" Requires="v">
                <p:oleObj spid="_x0000_s177661" name="Photo Editor Photo" r:id="rId18" imgW="980952" imgH="980952" progId="MSPhotoEd.3">
                  <p:embed/>
                </p:oleObj>
              </mc:Choice>
              <mc:Fallback>
                <p:oleObj name="Photo Editor Photo" r:id="rId18" imgW="980952" imgH="980952" progId="MSPhotoEd.3">
                  <p:embed/>
                  <p:pic>
                    <p:nvPicPr>
                      <p:cNvPr id="0" name="Object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5338" y="549676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4" name="Object 90"/>
          <p:cNvGraphicFramePr>
            <a:graphicFrameLocks noChangeAspect="1"/>
          </p:cNvGraphicFramePr>
          <p:nvPr>
            <p:extLst>
              <p:ext uri="{D42A27DB-BD31-4B8C-83A1-F6EECF244321}">
                <p14:modId xmlns:p14="http://schemas.microsoft.com/office/powerpoint/2010/main" val="1746662706"/>
              </p:ext>
            </p:extLst>
          </p:nvPr>
        </p:nvGraphicFramePr>
        <p:xfrm>
          <a:off x="8086027" y="5441981"/>
          <a:ext cx="533400" cy="533400"/>
        </p:xfrm>
        <a:graphic>
          <a:graphicData uri="http://schemas.openxmlformats.org/presentationml/2006/ole">
            <mc:AlternateContent xmlns:mc="http://schemas.openxmlformats.org/markup-compatibility/2006">
              <mc:Choice xmlns:v="urn:schemas-microsoft-com:vml" Requires="v">
                <p:oleObj spid="_x0000_s177662" name="Photo Editor Photo" r:id="rId19" imgW="980952" imgH="980952" progId="MSPhotoEd.3">
                  <p:embed/>
                </p:oleObj>
              </mc:Choice>
              <mc:Fallback>
                <p:oleObj name="Photo Editor Photo" r:id="rId19" imgW="980952" imgH="980952" progId="MSPhotoEd.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6027" y="544198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3"/>
          <p:cNvGrpSpPr/>
          <p:nvPr/>
        </p:nvGrpSpPr>
        <p:grpSpPr>
          <a:xfrm>
            <a:off x="2057400" y="3379849"/>
            <a:ext cx="6553200" cy="763587"/>
            <a:chOff x="2057400" y="3379849"/>
            <a:chExt cx="6553200" cy="763587"/>
          </a:xfrm>
        </p:grpSpPr>
        <p:graphicFrame>
          <p:nvGraphicFramePr>
            <p:cNvPr id="167054" name="Object 92"/>
            <p:cNvGraphicFramePr>
              <a:graphicFrameLocks noChangeAspect="1"/>
            </p:cNvGraphicFramePr>
            <p:nvPr>
              <p:extLst>
                <p:ext uri="{D42A27DB-BD31-4B8C-83A1-F6EECF244321}">
                  <p14:modId xmlns:p14="http://schemas.microsoft.com/office/powerpoint/2010/main" val="3405209389"/>
                </p:ext>
              </p:extLst>
            </p:nvPr>
          </p:nvGraphicFramePr>
          <p:xfrm>
            <a:off x="2057400" y="3403661"/>
            <a:ext cx="838200" cy="698500"/>
          </p:xfrm>
          <a:graphic>
            <a:graphicData uri="http://schemas.openxmlformats.org/presentationml/2006/ole">
              <mc:AlternateContent xmlns:mc="http://schemas.openxmlformats.org/markup-compatibility/2006">
                <mc:Choice xmlns:v="urn:schemas-microsoft-com:vml" Requires="v">
                  <p:oleObj spid="_x0000_s177663" name="Photo Editor Photo" r:id="rId20" imgW="1486107" imgH="1238423" progId="MSPhotoEd.3">
                    <p:embed/>
                  </p:oleObj>
                </mc:Choice>
                <mc:Fallback>
                  <p:oleObj name="Photo Editor Photo" r:id="rId20" imgW="1486107" imgH="1238423" progId="MSPhotoEd.3">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403661"/>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5" name="Object 93"/>
            <p:cNvGraphicFramePr>
              <a:graphicFrameLocks noChangeAspect="1"/>
            </p:cNvGraphicFramePr>
            <p:nvPr>
              <p:extLst>
                <p:ext uri="{D42A27DB-BD31-4B8C-83A1-F6EECF244321}">
                  <p14:modId xmlns:p14="http://schemas.microsoft.com/office/powerpoint/2010/main" val="478558709"/>
                </p:ext>
              </p:extLst>
            </p:nvPr>
          </p:nvGraphicFramePr>
          <p:xfrm>
            <a:off x="3217863" y="3444936"/>
            <a:ext cx="533400" cy="533400"/>
          </p:xfrm>
          <a:graphic>
            <a:graphicData uri="http://schemas.openxmlformats.org/presentationml/2006/ole">
              <mc:AlternateContent xmlns:mc="http://schemas.openxmlformats.org/markup-compatibility/2006">
                <mc:Choice xmlns:v="urn:schemas-microsoft-com:vml" Requires="v">
                  <p:oleObj spid="_x0000_s177664" name="Photo Editor Photo" r:id="rId21" imgW="980952" imgH="980952" progId="MSPhotoEd.3">
                    <p:embed/>
                  </p:oleObj>
                </mc:Choice>
                <mc:Fallback>
                  <p:oleObj name="Photo Editor Photo" r:id="rId21" imgW="980952" imgH="980952" progId="MSPhotoEd.3">
                    <p:embed/>
                    <p:pic>
                      <p:nvPicPr>
                        <p:cNvPr id="0" name="Object 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7863" y="3444936"/>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6" name="Object 94"/>
            <p:cNvGraphicFramePr>
              <a:graphicFrameLocks noChangeAspect="1"/>
            </p:cNvGraphicFramePr>
            <p:nvPr>
              <p:extLst>
                <p:ext uri="{D42A27DB-BD31-4B8C-83A1-F6EECF244321}">
                  <p14:modId xmlns:p14="http://schemas.microsoft.com/office/powerpoint/2010/main" val="1485162586"/>
                </p:ext>
              </p:extLst>
            </p:nvPr>
          </p:nvGraphicFramePr>
          <p:xfrm>
            <a:off x="4038600" y="3444936"/>
            <a:ext cx="838200" cy="698500"/>
          </p:xfrm>
          <a:graphic>
            <a:graphicData uri="http://schemas.openxmlformats.org/presentationml/2006/ole">
              <mc:AlternateContent xmlns:mc="http://schemas.openxmlformats.org/markup-compatibility/2006">
                <mc:Choice xmlns:v="urn:schemas-microsoft-com:vml" Requires="v">
                  <p:oleObj spid="_x0000_s177665" name="Photo Editor Photo" r:id="rId22" imgW="1486107" imgH="1238423" progId="MSPhotoEd.3">
                    <p:embed/>
                  </p:oleObj>
                </mc:Choice>
                <mc:Fallback>
                  <p:oleObj name="Photo Editor Photo" r:id="rId22" imgW="1486107" imgH="1238423" progId="MSPhotoEd.3">
                    <p:embed/>
                    <p:pic>
                      <p:nvPicPr>
                        <p:cNvPr id="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444936"/>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7" name="Object 95"/>
            <p:cNvGraphicFramePr>
              <a:graphicFrameLocks noChangeAspect="1"/>
            </p:cNvGraphicFramePr>
            <p:nvPr>
              <p:extLst>
                <p:ext uri="{D42A27DB-BD31-4B8C-83A1-F6EECF244321}">
                  <p14:modId xmlns:p14="http://schemas.microsoft.com/office/powerpoint/2010/main" val="2566307678"/>
                </p:ext>
              </p:extLst>
            </p:nvPr>
          </p:nvGraphicFramePr>
          <p:xfrm>
            <a:off x="5029200" y="3403661"/>
            <a:ext cx="838200" cy="698500"/>
          </p:xfrm>
          <a:graphic>
            <a:graphicData uri="http://schemas.openxmlformats.org/presentationml/2006/ole">
              <mc:AlternateContent xmlns:mc="http://schemas.openxmlformats.org/markup-compatibility/2006">
                <mc:Choice xmlns:v="urn:schemas-microsoft-com:vml" Requires="v">
                  <p:oleObj spid="_x0000_s177666" name="Photo Editor Photo" r:id="rId23" imgW="1486107" imgH="1238423" progId="MSPhotoEd.3">
                    <p:embed/>
                  </p:oleObj>
                </mc:Choice>
                <mc:Fallback>
                  <p:oleObj name="Photo Editor Photo" r:id="rId23" imgW="1486107" imgH="1238423" progId="MSPhotoEd.3">
                    <p:embed/>
                    <p:pic>
                      <p:nvPicPr>
                        <p:cNvPr id="0" name="Object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403661"/>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8" name="Object 96"/>
            <p:cNvGraphicFramePr>
              <a:graphicFrameLocks noChangeAspect="1"/>
            </p:cNvGraphicFramePr>
            <p:nvPr>
              <p:extLst>
                <p:ext uri="{D42A27DB-BD31-4B8C-83A1-F6EECF244321}">
                  <p14:modId xmlns:p14="http://schemas.microsoft.com/office/powerpoint/2010/main" val="1210948147"/>
                </p:ext>
              </p:extLst>
            </p:nvPr>
          </p:nvGraphicFramePr>
          <p:xfrm>
            <a:off x="6096000" y="3479861"/>
            <a:ext cx="533400" cy="533400"/>
          </p:xfrm>
          <a:graphic>
            <a:graphicData uri="http://schemas.openxmlformats.org/presentationml/2006/ole">
              <mc:AlternateContent xmlns:mc="http://schemas.openxmlformats.org/markup-compatibility/2006">
                <mc:Choice xmlns:v="urn:schemas-microsoft-com:vml" Requires="v">
                  <p:oleObj spid="_x0000_s177667" name="Photo Editor Photo" r:id="rId24" imgW="980952" imgH="980952" progId="MSPhotoEd.3">
                    <p:embed/>
                  </p:oleObj>
                </mc:Choice>
                <mc:Fallback>
                  <p:oleObj name="Photo Editor Photo" r:id="rId24" imgW="980952" imgH="980952" progId="MSPhotoEd.3">
                    <p:embed/>
                    <p:pic>
                      <p:nvPicPr>
                        <p:cNvPr id="0" name="Object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347986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9" name="Object 97"/>
            <p:cNvGraphicFramePr>
              <a:graphicFrameLocks noChangeAspect="1"/>
            </p:cNvGraphicFramePr>
            <p:nvPr>
              <p:extLst>
                <p:ext uri="{D42A27DB-BD31-4B8C-83A1-F6EECF244321}">
                  <p14:modId xmlns:p14="http://schemas.microsoft.com/office/powerpoint/2010/main" val="3084528898"/>
                </p:ext>
              </p:extLst>
            </p:nvPr>
          </p:nvGraphicFramePr>
          <p:xfrm>
            <a:off x="6992938" y="3379849"/>
            <a:ext cx="838200" cy="698500"/>
          </p:xfrm>
          <a:graphic>
            <a:graphicData uri="http://schemas.openxmlformats.org/presentationml/2006/ole">
              <mc:AlternateContent xmlns:mc="http://schemas.openxmlformats.org/markup-compatibility/2006">
                <mc:Choice xmlns:v="urn:schemas-microsoft-com:vml" Requires="v">
                  <p:oleObj spid="_x0000_s177668" name="Photo Editor Photo" r:id="rId25" imgW="1486107" imgH="1238423" progId="MSPhotoEd.3">
                    <p:embed/>
                  </p:oleObj>
                </mc:Choice>
                <mc:Fallback>
                  <p:oleObj name="Photo Editor Photo" r:id="rId25" imgW="1486107" imgH="1238423" progId="MSPhotoEd.3">
                    <p:embed/>
                    <p:pic>
                      <p:nvPicPr>
                        <p:cNvPr id="0" name="Object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938" y="3379849"/>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60" name="Object 98"/>
            <p:cNvGraphicFramePr>
              <a:graphicFrameLocks noChangeAspect="1"/>
            </p:cNvGraphicFramePr>
            <p:nvPr>
              <p:extLst>
                <p:ext uri="{D42A27DB-BD31-4B8C-83A1-F6EECF244321}">
                  <p14:modId xmlns:p14="http://schemas.microsoft.com/office/powerpoint/2010/main" val="4211346581"/>
                </p:ext>
              </p:extLst>
            </p:nvPr>
          </p:nvGraphicFramePr>
          <p:xfrm>
            <a:off x="8077200" y="3479861"/>
            <a:ext cx="533400" cy="533400"/>
          </p:xfrm>
          <a:graphic>
            <a:graphicData uri="http://schemas.openxmlformats.org/presentationml/2006/ole">
              <mc:AlternateContent xmlns:mc="http://schemas.openxmlformats.org/markup-compatibility/2006">
                <mc:Choice xmlns:v="urn:schemas-microsoft-com:vml" Requires="v">
                  <p:oleObj spid="_x0000_s177669" name="Photo Editor Photo" r:id="rId26" imgW="980952" imgH="980952" progId="MSPhotoEd.3">
                    <p:embed/>
                  </p:oleObj>
                </mc:Choice>
                <mc:Fallback>
                  <p:oleObj name="Photo Editor Photo" r:id="rId26" imgW="980952" imgH="980952" progId="MSPhotoEd.3">
                    <p:embed/>
                    <p:pic>
                      <p:nvPicPr>
                        <p:cNvPr id="0" name="Object 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7200" y="347986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2"/>
          <p:cNvGrpSpPr/>
          <p:nvPr/>
        </p:nvGrpSpPr>
        <p:grpSpPr>
          <a:xfrm>
            <a:off x="2117472" y="4122476"/>
            <a:ext cx="6529387" cy="727075"/>
            <a:chOff x="2117472" y="4122476"/>
            <a:chExt cx="6529387" cy="727075"/>
          </a:xfrm>
        </p:grpSpPr>
        <p:graphicFrame>
          <p:nvGraphicFramePr>
            <p:cNvPr id="167047" name="Object 100"/>
            <p:cNvGraphicFramePr>
              <a:graphicFrameLocks noChangeAspect="1"/>
            </p:cNvGraphicFramePr>
            <p:nvPr>
              <p:extLst>
                <p:ext uri="{D42A27DB-BD31-4B8C-83A1-F6EECF244321}">
                  <p14:modId xmlns:p14="http://schemas.microsoft.com/office/powerpoint/2010/main" val="2256808158"/>
                </p:ext>
              </p:extLst>
            </p:nvPr>
          </p:nvGraphicFramePr>
          <p:xfrm>
            <a:off x="2117472" y="4151051"/>
            <a:ext cx="838200" cy="698500"/>
          </p:xfrm>
          <a:graphic>
            <a:graphicData uri="http://schemas.openxmlformats.org/presentationml/2006/ole">
              <mc:AlternateContent xmlns:mc="http://schemas.openxmlformats.org/markup-compatibility/2006">
                <mc:Choice xmlns:v="urn:schemas-microsoft-com:vml" Requires="v">
                  <p:oleObj spid="_x0000_s177670" name="Photo Editor Photo" r:id="rId27" imgW="1486107" imgH="1238423" progId="MSPhotoEd.3">
                    <p:embed/>
                  </p:oleObj>
                </mc:Choice>
                <mc:Fallback>
                  <p:oleObj name="Photo Editor Photo" r:id="rId27" imgW="1486107" imgH="1238423" progId="MSPhotoEd.3">
                    <p:embed/>
                    <p:pic>
                      <p:nvPicPr>
                        <p:cNvPr id="0" name="Object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472" y="4151051"/>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8" name="Object 101"/>
            <p:cNvGraphicFramePr>
              <a:graphicFrameLocks noChangeAspect="1"/>
            </p:cNvGraphicFramePr>
            <p:nvPr>
              <p:extLst>
                <p:ext uri="{D42A27DB-BD31-4B8C-83A1-F6EECF244321}">
                  <p14:modId xmlns:p14="http://schemas.microsoft.com/office/powerpoint/2010/main" val="3228025066"/>
                </p:ext>
              </p:extLst>
            </p:nvPr>
          </p:nvGraphicFramePr>
          <p:xfrm>
            <a:off x="3277934" y="4146289"/>
            <a:ext cx="533400" cy="533400"/>
          </p:xfrm>
          <a:graphic>
            <a:graphicData uri="http://schemas.openxmlformats.org/presentationml/2006/ole">
              <mc:AlternateContent xmlns:mc="http://schemas.openxmlformats.org/markup-compatibility/2006">
                <mc:Choice xmlns:v="urn:schemas-microsoft-com:vml" Requires="v">
                  <p:oleObj spid="_x0000_s177671" name="Photo Editor Photo" r:id="rId28" imgW="980952" imgH="980952" progId="MSPhotoEd.3">
                    <p:embed/>
                  </p:oleObj>
                </mc:Choice>
                <mc:Fallback>
                  <p:oleObj name="Photo Editor Photo" r:id="rId28" imgW="980952" imgH="980952" progId="MSPhotoEd.3">
                    <p:embed/>
                    <p:pic>
                      <p:nvPicPr>
                        <p:cNvPr id="0" name="Object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7934" y="4146289"/>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9" name="Object 102"/>
            <p:cNvGraphicFramePr>
              <a:graphicFrameLocks noChangeAspect="1"/>
            </p:cNvGraphicFramePr>
            <p:nvPr>
              <p:extLst>
                <p:ext uri="{D42A27DB-BD31-4B8C-83A1-F6EECF244321}">
                  <p14:modId xmlns:p14="http://schemas.microsoft.com/office/powerpoint/2010/main" val="3127067841"/>
                </p:ext>
              </p:extLst>
            </p:nvPr>
          </p:nvGraphicFramePr>
          <p:xfrm>
            <a:off x="4074859" y="4122476"/>
            <a:ext cx="838200" cy="698500"/>
          </p:xfrm>
          <a:graphic>
            <a:graphicData uri="http://schemas.openxmlformats.org/presentationml/2006/ole">
              <mc:AlternateContent xmlns:mc="http://schemas.openxmlformats.org/markup-compatibility/2006">
                <mc:Choice xmlns:v="urn:schemas-microsoft-com:vml" Requires="v">
                  <p:oleObj spid="_x0000_s177672" name="Photo Editor Photo" r:id="rId29" imgW="1486107" imgH="1238423" progId="MSPhotoEd.3">
                    <p:embed/>
                  </p:oleObj>
                </mc:Choice>
                <mc:Fallback>
                  <p:oleObj name="Photo Editor Photo" r:id="rId29" imgW="1486107" imgH="1238423" progId="MSPhotoEd.3">
                    <p:embed/>
                    <p:pic>
                      <p:nvPicPr>
                        <p:cNvPr id="0" name="Object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859" y="4122476"/>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0" name="Object 103"/>
            <p:cNvGraphicFramePr>
              <a:graphicFrameLocks noChangeAspect="1"/>
            </p:cNvGraphicFramePr>
            <p:nvPr>
              <p:extLst>
                <p:ext uri="{D42A27DB-BD31-4B8C-83A1-F6EECF244321}">
                  <p14:modId xmlns:p14="http://schemas.microsoft.com/office/powerpoint/2010/main" val="4109010711"/>
                </p:ext>
              </p:extLst>
            </p:nvPr>
          </p:nvGraphicFramePr>
          <p:xfrm>
            <a:off x="5065459" y="4122476"/>
            <a:ext cx="838200" cy="698500"/>
          </p:xfrm>
          <a:graphic>
            <a:graphicData uri="http://schemas.openxmlformats.org/presentationml/2006/ole">
              <mc:AlternateContent xmlns:mc="http://schemas.openxmlformats.org/markup-compatibility/2006">
                <mc:Choice xmlns:v="urn:schemas-microsoft-com:vml" Requires="v">
                  <p:oleObj spid="_x0000_s177673" name="Photo Editor Photo" r:id="rId30" imgW="1486107" imgH="1238423" progId="MSPhotoEd.3">
                    <p:embed/>
                  </p:oleObj>
                </mc:Choice>
                <mc:Fallback>
                  <p:oleObj name="Photo Editor Photo" r:id="rId30" imgW="1486107" imgH="1238423" progId="MSPhotoEd.3">
                    <p:embed/>
                    <p:pic>
                      <p:nvPicPr>
                        <p:cNvPr id="0"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5459" y="4122476"/>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1" name="Object 104"/>
            <p:cNvGraphicFramePr>
              <a:graphicFrameLocks noChangeAspect="1"/>
            </p:cNvGraphicFramePr>
            <p:nvPr>
              <p:extLst>
                <p:ext uri="{D42A27DB-BD31-4B8C-83A1-F6EECF244321}">
                  <p14:modId xmlns:p14="http://schemas.microsoft.com/office/powerpoint/2010/main" val="2911996564"/>
                </p:ext>
              </p:extLst>
            </p:nvPr>
          </p:nvGraphicFramePr>
          <p:xfrm>
            <a:off x="6132259" y="4163751"/>
            <a:ext cx="533400" cy="533400"/>
          </p:xfrm>
          <a:graphic>
            <a:graphicData uri="http://schemas.openxmlformats.org/presentationml/2006/ole">
              <mc:AlternateContent xmlns:mc="http://schemas.openxmlformats.org/markup-compatibility/2006">
                <mc:Choice xmlns:v="urn:schemas-microsoft-com:vml" Requires="v">
                  <p:oleObj spid="_x0000_s177674" name="Photo Editor Photo" r:id="rId31" imgW="980952" imgH="980952" progId="MSPhotoEd.3">
                    <p:embed/>
                  </p:oleObj>
                </mc:Choice>
                <mc:Fallback>
                  <p:oleObj name="Photo Editor Photo" r:id="rId31" imgW="980952" imgH="980952" progId="MSPhotoEd.3">
                    <p:embed/>
                    <p:pic>
                      <p:nvPicPr>
                        <p:cNvPr id="0" name="Object 1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2259" y="416375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2" name="Object 105"/>
            <p:cNvGraphicFramePr>
              <a:graphicFrameLocks noChangeAspect="1"/>
            </p:cNvGraphicFramePr>
            <p:nvPr>
              <p:extLst>
                <p:ext uri="{D42A27DB-BD31-4B8C-83A1-F6EECF244321}">
                  <p14:modId xmlns:p14="http://schemas.microsoft.com/office/powerpoint/2010/main" val="3155068203"/>
                </p:ext>
              </p:extLst>
            </p:nvPr>
          </p:nvGraphicFramePr>
          <p:xfrm>
            <a:off x="7122859" y="4163751"/>
            <a:ext cx="533400" cy="533400"/>
          </p:xfrm>
          <a:graphic>
            <a:graphicData uri="http://schemas.openxmlformats.org/presentationml/2006/ole">
              <mc:AlternateContent xmlns:mc="http://schemas.openxmlformats.org/markup-compatibility/2006">
                <mc:Choice xmlns:v="urn:schemas-microsoft-com:vml" Requires="v">
                  <p:oleObj spid="_x0000_s177675" name="Photo Editor Photo" r:id="rId32" imgW="980952" imgH="980952" progId="MSPhotoEd.3">
                    <p:embed/>
                  </p:oleObj>
                </mc:Choice>
                <mc:Fallback>
                  <p:oleObj name="Photo Editor Photo" r:id="rId32" imgW="980952" imgH="980952" progId="MSPhotoEd.3">
                    <p:embed/>
                    <p:pic>
                      <p:nvPicPr>
                        <p:cNvPr id="0" name="Object 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2859" y="416375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3" name="Object 106"/>
            <p:cNvGraphicFramePr>
              <a:graphicFrameLocks noChangeAspect="1"/>
            </p:cNvGraphicFramePr>
            <p:nvPr>
              <p:extLst>
                <p:ext uri="{D42A27DB-BD31-4B8C-83A1-F6EECF244321}">
                  <p14:modId xmlns:p14="http://schemas.microsoft.com/office/powerpoint/2010/main" val="1736635330"/>
                </p:ext>
              </p:extLst>
            </p:nvPr>
          </p:nvGraphicFramePr>
          <p:xfrm>
            <a:off x="8113459" y="4163751"/>
            <a:ext cx="533400" cy="533400"/>
          </p:xfrm>
          <a:graphic>
            <a:graphicData uri="http://schemas.openxmlformats.org/presentationml/2006/ole">
              <mc:AlternateContent xmlns:mc="http://schemas.openxmlformats.org/markup-compatibility/2006">
                <mc:Choice xmlns:v="urn:schemas-microsoft-com:vml" Requires="v">
                  <p:oleObj spid="_x0000_s177676" name="Photo Editor Photo" r:id="rId33" imgW="980952" imgH="980952" progId="MSPhotoEd.3">
                    <p:embed/>
                  </p:oleObj>
                </mc:Choice>
                <mc:Fallback>
                  <p:oleObj name="Photo Editor Photo" r:id="rId33" imgW="980952" imgH="980952" progId="MSPhotoEd.3">
                    <p:embed/>
                    <p:pic>
                      <p:nvPicPr>
                        <p:cNvPr id="0" name="Object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3459" y="4163751"/>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1"/>
          <p:cNvGrpSpPr/>
          <p:nvPr/>
        </p:nvGrpSpPr>
        <p:grpSpPr>
          <a:xfrm>
            <a:off x="2046288" y="4775952"/>
            <a:ext cx="6546850" cy="727075"/>
            <a:chOff x="2046288" y="4775952"/>
            <a:chExt cx="6546850" cy="727075"/>
          </a:xfrm>
        </p:grpSpPr>
        <p:graphicFrame>
          <p:nvGraphicFramePr>
            <p:cNvPr id="167040" name="Object 108"/>
            <p:cNvGraphicFramePr>
              <a:graphicFrameLocks noChangeAspect="1"/>
            </p:cNvGraphicFramePr>
            <p:nvPr>
              <p:extLst>
                <p:ext uri="{D42A27DB-BD31-4B8C-83A1-F6EECF244321}">
                  <p14:modId xmlns:p14="http://schemas.microsoft.com/office/powerpoint/2010/main" val="4075582946"/>
                </p:ext>
              </p:extLst>
            </p:nvPr>
          </p:nvGraphicFramePr>
          <p:xfrm>
            <a:off x="2046288" y="4804527"/>
            <a:ext cx="838200" cy="698500"/>
          </p:xfrm>
          <a:graphic>
            <a:graphicData uri="http://schemas.openxmlformats.org/presentationml/2006/ole">
              <mc:AlternateContent xmlns:mc="http://schemas.openxmlformats.org/markup-compatibility/2006">
                <mc:Choice xmlns:v="urn:schemas-microsoft-com:vml" Requires="v">
                  <p:oleObj spid="_x0000_s177677" name="Photo Editor Photo" r:id="rId34" imgW="1486107" imgH="1238423" progId="MSPhotoEd.3">
                    <p:embed/>
                  </p:oleObj>
                </mc:Choice>
                <mc:Fallback>
                  <p:oleObj name="Photo Editor Photo" r:id="rId34" imgW="1486107" imgH="1238423" progId="MSPhotoEd.3">
                    <p:embed/>
                    <p:pic>
                      <p:nvPicPr>
                        <p:cNvPr id="0" name="Object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4804527"/>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1" name="Object 109"/>
            <p:cNvGraphicFramePr>
              <a:graphicFrameLocks noChangeAspect="1"/>
            </p:cNvGraphicFramePr>
            <p:nvPr>
              <p:extLst>
                <p:ext uri="{D42A27DB-BD31-4B8C-83A1-F6EECF244321}">
                  <p14:modId xmlns:p14="http://schemas.microsoft.com/office/powerpoint/2010/main" val="33527908"/>
                </p:ext>
              </p:extLst>
            </p:nvPr>
          </p:nvGraphicFramePr>
          <p:xfrm>
            <a:off x="3006726" y="4782302"/>
            <a:ext cx="838200" cy="698500"/>
          </p:xfrm>
          <a:graphic>
            <a:graphicData uri="http://schemas.openxmlformats.org/presentationml/2006/ole">
              <mc:AlternateContent xmlns:mc="http://schemas.openxmlformats.org/markup-compatibility/2006">
                <mc:Choice xmlns:v="urn:schemas-microsoft-com:vml" Requires="v">
                  <p:oleObj spid="_x0000_s177678" name="Photo Editor Photo" r:id="rId35" imgW="1486107" imgH="1238423" progId="MSPhotoEd.3">
                    <p:embed/>
                  </p:oleObj>
                </mc:Choice>
                <mc:Fallback>
                  <p:oleObj name="Photo Editor Photo" r:id="rId35" imgW="1486107" imgH="1238423" progId="MSPhotoEd.3">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6" y="4782302"/>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2" name="Object 110"/>
            <p:cNvGraphicFramePr>
              <a:graphicFrameLocks noChangeAspect="1"/>
            </p:cNvGraphicFramePr>
            <p:nvPr>
              <p:extLst>
                <p:ext uri="{D42A27DB-BD31-4B8C-83A1-F6EECF244321}">
                  <p14:modId xmlns:p14="http://schemas.microsoft.com/office/powerpoint/2010/main" val="1015654717"/>
                </p:ext>
              </p:extLst>
            </p:nvPr>
          </p:nvGraphicFramePr>
          <p:xfrm>
            <a:off x="4132263" y="4841040"/>
            <a:ext cx="533400" cy="533400"/>
          </p:xfrm>
          <a:graphic>
            <a:graphicData uri="http://schemas.openxmlformats.org/presentationml/2006/ole">
              <mc:AlternateContent xmlns:mc="http://schemas.openxmlformats.org/markup-compatibility/2006">
                <mc:Choice xmlns:v="urn:schemas-microsoft-com:vml" Requires="v">
                  <p:oleObj spid="_x0000_s177679" name="Photo Editor Photo" r:id="rId36" imgW="980952" imgH="980952" progId="MSPhotoEd.3">
                    <p:embed/>
                  </p:oleObj>
                </mc:Choice>
                <mc:Fallback>
                  <p:oleObj name="Photo Editor Photo" r:id="rId36" imgW="980952" imgH="980952" progId="MSPhotoEd.3">
                    <p:embed/>
                    <p:pic>
                      <p:nvPicPr>
                        <p:cNvPr id="0" name="Object 1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2263" y="484104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3" name="Object 111"/>
            <p:cNvGraphicFramePr>
              <a:graphicFrameLocks noChangeAspect="1"/>
            </p:cNvGraphicFramePr>
            <p:nvPr>
              <p:extLst>
                <p:ext uri="{D42A27DB-BD31-4B8C-83A1-F6EECF244321}">
                  <p14:modId xmlns:p14="http://schemas.microsoft.com/office/powerpoint/2010/main" val="612799282"/>
                </p:ext>
              </p:extLst>
            </p:nvPr>
          </p:nvGraphicFramePr>
          <p:xfrm>
            <a:off x="4987926" y="4775952"/>
            <a:ext cx="838200" cy="698500"/>
          </p:xfrm>
          <a:graphic>
            <a:graphicData uri="http://schemas.openxmlformats.org/presentationml/2006/ole">
              <mc:AlternateContent xmlns:mc="http://schemas.openxmlformats.org/markup-compatibility/2006">
                <mc:Choice xmlns:v="urn:schemas-microsoft-com:vml" Requires="v">
                  <p:oleObj spid="_x0000_s177680" name="Photo Editor Photo" r:id="rId37" imgW="1486107" imgH="1238423" progId="MSPhotoEd.3">
                    <p:embed/>
                  </p:oleObj>
                </mc:Choice>
                <mc:Fallback>
                  <p:oleObj name="Photo Editor Photo" r:id="rId37" imgW="1486107" imgH="1238423" progId="MSPhotoEd.3">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26" y="4775952"/>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4" name="Object 112"/>
            <p:cNvGraphicFramePr>
              <a:graphicFrameLocks noChangeAspect="1"/>
            </p:cNvGraphicFramePr>
            <p:nvPr>
              <p:extLst>
                <p:ext uri="{D42A27DB-BD31-4B8C-83A1-F6EECF244321}">
                  <p14:modId xmlns:p14="http://schemas.microsoft.com/office/powerpoint/2010/main" val="2534318707"/>
                </p:ext>
              </p:extLst>
            </p:nvPr>
          </p:nvGraphicFramePr>
          <p:xfrm>
            <a:off x="5919788" y="4782302"/>
            <a:ext cx="838200" cy="698500"/>
          </p:xfrm>
          <a:graphic>
            <a:graphicData uri="http://schemas.openxmlformats.org/presentationml/2006/ole">
              <mc:AlternateContent xmlns:mc="http://schemas.openxmlformats.org/markup-compatibility/2006">
                <mc:Choice xmlns:v="urn:schemas-microsoft-com:vml" Requires="v">
                  <p:oleObj spid="_x0000_s177681" name="Photo Editor Photo" r:id="rId38" imgW="1486107" imgH="1238423" progId="MSPhotoEd.3">
                    <p:embed/>
                  </p:oleObj>
                </mc:Choice>
                <mc:Fallback>
                  <p:oleObj name="Photo Editor Photo" r:id="rId38" imgW="1486107" imgH="1238423" progId="MSPhotoEd.3">
                    <p:embed/>
                    <p:pic>
                      <p:nvPicPr>
                        <p:cNvPr id="0"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9788" y="4782302"/>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5" name="Object 113"/>
            <p:cNvGraphicFramePr>
              <a:graphicFrameLocks noChangeAspect="1"/>
            </p:cNvGraphicFramePr>
            <p:nvPr>
              <p:extLst>
                <p:ext uri="{D42A27DB-BD31-4B8C-83A1-F6EECF244321}">
                  <p14:modId xmlns:p14="http://schemas.microsoft.com/office/powerpoint/2010/main" val="2339472894"/>
                </p:ext>
              </p:extLst>
            </p:nvPr>
          </p:nvGraphicFramePr>
          <p:xfrm>
            <a:off x="6892926" y="4793415"/>
            <a:ext cx="838200" cy="698500"/>
          </p:xfrm>
          <a:graphic>
            <a:graphicData uri="http://schemas.openxmlformats.org/presentationml/2006/ole">
              <mc:AlternateContent xmlns:mc="http://schemas.openxmlformats.org/markup-compatibility/2006">
                <mc:Choice xmlns:v="urn:schemas-microsoft-com:vml" Requires="v">
                  <p:oleObj spid="_x0000_s177682" name="Photo Editor Photo" r:id="rId39" imgW="1486107" imgH="1238423" progId="MSPhotoEd.3">
                    <p:embed/>
                  </p:oleObj>
                </mc:Choice>
                <mc:Fallback>
                  <p:oleObj name="Photo Editor Photo" r:id="rId39" imgW="1486107" imgH="1238423" progId="MSPhotoEd.3">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2926" y="479341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6" name="Object 114"/>
            <p:cNvGraphicFramePr>
              <a:graphicFrameLocks noChangeAspect="1"/>
            </p:cNvGraphicFramePr>
            <p:nvPr>
              <p:extLst>
                <p:ext uri="{D42A27DB-BD31-4B8C-83A1-F6EECF244321}">
                  <p14:modId xmlns:p14="http://schemas.microsoft.com/office/powerpoint/2010/main" val="1324198941"/>
                </p:ext>
              </p:extLst>
            </p:nvPr>
          </p:nvGraphicFramePr>
          <p:xfrm>
            <a:off x="8059738" y="4841040"/>
            <a:ext cx="533400" cy="533400"/>
          </p:xfrm>
          <a:graphic>
            <a:graphicData uri="http://schemas.openxmlformats.org/presentationml/2006/ole">
              <mc:AlternateContent xmlns:mc="http://schemas.openxmlformats.org/markup-compatibility/2006">
                <mc:Choice xmlns:v="urn:schemas-microsoft-com:vml" Requires="v">
                  <p:oleObj spid="_x0000_s177683" name="Photo Editor Photo" r:id="rId40" imgW="980952" imgH="980952" progId="MSPhotoEd.3">
                    <p:embed/>
                  </p:oleObj>
                </mc:Choice>
                <mc:Fallback>
                  <p:oleObj name="Photo Editor Photo" r:id="rId40" imgW="980952" imgH="980952" progId="MSPhotoEd.3">
                    <p:embed/>
                    <p:pic>
                      <p:nvPicPr>
                        <p:cNvPr id="0" name="Object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9738" y="484104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0"/>
          <p:cNvGrpSpPr/>
          <p:nvPr/>
        </p:nvGrpSpPr>
        <p:grpSpPr>
          <a:xfrm>
            <a:off x="2093659" y="2860677"/>
            <a:ext cx="6553200" cy="715963"/>
            <a:chOff x="2093659" y="2860677"/>
            <a:chExt cx="6553200" cy="715963"/>
          </a:xfrm>
        </p:grpSpPr>
        <p:graphicFrame>
          <p:nvGraphicFramePr>
            <p:cNvPr id="167033" name="Object 116"/>
            <p:cNvGraphicFramePr>
              <a:graphicFrameLocks noChangeAspect="1"/>
            </p:cNvGraphicFramePr>
            <p:nvPr>
              <p:extLst>
                <p:ext uri="{D42A27DB-BD31-4B8C-83A1-F6EECF244321}">
                  <p14:modId xmlns:p14="http://schemas.microsoft.com/office/powerpoint/2010/main" val="769229222"/>
                </p:ext>
              </p:extLst>
            </p:nvPr>
          </p:nvGraphicFramePr>
          <p:xfrm>
            <a:off x="2093659" y="2867027"/>
            <a:ext cx="533400" cy="533400"/>
          </p:xfrm>
          <a:graphic>
            <a:graphicData uri="http://schemas.openxmlformats.org/presentationml/2006/ole">
              <mc:AlternateContent xmlns:mc="http://schemas.openxmlformats.org/markup-compatibility/2006">
                <mc:Choice xmlns:v="urn:schemas-microsoft-com:vml" Requires="v">
                  <p:oleObj spid="_x0000_s177684" name="Photo Editor Photo" r:id="rId41" imgW="980952" imgH="980952" progId="MSPhotoEd.3">
                    <p:embed/>
                  </p:oleObj>
                </mc:Choice>
                <mc:Fallback>
                  <p:oleObj name="Photo Editor Photo" r:id="rId41" imgW="980952" imgH="980952" progId="MSPhotoEd.3">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3659" y="2867027"/>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4" name="Object 117"/>
            <p:cNvGraphicFramePr>
              <a:graphicFrameLocks noChangeAspect="1"/>
            </p:cNvGraphicFramePr>
            <p:nvPr>
              <p:extLst>
                <p:ext uri="{D42A27DB-BD31-4B8C-83A1-F6EECF244321}">
                  <p14:modId xmlns:p14="http://schemas.microsoft.com/office/powerpoint/2010/main" val="393599393"/>
                </p:ext>
              </p:extLst>
            </p:nvPr>
          </p:nvGraphicFramePr>
          <p:xfrm>
            <a:off x="3084259" y="2867027"/>
            <a:ext cx="533400" cy="533400"/>
          </p:xfrm>
          <a:graphic>
            <a:graphicData uri="http://schemas.openxmlformats.org/presentationml/2006/ole">
              <mc:AlternateContent xmlns:mc="http://schemas.openxmlformats.org/markup-compatibility/2006">
                <mc:Choice xmlns:v="urn:schemas-microsoft-com:vml" Requires="v">
                  <p:oleObj spid="_x0000_s177685" name="Photo Editor Photo" r:id="rId42" imgW="980952" imgH="980952" progId="MSPhotoEd.3">
                    <p:embed/>
                  </p:oleObj>
                </mc:Choice>
                <mc:Fallback>
                  <p:oleObj name="Photo Editor Photo" r:id="rId42" imgW="980952" imgH="980952" progId="MSPhotoEd.3">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4259" y="2867027"/>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5" name="Object 118"/>
            <p:cNvGraphicFramePr>
              <a:graphicFrameLocks noChangeAspect="1"/>
            </p:cNvGraphicFramePr>
            <p:nvPr>
              <p:extLst>
                <p:ext uri="{D42A27DB-BD31-4B8C-83A1-F6EECF244321}">
                  <p14:modId xmlns:p14="http://schemas.microsoft.com/office/powerpoint/2010/main" val="2051986274"/>
                </p:ext>
              </p:extLst>
            </p:nvPr>
          </p:nvGraphicFramePr>
          <p:xfrm>
            <a:off x="4074859" y="2867027"/>
            <a:ext cx="533400" cy="533400"/>
          </p:xfrm>
          <a:graphic>
            <a:graphicData uri="http://schemas.openxmlformats.org/presentationml/2006/ole">
              <mc:AlternateContent xmlns:mc="http://schemas.openxmlformats.org/markup-compatibility/2006">
                <mc:Choice xmlns:v="urn:schemas-microsoft-com:vml" Requires="v">
                  <p:oleObj spid="_x0000_s177686" name="Photo Editor Photo" r:id="rId43" imgW="980952" imgH="980952" progId="MSPhotoEd.3">
                    <p:embed/>
                  </p:oleObj>
                </mc:Choice>
                <mc:Fallback>
                  <p:oleObj name="Photo Editor Photo" r:id="rId43" imgW="980952" imgH="980952" progId="MSPhotoEd.3">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4859" y="2867027"/>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6" name="Object 119"/>
            <p:cNvGraphicFramePr>
              <a:graphicFrameLocks noChangeAspect="1"/>
            </p:cNvGraphicFramePr>
            <p:nvPr>
              <p:extLst>
                <p:ext uri="{D42A27DB-BD31-4B8C-83A1-F6EECF244321}">
                  <p14:modId xmlns:p14="http://schemas.microsoft.com/office/powerpoint/2010/main" val="648399187"/>
                </p:ext>
              </p:extLst>
            </p:nvPr>
          </p:nvGraphicFramePr>
          <p:xfrm>
            <a:off x="5065459" y="2867027"/>
            <a:ext cx="533400" cy="533400"/>
          </p:xfrm>
          <a:graphic>
            <a:graphicData uri="http://schemas.openxmlformats.org/presentationml/2006/ole">
              <mc:AlternateContent xmlns:mc="http://schemas.openxmlformats.org/markup-compatibility/2006">
                <mc:Choice xmlns:v="urn:schemas-microsoft-com:vml" Requires="v">
                  <p:oleObj spid="_x0000_s177687" name="Photo Editor Photo" r:id="rId44" imgW="980952" imgH="980952" progId="MSPhotoEd.3">
                    <p:embed/>
                  </p:oleObj>
                </mc:Choice>
                <mc:Fallback>
                  <p:oleObj name="Photo Editor Photo" r:id="rId44" imgW="980952" imgH="980952" progId="MSPhotoEd.3">
                    <p:embed/>
                    <p:pic>
                      <p:nvPicPr>
                        <p:cNvPr id="0" name="Object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5459" y="2867027"/>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7" name="Object 120"/>
            <p:cNvGraphicFramePr>
              <a:graphicFrameLocks noChangeAspect="1"/>
            </p:cNvGraphicFramePr>
            <p:nvPr>
              <p:extLst>
                <p:ext uri="{D42A27DB-BD31-4B8C-83A1-F6EECF244321}">
                  <p14:modId xmlns:p14="http://schemas.microsoft.com/office/powerpoint/2010/main" val="324902318"/>
                </p:ext>
              </p:extLst>
            </p:nvPr>
          </p:nvGraphicFramePr>
          <p:xfrm>
            <a:off x="5868734" y="2878140"/>
            <a:ext cx="838200" cy="698500"/>
          </p:xfrm>
          <a:graphic>
            <a:graphicData uri="http://schemas.openxmlformats.org/presentationml/2006/ole">
              <mc:AlternateContent xmlns:mc="http://schemas.openxmlformats.org/markup-compatibility/2006">
                <mc:Choice xmlns:v="urn:schemas-microsoft-com:vml" Requires="v">
                  <p:oleObj spid="_x0000_s177688" name="Photo Editor Photo" r:id="rId45" imgW="1486107" imgH="1238423" progId="MSPhotoEd.3">
                    <p:embed/>
                  </p:oleObj>
                </mc:Choice>
                <mc:Fallback>
                  <p:oleObj name="Photo Editor Photo" r:id="rId45" imgW="1486107" imgH="1238423" progId="MSPhotoEd.3">
                    <p:embed/>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734" y="287814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8" name="Object 121"/>
            <p:cNvGraphicFramePr>
              <a:graphicFrameLocks noChangeAspect="1"/>
            </p:cNvGraphicFramePr>
            <p:nvPr>
              <p:extLst>
                <p:ext uri="{D42A27DB-BD31-4B8C-83A1-F6EECF244321}">
                  <p14:modId xmlns:p14="http://schemas.microsoft.com/office/powerpoint/2010/main" val="2015345775"/>
                </p:ext>
              </p:extLst>
            </p:nvPr>
          </p:nvGraphicFramePr>
          <p:xfrm>
            <a:off x="6970459" y="2867027"/>
            <a:ext cx="533400" cy="533400"/>
          </p:xfrm>
          <a:graphic>
            <a:graphicData uri="http://schemas.openxmlformats.org/presentationml/2006/ole">
              <mc:AlternateContent xmlns:mc="http://schemas.openxmlformats.org/markup-compatibility/2006">
                <mc:Choice xmlns:v="urn:schemas-microsoft-com:vml" Requires="v">
                  <p:oleObj spid="_x0000_s177689" name="Photo Editor Photo" r:id="rId46" imgW="980952" imgH="980952" progId="MSPhotoEd.3">
                    <p:embed/>
                  </p:oleObj>
                </mc:Choice>
                <mc:Fallback>
                  <p:oleObj name="Photo Editor Photo" r:id="rId46" imgW="980952" imgH="980952" progId="MSPhotoEd.3">
                    <p:embed/>
                    <p:pic>
                      <p:nvPicPr>
                        <p:cNvPr id="0" name="Object 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0459" y="2867027"/>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9" name="Object 122"/>
            <p:cNvGraphicFramePr>
              <a:graphicFrameLocks noChangeAspect="1"/>
            </p:cNvGraphicFramePr>
            <p:nvPr>
              <p:extLst>
                <p:ext uri="{D42A27DB-BD31-4B8C-83A1-F6EECF244321}">
                  <p14:modId xmlns:p14="http://schemas.microsoft.com/office/powerpoint/2010/main" val="3935237481"/>
                </p:ext>
              </p:extLst>
            </p:nvPr>
          </p:nvGraphicFramePr>
          <p:xfrm>
            <a:off x="7808659" y="2860677"/>
            <a:ext cx="838200" cy="698500"/>
          </p:xfrm>
          <a:graphic>
            <a:graphicData uri="http://schemas.openxmlformats.org/presentationml/2006/ole">
              <mc:AlternateContent xmlns:mc="http://schemas.openxmlformats.org/markup-compatibility/2006">
                <mc:Choice xmlns:v="urn:schemas-microsoft-com:vml" Requires="v">
                  <p:oleObj spid="_x0000_s177690" name="Photo Editor Photo" r:id="rId47" imgW="1486107" imgH="1238423" progId="MSPhotoEd.3">
                    <p:embed/>
                  </p:oleObj>
                </mc:Choice>
                <mc:Fallback>
                  <p:oleObj name="Photo Editor Photo" r:id="rId47" imgW="1486107" imgH="1238423" progId="MSPhotoEd.3">
                    <p:embed/>
                    <p:pic>
                      <p:nvPicPr>
                        <p:cNvPr id="0" name="Object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8659" y="2860677"/>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9"/>
          <p:cNvGrpSpPr/>
          <p:nvPr/>
        </p:nvGrpSpPr>
        <p:grpSpPr>
          <a:xfrm>
            <a:off x="2046288" y="2157735"/>
            <a:ext cx="6716712" cy="722313"/>
            <a:chOff x="2046288" y="2157735"/>
            <a:chExt cx="6716712" cy="722313"/>
          </a:xfrm>
        </p:grpSpPr>
        <p:graphicFrame>
          <p:nvGraphicFramePr>
            <p:cNvPr id="167026" name="Object 124"/>
            <p:cNvGraphicFramePr>
              <a:graphicFrameLocks noChangeAspect="1"/>
            </p:cNvGraphicFramePr>
            <p:nvPr>
              <p:extLst>
                <p:ext uri="{D42A27DB-BD31-4B8C-83A1-F6EECF244321}">
                  <p14:modId xmlns:p14="http://schemas.microsoft.com/office/powerpoint/2010/main" val="1769494762"/>
                </p:ext>
              </p:extLst>
            </p:nvPr>
          </p:nvGraphicFramePr>
          <p:xfrm>
            <a:off x="2046288" y="2181548"/>
            <a:ext cx="838200" cy="698500"/>
          </p:xfrm>
          <a:graphic>
            <a:graphicData uri="http://schemas.openxmlformats.org/presentationml/2006/ole">
              <mc:AlternateContent xmlns:mc="http://schemas.openxmlformats.org/markup-compatibility/2006">
                <mc:Choice xmlns:v="urn:schemas-microsoft-com:vml" Requires="v">
                  <p:oleObj spid="_x0000_s177691" name="Photo Editor Photo" r:id="rId48" imgW="1486107" imgH="1238423" progId="MSPhotoEd.3">
                    <p:embed/>
                  </p:oleObj>
                </mc:Choice>
                <mc:Fallback>
                  <p:oleObj name="Photo Editor Photo" r:id="rId48" imgW="1486107" imgH="1238423" progId="MSPhotoEd.3">
                    <p:embed/>
                    <p:pic>
                      <p:nvPicPr>
                        <p:cNvPr id="0" name="Object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2181548"/>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27" name="Object 125"/>
            <p:cNvGraphicFramePr>
              <a:graphicFrameLocks noChangeAspect="1"/>
            </p:cNvGraphicFramePr>
            <p:nvPr>
              <p:extLst>
                <p:ext uri="{D42A27DB-BD31-4B8C-83A1-F6EECF244321}">
                  <p14:modId xmlns:p14="http://schemas.microsoft.com/office/powerpoint/2010/main" val="723178441"/>
                </p:ext>
              </p:extLst>
            </p:nvPr>
          </p:nvGraphicFramePr>
          <p:xfrm>
            <a:off x="4167188" y="2205360"/>
            <a:ext cx="533400" cy="533400"/>
          </p:xfrm>
          <a:graphic>
            <a:graphicData uri="http://schemas.openxmlformats.org/presentationml/2006/ole">
              <mc:AlternateContent xmlns:mc="http://schemas.openxmlformats.org/markup-compatibility/2006">
                <mc:Choice xmlns:v="urn:schemas-microsoft-com:vml" Requires="v">
                  <p:oleObj spid="_x0000_s177692" name="Photo Editor Photo" r:id="rId49" imgW="980952" imgH="980952" progId="MSPhotoEd.3">
                    <p:embed/>
                  </p:oleObj>
                </mc:Choice>
                <mc:Fallback>
                  <p:oleObj name="Photo Editor Photo" r:id="rId49" imgW="980952" imgH="980952" progId="MSPhotoEd.3">
                    <p:embed/>
                    <p:pic>
                      <p:nvPicPr>
                        <p:cNvPr id="0" name="Object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7188" y="220536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28" name="Object 126"/>
            <p:cNvGraphicFramePr>
              <a:graphicFrameLocks noChangeAspect="1"/>
            </p:cNvGraphicFramePr>
            <p:nvPr>
              <p:extLst>
                <p:ext uri="{D42A27DB-BD31-4B8C-83A1-F6EECF244321}">
                  <p14:modId xmlns:p14="http://schemas.microsoft.com/office/powerpoint/2010/main" val="222735333"/>
                </p:ext>
              </p:extLst>
            </p:nvPr>
          </p:nvGraphicFramePr>
          <p:xfrm>
            <a:off x="3048000" y="2164085"/>
            <a:ext cx="838200" cy="698500"/>
          </p:xfrm>
          <a:graphic>
            <a:graphicData uri="http://schemas.openxmlformats.org/presentationml/2006/ole">
              <mc:AlternateContent xmlns:mc="http://schemas.openxmlformats.org/markup-compatibility/2006">
                <mc:Choice xmlns:v="urn:schemas-microsoft-com:vml" Requires="v">
                  <p:oleObj spid="_x0000_s177693" name="Photo Editor Photo" r:id="rId50" imgW="1486107" imgH="1238423" progId="MSPhotoEd.3">
                    <p:embed/>
                  </p:oleObj>
                </mc:Choice>
                <mc:Fallback>
                  <p:oleObj name="Photo Editor Photo" r:id="rId50" imgW="1486107" imgH="1238423" progId="MSPhotoEd.3">
                    <p:embed/>
                    <p:pic>
                      <p:nvPicPr>
                        <p:cNvPr id="0" name="Object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16408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29" name="Object 127"/>
            <p:cNvGraphicFramePr>
              <a:graphicFrameLocks noChangeAspect="1"/>
            </p:cNvGraphicFramePr>
            <p:nvPr>
              <p:extLst>
                <p:ext uri="{D42A27DB-BD31-4B8C-83A1-F6EECF244321}">
                  <p14:modId xmlns:p14="http://schemas.microsoft.com/office/powerpoint/2010/main" val="3810592966"/>
                </p:ext>
              </p:extLst>
            </p:nvPr>
          </p:nvGraphicFramePr>
          <p:xfrm>
            <a:off x="5181600" y="2181548"/>
            <a:ext cx="533400" cy="533400"/>
          </p:xfrm>
          <a:graphic>
            <a:graphicData uri="http://schemas.openxmlformats.org/presentationml/2006/ole">
              <mc:AlternateContent xmlns:mc="http://schemas.openxmlformats.org/markup-compatibility/2006">
                <mc:Choice xmlns:v="urn:schemas-microsoft-com:vml" Requires="v">
                  <p:oleObj spid="_x0000_s177694" name="Photo Editor Photo" r:id="rId51" imgW="980952" imgH="980952" progId="MSPhotoEd.3">
                    <p:embed/>
                  </p:oleObj>
                </mc:Choice>
                <mc:Fallback>
                  <p:oleObj name="Photo Editor Photo" r:id="rId51" imgW="980952" imgH="980952" progId="MSPhotoEd.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2181548"/>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0" name="Object 128"/>
            <p:cNvGraphicFramePr>
              <a:graphicFrameLocks noChangeAspect="1"/>
            </p:cNvGraphicFramePr>
            <p:nvPr>
              <p:extLst>
                <p:ext uri="{D42A27DB-BD31-4B8C-83A1-F6EECF244321}">
                  <p14:modId xmlns:p14="http://schemas.microsoft.com/office/powerpoint/2010/main" val="1312401553"/>
                </p:ext>
              </p:extLst>
            </p:nvPr>
          </p:nvGraphicFramePr>
          <p:xfrm>
            <a:off x="5984875" y="2181548"/>
            <a:ext cx="838200" cy="698500"/>
          </p:xfrm>
          <a:graphic>
            <a:graphicData uri="http://schemas.openxmlformats.org/presentationml/2006/ole">
              <mc:AlternateContent xmlns:mc="http://schemas.openxmlformats.org/markup-compatibility/2006">
                <mc:Choice xmlns:v="urn:schemas-microsoft-com:vml" Requires="v">
                  <p:oleObj spid="_x0000_s177695" name="Photo Editor Photo" r:id="rId52" imgW="1486107" imgH="1238423" progId="MSPhotoEd.3">
                    <p:embed/>
                  </p:oleObj>
                </mc:Choice>
                <mc:Fallback>
                  <p:oleObj name="Photo Editor Photo" r:id="rId52" imgW="1486107" imgH="1238423" progId="MSPhotoEd.3">
                    <p:embed/>
                    <p:pic>
                      <p:nvPicPr>
                        <p:cNvPr id="0" name="Object 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75" y="2181548"/>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1" name="Object 129"/>
            <p:cNvGraphicFramePr>
              <a:graphicFrameLocks noChangeAspect="1"/>
            </p:cNvGraphicFramePr>
            <p:nvPr>
              <p:extLst>
                <p:ext uri="{D42A27DB-BD31-4B8C-83A1-F6EECF244321}">
                  <p14:modId xmlns:p14="http://schemas.microsoft.com/office/powerpoint/2010/main" val="2082111113"/>
                </p:ext>
              </p:extLst>
            </p:nvPr>
          </p:nvGraphicFramePr>
          <p:xfrm>
            <a:off x="7110413" y="2222823"/>
            <a:ext cx="533400" cy="533400"/>
          </p:xfrm>
          <a:graphic>
            <a:graphicData uri="http://schemas.openxmlformats.org/presentationml/2006/ole">
              <mc:AlternateContent xmlns:mc="http://schemas.openxmlformats.org/markup-compatibility/2006">
                <mc:Choice xmlns:v="urn:schemas-microsoft-com:vml" Requires="v">
                  <p:oleObj spid="_x0000_s177696" name="Photo Editor Photo" r:id="rId53" imgW="980952" imgH="980952" progId="MSPhotoEd.3">
                    <p:embed/>
                  </p:oleObj>
                </mc:Choice>
                <mc:Fallback>
                  <p:oleObj name="Photo Editor Photo" r:id="rId53" imgW="980952" imgH="980952" progId="MSPhotoEd.3">
                    <p:embed/>
                    <p:pic>
                      <p:nvPicPr>
                        <p:cNvPr id="0" name="Object 1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10413" y="222282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2" name="Object 130"/>
            <p:cNvGraphicFramePr>
              <a:graphicFrameLocks noChangeAspect="1"/>
            </p:cNvGraphicFramePr>
            <p:nvPr>
              <p:extLst>
                <p:ext uri="{D42A27DB-BD31-4B8C-83A1-F6EECF244321}">
                  <p14:modId xmlns:p14="http://schemas.microsoft.com/office/powerpoint/2010/main" val="4039411591"/>
                </p:ext>
              </p:extLst>
            </p:nvPr>
          </p:nvGraphicFramePr>
          <p:xfrm>
            <a:off x="7924800" y="2157735"/>
            <a:ext cx="838200" cy="698500"/>
          </p:xfrm>
          <a:graphic>
            <a:graphicData uri="http://schemas.openxmlformats.org/presentationml/2006/ole">
              <mc:AlternateContent xmlns:mc="http://schemas.openxmlformats.org/markup-compatibility/2006">
                <mc:Choice xmlns:v="urn:schemas-microsoft-com:vml" Requires="v">
                  <p:oleObj spid="_x0000_s177697" name="Photo Editor Photo" r:id="rId54" imgW="1486107" imgH="1238423" progId="MSPhotoEd.3">
                    <p:embed/>
                  </p:oleObj>
                </mc:Choice>
                <mc:Fallback>
                  <p:oleObj name="Photo Editor Photo" r:id="rId54" imgW="1486107" imgH="1238423" progId="MSPhotoEd.3">
                    <p:embed/>
                    <p:pic>
                      <p:nvPicPr>
                        <p:cNvPr id="0" name="Object 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5773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7395" name="Group 131"/>
          <p:cNvGrpSpPr>
            <a:grpSpLocks/>
          </p:cNvGrpSpPr>
          <p:nvPr/>
        </p:nvGrpSpPr>
        <p:grpSpPr bwMode="auto">
          <a:xfrm>
            <a:off x="3352800" y="2222502"/>
            <a:ext cx="0" cy="658345834"/>
            <a:chOff x="2186" y="1703"/>
            <a:chExt cx="3268858" cy="3452005"/>
          </a:xfrm>
        </p:grpSpPr>
        <p:sp>
          <p:nvSpPr>
            <p:cNvPr id="167023" name="Text Box 132"/>
            <p:cNvSpPr txBox="1">
              <a:spLocks noChangeArrowheads="1"/>
            </p:cNvSpPr>
            <p:nvPr/>
          </p:nvSpPr>
          <p:spPr bwMode="auto">
            <a:xfrm>
              <a:off x="2186" y="1703"/>
              <a:ext cx="28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3200">
                  <a:solidFill>
                    <a:srgbClr val="FF0000"/>
                  </a:solidFill>
                  <a:latin typeface="Trebuchet MS" panose="020B0603020202020204" pitchFamily="34" charset="0"/>
                  <a:ea typeface="SimSun" panose="02010600030101010101" pitchFamily="2" charset="-122"/>
                </a:rPr>
                <a:t>X</a:t>
              </a:r>
            </a:p>
          </p:txBody>
        </p:sp>
        <p:sp>
          <p:nvSpPr>
            <p:cNvPr id="167024" name="Text Box 133"/>
            <p:cNvSpPr txBox="1">
              <a:spLocks noChangeArrowheads="1"/>
            </p:cNvSpPr>
            <p:nvPr/>
          </p:nvSpPr>
          <p:spPr bwMode="auto">
            <a:xfrm>
              <a:off x="3271044" y="3451167"/>
              <a:ext cx="0" cy="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25" name="Text Box 134"/>
            <p:cNvSpPr txBox="1">
              <a:spLocks noChangeArrowheads="1"/>
            </p:cNvSpPr>
            <p:nvPr/>
          </p:nvSpPr>
          <p:spPr bwMode="auto">
            <a:xfrm flipH="1">
              <a:off x="1430338" y="3248322"/>
              <a:ext cx="0"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grpSp>
      <p:grpSp>
        <p:nvGrpSpPr>
          <p:cNvPr id="9" name="Group 8"/>
          <p:cNvGrpSpPr/>
          <p:nvPr/>
        </p:nvGrpSpPr>
        <p:grpSpPr>
          <a:xfrm>
            <a:off x="2146300" y="2070101"/>
            <a:ext cx="6469063" cy="1430338"/>
            <a:chOff x="2146300" y="2070101"/>
            <a:chExt cx="6469063" cy="1430338"/>
          </a:xfrm>
        </p:grpSpPr>
        <p:sp>
          <p:nvSpPr>
            <p:cNvPr id="167020" name="Text Box 136"/>
            <p:cNvSpPr txBox="1">
              <a:spLocks noChangeArrowheads="1"/>
            </p:cNvSpPr>
            <p:nvPr/>
          </p:nvSpPr>
          <p:spPr bwMode="auto">
            <a:xfrm>
              <a:off x="2146300" y="2819401"/>
              <a:ext cx="4572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21" name="Text Box 137"/>
            <p:cNvSpPr txBox="1">
              <a:spLocks noChangeArrowheads="1"/>
            </p:cNvSpPr>
            <p:nvPr/>
          </p:nvSpPr>
          <p:spPr bwMode="auto">
            <a:xfrm>
              <a:off x="5195888" y="2168526"/>
              <a:ext cx="4572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22" name="Text Box 138"/>
            <p:cNvSpPr txBox="1">
              <a:spLocks noChangeArrowheads="1"/>
            </p:cNvSpPr>
            <p:nvPr/>
          </p:nvSpPr>
          <p:spPr bwMode="auto">
            <a:xfrm>
              <a:off x="8158163" y="2070101"/>
              <a:ext cx="4572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grpSp>
      <p:grpSp>
        <p:nvGrpSpPr>
          <p:cNvPr id="8" name="Group 7"/>
          <p:cNvGrpSpPr/>
          <p:nvPr/>
        </p:nvGrpSpPr>
        <p:grpSpPr>
          <a:xfrm>
            <a:off x="4249738" y="3297236"/>
            <a:ext cx="3344862" cy="1093786"/>
            <a:chOff x="4249738" y="3297236"/>
            <a:chExt cx="3344862" cy="1093786"/>
          </a:xfrm>
        </p:grpSpPr>
        <p:sp>
          <p:nvSpPr>
            <p:cNvPr id="167017" name="Text Box 140"/>
            <p:cNvSpPr txBox="1">
              <a:spLocks noChangeArrowheads="1"/>
            </p:cNvSpPr>
            <p:nvPr/>
          </p:nvSpPr>
          <p:spPr bwMode="auto">
            <a:xfrm>
              <a:off x="4249738" y="3479798"/>
              <a:ext cx="457200" cy="91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18" name="Text Box 141"/>
            <p:cNvSpPr txBox="1">
              <a:spLocks noChangeArrowheads="1"/>
            </p:cNvSpPr>
            <p:nvPr/>
          </p:nvSpPr>
          <p:spPr bwMode="auto">
            <a:xfrm>
              <a:off x="6091238" y="3476623"/>
              <a:ext cx="4572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19" name="Text Box 142"/>
            <p:cNvSpPr txBox="1">
              <a:spLocks noChangeArrowheads="1"/>
            </p:cNvSpPr>
            <p:nvPr/>
          </p:nvSpPr>
          <p:spPr bwMode="auto">
            <a:xfrm>
              <a:off x="7137400" y="3297236"/>
              <a:ext cx="4572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grpSp>
      <p:grpSp>
        <p:nvGrpSpPr>
          <p:cNvPr id="7" name="Group 6"/>
          <p:cNvGrpSpPr/>
          <p:nvPr/>
        </p:nvGrpSpPr>
        <p:grpSpPr>
          <a:xfrm>
            <a:off x="4211639" y="4060826"/>
            <a:ext cx="2446339" cy="735012"/>
            <a:chOff x="4211639" y="4060826"/>
            <a:chExt cx="2446339" cy="735012"/>
          </a:xfrm>
        </p:grpSpPr>
        <p:sp>
          <p:nvSpPr>
            <p:cNvPr id="167015" name="Text Box 144"/>
            <p:cNvSpPr txBox="1">
              <a:spLocks noChangeArrowheads="1"/>
            </p:cNvSpPr>
            <p:nvPr/>
          </p:nvSpPr>
          <p:spPr bwMode="auto">
            <a:xfrm>
              <a:off x="4211639" y="4060826"/>
              <a:ext cx="4572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16" name="Text Box 145"/>
            <p:cNvSpPr txBox="1">
              <a:spLocks noChangeArrowheads="1"/>
            </p:cNvSpPr>
            <p:nvPr/>
          </p:nvSpPr>
          <p:spPr bwMode="auto">
            <a:xfrm>
              <a:off x="6200778" y="4114801"/>
              <a:ext cx="4572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grpSp>
      <p:grpSp>
        <p:nvGrpSpPr>
          <p:cNvPr id="6" name="Group 5"/>
          <p:cNvGrpSpPr/>
          <p:nvPr/>
        </p:nvGrpSpPr>
        <p:grpSpPr>
          <a:xfrm>
            <a:off x="3235325" y="4776787"/>
            <a:ext cx="4352925" cy="712788"/>
            <a:chOff x="3235325" y="4776787"/>
            <a:chExt cx="4352925" cy="712788"/>
          </a:xfrm>
        </p:grpSpPr>
        <p:sp>
          <p:nvSpPr>
            <p:cNvPr id="167013" name="Text Box 147"/>
            <p:cNvSpPr txBox="1">
              <a:spLocks noChangeArrowheads="1"/>
            </p:cNvSpPr>
            <p:nvPr/>
          </p:nvSpPr>
          <p:spPr bwMode="auto">
            <a:xfrm>
              <a:off x="3235325" y="4776787"/>
              <a:ext cx="4572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14" name="Text Box 148"/>
            <p:cNvSpPr txBox="1">
              <a:spLocks noChangeArrowheads="1"/>
            </p:cNvSpPr>
            <p:nvPr/>
          </p:nvSpPr>
          <p:spPr bwMode="auto">
            <a:xfrm>
              <a:off x="7131050" y="4808537"/>
              <a:ext cx="4572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grpSp>
      <p:sp>
        <p:nvSpPr>
          <p:cNvPr id="2" name="TextBox 1"/>
          <p:cNvSpPr txBox="1"/>
          <p:nvPr/>
        </p:nvSpPr>
        <p:spPr>
          <a:xfrm>
            <a:off x="1936750" y="989955"/>
            <a:ext cx="7016750" cy="461665"/>
          </a:xfrm>
          <a:prstGeom prst="rect">
            <a:avLst/>
          </a:prstGeom>
          <a:noFill/>
        </p:spPr>
        <p:txBody>
          <a:bodyPr wrap="square" rtlCol="0">
            <a:spAutoFit/>
          </a:bodyPr>
          <a:lstStyle/>
          <a:p>
            <a:r>
              <a:rPr lang="en-US" b="1" dirty="0"/>
              <a:t>Day 1   Day 2  Day 3   Day 4   Day 5   Day 6     Day 6</a:t>
            </a:r>
          </a:p>
        </p:txBody>
      </p:sp>
      <p:pic>
        <p:nvPicPr>
          <p:cNvPr id="3" name="Picture 2"/>
          <p:cNvPicPr>
            <a:picLocks noChangeAspect="1"/>
          </p:cNvPicPr>
          <p:nvPr/>
        </p:nvPicPr>
        <p:blipFill>
          <a:blip r:embed="rId55"/>
          <a:stretch>
            <a:fillRect/>
          </a:stretch>
        </p:blipFill>
        <p:spPr>
          <a:xfrm>
            <a:off x="2968506" y="1970216"/>
            <a:ext cx="1012024" cy="1182727"/>
          </a:xfrm>
          <a:prstGeom prst="rect">
            <a:avLst/>
          </a:prstGeom>
        </p:spPr>
      </p:pic>
      <p:pic>
        <p:nvPicPr>
          <p:cNvPr id="4" name="Picture 3"/>
          <p:cNvPicPr>
            <a:picLocks noChangeAspect="1"/>
          </p:cNvPicPr>
          <p:nvPr/>
        </p:nvPicPr>
        <p:blipFill>
          <a:blip r:embed="rId56"/>
          <a:stretch>
            <a:fillRect/>
          </a:stretch>
        </p:blipFill>
        <p:spPr>
          <a:xfrm>
            <a:off x="4933421" y="2530798"/>
            <a:ext cx="1088320" cy="1271892"/>
          </a:xfrm>
          <a:prstGeom prst="rect">
            <a:avLst/>
          </a:prstGeom>
        </p:spPr>
      </p:pic>
      <p:pic>
        <p:nvPicPr>
          <p:cNvPr id="5" name="Picture 4"/>
          <p:cNvPicPr>
            <a:picLocks noChangeAspect="1"/>
          </p:cNvPicPr>
          <p:nvPr/>
        </p:nvPicPr>
        <p:blipFill>
          <a:blip r:embed="rId57"/>
          <a:stretch>
            <a:fillRect/>
          </a:stretch>
        </p:blipFill>
        <p:spPr>
          <a:xfrm>
            <a:off x="7880478" y="2570182"/>
            <a:ext cx="1085182" cy="1268078"/>
          </a:xfrm>
          <a:prstGeom prst="rect">
            <a:avLst/>
          </a:prstGeom>
        </p:spPr>
      </p:pic>
      <p:sp>
        <p:nvSpPr>
          <p:cNvPr id="15" name="TextBox 14"/>
          <p:cNvSpPr txBox="1"/>
          <p:nvPr/>
        </p:nvSpPr>
        <p:spPr>
          <a:xfrm>
            <a:off x="1412621" y="6111801"/>
            <a:ext cx="7839075" cy="523220"/>
          </a:xfrm>
          <a:prstGeom prst="rect">
            <a:avLst/>
          </a:prstGeom>
          <a:noFill/>
        </p:spPr>
        <p:txBody>
          <a:bodyPr wrap="square" rtlCol="0">
            <a:spAutoFit/>
          </a:bodyPr>
          <a:lstStyle/>
          <a:p>
            <a:r>
              <a:rPr lang="en-US" sz="2800" b="1" dirty="0">
                <a:solidFill>
                  <a:srgbClr val="00B050"/>
                </a:solidFill>
              </a:rPr>
              <a:t> Majority Vote Classification correct  on all days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07395"/>
                                        </p:tgtEl>
                                        <p:attrNameLst>
                                          <p:attrName>style.visibility</p:attrName>
                                        </p:attrNameLst>
                                      </p:cBhvr>
                                      <p:to>
                                        <p:strVal val="visible"/>
                                      </p:to>
                                    </p:set>
                                    <p:animEffect transition="in" filter="dissolve">
                                      <p:cBhvr>
                                        <p:cTn id="7" dur="500"/>
                                        <p:tgtEl>
                                          <p:spTgt spid="907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07348"/>
                                        </p:tgtEl>
                                        <p:attrNameLst>
                                          <p:attrName>style.visibility</p:attrName>
                                        </p:attrNameLst>
                                      </p:cBhvr>
                                      <p:to>
                                        <p:strVal val="visible"/>
                                      </p:to>
                                    </p:set>
                                    <p:animEffect transition="in" filter="dissolve">
                                      <p:cBhvr>
                                        <p:cTn id="12" dur="500"/>
                                        <p:tgtEl>
                                          <p:spTgt spid="90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07349"/>
                                        </p:tgtEl>
                                        <p:attrNameLst>
                                          <p:attrName>style.visibility</p:attrName>
                                        </p:attrNameLst>
                                      </p:cBhvr>
                                      <p:to>
                                        <p:strVal val="visible"/>
                                      </p:to>
                                    </p:set>
                                    <p:animEffect transition="in" filter="dissolve">
                                      <p:cBhvr>
                                        <p:cTn id="17" dur="500"/>
                                        <p:tgtEl>
                                          <p:spTgt spid="907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07350"/>
                                        </p:tgtEl>
                                        <p:attrNameLst>
                                          <p:attrName>style.visibility</p:attrName>
                                        </p:attrNameLst>
                                      </p:cBhvr>
                                      <p:to>
                                        <p:strVal val="visible"/>
                                      </p:to>
                                    </p:set>
                                    <p:animEffect transition="in" filter="dissolve">
                                      <p:cBhvr>
                                        <p:cTn id="22" dur="500"/>
                                        <p:tgtEl>
                                          <p:spTgt spid="907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07351"/>
                                        </p:tgtEl>
                                        <p:attrNameLst>
                                          <p:attrName>style.visibility</p:attrName>
                                        </p:attrNameLst>
                                      </p:cBhvr>
                                      <p:to>
                                        <p:strVal val="visible"/>
                                      </p:to>
                                    </p:set>
                                    <p:animEffect transition="in" filter="dissolve">
                                      <p:cBhvr>
                                        <p:cTn id="27" dur="500"/>
                                        <p:tgtEl>
                                          <p:spTgt spid="9073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07352"/>
                                        </p:tgtEl>
                                        <p:attrNameLst>
                                          <p:attrName>style.visibility</p:attrName>
                                        </p:attrNameLst>
                                      </p:cBhvr>
                                      <p:to>
                                        <p:strVal val="visible"/>
                                      </p:to>
                                    </p:set>
                                    <p:animEffect transition="in" filter="dissolve">
                                      <p:cBhvr>
                                        <p:cTn id="32" dur="500"/>
                                        <p:tgtEl>
                                          <p:spTgt spid="9073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07353"/>
                                        </p:tgtEl>
                                        <p:attrNameLst>
                                          <p:attrName>style.visibility</p:attrName>
                                        </p:attrNameLst>
                                      </p:cBhvr>
                                      <p:to>
                                        <p:strVal val="visible"/>
                                      </p:to>
                                    </p:set>
                                    <p:animEffect transition="in" filter="dissolve">
                                      <p:cBhvr>
                                        <p:cTn id="37" dur="500"/>
                                        <p:tgtEl>
                                          <p:spTgt spid="9073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07354"/>
                                        </p:tgtEl>
                                        <p:attrNameLst>
                                          <p:attrName>style.visibility</p:attrName>
                                        </p:attrNameLst>
                                      </p:cBhvr>
                                      <p:to>
                                        <p:strVal val="visible"/>
                                      </p:to>
                                    </p:set>
                                    <p:animEffect transition="in" filter="dissolve">
                                      <p:cBhvr>
                                        <p:cTn id="42" dur="500"/>
                                        <p:tgtEl>
                                          <p:spTgt spid="90735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2060"/>
                </a:solidFill>
              </a:rPr>
              <a:t>Motivation</a:t>
            </a:r>
          </a:p>
        </p:txBody>
      </p:sp>
      <p:sp>
        <p:nvSpPr>
          <p:cNvPr id="3" name="Content Placeholder 2"/>
          <p:cNvSpPr>
            <a:spLocks noGrp="1"/>
          </p:cNvSpPr>
          <p:nvPr>
            <p:ph idx="1"/>
          </p:nvPr>
        </p:nvSpPr>
        <p:spPr>
          <a:xfrm>
            <a:off x="76200" y="1295400"/>
            <a:ext cx="9067800" cy="5562600"/>
          </a:xfrm>
        </p:spPr>
        <p:txBody>
          <a:bodyPr/>
          <a:lstStyle/>
          <a:p>
            <a:r>
              <a:rPr lang="en-US" sz="3200" b="1" dirty="0"/>
              <a:t>n</a:t>
            </a:r>
            <a:r>
              <a:rPr lang="en-US" sz="2400" dirty="0"/>
              <a:t> </a:t>
            </a:r>
            <a:r>
              <a:rPr lang="en-US" sz="2400" b="1" dirty="0"/>
              <a:t>Independent</a:t>
            </a:r>
            <a:r>
              <a:rPr lang="en-US" sz="2400" dirty="0"/>
              <a:t>  judges, each making the correct decision </a:t>
            </a:r>
            <a:r>
              <a:rPr lang="en-US" sz="2800" b="1" dirty="0"/>
              <a:t>75% </a:t>
            </a:r>
            <a:r>
              <a:rPr lang="en-US" sz="2400" dirty="0"/>
              <a:t>of the time</a:t>
            </a:r>
          </a:p>
          <a:p>
            <a:r>
              <a:rPr lang="en-US" sz="2400" b="1" dirty="0"/>
              <a:t>Probability</a:t>
            </a:r>
            <a:r>
              <a:rPr lang="en-US" sz="2400" dirty="0"/>
              <a:t>( majority of them will reach the correct decision)  </a:t>
            </a:r>
            <a:r>
              <a:rPr lang="en-US" sz="2800" b="1" dirty="0"/>
              <a:t>?</a:t>
            </a:r>
            <a:endParaRPr lang="en-US" sz="2400" b="1" dirty="0"/>
          </a:p>
          <a:p>
            <a:r>
              <a:rPr lang="en-US" sz="2800" b="1" dirty="0"/>
              <a:t>Binomial ( n, p)  with  (ex:  </a:t>
            </a:r>
            <a:r>
              <a:rPr lang="en-US" sz="3600" b="1" dirty="0">
                <a:solidFill>
                  <a:srgbClr val="7030A0"/>
                </a:solidFill>
              </a:rPr>
              <a:t>n</a:t>
            </a:r>
            <a:r>
              <a:rPr lang="en-US" sz="3200" b="1" dirty="0">
                <a:solidFill>
                  <a:srgbClr val="7030A0"/>
                </a:solidFill>
              </a:rPr>
              <a:t> = 5 or  9)  ,  p = 0.75</a:t>
            </a:r>
          </a:p>
          <a:p>
            <a:endParaRPr lang="en-US" sz="3200" b="1" dirty="0">
              <a:solidFill>
                <a:srgbClr val="7030A0"/>
              </a:solidFill>
            </a:endParaRPr>
          </a:p>
        </p:txBody>
      </p:sp>
      <p:pic>
        <p:nvPicPr>
          <p:cNvPr id="4" name="Picture 3"/>
          <p:cNvPicPr>
            <a:picLocks noChangeAspect="1"/>
          </p:cNvPicPr>
          <p:nvPr/>
        </p:nvPicPr>
        <p:blipFill>
          <a:blip r:embed="rId2"/>
          <a:stretch>
            <a:fillRect/>
          </a:stretch>
        </p:blipFill>
        <p:spPr>
          <a:xfrm>
            <a:off x="3560445" y="3534156"/>
            <a:ext cx="2581275" cy="3314700"/>
          </a:xfrm>
          <a:prstGeom prst="rect">
            <a:avLst/>
          </a:prstGeom>
        </p:spPr>
      </p:pic>
      <p:sp>
        <p:nvSpPr>
          <p:cNvPr id="5" name="TextBox 4"/>
          <p:cNvSpPr txBox="1"/>
          <p:nvPr/>
        </p:nvSpPr>
        <p:spPr>
          <a:xfrm>
            <a:off x="6324600" y="3429000"/>
            <a:ext cx="2667000" cy="2246769"/>
          </a:xfrm>
          <a:prstGeom prst="rect">
            <a:avLst/>
          </a:prstGeom>
          <a:noFill/>
        </p:spPr>
        <p:txBody>
          <a:bodyPr wrap="square" rtlCol="0">
            <a:spAutoFit/>
          </a:bodyPr>
          <a:lstStyle/>
          <a:p>
            <a:r>
              <a:rPr lang="en-US" sz="2800" b="1" dirty="0">
                <a:solidFill>
                  <a:srgbClr val="7030A0"/>
                </a:solidFill>
              </a:rPr>
              <a:t>It is tempting to build several weak classifiers, and take the majority vote</a:t>
            </a:r>
          </a:p>
        </p:txBody>
      </p:sp>
      <p:pic>
        <p:nvPicPr>
          <p:cNvPr id="7" name="Picture 6"/>
          <p:cNvPicPr>
            <a:picLocks noChangeAspect="1"/>
          </p:cNvPicPr>
          <p:nvPr/>
        </p:nvPicPr>
        <p:blipFill>
          <a:blip r:embed="rId3"/>
          <a:stretch>
            <a:fillRect/>
          </a:stretch>
        </p:blipFill>
        <p:spPr>
          <a:xfrm>
            <a:off x="554471" y="3657600"/>
            <a:ext cx="2362200" cy="2628900"/>
          </a:xfrm>
          <a:prstGeom prst="rect">
            <a:avLst/>
          </a:prstGeom>
        </p:spPr>
      </p:pic>
    </p:spTree>
    <p:extLst>
      <p:ext uri="{BB962C8B-B14F-4D97-AF65-F5344CB8AC3E}">
        <p14:creationId xmlns:p14="http://schemas.microsoft.com/office/powerpoint/2010/main" val="1364985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en-US" altLang="en-US" b="1" dirty="0">
                <a:solidFill>
                  <a:srgbClr val="002060"/>
                </a:solidFill>
              </a:rPr>
              <a:t>General Process for Ensembles</a:t>
            </a:r>
          </a:p>
        </p:txBody>
      </p:sp>
      <p:graphicFrame>
        <p:nvGraphicFramePr>
          <p:cNvPr id="173059" name="Object 3"/>
          <p:cNvGraphicFramePr>
            <a:graphicFrameLocks noGrp="1" noChangeAspect="1"/>
          </p:cNvGraphicFramePr>
          <p:nvPr>
            <p:ph idx="1"/>
            <p:extLst>
              <p:ext uri="{D42A27DB-BD31-4B8C-83A1-F6EECF244321}">
                <p14:modId xmlns:p14="http://schemas.microsoft.com/office/powerpoint/2010/main" val="3698577994"/>
              </p:ext>
            </p:extLst>
          </p:nvPr>
        </p:nvGraphicFramePr>
        <p:xfrm>
          <a:off x="1123950" y="1321594"/>
          <a:ext cx="6896100" cy="5181600"/>
        </p:xfrm>
        <a:graphic>
          <a:graphicData uri="http://schemas.openxmlformats.org/presentationml/2006/ole">
            <mc:AlternateContent xmlns:mc="http://schemas.openxmlformats.org/markup-compatibility/2006">
              <mc:Choice xmlns:v="urn:schemas-microsoft-com:vml" Requires="v">
                <p:oleObj spid="_x0000_s173086" name="Visio" r:id="rId3" imgW="9740951" imgH="7320219" progId="Visio.Drawing.6">
                  <p:embed/>
                </p:oleObj>
              </mc:Choice>
              <mc:Fallback>
                <p:oleObj name="Visio" r:id="rId3" imgW="9740951" imgH="7320219" progId="Visio.Drawing.6">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321594"/>
                        <a:ext cx="68961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3FD5E74D-5B63-4886-B73B-0CD6CC5EA287}" type="slidenum">
              <a:rPr lang="en-US" altLang="en-US" smtClean="0"/>
              <a:pPr>
                <a:defRPr/>
              </a:pPr>
              <a:t>9</a:t>
            </a:fld>
            <a:endParaRPr lang="en-US" altLang="en-US"/>
          </a:p>
        </p:txBody>
      </p:sp>
    </p:spTree>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defPPr>
      </a:lstStyle>
    </a:txDef>
  </a:objectDefaults>
  <a:extraClrSchemeLst/>
</a:theme>
</file>

<file path=ppt/theme/theme5.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defPPr>
      </a:lstStyle>
    </a:tx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52161</TotalTime>
  <Words>3951</Words>
  <Application>Microsoft Office PowerPoint</Application>
  <PresentationFormat>On-screen Show (4:3)</PresentationFormat>
  <Paragraphs>410</Paragraphs>
  <Slides>56</Slides>
  <Notes>20</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3</vt:i4>
      </vt:variant>
      <vt:variant>
        <vt:lpstr>Slide Titles</vt:lpstr>
      </vt:variant>
      <vt:variant>
        <vt:i4>56</vt:i4>
      </vt:variant>
    </vt:vector>
  </HeadingPairs>
  <TitlesOfParts>
    <vt:vector size="70" baseType="lpstr">
      <vt:lpstr>Arial</vt:lpstr>
      <vt:lpstr>Calibri</vt:lpstr>
      <vt:lpstr>Times</vt:lpstr>
      <vt:lpstr>Times New Roman</vt:lpstr>
      <vt:lpstr>Trebuchet MS</vt:lpstr>
      <vt:lpstr>Default Design</vt:lpstr>
      <vt:lpstr>Office Theme</vt:lpstr>
      <vt:lpstr>1_Default Design</vt:lpstr>
      <vt:lpstr>1_Office Theme</vt:lpstr>
      <vt:lpstr>Clarity</vt:lpstr>
      <vt:lpstr>2_Office Theme</vt:lpstr>
      <vt:lpstr>Photo Editor Photo</vt:lpstr>
      <vt:lpstr>Visio</vt:lpstr>
      <vt:lpstr>Equation</vt:lpstr>
      <vt:lpstr>PowerPoint Presentation</vt:lpstr>
      <vt:lpstr>PowerPoint Presentation</vt:lpstr>
      <vt:lpstr>Ensembles in Machine Learning</vt:lpstr>
      <vt:lpstr>Ensembles in Machine Learning</vt:lpstr>
      <vt:lpstr>Ensemble Learning</vt:lpstr>
      <vt:lpstr>Machine Learning Ensembles</vt:lpstr>
      <vt:lpstr>Example: Weather Forecast</vt:lpstr>
      <vt:lpstr>Motivation</vt:lpstr>
      <vt:lpstr>General Process for Ensembles</vt:lpstr>
      <vt:lpstr>Different types of ensemble learning</vt:lpstr>
      <vt:lpstr>Combining an ensemble of  classifiers </vt:lpstr>
      <vt:lpstr>Well Known Ensemble Techniques </vt:lpstr>
      <vt:lpstr>PowerPoint Presentation</vt:lpstr>
      <vt:lpstr>Ensemble methods</vt:lpstr>
      <vt:lpstr>Bagging </vt:lpstr>
      <vt:lpstr>Bagging </vt:lpstr>
      <vt:lpstr>PowerPoint Presentation</vt:lpstr>
      <vt:lpstr>Random Forests </vt:lpstr>
      <vt:lpstr>Bagging vs. Random Forests </vt:lpstr>
      <vt:lpstr>Random Forests </vt:lpstr>
      <vt:lpstr>Random Forests </vt:lpstr>
      <vt:lpstr>PowerPoint Presentation</vt:lpstr>
      <vt:lpstr>PowerPoint Presentation</vt:lpstr>
      <vt:lpstr>Outline </vt:lpstr>
      <vt:lpstr>Boosting</vt:lpstr>
      <vt:lpstr>Boosting</vt:lpstr>
      <vt:lpstr>PowerPoint Presentation</vt:lpstr>
      <vt:lpstr>PowerPoint Presentation</vt:lpstr>
      <vt:lpstr>PowerPoint Presentation</vt:lpstr>
      <vt:lpstr>PowerPoint Presentation</vt:lpstr>
      <vt:lpstr>PowerPoint Presentation</vt:lpstr>
      <vt:lpstr>End of Lecture </vt:lpstr>
      <vt:lpstr> Binomial Distribution </vt:lpstr>
      <vt:lpstr>Binomial Experiments</vt:lpstr>
      <vt:lpstr>Definition</vt:lpstr>
      <vt:lpstr>Notation for Binomial Experiments</vt:lpstr>
      <vt:lpstr>Note:</vt:lpstr>
      <vt:lpstr>Ex. 1:  Binomial Experiments</vt:lpstr>
      <vt:lpstr>Ex. 1:  Binomial Experiments</vt:lpstr>
      <vt:lpstr>Ex. 2:  Binomial Experiments</vt:lpstr>
      <vt:lpstr>Ex. 2:  Binomial Experiments</vt:lpstr>
      <vt:lpstr>EX3: Random variable example</vt:lpstr>
      <vt:lpstr>Binomial Probabilities</vt:lpstr>
      <vt:lpstr>Ex. 4 Finding Binomial Probabilities</vt:lpstr>
      <vt:lpstr>Ex. 4 Finding Binomial Probabilities</vt:lpstr>
      <vt:lpstr>Ex 5: voter preference</vt:lpstr>
      <vt:lpstr>Ex: 6   Multiple Classifiers</vt:lpstr>
      <vt:lpstr>PowerPoint Presentation</vt:lpstr>
      <vt:lpstr>Power of the crowds</vt:lpstr>
      <vt:lpstr>Different types of ensemble learning (1)</vt:lpstr>
      <vt:lpstr>Different types of ensemble learning (2)</vt:lpstr>
      <vt:lpstr>Different types of ensemble learning (3)</vt:lpstr>
      <vt:lpstr>Sequential fitting in Boosting</vt:lpstr>
      <vt:lpstr>Boosting for regression</vt:lpstr>
      <vt:lpstr>Boosting tuning parameters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Pasumarti V. Kamesam</dc:creator>
  <cp:lastModifiedBy>Ziwei Li</cp:lastModifiedBy>
  <cp:revision>937</cp:revision>
  <dcterms:created xsi:type="dcterms:W3CDTF">1601-01-01T00:00:00Z</dcterms:created>
  <dcterms:modified xsi:type="dcterms:W3CDTF">2019-11-27T06:06:58Z</dcterms:modified>
</cp:coreProperties>
</file>