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9" r:id="rId3"/>
    <p:sldMasterId id="2147483704" r:id="rId4"/>
    <p:sldMasterId id="2147483718" r:id="rId5"/>
  </p:sldMasterIdLst>
  <p:notesMasterIdLst>
    <p:notesMasterId r:id="rId25"/>
  </p:notesMasterIdLst>
  <p:sldIdLst>
    <p:sldId id="256" r:id="rId6"/>
    <p:sldId id="357" r:id="rId7"/>
    <p:sldId id="365" r:id="rId8"/>
    <p:sldId id="359" r:id="rId9"/>
    <p:sldId id="362" r:id="rId10"/>
    <p:sldId id="363" r:id="rId11"/>
    <p:sldId id="364" r:id="rId12"/>
    <p:sldId id="360" r:id="rId13"/>
    <p:sldId id="366" r:id="rId14"/>
    <p:sldId id="370" r:id="rId15"/>
    <p:sldId id="369" r:id="rId16"/>
    <p:sldId id="367" r:id="rId17"/>
    <p:sldId id="371" r:id="rId18"/>
    <p:sldId id="376" r:id="rId19"/>
    <p:sldId id="368" r:id="rId20"/>
    <p:sldId id="372" r:id="rId21"/>
    <p:sldId id="373" r:id="rId22"/>
    <p:sldId id="374" r:id="rId23"/>
    <p:sldId id="37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6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D1C8-AF7D-4C49-8FEE-CA666C53F2E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333E7-1428-4E59-BDCC-85554B38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B2E1A0-B224-4144-8DDF-E6E92ECC489A}" type="slidenum">
              <a:rPr lang="en-US" altLang="en-US" sz="1200">
                <a:solidFill>
                  <a:prstClr val="black"/>
                </a:solidFill>
              </a:rPr>
              <a:pPr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6123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871D64-BC37-4D14-8816-225552280777}" type="slidenum">
              <a:rPr lang="en-US" altLang="en-US" sz="1200">
                <a:solidFill>
                  <a:prstClr val="black"/>
                </a:solidFill>
              </a:rPr>
              <a:pPr/>
              <a:t>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Potential benefit of a good customer segmentation is very high, but hard to estimate objectively.  For tactical tasks, we have some analytical tools that we can use.  First a brief review of the notion of lift. </a:t>
            </a:r>
          </a:p>
        </p:txBody>
      </p:sp>
    </p:spTree>
    <p:extLst>
      <p:ext uri="{BB962C8B-B14F-4D97-AF65-F5344CB8AC3E}">
        <p14:creationId xmlns:p14="http://schemas.microsoft.com/office/powerpoint/2010/main" val="186720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762B3-C538-4CD3-845A-DD491B3A8973}" type="slidenum">
              <a:rPr lang="en-US" altLang="en-US" sz="1200">
                <a:solidFill>
                  <a:prstClr val="black"/>
                </a:solidFill>
              </a:rPr>
              <a:pPr/>
              <a:t>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108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AD1ADD-6B79-47C9-B608-79FD66410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57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B2E1A0-B224-4144-8DDF-E6E92ECC48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81720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E8ED1-DD51-49F5-A8AD-970BE8CBD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06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938E-B65D-49A5-9876-A78C6547F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B417D-4A40-4176-A18B-ABA47A7D1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82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75A21-09DC-4656-94EA-EE4C73E0B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0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E35D0-A1DC-4F66-A7C1-F7CC482C72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99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685800" y="2209800"/>
            <a:ext cx="7772400" cy="1143000"/>
          </a:xfrm>
        </p:spPr>
        <p:txBody>
          <a:bodyPr/>
          <a:lstStyle>
            <a:lvl1pPr algn="ctr"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980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69D2-BCBC-4862-8AF4-983C07998C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118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B35A-1E0B-46DE-B336-3387C10D136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2255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B9A82-0DB4-4B42-8B59-58FD310178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6725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1BFA-9F09-478B-A03F-03058C1BD2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11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0670-6B3D-481D-8219-EDA9982E874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435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67F5-7E23-40D1-8BAB-7824BFC35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97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B98D0-73EF-424D-A26A-5597705360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9817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6F172-33CC-4422-AB9F-4300B12283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717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3F3ED-30BC-4979-A925-562B7C85B1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0278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6A7DC-92E2-44AF-901E-1819757251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5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FF571-DFC0-4D1C-BBE7-3403BBF3EB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966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3058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D4ECA-092B-4C2C-BBFC-D869F72BB5C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3084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828800"/>
            <a:ext cx="83058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CC3-17F3-4679-A1C0-23812CD793D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997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66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09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8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78A1B-34C6-4435-A100-76D6CFFF7D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936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82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9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50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00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626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03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5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20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9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C12D5-E4B8-4721-9FD5-BB77DBAB3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91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615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EBC65-5A09-4397-8AF1-B97D4ABC906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DAEBB-0960-4F49-9E8C-1AB4AABC8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6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DF8C-B66E-45CD-8BE8-6DBE20B6D4E7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8319-C2BA-4524-A627-0773C6286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2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E4F8-914A-4591-B2E1-6D5DA4B8D81C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ADDF-68C7-4BF6-B572-CC65B04F1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47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264E-763F-4A68-90C3-F4C8D59019E6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CEF9-27AA-44BD-9904-CB9972BDF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1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43D2-D42F-4EF7-AD88-F2CEF6E36D94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FD99-982A-4909-A9FB-4AC69C248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16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0465-FD4D-4FBE-B024-179B3CB21AE0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3E27-9E98-4895-A8D2-7A9FC6FE7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60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923D-5C0F-4693-8BF7-04AAF3675E68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3E24-A15F-4F37-B027-43F487C20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0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EED90-C0D6-4EB4-A471-F0EF798B438F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0639-4A4E-4AEC-AE0F-202AE198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81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ED2-CD21-4BCB-A781-01F21BE192B7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C00C-5EBE-49B4-8E44-9A7A81BB6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EC20-B679-4B2A-BE78-69D1EE62E2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54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AF46-5A8C-42EC-801E-F3B9DAD03011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8DAD-3FA4-4544-B702-4F7BE9DF9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8794-4290-4569-B87F-1A4E27563D9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43D4-1AA4-4472-8E02-489226798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79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4" y="1143000"/>
            <a:ext cx="831850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BF65-0910-41A3-A8E7-C36F1764258D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31C9-8DF0-4308-925C-2958AA112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9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B253-13B3-43BB-ABA8-BE647E3B1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9996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9B1E5-9D09-47F8-9EEB-3AC3D881E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628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45465-F517-4D88-A919-9B5AB3647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56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CD1A-B4AD-46B8-9323-8FEAEA160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189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5C135-2EBF-4FC7-904F-24AF32D3E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3151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CE7C-A3A4-438D-986C-30C60E57D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82311-2045-4DC7-A21C-799EC6843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5543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F43B9-2A1E-4637-AF92-AE9EA1110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335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F66B2-4F21-4AB1-BCC2-9601C8A53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2323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2DEE6-387B-4EA2-BFFD-797493DB7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226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5FB9-52F8-4C59-BED2-0578DA3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6910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67FC8-9436-4EDB-83DE-5867F0BCB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0E29-D65C-4804-9A13-531FF77AF7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11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9832-E1F6-4425-9DD0-F623638CC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FE48-74BE-48CF-9123-C96418E67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6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52151D7-3EAE-42EA-B522-908F2B24B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93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eaLnBrk="0" hangingPunct="0">
              <a:defRPr/>
            </a:pPr>
            <a:fld id="{842790BF-8BD7-4893-99C4-9F291E8DA691}" type="slidenum">
              <a:rPr lang="en-US" altLang="en-US">
                <a:solidFill>
                  <a:srgbClr val="000000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8288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4"/>
            <a:endParaRPr lang="en-US" alt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640080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US" altLang="en-US" sz="1200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51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CC3300"/>
          </a:solidFill>
          <a:latin typeface="Tahoma" charset="0"/>
        </a:defRPr>
      </a:lvl9pPr>
    </p:titleStyle>
    <p:bodyStyle>
      <a:lvl1pPr marL="225425" indent="-225425" algn="l" rtl="0" eaLnBrk="0" fontAlgn="base" hangingPunct="0">
        <a:spcBef>
          <a:spcPct val="50000"/>
        </a:spcBef>
        <a:spcAft>
          <a:spcPct val="0"/>
        </a:spcAft>
        <a:buClr>
          <a:srgbClr val="E2007F"/>
        </a:buClr>
        <a:buFont typeface="Wingdings" pitchFamily="2" charset="2"/>
        <a:buChar char="§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50000"/>
        </a:spcBef>
        <a:spcAft>
          <a:spcPct val="0"/>
        </a:spcAft>
        <a:buClr>
          <a:srgbClr val="00C6BD"/>
        </a:buClr>
        <a:buFont typeface="Wingdings" pitchFamily="2" charset="2"/>
        <a:buChar char="§"/>
        <a:defRPr sz="2400">
          <a:solidFill>
            <a:schemeClr val="bg2"/>
          </a:solidFill>
          <a:latin typeface="+mn-lt"/>
        </a:defRPr>
      </a:lvl2pPr>
      <a:lvl3pPr marL="914400" indent="-233363" algn="l" rtl="0" eaLnBrk="0" fontAlgn="base" hangingPunct="0">
        <a:spcBef>
          <a:spcPct val="50000"/>
        </a:spcBef>
        <a:spcAft>
          <a:spcPct val="0"/>
        </a:spcAft>
        <a:buClr>
          <a:srgbClr val="00B2EB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</a:defRPr>
      </a:lvl3pPr>
      <a:lvl4pPr marL="1254125" indent="-225425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1600">
          <a:solidFill>
            <a:schemeClr val="bg2"/>
          </a:solidFill>
          <a:latin typeface="+mn-lt"/>
        </a:defRPr>
      </a:lvl4pPr>
      <a:lvl5pPr marL="1541463" indent="-173038" algn="l" rtl="0" eaLnBrk="0" fontAlgn="base" hangingPunct="0">
        <a:spcBef>
          <a:spcPct val="50000"/>
        </a:spcBef>
        <a:spcAft>
          <a:spcPct val="0"/>
        </a:spcAft>
        <a:buClr>
          <a:srgbClr val="33CC33"/>
        </a:buClr>
        <a:buFont typeface="Wingdings" pitchFamily="2" charset="2"/>
        <a:buChar char="§"/>
        <a:defRPr sz="1200">
          <a:solidFill>
            <a:schemeClr val="bg2"/>
          </a:solidFill>
          <a:latin typeface="+mn-lt"/>
        </a:defRPr>
      </a:lvl5pPr>
      <a:lvl6pPr marL="1998663" indent="-173038" algn="l" rtl="0" eaLnBrk="0" fontAlgn="base" hangingPunct="0">
        <a:spcBef>
          <a:spcPct val="50000"/>
        </a:spcBef>
        <a:spcAft>
          <a:spcPct val="0"/>
        </a:spcAft>
        <a:buClr>
          <a:srgbClr val="33CC33"/>
        </a:buClr>
        <a:buFont typeface="Wingdings" pitchFamily="2" charset="2"/>
        <a:buChar char="§"/>
        <a:defRPr sz="1200">
          <a:solidFill>
            <a:schemeClr val="bg2"/>
          </a:solidFill>
          <a:latin typeface="+mn-lt"/>
        </a:defRPr>
      </a:lvl6pPr>
      <a:lvl7pPr marL="2455863" indent="-173038" algn="l" rtl="0" eaLnBrk="0" fontAlgn="base" hangingPunct="0">
        <a:spcBef>
          <a:spcPct val="50000"/>
        </a:spcBef>
        <a:spcAft>
          <a:spcPct val="0"/>
        </a:spcAft>
        <a:buClr>
          <a:srgbClr val="33CC33"/>
        </a:buClr>
        <a:buFont typeface="Wingdings" pitchFamily="2" charset="2"/>
        <a:buChar char="§"/>
        <a:defRPr sz="1200">
          <a:solidFill>
            <a:schemeClr val="bg2"/>
          </a:solidFill>
          <a:latin typeface="+mn-lt"/>
        </a:defRPr>
      </a:lvl7pPr>
      <a:lvl8pPr marL="2913063" indent="-173038" algn="l" rtl="0" eaLnBrk="0" fontAlgn="base" hangingPunct="0">
        <a:spcBef>
          <a:spcPct val="50000"/>
        </a:spcBef>
        <a:spcAft>
          <a:spcPct val="0"/>
        </a:spcAft>
        <a:buClr>
          <a:srgbClr val="33CC33"/>
        </a:buClr>
        <a:buFont typeface="Wingdings" pitchFamily="2" charset="2"/>
        <a:buChar char="§"/>
        <a:defRPr sz="1200">
          <a:solidFill>
            <a:schemeClr val="bg2"/>
          </a:solidFill>
          <a:latin typeface="+mn-lt"/>
        </a:defRPr>
      </a:lvl8pPr>
      <a:lvl9pPr marL="3370263" indent="-173038" algn="l" rtl="0" eaLnBrk="0" fontAlgn="base" hangingPunct="0">
        <a:spcBef>
          <a:spcPct val="50000"/>
        </a:spcBef>
        <a:spcAft>
          <a:spcPct val="0"/>
        </a:spcAft>
        <a:buClr>
          <a:srgbClr val="33CC33"/>
        </a:buClr>
        <a:buFont typeface="Wingdings" pitchFamily="2" charset="2"/>
        <a:buChar char="§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28B1A-88AB-4572-91DE-7EFBF34FFCAC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30EC2-2991-4345-BFD4-0432A11A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DD9A9EB5-1460-45E4-846C-F353AD79F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7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00FF"/>
                </a:solidFill>
              </a:rPr>
              <a:t/>
            </a:r>
            <a:br>
              <a:rPr lang="en-US" altLang="en-US" sz="4000" b="1" dirty="0" smtClean="0">
                <a:solidFill>
                  <a:srgbClr val="0000FF"/>
                </a:solidFill>
              </a:rPr>
            </a:br>
            <a:r>
              <a:rPr lang="en-US" altLang="en-US" b="1" dirty="0" smtClean="0">
                <a:solidFill>
                  <a:srgbClr val="7030A0"/>
                </a:solidFill>
              </a:rPr>
              <a:t>Model Evaluation </a:t>
            </a:r>
            <a:r>
              <a:rPr lang="en-US" altLang="en-US" sz="3600" b="1" dirty="0" smtClean="0">
                <a:solidFill>
                  <a:srgbClr val="0000FF"/>
                </a:solidFill>
              </a:rPr>
              <a:t/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3600" b="1" dirty="0" smtClean="0">
                <a:solidFill>
                  <a:srgbClr val="0000FF"/>
                </a:solidFill>
              </a:rPr>
              <a:t/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3600" b="1" dirty="0" smtClean="0">
                <a:solidFill>
                  <a:srgbClr val="0000FF"/>
                </a:solidFill>
              </a:rPr>
              <a:t>Gain and Lift</a:t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3600" b="1" dirty="0">
                <a:solidFill>
                  <a:srgbClr val="0000FF"/>
                </a:solidFill>
              </a:rPr>
              <a:t/>
            </a:r>
            <a:br>
              <a:rPr lang="en-US" altLang="en-US" sz="3600" b="1" dirty="0">
                <a:solidFill>
                  <a:srgbClr val="0000FF"/>
                </a:solidFill>
              </a:rPr>
            </a:br>
            <a:r>
              <a:rPr lang="en-US" altLang="en-US" sz="3600" b="1" dirty="0" smtClean="0">
                <a:solidFill>
                  <a:srgbClr val="0000FF"/>
                </a:solidFill>
              </a:rPr>
              <a:t>Precision, Recall, F-measure</a:t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3600" b="1" dirty="0">
                <a:solidFill>
                  <a:srgbClr val="0000FF"/>
                </a:solidFill>
              </a:rPr>
              <a:t/>
            </a:r>
            <a:br>
              <a:rPr lang="en-US" altLang="en-US" sz="3600" b="1" dirty="0">
                <a:solidFill>
                  <a:srgbClr val="0000FF"/>
                </a:solidFill>
              </a:rPr>
            </a:br>
            <a:r>
              <a:rPr lang="en-US" altLang="en-US" sz="3600" b="1" dirty="0" smtClean="0">
                <a:solidFill>
                  <a:srgbClr val="0000FF"/>
                </a:solidFill>
              </a:rPr>
              <a:t>ROC Curve  &amp; AUC</a:t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3600" b="1" dirty="0">
                <a:solidFill>
                  <a:srgbClr val="0000FF"/>
                </a:solidFill>
              </a:rPr>
              <a:t/>
            </a:r>
            <a:br>
              <a:rPr lang="en-US" altLang="en-US" sz="3600" b="1" dirty="0">
                <a:solidFill>
                  <a:srgbClr val="0000FF"/>
                </a:solidFill>
              </a:rPr>
            </a:br>
            <a:r>
              <a:rPr lang="en-US" altLang="en-US" sz="3600" b="1" dirty="0" smtClean="0">
                <a:solidFill>
                  <a:srgbClr val="0000FF"/>
                </a:solidFill>
              </a:rPr>
              <a:t/>
            </a:r>
            <a:br>
              <a:rPr lang="en-US" altLang="en-US" sz="3600" b="1" dirty="0" smtClean="0">
                <a:solidFill>
                  <a:srgbClr val="0000FF"/>
                </a:solidFill>
              </a:rPr>
            </a:br>
            <a:r>
              <a:rPr lang="en-US" altLang="en-US" sz="4000" b="1" dirty="0" smtClean="0">
                <a:solidFill>
                  <a:srgbClr val="0000FF"/>
                </a:solidFill>
              </a:rPr>
              <a:t/>
            </a:r>
            <a:br>
              <a:rPr lang="en-US" altLang="en-US" sz="4000" b="1" dirty="0" smtClean="0">
                <a:solidFill>
                  <a:srgbClr val="0000FF"/>
                </a:solidFill>
              </a:rPr>
            </a:br>
            <a:endParaRPr lang="en-US" altLang="en-US" sz="40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5532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FF"/>
                </a:solidFill>
              </a:rPr>
              <a:t>Dr.  Kamesam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E8ED1-DD51-49F5-A8AD-970BE8CBD4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6096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3600" b="1" dirty="0" smtClean="0">
                <a:solidFill>
                  <a:srgbClr val="7030A0"/>
                </a:solidFill>
              </a:rPr>
              <a:t>Precision, Recall, and F measure</a:t>
            </a:r>
          </a:p>
          <a:p>
            <a:pPr marL="0" indent="0">
              <a:buNone/>
            </a:pPr>
            <a:endParaRPr lang="en-US" sz="3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  (can be computed for each class)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3B69D2-BCBC-4862-8AF4-983C07998CA1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8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00399"/>
                </a:solidFill>
              </a:rPr>
              <a:t>Metrics for Performance Evaluation…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2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>
            <p:extLst/>
          </p:nvPr>
        </p:nvGraphicFramePr>
        <p:xfrm>
          <a:off x="1524000" y="9144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>
            <p:extLst/>
          </p:nvPr>
        </p:nvGraphicFramePr>
        <p:xfrm>
          <a:off x="609600" y="3886202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964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2"/>
                        <a:ext cx="75834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865349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Error Rate = 1 - Accuracy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9AB91-8E3B-4B1E-9D24-4010D4BC54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105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Again, Remember: We are concerned about accuracy on “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UNSEEN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” data  and NOT the training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altLang="en-US" dirty="0"/>
              <a:t>Classifier Evaluation </a:t>
            </a:r>
            <a:r>
              <a:rPr lang="en-US" alt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" y="1158875"/>
            <a:ext cx="542925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Precision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%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instances </a:t>
            </a:r>
            <a:r>
              <a:rPr lang="en-US" altLang="en-US" sz="2000" dirty="0"/>
              <a:t>that the classifier </a:t>
            </a:r>
            <a:r>
              <a:rPr lang="en-US" altLang="en-US" sz="2000" dirty="0" smtClean="0"/>
              <a:t>predicted as </a:t>
            </a:r>
            <a:r>
              <a:rPr lang="en-US" altLang="en-US" sz="2000" dirty="0"/>
              <a:t>positive </a:t>
            </a:r>
            <a:r>
              <a:rPr lang="en-US" altLang="en-US" sz="2000" dirty="0" smtClean="0"/>
              <a:t>that are </a:t>
            </a:r>
            <a:r>
              <a:rPr lang="en-US" altLang="en-US" sz="2000" dirty="0"/>
              <a:t>actually </a:t>
            </a:r>
            <a:r>
              <a:rPr lang="en-US" altLang="en-US" sz="2000" dirty="0" smtClean="0"/>
              <a:t>positive</a:t>
            </a:r>
          </a:p>
          <a:p>
            <a:pPr lvl="1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Recall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% </a:t>
            </a:r>
            <a:r>
              <a:rPr lang="en-US" altLang="en-US" sz="2000" dirty="0"/>
              <a:t>of positive </a:t>
            </a:r>
            <a:r>
              <a:rPr lang="en-US" altLang="en-US" sz="2000" dirty="0" smtClean="0"/>
              <a:t>instances that the classifier predicted correctly as positive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a.k.a</a:t>
            </a:r>
            <a:r>
              <a:rPr lang="en-US" altLang="en-US" sz="2000" dirty="0" smtClean="0"/>
              <a:t> “Completeness”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</a:t>
            </a:r>
            <a:r>
              <a:rPr lang="en-US" altLang="en-US" sz="2400" dirty="0" smtClean="0"/>
              <a:t>for both is 1.0, but there is often a trade-off between Precision and Recall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measure (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or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-score)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harmonic </a:t>
            </a:r>
            <a:r>
              <a:rPr lang="en-US" altLang="en-US" sz="2000" dirty="0"/>
              <a:t>mean of precision and </a:t>
            </a:r>
            <a:r>
              <a:rPr lang="en-US" altLang="en-US" sz="2000" dirty="0" smtClean="0"/>
              <a:t>recall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C81944-8056-4FFD-A699-BBA9D2AF16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5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6" y="5022420"/>
            <a:ext cx="3457575" cy="6650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2643420"/>
            <a:ext cx="2781300" cy="658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1485292"/>
            <a:ext cx="3200400" cy="648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9008"/>
            <a:ext cx="8229600" cy="609600"/>
          </a:xfrm>
        </p:spPr>
        <p:txBody>
          <a:bodyPr/>
          <a:lstStyle/>
          <a:p>
            <a:r>
              <a:rPr lang="en-US" dirty="0" smtClean="0"/>
              <a:t>F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13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768186"/>
            <a:ext cx="5943600" cy="56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 dirty="0" smtClean="0">
                <a:solidFill>
                  <a:srgbClr val="0000FF"/>
                </a:solidFill>
              </a:rPr>
              <a:t>Model Evaluation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962400"/>
            <a:ext cx="9144000" cy="1752600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7030A0"/>
                </a:solidFill>
              </a:rPr>
              <a:t>ROC Curve,</a:t>
            </a:r>
          </a:p>
          <a:p>
            <a:r>
              <a:rPr lang="en-US" altLang="en-US" sz="4000" b="1" dirty="0" smtClean="0">
                <a:solidFill>
                  <a:srgbClr val="7030A0"/>
                </a:solidFill>
              </a:rPr>
              <a:t> and AUC (Area under the curve) </a:t>
            </a:r>
          </a:p>
        </p:txBody>
      </p:sp>
    </p:spTree>
    <p:extLst>
      <p:ext uri="{BB962C8B-B14F-4D97-AF65-F5344CB8AC3E}">
        <p14:creationId xmlns:p14="http://schemas.microsoft.com/office/powerpoint/2010/main" val="8563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True Positive Rate , False Positive Rate</a:t>
            </a:r>
            <a:r>
              <a:rPr lang="en-US" sz="3600" b="1" dirty="0">
                <a:solidFill>
                  <a:srgbClr val="002060"/>
                </a:solidFill>
              </a:rPr>
              <a:t/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aphicFrame>
        <p:nvGraphicFramePr>
          <p:cNvPr id="969759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38800"/>
              </p:ext>
            </p:extLst>
          </p:nvPr>
        </p:nvGraphicFramePr>
        <p:xfrm>
          <a:off x="74909" y="3428999"/>
          <a:ext cx="6935492" cy="2971801"/>
        </p:xfrm>
        <a:graphic>
          <a:graphicData uri="http://schemas.openxmlformats.org/drawingml/2006/table">
            <a:tbl>
              <a:tblPr/>
              <a:tblGrid>
                <a:gridCol w="173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" y="914400"/>
                <a:ext cx="5988346" cy="2395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/>
                        <m:t>𝑻𝒓𝒖𝒆</m:t>
                      </m:r>
                      <m:r>
                        <a:rPr lang="en-US" sz="2800" b="1" i="1" smtClean="0"/>
                        <m:t> </m:t>
                      </m:r>
                      <m:r>
                        <a:rPr lang="en-US" sz="2800" b="1" i="1" smtClean="0"/>
                        <m:t>𝑷𝒐𝒔𝒊𝒕𝒊𝒗𝒆</m:t>
                      </m:r>
                      <m:r>
                        <a:rPr lang="en-US" sz="2800" b="1" i="1" smtClean="0"/>
                        <m:t> </m:t>
                      </m:r>
                      <m:r>
                        <a:rPr lang="en-US" sz="2800" b="1" i="1" smtClean="0"/>
                        <m:t>𝑹𝒂𝒕𝒆</m:t>
                      </m:r>
                      <m:r>
                        <a:rPr lang="en-US" sz="2800" b="1" i="1" smtClean="0"/>
                        <m:t> </m:t>
                      </m:r>
                      <m:r>
                        <a:rPr lang="en-US" sz="2800" i="1"/>
                        <m:t>=  </m:t>
                      </m:r>
                      <m:f>
                        <m:fPr>
                          <m:ctrlPr>
                            <a:rPr lang="en-US" sz="2800" b="1" i="1"/>
                          </m:ctrlPr>
                        </m:fPr>
                        <m:num>
                          <m:r>
                            <a:rPr lang="en-US" sz="2800" b="1" i="1"/>
                            <m:t>𝐚</m:t>
                          </m:r>
                        </m:num>
                        <m:den>
                          <m:r>
                            <a:rPr lang="en-US" sz="2800" b="1" i="1"/>
                            <m:t>𝐚</m:t>
                          </m:r>
                          <m:r>
                            <a:rPr lang="en-US" sz="2800" b="1"/>
                            <m:t>+</m:t>
                          </m:r>
                          <m:r>
                            <a:rPr lang="en-US" sz="2800" b="1" i="1"/>
                            <m:t>𝐛</m:t>
                          </m:r>
                        </m:den>
                      </m:f>
                      <m:r>
                        <a:rPr lang="en-US" sz="2800" b="1"/>
                        <m:t> </m:t>
                      </m:r>
                      <m:r>
                        <a:rPr lang="en-US" sz="2800" i="1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/>
                        <m:t>𝑻𝒓𝒖𝒆</m:t>
                      </m:r>
                      <m:r>
                        <a:rPr lang="en-US" sz="2800" b="1" i="1"/>
                        <m:t> </m:t>
                      </m:r>
                      <m:r>
                        <a:rPr lang="en-US" sz="2800" b="1" i="1"/>
                        <m:t>𝑷𝒐𝒔𝒊𝒕𝒊𝒗𝒆</m:t>
                      </m:r>
                      <m:r>
                        <a:rPr lang="en-US" sz="2800" b="1" i="1"/>
                        <m:t> </m:t>
                      </m:r>
                      <m:r>
                        <a:rPr lang="en-US" sz="2800" b="1" i="1"/>
                        <m:t>𝑹𝒂𝒕𝒆</m:t>
                      </m:r>
                      <m:r>
                        <a:rPr lang="en-US" sz="2800" b="1" i="1"/>
                        <m:t>=</m:t>
                      </m:r>
                      <m:r>
                        <a:rPr lang="en-US" sz="2800" b="1" i="1"/>
                        <m:t>𝑹𝒆𝒄𝒂𝒍𝒍</m:t>
                      </m:r>
                    </m:oMath>
                  </m:oMathPara>
                </a14:m>
                <a:endParaRPr lang="en-US" sz="28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/>
                        <m:t>𝐅𝐚𝐥𝐬𝐞</m:t>
                      </m:r>
                      <m:r>
                        <a:rPr lang="en-US" sz="2800" b="1"/>
                        <m:t> </m:t>
                      </m:r>
                      <m:r>
                        <a:rPr lang="en-US" sz="2800" b="1" i="1"/>
                        <m:t>𝐏𝐨𝐬𝐢𝐭𝐢𝐯𝐞</m:t>
                      </m:r>
                      <m:r>
                        <a:rPr lang="en-US" sz="2800" b="1"/>
                        <m:t> </m:t>
                      </m:r>
                      <m:r>
                        <a:rPr lang="en-US" sz="2800" b="1" i="1"/>
                        <m:t>𝐑𝐚𝐭𝐞</m:t>
                      </m:r>
                      <m:r>
                        <a:rPr lang="en-US" sz="2800" b="1"/>
                        <m:t>=  </m:t>
                      </m:r>
                      <m:f>
                        <m:fPr>
                          <m:ctrlPr>
                            <a:rPr lang="en-US" sz="2800" b="1" i="1"/>
                          </m:ctrlPr>
                        </m:fPr>
                        <m:num>
                          <m:r>
                            <a:rPr lang="en-US" sz="2800" b="1" i="1"/>
                            <m:t>𝐜</m:t>
                          </m:r>
                        </m:num>
                        <m:den>
                          <m:r>
                            <a:rPr lang="en-US" sz="2800" b="1" i="1"/>
                            <m:t>𝐜</m:t>
                          </m:r>
                          <m:r>
                            <a:rPr lang="en-US" sz="2800" b="1"/>
                            <m:t>+</m:t>
                          </m:r>
                          <m:r>
                            <a:rPr lang="en-US" sz="2800" b="1" i="1"/>
                            <m:t>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14400"/>
                <a:ext cx="5988346" cy="2395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4692732" y="2671763"/>
            <a:ext cx="3765468" cy="3227612"/>
            <a:chOff x="131" y="768"/>
            <a:chExt cx="3805" cy="3432"/>
          </a:xfrm>
        </p:grpSpPr>
        <p:grpSp>
          <p:nvGrpSpPr>
            <p:cNvPr id="19485" name="Group 3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19505" name="Line 4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06" name="Line 5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486" name="Group 6"/>
            <p:cNvGrpSpPr>
              <a:grpSpLocks/>
            </p:cNvGrpSpPr>
            <p:nvPr/>
          </p:nvGrpSpPr>
          <p:grpSpPr bwMode="auto">
            <a:xfrm>
              <a:off x="131" y="768"/>
              <a:ext cx="781" cy="3075"/>
              <a:chOff x="707" y="720"/>
              <a:chExt cx="781" cy="3075"/>
            </a:xfrm>
          </p:grpSpPr>
          <p:sp>
            <p:nvSpPr>
              <p:cNvPr id="19501" name="Line 7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02" name="Text Box 8"/>
              <p:cNvSpPr txBox="1">
                <a:spLocks noChangeArrowheads="1"/>
              </p:cNvSpPr>
              <p:nvPr/>
            </p:nvSpPr>
            <p:spPr bwMode="auto">
              <a:xfrm rot="16200000">
                <a:off x="139" y="1956"/>
                <a:ext cx="1728" cy="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Positive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Rate</a:t>
                </a:r>
                <a:endPara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03" name="Text Box 9"/>
              <p:cNvSpPr txBox="1">
                <a:spLocks noChangeArrowheads="1"/>
              </p:cNvSpPr>
              <p:nvPr/>
            </p:nvSpPr>
            <p:spPr bwMode="auto">
              <a:xfrm>
                <a:off x="1105" y="3407"/>
                <a:ext cx="335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19504" name="Text Box 10"/>
              <p:cNvSpPr txBox="1">
                <a:spLocks noChangeArrowheads="1"/>
              </p:cNvSpPr>
              <p:nvPr/>
            </p:nvSpPr>
            <p:spPr bwMode="auto">
              <a:xfrm>
                <a:off x="816" y="767"/>
                <a:ext cx="624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816" y="3648"/>
              <a:ext cx="3120" cy="552"/>
              <a:chOff x="1392" y="3600"/>
              <a:chExt cx="3120" cy="552"/>
            </a:xfrm>
          </p:grpSpPr>
          <p:sp>
            <p:nvSpPr>
              <p:cNvPr id="19497" name="Line 12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98" name="Text Box 13"/>
              <p:cNvSpPr txBox="1">
                <a:spLocks noChangeArrowheads="1"/>
              </p:cNvSpPr>
              <p:nvPr/>
            </p:nvSpPr>
            <p:spPr bwMode="auto">
              <a:xfrm>
                <a:off x="1822" y="3792"/>
                <a:ext cx="2228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 Positive Rate</a:t>
                </a:r>
              </a:p>
            </p:txBody>
          </p:sp>
          <p:sp>
            <p:nvSpPr>
              <p:cNvPr id="19499" name="Text Box 14"/>
              <p:cNvSpPr txBox="1">
                <a:spLocks noChangeArrowheads="1"/>
              </p:cNvSpPr>
              <p:nvPr/>
            </p:nvSpPr>
            <p:spPr bwMode="auto">
              <a:xfrm>
                <a:off x="1392" y="3696"/>
                <a:ext cx="335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19500" name="Text Box 15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sp>
          <p:nvSpPr>
            <p:cNvPr id="19488" name="Oval 16"/>
            <p:cNvSpPr>
              <a:spLocks noChangeArrowheads="1"/>
            </p:cNvSpPr>
            <p:nvPr/>
          </p:nvSpPr>
          <p:spPr bwMode="auto">
            <a:xfrm>
              <a:off x="3216" y="76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2784" y="8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2352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1" name="Oval 19"/>
            <p:cNvSpPr>
              <a:spLocks noChangeArrowheads="1"/>
            </p:cNvSpPr>
            <p:nvPr/>
          </p:nvSpPr>
          <p:spPr bwMode="auto">
            <a:xfrm>
              <a:off x="2016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2" name="Oval 20"/>
            <p:cNvSpPr>
              <a:spLocks noChangeArrowheads="1"/>
            </p:cNvSpPr>
            <p:nvPr/>
          </p:nvSpPr>
          <p:spPr bwMode="auto">
            <a:xfrm>
              <a:off x="1680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3" name="Oval 21"/>
            <p:cNvSpPr>
              <a:spLocks noChangeArrowheads="1"/>
            </p:cNvSpPr>
            <p:nvPr/>
          </p:nvSpPr>
          <p:spPr bwMode="auto">
            <a:xfrm>
              <a:off x="134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4" name="Oval 22"/>
            <p:cNvSpPr>
              <a:spLocks noChangeArrowheads="1"/>
            </p:cNvSpPr>
            <p:nvPr/>
          </p:nvSpPr>
          <p:spPr bwMode="auto">
            <a:xfrm>
              <a:off x="110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5" name="Oval 23"/>
            <p:cNvSpPr>
              <a:spLocks noChangeArrowheads="1"/>
            </p:cNvSpPr>
            <p:nvPr/>
          </p:nvSpPr>
          <p:spPr bwMode="auto">
            <a:xfrm>
              <a:off x="960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96" name="Freeform 24"/>
            <p:cNvSpPr>
              <a:spLocks/>
            </p:cNvSpPr>
            <p:nvPr/>
          </p:nvSpPr>
          <p:spPr bwMode="auto">
            <a:xfrm>
              <a:off x="912" y="768"/>
              <a:ext cx="2880" cy="2880"/>
            </a:xfrm>
            <a:custGeom>
              <a:avLst/>
              <a:gdLst>
                <a:gd name="T0" fmla="*/ 2880 w 2880"/>
                <a:gd name="T1" fmla="*/ 0 h 2880"/>
                <a:gd name="T2" fmla="*/ 2304 w 2880"/>
                <a:gd name="T3" fmla="*/ 48 h 2880"/>
                <a:gd name="T4" fmla="*/ 1920 w 2880"/>
                <a:gd name="T5" fmla="*/ 144 h 2880"/>
                <a:gd name="T6" fmla="*/ 1440 w 2880"/>
                <a:gd name="T7" fmla="*/ 432 h 2880"/>
                <a:gd name="T8" fmla="*/ 1104 w 2880"/>
                <a:gd name="T9" fmla="*/ 768 h 2880"/>
                <a:gd name="T10" fmla="*/ 766 w 2880"/>
                <a:gd name="T11" fmla="*/ 1176 h 2880"/>
                <a:gd name="T12" fmla="*/ 480 w 2880"/>
                <a:gd name="T13" fmla="*/ 1584 h 2880"/>
                <a:gd name="T14" fmla="*/ 240 w 2880"/>
                <a:gd name="T15" fmla="*/ 2112 h 2880"/>
                <a:gd name="T16" fmla="*/ 48 w 2880"/>
                <a:gd name="T17" fmla="*/ 2736 h 2880"/>
                <a:gd name="T18" fmla="*/ 0 w 2880"/>
                <a:gd name="T19" fmla="*/ 2880 h 2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80" h="2880">
                  <a:moveTo>
                    <a:pt x="2880" y="0"/>
                  </a:moveTo>
                  <a:cubicBezTo>
                    <a:pt x="2672" y="12"/>
                    <a:pt x="2464" y="24"/>
                    <a:pt x="2304" y="48"/>
                  </a:cubicBezTo>
                  <a:cubicBezTo>
                    <a:pt x="2144" y="72"/>
                    <a:pt x="2064" y="80"/>
                    <a:pt x="1920" y="144"/>
                  </a:cubicBezTo>
                  <a:cubicBezTo>
                    <a:pt x="1776" y="208"/>
                    <a:pt x="1576" y="328"/>
                    <a:pt x="1440" y="432"/>
                  </a:cubicBezTo>
                  <a:cubicBezTo>
                    <a:pt x="1304" y="536"/>
                    <a:pt x="1216" y="644"/>
                    <a:pt x="1104" y="768"/>
                  </a:cubicBezTo>
                  <a:cubicBezTo>
                    <a:pt x="992" y="892"/>
                    <a:pt x="870" y="1040"/>
                    <a:pt x="766" y="1176"/>
                  </a:cubicBezTo>
                  <a:cubicBezTo>
                    <a:pt x="662" y="1312"/>
                    <a:pt x="568" y="1428"/>
                    <a:pt x="480" y="1584"/>
                  </a:cubicBezTo>
                  <a:cubicBezTo>
                    <a:pt x="392" y="1740"/>
                    <a:pt x="312" y="1920"/>
                    <a:pt x="240" y="2112"/>
                  </a:cubicBezTo>
                  <a:cubicBezTo>
                    <a:pt x="168" y="2304"/>
                    <a:pt x="88" y="2608"/>
                    <a:pt x="48" y="2736"/>
                  </a:cubicBezTo>
                  <a:cubicBezTo>
                    <a:pt x="8" y="2864"/>
                    <a:pt x="8" y="2856"/>
                    <a:pt x="0" y="288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459" name="Group 25"/>
          <p:cNvGrpSpPr>
            <a:grpSpLocks/>
          </p:cNvGrpSpPr>
          <p:nvPr/>
        </p:nvGrpSpPr>
        <p:grpSpPr bwMode="auto">
          <a:xfrm>
            <a:off x="372700" y="2671763"/>
            <a:ext cx="3842905" cy="3235325"/>
            <a:chOff x="1380" y="896"/>
            <a:chExt cx="3804" cy="3408"/>
          </a:xfrm>
        </p:grpSpPr>
        <p:grpSp>
          <p:nvGrpSpPr>
            <p:cNvPr id="19463" name="Group 26"/>
            <p:cNvGrpSpPr>
              <a:grpSpLocks/>
            </p:cNvGrpSpPr>
            <p:nvPr/>
          </p:nvGrpSpPr>
          <p:grpSpPr bwMode="auto">
            <a:xfrm>
              <a:off x="2160" y="912"/>
              <a:ext cx="2880" cy="2880"/>
              <a:chOff x="1488" y="720"/>
              <a:chExt cx="2880" cy="2880"/>
            </a:xfrm>
          </p:grpSpPr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464" name="Group 29"/>
            <p:cNvGrpSpPr>
              <a:grpSpLocks/>
            </p:cNvGrpSpPr>
            <p:nvPr/>
          </p:nvGrpSpPr>
          <p:grpSpPr bwMode="auto">
            <a:xfrm>
              <a:off x="1380" y="912"/>
              <a:ext cx="780" cy="3073"/>
              <a:chOff x="708" y="720"/>
              <a:chExt cx="780" cy="3073"/>
            </a:xfrm>
          </p:grpSpPr>
          <p:sp>
            <p:nvSpPr>
              <p:cNvPr id="19479" name="Line 30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80" name="Text Box 31"/>
              <p:cNvSpPr txBox="1">
                <a:spLocks noChangeArrowheads="1"/>
              </p:cNvSpPr>
              <p:nvPr/>
            </p:nvSpPr>
            <p:spPr bwMode="auto">
              <a:xfrm rot="16200000">
                <a:off x="135" y="1952"/>
                <a:ext cx="1726" cy="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Positive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Rate</a:t>
                </a:r>
                <a:endParaRPr kumimoji="0" lang="en-US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81" name="Text Box 32"/>
              <p:cNvSpPr txBox="1">
                <a:spLocks noChangeArrowheads="1"/>
              </p:cNvSpPr>
              <p:nvPr/>
            </p:nvSpPr>
            <p:spPr bwMode="auto">
              <a:xfrm>
                <a:off x="1105" y="3408"/>
                <a:ext cx="335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19482" name="Text Box 33"/>
              <p:cNvSpPr txBox="1">
                <a:spLocks noChangeArrowheads="1"/>
              </p:cNvSpPr>
              <p:nvPr/>
            </p:nvSpPr>
            <p:spPr bwMode="auto">
              <a:xfrm>
                <a:off x="816" y="769"/>
                <a:ext cx="62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19465" name="Group 34"/>
            <p:cNvGrpSpPr>
              <a:grpSpLocks/>
            </p:cNvGrpSpPr>
            <p:nvPr/>
          </p:nvGrpSpPr>
          <p:grpSpPr bwMode="auto">
            <a:xfrm>
              <a:off x="2062" y="3792"/>
              <a:ext cx="3122" cy="512"/>
              <a:chOff x="1390" y="3600"/>
              <a:chExt cx="3122" cy="512"/>
            </a:xfrm>
          </p:grpSpPr>
          <p:sp>
            <p:nvSpPr>
              <p:cNvPr id="19475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76" name="Text Box 36"/>
              <p:cNvSpPr txBox="1">
                <a:spLocks noChangeArrowheads="1"/>
              </p:cNvSpPr>
              <p:nvPr/>
            </p:nvSpPr>
            <p:spPr bwMode="auto">
              <a:xfrm>
                <a:off x="1891" y="3743"/>
                <a:ext cx="2093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 Positive Rate</a:t>
                </a:r>
              </a:p>
            </p:txBody>
          </p:sp>
          <p:sp>
            <p:nvSpPr>
              <p:cNvPr id="19477" name="Text Box 37"/>
              <p:cNvSpPr txBox="1">
                <a:spLocks noChangeArrowheads="1"/>
              </p:cNvSpPr>
              <p:nvPr/>
            </p:nvSpPr>
            <p:spPr bwMode="auto">
              <a:xfrm>
                <a:off x="1390" y="3694"/>
                <a:ext cx="336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19478" name="Text Box 38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sp>
          <p:nvSpPr>
            <p:cNvPr id="19466" name="Oval 39"/>
            <p:cNvSpPr>
              <a:spLocks noChangeArrowheads="1"/>
            </p:cNvSpPr>
            <p:nvPr/>
          </p:nvSpPr>
          <p:spPr bwMode="auto">
            <a:xfrm>
              <a:off x="3552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67" name="Oval 40"/>
            <p:cNvSpPr>
              <a:spLocks noChangeArrowheads="1"/>
            </p:cNvSpPr>
            <p:nvPr/>
          </p:nvSpPr>
          <p:spPr bwMode="auto">
            <a:xfrm>
              <a:off x="30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68" name="Oval 41"/>
            <p:cNvSpPr>
              <a:spLocks noChangeArrowheads="1"/>
            </p:cNvSpPr>
            <p:nvPr/>
          </p:nvSpPr>
          <p:spPr bwMode="auto">
            <a:xfrm>
              <a:off x="2640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69" name="Oval 42"/>
            <p:cNvSpPr>
              <a:spLocks noChangeArrowheads="1"/>
            </p:cNvSpPr>
            <p:nvPr/>
          </p:nvSpPr>
          <p:spPr bwMode="auto">
            <a:xfrm>
              <a:off x="240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70" name="Oval 43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71" name="Oval 44"/>
            <p:cNvSpPr>
              <a:spLocks noChangeArrowheads="1"/>
            </p:cNvSpPr>
            <p:nvPr/>
          </p:nvSpPr>
          <p:spPr bwMode="auto">
            <a:xfrm>
              <a:off x="2208" y="278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72" name="Oval 45"/>
            <p:cNvSpPr>
              <a:spLocks noChangeArrowheads="1"/>
            </p:cNvSpPr>
            <p:nvPr/>
          </p:nvSpPr>
          <p:spPr bwMode="auto">
            <a:xfrm>
              <a:off x="2160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73" name="Oval 46"/>
            <p:cNvSpPr>
              <a:spLocks noChangeArrowheads="1"/>
            </p:cNvSpPr>
            <p:nvPr/>
          </p:nvSpPr>
          <p:spPr bwMode="auto">
            <a:xfrm>
              <a:off x="2160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474" name="Freeform 47"/>
            <p:cNvSpPr>
              <a:spLocks/>
            </p:cNvSpPr>
            <p:nvPr/>
          </p:nvSpPr>
          <p:spPr bwMode="auto">
            <a:xfrm>
              <a:off x="2152" y="896"/>
              <a:ext cx="2888" cy="2896"/>
            </a:xfrm>
            <a:custGeom>
              <a:avLst/>
              <a:gdLst>
                <a:gd name="T0" fmla="*/ 2888 w 2888"/>
                <a:gd name="T1" fmla="*/ 16 h 2896"/>
                <a:gd name="T2" fmla="*/ 1400 w 2888"/>
                <a:gd name="T3" fmla="*/ 16 h 2896"/>
                <a:gd name="T4" fmla="*/ 872 w 2888"/>
                <a:gd name="T5" fmla="*/ 112 h 2896"/>
                <a:gd name="T6" fmla="*/ 488 w 2888"/>
                <a:gd name="T7" fmla="*/ 304 h 2896"/>
                <a:gd name="T8" fmla="*/ 248 w 2888"/>
                <a:gd name="T9" fmla="*/ 640 h 2896"/>
                <a:gd name="T10" fmla="*/ 104 w 2888"/>
                <a:gd name="T11" fmla="*/ 1360 h 2896"/>
                <a:gd name="T12" fmla="*/ 56 w 2888"/>
                <a:gd name="T13" fmla="*/ 1936 h 2896"/>
                <a:gd name="T14" fmla="*/ 8 w 2888"/>
                <a:gd name="T15" fmla="*/ 2416 h 2896"/>
                <a:gd name="T16" fmla="*/ 8 w 2888"/>
                <a:gd name="T17" fmla="*/ 2896 h 2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8" h="2896">
                  <a:moveTo>
                    <a:pt x="2888" y="16"/>
                  </a:moveTo>
                  <a:cubicBezTo>
                    <a:pt x="2312" y="8"/>
                    <a:pt x="1736" y="0"/>
                    <a:pt x="1400" y="16"/>
                  </a:cubicBezTo>
                  <a:cubicBezTo>
                    <a:pt x="1064" y="32"/>
                    <a:pt x="1024" y="64"/>
                    <a:pt x="872" y="112"/>
                  </a:cubicBezTo>
                  <a:cubicBezTo>
                    <a:pt x="720" y="160"/>
                    <a:pt x="592" y="216"/>
                    <a:pt x="488" y="304"/>
                  </a:cubicBezTo>
                  <a:cubicBezTo>
                    <a:pt x="384" y="392"/>
                    <a:pt x="312" y="464"/>
                    <a:pt x="248" y="640"/>
                  </a:cubicBezTo>
                  <a:cubicBezTo>
                    <a:pt x="184" y="816"/>
                    <a:pt x="136" y="1144"/>
                    <a:pt x="104" y="1360"/>
                  </a:cubicBezTo>
                  <a:cubicBezTo>
                    <a:pt x="72" y="1576"/>
                    <a:pt x="72" y="1760"/>
                    <a:pt x="56" y="1936"/>
                  </a:cubicBezTo>
                  <a:cubicBezTo>
                    <a:pt x="40" y="2112"/>
                    <a:pt x="16" y="2256"/>
                    <a:pt x="8" y="2416"/>
                  </a:cubicBezTo>
                  <a:cubicBezTo>
                    <a:pt x="0" y="2576"/>
                    <a:pt x="8" y="2816"/>
                    <a:pt x="8" y="289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9460" name="Text Box 48"/>
          <p:cNvSpPr txBox="1">
            <a:spLocks noChangeArrowheads="1"/>
          </p:cNvSpPr>
          <p:nvPr/>
        </p:nvSpPr>
        <p:spPr bwMode="auto">
          <a:xfrm>
            <a:off x="1113270" y="1752600"/>
            <a:ext cx="2925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 good classifier:</a:t>
            </a:r>
          </a:p>
        </p:txBody>
      </p:sp>
      <p:sp>
        <p:nvSpPr>
          <p:cNvPr id="19461" name="Text Box 49"/>
          <p:cNvSpPr txBox="1">
            <a:spLocks noChangeArrowheads="1"/>
          </p:cNvSpPr>
          <p:nvPr/>
        </p:nvSpPr>
        <p:spPr bwMode="auto">
          <a:xfrm>
            <a:off x="5867400" y="167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 poor classifier</a:t>
            </a:r>
          </a:p>
        </p:txBody>
      </p:sp>
      <p:sp>
        <p:nvSpPr>
          <p:cNvPr id="19462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7030A0"/>
                </a:solidFill>
              </a:rPr>
              <a:t>ROC curve comparison</a:t>
            </a:r>
          </a:p>
        </p:txBody>
      </p:sp>
    </p:spTree>
    <p:extLst>
      <p:ext uri="{BB962C8B-B14F-4D97-AF65-F5344CB8AC3E}">
        <p14:creationId xmlns:p14="http://schemas.microsoft.com/office/powerpoint/2010/main" val="4260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40564" y="1309408"/>
            <a:ext cx="1211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Best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19800" y="1295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No Good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796637" y="2286000"/>
            <a:ext cx="3394363" cy="3173764"/>
            <a:chOff x="16" y="768"/>
            <a:chExt cx="3920" cy="3782"/>
          </a:xfrm>
        </p:grpSpPr>
        <p:grpSp>
          <p:nvGrpSpPr>
            <p:cNvPr id="20506" name="Group 5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20517" name="Line 6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18" name="Line 7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07" name="Group 8"/>
            <p:cNvGrpSpPr>
              <a:grpSpLocks/>
            </p:cNvGrpSpPr>
            <p:nvPr/>
          </p:nvGrpSpPr>
          <p:grpSpPr bwMode="auto">
            <a:xfrm>
              <a:off x="16" y="768"/>
              <a:ext cx="896" cy="3121"/>
              <a:chOff x="592" y="720"/>
              <a:chExt cx="896" cy="3121"/>
            </a:xfrm>
          </p:grpSpPr>
          <p:sp>
            <p:nvSpPr>
              <p:cNvPr id="20513" name="Line 9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14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-345" y="1978"/>
                <a:ext cx="2266" cy="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Positive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Rate</a:t>
                </a:r>
                <a:endPara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15" name="Text Box 11"/>
              <p:cNvSpPr txBox="1">
                <a:spLocks noChangeArrowheads="1"/>
              </p:cNvSpPr>
              <p:nvPr/>
            </p:nvSpPr>
            <p:spPr bwMode="auto">
              <a:xfrm>
                <a:off x="1104" y="3406"/>
                <a:ext cx="337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0516" name="Text Box 12"/>
              <p:cNvSpPr txBox="1">
                <a:spLocks noChangeArrowheads="1"/>
              </p:cNvSpPr>
              <p:nvPr/>
            </p:nvSpPr>
            <p:spPr bwMode="auto">
              <a:xfrm>
                <a:off x="816" y="767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20508" name="Group 13"/>
            <p:cNvGrpSpPr>
              <a:grpSpLocks/>
            </p:cNvGrpSpPr>
            <p:nvPr/>
          </p:nvGrpSpPr>
          <p:grpSpPr bwMode="auto">
            <a:xfrm>
              <a:off x="818" y="3648"/>
              <a:ext cx="3118" cy="902"/>
              <a:chOff x="1394" y="3600"/>
              <a:chExt cx="3118" cy="902"/>
            </a:xfrm>
          </p:grpSpPr>
          <p:sp>
            <p:nvSpPr>
              <p:cNvPr id="20509" name="Line 14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10" name="Text Box 15"/>
              <p:cNvSpPr txBox="1">
                <a:spLocks noChangeArrowheads="1"/>
              </p:cNvSpPr>
              <p:nvPr/>
            </p:nvSpPr>
            <p:spPr bwMode="auto">
              <a:xfrm>
                <a:off x="1832" y="4099"/>
                <a:ext cx="2356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 Positive Rate</a:t>
                </a:r>
              </a:p>
            </p:txBody>
          </p:sp>
          <p:sp>
            <p:nvSpPr>
              <p:cNvPr id="20511" name="Text Box 16"/>
              <p:cNvSpPr txBox="1">
                <a:spLocks noChangeArrowheads="1"/>
              </p:cNvSpPr>
              <p:nvPr/>
            </p:nvSpPr>
            <p:spPr bwMode="auto">
              <a:xfrm>
                <a:off x="1394" y="3694"/>
                <a:ext cx="335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0512" name="Text Box 17"/>
              <p:cNvSpPr txBox="1">
                <a:spLocks noChangeArrowheads="1"/>
              </p:cNvSpPr>
              <p:nvPr/>
            </p:nvSpPr>
            <p:spPr bwMode="auto">
              <a:xfrm>
                <a:off x="3984" y="3646"/>
                <a:ext cx="528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</p:grpSp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5081732" y="2286000"/>
            <a:ext cx="3147868" cy="3062042"/>
            <a:chOff x="212" y="768"/>
            <a:chExt cx="3724" cy="3791"/>
          </a:xfrm>
        </p:grpSpPr>
        <p:grpSp>
          <p:nvGrpSpPr>
            <p:cNvPr id="20493" name="Group 19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20504" name="Line 20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05" name="Line 21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494" name="Group 22"/>
            <p:cNvGrpSpPr>
              <a:grpSpLocks/>
            </p:cNvGrpSpPr>
            <p:nvPr/>
          </p:nvGrpSpPr>
          <p:grpSpPr bwMode="auto">
            <a:xfrm>
              <a:off x="212" y="768"/>
              <a:ext cx="700" cy="3139"/>
              <a:chOff x="788" y="720"/>
              <a:chExt cx="700" cy="3139"/>
            </a:xfrm>
          </p:grpSpPr>
          <p:sp>
            <p:nvSpPr>
              <p:cNvPr id="20500" name="Line 23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01" name="Text Box 24"/>
              <p:cNvSpPr txBox="1">
                <a:spLocks noChangeArrowheads="1"/>
              </p:cNvSpPr>
              <p:nvPr/>
            </p:nvSpPr>
            <p:spPr bwMode="auto">
              <a:xfrm rot="16200000">
                <a:off x="270" y="1904"/>
                <a:ext cx="1728" cy="6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Positive</a:t>
                </a:r>
                <a:r>
                  <a:rPr kumimoji="0" lang="en-US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Rate</a:t>
                </a:r>
                <a:endPara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02" name="Text Box 25"/>
              <p:cNvSpPr txBox="1">
                <a:spLocks noChangeArrowheads="1"/>
              </p:cNvSpPr>
              <p:nvPr/>
            </p:nvSpPr>
            <p:spPr bwMode="auto">
              <a:xfrm>
                <a:off x="1103" y="3407"/>
                <a:ext cx="33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0503" name="Text Box 26"/>
              <p:cNvSpPr txBox="1">
                <a:spLocks noChangeArrowheads="1"/>
              </p:cNvSpPr>
              <p:nvPr/>
            </p:nvSpPr>
            <p:spPr bwMode="auto">
              <a:xfrm>
                <a:off x="816" y="767"/>
                <a:ext cx="62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20495" name="Group 27"/>
            <p:cNvGrpSpPr>
              <a:grpSpLocks/>
            </p:cNvGrpSpPr>
            <p:nvPr/>
          </p:nvGrpSpPr>
          <p:grpSpPr bwMode="auto">
            <a:xfrm>
              <a:off x="817" y="3648"/>
              <a:ext cx="3119" cy="911"/>
              <a:chOff x="1393" y="3600"/>
              <a:chExt cx="3119" cy="911"/>
            </a:xfrm>
          </p:grpSpPr>
          <p:sp>
            <p:nvSpPr>
              <p:cNvPr id="20496" name="Line 28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497" name="Text Box 29"/>
              <p:cNvSpPr txBox="1">
                <a:spLocks noChangeArrowheads="1"/>
              </p:cNvSpPr>
              <p:nvPr/>
            </p:nvSpPr>
            <p:spPr bwMode="auto">
              <a:xfrm>
                <a:off x="1806" y="4092"/>
                <a:ext cx="2437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</a:t>
                </a:r>
                <a:r>
                  <a:rPr kumimoji="0" lang="en-US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Positive</a:t>
                </a:r>
                <a:r>
                  <a:rPr kumimoji="0" lang="en-US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Rate</a:t>
                </a:r>
                <a:endParaRPr kumimoji="0" lang="en-US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498" name="Text Box 30"/>
              <p:cNvSpPr txBox="1">
                <a:spLocks noChangeArrowheads="1"/>
              </p:cNvSpPr>
              <p:nvPr/>
            </p:nvSpPr>
            <p:spPr bwMode="auto">
              <a:xfrm>
                <a:off x="1393" y="3696"/>
                <a:ext cx="336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0499" name="Text Box 31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</p:grpSp>
      <p:grpSp>
        <p:nvGrpSpPr>
          <p:cNvPr id="20486" name="Group 32"/>
          <p:cNvGrpSpPr>
            <a:grpSpLocks/>
          </p:cNvGrpSpPr>
          <p:nvPr/>
        </p:nvGrpSpPr>
        <p:grpSpPr bwMode="auto">
          <a:xfrm>
            <a:off x="1600200" y="2286000"/>
            <a:ext cx="2438400" cy="2362200"/>
            <a:chOff x="1008" y="912"/>
            <a:chExt cx="1536" cy="1488"/>
          </a:xfrm>
        </p:grpSpPr>
        <p:sp>
          <p:nvSpPr>
            <p:cNvPr id="20491" name="Line 33"/>
            <p:cNvSpPr>
              <a:spLocks noChangeShapeType="1"/>
            </p:cNvSpPr>
            <p:nvPr/>
          </p:nvSpPr>
          <p:spPr bwMode="auto">
            <a:xfrm flipH="1">
              <a:off x="1008" y="912"/>
              <a:ext cx="15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492" name="Line 34"/>
            <p:cNvSpPr>
              <a:spLocks noChangeShapeType="1"/>
            </p:cNvSpPr>
            <p:nvPr/>
          </p:nvSpPr>
          <p:spPr bwMode="auto">
            <a:xfrm rot="5400000" flipH="1">
              <a:off x="264" y="1656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0487" name="Line 35"/>
          <p:cNvSpPr>
            <a:spLocks noChangeShapeType="1"/>
          </p:cNvSpPr>
          <p:nvPr/>
        </p:nvSpPr>
        <p:spPr bwMode="auto">
          <a:xfrm flipH="1">
            <a:off x="5715000" y="2286000"/>
            <a:ext cx="2362200" cy="2286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9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7030A0"/>
                </a:solidFill>
              </a:rPr>
              <a:t>ROC curve extremes</a:t>
            </a:r>
          </a:p>
        </p:txBody>
      </p:sp>
    </p:spTree>
    <p:extLst>
      <p:ext uri="{BB962C8B-B14F-4D97-AF65-F5344CB8AC3E}">
        <p14:creationId xmlns:p14="http://schemas.microsoft.com/office/powerpoint/2010/main" val="104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143000" y="838200"/>
            <a:ext cx="3276600" cy="3035300"/>
            <a:chOff x="624" y="912"/>
            <a:chExt cx="2016" cy="1912"/>
          </a:xfrm>
        </p:grpSpPr>
        <p:grpSp>
          <p:nvGrpSpPr>
            <p:cNvPr id="24650" name="Group 3"/>
            <p:cNvGrpSpPr>
              <a:grpSpLocks/>
            </p:cNvGrpSpPr>
            <p:nvPr/>
          </p:nvGrpSpPr>
          <p:grpSpPr bwMode="auto">
            <a:xfrm>
              <a:off x="624" y="912"/>
              <a:ext cx="2016" cy="1912"/>
              <a:chOff x="240" y="768"/>
              <a:chExt cx="3696" cy="3617"/>
            </a:xfrm>
          </p:grpSpPr>
          <p:grpSp>
            <p:nvGrpSpPr>
              <p:cNvPr id="24654" name="Group 4"/>
              <p:cNvGrpSpPr>
                <a:grpSpLocks/>
              </p:cNvGrpSpPr>
              <p:nvPr/>
            </p:nvGrpSpPr>
            <p:grpSpPr bwMode="auto">
              <a:xfrm>
                <a:off x="912" y="768"/>
                <a:ext cx="2880" cy="2880"/>
                <a:chOff x="1488" y="720"/>
                <a:chExt cx="2880" cy="2880"/>
              </a:xfrm>
            </p:grpSpPr>
            <p:sp>
              <p:nvSpPr>
                <p:cNvPr id="24665" name="Line 5"/>
                <p:cNvSpPr>
                  <a:spLocks noChangeShapeType="1"/>
                </p:cNvSpPr>
                <p:nvPr/>
              </p:nvSpPr>
              <p:spPr bwMode="auto">
                <a:xfrm>
                  <a:off x="1488" y="720"/>
                  <a:ext cx="28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66" name="Line 6"/>
                <p:cNvSpPr>
                  <a:spLocks noChangeShapeType="1"/>
                </p:cNvSpPr>
                <p:nvPr/>
              </p:nvSpPr>
              <p:spPr bwMode="auto">
                <a:xfrm>
                  <a:off x="4368" y="720"/>
                  <a:ext cx="0" cy="28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655" name="Group 7"/>
              <p:cNvGrpSpPr>
                <a:grpSpLocks/>
              </p:cNvGrpSpPr>
              <p:nvPr/>
            </p:nvGrpSpPr>
            <p:grpSpPr bwMode="auto">
              <a:xfrm>
                <a:off x="240" y="768"/>
                <a:ext cx="672" cy="3121"/>
                <a:chOff x="816" y="720"/>
                <a:chExt cx="672" cy="3121"/>
              </a:xfrm>
            </p:grpSpPr>
            <p:sp>
              <p:nvSpPr>
                <p:cNvPr id="2466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88" y="72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62" name="Text Box 9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55" y="2089"/>
                  <a:ext cx="1727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True Positive Rate</a:t>
                  </a:r>
                </a:p>
              </p:txBody>
            </p:sp>
            <p:sp>
              <p:nvSpPr>
                <p:cNvPr id="2466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04" y="3406"/>
                  <a:ext cx="337" cy="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0%</a:t>
                  </a:r>
                </a:p>
              </p:txBody>
            </p:sp>
            <p:sp>
              <p:nvSpPr>
                <p:cNvPr id="246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6" y="767"/>
                  <a:ext cx="625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100%</a:t>
                  </a:r>
                </a:p>
              </p:txBody>
            </p:sp>
          </p:grpSp>
          <p:grpSp>
            <p:nvGrpSpPr>
              <p:cNvPr id="24656" name="Group 12"/>
              <p:cNvGrpSpPr>
                <a:grpSpLocks/>
              </p:cNvGrpSpPr>
              <p:nvPr/>
            </p:nvGrpSpPr>
            <p:grpSpPr bwMode="auto">
              <a:xfrm>
                <a:off x="818" y="3648"/>
                <a:ext cx="3118" cy="737"/>
                <a:chOff x="1394" y="3600"/>
                <a:chExt cx="3118" cy="737"/>
              </a:xfrm>
            </p:grpSpPr>
            <p:sp>
              <p:nvSpPr>
                <p:cNvPr id="24657" name="Line 1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928" y="216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5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05" y="3792"/>
                  <a:ext cx="1536" cy="5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False Positive Rate</a:t>
                  </a:r>
                </a:p>
              </p:txBody>
            </p:sp>
            <p:sp>
              <p:nvSpPr>
                <p:cNvPr id="246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94" y="3694"/>
                  <a:ext cx="335" cy="4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0%</a:t>
                  </a:r>
                </a:p>
              </p:txBody>
            </p:sp>
            <p:sp>
              <p:nvSpPr>
                <p:cNvPr id="2466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84" y="3645"/>
                  <a:ext cx="528" cy="4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100%</a:t>
                  </a:r>
                </a:p>
              </p:txBody>
            </p:sp>
          </p:grpSp>
        </p:grpSp>
        <p:grpSp>
          <p:nvGrpSpPr>
            <p:cNvPr id="24651" name="Group 17"/>
            <p:cNvGrpSpPr>
              <a:grpSpLocks/>
            </p:cNvGrpSpPr>
            <p:nvPr/>
          </p:nvGrpSpPr>
          <p:grpSpPr bwMode="auto">
            <a:xfrm>
              <a:off x="1008" y="912"/>
              <a:ext cx="1536" cy="1488"/>
              <a:chOff x="1008" y="912"/>
              <a:chExt cx="1536" cy="1488"/>
            </a:xfrm>
          </p:grpSpPr>
          <p:sp>
            <p:nvSpPr>
              <p:cNvPr id="24652" name="Line 18"/>
              <p:cNvSpPr>
                <a:spLocks noChangeShapeType="1"/>
              </p:cNvSpPr>
              <p:nvPr/>
            </p:nvSpPr>
            <p:spPr bwMode="auto">
              <a:xfrm flipH="1">
                <a:off x="1008" y="912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53" name="Line 19"/>
              <p:cNvSpPr>
                <a:spLocks noChangeShapeType="1"/>
              </p:cNvSpPr>
              <p:nvPr/>
            </p:nvSpPr>
            <p:spPr bwMode="auto">
              <a:xfrm rot="5400000" flipH="1">
                <a:off x="264" y="165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579" name="Group 20"/>
          <p:cNvGrpSpPr>
            <a:grpSpLocks/>
          </p:cNvGrpSpPr>
          <p:nvPr/>
        </p:nvGrpSpPr>
        <p:grpSpPr bwMode="auto">
          <a:xfrm>
            <a:off x="5181600" y="838200"/>
            <a:ext cx="3276600" cy="2938463"/>
            <a:chOff x="3216" y="912"/>
            <a:chExt cx="1968" cy="1851"/>
          </a:xfrm>
        </p:grpSpPr>
        <p:grpSp>
          <p:nvGrpSpPr>
            <p:cNvPr id="24635" name="Group 21"/>
            <p:cNvGrpSpPr>
              <a:grpSpLocks/>
            </p:cNvGrpSpPr>
            <p:nvPr/>
          </p:nvGrpSpPr>
          <p:grpSpPr bwMode="auto">
            <a:xfrm>
              <a:off x="3216" y="912"/>
              <a:ext cx="1968" cy="1851"/>
              <a:chOff x="240" y="768"/>
              <a:chExt cx="3696" cy="3638"/>
            </a:xfrm>
          </p:grpSpPr>
          <p:grpSp>
            <p:nvGrpSpPr>
              <p:cNvPr id="24637" name="Group 22"/>
              <p:cNvGrpSpPr>
                <a:grpSpLocks/>
              </p:cNvGrpSpPr>
              <p:nvPr/>
            </p:nvGrpSpPr>
            <p:grpSpPr bwMode="auto">
              <a:xfrm>
                <a:off x="912" y="768"/>
                <a:ext cx="2880" cy="2880"/>
                <a:chOff x="1488" y="720"/>
                <a:chExt cx="2880" cy="2880"/>
              </a:xfrm>
            </p:grpSpPr>
            <p:sp>
              <p:nvSpPr>
                <p:cNvPr id="24648" name="Line 23"/>
                <p:cNvSpPr>
                  <a:spLocks noChangeShapeType="1"/>
                </p:cNvSpPr>
                <p:nvPr/>
              </p:nvSpPr>
              <p:spPr bwMode="auto">
                <a:xfrm>
                  <a:off x="1488" y="720"/>
                  <a:ext cx="28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49" name="Line 24"/>
                <p:cNvSpPr>
                  <a:spLocks noChangeShapeType="1"/>
                </p:cNvSpPr>
                <p:nvPr/>
              </p:nvSpPr>
              <p:spPr bwMode="auto">
                <a:xfrm>
                  <a:off x="4368" y="720"/>
                  <a:ext cx="0" cy="28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638" name="Group 25"/>
              <p:cNvGrpSpPr>
                <a:grpSpLocks/>
              </p:cNvGrpSpPr>
              <p:nvPr/>
            </p:nvGrpSpPr>
            <p:grpSpPr bwMode="auto">
              <a:xfrm>
                <a:off x="240" y="768"/>
                <a:ext cx="672" cy="3139"/>
                <a:chOff x="816" y="720"/>
                <a:chExt cx="672" cy="3139"/>
              </a:xfrm>
            </p:grpSpPr>
            <p:sp>
              <p:nvSpPr>
                <p:cNvPr id="2464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488" y="72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45" name="Text Box 2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5" y="1990"/>
                  <a:ext cx="1728" cy="5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True Positive Rate</a:t>
                  </a:r>
                </a:p>
              </p:txBody>
            </p:sp>
            <p:sp>
              <p:nvSpPr>
                <p:cNvPr id="2464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03" y="3407"/>
                  <a:ext cx="337" cy="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0%</a:t>
                  </a:r>
                </a:p>
              </p:txBody>
            </p:sp>
            <p:sp>
              <p:nvSpPr>
                <p:cNvPr id="2464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16" y="767"/>
                  <a:ext cx="62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100%</a:t>
                  </a:r>
                </a:p>
              </p:txBody>
            </p:sp>
          </p:grpSp>
          <p:grpSp>
            <p:nvGrpSpPr>
              <p:cNvPr id="24639" name="Group 30"/>
              <p:cNvGrpSpPr>
                <a:grpSpLocks/>
              </p:cNvGrpSpPr>
              <p:nvPr/>
            </p:nvGrpSpPr>
            <p:grpSpPr bwMode="auto">
              <a:xfrm>
                <a:off x="817" y="3648"/>
                <a:ext cx="3119" cy="758"/>
                <a:chOff x="1393" y="3600"/>
                <a:chExt cx="3119" cy="758"/>
              </a:xfrm>
            </p:grpSpPr>
            <p:sp>
              <p:nvSpPr>
                <p:cNvPr id="24640" name="Line 3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928" y="216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4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05" y="3792"/>
                  <a:ext cx="1535" cy="5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False Positive Rate</a:t>
                  </a:r>
                </a:p>
              </p:txBody>
            </p:sp>
            <p:sp>
              <p:nvSpPr>
                <p:cNvPr id="2464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93" y="3696"/>
                  <a:ext cx="336" cy="4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0%</a:t>
                  </a:r>
                </a:p>
              </p:txBody>
            </p:sp>
            <p:sp>
              <p:nvSpPr>
                <p:cNvPr id="2464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84" y="3647"/>
                  <a:ext cx="528" cy="4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100%</a:t>
                  </a:r>
                </a:p>
              </p:txBody>
            </p:sp>
          </p:grpSp>
        </p:grpSp>
        <p:sp>
          <p:nvSpPr>
            <p:cNvPr id="24636" name="Line 35"/>
            <p:cNvSpPr>
              <a:spLocks noChangeShapeType="1"/>
            </p:cNvSpPr>
            <p:nvPr/>
          </p:nvSpPr>
          <p:spPr bwMode="auto">
            <a:xfrm flipH="1">
              <a:off x="3600" y="912"/>
              <a:ext cx="1488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580" name="Group 36"/>
          <p:cNvGrpSpPr>
            <a:grpSpLocks/>
          </p:cNvGrpSpPr>
          <p:nvPr/>
        </p:nvGrpSpPr>
        <p:grpSpPr bwMode="auto">
          <a:xfrm>
            <a:off x="5181600" y="3962400"/>
            <a:ext cx="3276600" cy="2881313"/>
            <a:chOff x="240" y="768"/>
            <a:chExt cx="3696" cy="3651"/>
          </a:xfrm>
        </p:grpSpPr>
        <p:grpSp>
          <p:nvGrpSpPr>
            <p:cNvPr id="24613" name="Group 37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24633" name="Line 38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34" name="Line 39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614" name="Group 40"/>
            <p:cNvGrpSpPr>
              <a:grpSpLocks/>
            </p:cNvGrpSpPr>
            <p:nvPr/>
          </p:nvGrpSpPr>
          <p:grpSpPr bwMode="auto">
            <a:xfrm>
              <a:off x="240" y="768"/>
              <a:ext cx="672" cy="3148"/>
              <a:chOff x="816" y="720"/>
              <a:chExt cx="672" cy="3148"/>
            </a:xfrm>
          </p:grpSpPr>
          <p:sp>
            <p:nvSpPr>
              <p:cNvPr id="24629" name="Line 41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 rot="-5400000">
                <a:off x="257" y="1991"/>
                <a:ext cx="1730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 Positive Rate</a:t>
                </a:r>
              </a:p>
            </p:txBody>
          </p:sp>
          <p:sp>
            <p:nvSpPr>
              <p:cNvPr id="24631" name="Text Box 43"/>
              <p:cNvSpPr txBox="1">
                <a:spLocks noChangeArrowheads="1"/>
              </p:cNvSpPr>
              <p:nvPr/>
            </p:nvSpPr>
            <p:spPr bwMode="auto">
              <a:xfrm>
                <a:off x="1104" y="3405"/>
                <a:ext cx="335" cy="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4632" name="Text Box 44"/>
              <p:cNvSpPr txBox="1">
                <a:spLocks noChangeArrowheads="1"/>
              </p:cNvSpPr>
              <p:nvPr/>
            </p:nvSpPr>
            <p:spPr bwMode="auto">
              <a:xfrm>
                <a:off x="816" y="768"/>
                <a:ext cx="62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24615" name="Group 45"/>
            <p:cNvGrpSpPr>
              <a:grpSpLocks/>
            </p:cNvGrpSpPr>
            <p:nvPr/>
          </p:nvGrpSpPr>
          <p:grpSpPr bwMode="auto">
            <a:xfrm>
              <a:off x="817" y="3648"/>
              <a:ext cx="3119" cy="771"/>
              <a:chOff x="1393" y="3600"/>
              <a:chExt cx="3119" cy="771"/>
            </a:xfrm>
          </p:grpSpPr>
          <p:sp>
            <p:nvSpPr>
              <p:cNvPr id="24625" name="Line 46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26" name="Text Box 47"/>
              <p:cNvSpPr txBox="1">
                <a:spLocks noChangeArrowheads="1"/>
              </p:cNvSpPr>
              <p:nvPr/>
            </p:nvSpPr>
            <p:spPr bwMode="auto">
              <a:xfrm>
                <a:off x="2306" y="3792"/>
                <a:ext cx="1534" cy="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 Positive Rate</a:t>
                </a:r>
              </a:p>
            </p:txBody>
          </p:sp>
          <p:sp>
            <p:nvSpPr>
              <p:cNvPr id="24627" name="Text Box 48"/>
              <p:cNvSpPr txBox="1">
                <a:spLocks noChangeArrowheads="1"/>
              </p:cNvSpPr>
              <p:nvPr/>
            </p:nvSpPr>
            <p:spPr bwMode="auto">
              <a:xfrm>
                <a:off x="1393" y="3697"/>
                <a:ext cx="334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4628" name="Text Box 49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sp>
          <p:nvSpPr>
            <p:cNvPr id="24616" name="Oval 50"/>
            <p:cNvSpPr>
              <a:spLocks noChangeArrowheads="1"/>
            </p:cNvSpPr>
            <p:nvPr/>
          </p:nvSpPr>
          <p:spPr bwMode="auto">
            <a:xfrm>
              <a:off x="3216" y="76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7" name="Oval 51"/>
            <p:cNvSpPr>
              <a:spLocks noChangeArrowheads="1"/>
            </p:cNvSpPr>
            <p:nvPr/>
          </p:nvSpPr>
          <p:spPr bwMode="auto">
            <a:xfrm>
              <a:off x="2784" y="8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8" name="Oval 52"/>
            <p:cNvSpPr>
              <a:spLocks noChangeArrowheads="1"/>
            </p:cNvSpPr>
            <p:nvPr/>
          </p:nvSpPr>
          <p:spPr bwMode="auto">
            <a:xfrm>
              <a:off x="2352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9" name="Oval 53"/>
            <p:cNvSpPr>
              <a:spLocks noChangeArrowheads="1"/>
            </p:cNvSpPr>
            <p:nvPr/>
          </p:nvSpPr>
          <p:spPr bwMode="auto">
            <a:xfrm>
              <a:off x="2016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20" name="Oval 54"/>
            <p:cNvSpPr>
              <a:spLocks noChangeArrowheads="1"/>
            </p:cNvSpPr>
            <p:nvPr/>
          </p:nvSpPr>
          <p:spPr bwMode="auto">
            <a:xfrm>
              <a:off x="1680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21" name="Oval 55"/>
            <p:cNvSpPr>
              <a:spLocks noChangeArrowheads="1"/>
            </p:cNvSpPr>
            <p:nvPr/>
          </p:nvSpPr>
          <p:spPr bwMode="auto">
            <a:xfrm>
              <a:off x="134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22" name="Oval 56"/>
            <p:cNvSpPr>
              <a:spLocks noChangeArrowheads="1"/>
            </p:cNvSpPr>
            <p:nvPr/>
          </p:nvSpPr>
          <p:spPr bwMode="auto">
            <a:xfrm>
              <a:off x="110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23" name="Oval 57"/>
            <p:cNvSpPr>
              <a:spLocks noChangeArrowheads="1"/>
            </p:cNvSpPr>
            <p:nvPr/>
          </p:nvSpPr>
          <p:spPr bwMode="auto">
            <a:xfrm>
              <a:off x="960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24" name="Freeform 58"/>
            <p:cNvSpPr>
              <a:spLocks/>
            </p:cNvSpPr>
            <p:nvPr/>
          </p:nvSpPr>
          <p:spPr bwMode="auto">
            <a:xfrm>
              <a:off x="912" y="768"/>
              <a:ext cx="2880" cy="2880"/>
            </a:xfrm>
            <a:custGeom>
              <a:avLst/>
              <a:gdLst>
                <a:gd name="T0" fmla="*/ 2880 w 2880"/>
                <a:gd name="T1" fmla="*/ 0 h 2880"/>
                <a:gd name="T2" fmla="*/ 2304 w 2880"/>
                <a:gd name="T3" fmla="*/ 48 h 2880"/>
                <a:gd name="T4" fmla="*/ 1920 w 2880"/>
                <a:gd name="T5" fmla="*/ 144 h 2880"/>
                <a:gd name="T6" fmla="*/ 1440 w 2880"/>
                <a:gd name="T7" fmla="*/ 432 h 2880"/>
                <a:gd name="T8" fmla="*/ 1104 w 2880"/>
                <a:gd name="T9" fmla="*/ 768 h 2880"/>
                <a:gd name="T10" fmla="*/ 766 w 2880"/>
                <a:gd name="T11" fmla="*/ 1176 h 2880"/>
                <a:gd name="T12" fmla="*/ 480 w 2880"/>
                <a:gd name="T13" fmla="*/ 1584 h 2880"/>
                <a:gd name="T14" fmla="*/ 240 w 2880"/>
                <a:gd name="T15" fmla="*/ 2112 h 2880"/>
                <a:gd name="T16" fmla="*/ 48 w 2880"/>
                <a:gd name="T17" fmla="*/ 2736 h 2880"/>
                <a:gd name="T18" fmla="*/ 0 w 2880"/>
                <a:gd name="T19" fmla="*/ 2880 h 2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80" h="2880">
                  <a:moveTo>
                    <a:pt x="2880" y="0"/>
                  </a:moveTo>
                  <a:cubicBezTo>
                    <a:pt x="2672" y="12"/>
                    <a:pt x="2464" y="24"/>
                    <a:pt x="2304" y="48"/>
                  </a:cubicBezTo>
                  <a:cubicBezTo>
                    <a:pt x="2144" y="72"/>
                    <a:pt x="2064" y="80"/>
                    <a:pt x="1920" y="144"/>
                  </a:cubicBezTo>
                  <a:cubicBezTo>
                    <a:pt x="1776" y="208"/>
                    <a:pt x="1576" y="328"/>
                    <a:pt x="1440" y="432"/>
                  </a:cubicBezTo>
                  <a:cubicBezTo>
                    <a:pt x="1304" y="536"/>
                    <a:pt x="1216" y="644"/>
                    <a:pt x="1104" y="768"/>
                  </a:cubicBezTo>
                  <a:cubicBezTo>
                    <a:pt x="992" y="892"/>
                    <a:pt x="870" y="1040"/>
                    <a:pt x="766" y="1176"/>
                  </a:cubicBezTo>
                  <a:cubicBezTo>
                    <a:pt x="662" y="1312"/>
                    <a:pt x="568" y="1428"/>
                    <a:pt x="480" y="1584"/>
                  </a:cubicBezTo>
                  <a:cubicBezTo>
                    <a:pt x="392" y="1740"/>
                    <a:pt x="312" y="1920"/>
                    <a:pt x="240" y="2112"/>
                  </a:cubicBezTo>
                  <a:cubicBezTo>
                    <a:pt x="168" y="2304"/>
                    <a:pt x="88" y="2608"/>
                    <a:pt x="48" y="2736"/>
                  </a:cubicBezTo>
                  <a:cubicBezTo>
                    <a:pt x="8" y="2864"/>
                    <a:pt x="8" y="2856"/>
                    <a:pt x="0" y="288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4581" name="Text Box 82"/>
          <p:cNvSpPr txBox="1">
            <a:spLocks noChangeArrowheads="1"/>
          </p:cNvSpPr>
          <p:nvPr/>
        </p:nvSpPr>
        <p:spPr bwMode="auto">
          <a:xfrm>
            <a:off x="6477000" y="259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AUC = 50%</a:t>
            </a:r>
          </a:p>
        </p:txBody>
      </p:sp>
      <p:sp>
        <p:nvSpPr>
          <p:cNvPr id="24582" name="Text Box 83"/>
          <p:cNvSpPr txBox="1">
            <a:spLocks noChangeArrowheads="1"/>
          </p:cNvSpPr>
          <p:nvPr/>
        </p:nvSpPr>
        <p:spPr bwMode="auto">
          <a:xfrm>
            <a:off x="2209800" y="4572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AUC = 90%</a:t>
            </a:r>
          </a:p>
        </p:txBody>
      </p:sp>
      <p:sp>
        <p:nvSpPr>
          <p:cNvPr id="24583" name="Text Box 84"/>
          <p:cNvSpPr txBox="1">
            <a:spLocks noChangeArrowheads="1"/>
          </p:cNvSpPr>
          <p:nvPr/>
        </p:nvSpPr>
        <p:spPr bwMode="auto">
          <a:xfrm>
            <a:off x="6477000" y="5105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AUC = 65%</a:t>
            </a:r>
          </a:p>
        </p:txBody>
      </p:sp>
      <p:sp>
        <p:nvSpPr>
          <p:cNvPr id="24584" name="Text Box 85"/>
          <p:cNvSpPr txBox="1">
            <a:spLocks noChangeArrowheads="1"/>
          </p:cNvSpPr>
          <p:nvPr/>
        </p:nvSpPr>
        <p:spPr bwMode="auto">
          <a:xfrm>
            <a:off x="1981200" y="1447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AUC = 100%</a:t>
            </a:r>
          </a:p>
        </p:txBody>
      </p:sp>
      <p:grpSp>
        <p:nvGrpSpPr>
          <p:cNvPr id="24585" name="Group 100"/>
          <p:cNvGrpSpPr>
            <a:grpSpLocks/>
          </p:cNvGrpSpPr>
          <p:nvPr/>
        </p:nvGrpSpPr>
        <p:grpSpPr bwMode="auto">
          <a:xfrm>
            <a:off x="1752600" y="838200"/>
            <a:ext cx="2514600" cy="2362200"/>
            <a:chOff x="1008" y="912"/>
            <a:chExt cx="1536" cy="1488"/>
          </a:xfrm>
        </p:grpSpPr>
        <p:sp>
          <p:nvSpPr>
            <p:cNvPr id="24611" name="Line 101"/>
            <p:cNvSpPr>
              <a:spLocks noChangeShapeType="1"/>
            </p:cNvSpPr>
            <p:nvPr/>
          </p:nvSpPr>
          <p:spPr bwMode="auto">
            <a:xfrm flipH="1">
              <a:off x="1008" y="912"/>
              <a:ext cx="15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12" name="Line 102"/>
            <p:cNvSpPr>
              <a:spLocks noChangeShapeType="1"/>
            </p:cNvSpPr>
            <p:nvPr/>
          </p:nvSpPr>
          <p:spPr bwMode="auto">
            <a:xfrm rot="5400000" flipH="1">
              <a:off x="264" y="1656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4586" name="Line 103"/>
          <p:cNvSpPr>
            <a:spLocks noChangeShapeType="1"/>
          </p:cNvSpPr>
          <p:nvPr/>
        </p:nvSpPr>
        <p:spPr bwMode="auto">
          <a:xfrm rot="56398" flipH="1">
            <a:off x="5867400" y="838200"/>
            <a:ext cx="2362200" cy="2286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4587" name="Group 104"/>
          <p:cNvGrpSpPr>
            <a:grpSpLocks/>
          </p:cNvGrpSpPr>
          <p:nvPr/>
        </p:nvGrpSpPr>
        <p:grpSpPr bwMode="auto">
          <a:xfrm>
            <a:off x="1143000" y="3962400"/>
            <a:ext cx="3276600" cy="2836863"/>
            <a:chOff x="1488" y="896"/>
            <a:chExt cx="3696" cy="3682"/>
          </a:xfrm>
        </p:grpSpPr>
        <p:grpSp>
          <p:nvGrpSpPr>
            <p:cNvPr id="24589" name="Group 105"/>
            <p:cNvGrpSpPr>
              <a:grpSpLocks/>
            </p:cNvGrpSpPr>
            <p:nvPr/>
          </p:nvGrpSpPr>
          <p:grpSpPr bwMode="auto">
            <a:xfrm>
              <a:off x="2160" y="912"/>
              <a:ext cx="2880" cy="2880"/>
              <a:chOff x="1488" y="720"/>
              <a:chExt cx="2880" cy="2880"/>
            </a:xfrm>
          </p:grpSpPr>
          <p:sp>
            <p:nvSpPr>
              <p:cNvPr id="24609" name="Line 106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10" name="Line 107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590" name="Group 108"/>
            <p:cNvGrpSpPr>
              <a:grpSpLocks/>
            </p:cNvGrpSpPr>
            <p:nvPr/>
          </p:nvGrpSpPr>
          <p:grpSpPr bwMode="auto">
            <a:xfrm>
              <a:off x="1488" y="912"/>
              <a:ext cx="672" cy="3161"/>
              <a:chOff x="816" y="720"/>
              <a:chExt cx="672" cy="3161"/>
            </a:xfrm>
          </p:grpSpPr>
          <p:sp>
            <p:nvSpPr>
              <p:cNvPr id="24605" name="Line 109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06" name="Text Box 110"/>
              <p:cNvSpPr txBox="1">
                <a:spLocks noChangeArrowheads="1"/>
              </p:cNvSpPr>
              <p:nvPr/>
            </p:nvSpPr>
            <p:spPr bwMode="auto">
              <a:xfrm rot="-5400000">
                <a:off x="258" y="1981"/>
                <a:ext cx="1726" cy="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True Positive Rate</a:t>
                </a:r>
              </a:p>
            </p:txBody>
          </p:sp>
          <p:sp>
            <p:nvSpPr>
              <p:cNvPr id="24607" name="Text Box 111"/>
              <p:cNvSpPr txBox="1">
                <a:spLocks noChangeArrowheads="1"/>
              </p:cNvSpPr>
              <p:nvPr/>
            </p:nvSpPr>
            <p:spPr bwMode="auto">
              <a:xfrm>
                <a:off x="1104" y="3407"/>
                <a:ext cx="335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4608" name="Text Box 112"/>
              <p:cNvSpPr txBox="1">
                <a:spLocks noChangeArrowheads="1"/>
              </p:cNvSpPr>
              <p:nvPr/>
            </p:nvSpPr>
            <p:spPr bwMode="auto">
              <a:xfrm>
                <a:off x="816" y="770"/>
                <a:ext cx="623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grpSp>
          <p:nvGrpSpPr>
            <p:cNvPr id="24591" name="Group 113"/>
            <p:cNvGrpSpPr>
              <a:grpSpLocks/>
            </p:cNvGrpSpPr>
            <p:nvPr/>
          </p:nvGrpSpPr>
          <p:grpSpPr bwMode="auto">
            <a:xfrm>
              <a:off x="2063" y="3792"/>
              <a:ext cx="3121" cy="786"/>
              <a:chOff x="1391" y="3600"/>
              <a:chExt cx="3121" cy="786"/>
            </a:xfrm>
          </p:grpSpPr>
          <p:sp>
            <p:nvSpPr>
              <p:cNvPr id="24601" name="Line 114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02" name="Text Box 115"/>
              <p:cNvSpPr txBox="1">
                <a:spLocks noChangeArrowheads="1"/>
              </p:cNvSpPr>
              <p:nvPr/>
            </p:nvSpPr>
            <p:spPr bwMode="auto">
              <a:xfrm>
                <a:off x="2300" y="3793"/>
                <a:ext cx="1540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False Positive Rate</a:t>
                </a:r>
              </a:p>
            </p:txBody>
          </p:sp>
          <p:sp>
            <p:nvSpPr>
              <p:cNvPr id="24603" name="Text Box 116"/>
              <p:cNvSpPr txBox="1">
                <a:spLocks noChangeArrowheads="1"/>
              </p:cNvSpPr>
              <p:nvPr/>
            </p:nvSpPr>
            <p:spPr bwMode="auto">
              <a:xfrm>
                <a:off x="1391" y="3694"/>
                <a:ext cx="336" cy="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0%</a:t>
                </a:r>
              </a:p>
            </p:txBody>
          </p:sp>
          <p:sp>
            <p:nvSpPr>
              <p:cNvPr id="24604" name="Text Box 117"/>
              <p:cNvSpPr txBox="1">
                <a:spLocks noChangeArrowheads="1"/>
              </p:cNvSpPr>
              <p:nvPr/>
            </p:nvSpPr>
            <p:spPr bwMode="auto">
              <a:xfrm>
                <a:off x="3984" y="3648"/>
                <a:ext cx="52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100%</a:t>
                </a:r>
              </a:p>
            </p:txBody>
          </p:sp>
        </p:grpSp>
        <p:sp>
          <p:nvSpPr>
            <p:cNvPr id="24592" name="Oval 118"/>
            <p:cNvSpPr>
              <a:spLocks noChangeArrowheads="1"/>
            </p:cNvSpPr>
            <p:nvPr/>
          </p:nvSpPr>
          <p:spPr bwMode="auto">
            <a:xfrm>
              <a:off x="3552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3" name="Oval 119"/>
            <p:cNvSpPr>
              <a:spLocks noChangeArrowheads="1"/>
            </p:cNvSpPr>
            <p:nvPr/>
          </p:nvSpPr>
          <p:spPr bwMode="auto">
            <a:xfrm>
              <a:off x="30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4" name="Oval 120"/>
            <p:cNvSpPr>
              <a:spLocks noChangeArrowheads="1"/>
            </p:cNvSpPr>
            <p:nvPr/>
          </p:nvSpPr>
          <p:spPr bwMode="auto">
            <a:xfrm>
              <a:off x="2640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5" name="Oval 121"/>
            <p:cNvSpPr>
              <a:spLocks noChangeArrowheads="1"/>
            </p:cNvSpPr>
            <p:nvPr/>
          </p:nvSpPr>
          <p:spPr bwMode="auto">
            <a:xfrm>
              <a:off x="240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6" name="Oval 122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7" name="Oval 123"/>
            <p:cNvSpPr>
              <a:spLocks noChangeArrowheads="1"/>
            </p:cNvSpPr>
            <p:nvPr/>
          </p:nvSpPr>
          <p:spPr bwMode="auto">
            <a:xfrm>
              <a:off x="2208" y="278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8" name="Oval 124"/>
            <p:cNvSpPr>
              <a:spLocks noChangeArrowheads="1"/>
            </p:cNvSpPr>
            <p:nvPr/>
          </p:nvSpPr>
          <p:spPr bwMode="auto">
            <a:xfrm>
              <a:off x="2160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99" name="Oval 125"/>
            <p:cNvSpPr>
              <a:spLocks noChangeArrowheads="1"/>
            </p:cNvSpPr>
            <p:nvPr/>
          </p:nvSpPr>
          <p:spPr bwMode="auto">
            <a:xfrm>
              <a:off x="2160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00" name="Freeform 126"/>
            <p:cNvSpPr>
              <a:spLocks/>
            </p:cNvSpPr>
            <p:nvPr/>
          </p:nvSpPr>
          <p:spPr bwMode="auto">
            <a:xfrm>
              <a:off x="2152" y="896"/>
              <a:ext cx="2888" cy="2896"/>
            </a:xfrm>
            <a:custGeom>
              <a:avLst/>
              <a:gdLst>
                <a:gd name="T0" fmla="*/ 2888 w 2888"/>
                <a:gd name="T1" fmla="*/ 16 h 2896"/>
                <a:gd name="T2" fmla="*/ 1400 w 2888"/>
                <a:gd name="T3" fmla="*/ 16 h 2896"/>
                <a:gd name="T4" fmla="*/ 872 w 2888"/>
                <a:gd name="T5" fmla="*/ 112 h 2896"/>
                <a:gd name="T6" fmla="*/ 488 w 2888"/>
                <a:gd name="T7" fmla="*/ 304 h 2896"/>
                <a:gd name="T8" fmla="*/ 248 w 2888"/>
                <a:gd name="T9" fmla="*/ 640 h 2896"/>
                <a:gd name="T10" fmla="*/ 104 w 2888"/>
                <a:gd name="T11" fmla="*/ 1360 h 2896"/>
                <a:gd name="T12" fmla="*/ 56 w 2888"/>
                <a:gd name="T13" fmla="*/ 1936 h 2896"/>
                <a:gd name="T14" fmla="*/ 8 w 2888"/>
                <a:gd name="T15" fmla="*/ 2416 h 2896"/>
                <a:gd name="T16" fmla="*/ 8 w 2888"/>
                <a:gd name="T17" fmla="*/ 2896 h 2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8" h="2896">
                  <a:moveTo>
                    <a:pt x="2888" y="16"/>
                  </a:moveTo>
                  <a:cubicBezTo>
                    <a:pt x="2312" y="8"/>
                    <a:pt x="1736" y="0"/>
                    <a:pt x="1400" y="16"/>
                  </a:cubicBezTo>
                  <a:cubicBezTo>
                    <a:pt x="1064" y="32"/>
                    <a:pt x="1024" y="64"/>
                    <a:pt x="872" y="112"/>
                  </a:cubicBezTo>
                  <a:cubicBezTo>
                    <a:pt x="720" y="160"/>
                    <a:pt x="592" y="216"/>
                    <a:pt x="488" y="304"/>
                  </a:cubicBezTo>
                  <a:cubicBezTo>
                    <a:pt x="384" y="392"/>
                    <a:pt x="312" y="464"/>
                    <a:pt x="248" y="640"/>
                  </a:cubicBezTo>
                  <a:cubicBezTo>
                    <a:pt x="184" y="816"/>
                    <a:pt x="136" y="1144"/>
                    <a:pt x="104" y="1360"/>
                  </a:cubicBezTo>
                  <a:cubicBezTo>
                    <a:pt x="72" y="1576"/>
                    <a:pt x="72" y="1760"/>
                    <a:pt x="56" y="1936"/>
                  </a:cubicBezTo>
                  <a:cubicBezTo>
                    <a:pt x="40" y="2112"/>
                    <a:pt x="16" y="2256"/>
                    <a:pt x="8" y="2416"/>
                  </a:cubicBezTo>
                  <a:cubicBezTo>
                    <a:pt x="0" y="2576"/>
                    <a:pt x="8" y="2816"/>
                    <a:pt x="8" y="289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4588" name="Rectangle 1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AUC for ROC curves</a:t>
            </a:r>
          </a:p>
        </p:txBody>
      </p:sp>
    </p:spTree>
    <p:extLst>
      <p:ext uri="{BB962C8B-B14F-4D97-AF65-F5344CB8AC3E}">
        <p14:creationId xmlns:p14="http://schemas.microsoft.com/office/powerpoint/2010/main" val="2368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 smtClean="0"/>
              <a:t>Interpretation of AUC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2800" smtClean="0"/>
              <a:t>AUC can be interpreted as the probability that the test result from a randomly chosen diseased individual is more indicative of disease than that from a randomly chosen nondiseased individual: P(X</a:t>
            </a:r>
            <a:r>
              <a:rPr lang="en-US" altLang="en-US" sz="2800" baseline="-25000" smtClean="0"/>
              <a:t>i </a:t>
            </a:r>
            <a:r>
              <a:rPr lang="en-US" altLang="en-US" sz="2800" smtClean="0">
                <a:sym typeface="Symbol" panose="05050102010706020507" pitchFamily="18" charset="2"/>
              </a:rPr>
              <a:t> </a:t>
            </a:r>
            <a:r>
              <a:rPr lang="en-US" altLang="en-US" sz="2800" smtClean="0"/>
              <a:t>X</a:t>
            </a:r>
            <a:r>
              <a:rPr lang="en-US" altLang="en-US" sz="2800" baseline="-25000" smtClean="0"/>
              <a:t>j</a:t>
            </a:r>
            <a:r>
              <a:rPr lang="en-US" altLang="en-US" sz="2800" smtClean="0"/>
              <a:t> | D</a:t>
            </a:r>
            <a:r>
              <a:rPr lang="en-US" altLang="en-US" sz="2800" baseline="-25000" smtClean="0"/>
              <a:t>i </a:t>
            </a:r>
            <a:r>
              <a:rPr lang="en-US" altLang="en-US" sz="2800" smtClean="0">
                <a:sym typeface="Symbol" panose="05050102010706020507" pitchFamily="18" charset="2"/>
              </a:rPr>
              <a:t>= 1, </a:t>
            </a:r>
            <a:r>
              <a:rPr lang="en-US" altLang="en-US" sz="2800" smtClean="0"/>
              <a:t>D</a:t>
            </a:r>
            <a:r>
              <a:rPr lang="en-US" altLang="en-US" sz="2800" baseline="-25000" smtClean="0"/>
              <a:t>j</a:t>
            </a:r>
            <a:r>
              <a:rPr lang="en-US" altLang="en-US" sz="2800" smtClean="0"/>
              <a:t> = 0)</a:t>
            </a:r>
            <a:endParaRPr lang="en-US" altLang="en-US" sz="2800" baseline="-25000" smtClean="0"/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2800" smtClean="0"/>
              <a:t>So can think of this as a nonparametric distance between disease/nondisease test results</a:t>
            </a:r>
          </a:p>
        </p:txBody>
      </p:sp>
    </p:spTree>
    <p:extLst>
      <p:ext uri="{BB962C8B-B14F-4D97-AF65-F5344CB8AC3E}">
        <p14:creationId xmlns:p14="http://schemas.microsoft.com/office/powerpoint/2010/main" val="9727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 smtClean="0">
                <a:solidFill>
                  <a:srgbClr val="0000FF"/>
                </a:solidFill>
              </a:rPr>
              <a:t>Model Evaluation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0000FF"/>
                </a:solidFill>
              </a:rPr>
              <a:t>Gain and Lift</a:t>
            </a:r>
          </a:p>
        </p:txBody>
      </p:sp>
    </p:spTree>
    <p:extLst>
      <p:ext uri="{BB962C8B-B14F-4D97-AF65-F5344CB8AC3E}">
        <p14:creationId xmlns:p14="http://schemas.microsoft.com/office/powerpoint/2010/main" val="4183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3E32C-1869-43BA-9C5A-3AB7B0D497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Marketing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dirty="0" smtClean="0"/>
              <a:t>Find most likely prospects to contact</a:t>
            </a:r>
          </a:p>
          <a:p>
            <a:pPr marL="342900" indent="-342900"/>
            <a:r>
              <a:rPr lang="en-US" altLang="en-US" sz="2400" dirty="0" smtClean="0"/>
              <a:t>Number of targets (responders) is usually much smaller than number of prospects</a:t>
            </a:r>
          </a:p>
          <a:p>
            <a:pPr marL="342900" indent="-342900"/>
            <a:r>
              <a:rPr lang="en-US" altLang="en-US" sz="2400" dirty="0" smtClean="0"/>
              <a:t>How can a Data Mining Model Help?</a:t>
            </a:r>
          </a:p>
          <a:p>
            <a:pPr marL="342900" indent="-342900"/>
            <a:endParaRPr lang="en-US" altLang="en-US" sz="2400" dirty="0" smtClean="0"/>
          </a:p>
          <a:p>
            <a:pPr marL="342900" indent="-342900"/>
            <a:r>
              <a:rPr lang="en-US" altLang="en-US" sz="2400" dirty="0" smtClean="0"/>
              <a:t>Typical Applications</a:t>
            </a:r>
          </a:p>
          <a:p>
            <a:pPr marL="742950" lvl="1" indent="-285750"/>
            <a:r>
              <a:rPr lang="en-US" altLang="en-US" sz="2000" dirty="0" smtClean="0"/>
              <a:t>retailers, catalogues, direct mail (and e-mail) </a:t>
            </a:r>
          </a:p>
          <a:p>
            <a:pPr marL="742950" lvl="1" indent="-285750"/>
            <a:r>
              <a:rPr lang="en-US" altLang="en-US" sz="2000" dirty="0" smtClean="0"/>
              <a:t>customer acquisition, cross-sell, attrition prediction</a:t>
            </a:r>
          </a:p>
          <a:p>
            <a:pPr marL="742950" lvl="1" indent="-285750"/>
            <a:r>
              <a:rPr lang="en-US" altLang="en-US" sz="2000" dirty="0" smtClean="0"/>
              <a:t>...</a:t>
            </a:r>
          </a:p>
          <a:p>
            <a:pPr marL="342900" indent="-342900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856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3E32C-1869-43BA-9C5A-3AB7B0D497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altLang="en-US" dirty="0" smtClean="0"/>
              <a:t>       Direct Marketing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91550" cy="4495800"/>
          </a:xfrm>
        </p:spPr>
        <p:txBody>
          <a:bodyPr/>
          <a:lstStyle/>
          <a:p>
            <a:pPr marL="342900" indent="-342900"/>
            <a:r>
              <a:rPr lang="en-US" altLang="en-US" sz="2400" dirty="0" smtClean="0"/>
              <a:t>Data Mining can not increase number of responders!</a:t>
            </a:r>
          </a:p>
          <a:p>
            <a:pPr marL="342900" indent="-342900"/>
            <a:r>
              <a:rPr lang="en-US" altLang="en-US" sz="2400" dirty="0" smtClean="0"/>
              <a:t>Can Data Mining make the campaign more efficient?</a:t>
            </a:r>
          </a:p>
          <a:p>
            <a:pPr marL="342900" indent="-342900"/>
            <a:r>
              <a:rPr lang="en-US" altLang="en-US" sz="2400" dirty="0"/>
              <a:t>Number of targets is usually much smaller than number of </a:t>
            </a:r>
            <a:r>
              <a:rPr lang="en-US" altLang="en-US" sz="2400" dirty="0" smtClean="0"/>
              <a:t>prospects</a:t>
            </a:r>
          </a:p>
          <a:p>
            <a:pPr marL="342900" indent="-342900"/>
            <a:r>
              <a:rPr lang="en-US" altLang="en-US" sz="2400" dirty="0" smtClean="0"/>
              <a:t>IDEA:</a:t>
            </a:r>
          </a:p>
          <a:p>
            <a:pPr marL="684213" lvl="1" indent="-342900"/>
            <a:r>
              <a:rPr lang="en-US" altLang="en-US" dirty="0" smtClean="0"/>
              <a:t>Find most likely prospects to contact</a:t>
            </a:r>
          </a:p>
          <a:p>
            <a:pPr marL="684213" lvl="1" indent="-342900"/>
            <a:r>
              <a:rPr lang="en-US" altLang="en-US" dirty="0" smtClean="0"/>
              <a:t>Not everybody needs to be contacted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342900" indent="-342900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37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7094537" cy="987425"/>
          </a:xfrm>
          <a:noFill/>
        </p:spPr>
        <p:txBody>
          <a:bodyPr lIns="92075" tIns="46038" rIns="92075" bIns="46038"/>
          <a:lstStyle/>
          <a:p>
            <a:pPr algn="ctr">
              <a:lnSpc>
                <a:spcPct val="90000"/>
              </a:lnSpc>
            </a:pPr>
            <a:r>
              <a:rPr lang="en-US" altLang="en-US" smtClean="0"/>
              <a:t>CPH (Cumulative Pct Hits)</a:t>
            </a:r>
          </a:p>
        </p:txBody>
      </p:sp>
      <p:graphicFrame>
        <p:nvGraphicFramePr>
          <p:cNvPr id="8195" name="Object 3"/>
          <p:cNvGraphicFramePr>
            <a:graphicFrameLocks noGrp="1"/>
          </p:cNvGraphicFramePr>
          <p:nvPr>
            <p:ph type="chart" idx="1"/>
          </p:nvPr>
        </p:nvGraphicFramePr>
        <p:xfrm>
          <a:off x="3124200" y="1295400"/>
          <a:ext cx="57578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Chart" r:id="rId4" imgW="7762960" imgH="4095702" progId="MSGraph.Chart.8">
                  <p:embed followColorScheme="full"/>
                </p:oleObj>
              </mc:Choice>
              <mc:Fallback>
                <p:oleObj name="Chart" r:id="rId4" imgW="7762960" imgH="4095702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124200" y="1295400"/>
                        <a:ext cx="57578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4883150"/>
            <a:ext cx="7346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5% of random list have 5% of targets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886200" y="4038600"/>
            <a:ext cx="230188" cy="862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543800" y="4648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Pct list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819400" y="1600200"/>
            <a:ext cx="54927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Cumulative % Hits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2438400" cy="30130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Definition: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CPH(P,M)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= % of all targets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in the first P% 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of the list scored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by model M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CPH frequently </a:t>
            </a:r>
          </a:p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called Gains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041525" y="5375275"/>
            <a:ext cx="636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 i="1" smtClean="0">
                <a:solidFill>
                  <a:srgbClr val="E5405D"/>
                </a:solidFill>
                <a:cs typeface="+mn-cs"/>
              </a:rPr>
              <a:t>Q: What is expected value for CPH(P,Random) ?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1981200" y="6019800"/>
            <a:ext cx="583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 smtClean="0">
                <a:solidFill>
                  <a:srgbClr val="000000"/>
                </a:solidFill>
                <a:cs typeface="+mn-cs"/>
              </a:rPr>
              <a:t>A: Expected value for CPH(P,Random) =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994CC3-17F3-4679-A1C0-23812CD793D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42875"/>
            <a:ext cx="6808787" cy="987425"/>
          </a:xfrm>
          <a:noFill/>
        </p:spPr>
        <p:txBody>
          <a:bodyPr lIns="92075" tIns="46038" rIns="92075" bIns="46038"/>
          <a:lstStyle/>
          <a:p>
            <a:pPr algn="ctr">
              <a:lnSpc>
                <a:spcPct val="90000"/>
              </a:lnSpc>
            </a:pPr>
            <a:r>
              <a:rPr lang="en-US" altLang="en-US" smtClean="0"/>
              <a:t>CPH: Random List vs Model-ranked list</a:t>
            </a:r>
          </a:p>
        </p:txBody>
      </p:sp>
      <p:graphicFrame>
        <p:nvGraphicFramePr>
          <p:cNvPr id="9219" name="Object 3"/>
          <p:cNvGraphicFramePr>
            <a:graphicFrameLocks noGrp="1"/>
          </p:cNvGraphicFramePr>
          <p:nvPr>
            <p:ph type="chart" idx="1"/>
          </p:nvPr>
        </p:nvGraphicFramePr>
        <p:xfrm>
          <a:off x="2863850" y="1323975"/>
          <a:ext cx="57578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Chart" r:id="rId4" imgW="7762960" imgH="4095702" progId="MSGraph.Chart.8">
                  <p:embed followColorScheme="full"/>
                </p:oleObj>
              </mc:Choice>
              <mc:Fallback>
                <p:oleObj name="Chart" r:id="rId4" imgW="7762960" imgH="4095702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63850" y="1323975"/>
                        <a:ext cx="57578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 flipH="1" flipV="1">
            <a:off x="3567113" y="3708400"/>
            <a:ext cx="3217862" cy="16271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38200" y="4883150"/>
            <a:ext cx="73469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5% of random list have 5% of targets,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9966FF"/>
                </a:solidFill>
                <a:latin typeface="Arial" charset="0"/>
                <a:cs typeface="+mn-cs"/>
              </a:rPr>
              <a:t>but 5% of model ranked list have 21% of targets CPH(5%,model)=21%</a:t>
            </a: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.   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516313" y="4102100"/>
            <a:ext cx="600075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491413" y="44005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Pct list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514600" y="1592263"/>
            <a:ext cx="54927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Cumulative % Hits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994CC3-17F3-4679-A1C0-23812CD793D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smtClean="0"/>
              <a:t>Lift </a:t>
            </a:r>
          </a:p>
        </p:txBody>
      </p:sp>
      <p:graphicFrame>
        <p:nvGraphicFramePr>
          <p:cNvPr id="10243" name="Object 3"/>
          <p:cNvGraphicFramePr>
            <a:graphicFrameLocks noGrp="1"/>
          </p:cNvGraphicFramePr>
          <p:nvPr>
            <p:ph type="chart" idx="1"/>
          </p:nvPr>
        </p:nvGraphicFramePr>
        <p:xfrm>
          <a:off x="2286000" y="1901825"/>
          <a:ext cx="6443663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Chart" r:id="rId3" imgW="7772408" imgH="4114867" progId="MSGraph.Chart.8">
                  <p:embed followColorScheme="full"/>
                </p:oleObj>
              </mc:Choice>
              <mc:Fallback>
                <p:oleObj name="Chart" r:id="rId3" imgW="7772408" imgH="4114867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286000" y="1901825"/>
                        <a:ext cx="6443663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33600" y="838200"/>
            <a:ext cx="495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3200" b="1" smtClean="0">
                <a:solidFill>
                  <a:srgbClr val="000000"/>
                </a:solidFill>
                <a:cs typeface="+mn-cs"/>
              </a:rPr>
              <a:t>Lift</a:t>
            </a:r>
            <a:r>
              <a:rPr lang="en-US" altLang="en-US" sz="3200" smtClean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en-US" sz="3200" b="1" i="1" smtClean="0">
                <a:solidFill>
                  <a:srgbClr val="000000"/>
                </a:solidFill>
                <a:cs typeface="+mn-cs"/>
              </a:rPr>
              <a:t>P,M</a:t>
            </a:r>
            <a:r>
              <a:rPr lang="en-US" altLang="en-US" sz="3200" smtClean="0">
                <a:solidFill>
                  <a:srgbClr val="000000"/>
                </a:solidFill>
                <a:cs typeface="+mn-cs"/>
              </a:rPr>
              <a:t>) = </a:t>
            </a:r>
            <a:r>
              <a:rPr lang="en-US" altLang="en-US" sz="3200" b="1" smtClean="0">
                <a:solidFill>
                  <a:srgbClr val="000000"/>
                </a:solidFill>
                <a:cs typeface="+mn-cs"/>
              </a:rPr>
              <a:t>CPH</a:t>
            </a:r>
            <a:r>
              <a:rPr lang="en-US" altLang="en-US" sz="3200" smtClean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en-US" sz="3200" b="1" i="1" smtClean="0">
                <a:solidFill>
                  <a:srgbClr val="000000"/>
                </a:solidFill>
                <a:cs typeface="+mn-cs"/>
              </a:rPr>
              <a:t>P,M</a:t>
            </a:r>
            <a:r>
              <a:rPr lang="en-US" altLang="en-US" sz="3200" smtClean="0">
                <a:solidFill>
                  <a:srgbClr val="000000"/>
                </a:solidFill>
                <a:cs typeface="+mn-cs"/>
              </a:rPr>
              <a:t>)  /  </a:t>
            </a:r>
            <a:r>
              <a:rPr lang="en-US" altLang="en-US" sz="3200" b="1" i="1" smtClean="0">
                <a:solidFill>
                  <a:srgbClr val="000000"/>
                </a:solidFill>
                <a:cs typeface="+mn-cs"/>
              </a:rPr>
              <a:t>P </a:t>
            </a:r>
            <a:endParaRPr lang="en-US" altLang="en-US" sz="32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505200" y="5791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cs typeface="+mn-cs"/>
              </a:rPr>
              <a:t>P -- percent of the list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304800" y="1828800"/>
            <a:ext cx="190976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Lift (at 5%)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= 21% / 5%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mtClean="0">
                <a:solidFill>
                  <a:srgbClr val="000000"/>
                </a:solidFill>
                <a:latin typeface="Arial" charset="0"/>
                <a:cs typeface="+mn-cs"/>
              </a:rPr>
              <a:t>= 4.2</a:t>
            </a:r>
          </a:p>
          <a:p>
            <a:r>
              <a:rPr lang="en-US" altLang="en-US" smtClean="0">
                <a:solidFill>
                  <a:srgbClr val="000000"/>
                </a:solidFill>
                <a:latin typeface="Tahoma" charset="0"/>
                <a:cs typeface="+mn-cs"/>
              </a:rPr>
              <a:t>better</a:t>
            </a:r>
          </a:p>
          <a:p>
            <a:r>
              <a:rPr lang="en-US" altLang="en-US" smtClean="0">
                <a:solidFill>
                  <a:srgbClr val="000000"/>
                </a:solidFill>
                <a:latin typeface="Tahoma" charset="0"/>
                <a:cs typeface="+mn-cs"/>
              </a:rPr>
              <a:t>than random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28600" y="4800600"/>
            <a:ext cx="2209800" cy="1311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dirty="0" smtClean="0">
                <a:solidFill>
                  <a:srgbClr val="000000"/>
                </a:solidFill>
                <a:cs typeface="+mn-cs"/>
              </a:rPr>
              <a:t>Note: Some authors (including Witten &amp; </a:t>
            </a:r>
            <a:r>
              <a:rPr lang="en-US" altLang="en-US" sz="2000" i="1" dirty="0" err="1" smtClean="0">
                <a:solidFill>
                  <a:srgbClr val="000000"/>
                </a:solidFill>
                <a:cs typeface="+mn-cs"/>
              </a:rPr>
              <a:t>Eibe</a:t>
            </a:r>
            <a:r>
              <a:rPr lang="en-US" altLang="en-US" sz="2000" i="1" dirty="0" smtClean="0">
                <a:solidFill>
                  <a:srgbClr val="000000"/>
                </a:solidFill>
                <a:cs typeface="+mn-cs"/>
              </a:rPr>
              <a:t>) use “Lift” for what we call CPH.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994CC3-17F3-4679-A1C0-23812CD793D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16361-49F2-45BF-9C5D-73655F00057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Marketing Evaluation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495800"/>
          </a:xfrm>
        </p:spPr>
        <p:txBody>
          <a:bodyPr/>
          <a:lstStyle/>
          <a:p>
            <a:r>
              <a:rPr lang="en-US" altLang="en-US" b="1" dirty="0" smtClean="0"/>
              <a:t>Accuracy on the entire dataset is not the right measure</a:t>
            </a:r>
          </a:p>
          <a:p>
            <a:r>
              <a:rPr lang="en-US" altLang="en-US" dirty="0" smtClean="0"/>
              <a:t>Approach</a:t>
            </a:r>
          </a:p>
          <a:p>
            <a:pPr lvl="1"/>
            <a:r>
              <a:rPr lang="en-US" altLang="en-US" dirty="0" smtClean="0"/>
              <a:t>develop a target (responder) model</a:t>
            </a:r>
          </a:p>
          <a:p>
            <a:pPr lvl="1"/>
            <a:r>
              <a:rPr lang="en-US" altLang="en-US" dirty="0" smtClean="0"/>
              <a:t>score all prospects and rank them by decreasing score</a:t>
            </a:r>
          </a:p>
          <a:p>
            <a:pPr lvl="1"/>
            <a:r>
              <a:rPr lang="en-US" altLang="en-US" dirty="0" smtClean="0"/>
              <a:t>select top P% of prospects for action</a:t>
            </a:r>
          </a:p>
          <a:p>
            <a:r>
              <a:rPr lang="en-US" altLang="en-US" dirty="0" smtClean="0"/>
              <a:t>How to decide what is the best selection?</a:t>
            </a:r>
          </a:p>
        </p:txBody>
      </p:sp>
    </p:spTree>
    <p:extLst>
      <p:ext uri="{BB962C8B-B14F-4D97-AF65-F5344CB8AC3E}">
        <p14:creationId xmlns:p14="http://schemas.microsoft.com/office/powerpoint/2010/main" val="143766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Lift of a 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Lift</a:t>
            </a:r>
            <a:r>
              <a:rPr lang="en-US" dirty="0"/>
              <a:t> is a measure of the effectiveness of a predictive model calculated as the ratio between the results obtained </a:t>
            </a:r>
            <a:r>
              <a:rPr lang="en-US" b="1" dirty="0"/>
              <a:t>with</a:t>
            </a:r>
            <a:r>
              <a:rPr lang="en-US" dirty="0"/>
              <a:t> and </a:t>
            </a:r>
            <a:r>
              <a:rPr lang="en-US" b="1" dirty="0"/>
              <a:t>without</a:t>
            </a:r>
            <a:r>
              <a:rPr lang="en-US" dirty="0"/>
              <a:t> the predictive model.</a:t>
            </a:r>
          </a:p>
          <a:p>
            <a:r>
              <a:rPr lang="en-US" dirty="0"/>
              <a:t>Cumulative gains and lift charts are visual aids for measuring model performance</a:t>
            </a:r>
          </a:p>
          <a:p>
            <a:r>
              <a:rPr lang="en-US" dirty="0"/>
              <a:t>Both charts consist of a lift curve and a baseline</a:t>
            </a:r>
          </a:p>
          <a:p>
            <a:r>
              <a:rPr lang="en-US" dirty="0"/>
              <a:t>The greater the area between the lift curve and the baseline, the better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3B69D2-BCBC-4862-8AF4-983C07998CA1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5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alueDMWeb v4.7-notes">
  <a:themeElements>
    <a:clrScheme name="2_ValueDMWeb v4.7-notes 1">
      <a:dk1>
        <a:srgbClr val="000000"/>
      </a:dk1>
      <a:lt1>
        <a:srgbClr val="FFFFFF"/>
      </a:lt1>
      <a:dk2>
        <a:srgbClr val="FFCC66"/>
      </a:dk2>
      <a:lt2>
        <a:srgbClr val="000000"/>
      </a:lt2>
      <a:accent1>
        <a:srgbClr val="FFCC66"/>
      </a:accent1>
      <a:accent2>
        <a:srgbClr val="33CC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E7"/>
      </a:accent6>
      <a:hlink>
        <a:srgbClr val="9966FF"/>
      </a:hlink>
      <a:folHlink>
        <a:srgbClr val="33CC33"/>
      </a:folHlink>
    </a:clrScheme>
    <a:fontScheme name="2_ValueDMWeb v4.7-not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ValueDMWeb v4.7-notes 1">
        <a:dk1>
          <a:srgbClr val="000000"/>
        </a:dk1>
        <a:lt1>
          <a:srgbClr val="FFFFFF"/>
        </a:lt1>
        <a:dk2>
          <a:srgbClr val="FFCC66"/>
        </a:dk2>
        <a:lt2>
          <a:srgbClr val="000000"/>
        </a:lt2>
        <a:accent1>
          <a:srgbClr val="FFCC6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E7"/>
        </a:accent6>
        <a:hlink>
          <a:srgbClr val="9966FF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E7E7"/>
      </a:accent6>
      <a:hlink>
        <a:srgbClr val="3366CC"/>
      </a:hlink>
      <a:folHlink>
        <a:srgbClr val="990099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B2B2B2"/>
    </a:lt1>
    <a:dk2>
      <a:srgbClr val="FFCC66"/>
    </a:dk2>
    <a:lt2>
      <a:srgbClr val="000000"/>
    </a:lt2>
    <a:accent1>
      <a:srgbClr val="FFCC66"/>
    </a:accent1>
    <a:accent2>
      <a:srgbClr val="33CCFF"/>
    </a:accent2>
    <a:accent3>
      <a:srgbClr val="D5D5D5"/>
    </a:accent3>
    <a:accent4>
      <a:srgbClr val="000000"/>
    </a:accent4>
    <a:accent5>
      <a:srgbClr val="FFE2B8"/>
    </a:accent5>
    <a:accent6>
      <a:srgbClr val="2DB9E7"/>
    </a:accent6>
    <a:hlink>
      <a:srgbClr val="9966FF"/>
    </a:hlink>
    <a:folHlink>
      <a:srgbClr val="33CC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741</Words>
  <Application>Microsoft Office PowerPoint</Application>
  <PresentationFormat>On-screen Show (4:3)</PresentationFormat>
  <Paragraphs>198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Comic Sans MS</vt:lpstr>
      <vt:lpstr>Marlett</vt:lpstr>
      <vt:lpstr>Monotype Sorts</vt:lpstr>
      <vt:lpstr>Symbol</vt:lpstr>
      <vt:lpstr>Tahoma</vt:lpstr>
      <vt:lpstr>Times New Roman</vt:lpstr>
      <vt:lpstr>Wingdings</vt:lpstr>
      <vt:lpstr>Default Design</vt:lpstr>
      <vt:lpstr>2_ValueDMWeb v4.7-notes</vt:lpstr>
      <vt:lpstr>Blank Presentation</vt:lpstr>
      <vt:lpstr>Office Theme</vt:lpstr>
      <vt:lpstr>1_Default Design</vt:lpstr>
      <vt:lpstr>Chart</vt:lpstr>
      <vt:lpstr>Equation</vt:lpstr>
      <vt:lpstr> Model Evaluation   Gain and Lift  Precision, Recall, F-measure  ROC Curve  &amp; AUC    </vt:lpstr>
      <vt:lpstr>Model Evaluation</vt:lpstr>
      <vt:lpstr>Direct Marketing Example</vt:lpstr>
      <vt:lpstr>       Direct Marketing Example</vt:lpstr>
      <vt:lpstr>CPH (Cumulative Pct Hits)</vt:lpstr>
      <vt:lpstr>CPH: Random List vs Model-ranked list</vt:lpstr>
      <vt:lpstr>Lift </vt:lpstr>
      <vt:lpstr>Direct Marketing Evaluation</vt:lpstr>
      <vt:lpstr> Lift of a Predictive Model</vt:lpstr>
      <vt:lpstr>PowerPoint Presentation</vt:lpstr>
      <vt:lpstr>Metrics for Performance Evaluation…</vt:lpstr>
      <vt:lpstr>Other Classifier Evaluation Metrics</vt:lpstr>
      <vt:lpstr>F measure</vt:lpstr>
      <vt:lpstr>Model Evaluation</vt:lpstr>
      <vt:lpstr>True Positive Rate , False Positive Rate </vt:lpstr>
      <vt:lpstr>ROC curve comparison</vt:lpstr>
      <vt:lpstr>ROC curve extremes</vt:lpstr>
      <vt:lpstr>AUC for ROC curves</vt:lpstr>
      <vt:lpstr>Interpretation of AUC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Methods and Decision Analysis</dc:title>
  <dc:creator>kamesam</dc:creator>
  <cp:lastModifiedBy>Pasumarti Kamesam</cp:lastModifiedBy>
  <cp:revision>85</cp:revision>
  <dcterms:created xsi:type="dcterms:W3CDTF">2012-09-05T19:26:51Z</dcterms:created>
  <dcterms:modified xsi:type="dcterms:W3CDTF">2019-11-26T17:50:51Z</dcterms:modified>
</cp:coreProperties>
</file>