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  <p:sldMasterId id="2147483782" r:id="rId2"/>
    <p:sldMasterId id="2147484017" r:id="rId3"/>
    <p:sldMasterId id="2147485348" r:id="rId4"/>
    <p:sldMasterId id="2147485362" r:id="rId5"/>
    <p:sldMasterId id="2147485374" r:id="rId6"/>
  </p:sldMasterIdLst>
  <p:notesMasterIdLst>
    <p:notesMasterId r:id="rId59"/>
  </p:notesMasterIdLst>
  <p:sldIdLst>
    <p:sldId id="588" r:id="rId7"/>
    <p:sldId id="662" r:id="rId8"/>
    <p:sldId id="663" r:id="rId9"/>
    <p:sldId id="664" r:id="rId10"/>
    <p:sldId id="665" r:id="rId11"/>
    <p:sldId id="666" r:id="rId12"/>
    <p:sldId id="641" r:id="rId13"/>
    <p:sldId id="629" r:id="rId14"/>
    <p:sldId id="630" r:id="rId15"/>
    <p:sldId id="631" r:id="rId16"/>
    <p:sldId id="632" r:id="rId17"/>
    <p:sldId id="667" r:id="rId18"/>
    <p:sldId id="620" r:id="rId19"/>
    <p:sldId id="642" r:id="rId20"/>
    <p:sldId id="531" r:id="rId21"/>
    <p:sldId id="623" r:id="rId22"/>
    <p:sldId id="643" r:id="rId23"/>
    <p:sldId id="644" r:id="rId24"/>
    <p:sldId id="645" r:id="rId25"/>
    <p:sldId id="646" r:id="rId26"/>
    <p:sldId id="647" r:id="rId27"/>
    <p:sldId id="672" r:id="rId28"/>
    <p:sldId id="627" r:id="rId29"/>
    <p:sldId id="628" r:id="rId30"/>
    <p:sldId id="673" r:id="rId31"/>
    <p:sldId id="638" r:id="rId32"/>
    <p:sldId id="639" r:id="rId33"/>
    <p:sldId id="640" r:id="rId34"/>
    <p:sldId id="605" r:id="rId35"/>
    <p:sldId id="609" r:id="rId36"/>
    <p:sldId id="610" r:id="rId37"/>
    <p:sldId id="611" r:id="rId38"/>
    <p:sldId id="612" r:id="rId39"/>
    <p:sldId id="613" r:id="rId40"/>
    <p:sldId id="614" r:id="rId41"/>
    <p:sldId id="656" r:id="rId42"/>
    <p:sldId id="671" r:id="rId43"/>
    <p:sldId id="618" r:id="rId44"/>
    <p:sldId id="669" r:id="rId45"/>
    <p:sldId id="658" r:id="rId46"/>
    <p:sldId id="659" r:id="rId47"/>
    <p:sldId id="660" r:id="rId48"/>
    <p:sldId id="668" r:id="rId49"/>
    <p:sldId id="674" r:id="rId50"/>
    <p:sldId id="650" r:id="rId51"/>
    <p:sldId id="670" r:id="rId52"/>
    <p:sldId id="655" r:id="rId53"/>
    <p:sldId id="651" r:id="rId54"/>
    <p:sldId id="652" r:id="rId55"/>
    <p:sldId id="654" r:id="rId56"/>
    <p:sldId id="653" r:id="rId57"/>
    <p:sldId id="661" r:id="rId5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000000"/>
    <a:srgbClr val="FFCC66"/>
    <a:srgbClr val="FF99FF"/>
    <a:srgbClr val="CC00CC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8" autoAdjust="0"/>
    <p:restoredTop sz="84375" autoAdjust="0"/>
  </p:normalViewPr>
  <p:slideViewPr>
    <p:cSldViewPr>
      <p:cViewPr varScale="1">
        <p:scale>
          <a:sx n="56" d="100"/>
          <a:sy n="56" d="100"/>
        </p:scale>
        <p:origin x="1092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75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openxmlformats.org/officeDocument/2006/relationships/tableStyles" Target="tableStyles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5" Type="http://schemas.openxmlformats.org/officeDocument/2006/relationships/slideMaster" Target="slideMasters/slideMaster5.xml"/><Relationship Id="rId61" Type="http://schemas.openxmlformats.org/officeDocument/2006/relationships/viewProps" Target="viewProps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1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F97DE4DF-E586-4A1D-AA35-D827181CE1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19DC98F-7F19-4404-8208-689B8E235570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3421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28663" indent="-2794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22363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71625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20888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7808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3528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9248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49688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1FBBDDD-16AC-4B02-9AF0-5637FC101B8A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30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87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7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456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194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10429EF-940F-4E00-B497-8452B340A3E2}" type="slidenum">
              <a:rPr lang="en-US" altLang="en-US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38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039F7-9394-A245-B939-DF533F2CB66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0493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57039F7-9394-A245-B939-DF533F2CB66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7215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80D75CA-FD21-42E5-9BE7-A112052AFB6B}" type="slidenum">
              <a:rPr lang="en-US" altLang="en-US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706074-8C43-4635-BFE1-64A412F7A7FA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6396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2543AE-3BF3-4B61-9BE5-118B9E880432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561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A6DBD3-3EA3-4BF8-A4CE-246DE5248EBD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支持向量机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0834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最大间隔分类器</a:t>
            </a:r>
            <a:endParaRPr lang="en-US" altLang="zh-CN"/>
          </a:p>
          <a:p>
            <a:r>
              <a:rPr lang="zh-CN" altLang="en-US" sz="1200" b="0" i="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当超平面离数据点的“间隔”越大，分类的确信度（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confidence）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也越大</a:t>
            </a:r>
            <a:endParaRPr lang="en-US" altLang="zh-CN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DE4DF-E586-4A1D-AA35-D827181CE179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1472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B9B627DA-18DC-4D25-BCE1-1631DBDED9D4}" type="slidenum">
              <a:rPr lang="en-US" altLang="en-US" smtClean="0">
                <a:latin typeface="Arial" pitchFamily="34" charset="0"/>
                <a:cs typeface="Arial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582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4E441F47-CFEF-4D9E-969E-7851E209E08A}" type="slidenum">
              <a:rPr lang="en-US" altLang="en-US" smtClean="0">
                <a:latin typeface="Arial" pitchFamily="34" charset="0"/>
                <a:cs typeface="Arial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1584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A5549D22-F247-4072-A91B-8C5D5619005C}" type="slidenum">
              <a:rPr lang="en-US" altLang="en-US" smtClean="0">
                <a:latin typeface="Arial" pitchFamily="34" charset="0"/>
                <a:cs typeface="Arial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478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429944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860263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61400" y="304800"/>
            <a:ext cx="261620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304800"/>
            <a:ext cx="764540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665774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234774-E2F1-4DFF-B3F3-0AAA1F7E36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1079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3402B5-14E7-4127-8640-CA5125F131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3134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78CB4B-DECD-4563-A10D-6530A0D5E6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37109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49D341-C3D9-433E-BCB4-30AF40C5C7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92973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8E5FDB-A341-47C9-9C90-5D07ABCD4C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6486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042DD6-46BB-4316-999F-740F169A97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60697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C74DF3-59EB-4B65-9E67-F8BD21ACA4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42155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81045A-340D-4329-A704-3A50EB0F54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3568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3609827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518257-C01C-4EB2-8F7D-97E4E1D44A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53134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BD0B54-80E8-4B9B-BC6E-02DF9D8E41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45759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4AF0FA-9760-496C-BFB5-D732338CEE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57916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E1E4FD0-1CF6-4E41-9F25-892925ABED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40838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A1D1D11-DF5B-4CBE-907D-870A61765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09858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748542D-F093-431E-9592-90C812A85D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51626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EE7F558-7668-4BB9-9238-3818375787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44678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DED3D45-479E-4303-95C9-133E89D23B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24384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68DE3B-33CB-472D-A885-102574B6EC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22328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384453C-3966-406B-952C-E9B974F540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9017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4587151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62E7B95-6F75-49AC-92C7-D3B8288D44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31337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4ED3D56-1B82-436A-8CD4-93C5CC8948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35097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783B05E-50F8-4480-8931-5827E17AAD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416190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2F62D5C-255C-4DF0-B846-B268EE9990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475889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6AA460B-7CF4-4DC4-8668-B338A390C6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1962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685800"/>
            <a:ext cx="10390717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2832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6400800" y="1981200"/>
            <a:ext cx="5283200" cy="44958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9652000" y="6477000"/>
            <a:ext cx="2540000" cy="381000"/>
          </a:xfrm>
        </p:spPr>
        <p:txBody>
          <a:bodyPr/>
          <a:lstStyle>
            <a:lvl1pPr>
              <a:defRPr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6323713-C85C-45A9-A221-80D5C19E9C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2060281"/>
      </p:ext>
    </p:extLst>
  </p:cSld>
  <p:clrMapOvr>
    <a:masterClrMapping/>
  </p:clrMapOvr>
  <p:transition advClick="0">
    <p:zoom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812800" y="1219200"/>
            <a:ext cx="10566400" cy="914400"/>
          </a:xfrm>
          <a:custGeom>
            <a:avLst/>
            <a:gdLst>
              <a:gd name="T0" fmla="*/ 0 w 1000"/>
              <a:gd name="T1" fmla="*/ 914400 h 1000"/>
              <a:gd name="T2" fmla="*/ 0 w 1000"/>
              <a:gd name="T3" fmla="*/ 0 h 1000"/>
              <a:gd name="T4" fmla="*/ 79248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2641601" y="3962400"/>
            <a:ext cx="8682567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252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1" y="1524000"/>
            <a:ext cx="10164233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1600" y="3962400"/>
            <a:ext cx="87376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3638"/>
            <a:ext cx="38608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B10A56-48EF-4CD7-81B6-0D0782CD899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76159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24D522-B4B8-4738-A50F-35AF9263AF1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253057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69F87D-0E7E-4F40-A210-8EA9A412641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831804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8A51F5-1894-43B1-B98B-CF463E732CD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348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86974351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370C24-5E76-4811-9649-B3950A4E99F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667169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39419C-BD4F-4B28-92A7-AF6381C2895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838362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9F07EE-04FD-4877-81B7-FD1D8DAB7C7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222513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A1D867-C733-4C38-BB0C-7E23A30EE59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584551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A26346-3D9A-49E6-ACB1-39626DD1108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233309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06209C-BCF7-4CD4-9639-927EA529618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150001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6005DF-1ABF-4351-BAA0-CFC63CA8E2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302901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C9DEA3-2BD4-4404-B10C-82D735611A5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384512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1"/>
            <a:ext cx="53848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41763"/>
            <a:ext cx="53848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DECB3D-742E-411F-ADFB-8744C7DD893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939890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bor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152400"/>
            <a:ext cx="11988800" cy="655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0" y="914400"/>
            <a:ext cx="10363200" cy="1143000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altLang="en-US" noProof="0"/>
              <a:t>Title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8956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 sz="1600" i="1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/>
            </a:lvl1pPr>
          </a:lstStyle>
          <a:p>
            <a:endParaRPr lang="en-US" alt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/>
            </a:lvl1pPr>
          </a:lstStyle>
          <a:p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77000"/>
            <a:ext cx="2540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/>
            </a:lvl1pPr>
          </a:lstStyle>
          <a:p>
            <a:fld id="{30B3A7C8-6B95-44A9-A679-7EDA9DAD404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1016000" y="6499225"/>
            <a:ext cx="2844800" cy="2603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1100" b="1">
                <a:latin typeface="Tahoma" panose="020B0604030504040204" pitchFamily="34" charset="0"/>
              </a:rPr>
              <a:t>University of Texas at Austin</a:t>
            </a: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8636000" y="76200"/>
            <a:ext cx="2438400" cy="2603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1100" b="1">
                <a:latin typeface="Tahoma" panose="020B0604030504040204" pitchFamily="34" charset="0"/>
              </a:rPr>
              <a:t>Machine Learning Group</a:t>
            </a:r>
          </a:p>
        </p:txBody>
      </p:sp>
      <p:sp>
        <p:nvSpPr>
          <p:cNvPr id="5130" name="Line 10"/>
          <p:cNvSpPr>
            <a:spLocks noChangeShapeType="1"/>
          </p:cNvSpPr>
          <p:nvPr/>
        </p:nvSpPr>
        <p:spPr bwMode="auto">
          <a:xfrm>
            <a:off x="1117600" y="2286000"/>
            <a:ext cx="9956800" cy="0"/>
          </a:xfrm>
          <a:prstGeom prst="line">
            <a:avLst/>
          </a:prstGeom>
          <a:noFill/>
          <a:ln w="50927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1016001" y="2209801"/>
            <a:ext cx="10361084" cy="114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GB" altLang="en-US" sz="28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32" name="Text Box 12"/>
          <p:cNvSpPr txBox="1">
            <a:spLocks noChangeArrowheads="1"/>
          </p:cNvSpPr>
          <p:nvPr/>
        </p:nvSpPr>
        <p:spPr bwMode="auto">
          <a:xfrm>
            <a:off x="1828801" y="2971800"/>
            <a:ext cx="8633884" cy="308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60" tIns="46080" rIns="92160" bIns="46080">
            <a:spAutoFit/>
          </a:bodyPr>
          <a:lstStyle>
            <a:lvl1pPr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ts val="463"/>
              </a:spcBef>
              <a:buSzPct val="99000"/>
            </a:pPr>
            <a:endParaRPr lang="en-GB" altLang="en-US" sz="1400">
              <a:solidFill>
                <a:srgbClr val="3333CC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133" name="Picture 13" descr="seal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5195888"/>
            <a:ext cx="1314451" cy="97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34" name="Text Box 14"/>
          <p:cNvSpPr txBox="1">
            <a:spLocks noChangeArrowheads="1"/>
          </p:cNvSpPr>
          <p:nvPr/>
        </p:nvSpPr>
        <p:spPr bwMode="auto">
          <a:xfrm>
            <a:off x="3759200" y="3962400"/>
            <a:ext cx="467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chemeClr val="accent2"/>
                </a:solidFill>
              </a:rPr>
              <a:t>Machine Learning Group</a:t>
            </a:r>
          </a:p>
        </p:txBody>
      </p:sp>
      <p:sp>
        <p:nvSpPr>
          <p:cNvPr id="5135" name="Text Box 15"/>
          <p:cNvSpPr txBox="1">
            <a:spLocks noChangeArrowheads="1"/>
          </p:cNvSpPr>
          <p:nvPr/>
        </p:nvSpPr>
        <p:spPr bwMode="auto">
          <a:xfrm>
            <a:off x="3759200" y="4267200"/>
            <a:ext cx="467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chemeClr val="accent2"/>
                </a:solidFill>
              </a:rPr>
              <a:t>Department of Computer Sciences</a:t>
            </a:r>
          </a:p>
        </p:txBody>
      </p:sp>
      <p:sp>
        <p:nvSpPr>
          <p:cNvPr id="5136" name="Text Box 16"/>
          <p:cNvSpPr txBox="1">
            <a:spLocks noChangeArrowheads="1"/>
          </p:cNvSpPr>
          <p:nvPr/>
        </p:nvSpPr>
        <p:spPr bwMode="auto">
          <a:xfrm>
            <a:off x="3759200" y="4572000"/>
            <a:ext cx="467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chemeClr val="accent2"/>
                </a:solidFill>
              </a:rPr>
              <a:t>University of Texas at Austin</a:t>
            </a:r>
          </a:p>
        </p:txBody>
      </p:sp>
    </p:spTree>
    <p:extLst>
      <p:ext uri="{BB962C8B-B14F-4D97-AF65-F5344CB8AC3E}">
        <p14:creationId xmlns:p14="http://schemas.microsoft.com/office/powerpoint/2010/main" val="2271411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249150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2697336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895378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24000"/>
            <a:ext cx="5384800" cy="5029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524000"/>
            <a:ext cx="5384800" cy="5029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450140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05596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2389873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784999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492853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797261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7862775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381000"/>
            <a:ext cx="27432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8026400" cy="6172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2412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5976808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71968E-A56C-4C35-8F01-0BB5A793D341}" type="datetime1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B5F3CD-7512-442A-96A4-C5A0D99E03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8870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3D86BB-7564-4049-8390-494EF63C2402}" type="datetime1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F33FA2-B067-47E1-9034-252D439A44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07267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1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BED0A3-0261-4DD7-AB15-0A555E3E08E3}" type="datetime1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76F398-B6F2-4B60-AE73-152F38F993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753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4AFC4-8D89-41ED-AE39-CA3294F4BD2D}" type="datetime1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950AFC-F78C-4526-BEA1-C2B62745B1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9966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4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4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3C1DCE-2753-48AE-ADC1-BDAD7CBA7C87}" type="datetime1">
              <a:rPr lang="en-US" smtClean="0"/>
              <a:t>12/3/2019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BF1AA-2373-450E-A63D-35DA8F3EE4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6702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75AB7-07E9-46E0-919F-8BCCD25CD2DF}" type="datetime1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2983FA-CADD-435F-B6C2-E2669A8104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1888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6D5EB6-365C-49A3-BFEB-342633481F88}" type="datetime1">
              <a:rPr lang="en-US" smtClean="0"/>
              <a:t>12/3/2019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0BC76-D33F-437B-A95E-81800B6320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94289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6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E69137-D8AE-40E3-862B-6F60DC0241BB}" type="datetime1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6654DB-DA8E-4963-9768-57FD6456B8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45213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6F257E-F98B-4AA4-8F87-EB4E096CF525}" type="datetime1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C940B-34CB-40F2-89FB-C11B0141D9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34949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7DA411-F455-45CF-93CB-E25E47823693}" type="datetime1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BFEC00-F47F-4A01-ADF7-2BE58495DA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464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1151212"/>
      </p:ext>
    </p:extLst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B33505-B38E-4078-9EB2-5632803D6472}" type="datetime1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6E3D37-B879-4017-ACC1-E7C505403E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2176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F80615-2838-4192-96DA-8EA761459796}" type="datetime1">
              <a:rPr lang="en-US" smtClean="0"/>
              <a:t>12/3/2019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592D7D-F365-4B7F-BF0C-ED71AE55FB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45000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" y="393859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393859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33175B-9F59-4CA1-9417-F3F4A967C798}" type="datetime1">
              <a:rPr lang="en-US" smtClean="0"/>
              <a:t>12/3/2019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2F31C9-8DF0-4308-925C-2958AA1123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2759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74649"/>
            <a:ext cx="109728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54DB75-DF4D-4EEE-BD71-3115FD905CD2}" type="datetime1">
              <a:rPr lang="en-US" smtClean="0"/>
              <a:t>12/3/2019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DA3F2-C258-4940-ABD6-B11A35414D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80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961126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903271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2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5" Type="http://schemas.openxmlformats.org/officeDocument/2006/relationships/theme" Target="../theme/theme6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slideLayout" Target="../slideLayouts/slideLayout7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3048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11" r:id="rId1"/>
    <p:sldLayoutId id="2147485212" r:id="rId2"/>
    <p:sldLayoutId id="2147485213" r:id="rId3"/>
    <p:sldLayoutId id="2147485214" r:id="rId4"/>
    <p:sldLayoutId id="2147485215" r:id="rId5"/>
    <p:sldLayoutId id="2147485216" r:id="rId6"/>
    <p:sldLayoutId id="2147485217" r:id="rId7"/>
    <p:sldLayoutId id="2147485218" r:id="rId8"/>
    <p:sldLayoutId id="2147485219" r:id="rId9"/>
    <p:sldLayoutId id="2147485220" r:id="rId10"/>
    <p:sldLayoutId id="2147485221" r:id="rId1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B46B784-007C-4456-90BE-65DC8F7A10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00" r:id="rId1"/>
    <p:sldLayoutId id="2147485201" r:id="rId2"/>
    <p:sldLayoutId id="2147485202" r:id="rId3"/>
    <p:sldLayoutId id="2147485203" r:id="rId4"/>
    <p:sldLayoutId id="2147485204" r:id="rId5"/>
    <p:sldLayoutId id="2147485205" r:id="rId6"/>
    <p:sldLayoutId id="2147485206" r:id="rId7"/>
    <p:sldLayoutId id="2147485207" r:id="rId8"/>
    <p:sldLayoutId id="2147485208" r:id="rId9"/>
    <p:sldLayoutId id="2147485209" r:id="rId10"/>
    <p:sldLayoutId id="214748521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rgbClr val="003366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rgbClr val="003366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rgbClr val="003366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rgbClr val="003366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rgbClr val="003366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u="sng">
          <a:solidFill>
            <a:srgbClr val="003366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u="sng">
          <a:solidFill>
            <a:srgbClr val="003366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u="sng">
          <a:solidFill>
            <a:srgbClr val="003366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u="sng">
          <a:solidFill>
            <a:srgbClr val="003366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229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39F29C6-CEF7-4121-8C96-F765796A79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23" r:id="rId1"/>
    <p:sldLayoutId id="2147485324" r:id="rId2"/>
    <p:sldLayoutId id="2147485325" r:id="rId3"/>
    <p:sldLayoutId id="2147485326" r:id="rId4"/>
    <p:sldLayoutId id="2147485327" r:id="rId5"/>
    <p:sldLayoutId id="2147485328" r:id="rId6"/>
    <p:sldLayoutId id="2147485329" r:id="rId7"/>
    <p:sldLayoutId id="2147485330" r:id="rId8"/>
    <p:sldLayoutId id="2147485331" r:id="rId9"/>
    <p:sldLayoutId id="2147485332" r:id="rId10"/>
    <p:sldLayoutId id="2147485333" r:id="rId11"/>
    <p:sldLayoutId id="2147485334" r:id="rId12"/>
    <p:sldLayoutId id="2147485335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4"/>
            <a:ext cx="109728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2242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42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42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panose="02020404030301010803" pitchFamily="18" charset="0"/>
              </a:defRPr>
            </a:lvl1pPr>
          </a:lstStyle>
          <a:p>
            <a:fld id="{E2BFDCD6-B138-4AEA-8163-D2C1C6DD70B5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609600 h 1000"/>
              <a:gd name="T2" fmla="*/ 0 w 1000"/>
              <a:gd name="T3" fmla="*/ 0 h 1000"/>
              <a:gd name="T4" fmla="*/ 82296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672807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49" r:id="rId1"/>
    <p:sldLayoutId id="2147485350" r:id="rId2"/>
    <p:sldLayoutId id="2147485351" r:id="rId3"/>
    <p:sldLayoutId id="2147485352" r:id="rId4"/>
    <p:sldLayoutId id="2147485353" r:id="rId5"/>
    <p:sldLayoutId id="2147485354" r:id="rId6"/>
    <p:sldLayoutId id="2147485355" r:id="rId7"/>
    <p:sldLayoutId id="2147485356" r:id="rId8"/>
    <p:sldLayoutId id="2147485357" r:id="rId9"/>
    <p:sldLayoutId id="2147485358" r:id="rId10"/>
    <p:sldLayoutId id="2147485359" r:id="rId11"/>
    <p:sldLayoutId id="2147485360" r:id="rId12"/>
    <p:sldLayoutId id="2147485361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2" name="Rectangle 16"/>
          <p:cNvSpPr>
            <a:spLocks noChangeArrowheads="1"/>
          </p:cNvSpPr>
          <p:nvPr/>
        </p:nvSpPr>
        <p:spPr bwMode="auto">
          <a:xfrm>
            <a:off x="10769600" y="6526214"/>
            <a:ext cx="406400" cy="3317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0"/>
              </a:spcBef>
            </a:pPr>
            <a:fld id="{0E9E01E3-54B5-4A70-A824-E635ABCF6EAA}" type="slidenum">
              <a:rPr lang="en-US" altLang="en-US" sz="1400" b="1"/>
              <a:pPr algn="ctr">
                <a:spcBef>
                  <a:spcPct val="0"/>
                </a:spcBef>
              </a:pPr>
              <a:t>‹#›</a:t>
            </a:fld>
            <a:endParaRPr lang="en-US" altLang="en-US" sz="1400" b="1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3810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524000"/>
            <a:ext cx="109728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67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63" r:id="rId1"/>
    <p:sldLayoutId id="2147485364" r:id="rId2"/>
    <p:sldLayoutId id="2147485365" r:id="rId3"/>
    <p:sldLayoutId id="2147485366" r:id="rId4"/>
    <p:sldLayoutId id="2147485367" r:id="rId5"/>
    <p:sldLayoutId id="2147485368" r:id="rId6"/>
    <p:sldLayoutId id="2147485369" r:id="rId7"/>
    <p:sldLayoutId id="2147485370" r:id="rId8"/>
    <p:sldLayoutId id="2147485371" r:id="rId9"/>
    <p:sldLayoutId id="2147485372" r:id="rId10"/>
    <p:sldLayoutId id="214748537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2800" kern="12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Times New Roman" panose="02020603050405020304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Times New Roman" panose="02020603050405020304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Times New Roman" panose="02020603050405020304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Times New Roman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D8738CF-6CC8-4982-887C-1A478F53FD99}" type="datetime1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4E94EA4-B565-433A-82A2-D358D12F63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85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75" r:id="rId1"/>
    <p:sldLayoutId id="2147485376" r:id="rId2"/>
    <p:sldLayoutId id="2147485377" r:id="rId3"/>
    <p:sldLayoutId id="2147485378" r:id="rId4"/>
    <p:sldLayoutId id="2147485379" r:id="rId5"/>
    <p:sldLayoutId id="2147485380" r:id="rId6"/>
    <p:sldLayoutId id="2147485381" r:id="rId7"/>
    <p:sldLayoutId id="2147485382" r:id="rId8"/>
    <p:sldLayoutId id="2147485383" r:id="rId9"/>
    <p:sldLayoutId id="2147485384" r:id="rId10"/>
    <p:sldLayoutId id="2147485385" r:id="rId11"/>
    <p:sldLayoutId id="2147485386" r:id="rId12"/>
    <p:sldLayoutId id="2147485387" r:id="rId13"/>
    <p:sldLayoutId id="2147485388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50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11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10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images.google.com/imgres?imgurl=http://www.tfe.umu.se/courses/systemteknik/Audio_signal_processing/04vasa/..\..\Mediesignaler\03v4\LAB-di8.gif&amp;imgrefurl=http://www.tfe.umu.se/courses/systemteknik/Audio_signal_processing/04vasa/LAB-dig_inspelning.html&amp;h=504&amp;w=603&amp;sz=11&amp;hl=en&amp;start=1&amp;tbnid=2f4H6Bmll4VRNM:&amp;tbnh=113&amp;tbnw=135&amp;prev=/images?q%3Dspeech%2Bsignal%26gbv%3D2%26hl%3Den" TargetMode="External"/><Relationship Id="rId5" Type="http://schemas.openxmlformats.org/officeDocument/2006/relationships/image" Target="../media/image13.jpeg"/><Relationship Id="rId4" Type="http://schemas.openxmlformats.org/officeDocument/2006/relationships/hyperlink" Target="http://images.google.com/imgres?imgurl=http://www.ebgm.jussieu.fr/~debrevern/PBs/images/protein_04.jpg&amp;imgrefurl=http://www.ebgm.jussieu.fr/~debrevern/PBs/coding.html&amp;h=496&amp;w=709&amp;sz=50&amp;hl=en&amp;start=8&amp;tbnid=RCESdcwRtVouHM:&amp;tbnh=98&amp;tbnw=140&amp;prev=/images?q%3Dprotein%26gbv%3D2%26hl%3Den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.org/articles/bulletins/2019/march/turing-award-2018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slide" Target="slide25.xml"/><Relationship Id="rId2" Type="http://schemas.openxmlformats.org/officeDocument/2006/relationships/slideLayout" Target="../slideLayouts/slideLayout50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5.w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Content Placeholder 2"/>
          <p:cNvSpPr>
            <a:spLocks noGrp="1"/>
          </p:cNvSpPr>
          <p:nvPr>
            <p:ph idx="1"/>
          </p:nvPr>
        </p:nvSpPr>
        <p:spPr>
          <a:xfrm>
            <a:off x="1295400" y="838200"/>
            <a:ext cx="9829800" cy="5486400"/>
          </a:xfrm>
        </p:spPr>
        <p:txBody>
          <a:bodyPr/>
          <a:lstStyle/>
          <a:p>
            <a:endParaRPr lang="en-US" altLang="en-US" dirty="0"/>
          </a:p>
          <a:p>
            <a:endParaRPr lang="en-US" altLang="en-US" dirty="0"/>
          </a:p>
          <a:p>
            <a:pPr algn="ctr"/>
            <a:r>
              <a:rPr lang="en-US" altLang="en-US" sz="3600" b="1" dirty="0"/>
              <a:t>	</a:t>
            </a:r>
            <a:r>
              <a:rPr lang="en-US" altLang="en-US" sz="3600" b="1" dirty="0">
                <a:solidFill>
                  <a:schemeClr val="accent2"/>
                </a:solidFill>
              </a:rPr>
              <a:t>Data Mining for Business</a:t>
            </a:r>
          </a:p>
          <a:p>
            <a:pPr algn="ctr"/>
            <a:endParaRPr lang="en-US" altLang="en-US" sz="3600" b="1" dirty="0">
              <a:solidFill>
                <a:schemeClr val="accent2"/>
              </a:solidFill>
            </a:endParaRPr>
          </a:p>
          <a:p>
            <a:pPr algn="ctr"/>
            <a:r>
              <a:rPr lang="en-US" altLang="en-US" sz="3600" b="1" dirty="0" err="1">
                <a:solidFill>
                  <a:schemeClr val="accent2"/>
                </a:solidFill>
              </a:rPr>
              <a:t>Lec</a:t>
            </a:r>
            <a:r>
              <a:rPr lang="en-US" altLang="en-US" sz="3600" b="1" dirty="0">
                <a:solidFill>
                  <a:schemeClr val="accent2"/>
                </a:solidFill>
              </a:rPr>
              <a:t> 14, 3</a:t>
            </a:r>
            <a:r>
              <a:rPr lang="en-US" altLang="en-US" sz="3600" b="1" baseline="30000" dirty="0">
                <a:solidFill>
                  <a:schemeClr val="accent2"/>
                </a:solidFill>
              </a:rPr>
              <a:t>rd</a:t>
            </a:r>
            <a:r>
              <a:rPr lang="en-US" altLang="en-US" sz="3600" b="1" dirty="0">
                <a:solidFill>
                  <a:schemeClr val="accent2"/>
                </a:solidFill>
              </a:rPr>
              <a:t> December 2019</a:t>
            </a:r>
          </a:p>
          <a:p>
            <a:pPr algn="ctr"/>
            <a:endParaRPr lang="en-US" altLang="en-US" sz="3600" b="1" dirty="0">
              <a:solidFill>
                <a:schemeClr val="accent2"/>
              </a:solidFill>
            </a:endParaRPr>
          </a:p>
          <a:p>
            <a:pPr algn="ctr"/>
            <a:r>
              <a:rPr lang="en-US" altLang="en-US" sz="3600" b="1" dirty="0">
                <a:solidFill>
                  <a:schemeClr val="accent2"/>
                </a:solidFill>
              </a:rPr>
              <a:t>Dr. Kamesam</a:t>
            </a:r>
          </a:p>
          <a:p>
            <a:pPr algn="ctr"/>
            <a:endParaRPr lang="en-US" altLang="en-US" sz="36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00CC"/>
                </a:solidFill>
              </a:rPr>
              <a:t>The Data Mining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93A9136-4E8E-4D87-A7F7-4981FC07A7C9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0242" name="Picture 2" descr="http://www.crisp-dm.org/Images/Crisp-dmchartnew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914400"/>
            <a:ext cx="6324600" cy="5743494"/>
          </a:xfrm>
          <a:prstGeom prst="rect">
            <a:avLst/>
          </a:prstGeom>
          <a:noFill/>
        </p:spPr>
      </p:pic>
      <p:pic>
        <p:nvPicPr>
          <p:cNvPr id="5" name="Picture 2" descr="C:\Users\Elena Filatova\AppData\Local\Microsoft\Windows\Temporary Internet Files\Content.IE5\0L8ZEPWJ\MC900442024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13636" y="914400"/>
            <a:ext cx="2154365" cy="1524000"/>
          </a:xfrm>
          <a:prstGeom prst="rect">
            <a:avLst/>
          </a:prstGeom>
          <a:noFill/>
        </p:spPr>
      </p:pic>
      <p:sp>
        <p:nvSpPr>
          <p:cNvPr id="6" name="Oval 5"/>
          <p:cNvSpPr/>
          <p:nvPr/>
        </p:nvSpPr>
        <p:spPr>
          <a:xfrm>
            <a:off x="4343400" y="1600200"/>
            <a:ext cx="3886200" cy="1066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28163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00CC"/>
                </a:solidFill>
              </a:rPr>
              <a:t>The Data Mining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93A9136-4E8E-4D87-A7F7-4981FC07A7C9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0242" name="Picture 2" descr="http://www.crisp-dm.org/Images/Crisp-dmchartnew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914400"/>
            <a:ext cx="6324600" cy="5743494"/>
          </a:xfrm>
          <a:prstGeom prst="rect">
            <a:avLst/>
          </a:prstGeom>
          <a:noFill/>
        </p:spPr>
      </p:pic>
      <p:pic>
        <p:nvPicPr>
          <p:cNvPr id="5" name="Picture 2" descr="C:\Users\Elena Filatova\AppData\Local\Microsoft\Windows\Temporary Internet Files\Content.IE5\0L8ZEPWJ\MC900442024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13636" y="914400"/>
            <a:ext cx="2154365" cy="1524000"/>
          </a:xfrm>
          <a:prstGeom prst="rect">
            <a:avLst/>
          </a:prstGeom>
          <a:noFill/>
        </p:spPr>
      </p:pic>
      <p:sp>
        <p:nvSpPr>
          <p:cNvPr id="6" name="Oval 5"/>
          <p:cNvSpPr/>
          <p:nvPr/>
        </p:nvSpPr>
        <p:spPr>
          <a:xfrm>
            <a:off x="6934200" y="3581400"/>
            <a:ext cx="1600200" cy="1066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7947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Content Placeholder 2"/>
          <p:cNvSpPr>
            <a:spLocks noGrp="1"/>
          </p:cNvSpPr>
          <p:nvPr>
            <p:ph idx="1"/>
          </p:nvPr>
        </p:nvSpPr>
        <p:spPr>
          <a:xfrm>
            <a:off x="1295400" y="838200"/>
            <a:ext cx="9829800" cy="5486400"/>
          </a:xfrm>
        </p:spPr>
        <p:txBody>
          <a:bodyPr/>
          <a:lstStyle/>
          <a:p>
            <a:endParaRPr lang="en-US" altLang="en-US" dirty="0"/>
          </a:p>
          <a:p>
            <a:endParaRPr lang="en-US" altLang="en-US" dirty="0"/>
          </a:p>
          <a:p>
            <a:pPr algn="ctr"/>
            <a:r>
              <a:rPr lang="en-US" altLang="en-US" sz="3600" b="1" dirty="0"/>
              <a:t>	</a:t>
            </a:r>
            <a:r>
              <a:rPr lang="en-US" altLang="en-US" sz="3600" b="1" dirty="0">
                <a:solidFill>
                  <a:schemeClr val="accent2"/>
                </a:solidFill>
              </a:rPr>
              <a:t>Data Mining for Business</a:t>
            </a:r>
          </a:p>
          <a:p>
            <a:pPr algn="ctr"/>
            <a:endParaRPr lang="en-US" altLang="en-US" sz="3600" b="1" dirty="0">
              <a:solidFill>
                <a:schemeClr val="accent2"/>
              </a:solidFill>
            </a:endParaRPr>
          </a:p>
          <a:p>
            <a:pPr algn="ctr"/>
            <a:r>
              <a:rPr lang="en-US" altLang="en-US" sz="3600" b="1" dirty="0">
                <a:solidFill>
                  <a:schemeClr val="accent2"/>
                </a:solidFill>
              </a:rPr>
              <a:t>Improving the performance of Machine Learning Algorithms</a:t>
            </a:r>
          </a:p>
          <a:p>
            <a:pPr algn="ctr"/>
            <a:endParaRPr lang="en-US" altLang="en-US" sz="3600" b="1" dirty="0">
              <a:solidFill>
                <a:schemeClr val="accent2"/>
              </a:solidFill>
            </a:endParaRPr>
          </a:p>
          <a:p>
            <a:pPr algn="ctr"/>
            <a:r>
              <a:rPr lang="en-US" altLang="en-US" sz="3600" b="1" dirty="0">
                <a:solidFill>
                  <a:schemeClr val="accent2"/>
                </a:solidFill>
              </a:rPr>
              <a:t>Dr. Kamesam</a:t>
            </a:r>
          </a:p>
          <a:p>
            <a:pPr algn="ctr"/>
            <a:endParaRPr lang="en-US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37755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8839200" cy="1143000"/>
          </a:xfrm>
        </p:spPr>
        <p:txBody>
          <a:bodyPr/>
          <a:lstStyle/>
          <a:p>
            <a:r>
              <a:rPr lang="en-US" sz="3600" dirty="0">
                <a:solidFill>
                  <a:schemeClr val="accent6"/>
                </a:solidFill>
              </a:rPr>
              <a:t>Improving performance of ML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154546"/>
            <a:ext cx="11734800" cy="5551054"/>
          </a:xfrm>
        </p:spPr>
        <p:txBody>
          <a:bodyPr/>
          <a:lstStyle/>
          <a:p>
            <a:pPr marL="0" indent="0"/>
            <a:r>
              <a:rPr lang="en-US" sz="2800" b="1" dirty="0">
                <a:solidFill>
                  <a:srgbClr val="7030A0"/>
                </a:solidFill>
              </a:rPr>
              <a:t>1. Larger training dataset, More features</a:t>
            </a:r>
          </a:p>
          <a:p>
            <a:pPr marL="400050" lvl="1" indent="0">
              <a:buNone/>
            </a:pPr>
            <a:r>
              <a:rPr lang="en-US" sz="2800" dirty="0"/>
              <a:t>   -- With large data, most algorithms will perform better</a:t>
            </a:r>
          </a:p>
          <a:p>
            <a:pPr marL="0" indent="0"/>
            <a:r>
              <a:rPr lang="en-US" sz="2800" dirty="0"/>
              <a:t>2. </a:t>
            </a:r>
            <a:r>
              <a:rPr lang="en-US" sz="2800" b="1" dirty="0">
                <a:solidFill>
                  <a:srgbClr val="7030A0"/>
                </a:solidFill>
              </a:rPr>
              <a:t>Features</a:t>
            </a:r>
            <a:r>
              <a:rPr lang="en-US" sz="2800" dirty="0"/>
              <a:t> with </a:t>
            </a:r>
            <a:r>
              <a:rPr lang="en-US" sz="2800" b="1" dirty="0">
                <a:solidFill>
                  <a:srgbClr val="7030A0"/>
                </a:solidFill>
              </a:rPr>
              <a:t>more predictive power  -- </a:t>
            </a:r>
            <a:r>
              <a:rPr lang="en-US" sz="2800" dirty="0">
                <a:solidFill>
                  <a:srgbClr val="7030A0"/>
                </a:solidFill>
              </a:rPr>
              <a:t>collect data and add</a:t>
            </a:r>
          </a:p>
          <a:p>
            <a:pPr marL="0" indent="0"/>
            <a:r>
              <a:rPr lang="en-US" sz="2800" dirty="0"/>
              <a:t>       -- ex: House price prediction </a:t>
            </a:r>
            <a:r>
              <a:rPr lang="en-US" sz="2800" dirty="0">
                <a:sym typeface="Wingdings" panose="05000000000000000000" pitchFamily="2" charset="2"/>
              </a:rPr>
              <a:t> add location (longitude, latitude)</a:t>
            </a:r>
          </a:p>
          <a:p>
            <a:pPr marL="0" indent="0"/>
            <a:r>
              <a:rPr lang="en-US" sz="2800" b="1" dirty="0">
                <a:sym typeface="Wingdings" panose="05000000000000000000" pitchFamily="2" charset="2"/>
              </a:rPr>
              <a:t>3. </a:t>
            </a:r>
            <a:r>
              <a:rPr lang="en-US" sz="2800" b="1" dirty="0">
                <a:solidFill>
                  <a:srgbClr val="7030A0"/>
                </a:solidFill>
              </a:rPr>
              <a:t>Feature Engineering</a:t>
            </a:r>
            <a:r>
              <a:rPr lang="en-US" sz="2800" dirty="0"/>
              <a:t>: create new features from existing features / data. 	Needs good domain and dataset understanding</a:t>
            </a:r>
          </a:p>
          <a:p>
            <a:pPr marL="0" indent="0"/>
            <a:r>
              <a:rPr lang="en-US" sz="2800" dirty="0"/>
              <a:t>       	 --  ex: Stock Prices  and short term trading</a:t>
            </a:r>
          </a:p>
          <a:p>
            <a:pPr marL="0" indent="0"/>
            <a:r>
              <a:rPr lang="en-US" sz="2800" b="1" dirty="0"/>
              <a:t>4. </a:t>
            </a:r>
            <a:r>
              <a:rPr lang="en-US" sz="2800" b="1" dirty="0">
                <a:solidFill>
                  <a:srgbClr val="7030A0"/>
                </a:solidFill>
              </a:rPr>
              <a:t>Ensembles</a:t>
            </a:r>
            <a:r>
              <a:rPr lang="en-US" sz="2800" dirty="0"/>
              <a:t>: Ensembles can often lead to improved performance</a:t>
            </a:r>
          </a:p>
          <a:p>
            <a:pPr marL="0" indent="0"/>
            <a:r>
              <a:rPr lang="en-US" sz="2800" dirty="0"/>
              <a:t>       --   ex 1: </a:t>
            </a:r>
            <a:r>
              <a:rPr lang="en-US" sz="2800" b="1" dirty="0"/>
              <a:t>Random Forest </a:t>
            </a:r>
            <a:r>
              <a:rPr lang="en-US" sz="2800" dirty="0"/>
              <a:t>often performs better than individual classifiers</a:t>
            </a:r>
          </a:p>
          <a:p>
            <a:pPr marL="0" indent="0"/>
            <a:r>
              <a:rPr lang="en-US" sz="2800" dirty="0"/>
              <a:t>       --   ex 2: </a:t>
            </a:r>
            <a:r>
              <a:rPr lang="en-US" sz="2800" b="1" dirty="0"/>
              <a:t>XGM</a:t>
            </a:r>
            <a:r>
              <a:rPr lang="en-US" sz="2800" dirty="0"/>
              <a:t> (Extreme Gradient Boosting) also performs well</a:t>
            </a:r>
          </a:p>
          <a:p>
            <a:pPr marL="0" indent="0"/>
            <a:r>
              <a:rPr lang="en-US" sz="2800" dirty="0"/>
              <a:t>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4223265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0782"/>
            <a:ext cx="10896600" cy="1143000"/>
          </a:xfrm>
        </p:spPr>
        <p:txBody>
          <a:bodyPr/>
          <a:lstStyle/>
          <a:p>
            <a:r>
              <a:rPr lang="en-US" sz="3600" dirty="0">
                <a:solidFill>
                  <a:schemeClr val="accent6"/>
                </a:solidFill>
              </a:rPr>
              <a:t>Improving performance of ML Algorithms, </a:t>
            </a:r>
            <a:r>
              <a:rPr lang="en-US" sz="2400" dirty="0">
                <a:solidFill>
                  <a:schemeClr val="accent6"/>
                </a:solidFill>
              </a:rPr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54546"/>
            <a:ext cx="11277600" cy="5398654"/>
          </a:xfrm>
        </p:spPr>
        <p:txBody>
          <a:bodyPr/>
          <a:lstStyle/>
          <a:p>
            <a:pPr marL="0" indent="0"/>
            <a:r>
              <a:rPr lang="en-US" sz="2800" b="1" dirty="0">
                <a:solidFill>
                  <a:srgbClr val="7030A0"/>
                </a:solidFill>
              </a:rPr>
              <a:t>5.   Higher Dimensional </a:t>
            </a:r>
            <a:r>
              <a:rPr lang="en-US" sz="2800" dirty="0"/>
              <a:t>Techniques </a:t>
            </a:r>
          </a:p>
          <a:p>
            <a:pPr marL="971550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Support Vector Machines (</a:t>
            </a:r>
            <a:r>
              <a:rPr lang="en-US" sz="2800" b="1" dirty="0"/>
              <a:t>SVM</a:t>
            </a:r>
            <a:r>
              <a:rPr lang="en-US" sz="2800" dirty="0"/>
              <a:t>)  classifier </a:t>
            </a:r>
          </a:p>
          <a:p>
            <a:pPr marL="0" indent="0"/>
            <a:r>
              <a:rPr lang="en-US" sz="2800" b="1" dirty="0">
                <a:solidFill>
                  <a:srgbClr val="7030A0"/>
                </a:solidFill>
              </a:rPr>
              <a:t>6.  Deep learning</a:t>
            </a:r>
            <a:r>
              <a:rPr lang="en-US" sz="2800" dirty="0"/>
              <a:t>, if appropriate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sz="2800" dirty="0"/>
              <a:t> Needs  large datasets</a:t>
            </a:r>
          </a:p>
          <a:p>
            <a:pPr marL="514350" indent="-514350">
              <a:buAutoNum type="arabicPeriod" startAt="7"/>
            </a:pPr>
            <a:r>
              <a:rPr lang="en-US" sz="2800" b="1" dirty="0">
                <a:solidFill>
                  <a:srgbClr val="7030A0"/>
                </a:solidFill>
              </a:rPr>
              <a:t>Semi Supervised Learning: </a:t>
            </a:r>
            <a:r>
              <a:rPr lang="en-US" sz="2800" dirty="0"/>
              <a:t> </a:t>
            </a:r>
          </a:p>
          <a:p>
            <a:pPr marL="400050" lvl="1" indent="0"/>
            <a:r>
              <a:rPr lang="en-US" sz="2800" dirty="0"/>
              <a:t>  When labelled data is limited, or expensive to collect. </a:t>
            </a:r>
          </a:p>
          <a:p>
            <a:pPr marL="400050" lvl="1" indent="0"/>
            <a:r>
              <a:rPr lang="en-US" sz="2800" dirty="0"/>
              <a:t>  Many successes.</a:t>
            </a:r>
          </a:p>
        </p:txBody>
      </p:sp>
    </p:spTree>
    <p:extLst>
      <p:ext uri="{BB962C8B-B14F-4D97-AF65-F5344CB8AC3E}">
        <p14:creationId xmlns:p14="http://schemas.microsoft.com/office/powerpoint/2010/main" val="29426627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23900" y="228600"/>
            <a:ext cx="10363200" cy="1470025"/>
          </a:xfrm>
        </p:spPr>
        <p:txBody>
          <a:bodyPr/>
          <a:lstStyle/>
          <a:p>
            <a:pPr eaLnBrk="1" hangingPunct="1"/>
            <a:r>
              <a:rPr lang="en-US" altLang="en-US" sz="4400" dirty="0">
                <a:solidFill>
                  <a:schemeClr val="accent6"/>
                </a:solidFill>
              </a:rPr>
              <a:t>Ensemble Learning</a:t>
            </a:r>
          </a:p>
        </p:txBody>
      </p:sp>
      <p:sp>
        <p:nvSpPr>
          <p:cNvPr id="15872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en-US" sz="1800" dirty="0"/>
          </a:p>
          <a:p>
            <a:pPr eaLnBrk="1" hangingPunct="1">
              <a:lnSpc>
                <a:spcPct val="80000"/>
              </a:lnSpc>
            </a:pPr>
            <a:endParaRPr lang="en-US" altLang="en-US" sz="1800" dirty="0"/>
          </a:p>
        </p:txBody>
      </p:sp>
      <p:sp>
        <p:nvSpPr>
          <p:cNvPr id="2" name="TextBox 1"/>
          <p:cNvSpPr txBox="1"/>
          <p:nvPr/>
        </p:nvSpPr>
        <p:spPr>
          <a:xfrm>
            <a:off x="914400" y="1698625"/>
            <a:ext cx="9829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 following Ensemble techniques often outperform traditional ML algorithms </a:t>
            </a:r>
          </a:p>
          <a:p>
            <a:endParaRPr lang="en-U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Random Forests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err="1"/>
              <a:t>Adaboost</a:t>
            </a:r>
            <a:endParaRPr lang="en-U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Gradient Boosting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Extreme Gradient Boosting (XGB)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6"/>
                </a:solidFill>
              </a:rPr>
              <a:t>Higher Dimensional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47800"/>
            <a:ext cx="10363200" cy="4114800"/>
          </a:xfrm>
        </p:spPr>
        <p:txBody>
          <a:bodyPr/>
          <a:lstStyle/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Support Vector Machines (SVM)  </a:t>
            </a:r>
            <a:r>
              <a:rPr lang="en-US" sz="2800" dirty="0"/>
              <a:t>is a classification technique for building a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Linear classification boundary, 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A nonlinear classification boundary (by using a </a:t>
            </a:r>
            <a:r>
              <a:rPr lang="en-US" sz="2800" b="1" dirty="0"/>
              <a:t>Kernel</a:t>
            </a:r>
            <a:r>
              <a:rPr lang="en-US" sz="2800" dirty="0"/>
              <a:t>)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r>
              <a:rPr lang="en-US" dirty="0"/>
              <a:t>	 	</a:t>
            </a:r>
            <a:endParaRPr lang="en-US" sz="3200" b="1" dirty="0">
              <a:solidFill>
                <a:srgbClr val="00B050"/>
              </a:solidFill>
            </a:endParaRPr>
          </a:p>
          <a:p>
            <a:endParaRPr lang="en-US" sz="3200" b="1" dirty="0">
              <a:solidFill>
                <a:srgbClr val="00B050"/>
              </a:solidFill>
            </a:endParaRPr>
          </a:p>
          <a:p>
            <a:r>
              <a:rPr lang="en-US" sz="3200" b="1" dirty="0">
                <a:solidFill>
                  <a:srgbClr val="00B050"/>
                </a:solidFill>
              </a:rPr>
              <a:t>		</a:t>
            </a:r>
            <a:endParaRPr lang="en-US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31102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671484" y="381000"/>
            <a:ext cx="8908026" cy="1143000"/>
          </a:xfrm>
        </p:spPr>
        <p:txBody>
          <a:bodyPr/>
          <a:lstStyle/>
          <a:p>
            <a:r>
              <a:rPr lang="en-US" altLang="en-US" dirty="0"/>
              <a:t> </a:t>
            </a:r>
            <a:r>
              <a:rPr lang="en-US" altLang="en-US" sz="4000" dirty="0">
                <a:solidFill>
                  <a:schemeClr val="accent6"/>
                </a:solidFill>
              </a:rPr>
              <a:t>Classifier for Linearly Separable data 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02697" y="1254125"/>
            <a:ext cx="9245600" cy="5200650"/>
          </a:xfrm>
        </p:spPr>
        <p:txBody>
          <a:bodyPr/>
          <a:lstStyle/>
          <a:p>
            <a:r>
              <a:rPr lang="en-US" altLang="en-US" sz="2800" dirty="0"/>
              <a:t>Binary classification can be viewed as the task of separating classes in feature space:</a:t>
            </a:r>
          </a:p>
        </p:txBody>
      </p:sp>
      <p:sp>
        <p:nvSpPr>
          <p:cNvPr id="165892" name="Line 4"/>
          <p:cNvSpPr>
            <a:spLocks noChangeShapeType="1"/>
          </p:cNvSpPr>
          <p:nvPr/>
        </p:nvSpPr>
        <p:spPr bwMode="auto">
          <a:xfrm flipV="1">
            <a:off x="2420938" y="3054350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893" name="Line 5"/>
          <p:cNvSpPr>
            <a:spLocks noChangeShapeType="1"/>
          </p:cNvSpPr>
          <p:nvPr/>
        </p:nvSpPr>
        <p:spPr bwMode="auto">
          <a:xfrm flipV="1">
            <a:off x="2286001" y="5980113"/>
            <a:ext cx="40814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894" name="AutoShape 6"/>
          <p:cNvSpPr>
            <a:spLocks noChangeArrowheads="1"/>
          </p:cNvSpPr>
          <p:nvPr/>
        </p:nvSpPr>
        <p:spPr bwMode="auto">
          <a:xfrm>
            <a:off x="3460750" y="38100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895" name="AutoShape 7"/>
          <p:cNvSpPr>
            <a:spLocks noChangeArrowheads="1"/>
          </p:cNvSpPr>
          <p:nvPr/>
        </p:nvSpPr>
        <p:spPr bwMode="auto">
          <a:xfrm>
            <a:off x="2886075" y="41671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896" name="AutoShape 8"/>
          <p:cNvSpPr>
            <a:spLocks noChangeArrowheads="1"/>
          </p:cNvSpPr>
          <p:nvPr/>
        </p:nvSpPr>
        <p:spPr bwMode="auto">
          <a:xfrm>
            <a:off x="3038475" y="47132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897" name="AutoShape 9"/>
          <p:cNvSpPr>
            <a:spLocks noChangeArrowheads="1"/>
          </p:cNvSpPr>
          <p:nvPr/>
        </p:nvSpPr>
        <p:spPr bwMode="auto">
          <a:xfrm>
            <a:off x="2657475" y="51704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898" name="AutoShape 10"/>
          <p:cNvSpPr>
            <a:spLocks noChangeArrowheads="1"/>
          </p:cNvSpPr>
          <p:nvPr/>
        </p:nvSpPr>
        <p:spPr bwMode="auto">
          <a:xfrm>
            <a:off x="3190875" y="35702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899" name="AutoShape 11"/>
          <p:cNvSpPr>
            <a:spLocks noChangeArrowheads="1"/>
          </p:cNvSpPr>
          <p:nvPr/>
        </p:nvSpPr>
        <p:spPr bwMode="auto">
          <a:xfrm>
            <a:off x="2657475" y="44846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00" name="AutoShape 12"/>
          <p:cNvSpPr>
            <a:spLocks noChangeArrowheads="1"/>
          </p:cNvSpPr>
          <p:nvPr/>
        </p:nvSpPr>
        <p:spPr bwMode="auto">
          <a:xfrm>
            <a:off x="2809875" y="46370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01" name="AutoShape 13"/>
          <p:cNvSpPr>
            <a:spLocks noChangeArrowheads="1"/>
          </p:cNvSpPr>
          <p:nvPr/>
        </p:nvSpPr>
        <p:spPr bwMode="auto">
          <a:xfrm>
            <a:off x="3571875" y="42560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02" name="AutoShape 14"/>
          <p:cNvSpPr>
            <a:spLocks noChangeArrowheads="1"/>
          </p:cNvSpPr>
          <p:nvPr/>
        </p:nvSpPr>
        <p:spPr bwMode="auto">
          <a:xfrm>
            <a:off x="4473575" y="42433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03" name="AutoShape 15"/>
          <p:cNvSpPr>
            <a:spLocks noChangeArrowheads="1"/>
          </p:cNvSpPr>
          <p:nvPr/>
        </p:nvSpPr>
        <p:spPr bwMode="auto">
          <a:xfrm>
            <a:off x="4105275" y="51704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04" name="AutoShape 16"/>
          <p:cNvSpPr>
            <a:spLocks noChangeArrowheads="1"/>
          </p:cNvSpPr>
          <p:nvPr/>
        </p:nvSpPr>
        <p:spPr bwMode="auto">
          <a:xfrm>
            <a:off x="5095875" y="51704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05" name="AutoShape 17"/>
          <p:cNvSpPr>
            <a:spLocks noChangeArrowheads="1"/>
          </p:cNvSpPr>
          <p:nvPr/>
        </p:nvSpPr>
        <p:spPr bwMode="auto">
          <a:xfrm>
            <a:off x="3787775" y="56911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06" name="AutoShape 18"/>
          <p:cNvSpPr>
            <a:spLocks noChangeArrowheads="1"/>
          </p:cNvSpPr>
          <p:nvPr/>
        </p:nvSpPr>
        <p:spPr bwMode="auto">
          <a:xfrm>
            <a:off x="4410075" y="45608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07" name="AutoShape 19"/>
          <p:cNvSpPr>
            <a:spLocks noChangeArrowheads="1"/>
          </p:cNvSpPr>
          <p:nvPr/>
        </p:nvSpPr>
        <p:spPr bwMode="auto">
          <a:xfrm>
            <a:off x="3787775" y="50053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08" name="AutoShape 20"/>
          <p:cNvSpPr>
            <a:spLocks noChangeArrowheads="1"/>
          </p:cNvSpPr>
          <p:nvPr/>
        </p:nvSpPr>
        <p:spPr bwMode="auto">
          <a:xfrm>
            <a:off x="4486275" y="53990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09" name="AutoShape 21"/>
          <p:cNvSpPr>
            <a:spLocks noChangeArrowheads="1"/>
          </p:cNvSpPr>
          <p:nvPr/>
        </p:nvSpPr>
        <p:spPr bwMode="auto">
          <a:xfrm>
            <a:off x="5172075" y="44846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10" name="Line 22"/>
          <p:cNvSpPr>
            <a:spLocks noChangeShapeType="1"/>
          </p:cNvSpPr>
          <p:nvPr/>
        </p:nvSpPr>
        <p:spPr bwMode="auto">
          <a:xfrm flipV="1">
            <a:off x="2733675" y="3036888"/>
            <a:ext cx="2438400" cy="26670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911" name="AutoShape 23"/>
          <p:cNvSpPr>
            <a:spLocks noChangeArrowheads="1"/>
          </p:cNvSpPr>
          <p:nvPr/>
        </p:nvSpPr>
        <p:spPr bwMode="auto">
          <a:xfrm>
            <a:off x="3657600" y="29718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12" name="AutoShape 24"/>
          <p:cNvSpPr>
            <a:spLocks noChangeArrowheads="1"/>
          </p:cNvSpPr>
          <p:nvPr/>
        </p:nvSpPr>
        <p:spPr bwMode="auto">
          <a:xfrm>
            <a:off x="4267200" y="30480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13" name="AutoShape 25"/>
          <p:cNvSpPr>
            <a:spLocks noChangeArrowheads="1"/>
          </p:cNvSpPr>
          <p:nvPr/>
        </p:nvSpPr>
        <p:spPr bwMode="auto">
          <a:xfrm>
            <a:off x="5334000" y="381000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14" name="Text Box 26"/>
          <p:cNvSpPr txBox="1">
            <a:spLocks noChangeArrowheads="1"/>
          </p:cNvSpPr>
          <p:nvPr/>
        </p:nvSpPr>
        <p:spPr bwMode="auto">
          <a:xfrm>
            <a:off x="5143500" y="2695575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/>
              <a:t>w</a:t>
            </a:r>
            <a:r>
              <a:rPr lang="en-US" altLang="en-US" b="1" baseline="30000"/>
              <a:t>T</a:t>
            </a:r>
            <a:r>
              <a:rPr lang="en-US" altLang="en-US" b="1"/>
              <a:t>x </a:t>
            </a:r>
            <a:r>
              <a:rPr lang="en-US" altLang="en-US"/>
              <a:t>+ </a:t>
            </a:r>
            <a:r>
              <a:rPr lang="en-US" altLang="en-US" i="1"/>
              <a:t>b</a:t>
            </a:r>
            <a:r>
              <a:rPr lang="en-US" altLang="en-US" b="1"/>
              <a:t> = 0</a:t>
            </a:r>
          </a:p>
        </p:txBody>
      </p:sp>
      <p:sp>
        <p:nvSpPr>
          <p:cNvPr id="165915" name="Text Box 27"/>
          <p:cNvSpPr txBox="1">
            <a:spLocks noChangeArrowheads="1"/>
          </p:cNvSpPr>
          <p:nvPr/>
        </p:nvSpPr>
        <p:spPr bwMode="auto">
          <a:xfrm>
            <a:off x="5143500" y="325755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/>
              <a:t>w</a:t>
            </a:r>
            <a:r>
              <a:rPr lang="en-US" altLang="en-US" b="1" baseline="30000"/>
              <a:t>T</a:t>
            </a:r>
            <a:r>
              <a:rPr lang="en-US" altLang="en-US" b="1"/>
              <a:t>x </a:t>
            </a:r>
            <a:r>
              <a:rPr lang="en-US" altLang="en-US"/>
              <a:t>+ </a:t>
            </a:r>
            <a:r>
              <a:rPr lang="en-US" altLang="en-US" i="1"/>
              <a:t>b</a:t>
            </a:r>
            <a:r>
              <a:rPr lang="en-US" altLang="en-US" b="1"/>
              <a:t> &lt; 0</a:t>
            </a:r>
          </a:p>
        </p:txBody>
      </p:sp>
      <p:sp>
        <p:nvSpPr>
          <p:cNvPr id="165916" name="Text Box 28"/>
          <p:cNvSpPr txBox="1">
            <a:spLocks noChangeArrowheads="1"/>
          </p:cNvSpPr>
          <p:nvPr/>
        </p:nvSpPr>
        <p:spPr bwMode="auto">
          <a:xfrm>
            <a:off x="2714625" y="3038475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/>
              <a:t>w</a:t>
            </a:r>
            <a:r>
              <a:rPr lang="en-US" altLang="en-US" b="1" baseline="30000"/>
              <a:t>T</a:t>
            </a:r>
            <a:r>
              <a:rPr lang="en-US" altLang="en-US" b="1"/>
              <a:t>x </a:t>
            </a:r>
            <a:r>
              <a:rPr lang="en-US" altLang="en-US"/>
              <a:t>+ </a:t>
            </a:r>
            <a:r>
              <a:rPr lang="en-US" altLang="en-US" i="1"/>
              <a:t>b</a:t>
            </a:r>
            <a:r>
              <a:rPr lang="en-US" altLang="en-US" b="1"/>
              <a:t> &gt; 0</a:t>
            </a:r>
          </a:p>
        </p:txBody>
      </p:sp>
      <p:sp>
        <p:nvSpPr>
          <p:cNvPr id="165917" name="Text Box 29"/>
          <p:cNvSpPr txBox="1">
            <a:spLocks noChangeArrowheads="1"/>
          </p:cNvSpPr>
          <p:nvPr/>
        </p:nvSpPr>
        <p:spPr bwMode="auto">
          <a:xfrm>
            <a:off x="6810375" y="4381500"/>
            <a:ext cx="2933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/>
              <a:t>f</a:t>
            </a:r>
            <a:r>
              <a:rPr lang="en-US" altLang="en-US"/>
              <a:t>(</a:t>
            </a:r>
            <a:r>
              <a:rPr lang="en-US" altLang="en-US" b="1"/>
              <a:t>x</a:t>
            </a:r>
            <a:r>
              <a:rPr lang="en-US" altLang="en-US"/>
              <a:t>)</a:t>
            </a:r>
            <a:r>
              <a:rPr lang="en-US" altLang="en-US" i="1"/>
              <a:t> = </a:t>
            </a:r>
            <a:r>
              <a:rPr lang="en-US" altLang="en-US"/>
              <a:t>sign(</a:t>
            </a:r>
            <a:r>
              <a:rPr lang="en-US" altLang="en-US" b="1"/>
              <a:t>w</a:t>
            </a:r>
            <a:r>
              <a:rPr lang="en-US" altLang="en-US" b="1" baseline="30000"/>
              <a:t>T</a:t>
            </a:r>
            <a:r>
              <a:rPr lang="en-US" altLang="en-US" b="1"/>
              <a:t>x </a:t>
            </a:r>
            <a:r>
              <a:rPr lang="en-US" altLang="en-US"/>
              <a:t>+ </a:t>
            </a:r>
            <a:r>
              <a:rPr lang="en-US" altLang="en-US" i="1"/>
              <a:t>b</a:t>
            </a:r>
            <a:r>
              <a:rPr lang="en-US" altLang="en-US"/>
              <a:t>)</a:t>
            </a:r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4159410525"/>
      </p:ext>
    </p:extLst>
  </p:cSld>
  <p:clrMapOvr>
    <a:masterClrMapping/>
  </p:clrMapOvr>
  <p:transition advTm="349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914" grpId="0"/>
      <p:bldP spid="165915" grpId="0"/>
      <p:bldP spid="165916" grpId="0"/>
      <p:bldP spid="1659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92826" y="381000"/>
            <a:ext cx="9075174" cy="1143000"/>
          </a:xfrm>
        </p:spPr>
        <p:txBody>
          <a:bodyPr/>
          <a:lstStyle/>
          <a:p>
            <a:r>
              <a:rPr lang="en-US" altLang="en-US" sz="4000" dirty="0">
                <a:solidFill>
                  <a:schemeClr val="accent6"/>
                </a:solidFill>
              </a:rPr>
              <a:t>Classifier for Linearly Separable data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504950"/>
            <a:ext cx="8229600" cy="5029200"/>
          </a:xfrm>
        </p:spPr>
        <p:txBody>
          <a:bodyPr/>
          <a:lstStyle/>
          <a:p>
            <a:r>
              <a:rPr lang="en-US" altLang="en-US" sz="3200" dirty="0"/>
              <a:t>Which of the linear classifiers is optimal? </a:t>
            </a:r>
          </a:p>
        </p:txBody>
      </p:sp>
      <p:sp>
        <p:nvSpPr>
          <p:cNvPr id="205828" name="Line 4"/>
          <p:cNvSpPr>
            <a:spLocks noChangeShapeType="1"/>
          </p:cNvSpPr>
          <p:nvPr/>
        </p:nvSpPr>
        <p:spPr bwMode="auto">
          <a:xfrm flipV="1">
            <a:off x="4130675" y="2825750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829" name="Line 5"/>
          <p:cNvSpPr>
            <a:spLocks noChangeShapeType="1"/>
          </p:cNvSpPr>
          <p:nvPr/>
        </p:nvSpPr>
        <p:spPr bwMode="auto">
          <a:xfrm flipV="1">
            <a:off x="3995738" y="5751513"/>
            <a:ext cx="40814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830" name="AutoShape 6"/>
          <p:cNvSpPr>
            <a:spLocks noChangeArrowheads="1"/>
          </p:cNvSpPr>
          <p:nvPr/>
        </p:nvSpPr>
        <p:spPr bwMode="auto">
          <a:xfrm>
            <a:off x="5170488" y="35814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31" name="AutoShape 7"/>
          <p:cNvSpPr>
            <a:spLocks noChangeArrowheads="1"/>
          </p:cNvSpPr>
          <p:nvPr/>
        </p:nvSpPr>
        <p:spPr bwMode="auto">
          <a:xfrm>
            <a:off x="4595813" y="39385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32" name="AutoShape 8"/>
          <p:cNvSpPr>
            <a:spLocks noChangeArrowheads="1"/>
          </p:cNvSpPr>
          <p:nvPr/>
        </p:nvSpPr>
        <p:spPr bwMode="auto">
          <a:xfrm>
            <a:off x="4748213" y="44846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33" name="AutoShape 9"/>
          <p:cNvSpPr>
            <a:spLocks noChangeArrowheads="1"/>
          </p:cNvSpPr>
          <p:nvPr/>
        </p:nvSpPr>
        <p:spPr bwMode="auto">
          <a:xfrm>
            <a:off x="4367213" y="49418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34" name="AutoShape 10"/>
          <p:cNvSpPr>
            <a:spLocks noChangeArrowheads="1"/>
          </p:cNvSpPr>
          <p:nvPr/>
        </p:nvSpPr>
        <p:spPr bwMode="auto">
          <a:xfrm>
            <a:off x="4900613" y="33416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35" name="AutoShape 11"/>
          <p:cNvSpPr>
            <a:spLocks noChangeArrowheads="1"/>
          </p:cNvSpPr>
          <p:nvPr/>
        </p:nvSpPr>
        <p:spPr bwMode="auto">
          <a:xfrm>
            <a:off x="4367213" y="42560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36" name="AutoShape 12"/>
          <p:cNvSpPr>
            <a:spLocks noChangeArrowheads="1"/>
          </p:cNvSpPr>
          <p:nvPr/>
        </p:nvSpPr>
        <p:spPr bwMode="auto">
          <a:xfrm>
            <a:off x="4519613" y="44084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37" name="AutoShape 13"/>
          <p:cNvSpPr>
            <a:spLocks noChangeArrowheads="1"/>
          </p:cNvSpPr>
          <p:nvPr/>
        </p:nvSpPr>
        <p:spPr bwMode="auto">
          <a:xfrm>
            <a:off x="5281613" y="40274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38" name="AutoShape 14"/>
          <p:cNvSpPr>
            <a:spLocks noChangeArrowheads="1"/>
          </p:cNvSpPr>
          <p:nvPr/>
        </p:nvSpPr>
        <p:spPr bwMode="auto">
          <a:xfrm>
            <a:off x="6183313" y="40147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39" name="AutoShape 15"/>
          <p:cNvSpPr>
            <a:spLocks noChangeArrowheads="1"/>
          </p:cNvSpPr>
          <p:nvPr/>
        </p:nvSpPr>
        <p:spPr bwMode="auto">
          <a:xfrm>
            <a:off x="5815013" y="49418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40" name="AutoShape 16"/>
          <p:cNvSpPr>
            <a:spLocks noChangeArrowheads="1"/>
          </p:cNvSpPr>
          <p:nvPr/>
        </p:nvSpPr>
        <p:spPr bwMode="auto">
          <a:xfrm>
            <a:off x="6805613" y="49418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41" name="AutoShape 17"/>
          <p:cNvSpPr>
            <a:spLocks noChangeArrowheads="1"/>
          </p:cNvSpPr>
          <p:nvPr/>
        </p:nvSpPr>
        <p:spPr bwMode="auto">
          <a:xfrm>
            <a:off x="5497513" y="54625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42" name="AutoShape 18"/>
          <p:cNvSpPr>
            <a:spLocks noChangeArrowheads="1"/>
          </p:cNvSpPr>
          <p:nvPr/>
        </p:nvSpPr>
        <p:spPr bwMode="auto">
          <a:xfrm>
            <a:off x="6119813" y="43322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43" name="AutoShape 19"/>
          <p:cNvSpPr>
            <a:spLocks noChangeArrowheads="1"/>
          </p:cNvSpPr>
          <p:nvPr/>
        </p:nvSpPr>
        <p:spPr bwMode="auto">
          <a:xfrm>
            <a:off x="5497513" y="47767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44" name="AutoShape 20"/>
          <p:cNvSpPr>
            <a:spLocks noChangeArrowheads="1"/>
          </p:cNvSpPr>
          <p:nvPr/>
        </p:nvSpPr>
        <p:spPr bwMode="auto">
          <a:xfrm>
            <a:off x="6196013" y="51704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45" name="AutoShape 21"/>
          <p:cNvSpPr>
            <a:spLocks noChangeArrowheads="1"/>
          </p:cNvSpPr>
          <p:nvPr/>
        </p:nvSpPr>
        <p:spPr bwMode="auto">
          <a:xfrm>
            <a:off x="6881813" y="42560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46" name="Line 22"/>
          <p:cNvSpPr>
            <a:spLocks noChangeShapeType="1"/>
          </p:cNvSpPr>
          <p:nvPr/>
        </p:nvSpPr>
        <p:spPr bwMode="auto">
          <a:xfrm flipV="1">
            <a:off x="4443414" y="3048000"/>
            <a:ext cx="2676525" cy="242728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847" name="AutoShape 23"/>
          <p:cNvSpPr>
            <a:spLocks noChangeArrowheads="1"/>
          </p:cNvSpPr>
          <p:nvPr/>
        </p:nvSpPr>
        <p:spPr bwMode="auto">
          <a:xfrm>
            <a:off x="5367338" y="27432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48" name="AutoShape 24"/>
          <p:cNvSpPr>
            <a:spLocks noChangeArrowheads="1"/>
          </p:cNvSpPr>
          <p:nvPr/>
        </p:nvSpPr>
        <p:spPr bwMode="auto">
          <a:xfrm>
            <a:off x="5976938" y="28194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49" name="AutoShape 25"/>
          <p:cNvSpPr>
            <a:spLocks noChangeArrowheads="1"/>
          </p:cNvSpPr>
          <p:nvPr/>
        </p:nvSpPr>
        <p:spPr bwMode="auto">
          <a:xfrm>
            <a:off x="7043738" y="358140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51" name="Line 27"/>
          <p:cNvSpPr>
            <a:spLocks noChangeShapeType="1"/>
          </p:cNvSpPr>
          <p:nvPr/>
        </p:nvSpPr>
        <p:spPr bwMode="auto">
          <a:xfrm flipV="1">
            <a:off x="4595814" y="2743200"/>
            <a:ext cx="2143125" cy="288448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852" name="Line 28"/>
          <p:cNvSpPr>
            <a:spLocks noChangeShapeType="1"/>
          </p:cNvSpPr>
          <p:nvPr/>
        </p:nvSpPr>
        <p:spPr bwMode="auto">
          <a:xfrm flipV="1">
            <a:off x="4224338" y="3048000"/>
            <a:ext cx="2971800" cy="22860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853" name="Line 29"/>
          <p:cNvSpPr>
            <a:spLocks noChangeShapeType="1"/>
          </p:cNvSpPr>
          <p:nvPr/>
        </p:nvSpPr>
        <p:spPr bwMode="auto">
          <a:xfrm flipV="1">
            <a:off x="4757738" y="2819400"/>
            <a:ext cx="1828800" cy="28956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854" name="Line 30"/>
          <p:cNvSpPr>
            <a:spLocks noChangeShapeType="1"/>
          </p:cNvSpPr>
          <p:nvPr/>
        </p:nvSpPr>
        <p:spPr bwMode="auto">
          <a:xfrm flipV="1">
            <a:off x="4529138" y="2743200"/>
            <a:ext cx="1828800" cy="28956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855" name="Line 31"/>
          <p:cNvSpPr>
            <a:spLocks noChangeShapeType="1"/>
          </p:cNvSpPr>
          <p:nvPr/>
        </p:nvSpPr>
        <p:spPr bwMode="auto">
          <a:xfrm flipV="1">
            <a:off x="4376738" y="2895600"/>
            <a:ext cx="2667000" cy="25908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68055"/>
      </p:ext>
    </p:extLst>
  </p:cSld>
  <p:clrMapOvr>
    <a:masterClrMapping/>
  </p:clrMapOvr>
  <p:transition advTm="349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2147888" y="39687"/>
            <a:ext cx="7772400" cy="1143000"/>
          </a:xfrm>
        </p:spPr>
        <p:txBody>
          <a:bodyPr/>
          <a:lstStyle/>
          <a:p>
            <a:r>
              <a:rPr lang="en-US" altLang="en-US" sz="4800" dirty="0">
                <a:solidFill>
                  <a:schemeClr val="accent6"/>
                </a:solidFill>
              </a:rPr>
              <a:t>Classification Margin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7850" y="1485900"/>
            <a:ext cx="8648700" cy="5029200"/>
          </a:xfrm>
        </p:spPr>
        <p:txBody>
          <a:bodyPr/>
          <a:lstStyle/>
          <a:p>
            <a:r>
              <a:rPr lang="en-US" altLang="en-US" sz="2800" dirty="0"/>
              <a:t>Distance from example </a:t>
            </a:r>
            <a:r>
              <a:rPr lang="en-US" altLang="en-US" sz="2800" b="1" dirty="0"/>
              <a:t>x</a:t>
            </a:r>
            <a:r>
              <a:rPr lang="en-US" altLang="en-US" sz="2800" i="1" baseline="-25000" dirty="0"/>
              <a:t>i</a:t>
            </a:r>
            <a:r>
              <a:rPr lang="en-US" altLang="en-US" sz="2800" dirty="0"/>
              <a:t> to the separator is </a:t>
            </a:r>
          </a:p>
          <a:p>
            <a:r>
              <a:rPr lang="en-US" altLang="en-US" sz="2800" dirty="0"/>
              <a:t>Examples closest to the hyperplane are </a:t>
            </a:r>
            <a:r>
              <a:rPr lang="en-US" altLang="en-US" sz="2800" b="1" i="1" dirty="0"/>
              <a:t>support vectors</a:t>
            </a:r>
            <a:r>
              <a:rPr lang="en-US" altLang="en-US" sz="2800" dirty="0"/>
              <a:t>. </a:t>
            </a:r>
          </a:p>
          <a:p>
            <a:r>
              <a:rPr lang="en-US" altLang="en-US" sz="2800" b="1" i="1" dirty="0"/>
              <a:t>Margin</a:t>
            </a:r>
            <a:r>
              <a:rPr lang="en-US" altLang="en-US" sz="2800" dirty="0"/>
              <a:t> </a:t>
            </a:r>
            <a:r>
              <a:rPr lang="el-GR" altLang="en-US" sz="2800" i="1" dirty="0">
                <a:cs typeface="Times New Roman" panose="02020603050405020304" pitchFamily="18" charset="0"/>
              </a:rPr>
              <a:t>ρ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/>
              <a:t>of the separator is the distance between support vectors.</a:t>
            </a:r>
          </a:p>
          <a:p>
            <a:endParaRPr lang="en-US" altLang="en-US" sz="2800" dirty="0"/>
          </a:p>
        </p:txBody>
      </p:sp>
      <p:sp>
        <p:nvSpPr>
          <p:cNvPr id="207876" name="Line 4"/>
          <p:cNvSpPr>
            <a:spLocks noChangeShapeType="1"/>
          </p:cNvSpPr>
          <p:nvPr/>
        </p:nvSpPr>
        <p:spPr bwMode="auto">
          <a:xfrm flipV="1">
            <a:off x="4187825" y="3340100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877" name="Line 5"/>
          <p:cNvSpPr>
            <a:spLocks noChangeShapeType="1"/>
          </p:cNvSpPr>
          <p:nvPr/>
        </p:nvSpPr>
        <p:spPr bwMode="auto">
          <a:xfrm flipV="1">
            <a:off x="4052888" y="6265863"/>
            <a:ext cx="40814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878" name="AutoShape 6"/>
          <p:cNvSpPr>
            <a:spLocks noChangeArrowheads="1"/>
          </p:cNvSpPr>
          <p:nvPr/>
        </p:nvSpPr>
        <p:spPr bwMode="auto">
          <a:xfrm>
            <a:off x="5227638" y="409575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79" name="AutoShape 7"/>
          <p:cNvSpPr>
            <a:spLocks noChangeArrowheads="1"/>
          </p:cNvSpPr>
          <p:nvPr/>
        </p:nvSpPr>
        <p:spPr bwMode="auto">
          <a:xfrm>
            <a:off x="4652963" y="44529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80" name="AutoShape 8"/>
          <p:cNvSpPr>
            <a:spLocks noChangeArrowheads="1"/>
          </p:cNvSpPr>
          <p:nvPr/>
        </p:nvSpPr>
        <p:spPr bwMode="auto">
          <a:xfrm>
            <a:off x="4805363" y="49990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81" name="AutoShape 9"/>
          <p:cNvSpPr>
            <a:spLocks noChangeArrowheads="1"/>
          </p:cNvSpPr>
          <p:nvPr/>
        </p:nvSpPr>
        <p:spPr bwMode="auto">
          <a:xfrm>
            <a:off x="4424363" y="54562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82" name="AutoShape 10"/>
          <p:cNvSpPr>
            <a:spLocks noChangeArrowheads="1"/>
          </p:cNvSpPr>
          <p:nvPr/>
        </p:nvSpPr>
        <p:spPr bwMode="auto">
          <a:xfrm>
            <a:off x="4957763" y="38560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83" name="AutoShape 11"/>
          <p:cNvSpPr>
            <a:spLocks noChangeArrowheads="1"/>
          </p:cNvSpPr>
          <p:nvPr/>
        </p:nvSpPr>
        <p:spPr bwMode="auto">
          <a:xfrm>
            <a:off x="4424363" y="47704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84" name="AutoShape 12"/>
          <p:cNvSpPr>
            <a:spLocks noChangeArrowheads="1"/>
          </p:cNvSpPr>
          <p:nvPr/>
        </p:nvSpPr>
        <p:spPr bwMode="auto">
          <a:xfrm>
            <a:off x="4576763" y="49228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85" name="AutoShape 13"/>
          <p:cNvSpPr>
            <a:spLocks noChangeArrowheads="1"/>
          </p:cNvSpPr>
          <p:nvPr/>
        </p:nvSpPr>
        <p:spPr bwMode="auto">
          <a:xfrm>
            <a:off x="5338763" y="45418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86" name="AutoShape 14"/>
          <p:cNvSpPr>
            <a:spLocks noChangeArrowheads="1"/>
          </p:cNvSpPr>
          <p:nvPr/>
        </p:nvSpPr>
        <p:spPr bwMode="auto">
          <a:xfrm>
            <a:off x="6240463" y="45291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87" name="AutoShape 15"/>
          <p:cNvSpPr>
            <a:spLocks noChangeArrowheads="1"/>
          </p:cNvSpPr>
          <p:nvPr/>
        </p:nvSpPr>
        <p:spPr bwMode="auto">
          <a:xfrm>
            <a:off x="5872163" y="54562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88" name="AutoShape 16"/>
          <p:cNvSpPr>
            <a:spLocks noChangeArrowheads="1"/>
          </p:cNvSpPr>
          <p:nvPr/>
        </p:nvSpPr>
        <p:spPr bwMode="auto">
          <a:xfrm>
            <a:off x="6862763" y="54562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89" name="AutoShape 17"/>
          <p:cNvSpPr>
            <a:spLocks noChangeArrowheads="1"/>
          </p:cNvSpPr>
          <p:nvPr/>
        </p:nvSpPr>
        <p:spPr bwMode="auto">
          <a:xfrm>
            <a:off x="5554663" y="59769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90" name="AutoShape 18"/>
          <p:cNvSpPr>
            <a:spLocks noChangeArrowheads="1"/>
          </p:cNvSpPr>
          <p:nvPr/>
        </p:nvSpPr>
        <p:spPr bwMode="auto">
          <a:xfrm>
            <a:off x="6176963" y="48466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91" name="AutoShape 19"/>
          <p:cNvSpPr>
            <a:spLocks noChangeArrowheads="1"/>
          </p:cNvSpPr>
          <p:nvPr/>
        </p:nvSpPr>
        <p:spPr bwMode="auto">
          <a:xfrm>
            <a:off x="5608638" y="534035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92" name="AutoShape 20"/>
          <p:cNvSpPr>
            <a:spLocks noChangeArrowheads="1"/>
          </p:cNvSpPr>
          <p:nvPr/>
        </p:nvSpPr>
        <p:spPr bwMode="auto">
          <a:xfrm>
            <a:off x="6253163" y="56848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93" name="AutoShape 21"/>
          <p:cNvSpPr>
            <a:spLocks noChangeArrowheads="1"/>
          </p:cNvSpPr>
          <p:nvPr/>
        </p:nvSpPr>
        <p:spPr bwMode="auto">
          <a:xfrm>
            <a:off x="6938963" y="47704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95" name="AutoShape 23"/>
          <p:cNvSpPr>
            <a:spLocks noChangeArrowheads="1"/>
          </p:cNvSpPr>
          <p:nvPr/>
        </p:nvSpPr>
        <p:spPr bwMode="auto">
          <a:xfrm>
            <a:off x="5424488" y="325755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96" name="AutoShape 24"/>
          <p:cNvSpPr>
            <a:spLocks noChangeArrowheads="1"/>
          </p:cNvSpPr>
          <p:nvPr/>
        </p:nvSpPr>
        <p:spPr bwMode="auto">
          <a:xfrm>
            <a:off x="6034088" y="333375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97" name="AutoShape 25"/>
          <p:cNvSpPr>
            <a:spLocks noChangeArrowheads="1"/>
          </p:cNvSpPr>
          <p:nvPr/>
        </p:nvSpPr>
        <p:spPr bwMode="auto">
          <a:xfrm>
            <a:off x="7100888" y="409575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98" name="Line 26"/>
          <p:cNvSpPr>
            <a:spLocks noChangeShapeType="1"/>
          </p:cNvSpPr>
          <p:nvPr/>
        </p:nvSpPr>
        <p:spPr bwMode="auto">
          <a:xfrm flipV="1">
            <a:off x="4652964" y="3257550"/>
            <a:ext cx="2143125" cy="288448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905" name="Line 33"/>
          <p:cNvSpPr>
            <a:spLocks noChangeShapeType="1"/>
          </p:cNvSpPr>
          <p:nvPr/>
        </p:nvSpPr>
        <p:spPr bwMode="auto">
          <a:xfrm>
            <a:off x="5505450" y="3340100"/>
            <a:ext cx="762000" cy="6159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906" name="Line 34"/>
          <p:cNvSpPr>
            <a:spLocks noChangeShapeType="1"/>
          </p:cNvSpPr>
          <p:nvPr/>
        </p:nvSpPr>
        <p:spPr bwMode="auto">
          <a:xfrm flipH="1" flipV="1">
            <a:off x="5988050" y="4362450"/>
            <a:ext cx="254000" cy="1841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07908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7805269"/>
              </p:ext>
            </p:extLst>
          </p:nvPr>
        </p:nvGraphicFramePr>
        <p:xfrm>
          <a:off x="8458200" y="1254446"/>
          <a:ext cx="1600200" cy="9270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Equation" r:id="rId4" imgW="812520" imgH="469800" progId="Equation.3">
                  <p:embed/>
                </p:oleObj>
              </mc:Choice>
              <mc:Fallback>
                <p:oleObj name="Equation" r:id="rId4" imgW="812520" imgH="469800" progId="Equation.3">
                  <p:embed/>
                  <p:pic>
                    <p:nvPicPr>
                      <p:cNvPr id="207908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8200" y="1254446"/>
                        <a:ext cx="1600200" cy="9270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909" name="Text Box 37"/>
          <p:cNvSpPr txBox="1">
            <a:spLocks noChangeArrowheads="1"/>
          </p:cNvSpPr>
          <p:nvPr/>
        </p:nvSpPr>
        <p:spPr bwMode="auto">
          <a:xfrm>
            <a:off x="5610225" y="3476625"/>
            <a:ext cx="495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/>
              <a:t>r</a:t>
            </a:r>
          </a:p>
        </p:txBody>
      </p:sp>
      <p:sp>
        <p:nvSpPr>
          <p:cNvPr id="207910" name="Oval 38"/>
          <p:cNvSpPr>
            <a:spLocks noChangeArrowheads="1"/>
          </p:cNvSpPr>
          <p:nvPr/>
        </p:nvSpPr>
        <p:spPr bwMode="auto">
          <a:xfrm>
            <a:off x="5264150" y="4476751"/>
            <a:ext cx="228600" cy="219075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911" name="Oval 39"/>
          <p:cNvSpPr>
            <a:spLocks noChangeArrowheads="1"/>
          </p:cNvSpPr>
          <p:nvPr/>
        </p:nvSpPr>
        <p:spPr bwMode="auto">
          <a:xfrm>
            <a:off x="5537200" y="5272089"/>
            <a:ext cx="228600" cy="219075"/>
          </a:xfrm>
          <a:prstGeom prst="ellipse">
            <a:avLst/>
          </a:prstGeom>
          <a:noFill/>
          <a:ln w="19050" algn="ctr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912" name="Oval 40"/>
          <p:cNvSpPr>
            <a:spLocks noChangeArrowheads="1"/>
          </p:cNvSpPr>
          <p:nvPr/>
        </p:nvSpPr>
        <p:spPr bwMode="auto">
          <a:xfrm>
            <a:off x="6170613" y="4459289"/>
            <a:ext cx="228600" cy="219075"/>
          </a:xfrm>
          <a:prstGeom prst="ellipse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913" name="Line 41"/>
          <p:cNvSpPr>
            <a:spLocks noChangeShapeType="1"/>
          </p:cNvSpPr>
          <p:nvPr/>
        </p:nvSpPr>
        <p:spPr bwMode="auto">
          <a:xfrm flipH="1" flipV="1">
            <a:off x="5364164" y="5176839"/>
            <a:ext cx="244475" cy="174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914" name="Line 42"/>
          <p:cNvSpPr>
            <a:spLocks noChangeShapeType="1"/>
          </p:cNvSpPr>
          <p:nvPr/>
        </p:nvSpPr>
        <p:spPr bwMode="auto">
          <a:xfrm flipH="1" flipV="1">
            <a:off x="5416550" y="4614864"/>
            <a:ext cx="234950" cy="1793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915" name="Line 43"/>
          <p:cNvSpPr>
            <a:spLocks noChangeShapeType="1"/>
          </p:cNvSpPr>
          <p:nvPr/>
        </p:nvSpPr>
        <p:spPr bwMode="auto">
          <a:xfrm flipV="1">
            <a:off x="5091114" y="3438525"/>
            <a:ext cx="2009775" cy="2693988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916" name="Line 44"/>
          <p:cNvSpPr>
            <a:spLocks noChangeShapeType="1"/>
          </p:cNvSpPr>
          <p:nvPr/>
        </p:nvSpPr>
        <p:spPr bwMode="auto">
          <a:xfrm flipV="1">
            <a:off x="4443414" y="3076575"/>
            <a:ext cx="2066925" cy="2770188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917" name="Line 45"/>
          <p:cNvSpPr>
            <a:spLocks noChangeShapeType="1"/>
          </p:cNvSpPr>
          <p:nvPr/>
        </p:nvSpPr>
        <p:spPr bwMode="auto">
          <a:xfrm>
            <a:off x="6457950" y="3143250"/>
            <a:ext cx="552450" cy="419100"/>
          </a:xfrm>
          <a:prstGeom prst="line">
            <a:avLst/>
          </a:prstGeom>
          <a:noFill/>
          <a:ln w="9525">
            <a:solidFill>
              <a:srgbClr val="339966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918" name="Text Box 46"/>
          <p:cNvSpPr txBox="1">
            <a:spLocks noChangeArrowheads="1"/>
          </p:cNvSpPr>
          <p:nvPr/>
        </p:nvSpPr>
        <p:spPr bwMode="auto">
          <a:xfrm>
            <a:off x="6534150" y="28194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l-GR" altLang="en-US" i="1"/>
              <a:t>ρ</a:t>
            </a:r>
            <a:endParaRPr lang="en-US" altLang="en-US" i="1"/>
          </a:p>
        </p:txBody>
      </p:sp>
    </p:spTree>
    <p:extLst>
      <p:ext uri="{BB962C8B-B14F-4D97-AF65-F5344CB8AC3E}">
        <p14:creationId xmlns:p14="http://schemas.microsoft.com/office/powerpoint/2010/main" val="46639293"/>
      </p:ext>
    </p:extLst>
  </p:cSld>
  <p:clrMapOvr>
    <a:masterClrMapping/>
  </p:clrMapOvr>
  <p:transition advTm="349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11473"/>
            <a:ext cx="12115800" cy="1426927"/>
          </a:xfrm>
        </p:spPr>
        <p:txBody>
          <a:bodyPr/>
          <a:lstStyle/>
          <a:p>
            <a:pPr eaLnBrk="1" hangingPunct="1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Every machine learning task has three key components:</a:t>
            </a:r>
          </a:p>
          <a:p>
            <a:pPr lvl="1" eaLnBrk="1" hangingPunct="1"/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Representation</a:t>
            </a:r>
          </a:p>
          <a:p>
            <a:pPr lvl="1" eaLnBrk="1" hangingPunct="1"/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Optimization</a:t>
            </a:r>
          </a:p>
          <a:p>
            <a:pPr lvl="1" eaLnBrk="1" hangingPunct="1"/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</a:p>
          <a:p>
            <a:pPr marL="0" indent="0">
              <a:buNone/>
            </a:pP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49000" y="6248400"/>
            <a:ext cx="228600" cy="457200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3402B5-14E7-4127-8640-CA5125F131F1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200" y="317212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                                </a:t>
            </a:r>
            <a:r>
              <a:rPr lang="en-US" sz="3600" b="1" dirty="0">
                <a:solidFill>
                  <a:schemeClr val="accent6"/>
                </a:solidFill>
              </a:rPr>
              <a:t>Machine Learning  -- A Summary</a:t>
            </a:r>
            <a:endParaRPr lang="en-US" b="1" dirty="0">
              <a:solidFill>
                <a:schemeClr val="accent6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905000" y="2817168"/>
            <a:ext cx="7797690" cy="3659832"/>
            <a:chOff x="1905000" y="2817168"/>
            <a:chExt cx="7797690" cy="3659832"/>
          </a:xfrm>
        </p:grpSpPr>
        <p:grpSp>
          <p:nvGrpSpPr>
            <p:cNvPr id="21" name="Group 20"/>
            <p:cNvGrpSpPr/>
            <p:nvPr/>
          </p:nvGrpSpPr>
          <p:grpSpPr>
            <a:xfrm>
              <a:off x="1905000" y="2817168"/>
              <a:ext cx="7797690" cy="3659832"/>
              <a:chOff x="1905000" y="2817168"/>
              <a:chExt cx="7797690" cy="3659832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2006490" y="2817168"/>
                <a:ext cx="7696200" cy="3149380"/>
                <a:chOff x="1828800" y="2875722"/>
                <a:chExt cx="7696200" cy="3149380"/>
              </a:xfrm>
            </p:grpSpPr>
            <p:sp>
              <p:nvSpPr>
                <p:cNvPr id="6" name="Rectangle 5"/>
                <p:cNvSpPr/>
                <p:nvPr/>
              </p:nvSpPr>
              <p:spPr bwMode="auto">
                <a:xfrm>
                  <a:off x="3314700" y="2875722"/>
                  <a:ext cx="4610100" cy="1066800"/>
                </a:xfrm>
                <a:prstGeom prst="rect">
                  <a:avLst/>
                </a:prstGeom>
                <a:solidFill>
                  <a:schemeClr val="accent3">
                    <a:lumMod val="95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R="0" algn="l" defTabSz="914400" rtl="0" eaLnBrk="1" fontAlgn="base" latinLnBrk="0" hangingPunct="1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SzTx/>
                    <a:tabLst/>
                  </a:pPr>
                  <a:endParaRPr kumimoji="0" 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marR="0" algn="l" defTabSz="914400" rtl="0" eaLnBrk="1" fontAlgn="base" latinLnBrk="0" hangingPunct="1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SzTx/>
                    <a:tabLst/>
                  </a:pPr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 </a:t>
                  </a:r>
                  <a:r>
                    <a:rPr kumimoji="0" lang="en-US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Machine Learning in Practice</a:t>
                  </a:r>
                </a:p>
              </p:txBody>
            </p:sp>
            <p:grpSp>
              <p:nvGrpSpPr>
                <p:cNvPr id="10" name="Group 9"/>
                <p:cNvGrpSpPr/>
                <p:nvPr/>
              </p:nvGrpSpPr>
              <p:grpSpPr>
                <a:xfrm>
                  <a:off x="1828800" y="4800600"/>
                  <a:ext cx="7696200" cy="1224502"/>
                  <a:chOff x="1752600" y="4719098"/>
                  <a:chExt cx="7696200" cy="1224502"/>
                </a:xfrm>
              </p:grpSpPr>
              <p:sp>
                <p:nvSpPr>
                  <p:cNvPr id="7" name="Rectangle 6"/>
                  <p:cNvSpPr/>
                  <p:nvPr/>
                </p:nvSpPr>
                <p:spPr bwMode="auto">
                  <a:xfrm>
                    <a:off x="1752600" y="4724400"/>
                    <a:ext cx="3657600" cy="1219200"/>
                  </a:xfrm>
                  <a:prstGeom prst="rect">
                    <a:avLst/>
                  </a:prstGeom>
                  <a:solidFill>
                    <a:schemeClr val="accent3">
                      <a:lumMod val="95000"/>
                    </a:schemeClr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lvl="1" eaLnBrk="1" hangingPunct="1"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rgbClr val="FF0000"/>
                      </a:buClr>
                    </a:pPr>
                    <a:endParaRPr lang="en-US" sz="2000" b="1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  <a:p>
                    <a:pPr lvl="1" eaLnBrk="1" hangingPunct="1"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rgbClr val="FF0000"/>
                      </a:buClr>
                    </a:pPr>
                    <a:r>
                      <a:rPr 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Represent input through features the computer can understand </a:t>
                    </a:r>
                    <a:endParaRPr kumimoji="0" lang="en-US" sz="20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" name="Rectangle 7"/>
                  <p:cNvSpPr/>
                  <p:nvPr/>
                </p:nvSpPr>
                <p:spPr bwMode="auto">
                  <a:xfrm>
                    <a:off x="5499210" y="4724400"/>
                    <a:ext cx="1892190" cy="1219200"/>
                  </a:xfrm>
                  <a:prstGeom prst="rect">
                    <a:avLst/>
                  </a:prstGeom>
                  <a:solidFill>
                    <a:schemeClr val="accent3">
                      <a:lumMod val="95000"/>
                    </a:schemeClr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lvl="0" eaLnBrk="1" hangingPunct="1"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rgbClr val="FF0000"/>
                      </a:buClr>
                    </a:pPr>
                    <a:endParaRPr lang="en-US" sz="2000" b="1" dirty="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  <a:p>
                    <a:pPr lvl="0" eaLnBrk="1" hangingPunct="1"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rgbClr val="FF0000"/>
                      </a:buClr>
                    </a:pPr>
                    <a:r>
                      <a:rPr lang="en-US" sz="2000" b="1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    Learning</a:t>
                    </a:r>
                  </a:p>
                  <a:p>
                    <a:pPr lvl="0" eaLnBrk="1" hangingPunct="1"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rgbClr val="FF0000"/>
                      </a:buClr>
                    </a:pPr>
                    <a:r>
                      <a:rPr lang="en-US" sz="2000" b="1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   Algorithm</a:t>
                    </a:r>
                  </a:p>
                </p:txBody>
              </p:sp>
              <p:sp>
                <p:nvSpPr>
                  <p:cNvPr id="9" name="Rectangle 8"/>
                  <p:cNvSpPr/>
                  <p:nvPr/>
                </p:nvSpPr>
                <p:spPr bwMode="auto">
                  <a:xfrm>
                    <a:off x="7480410" y="4719098"/>
                    <a:ext cx="1968390" cy="1224501"/>
                  </a:xfrm>
                  <a:prstGeom prst="rect">
                    <a:avLst/>
                  </a:prstGeom>
                  <a:solidFill>
                    <a:schemeClr val="accent3">
                      <a:lumMod val="95000"/>
                    </a:schemeClr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R="0" algn="l" defTabSz="914400" rtl="0" eaLnBrk="1" fontAlgn="base" latinLnBrk="0" hangingPunct="1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00"/>
                      </a:buClr>
                      <a:buSzTx/>
                      <a:tabLst/>
                    </a:pPr>
                    <a:endParaRPr kumimoji="0" lang="en-US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  <a:p>
                    <a:pPr marR="0" algn="l" defTabSz="914400" rtl="0" eaLnBrk="1" fontAlgn="base" latinLnBrk="0" hangingPunct="1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00"/>
                      </a:buClr>
                      <a:buSzTx/>
                      <a:tabLst/>
                    </a:pPr>
                    <a:r>
                      <a:rPr lang="en-US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 </a:t>
                    </a:r>
                    <a:r>
                      <a:rPr 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Test Model’s</a:t>
                    </a:r>
                  </a:p>
                  <a:p>
                    <a:pPr marR="0" algn="l" defTabSz="914400" rtl="0" eaLnBrk="1" fontAlgn="base" latinLnBrk="0" hangingPunct="1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00"/>
                      </a:buClr>
                      <a:buSzTx/>
                      <a:tabLst/>
                    </a:pPr>
                    <a:r>
                      <a:rPr kumimoji="0" lang="en-US" sz="2000" b="1" i="0" u="none" strike="noStrike" cap="none" normalizeH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rPr>
                      <a:t>Generalization</a:t>
                    </a:r>
                    <a:endParaRPr kumimoji="0" lang="en-US" sz="20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12" name="TextBox 11"/>
              <p:cNvSpPr txBox="1"/>
              <p:nvPr/>
            </p:nvSpPr>
            <p:spPr>
              <a:xfrm>
                <a:off x="1905000" y="6015335"/>
                <a:ext cx="7696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             </a:t>
                </a:r>
                <a:r>
                  <a:rPr lang="en-US" b="1" dirty="0">
                    <a:solidFill>
                      <a:srgbClr val="7030A0"/>
                    </a:solidFill>
                  </a:rPr>
                  <a:t>Representation</a:t>
                </a:r>
                <a:r>
                  <a:rPr lang="en-US" dirty="0"/>
                  <a:t>          </a:t>
                </a:r>
                <a:r>
                  <a:rPr lang="en-US" b="1" dirty="0">
                    <a:solidFill>
                      <a:srgbClr val="00B050"/>
                    </a:solidFill>
                  </a:rPr>
                  <a:t>Optimization</a:t>
                </a:r>
                <a:r>
                  <a:rPr lang="en-US" dirty="0"/>
                  <a:t>     </a:t>
                </a:r>
                <a:r>
                  <a:rPr lang="en-US" b="1" dirty="0">
                    <a:solidFill>
                      <a:srgbClr val="FF0000"/>
                    </a:solidFill>
                  </a:rPr>
                  <a:t>Evaluation</a:t>
                </a:r>
              </a:p>
            </p:txBody>
          </p:sp>
          <p:cxnSp>
            <p:nvCxnSpPr>
              <p:cNvPr id="16" name="Straight Connector 15"/>
              <p:cNvCxnSpPr/>
              <p:nvPr/>
            </p:nvCxnSpPr>
            <p:spPr bwMode="auto">
              <a:xfrm>
                <a:off x="8102490" y="2817168"/>
                <a:ext cx="1600200" cy="1924878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 bwMode="auto">
              <a:xfrm flipH="1">
                <a:off x="2006490" y="2817168"/>
                <a:ext cx="1485900" cy="1924878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Connector 12"/>
            <p:cNvCxnSpPr/>
            <p:nvPr/>
          </p:nvCxnSpPr>
          <p:spPr bwMode="auto">
            <a:xfrm flipH="1">
              <a:off x="2006490" y="3883968"/>
              <a:ext cx="1485900" cy="85807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auto">
            <a:xfrm>
              <a:off x="8102490" y="3883968"/>
              <a:ext cx="1498710" cy="81459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1577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782927" y="-84137"/>
            <a:ext cx="10363200" cy="1143000"/>
          </a:xfrm>
        </p:spPr>
        <p:txBody>
          <a:bodyPr/>
          <a:lstStyle/>
          <a:p>
            <a:r>
              <a:rPr lang="en-US" altLang="en-US" sz="4000" dirty="0">
                <a:solidFill>
                  <a:schemeClr val="accent6"/>
                </a:solidFill>
              </a:rPr>
              <a:t>SVM :Maximum Margin Classification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23924"/>
            <a:ext cx="11887200" cy="578167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sz="2800" dirty="0"/>
              <a:t>Maximizing the margin is good according to intuition and PAC theory.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800" dirty="0"/>
              <a:t>Implies that only support vectors matter; other training examples are ignorable. </a:t>
            </a:r>
          </a:p>
        </p:txBody>
      </p:sp>
      <p:sp>
        <p:nvSpPr>
          <p:cNvPr id="209950" name="Line 30"/>
          <p:cNvSpPr>
            <a:spLocks noChangeShapeType="1"/>
          </p:cNvSpPr>
          <p:nvPr/>
        </p:nvSpPr>
        <p:spPr bwMode="auto">
          <a:xfrm flipV="1">
            <a:off x="4187825" y="3340100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951" name="Line 31"/>
          <p:cNvSpPr>
            <a:spLocks noChangeShapeType="1"/>
          </p:cNvSpPr>
          <p:nvPr/>
        </p:nvSpPr>
        <p:spPr bwMode="auto">
          <a:xfrm flipV="1">
            <a:off x="4052888" y="6265863"/>
            <a:ext cx="40814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952" name="AutoShape 32"/>
          <p:cNvSpPr>
            <a:spLocks noChangeArrowheads="1"/>
          </p:cNvSpPr>
          <p:nvPr/>
        </p:nvSpPr>
        <p:spPr bwMode="auto">
          <a:xfrm>
            <a:off x="5227638" y="409575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953" name="AutoShape 33"/>
          <p:cNvSpPr>
            <a:spLocks noChangeArrowheads="1"/>
          </p:cNvSpPr>
          <p:nvPr/>
        </p:nvSpPr>
        <p:spPr bwMode="auto">
          <a:xfrm>
            <a:off x="4652963" y="44529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954" name="AutoShape 34"/>
          <p:cNvSpPr>
            <a:spLocks noChangeArrowheads="1"/>
          </p:cNvSpPr>
          <p:nvPr/>
        </p:nvSpPr>
        <p:spPr bwMode="auto">
          <a:xfrm>
            <a:off x="4805363" y="49990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955" name="AutoShape 35"/>
          <p:cNvSpPr>
            <a:spLocks noChangeArrowheads="1"/>
          </p:cNvSpPr>
          <p:nvPr/>
        </p:nvSpPr>
        <p:spPr bwMode="auto">
          <a:xfrm>
            <a:off x="4424363" y="54562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956" name="AutoShape 36"/>
          <p:cNvSpPr>
            <a:spLocks noChangeArrowheads="1"/>
          </p:cNvSpPr>
          <p:nvPr/>
        </p:nvSpPr>
        <p:spPr bwMode="auto">
          <a:xfrm>
            <a:off x="4957763" y="38560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957" name="AutoShape 37"/>
          <p:cNvSpPr>
            <a:spLocks noChangeArrowheads="1"/>
          </p:cNvSpPr>
          <p:nvPr/>
        </p:nvSpPr>
        <p:spPr bwMode="auto">
          <a:xfrm>
            <a:off x="4424363" y="47704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958" name="AutoShape 38"/>
          <p:cNvSpPr>
            <a:spLocks noChangeArrowheads="1"/>
          </p:cNvSpPr>
          <p:nvPr/>
        </p:nvSpPr>
        <p:spPr bwMode="auto">
          <a:xfrm>
            <a:off x="4576763" y="49228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959" name="AutoShape 39"/>
          <p:cNvSpPr>
            <a:spLocks noChangeArrowheads="1"/>
          </p:cNvSpPr>
          <p:nvPr/>
        </p:nvSpPr>
        <p:spPr bwMode="auto">
          <a:xfrm>
            <a:off x="5338763" y="45418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960" name="AutoShape 40"/>
          <p:cNvSpPr>
            <a:spLocks noChangeArrowheads="1"/>
          </p:cNvSpPr>
          <p:nvPr/>
        </p:nvSpPr>
        <p:spPr bwMode="auto">
          <a:xfrm>
            <a:off x="6240463" y="45291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961" name="AutoShape 41"/>
          <p:cNvSpPr>
            <a:spLocks noChangeArrowheads="1"/>
          </p:cNvSpPr>
          <p:nvPr/>
        </p:nvSpPr>
        <p:spPr bwMode="auto">
          <a:xfrm>
            <a:off x="5872163" y="54562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962" name="AutoShape 42"/>
          <p:cNvSpPr>
            <a:spLocks noChangeArrowheads="1"/>
          </p:cNvSpPr>
          <p:nvPr/>
        </p:nvSpPr>
        <p:spPr bwMode="auto">
          <a:xfrm>
            <a:off x="6862763" y="54562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963" name="AutoShape 43"/>
          <p:cNvSpPr>
            <a:spLocks noChangeArrowheads="1"/>
          </p:cNvSpPr>
          <p:nvPr/>
        </p:nvSpPr>
        <p:spPr bwMode="auto">
          <a:xfrm>
            <a:off x="5554663" y="59769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964" name="AutoShape 44"/>
          <p:cNvSpPr>
            <a:spLocks noChangeArrowheads="1"/>
          </p:cNvSpPr>
          <p:nvPr/>
        </p:nvSpPr>
        <p:spPr bwMode="auto">
          <a:xfrm>
            <a:off x="6176963" y="48466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965" name="AutoShape 45"/>
          <p:cNvSpPr>
            <a:spLocks noChangeArrowheads="1"/>
          </p:cNvSpPr>
          <p:nvPr/>
        </p:nvSpPr>
        <p:spPr bwMode="auto">
          <a:xfrm>
            <a:off x="5608638" y="534035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966" name="AutoShape 46"/>
          <p:cNvSpPr>
            <a:spLocks noChangeArrowheads="1"/>
          </p:cNvSpPr>
          <p:nvPr/>
        </p:nvSpPr>
        <p:spPr bwMode="auto">
          <a:xfrm>
            <a:off x="6253163" y="56848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967" name="AutoShape 47"/>
          <p:cNvSpPr>
            <a:spLocks noChangeArrowheads="1"/>
          </p:cNvSpPr>
          <p:nvPr/>
        </p:nvSpPr>
        <p:spPr bwMode="auto">
          <a:xfrm>
            <a:off x="6938963" y="47704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968" name="AutoShape 48"/>
          <p:cNvSpPr>
            <a:spLocks noChangeArrowheads="1"/>
          </p:cNvSpPr>
          <p:nvPr/>
        </p:nvSpPr>
        <p:spPr bwMode="auto">
          <a:xfrm>
            <a:off x="5424488" y="325755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969" name="AutoShape 49"/>
          <p:cNvSpPr>
            <a:spLocks noChangeArrowheads="1"/>
          </p:cNvSpPr>
          <p:nvPr/>
        </p:nvSpPr>
        <p:spPr bwMode="auto">
          <a:xfrm>
            <a:off x="6034088" y="333375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970" name="AutoShape 50"/>
          <p:cNvSpPr>
            <a:spLocks noChangeArrowheads="1"/>
          </p:cNvSpPr>
          <p:nvPr/>
        </p:nvSpPr>
        <p:spPr bwMode="auto">
          <a:xfrm>
            <a:off x="7100888" y="409575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971" name="Line 51"/>
          <p:cNvSpPr>
            <a:spLocks noChangeShapeType="1"/>
          </p:cNvSpPr>
          <p:nvPr/>
        </p:nvSpPr>
        <p:spPr bwMode="auto">
          <a:xfrm flipV="1">
            <a:off x="4652964" y="3257550"/>
            <a:ext cx="2143125" cy="288448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973" name="Line 53"/>
          <p:cNvSpPr>
            <a:spLocks noChangeShapeType="1"/>
          </p:cNvSpPr>
          <p:nvPr/>
        </p:nvSpPr>
        <p:spPr bwMode="auto">
          <a:xfrm flipH="1" flipV="1">
            <a:off x="5988050" y="4362450"/>
            <a:ext cx="254000" cy="1841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975" name="Oval 55"/>
          <p:cNvSpPr>
            <a:spLocks noChangeArrowheads="1"/>
          </p:cNvSpPr>
          <p:nvPr/>
        </p:nvSpPr>
        <p:spPr bwMode="auto">
          <a:xfrm>
            <a:off x="5264150" y="4476751"/>
            <a:ext cx="228600" cy="219075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976" name="Oval 56"/>
          <p:cNvSpPr>
            <a:spLocks noChangeArrowheads="1"/>
          </p:cNvSpPr>
          <p:nvPr/>
        </p:nvSpPr>
        <p:spPr bwMode="auto">
          <a:xfrm>
            <a:off x="5537200" y="5272089"/>
            <a:ext cx="228600" cy="219075"/>
          </a:xfrm>
          <a:prstGeom prst="ellipse">
            <a:avLst/>
          </a:prstGeom>
          <a:noFill/>
          <a:ln w="19050" algn="ctr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977" name="Oval 57"/>
          <p:cNvSpPr>
            <a:spLocks noChangeArrowheads="1"/>
          </p:cNvSpPr>
          <p:nvPr/>
        </p:nvSpPr>
        <p:spPr bwMode="auto">
          <a:xfrm>
            <a:off x="6170613" y="4459289"/>
            <a:ext cx="228600" cy="219075"/>
          </a:xfrm>
          <a:prstGeom prst="ellipse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978" name="Line 58"/>
          <p:cNvSpPr>
            <a:spLocks noChangeShapeType="1"/>
          </p:cNvSpPr>
          <p:nvPr/>
        </p:nvSpPr>
        <p:spPr bwMode="auto">
          <a:xfrm flipH="1" flipV="1">
            <a:off x="5364164" y="5176839"/>
            <a:ext cx="244475" cy="174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979" name="Line 59"/>
          <p:cNvSpPr>
            <a:spLocks noChangeShapeType="1"/>
          </p:cNvSpPr>
          <p:nvPr/>
        </p:nvSpPr>
        <p:spPr bwMode="auto">
          <a:xfrm flipH="1" flipV="1">
            <a:off x="5416550" y="4614864"/>
            <a:ext cx="234950" cy="1793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980" name="Line 60"/>
          <p:cNvSpPr>
            <a:spLocks noChangeShapeType="1"/>
          </p:cNvSpPr>
          <p:nvPr/>
        </p:nvSpPr>
        <p:spPr bwMode="auto">
          <a:xfrm flipV="1">
            <a:off x="5091114" y="3438525"/>
            <a:ext cx="2009775" cy="2693988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981" name="Line 61"/>
          <p:cNvSpPr>
            <a:spLocks noChangeShapeType="1"/>
          </p:cNvSpPr>
          <p:nvPr/>
        </p:nvSpPr>
        <p:spPr bwMode="auto">
          <a:xfrm flipV="1">
            <a:off x="4443414" y="3076575"/>
            <a:ext cx="2066925" cy="2770188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4749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2103438" y="38511"/>
            <a:ext cx="7772400" cy="1143000"/>
          </a:xfrm>
        </p:spPr>
        <p:txBody>
          <a:bodyPr/>
          <a:lstStyle/>
          <a:p>
            <a:r>
              <a:rPr lang="en-US" altLang="en-US" sz="4800" dirty="0">
                <a:solidFill>
                  <a:schemeClr val="accent6"/>
                </a:solidFill>
              </a:rPr>
              <a:t>Soft Margin Classification  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111623"/>
            <a:ext cx="11971338" cy="5323730"/>
          </a:xfrm>
        </p:spPr>
        <p:txBody>
          <a:bodyPr/>
          <a:lstStyle/>
          <a:p>
            <a:r>
              <a:rPr lang="en-US" altLang="en-US" sz="2800" dirty="0"/>
              <a:t>What if the training set is not linearly separable?</a:t>
            </a:r>
            <a:endParaRPr lang="en-US" altLang="en-US" sz="2800" i="1" dirty="0"/>
          </a:p>
          <a:p>
            <a:r>
              <a:rPr lang="en-US" altLang="en-US" sz="2800" i="1" dirty="0"/>
              <a:t>Slack variables</a:t>
            </a:r>
            <a:r>
              <a:rPr lang="en-US" altLang="en-US" sz="2800" dirty="0"/>
              <a:t> </a:t>
            </a:r>
            <a:r>
              <a:rPr lang="el-GR" altLang="en-US" sz="2800" i="1" dirty="0">
                <a:cs typeface="Times New Roman" panose="02020603050405020304" pitchFamily="18" charset="0"/>
              </a:rPr>
              <a:t>ξ</a:t>
            </a:r>
            <a:r>
              <a:rPr lang="en-US" altLang="en-US" sz="2800" i="1" baseline="-25000" dirty="0" err="1">
                <a:cs typeface="Times New Roman" panose="02020603050405020304" pitchFamily="18" charset="0"/>
              </a:rPr>
              <a:t>i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/>
              <a:t>can be added to allow misclassification of difficult or noisy examples, resulting margin is called </a:t>
            </a:r>
            <a:r>
              <a:rPr lang="en-US" altLang="en-US" sz="2800" i="1" dirty="0"/>
              <a:t>soft</a:t>
            </a:r>
            <a:r>
              <a:rPr lang="en-US" altLang="en-US" sz="2800" dirty="0"/>
              <a:t>.</a:t>
            </a:r>
          </a:p>
        </p:txBody>
      </p:sp>
      <p:sp>
        <p:nvSpPr>
          <p:cNvPr id="218116" name="Line 4"/>
          <p:cNvSpPr>
            <a:spLocks noChangeShapeType="1"/>
          </p:cNvSpPr>
          <p:nvPr/>
        </p:nvSpPr>
        <p:spPr bwMode="auto">
          <a:xfrm flipV="1">
            <a:off x="4054475" y="2787650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117" name="Line 5"/>
          <p:cNvSpPr>
            <a:spLocks noChangeShapeType="1"/>
          </p:cNvSpPr>
          <p:nvPr/>
        </p:nvSpPr>
        <p:spPr bwMode="auto">
          <a:xfrm flipV="1">
            <a:off x="3919538" y="5713413"/>
            <a:ext cx="40814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118" name="AutoShape 6"/>
          <p:cNvSpPr>
            <a:spLocks noChangeArrowheads="1"/>
          </p:cNvSpPr>
          <p:nvPr/>
        </p:nvSpPr>
        <p:spPr bwMode="auto">
          <a:xfrm>
            <a:off x="5094288" y="35433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8119" name="AutoShape 7"/>
          <p:cNvSpPr>
            <a:spLocks noChangeArrowheads="1"/>
          </p:cNvSpPr>
          <p:nvPr/>
        </p:nvSpPr>
        <p:spPr bwMode="auto">
          <a:xfrm>
            <a:off x="4519613" y="39004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8120" name="AutoShape 8"/>
          <p:cNvSpPr>
            <a:spLocks noChangeArrowheads="1"/>
          </p:cNvSpPr>
          <p:nvPr/>
        </p:nvSpPr>
        <p:spPr bwMode="auto">
          <a:xfrm>
            <a:off x="4672013" y="44465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8121" name="AutoShape 9"/>
          <p:cNvSpPr>
            <a:spLocks noChangeArrowheads="1"/>
          </p:cNvSpPr>
          <p:nvPr/>
        </p:nvSpPr>
        <p:spPr bwMode="auto">
          <a:xfrm>
            <a:off x="4291013" y="49037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8122" name="AutoShape 10"/>
          <p:cNvSpPr>
            <a:spLocks noChangeArrowheads="1"/>
          </p:cNvSpPr>
          <p:nvPr/>
        </p:nvSpPr>
        <p:spPr bwMode="auto">
          <a:xfrm>
            <a:off x="4824413" y="33035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8123" name="AutoShape 11"/>
          <p:cNvSpPr>
            <a:spLocks noChangeArrowheads="1"/>
          </p:cNvSpPr>
          <p:nvPr/>
        </p:nvSpPr>
        <p:spPr bwMode="auto">
          <a:xfrm>
            <a:off x="4291013" y="42179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8124" name="AutoShape 12"/>
          <p:cNvSpPr>
            <a:spLocks noChangeArrowheads="1"/>
          </p:cNvSpPr>
          <p:nvPr/>
        </p:nvSpPr>
        <p:spPr bwMode="auto">
          <a:xfrm>
            <a:off x="4443413" y="43703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8125" name="AutoShape 13"/>
          <p:cNvSpPr>
            <a:spLocks noChangeArrowheads="1"/>
          </p:cNvSpPr>
          <p:nvPr/>
        </p:nvSpPr>
        <p:spPr bwMode="auto">
          <a:xfrm>
            <a:off x="5205413" y="39893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8126" name="AutoShape 14"/>
          <p:cNvSpPr>
            <a:spLocks noChangeArrowheads="1"/>
          </p:cNvSpPr>
          <p:nvPr/>
        </p:nvSpPr>
        <p:spPr bwMode="auto">
          <a:xfrm>
            <a:off x="6107113" y="39766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8127" name="AutoShape 15"/>
          <p:cNvSpPr>
            <a:spLocks noChangeArrowheads="1"/>
          </p:cNvSpPr>
          <p:nvPr/>
        </p:nvSpPr>
        <p:spPr bwMode="auto">
          <a:xfrm>
            <a:off x="5738813" y="49037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8128" name="AutoShape 16"/>
          <p:cNvSpPr>
            <a:spLocks noChangeArrowheads="1"/>
          </p:cNvSpPr>
          <p:nvPr/>
        </p:nvSpPr>
        <p:spPr bwMode="auto">
          <a:xfrm>
            <a:off x="6729413" y="49037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8129" name="AutoShape 17"/>
          <p:cNvSpPr>
            <a:spLocks noChangeArrowheads="1"/>
          </p:cNvSpPr>
          <p:nvPr/>
        </p:nvSpPr>
        <p:spPr bwMode="auto">
          <a:xfrm>
            <a:off x="5421313" y="54244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8130" name="AutoShape 18"/>
          <p:cNvSpPr>
            <a:spLocks noChangeArrowheads="1"/>
          </p:cNvSpPr>
          <p:nvPr/>
        </p:nvSpPr>
        <p:spPr bwMode="auto">
          <a:xfrm>
            <a:off x="6043613" y="42941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8131" name="AutoShape 19"/>
          <p:cNvSpPr>
            <a:spLocks noChangeArrowheads="1"/>
          </p:cNvSpPr>
          <p:nvPr/>
        </p:nvSpPr>
        <p:spPr bwMode="auto">
          <a:xfrm>
            <a:off x="5475288" y="478790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8132" name="AutoShape 20"/>
          <p:cNvSpPr>
            <a:spLocks noChangeArrowheads="1"/>
          </p:cNvSpPr>
          <p:nvPr/>
        </p:nvSpPr>
        <p:spPr bwMode="auto">
          <a:xfrm>
            <a:off x="6119813" y="51323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8133" name="AutoShape 21"/>
          <p:cNvSpPr>
            <a:spLocks noChangeArrowheads="1"/>
          </p:cNvSpPr>
          <p:nvPr/>
        </p:nvSpPr>
        <p:spPr bwMode="auto">
          <a:xfrm>
            <a:off x="6805613" y="42179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8134" name="AutoShape 22"/>
          <p:cNvSpPr>
            <a:spLocks noChangeArrowheads="1"/>
          </p:cNvSpPr>
          <p:nvPr/>
        </p:nvSpPr>
        <p:spPr bwMode="auto">
          <a:xfrm>
            <a:off x="5291138" y="27051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8135" name="AutoShape 23"/>
          <p:cNvSpPr>
            <a:spLocks noChangeArrowheads="1"/>
          </p:cNvSpPr>
          <p:nvPr/>
        </p:nvSpPr>
        <p:spPr bwMode="auto">
          <a:xfrm>
            <a:off x="5900738" y="27813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8136" name="AutoShape 24"/>
          <p:cNvSpPr>
            <a:spLocks noChangeArrowheads="1"/>
          </p:cNvSpPr>
          <p:nvPr/>
        </p:nvSpPr>
        <p:spPr bwMode="auto">
          <a:xfrm>
            <a:off x="6967538" y="354330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8137" name="AutoShape 25"/>
          <p:cNvSpPr>
            <a:spLocks noChangeArrowheads="1"/>
          </p:cNvSpPr>
          <p:nvPr/>
        </p:nvSpPr>
        <p:spPr bwMode="auto">
          <a:xfrm>
            <a:off x="4779963" y="398780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8138" name="AutoShape 26"/>
          <p:cNvSpPr>
            <a:spLocks noChangeArrowheads="1"/>
          </p:cNvSpPr>
          <p:nvPr/>
        </p:nvSpPr>
        <p:spPr bwMode="auto">
          <a:xfrm>
            <a:off x="4500563" y="46942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8139" name="AutoShape 27"/>
          <p:cNvSpPr>
            <a:spLocks noChangeArrowheads="1"/>
          </p:cNvSpPr>
          <p:nvPr/>
        </p:nvSpPr>
        <p:spPr bwMode="auto">
          <a:xfrm>
            <a:off x="6689725" y="37734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8140" name="Line 28"/>
          <p:cNvSpPr>
            <a:spLocks noChangeShapeType="1"/>
          </p:cNvSpPr>
          <p:nvPr/>
        </p:nvSpPr>
        <p:spPr bwMode="auto">
          <a:xfrm flipV="1">
            <a:off x="4529139" y="2715242"/>
            <a:ext cx="2143125" cy="288448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141" name="Line 29"/>
          <p:cNvSpPr>
            <a:spLocks noChangeShapeType="1"/>
          </p:cNvSpPr>
          <p:nvPr/>
        </p:nvSpPr>
        <p:spPr bwMode="auto">
          <a:xfrm flipH="1" flipV="1">
            <a:off x="5854700" y="3810000"/>
            <a:ext cx="254000" cy="1841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142" name="Oval 30"/>
          <p:cNvSpPr>
            <a:spLocks noChangeArrowheads="1"/>
          </p:cNvSpPr>
          <p:nvPr/>
        </p:nvSpPr>
        <p:spPr bwMode="auto">
          <a:xfrm>
            <a:off x="5130800" y="3924301"/>
            <a:ext cx="228600" cy="219075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8143" name="Oval 31"/>
          <p:cNvSpPr>
            <a:spLocks noChangeArrowheads="1"/>
          </p:cNvSpPr>
          <p:nvPr/>
        </p:nvSpPr>
        <p:spPr bwMode="auto">
          <a:xfrm>
            <a:off x="5403850" y="4719639"/>
            <a:ext cx="228600" cy="219075"/>
          </a:xfrm>
          <a:prstGeom prst="ellipse">
            <a:avLst/>
          </a:prstGeom>
          <a:noFill/>
          <a:ln w="19050" algn="ctr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8144" name="Oval 32"/>
          <p:cNvSpPr>
            <a:spLocks noChangeArrowheads="1"/>
          </p:cNvSpPr>
          <p:nvPr/>
        </p:nvSpPr>
        <p:spPr bwMode="auto">
          <a:xfrm>
            <a:off x="6037263" y="3906839"/>
            <a:ext cx="228600" cy="219075"/>
          </a:xfrm>
          <a:prstGeom prst="ellipse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8145" name="Line 33"/>
          <p:cNvSpPr>
            <a:spLocks noChangeShapeType="1"/>
          </p:cNvSpPr>
          <p:nvPr/>
        </p:nvSpPr>
        <p:spPr bwMode="auto">
          <a:xfrm flipH="1" flipV="1">
            <a:off x="5230814" y="4624389"/>
            <a:ext cx="244475" cy="174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146" name="Line 34"/>
          <p:cNvSpPr>
            <a:spLocks noChangeShapeType="1"/>
          </p:cNvSpPr>
          <p:nvPr/>
        </p:nvSpPr>
        <p:spPr bwMode="auto">
          <a:xfrm flipH="1" flipV="1">
            <a:off x="5283200" y="4062414"/>
            <a:ext cx="234950" cy="1793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147" name="Line 35"/>
          <p:cNvSpPr>
            <a:spLocks noChangeShapeType="1"/>
          </p:cNvSpPr>
          <p:nvPr/>
        </p:nvSpPr>
        <p:spPr bwMode="auto">
          <a:xfrm flipV="1">
            <a:off x="4957764" y="2886075"/>
            <a:ext cx="2009775" cy="2693988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148" name="Line 36"/>
          <p:cNvSpPr>
            <a:spLocks noChangeShapeType="1"/>
          </p:cNvSpPr>
          <p:nvPr/>
        </p:nvSpPr>
        <p:spPr bwMode="auto">
          <a:xfrm flipV="1">
            <a:off x="4310064" y="2524125"/>
            <a:ext cx="2066925" cy="2770188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149" name="Line 37"/>
          <p:cNvSpPr>
            <a:spLocks noChangeShapeType="1"/>
          </p:cNvSpPr>
          <p:nvPr/>
        </p:nvSpPr>
        <p:spPr bwMode="auto">
          <a:xfrm flipH="1" flipV="1">
            <a:off x="5849939" y="3208338"/>
            <a:ext cx="841375" cy="58261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150" name="Line 38"/>
          <p:cNvSpPr>
            <a:spLocks noChangeShapeType="1"/>
          </p:cNvSpPr>
          <p:nvPr/>
        </p:nvSpPr>
        <p:spPr bwMode="auto">
          <a:xfrm>
            <a:off x="4860926" y="4064000"/>
            <a:ext cx="809625" cy="5778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151" name="Text Box 39"/>
          <p:cNvSpPr txBox="1">
            <a:spLocks noChangeArrowheads="1"/>
          </p:cNvSpPr>
          <p:nvPr/>
        </p:nvSpPr>
        <p:spPr bwMode="auto">
          <a:xfrm>
            <a:off x="6313488" y="3603626"/>
            <a:ext cx="704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l-GR" altLang="en-US" sz="2000" i="1">
                <a:cs typeface="Times New Roman" panose="02020603050405020304" pitchFamily="18" charset="0"/>
              </a:rPr>
              <a:t>ξ</a:t>
            </a:r>
            <a:r>
              <a:rPr lang="en-US" altLang="en-US" sz="2000" i="1" baseline="-25000"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218152" name="Text Box 40"/>
          <p:cNvSpPr txBox="1">
            <a:spLocks noChangeArrowheads="1"/>
          </p:cNvSpPr>
          <p:nvPr/>
        </p:nvSpPr>
        <p:spPr bwMode="auto">
          <a:xfrm>
            <a:off x="4781550" y="4067176"/>
            <a:ext cx="704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l-GR" altLang="en-US" sz="2000" i="1">
                <a:cs typeface="Times New Roman" panose="02020603050405020304" pitchFamily="18" charset="0"/>
              </a:rPr>
              <a:t>ξ</a:t>
            </a:r>
            <a:r>
              <a:rPr lang="en-US" altLang="en-US" sz="2000" i="1" baseline="-25000"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218153" name="Oval 41"/>
          <p:cNvSpPr>
            <a:spLocks noChangeArrowheads="1"/>
          </p:cNvSpPr>
          <p:nvPr/>
        </p:nvSpPr>
        <p:spPr bwMode="auto">
          <a:xfrm>
            <a:off x="6616700" y="3708401"/>
            <a:ext cx="228600" cy="219075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8154" name="Oval 42"/>
          <p:cNvSpPr>
            <a:spLocks noChangeArrowheads="1"/>
          </p:cNvSpPr>
          <p:nvPr/>
        </p:nvSpPr>
        <p:spPr bwMode="auto">
          <a:xfrm>
            <a:off x="4708525" y="3916364"/>
            <a:ext cx="228600" cy="219075"/>
          </a:xfrm>
          <a:prstGeom prst="ellipse">
            <a:avLst/>
          </a:prstGeom>
          <a:noFill/>
          <a:ln w="19050" algn="ctr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734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51" grpId="0"/>
      <p:bldP spid="21815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ChangeArrowheads="1"/>
          </p:cNvSpPr>
          <p:nvPr/>
        </p:nvSpPr>
        <p:spPr bwMode="auto">
          <a:xfrm>
            <a:off x="2590800" y="152676"/>
            <a:ext cx="7848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9925" indent="-325438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22350" indent="-350838" algn="l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39850" indent="-315913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681163" indent="-339725" algn="l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4200" b="1" i="0" u="none" strike="noStrike" kern="1200" cap="none" spc="0" normalizeH="0" baseline="0" noProof="0" dirty="0">
                <a:ln>
                  <a:noFill/>
                </a:ln>
                <a:solidFill>
                  <a:srgbClr val="2D2DB9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Linear Vs. Non-linear SVMs</a:t>
            </a:r>
          </a:p>
        </p:txBody>
      </p:sp>
      <p:sp>
        <p:nvSpPr>
          <p:cNvPr id="20483" name="Rectangle 5"/>
          <p:cNvSpPr>
            <a:spLocks noChangeArrowheads="1"/>
          </p:cNvSpPr>
          <p:nvPr/>
        </p:nvSpPr>
        <p:spPr bwMode="auto">
          <a:xfrm>
            <a:off x="914400" y="914676"/>
            <a:ext cx="10667999" cy="6324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9925" indent="-325438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22350" indent="-350838" algn="l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39850" indent="-315913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681163" indent="-339725" algn="l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CC99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Datasets that are linearly separable with some noise work out great: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CC99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CC99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CC99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But what are we going to do if the dataset is just too hard?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CC99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CC99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0486" name="Group 22"/>
          <p:cNvGrpSpPr>
            <a:grpSpLocks/>
          </p:cNvGrpSpPr>
          <p:nvPr/>
        </p:nvGrpSpPr>
        <p:grpSpPr bwMode="auto">
          <a:xfrm>
            <a:off x="204152" y="4724400"/>
            <a:ext cx="6248400" cy="609600"/>
            <a:chOff x="1056" y="2322"/>
            <a:chExt cx="2700" cy="327"/>
          </a:xfrm>
        </p:grpSpPr>
        <p:sp>
          <p:nvSpPr>
            <p:cNvPr id="20525" name="Line 23"/>
            <p:cNvSpPr>
              <a:spLocks noChangeShapeType="1"/>
            </p:cNvSpPr>
            <p:nvPr/>
          </p:nvSpPr>
          <p:spPr bwMode="auto">
            <a:xfrm>
              <a:off x="1056" y="2358"/>
              <a:ext cx="2496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20526" name="AutoShape 24"/>
            <p:cNvSpPr>
              <a:spLocks noChangeArrowheads="1"/>
            </p:cNvSpPr>
            <p:nvPr/>
          </p:nvSpPr>
          <p:spPr bwMode="auto">
            <a:xfrm>
              <a:off x="1335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27" name="Line 25"/>
            <p:cNvSpPr>
              <a:spLocks noChangeShapeType="1"/>
            </p:cNvSpPr>
            <p:nvPr/>
          </p:nvSpPr>
          <p:spPr bwMode="auto">
            <a:xfrm>
              <a:off x="2196" y="2322"/>
              <a:ext cx="0" cy="7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20528" name="Text Box 26"/>
            <p:cNvSpPr txBox="1">
              <a:spLocks noChangeArrowheads="1"/>
            </p:cNvSpPr>
            <p:nvPr/>
          </p:nvSpPr>
          <p:spPr bwMode="auto">
            <a:xfrm>
              <a:off x="2106" y="2358"/>
              <a:ext cx="2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20529" name="AutoShape 27"/>
            <p:cNvSpPr>
              <a:spLocks noChangeArrowheads="1"/>
            </p:cNvSpPr>
            <p:nvPr/>
          </p:nvSpPr>
          <p:spPr bwMode="auto">
            <a:xfrm>
              <a:off x="1563" y="2327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30" name="AutoShape 28"/>
            <p:cNvSpPr>
              <a:spLocks noChangeArrowheads="1"/>
            </p:cNvSpPr>
            <p:nvPr/>
          </p:nvSpPr>
          <p:spPr bwMode="auto">
            <a:xfrm>
              <a:off x="1863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31" name="AutoShape 29"/>
            <p:cNvSpPr>
              <a:spLocks noChangeArrowheads="1"/>
            </p:cNvSpPr>
            <p:nvPr/>
          </p:nvSpPr>
          <p:spPr bwMode="auto">
            <a:xfrm>
              <a:off x="1995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32" name="AutoShape 30"/>
            <p:cNvSpPr>
              <a:spLocks noChangeArrowheads="1"/>
            </p:cNvSpPr>
            <p:nvPr/>
          </p:nvSpPr>
          <p:spPr bwMode="auto">
            <a:xfrm>
              <a:off x="2535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33" name="AutoShape 31"/>
            <p:cNvSpPr>
              <a:spLocks noChangeArrowheads="1"/>
            </p:cNvSpPr>
            <p:nvPr/>
          </p:nvSpPr>
          <p:spPr bwMode="auto">
            <a:xfrm>
              <a:off x="2679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34" name="AutoShape 32"/>
            <p:cNvSpPr>
              <a:spLocks noChangeArrowheads="1"/>
            </p:cNvSpPr>
            <p:nvPr/>
          </p:nvSpPr>
          <p:spPr bwMode="auto">
            <a:xfrm>
              <a:off x="2451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35" name="AutoShape 33"/>
            <p:cNvSpPr>
              <a:spLocks noChangeArrowheads="1"/>
            </p:cNvSpPr>
            <p:nvPr/>
          </p:nvSpPr>
          <p:spPr bwMode="auto">
            <a:xfrm>
              <a:off x="2919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36" name="AutoShape 34"/>
            <p:cNvSpPr>
              <a:spLocks noChangeArrowheads="1"/>
            </p:cNvSpPr>
            <p:nvPr/>
          </p:nvSpPr>
          <p:spPr bwMode="auto">
            <a:xfrm>
              <a:off x="3063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37" name="AutoShape 35"/>
            <p:cNvSpPr>
              <a:spLocks noChangeArrowheads="1"/>
            </p:cNvSpPr>
            <p:nvPr/>
          </p:nvSpPr>
          <p:spPr bwMode="auto">
            <a:xfrm>
              <a:off x="3375" y="2327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38" name="Text Box 36"/>
            <p:cNvSpPr txBox="1">
              <a:spLocks noChangeArrowheads="1"/>
            </p:cNvSpPr>
            <p:nvPr/>
          </p:nvSpPr>
          <p:spPr bwMode="auto">
            <a:xfrm>
              <a:off x="3468" y="2322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endParaRPr kumimoji="0" lang="en-US" altLang="zh-CN" sz="2400" b="0" i="1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0487" name="Group 37"/>
          <p:cNvGrpSpPr>
            <a:grpSpLocks/>
          </p:cNvGrpSpPr>
          <p:nvPr/>
        </p:nvGrpSpPr>
        <p:grpSpPr bwMode="auto">
          <a:xfrm>
            <a:off x="3124199" y="1602904"/>
            <a:ext cx="6248400" cy="947763"/>
            <a:chOff x="1056" y="1284"/>
            <a:chExt cx="2724" cy="465"/>
          </a:xfrm>
        </p:grpSpPr>
        <p:sp>
          <p:nvSpPr>
            <p:cNvPr id="20509" name="Line 38"/>
            <p:cNvSpPr>
              <a:spLocks noChangeShapeType="1"/>
            </p:cNvSpPr>
            <p:nvPr/>
          </p:nvSpPr>
          <p:spPr bwMode="auto">
            <a:xfrm>
              <a:off x="1056" y="1458"/>
              <a:ext cx="2496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20510" name="AutoShape 39"/>
            <p:cNvSpPr>
              <a:spLocks noChangeArrowheads="1"/>
            </p:cNvSpPr>
            <p:nvPr/>
          </p:nvSpPr>
          <p:spPr bwMode="auto">
            <a:xfrm>
              <a:off x="1335" y="14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11" name="Line 40"/>
            <p:cNvSpPr>
              <a:spLocks noChangeShapeType="1"/>
            </p:cNvSpPr>
            <p:nvPr/>
          </p:nvSpPr>
          <p:spPr bwMode="auto">
            <a:xfrm>
              <a:off x="2196" y="1422"/>
              <a:ext cx="0" cy="7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20512" name="Text Box 41"/>
            <p:cNvSpPr txBox="1">
              <a:spLocks noChangeArrowheads="1"/>
            </p:cNvSpPr>
            <p:nvPr/>
          </p:nvSpPr>
          <p:spPr bwMode="auto">
            <a:xfrm>
              <a:off x="2106" y="1458"/>
              <a:ext cx="2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20513" name="AutoShape 42"/>
            <p:cNvSpPr>
              <a:spLocks noChangeArrowheads="1"/>
            </p:cNvSpPr>
            <p:nvPr/>
          </p:nvSpPr>
          <p:spPr bwMode="auto">
            <a:xfrm>
              <a:off x="1563" y="1427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14" name="AutoShape 43"/>
            <p:cNvSpPr>
              <a:spLocks noChangeArrowheads="1"/>
            </p:cNvSpPr>
            <p:nvPr/>
          </p:nvSpPr>
          <p:spPr bwMode="auto">
            <a:xfrm>
              <a:off x="1863" y="14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15" name="AutoShape 44"/>
            <p:cNvSpPr>
              <a:spLocks noChangeArrowheads="1"/>
            </p:cNvSpPr>
            <p:nvPr/>
          </p:nvSpPr>
          <p:spPr bwMode="auto">
            <a:xfrm>
              <a:off x="1995" y="14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16" name="AutoShape 45"/>
            <p:cNvSpPr>
              <a:spLocks noChangeArrowheads="1"/>
            </p:cNvSpPr>
            <p:nvPr/>
          </p:nvSpPr>
          <p:spPr bwMode="auto">
            <a:xfrm>
              <a:off x="2535" y="14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17" name="AutoShape 46"/>
            <p:cNvSpPr>
              <a:spLocks noChangeArrowheads="1"/>
            </p:cNvSpPr>
            <p:nvPr/>
          </p:nvSpPr>
          <p:spPr bwMode="auto">
            <a:xfrm>
              <a:off x="2679" y="14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18" name="AutoShape 47"/>
            <p:cNvSpPr>
              <a:spLocks noChangeArrowheads="1"/>
            </p:cNvSpPr>
            <p:nvPr/>
          </p:nvSpPr>
          <p:spPr bwMode="auto">
            <a:xfrm>
              <a:off x="2451" y="14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19" name="Line 48"/>
            <p:cNvSpPr>
              <a:spLocks noChangeShapeType="1"/>
            </p:cNvSpPr>
            <p:nvPr/>
          </p:nvSpPr>
          <p:spPr bwMode="auto">
            <a:xfrm>
              <a:off x="2268" y="1302"/>
              <a:ext cx="0" cy="34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20520" name="Oval 49"/>
            <p:cNvSpPr>
              <a:spLocks noChangeArrowheads="1"/>
            </p:cNvSpPr>
            <p:nvPr/>
          </p:nvSpPr>
          <p:spPr bwMode="auto">
            <a:xfrm>
              <a:off x="2405" y="1393"/>
              <a:ext cx="144" cy="138"/>
            </a:xfrm>
            <a:prstGeom prst="ellipse">
              <a:avLst/>
            </a:prstGeom>
            <a:noFill/>
            <a:ln w="19050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21" name="Oval 50"/>
            <p:cNvSpPr>
              <a:spLocks noChangeArrowheads="1"/>
            </p:cNvSpPr>
            <p:nvPr/>
          </p:nvSpPr>
          <p:spPr bwMode="auto">
            <a:xfrm>
              <a:off x="1955" y="1387"/>
              <a:ext cx="144" cy="138"/>
            </a:xfrm>
            <a:prstGeom prst="ellips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22" name="Line 51"/>
            <p:cNvSpPr>
              <a:spLocks noChangeShapeType="1"/>
            </p:cNvSpPr>
            <p:nvPr/>
          </p:nvSpPr>
          <p:spPr bwMode="auto">
            <a:xfrm flipH="1" flipV="1">
              <a:off x="2475" y="1284"/>
              <a:ext cx="6" cy="377"/>
            </a:xfrm>
            <a:prstGeom prst="line">
              <a:avLst/>
            </a:prstGeom>
            <a:noFill/>
            <a:ln w="9525" cap="rnd">
              <a:solidFill>
                <a:schemeClr val="tx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20523" name="Line 52"/>
            <p:cNvSpPr>
              <a:spLocks noChangeShapeType="1"/>
            </p:cNvSpPr>
            <p:nvPr/>
          </p:nvSpPr>
          <p:spPr bwMode="auto">
            <a:xfrm flipH="1" flipV="1">
              <a:off x="2025" y="1284"/>
              <a:ext cx="6" cy="377"/>
            </a:xfrm>
            <a:prstGeom prst="line">
              <a:avLst/>
            </a:prstGeom>
            <a:noFill/>
            <a:ln w="9525" cap="rnd">
              <a:solidFill>
                <a:schemeClr val="tx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20524" name="Text Box 53"/>
            <p:cNvSpPr txBox="1">
              <a:spLocks noChangeArrowheads="1"/>
            </p:cNvSpPr>
            <p:nvPr/>
          </p:nvSpPr>
          <p:spPr bwMode="auto">
            <a:xfrm>
              <a:off x="3492" y="1410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endParaRPr kumimoji="0" lang="en-US" altLang="zh-CN" sz="2400" b="0" i="1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2102" y="3300194"/>
            <a:ext cx="349567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0147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ChangeArrowheads="1"/>
          </p:cNvSpPr>
          <p:nvPr/>
        </p:nvSpPr>
        <p:spPr bwMode="auto">
          <a:xfrm>
            <a:off x="533400" y="228600"/>
            <a:ext cx="11125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9925" indent="-325438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22350" indent="-350838" algn="l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39850" indent="-315913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681163" indent="-339725" algn="l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200" dirty="0">
                <a:solidFill>
                  <a:schemeClr val="tx2"/>
                </a:solidFill>
                <a:latin typeface="Garamond" panose="02020404030301010803" pitchFamily="18" charset="0"/>
              </a:rPr>
              <a:t>   </a:t>
            </a:r>
            <a:r>
              <a:rPr lang="en-US" altLang="zh-CN" sz="4200" b="1" dirty="0">
                <a:solidFill>
                  <a:schemeClr val="accent6"/>
                </a:solidFill>
                <a:latin typeface="Garamond" panose="02020404030301010803" pitchFamily="18" charset="0"/>
              </a:rPr>
              <a:t>Projection into a higher dimensional space </a:t>
            </a:r>
          </a:p>
        </p:txBody>
      </p:sp>
      <p:sp>
        <p:nvSpPr>
          <p:cNvPr id="20483" name="Rectangle 5"/>
          <p:cNvSpPr>
            <a:spLocks noChangeArrowheads="1"/>
          </p:cNvSpPr>
          <p:nvPr/>
        </p:nvSpPr>
        <p:spPr bwMode="auto">
          <a:xfrm>
            <a:off x="381000" y="1147466"/>
            <a:ext cx="11125200" cy="5710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9925" indent="-325438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22350" indent="-350838" algn="l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39850" indent="-315913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681163" indent="-339725" algn="l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/>
              <a:t>But what are we going to do if the dataset is just too hard? </a:t>
            </a:r>
          </a:p>
          <a:p>
            <a:pPr eaLnBrk="1" hangingPunct="1"/>
            <a:r>
              <a:rPr lang="en-US" altLang="zh-CN" sz="2400" dirty="0"/>
              <a:t>How about</a:t>
            </a:r>
            <a:r>
              <a:rPr lang="en-US" altLang="zh-CN" sz="2400" dirty="0">
                <a:latin typeface="Times New Roman" panose="02020603050405020304" pitchFamily="18" charset="0"/>
              </a:rPr>
              <a:t>…</a:t>
            </a:r>
            <a:r>
              <a:rPr lang="en-US" altLang="zh-CN" sz="2400" dirty="0"/>
              <a:t> mapping data to a higher-dimensional space:</a:t>
            </a:r>
          </a:p>
        </p:txBody>
      </p:sp>
      <p:sp>
        <p:nvSpPr>
          <p:cNvPr id="20484" name="Text Box 9"/>
          <p:cNvSpPr txBox="1">
            <a:spLocks noChangeArrowheads="1"/>
          </p:cNvSpPr>
          <p:nvPr/>
        </p:nvSpPr>
        <p:spPr bwMode="auto">
          <a:xfrm>
            <a:off x="5105400" y="5638801"/>
            <a:ext cx="3429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20485" name="Text Box 21"/>
          <p:cNvSpPr txBox="1">
            <a:spLocks noChangeArrowheads="1"/>
          </p:cNvSpPr>
          <p:nvPr/>
        </p:nvSpPr>
        <p:spPr bwMode="auto">
          <a:xfrm>
            <a:off x="7162800" y="5715001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i="1">
                <a:latin typeface="Times New Roman" panose="02020603050405020304" pitchFamily="18" charset="0"/>
              </a:rPr>
              <a:t>x</a:t>
            </a:r>
            <a:endParaRPr lang="en-US" altLang="zh-CN" i="1" baseline="30000">
              <a:latin typeface="Times New Roman" panose="02020603050405020304" pitchFamily="18" charset="0"/>
            </a:endParaRPr>
          </a:p>
        </p:txBody>
      </p:sp>
      <p:grpSp>
        <p:nvGrpSpPr>
          <p:cNvPr id="20486" name="Group 22"/>
          <p:cNvGrpSpPr>
            <a:grpSpLocks/>
          </p:cNvGrpSpPr>
          <p:nvPr/>
        </p:nvGrpSpPr>
        <p:grpSpPr bwMode="auto">
          <a:xfrm>
            <a:off x="3305175" y="2178287"/>
            <a:ext cx="4286250" cy="519113"/>
            <a:chOff x="1056" y="2322"/>
            <a:chExt cx="2700" cy="327"/>
          </a:xfrm>
        </p:grpSpPr>
        <p:sp>
          <p:nvSpPr>
            <p:cNvPr id="20525" name="Line 23"/>
            <p:cNvSpPr>
              <a:spLocks noChangeShapeType="1"/>
            </p:cNvSpPr>
            <p:nvPr/>
          </p:nvSpPr>
          <p:spPr bwMode="auto">
            <a:xfrm>
              <a:off x="1056" y="2358"/>
              <a:ext cx="2496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26" name="AutoShape 24"/>
            <p:cNvSpPr>
              <a:spLocks noChangeArrowheads="1"/>
            </p:cNvSpPr>
            <p:nvPr/>
          </p:nvSpPr>
          <p:spPr bwMode="auto">
            <a:xfrm>
              <a:off x="1335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527" name="Line 25"/>
            <p:cNvSpPr>
              <a:spLocks noChangeShapeType="1"/>
            </p:cNvSpPr>
            <p:nvPr/>
          </p:nvSpPr>
          <p:spPr bwMode="auto">
            <a:xfrm>
              <a:off x="2196" y="2322"/>
              <a:ext cx="0" cy="7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28" name="Text Box 26"/>
            <p:cNvSpPr txBox="1">
              <a:spLocks noChangeArrowheads="1"/>
            </p:cNvSpPr>
            <p:nvPr/>
          </p:nvSpPr>
          <p:spPr bwMode="auto">
            <a:xfrm>
              <a:off x="2106" y="2358"/>
              <a:ext cx="2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0529" name="AutoShape 27"/>
            <p:cNvSpPr>
              <a:spLocks noChangeArrowheads="1"/>
            </p:cNvSpPr>
            <p:nvPr/>
          </p:nvSpPr>
          <p:spPr bwMode="auto">
            <a:xfrm>
              <a:off x="1563" y="2327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530" name="AutoShape 28"/>
            <p:cNvSpPr>
              <a:spLocks noChangeArrowheads="1"/>
            </p:cNvSpPr>
            <p:nvPr/>
          </p:nvSpPr>
          <p:spPr bwMode="auto">
            <a:xfrm>
              <a:off x="1863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531" name="AutoShape 29"/>
            <p:cNvSpPr>
              <a:spLocks noChangeArrowheads="1"/>
            </p:cNvSpPr>
            <p:nvPr/>
          </p:nvSpPr>
          <p:spPr bwMode="auto">
            <a:xfrm>
              <a:off x="1995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532" name="AutoShape 30"/>
            <p:cNvSpPr>
              <a:spLocks noChangeArrowheads="1"/>
            </p:cNvSpPr>
            <p:nvPr/>
          </p:nvSpPr>
          <p:spPr bwMode="auto">
            <a:xfrm>
              <a:off x="2535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533" name="AutoShape 31"/>
            <p:cNvSpPr>
              <a:spLocks noChangeArrowheads="1"/>
            </p:cNvSpPr>
            <p:nvPr/>
          </p:nvSpPr>
          <p:spPr bwMode="auto">
            <a:xfrm>
              <a:off x="2679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534" name="AutoShape 32"/>
            <p:cNvSpPr>
              <a:spLocks noChangeArrowheads="1"/>
            </p:cNvSpPr>
            <p:nvPr/>
          </p:nvSpPr>
          <p:spPr bwMode="auto">
            <a:xfrm>
              <a:off x="2451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535" name="AutoShape 33"/>
            <p:cNvSpPr>
              <a:spLocks noChangeArrowheads="1"/>
            </p:cNvSpPr>
            <p:nvPr/>
          </p:nvSpPr>
          <p:spPr bwMode="auto">
            <a:xfrm>
              <a:off x="2919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536" name="AutoShape 34"/>
            <p:cNvSpPr>
              <a:spLocks noChangeArrowheads="1"/>
            </p:cNvSpPr>
            <p:nvPr/>
          </p:nvSpPr>
          <p:spPr bwMode="auto">
            <a:xfrm>
              <a:off x="3063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537" name="AutoShape 35"/>
            <p:cNvSpPr>
              <a:spLocks noChangeArrowheads="1"/>
            </p:cNvSpPr>
            <p:nvPr/>
          </p:nvSpPr>
          <p:spPr bwMode="auto">
            <a:xfrm>
              <a:off x="3375" y="2327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538" name="Text Box 36"/>
            <p:cNvSpPr txBox="1">
              <a:spLocks noChangeArrowheads="1"/>
            </p:cNvSpPr>
            <p:nvPr/>
          </p:nvSpPr>
          <p:spPr bwMode="auto">
            <a:xfrm>
              <a:off x="3468" y="2322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i="1">
                  <a:latin typeface="Times New Roman" panose="02020603050405020304" pitchFamily="18" charset="0"/>
                </a:rPr>
                <a:t>x</a:t>
              </a:r>
              <a:endParaRPr lang="en-US" altLang="zh-CN" i="1" baseline="30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0488" name="Group 60"/>
          <p:cNvGrpSpPr>
            <a:grpSpLocks/>
          </p:cNvGrpSpPr>
          <p:nvPr/>
        </p:nvGrpSpPr>
        <p:grpSpPr bwMode="auto">
          <a:xfrm>
            <a:off x="3200400" y="3372621"/>
            <a:ext cx="5029200" cy="2494779"/>
            <a:chOff x="1122" y="2874"/>
            <a:chExt cx="2742" cy="1151"/>
          </a:xfrm>
        </p:grpSpPr>
        <p:sp>
          <p:nvSpPr>
            <p:cNvPr id="20489" name="Line 6"/>
            <p:cNvSpPr>
              <a:spLocks noChangeShapeType="1"/>
            </p:cNvSpPr>
            <p:nvPr/>
          </p:nvSpPr>
          <p:spPr bwMode="auto">
            <a:xfrm>
              <a:off x="1122" y="3900"/>
              <a:ext cx="2496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0" name="AutoShape 7"/>
            <p:cNvSpPr>
              <a:spLocks noChangeArrowheads="1"/>
            </p:cNvSpPr>
            <p:nvPr/>
          </p:nvSpPr>
          <p:spPr bwMode="auto">
            <a:xfrm>
              <a:off x="1437" y="3257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91" name="Line 8"/>
            <p:cNvSpPr>
              <a:spLocks noChangeShapeType="1"/>
            </p:cNvSpPr>
            <p:nvPr/>
          </p:nvSpPr>
          <p:spPr bwMode="auto">
            <a:xfrm>
              <a:off x="2262" y="3864"/>
              <a:ext cx="0" cy="7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2" name="AutoShape 10"/>
            <p:cNvSpPr>
              <a:spLocks noChangeArrowheads="1"/>
            </p:cNvSpPr>
            <p:nvPr/>
          </p:nvSpPr>
          <p:spPr bwMode="auto">
            <a:xfrm>
              <a:off x="1641" y="3557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93" name="AutoShape 11"/>
            <p:cNvSpPr>
              <a:spLocks noChangeArrowheads="1"/>
            </p:cNvSpPr>
            <p:nvPr/>
          </p:nvSpPr>
          <p:spPr bwMode="auto">
            <a:xfrm>
              <a:off x="1929" y="3755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94" name="AutoShape 12"/>
            <p:cNvSpPr>
              <a:spLocks noChangeArrowheads="1"/>
            </p:cNvSpPr>
            <p:nvPr/>
          </p:nvSpPr>
          <p:spPr bwMode="auto">
            <a:xfrm>
              <a:off x="2073" y="3815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95" name="AutoShape 13"/>
            <p:cNvSpPr>
              <a:spLocks noChangeArrowheads="1"/>
            </p:cNvSpPr>
            <p:nvPr/>
          </p:nvSpPr>
          <p:spPr bwMode="auto">
            <a:xfrm>
              <a:off x="2601" y="3761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96" name="AutoShape 14"/>
            <p:cNvSpPr>
              <a:spLocks noChangeArrowheads="1"/>
            </p:cNvSpPr>
            <p:nvPr/>
          </p:nvSpPr>
          <p:spPr bwMode="auto">
            <a:xfrm>
              <a:off x="2745" y="3647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97" name="AutoShape 15"/>
            <p:cNvSpPr>
              <a:spLocks noChangeArrowheads="1"/>
            </p:cNvSpPr>
            <p:nvPr/>
          </p:nvSpPr>
          <p:spPr bwMode="auto">
            <a:xfrm>
              <a:off x="2481" y="380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98" name="AutoShape 16"/>
            <p:cNvSpPr>
              <a:spLocks noChangeArrowheads="1"/>
            </p:cNvSpPr>
            <p:nvPr/>
          </p:nvSpPr>
          <p:spPr bwMode="auto">
            <a:xfrm>
              <a:off x="2985" y="344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99" name="AutoShape 17"/>
            <p:cNvSpPr>
              <a:spLocks noChangeArrowheads="1"/>
            </p:cNvSpPr>
            <p:nvPr/>
          </p:nvSpPr>
          <p:spPr bwMode="auto">
            <a:xfrm>
              <a:off x="3165" y="3251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500" name="AutoShape 18"/>
            <p:cNvSpPr>
              <a:spLocks noChangeArrowheads="1"/>
            </p:cNvSpPr>
            <p:nvPr/>
          </p:nvSpPr>
          <p:spPr bwMode="auto">
            <a:xfrm>
              <a:off x="3429" y="2921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501" name="Line 19"/>
            <p:cNvSpPr>
              <a:spLocks noChangeShapeType="1"/>
            </p:cNvSpPr>
            <p:nvPr/>
          </p:nvSpPr>
          <p:spPr bwMode="auto">
            <a:xfrm flipV="1">
              <a:off x="2262" y="2988"/>
              <a:ext cx="0" cy="936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2" name="Text Box 20"/>
            <p:cNvSpPr txBox="1">
              <a:spLocks noChangeArrowheads="1"/>
            </p:cNvSpPr>
            <p:nvPr/>
          </p:nvSpPr>
          <p:spPr bwMode="auto">
            <a:xfrm>
              <a:off x="2262" y="2874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i="1">
                  <a:latin typeface="Times New Roman" panose="02020603050405020304" pitchFamily="18" charset="0"/>
                </a:rPr>
                <a:t>x</a:t>
              </a:r>
              <a:r>
                <a:rPr lang="en-US" altLang="zh-CN" i="1" baseline="300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0503" name="Line 54"/>
            <p:cNvSpPr>
              <a:spLocks noChangeShapeType="1"/>
            </p:cNvSpPr>
            <p:nvPr/>
          </p:nvSpPr>
          <p:spPr bwMode="auto">
            <a:xfrm flipV="1">
              <a:off x="1860" y="3180"/>
              <a:ext cx="2004" cy="81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4" name="Line 55"/>
            <p:cNvSpPr>
              <a:spLocks noChangeShapeType="1"/>
            </p:cNvSpPr>
            <p:nvPr/>
          </p:nvSpPr>
          <p:spPr bwMode="auto">
            <a:xfrm flipV="1">
              <a:off x="1857" y="3132"/>
              <a:ext cx="1962" cy="809"/>
            </a:xfrm>
            <a:prstGeom prst="line">
              <a:avLst/>
            </a:prstGeom>
            <a:noFill/>
            <a:ln w="9525" cap="rnd">
              <a:solidFill>
                <a:schemeClr val="tx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5" name="Line 56"/>
            <p:cNvSpPr>
              <a:spLocks noChangeShapeType="1"/>
            </p:cNvSpPr>
            <p:nvPr/>
          </p:nvSpPr>
          <p:spPr bwMode="auto">
            <a:xfrm flipV="1">
              <a:off x="1929" y="3240"/>
              <a:ext cx="1926" cy="785"/>
            </a:xfrm>
            <a:prstGeom prst="line">
              <a:avLst/>
            </a:prstGeom>
            <a:noFill/>
            <a:ln w="9525" cap="rnd">
              <a:solidFill>
                <a:schemeClr val="tx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6" name="Oval 57"/>
            <p:cNvSpPr>
              <a:spLocks noChangeArrowheads="1"/>
            </p:cNvSpPr>
            <p:nvPr/>
          </p:nvSpPr>
          <p:spPr bwMode="auto">
            <a:xfrm>
              <a:off x="2945" y="3403"/>
              <a:ext cx="144" cy="138"/>
            </a:xfrm>
            <a:prstGeom prst="ellips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507" name="Oval 58"/>
            <p:cNvSpPr>
              <a:spLocks noChangeArrowheads="1"/>
            </p:cNvSpPr>
            <p:nvPr/>
          </p:nvSpPr>
          <p:spPr bwMode="auto">
            <a:xfrm>
              <a:off x="2699" y="3601"/>
              <a:ext cx="144" cy="138"/>
            </a:xfrm>
            <a:prstGeom prst="ellipse">
              <a:avLst/>
            </a:prstGeom>
            <a:noFill/>
            <a:ln w="19050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508" name="Oval 59"/>
            <p:cNvSpPr>
              <a:spLocks noChangeArrowheads="1"/>
            </p:cNvSpPr>
            <p:nvPr/>
          </p:nvSpPr>
          <p:spPr bwMode="auto">
            <a:xfrm>
              <a:off x="2027" y="3775"/>
              <a:ext cx="144" cy="138"/>
            </a:xfrm>
            <a:prstGeom prst="ellips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31656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/>
      <p:bldP spid="2048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ChangeArrowheads="1"/>
          </p:cNvSpPr>
          <p:nvPr/>
        </p:nvSpPr>
        <p:spPr bwMode="auto">
          <a:xfrm>
            <a:off x="1905000" y="228600"/>
            <a:ext cx="8305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9925" indent="-325438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22350" indent="-350838" algn="l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39850" indent="-315913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681163" indent="-339725" algn="l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en-US" altLang="zh-CN" sz="4200" b="1" dirty="0">
                <a:solidFill>
                  <a:srgbClr val="0070C0"/>
                </a:solidFill>
                <a:latin typeface="Garamond" panose="02020404030301010803" pitchFamily="18" charset="0"/>
              </a:rPr>
              <a:t>Non-linear SVMs:  Feature spaces</a:t>
            </a:r>
          </a:p>
        </p:txBody>
      </p:sp>
      <p:sp>
        <p:nvSpPr>
          <p:cNvPr id="21507" name="Rectangle 5"/>
          <p:cNvSpPr>
            <a:spLocks noChangeArrowheads="1"/>
          </p:cNvSpPr>
          <p:nvPr/>
        </p:nvSpPr>
        <p:spPr bwMode="auto">
          <a:xfrm>
            <a:off x="1905000" y="1066800"/>
            <a:ext cx="82296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9925" indent="-325438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22350" indent="-350838" algn="l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39850" indent="-315913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681163" indent="-339725" algn="l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CC9900"/>
              </a:buClr>
              <a:defRPr/>
            </a:pPr>
            <a:r>
              <a:rPr lang="en-US" altLang="zh-CN" sz="2400" b="1" dirty="0">
                <a:solidFill>
                  <a:srgbClr val="7030A0"/>
                </a:solidFill>
              </a:rPr>
              <a:t>General idea</a:t>
            </a:r>
            <a:r>
              <a:rPr lang="en-US" altLang="zh-CN" sz="2400" dirty="0">
                <a:solidFill>
                  <a:srgbClr val="000000"/>
                </a:solidFill>
              </a:rPr>
              <a:t>:   the original input space can always be mapped to some higher-dimensional feature space where the training set is linearly separable:</a:t>
            </a:r>
          </a:p>
        </p:txBody>
      </p:sp>
      <p:sp>
        <p:nvSpPr>
          <p:cNvPr id="21508" name="Line 6"/>
          <p:cNvSpPr>
            <a:spLocks noChangeShapeType="1"/>
          </p:cNvSpPr>
          <p:nvPr/>
        </p:nvSpPr>
        <p:spPr bwMode="auto">
          <a:xfrm flipV="1">
            <a:off x="3592513" y="2559050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09" name="Line 7"/>
          <p:cNvSpPr>
            <a:spLocks noChangeShapeType="1"/>
          </p:cNvSpPr>
          <p:nvPr/>
        </p:nvSpPr>
        <p:spPr bwMode="auto">
          <a:xfrm flipV="1">
            <a:off x="1971676" y="4170363"/>
            <a:ext cx="33194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10" name="AutoShape 8"/>
          <p:cNvSpPr>
            <a:spLocks noChangeArrowheads="1"/>
          </p:cNvSpPr>
          <p:nvPr/>
        </p:nvSpPr>
        <p:spPr bwMode="auto">
          <a:xfrm>
            <a:off x="3622675" y="33909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21511" name="AutoShape 9"/>
          <p:cNvSpPr>
            <a:spLocks noChangeArrowheads="1"/>
          </p:cNvSpPr>
          <p:nvPr/>
        </p:nvSpPr>
        <p:spPr bwMode="auto">
          <a:xfrm>
            <a:off x="3048000" y="37480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21512" name="AutoShape 10"/>
          <p:cNvSpPr>
            <a:spLocks noChangeArrowheads="1"/>
          </p:cNvSpPr>
          <p:nvPr/>
        </p:nvSpPr>
        <p:spPr bwMode="auto">
          <a:xfrm>
            <a:off x="3200400" y="42941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21513" name="AutoShape 11"/>
          <p:cNvSpPr>
            <a:spLocks noChangeArrowheads="1"/>
          </p:cNvSpPr>
          <p:nvPr/>
        </p:nvSpPr>
        <p:spPr bwMode="auto">
          <a:xfrm>
            <a:off x="3733800" y="47704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21514" name="AutoShape 12"/>
          <p:cNvSpPr>
            <a:spLocks noChangeArrowheads="1"/>
          </p:cNvSpPr>
          <p:nvPr/>
        </p:nvSpPr>
        <p:spPr bwMode="auto">
          <a:xfrm>
            <a:off x="3314700" y="34369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21515" name="AutoShape 13"/>
          <p:cNvSpPr>
            <a:spLocks noChangeArrowheads="1"/>
          </p:cNvSpPr>
          <p:nvPr/>
        </p:nvSpPr>
        <p:spPr bwMode="auto">
          <a:xfrm>
            <a:off x="2819400" y="40655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21516" name="AutoShape 14"/>
          <p:cNvSpPr>
            <a:spLocks noChangeArrowheads="1"/>
          </p:cNvSpPr>
          <p:nvPr/>
        </p:nvSpPr>
        <p:spPr bwMode="auto">
          <a:xfrm>
            <a:off x="3238500" y="48085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21517" name="AutoShape 15"/>
          <p:cNvSpPr>
            <a:spLocks noChangeArrowheads="1"/>
          </p:cNvSpPr>
          <p:nvPr/>
        </p:nvSpPr>
        <p:spPr bwMode="auto">
          <a:xfrm>
            <a:off x="3733800" y="38369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21518" name="AutoShape 16"/>
          <p:cNvSpPr>
            <a:spLocks noChangeArrowheads="1"/>
          </p:cNvSpPr>
          <p:nvPr/>
        </p:nvSpPr>
        <p:spPr bwMode="auto">
          <a:xfrm>
            <a:off x="4635500" y="38242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21519" name="AutoShape 17"/>
          <p:cNvSpPr>
            <a:spLocks noChangeArrowheads="1"/>
          </p:cNvSpPr>
          <p:nvPr/>
        </p:nvSpPr>
        <p:spPr bwMode="auto">
          <a:xfrm>
            <a:off x="4495800" y="50371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21520" name="AutoShape 18"/>
          <p:cNvSpPr>
            <a:spLocks noChangeArrowheads="1"/>
          </p:cNvSpPr>
          <p:nvPr/>
        </p:nvSpPr>
        <p:spPr bwMode="auto">
          <a:xfrm>
            <a:off x="2247900" y="39512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21521" name="AutoShape 19"/>
          <p:cNvSpPr>
            <a:spLocks noChangeArrowheads="1"/>
          </p:cNvSpPr>
          <p:nvPr/>
        </p:nvSpPr>
        <p:spPr bwMode="auto">
          <a:xfrm>
            <a:off x="3759200" y="54054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21522" name="AutoShape 20"/>
          <p:cNvSpPr>
            <a:spLocks noChangeArrowheads="1"/>
          </p:cNvSpPr>
          <p:nvPr/>
        </p:nvSpPr>
        <p:spPr bwMode="auto">
          <a:xfrm>
            <a:off x="4724400" y="45608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21523" name="AutoShape 21"/>
          <p:cNvSpPr>
            <a:spLocks noChangeArrowheads="1"/>
          </p:cNvSpPr>
          <p:nvPr/>
        </p:nvSpPr>
        <p:spPr bwMode="auto">
          <a:xfrm>
            <a:off x="2787650" y="51006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21524" name="AutoShape 22"/>
          <p:cNvSpPr>
            <a:spLocks noChangeArrowheads="1"/>
          </p:cNvSpPr>
          <p:nvPr/>
        </p:nvSpPr>
        <p:spPr bwMode="auto">
          <a:xfrm>
            <a:off x="2476500" y="46180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21525" name="AutoShape 23"/>
          <p:cNvSpPr>
            <a:spLocks noChangeArrowheads="1"/>
          </p:cNvSpPr>
          <p:nvPr/>
        </p:nvSpPr>
        <p:spPr bwMode="auto">
          <a:xfrm>
            <a:off x="2533650" y="30940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21526" name="AutoShape 24"/>
          <p:cNvSpPr>
            <a:spLocks noChangeArrowheads="1"/>
          </p:cNvSpPr>
          <p:nvPr/>
        </p:nvSpPr>
        <p:spPr bwMode="auto">
          <a:xfrm>
            <a:off x="4029075" y="42291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21527" name="AutoShape 25"/>
          <p:cNvSpPr>
            <a:spLocks noChangeArrowheads="1"/>
          </p:cNvSpPr>
          <p:nvPr/>
        </p:nvSpPr>
        <p:spPr bwMode="auto">
          <a:xfrm>
            <a:off x="3648075" y="436245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21528" name="AutoShape 26"/>
          <p:cNvSpPr>
            <a:spLocks noChangeArrowheads="1"/>
          </p:cNvSpPr>
          <p:nvPr/>
        </p:nvSpPr>
        <p:spPr bwMode="auto">
          <a:xfrm>
            <a:off x="3933825" y="312420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21529" name="Oval 27"/>
          <p:cNvSpPr>
            <a:spLocks noChangeArrowheads="1"/>
          </p:cNvSpPr>
          <p:nvPr/>
        </p:nvSpPr>
        <p:spPr bwMode="auto">
          <a:xfrm>
            <a:off x="2638425" y="3209925"/>
            <a:ext cx="1885950" cy="1905000"/>
          </a:xfrm>
          <a:prstGeom prst="ellipse">
            <a:avLst/>
          </a:prstGeom>
          <a:noFill/>
          <a:ln w="15875" algn="ctr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21530" name="AutoShape 28"/>
          <p:cNvSpPr>
            <a:spLocks noChangeArrowheads="1"/>
          </p:cNvSpPr>
          <p:nvPr/>
        </p:nvSpPr>
        <p:spPr bwMode="auto">
          <a:xfrm>
            <a:off x="2686050" y="32464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21531" name="AutoShape 29"/>
          <p:cNvSpPr>
            <a:spLocks noChangeArrowheads="1"/>
          </p:cNvSpPr>
          <p:nvPr/>
        </p:nvSpPr>
        <p:spPr bwMode="auto">
          <a:xfrm>
            <a:off x="4610100" y="32273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21532" name="Line 30"/>
          <p:cNvSpPr>
            <a:spLocks noChangeShapeType="1"/>
          </p:cNvSpPr>
          <p:nvPr/>
        </p:nvSpPr>
        <p:spPr bwMode="auto">
          <a:xfrm flipH="1" flipV="1">
            <a:off x="7631113" y="2311400"/>
            <a:ext cx="0" cy="2070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33" name="Line 31"/>
          <p:cNvSpPr>
            <a:spLocks noChangeShapeType="1"/>
          </p:cNvSpPr>
          <p:nvPr/>
        </p:nvSpPr>
        <p:spPr bwMode="auto">
          <a:xfrm>
            <a:off x="7600951" y="4398963"/>
            <a:ext cx="23479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34" name="AutoShape 32"/>
          <p:cNvSpPr>
            <a:spLocks noChangeArrowheads="1"/>
          </p:cNvSpPr>
          <p:nvPr/>
        </p:nvSpPr>
        <p:spPr bwMode="auto">
          <a:xfrm>
            <a:off x="7899400" y="376237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21535" name="AutoShape 33"/>
          <p:cNvSpPr>
            <a:spLocks noChangeArrowheads="1"/>
          </p:cNvSpPr>
          <p:nvPr/>
        </p:nvSpPr>
        <p:spPr bwMode="auto">
          <a:xfrm>
            <a:off x="7324725" y="411956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21536" name="AutoShape 34"/>
          <p:cNvSpPr>
            <a:spLocks noChangeArrowheads="1"/>
          </p:cNvSpPr>
          <p:nvPr/>
        </p:nvSpPr>
        <p:spPr bwMode="auto">
          <a:xfrm>
            <a:off x="7705725" y="46751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21537" name="AutoShape 35"/>
          <p:cNvSpPr>
            <a:spLocks noChangeArrowheads="1"/>
          </p:cNvSpPr>
          <p:nvPr/>
        </p:nvSpPr>
        <p:spPr bwMode="auto">
          <a:xfrm>
            <a:off x="8524875" y="46751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21538" name="AutoShape 36"/>
          <p:cNvSpPr>
            <a:spLocks noChangeArrowheads="1"/>
          </p:cNvSpPr>
          <p:nvPr/>
        </p:nvSpPr>
        <p:spPr bwMode="auto">
          <a:xfrm>
            <a:off x="7591425" y="380841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21539" name="AutoShape 37"/>
          <p:cNvSpPr>
            <a:spLocks noChangeArrowheads="1"/>
          </p:cNvSpPr>
          <p:nvPr/>
        </p:nvSpPr>
        <p:spPr bwMode="auto">
          <a:xfrm>
            <a:off x="7800975" y="40846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21540" name="AutoShape 38"/>
          <p:cNvSpPr>
            <a:spLocks noChangeArrowheads="1"/>
          </p:cNvSpPr>
          <p:nvPr/>
        </p:nvSpPr>
        <p:spPr bwMode="auto">
          <a:xfrm>
            <a:off x="8029575" y="47132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21541" name="AutoShape 39"/>
          <p:cNvSpPr>
            <a:spLocks noChangeArrowheads="1"/>
          </p:cNvSpPr>
          <p:nvPr/>
        </p:nvSpPr>
        <p:spPr bwMode="auto">
          <a:xfrm>
            <a:off x="8010525" y="420846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21542" name="AutoShape 40"/>
          <p:cNvSpPr>
            <a:spLocks noChangeArrowheads="1"/>
          </p:cNvSpPr>
          <p:nvPr/>
        </p:nvSpPr>
        <p:spPr bwMode="auto">
          <a:xfrm>
            <a:off x="9617075" y="38433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21543" name="AutoShape 41"/>
          <p:cNvSpPr>
            <a:spLocks noChangeArrowheads="1"/>
          </p:cNvSpPr>
          <p:nvPr/>
        </p:nvSpPr>
        <p:spPr bwMode="auto">
          <a:xfrm>
            <a:off x="9477375" y="50561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21544" name="AutoShape 42"/>
          <p:cNvSpPr>
            <a:spLocks noChangeArrowheads="1"/>
          </p:cNvSpPr>
          <p:nvPr/>
        </p:nvSpPr>
        <p:spPr bwMode="auto">
          <a:xfrm>
            <a:off x="9001125" y="28082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21545" name="AutoShape 43"/>
          <p:cNvSpPr>
            <a:spLocks noChangeArrowheads="1"/>
          </p:cNvSpPr>
          <p:nvPr/>
        </p:nvSpPr>
        <p:spPr bwMode="auto">
          <a:xfrm>
            <a:off x="9007475" y="40719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21546" name="AutoShape 44"/>
          <p:cNvSpPr>
            <a:spLocks noChangeArrowheads="1"/>
          </p:cNvSpPr>
          <p:nvPr/>
        </p:nvSpPr>
        <p:spPr bwMode="auto">
          <a:xfrm>
            <a:off x="9705975" y="45799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21547" name="AutoShape 45"/>
          <p:cNvSpPr>
            <a:spLocks noChangeArrowheads="1"/>
          </p:cNvSpPr>
          <p:nvPr/>
        </p:nvSpPr>
        <p:spPr bwMode="auto">
          <a:xfrm>
            <a:off x="8531225" y="35194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21548" name="AutoShape 46"/>
          <p:cNvSpPr>
            <a:spLocks noChangeArrowheads="1"/>
          </p:cNvSpPr>
          <p:nvPr/>
        </p:nvSpPr>
        <p:spPr bwMode="auto">
          <a:xfrm>
            <a:off x="9134475" y="47513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21549" name="AutoShape 47"/>
          <p:cNvSpPr>
            <a:spLocks noChangeArrowheads="1"/>
          </p:cNvSpPr>
          <p:nvPr/>
        </p:nvSpPr>
        <p:spPr bwMode="auto">
          <a:xfrm>
            <a:off x="8924925" y="30178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21550" name="AutoShape 48"/>
          <p:cNvSpPr>
            <a:spLocks noChangeArrowheads="1"/>
          </p:cNvSpPr>
          <p:nvPr/>
        </p:nvSpPr>
        <p:spPr bwMode="auto">
          <a:xfrm>
            <a:off x="7534275" y="452437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21551" name="AutoShape 49"/>
          <p:cNvSpPr>
            <a:spLocks noChangeArrowheads="1"/>
          </p:cNvSpPr>
          <p:nvPr/>
        </p:nvSpPr>
        <p:spPr bwMode="auto">
          <a:xfrm>
            <a:off x="7153275" y="465772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21552" name="AutoShape 50"/>
          <p:cNvSpPr>
            <a:spLocks noChangeArrowheads="1"/>
          </p:cNvSpPr>
          <p:nvPr/>
        </p:nvSpPr>
        <p:spPr bwMode="auto">
          <a:xfrm>
            <a:off x="8915400" y="314325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21553" name="AutoShape 51"/>
          <p:cNvSpPr>
            <a:spLocks noChangeArrowheads="1"/>
          </p:cNvSpPr>
          <p:nvPr/>
        </p:nvSpPr>
        <p:spPr bwMode="auto">
          <a:xfrm>
            <a:off x="8467725" y="26749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21554" name="AutoShape 52"/>
          <p:cNvSpPr>
            <a:spLocks noChangeArrowheads="1"/>
          </p:cNvSpPr>
          <p:nvPr/>
        </p:nvSpPr>
        <p:spPr bwMode="auto">
          <a:xfrm>
            <a:off x="9591675" y="32464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21555" name="Line 53"/>
          <p:cNvSpPr>
            <a:spLocks noChangeShapeType="1"/>
          </p:cNvSpPr>
          <p:nvPr/>
        </p:nvSpPr>
        <p:spPr bwMode="auto">
          <a:xfrm flipH="1">
            <a:off x="6383338" y="4400550"/>
            <a:ext cx="1238250" cy="99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56" name="Line 54"/>
          <p:cNvSpPr>
            <a:spLocks noChangeShapeType="1"/>
          </p:cNvSpPr>
          <p:nvPr/>
        </p:nvSpPr>
        <p:spPr bwMode="auto">
          <a:xfrm>
            <a:off x="7620000" y="3048000"/>
            <a:ext cx="1447800" cy="133350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57" name="Line 55"/>
          <p:cNvSpPr>
            <a:spLocks noChangeShapeType="1"/>
          </p:cNvSpPr>
          <p:nvPr/>
        </p:nvSpPr>
        <p:spPr bwMode="auto">
          <a:xfrm flipV="1">
            <a:off x="7848600" y="4419600"/>
            <a:ext cx="1219200" cy="121920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58" name="Line 56"/>
          <p:cNvSpPr>
            <a:spLocks noChangeShapeType="1"/>
          </p:cNvSpPr>
          <p:nvPr/>
        </p:nvSpPr>
        <p:spPr bwMode="auto">
          <a:xfrm flipV="1">
            <a:off x="6153150" y="3086100"/>
            <a:ext cx="1466850" cy="83820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59" name="Line 57"/>
          <p:cNvSpPr>
            <a:spLocks noChangeShapeType="1"/>
          </p:cNvSpPr>
          <p:nvPr/>
        </p:nvSpPr>
        <p:spPr bwMode="auto">
          <a:xfrm>
            <a:off x="6134100" y="3924300"/>
            <a:ext cx="1714500" cy="169545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60" name="AutoShape 58"/>
          <p:cNvSpPr>
            <a:spLocks noChangeArrowheads="1"/>
          </p:cNvSpPr>
          <p:nvPr/>
        </p:nvSpPr>
        <p:spPr bwMode="auto">
          <a:xfrm>
            <a:off x="5105400" y="2362200"/>
            <a:ext cx="1638300" cy="457200"/>
          </a:xfrm>
          <a:prstGeom prst="curvedDownArrow">
            <a:avLst>
              <a:gd name="adj1" fmla="val 71667"/>
              <a:gd name="adj2" fmla="val 143333"/>
              <a:gd name="adj3" fmla="val 33333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21561" name="Text Box 59"/>
          <p:cNvSpPr txBox="1">
            <a:spLocks noChangeArrowheads="1"/>
          </p:cNvSpPr>
          <p:nvPr/>
        </p:nvSpPr>
        <p:spPr bwMode="auto">
          <a:xfrm>
            <a:off x="5105400" y="3048001"/>
            <a:ext cx="190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l-GR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F07EE-04FD-4877-81B7-FD1D8DAB7C7F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15097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F07EE-04FD-4877-81B7-FD1D8DAB7C7F}" type="slidenum">
              <a:rPr lang="en-US" altLang="zh-CN" smtClean="0"/>
              <a:pPr/>
              <a:t>25</a:t>
            </a:fld>
            <a:endParaRPr lang="en-US" altLang="zh-C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914401"/>
            <a:ext cx="11963400" cy="49366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829800" y="5715000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hlinkClick r:id="rId3" action="ppaction://hlinksldjump"/>
              </a:rPr>
              <a:t>Kernels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438400" y="381000"/>
            <a:ext cx="792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</a:t>
            </a:r>
            <a:r>
              <a:rPr lang="en-US" sz="3200" b="1" dirty="0">
                <a:solidFill>
                  <a:srgbClr val="000000"/>
                </a:solidFill>
              </a:rPr>
              <a:t>Higher Dimensional Transformation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6931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reeform 2"/>
          <p:cNvSpPr>
            <a:spLocks/>
          </p:cNvSpPr>
          <p:nvPr/>
        </p:nvSpPr>
        <p:spPr bwMode="auto">
          <a:xfrm>
            <a:off x="8069264" y="1387476"/>
            <a:ext cx="2509837" cy="3929063"/>
          </a:xfrm>
          <a:custGeom>
            <a:avLst/>
            <a:gdLst>
              <a:gd name="T0" fmla="*/ 2147483647 w 1860"/>
              <a:gd name="T1" fmla="*/ 2147483647 h 2910"/>
              <a:gd name="T2" fmla="*/ 2147483647 w 1860"/>
              <a:gd name="T3" fmla="*/ 2147483647 h 2910"/>
              <a:gd name="T4" fmla="*/ 0 w 1860"/>
              <a:gd name="T5" fmla="*/ 0 h 2910"/>
              <a:gd name="T6" fmla="*/ 0 w 1860"/>
              <a:gd name="T7" fmla="*/ 2147483647 h 2910"/>
              <a:gd name="T8" fmla="*/ 2147483647 w 1860"/>
              <a:gd name="T9" fmla="*/ 2147483647 h 29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60"/>
              <a:gd name="T16" fmla="*/ 0 h 2910"/>
              <a:gd name="T17" fmla="*/ 1860 w 1860"/>
              <a:gd name="T18" fmla="*/ 2910 h 29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60" h="2910">
                <a:moveTo>
                  <a:pt x="1860" y="2910"/>
                </a:moveTo>
                <a:lnTo>
                  <a:pt x="1860" y="912"/>
                </a:lnTo>
                <a:lnTo>
                  <a:pt x="0" y="0"/>
                </a:lnTo>
                <a:lnTo>
                  <a:pt x="0" y="1998"/>
                </a:lnTo>
                <a:lnTo>
                  <a:pt x="1860" y="2910"/>
                </a:lnTo>
              </a:path>
            </a:pathLst>
          </a:custGeom>
          <a:noFill/>
          <a:ln w="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59" name="Freeform 3"/>
          <p:cNvSpPr>
            <a:spLocks/>
          </p:cNvSpPr>
          <p:nvPr/>
        </p:nvSpPr>
        <p:spPr bwMode="auto">
          <a:xfrm>
            <a:off x="4805364" y="4084639"/>
            <a:ext cx="5773737" cy="2179637"/>
          </a:xfrm>
          <a:custGeom>
            <a:avLst/>
            <a:gdLst>
              <a:gd name="T0" fmla="*/ 2147483647 w 4278"/>
              <a:gd name="T1" fmla="*/ 2147483647 h 1614"/>
              <a:gd name="T2" fmla="*/ 0 w 4278"/>
              <a:gd name="T3" fmla="*/ 2147483647 h 1614"/>
              <a:gd name="T4" fmla="*/ 2147483647 w 4278"/>
              <a:gd name="T5" fmla="*/ 0 h 1614"/>
              <a:gd name="T6" fmla="*/ 2147483647 w 4278"/>
              <a:gd name="T7" fmla="*/ 2147483647 h 1614"/>
              <a:gd name="T8" fmla="*/ 2147483647 w 4278"/>
              <a:gd name="T9" fmla="*/ 2147483647 h 16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78"/>
              <a:gd name="T16" fmla="*/ 0 h 1614"/>
              <a:gd name="T17" fmla="*/ 4278 w 4278"/>
              <a:gd name="T18" fmla="*/ 1614 h 16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78" h="1614">
                <a:moveTo>
                  <a:pt x="1860" y="1614"/>
                </a:moveTo>
                <a:lnTo>
                  <a:pt x="0" y="702"/>
                </a:lnTo>
                <a:lnTo>
                  <a:pt x="2418" y="0"/>
                </a:lnTo>
                <a:lnTo>
                  <a:pt x="4278" y="912"/>
                </a:lnTo>
                <a:lnTo>
                  <a:pt x="1860" y="1614"/>
                </a:lnTo>
              </a:path>
            </a:pathLst>
          </a:custGeom>
          <a:noFill/>
          <a:ln w="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0" name="Freeform 4"/>
          <p:cNvSpPr>
            <a:spLocks/>
          </p:cNvSpPr>
          <p:nvPr/>
        </p:nvSpPr>
        <p:spPr bwMode="auto">
          <a:xfrm>
            <a:off x="4805363" y="1387475"/>
            <a:ext cx="3263900" cy="3644900"/>
          </a:xfrm>
          <a:custGeom>
            <a:avLst/>
            <a:gdLst>
              <a:gd name="T0" fmla="*/ 0 w 2418"/>
              <a:gd name="T1" fmla="*/ 2147483647 h 2700"/>
              <a:gd name="T2" fmla="*/ 0 w 2418"/>
              <a:gd name="T3" fmla="*/ 2147483647 h 2700"/>
              <a:gd name="T4" fmla="*/ 2147483647 w 2418"/>
              <a:gd name="T5" fmla="*/ 0 h 2700"/>
              <a:gd name="T6" fmla="*/ 2147483647 w 2418"/>
              <a:gd name="T7" fmla="*/ 2147483647 h 2700"/>
              <a:gd name="T8" fmla="*/ 0 w 2418"/>
              <a:gd name="T9" fmla="*/ 2147483647 h 27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18"/>
              <a:gd name="T16" fmla="*/ 0 h 2700"/>
              <a:gd name="T17" fmla="*/ 2418 w 2418"/>
              <a:gd name="T18" fmla="*/ 2700 h 27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18" h="2700">
                <a:moveTo>
                  <a:pt x="0" y="2700"/>
                </a:moveTo>
                <a:lnTo>
                  <a:pt x="0" y="702"/>
                </a:lnTo>
                <a:lnTo>
                  <a:pt x="2418" y="0"/>
                </a:lnTo>
                <a:lnTo>
                  <a:pt x="2418" y="1998"/>
                </a:lnTo>
                <a:lnTo>
                  <a:pt x="0" y="2700"/>
                </a:lnTo>
              </a:path>
            </a:pathLst>
          </a:custGeom>
          <a:noFill/>
          <a:ln w="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Freeform 5"/>
          <p:cNvSpPr>
            <a:spLocks/>
          </p:cNvSpPr>
          <p:nvPr/>
        </p:nvSpPr>
        <p:spPr bwMode="auto">
          <a:xfrm>
            <a:off x="4805364" y="2335213"/>
            <a:ext cx="2509837" cy="3929062"/>
          </a:xfrm>
          <a:custGeom>
            <a:avLst/>
            <a:gdLst>
              <a:gd name="T0" fmla="*/ 2147483647 w 310"/>
              <a:gd name="T1" fmla="*/ 2147483647 h 485"/>
              <a:gd name="T2" fmla="*/ 0 w 310"/>
              <a:gd name="T3" fmla="*/ 2147483647 h 485"/>
              <a:gd name="T4" fmla="*/ 0 w 310"/>
              <a:gd name="T5" fmla="*/ 0 h 485"/>
              <a:gd name="T6" fmla="*/ 0 60000 65536"/>
              <a:gd name="T7" fmla="*/ 0 60000 65536"/>
              <a:gd name="T8" fmla="*/ 0 60000 65536"/>
              <a:gd name="T9" fmla="*/ 0 w 310"/>
              <a:gd name="T10" fmla="*/ 0 h 485"/>
              <a:gd name="T11" fmla="*/ 310 w 310"/>
              <a:gd name="T12" fmla="*/ 485 h 48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0" h="485">
                <a:moveTo>
                  <a:pt x="310" y="485"/>
                </a:moveTo>
                <a:lnTo>
                  <a:pt x="0" y="333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2" name="Freeform 6"/>
          <p:cNvSpPr>
            <a:spLocks/>
          </p:cNvSpPr>
          <p:nvPr/>
        </p:nvSpPr>
        <p:spPr bwMode="auto">
          <a:xfrm>
            <a:off x="5275263" y="2197101"/>
            <a:ext cx="2501900" cy="3929063"/>
          </a:xfrm>
          <a:custGeom>
            <a:avLst/>
            <a:gdLst>
              <a:gd name="T0" fmla="*/ 2147483647 w 309"/>
              <a:gd name="T1" fmla="*/ 2147483647 h 485"/>
              <a:gd name="T2" fmla="*/ 0 w 309"/>
              <a:gd name="T3" fmla="*/ 2147483647 h 485"/>
              <a:gd name="T4" fmla="*/ 0 w 309"/>
              <a:gd name="T5" fmla="*/ 0 h 485"/>
              <a:gd name="T6" fmla="*/ 0 60000 65536"/>
              <a:gd name="T7" fmla="*/ 0 60000 65536"/>
              <a:gd name="T8" fmla="*/ 0 60000 65536"/>
              <a:gd name="T9" fmla="*/ 0 w 309"/>
              <a:gd name="T10" fmla="*/ 0 h 485"/>
              <a:gd name="T11" fmla="*/ 309 w 309"/>
              <a:gd name="T12" fmla="*/ 485 h 48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9" h="485">
                <a:moveTo>
                  <a:pt x="309" y="485"/>
                </a:moveTo>
                <a:lnTo>
                  <a:pt x="0" y="333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3" name="Freeform 7"/>
          <p:cNvSpPr>
            <a:spLocks/>
          </p:cNvSpPr>
          <p:nvPr/>
        </p:nvSpPr>
        <p:spPr bwMode="auto">
          <a:xfrm>
            <a:off x="5735639" y="2068513"/>
            <a:ext cx="2511425" cy="3929062"/>
          </a:xfrm>
          <a:custGeom>
            <a:avLst/>
            <a:gdLst>
              <a:gd name="T0" fmla="*/ 2147483647 w 310"/>
              <a:gd name="T1" fmla="*/ 2147483647 h 485"/>
              <a:gd name="T2" fmla="*/ 0 w 310"/>
              <a:gd name="T3" fmla="*/ 2147483647 h 485"/>
              <a:gd name="T4" fmla="*/ 0 w 310"/>
              <a:gd name="T5" fmla="*/ 0 h 485"/>
              <a:gd name="T6" fmla="*/ 0 60000 65536"/>
              <a:gd name="T7" fmla="*/ 0 60000 65536"/>
              <a:gd name="T8" fmla="*/ 0 60000 65536"/>
              <a:gd name="T9" fmla="*/ 0 w 310"/>
              <a:gd name="T10" fmla="*/ 0 h 485"/>
              <a:gd name="T11" fmla="*/ 310 w 310"/>
              <a:gd name="T12" fmla="*/ 485 h 48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0" h="485">
                <a:moveTo>
                  <a:pt x="310" y="485"/>
                </a:moveTo>
                <a:lnTo>
                  <a:pt x="0" y="332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4" name="Freeform 8"/>
          <p:cNvSpPr>
            <a:spLocks/>
          </p:cNvSpPr>
          <p:nvPr/>
        </p:nvSpPr>
        <p:spPr bwMode="auto">
          <a:xfrm>
            <a:off x="6205539" y="1930401"/>
            <a:ext cx="2503487" cy="3929063"/>
          </a:xfrm>
          <a:custGeom>
            <a:avLst/>
            <a:gdLst>
              <a:gd name="T0" fmla="*/ 2147483647 w 309"/>
              <a:gd name="T1" fmla="*/ 2147483647 h 485"/>
              <a:gd name="T2" fmla="*/ 0 w 309"/>
              <a:gd name="T3" fmla="*/ 2147483647 h 485"/>
              <a:gd name="T4" fmla="*/ 0 w 309"/>
              <a:gd name="T5" fmla="*/ 0 h 485"/>
              <a:gd name="T6" fmla="*/ 0 60000 65536"/>
              <a:gd name="T7" fmla="*/ 0 60000 65536"/>
              <a:gd name="T8" fmla="*/ 0 60000 65536"/>
              <a:gd name="T9" fmla="*/ 0 w 309"/>
              <a:gd name="T10" fmla="*/ 0 h 485"/>
              <a:gd name="T11" fmla="*/ 309 w 309"/>
              <a:gd name="T12" fmla="*/ 485 h 48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9" h="485">
                <a:moveTo>
                  <a:pt x="309" y="485"/>
                </a:moveTo>
                <a:lnTo>
                  <a:pt x="0" y="333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5" name="Freeform 9"/>
          <p:cNvSpPr>
            <a:spLocks/>
          </p:cNvSpPr>
          <p:nvPr/>
        </p:nvSpPr>
        <p:spPr bwMode="auto">
          <a:xfrm>
            <a:off x="6675439" y="1792288"/>
            <a:ext cx="2503487" cy="3929062"/>
          </a:xfrm>
          <a:custGeom>
            <a:avLst/>
            <a:gdLst>
              <a:gd name="T0" fmla="*/ 2147483647 w 309"/>
              <a:gd name="T1" fmla="*/ 2147483647 h 485"/>
              <a:gd name="T2" fmla="*/ 0 w 309"/>
              <a:gd name="T3" fmla="*/ 2147483647 h 485"/>
              <a:gd name="T4" fmla="*/ 0 w 309"/>
              <a:gd name="T5" fmla="*/ 0 h 485"/>
              <a:gd name="T6" fmla="*/ 0 60000 65536"/>
              <a:gd name="T7" fmla="*/ 0 60000 65536"/>
              <a:gd name="T8" fmla="*/ 0 60000 65536"/>
              <a:gd name="T9" fmla="*/ 0 w 309"/>
              <a:gd name="T10" fmla="*/ 0 h 485"/>
              <a:gd name="T11" fmla="*/ 309 w 309"/>
              <a:gd name="T12" fmla="*/ 485 h 48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9" h="485">
                <a:moveTo>
                  <a:pt x="309" y="485"/>
                </a:moveTo>
                <a:lnTo>
                  <a:pt x="0" y="333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6" name="Freeform 10"/>
          <p:cNvSpPr>
            <a:spLocks/>
          </p:cNvSpPr>
          <p:nvPr/>
        </p:nvSpPr>
        <p:spPr bwMode="auto">
          <a:xfrm>
            <a:off x="7137401" y="1655764"/>
            <a:ext cx="2511425" cy="3927475"/>
          </a:xfrm>
          <a:custGeom>
            <a:avLst/>
            <a:gdLst>
              <a:gd name="T0" fmla="*/ 2147483647 w 310"/>
              <a:gd name="T1" fmla="*/ 2147483647 h 485"/>
              <a:gd name="T2" fmla="*/ 0 w 310"/>
              <a:gd name="T3" fmla="*/ 2147483647 h 485"/>
              <a:gd name="T4" fmla="*/ 0 w 310"/>
              <a:gd name="T5" fmla="*/ 0 h 485"/>
              <a:gd name="T6" fmla="*/ 0 60000 65536"/>
              <a:gd name="T7" fmla="*/ 0 60000 65536"/>
              <a:gd name="T8" fmla="*/ 0 60000 65536"/>
              <a:gd name="T9" fmla="*/ 0 w 310"/>
              <a:gd name="T10" fmla="*/ 0 h 485"/>
              <a:gd name="T11" fmla="*/ 310 w 310"/>
              <a:gd name="T12" fmla="*/ 485 h 48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0" h="485">
                <a:moveTo>
                  <a:pt x="310" y="485"/>
                </a:moveTo>
                <a:lnTo>
                  <a:pt x="0" y="333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7" name="Freeform 11"/>
          <p:cNvSpPr>
            <a:spLocks/>
          </p:cNvSpPr>
          <p:nvPr/>
        </p:nvSpPr>
        <p:spPr bwMode="auto">
          <a:xfrm>
            <a:off x="7607300" y="1525588"/>
            <a:ext cx="2503488" cy="3929062"/>
          </a:xfrm>
          <a:custGeom>
            <a:avLst/>
            <a:gdLst>
              <a:gd name="T0" fmla="*/ 2147483647 w 309"/>
              <a:gd name="T1" fmla="*/ 2147483647 h 485"/>
              <a:gd name="T2" fmla="*/ 0 w 309"/>
              <a:gd name="T3" fmla="*/ 2147483647 h 485"/>
              <a:gd name="T4" fmla="*/ 0 w 309"/>
              <a:gd name="T5" fmla="*/ 0 h 485"/>
              <a:gd name="T6" fmla="*/ 0 60000 65536"/>
              <a:gd name="T7" fmla="*/ 0 60000 65536"/>
              <a:gd name="T8" fmla="*/ 0 60000 65536"/>
              <a:gd name="T9" fmla="*/ 0 w 309"/>
              <a:gd name="T10" fmla="*/ 0 h 485"/>
              <a:gd name="T11" fmla="*/ 309 w 309"/>
              <a:gd name="T12" fmla="*/ 485 h 48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9" h="485">
                <a:moveTo>
                  <a:pt x="309" y="485"/>
                </a:moveTo>
                <a:lnTo>
                  <a:pt x="0" y="332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8" name="Freeform 12"/>
          <p:cNvSpPr>
            <a:spLocks/>
          </p:cNvSpPr>
          <p:nvPr/>
        </p:nvSpPr>
        <p:spPr bwMode="auto">
          <a:xfrm>
            <a:off x="8069264" y="1387476"/>
            <a:ext cx="2509837" cy="3929063"/>
          </a:xfrm>
          <a:custGeom>
            <a:avLst/>
            <a:gdLst>
              <a:gd name="T0" fmla="*/ 2147483647 w 310"/>
              <a:gd name="T1" fmla="*/ 2147483647 h 485"/>
              <a:gd name="T2" fmla="*/ 0 w 310"/>
              <a:gd name="T3" fmla="*/ 2147483647 h 485"/>
              <a:gd name="T4" fmla="*/ 0 w 310"/>
              <a:gd name="T5" fmla="*/ 0 h 485"/>
              <a:gd name="T6" fmla="*/ 0 60000 65536"/>
              <a:gd name="T7" fmla="*/ 0 60000 65536"/>
              <a:gd name="T8" fmla="*/ 0 60000 65536"/>
              <a:gd name="T9" fmla="*/ 0 w 310"/>
              <a:gd name="T10" fmla="*/ 0 h 485"/>
              <a:gd name="T11" fmla="*/ 310 w 310"/>
              <a:gd name="T12" fmla="*/ 485 h 48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0" h="485">
                <a:moveTo>
                  <a:pt x="310" y="485"/>
                </a:moveTo>
                <a:lnTo>
                  <a:pt x="0" y="333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9" name="Freeform 13"/>
          <p:cNvSpPr>
            <a:spLocks/>
          </p:cNvSpPr>
          <p:nvPr/>
        </p:nvSpPr>
        <p:spPr bwMode="auto">
          <a:xfrm>
            <a:off x="7315200" y="2619375"/>
            <a:ext cx="3263900" cy="3644900"/>
          </a:xfrm>
          <a:custGeom>
            <a:avLst/>
            <a:gdLst>
              <a:gd name="T0" fmla="*/ 0 w 403"/>
              <a:gd name="T1" fmla="*/ 2147483647 h 450"/>
              <a:gd name="T2" fmla="*/ 2147483647 w 403"/>
              <a:gd name="T3" fmla="*/ 2147483647 h 450"/>
              <a:gd name="T4" fmla="*/ 2147483647 w 403"/>
              <a:gd name="T5" fmla="*/ 0 h 450"/>
              <a:gd name="T6" fmla="*/ 0 60000 65536"/>
              <a:gd name="T7" fmla="*/ 0 60000 65536"/>
              <a:gd name="T8" fmla="*/ 0 60000 65536"/>
              <a:gd name="T9" fmla="*/ 0 w 403"/>
              <a:gd name="T10" fmla="*/ 0 h 450"/>
              <a:gd name="T11" fmla="*/ 403 w 403"/>
              <a:gd name="T12" fmla="*/ 450 h 45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3" h="450">
                <a:moveTo>
                  <a:pt x="0" y="450"/>
                </a:moveTo>
                <a:lnTo>
                  <a:pt x="403" y="333"/>
                </a:lnTo>
                <a:lnTo>
                  <a:pt x="403" y="0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0" name="Freeform 14"/>
          <p:cNvSpPr>
            <a:spLocks/>
          </p:cNvSpPr>
          <p:nvPr/>
        </p:nvSpPr>
        <p:spPr bwMode="auto">
          <a:xfrm>
            <a:off x="6894513" y="2416175"/>
            <a:ext cx="3263900" cy="3646488"/>
          </a:xfrm>
          <a:custGeom>
            <a:avLst/>
            <a:gdLst>
              <a:gd name="T0" fmla="*/ 0 w 403"/>
              <a:gd name="T1" fmla="*/ 2147483647 h 450"/>
              <a:gd name="T2" fmla="*/ 2147483647 w 403"/>
              <a:gd name="T3" fmla="*/ 2147483647 h 450"/>
              <a:gd name="T4" fmla="*/ 2147483647 w 403"/>
              <a:gd name="T5" fmla="*/ 0 h 450"/>
              <a:gd name="T6" fmla="*/ 0 60000 65536"/>
              <a:gd name="T7" fmla="*/ 0 60000 65536"/>
              <a:gd name="T8" fmla="*/ 0 60000 65536"/>
              <a:gd name="T9" fmla="*/ 0 w 403"/>
              <a:gd name="T10" fmla="*/ 0 h 450"/>
              <a:gd name="T11" fmla="*/ 403 w 403"/>
              <a:gd name="T12" fmla="*/ 450 h 45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3" h="450">
                <a:moveTo>
                  <a:pt x="0" y="450"/>
                </a:moveTo>
                <a:lnTo>
                  <a:pt x="403" y="333"/>
                </a:lnTo>
                <a:lnTo>
                  <a:pt x="403" y="0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1" name="Freeform 15"/>
          <p:cNvSpPr>
            <a:spLocks/>
          </p:cNvSpPr>
          <p:nvPr/>
        </p:nvSpPr>
        <p:spPr bwMode="auto">
          <a:xfrm>
            <a:off x="6473825" y="2214563"/>
            <a:ext cx="3271838" cy="3636962"/>
          </a:xfrm>
          <a:custGeom>
            <a:avLst/>
            <a:gdLst>
              <a:gd name="T0" fmla="*/ 0 w 404"/>
              <a:gd name="T1" fmla="*/ 2147483647 h 449"/>
              <a:gd name="T2" fmla="*/ 2147483647 w 404"/>
              <a:gd name="T3" fmla="*/ 2147483647 h 449"/>
              <a:gd name="T4" fmla="*/ 2147483647 w 404"/>
              <a:gd name="T5" fmla="*/ 0 h 449"/>
              <a:gd name="T6" fmla="*/ 0 60000 65536"/>
              <a:gd name="T7" fmla="*/ 0 60000 65536"/>
              <a:gd name="T8" fmla="*/ 0 60000 65536"/>
              <a:gd name="T9" fmla="*/ 0 w 404"/>
              <a:gd name="T10" fmla="*/ 0 h 449"/>
              <a:gd name="T11" fmla="*/ 404 w 404"/>
              <a:gd name="T12" fmla="*/ 449 h 4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4" h="449">
                <a:moveTo>
                  <a:pt x="0" y="449"/>
                </a:moveTo>
                <a:lnTo>
                  <a:pt x="404" y="332"/>
                </a:lnTo>
                <a:lnTo>
                  <a:pt x="404" y="0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2" name="Freeform 16"/>
          <p:cNvSpPr>
            <a:spLocks/>
          </p:cNvSpPr>
          <p:nvPr/>
        </p:nvSpPr>
        <p:spPr bwMode="auto">
          <a:xfrm>
            <a:off x="6059489" y="2003425"/>
            <a:ext cx="3265487" cy="3644900"/>
          </a:xfrm>
          <a:custGeom>
            <a:avLst/>
            <a:gdLst>
              <a:gd name="T0" fmla="*/ 0 w 403"/>
              <a:gd name="T1" fmla="*/ 2147483647 h 450"/>
              <a:gd name="T2" fmla="*/ 2147483647 w 403"/>
              <a:gd name="T3" fmla="*/ 2147483647 h 450"/>
              <a:gd name="T4" fmla="*/ 2147483647 w 403"/>
              <a:gd name="T5" fmla="*/ 0 h 450"/>
              <a:gd name="T6" fmla="*/ 0 60000 65536"/>
              <a:gd name="T7" fmla="*/ 0 60000 65536"/>
              <a:gd name="T8" fmla="*/ 0 60000 65536"/>
              <a:gd name="T9" fmla="*/ 0 w 403"/>
              <a:gd name="T10" fmla="*/ 0 h 450"/>
              <a:gd name="T11" fmla="*/ 403 w 403"/>
              <a:gd name="T12" fmla="*/ 450 h 45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3" h="450">
                <a:moveTo>
                  <a:pt x="0" y="450"/>
                </a:moveTo>
                <a:lnTo>
                  <a:pt x="403" y="333"/>
                </a:lnTo>
                <a:lnTo>
                  <a:pt x="403" y="0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3" name="Freeform 17"/>
          <p:cNvSpPr>
            <a:spLocks/>
          </p:cNvSpPr>
          <p:nvPr/>
        </p:nvSpPr>
        <p:spPr bwMode="auto">
          <a:xfrm>
            <a:off x="5638800" y="1800225"/>
            <a:ext cx="3271838" cy="3638550"/>
          </a:xfrm>
          <a:custGeom>
            <a:avLst/>
            <a:gdLst>
              <a:gd name="T0" fmla="*/ 0 w 404"/>
              <a:gd name="T1" fmla="*/ 2147483647 h 449"/>
              <a:gd name="T2" fmla="*/ 2147483647 w 404"/>
              <a:gd name="T3" fmla="*/ 2147483647 h 449"/>
              <a:gd name="T4" fmla="*/ 2147483647 w 404"/>
              <a:gd name="T5" fmla="*/ 0 h 449"/>
              <a:gd name="T6" fmla="*/ 0 60000 65536"/>
              <a:gd name="T7" fmla="*/ 0 60000 65536"/>
              <a:gd name="T8" fmla="*/ 0 60000 65536"/>
              <a:gd name="T9" fmla="*/ 0 w 404"/>
              <a:gd name="T10" fmla="*/ 0 h 449"/>
              <a:gd name="T11" fmla="*/ 404 w 404"/>
              <a:gd name="T12" fmla="*/ 449 h 4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4" h="449">
                <a:moveTo>
                  <a:pt x="0" y="449"/>
                </a:moveTo>
                <a:lnTo>
                  <a:pt x="404" y="332"/>
                </a:lnTo>
                <a:lnTo>
                  <a:pt x="404" y="0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4" name="Freeform 18"/>
          <p:cNvSpPr>
            <a:spLocks/>
          </p:cNvSpPr>
          <p:nvPr/>
        </p:nvSpPr>
        <p:spPr bwMode="auto">
          <a:xfrm>
            <a:off x="5226050" y="1590675"/>
            <a:ext cx="3263900" cy="3644900"/>
          </a:xfrm>
          <a:custGeom>
            <a:avLst/>
            <a:gdLst>
              <a:gd name="T0" fmla="*/ 0 w 403"/>
              <a:gd name="T1" fmla="*/ 2147483647 h 450"/>
              <a:gd name="T2" fmla="*/ 2147483647 w 403"/>
              <a:gd name="T3" fmla="*/ 2147483647 h 450"/>
              <a:gd name="T4" fmla="*/ 2147483647 w 403"/>
              <a:gd name="T5" fmla="*/ 0 h 450"/>
              <a:gd name="T6" fmla="*/ 0 60000 65536"/>
              <a:gd name="T7" fmla="*/ 0 60000 65536"/>
              <a:gd name="T8" fmla="*/ 0 60000 65536"/>
              <a:gd name="T9" fmla="*/ 0 w 403"/>
              <a:gd name="T10" fmla="*/ 0 h 450"/>
              <a:gd name="T11" fmla="*/ 403 w 403"/>
              <a:gd name="T12" fmla="*/ 450 h 45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3" h="450">
                <a:moveTo>
                  <a:pt x="0" y="450"/>
                </a:moveTo>
                <a:lnTo>
                  <a:pt x="403" y="333"/>
                </a:lnTo>
                <a:lnTo>
                  <a:pt x="403" y="0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5" name="Freeform 19"/>
          <p:cNvSpPr>
            <a:spLocks/>
          </p:cNvSpPr>
          <p:nvPr/>
        </p:nvSpPr>
        <p:spPr bwMode="auto">
          <a:xfrm>
            <a:off x="4805363" y="1387475"/>
            <a:ext cx="3263900" cy="3644900"/>
          </a:xfrm>
          <a:custGeom>
            <a:avLst/>
            <a:gdLst>
              <a:gd name="T0" fmla="*/ 0 w 403"/>
              <a:gd name="T1" fmla="*/ 2147483647 h 450"/>
              <a:gd name="T2" fmla="*/ 2147483647 w 403"/>
              <a:gd name="T3" fmla="*/ 2147483647 h 450"/>
              <a:gd name="T4" fmla="*/ 2147483647 w 403"/>
              <a:gd name="T5" fmla="*/ 0 h 450"/>
              <a:gd name="T6" fmla="*/ 0 60000 65536"/>
              <a:gd name="T7" fmla="*/ 0 60000 65536"/>
              <a:gd name="T8" fmla="*/ 0 60000 65536"/>
              <a:gd name="T9" fmla="*/ 0 w 403"/>
              <a:gd name="T10" fmla="*/ 0 h 450"/>
              <a:gd name="T11" fmla="*/ 403 w 403"/>
              <a:gd name="T12" fmla="*/ 450 h 45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3" h="450">
                <a:moveTo>
                  <a:pt x="0" y="450"/>
                </a:moveTo>
                <a:lnTo>
                  <a:pt x="403" y="333"/>
                </a:lnTo>
                <a:lnTo>
                  <a:pt x="403" y="0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6" name="Freeform 20"/>
          <p:cNvSpPr>
            <a:spLocks/>
          </p:cNvSpPr>
          <p:nvPr/>
        </p:nvSpPr>
        <p:spPr bwMode="auto">
          <a:xfrm>
            <a:off x="4805364" y="4084638"/>
            <a:ext cx="5773737" cy="1231900"/>
          </a:xfrm>
          <a:custGeom>
            <a:avLst/>
            <a:gdLst>
              <a:gd name="T0" fmla="*/ 0 w 713"/>
              <a:gd name="T1" fmla="*/ 2147483647 h 152"/>
              <a:gd name="T2" fmla="*/ 2147483647 w 713"/>
              <a:gd name="T3" fmla="*/ 0 h 152"/>
              <a:gd name="T4" fmla="*/ 2147483647 w 713"/>
              <a:gd name="T5" fmla="*/ 2147483647 h 152"/>
              <a:gd name="T6" fmla="*/ 0 60000 65536"/>
              <a:gd name="T7" fmla="*/ 0 60000 65536"/>
              <a:gd name="T8" fmla="*/ 0 60000 65536"/>
              <a:gd name="T9" fmla="*/ 0 w 713"/>
              <a:gd name="T10" fmla="*/ 0 h 152"/>
              <a:gd name="T11" fmla="*/ 713 w 713"/>
              <a:gd name="T12" fmla="*/ 152 h 1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13" h="152">
                <a:moveTo>
                  <a:pt x="0" y="117"/>
                </a:moveTo>
                <a:lnTo>
                  <a:pt x="403" y="0"/>
                </a:lnTo>
                <a:lnTo>
                  <a:pt x="713" y="152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7" name="Freeform 21"/>
          <p:cNvSpPr>
            <a:spLocks/>
          </p:cNvSpPr>
          <p:nvPr/>
        </p:nvSpPr>
        <p:spPr bwMode="auto">
          <a:xfrm>
            <a:off x="4805364" y="3744913"/>
            <a:ext cx="5773737" cy="1231900"/>
          </a:xfrm>
          <a:custGeom>
            <a:avLst/>
            <a:gdLst>
              <a:gd name="T0" fmla="*/ 0 w 713"/>
              <a:gd name="T1" fmla="*/ 2147483647 h 152"/>
              <a:gd name="T2" fmla="*/ 2147483647 w 713"/>
              <a:gd name="T3" fmla="*/ 0 h 152"/>
              <a:gd name="T4" fmla="*/ 2147483647 w 713"/>
              <a:gd name="T5" fmla="*/ 2147483647 h 152"/>
              <a:gd name="T6" fmla="*/ 0 60000 65536"/>
              <a:gd name="T7" fmla="*/ 0 60000 65536"/>
              <a:gd name="T8" fmla="*/ 0 60000 65536"/>
              <a:gd name="T9" fmla="*/ 0 w 713"/>
              <a:gd name="T10" fmla="*/ 0 h 152"/>
              <a:gd name="T11" fmla="*/ 713 w 713"/>
              <a:gd name="T12" fmla="*/ 152 h 1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13" h="152">
                <a:moveTo>
                  <a:pt x="0" y="117"/>
                </a:moveTo>
                <a:lnTo>
                  <a:pt x="403" y="0"/>
                </a:lnTo>
                <a:lnTo>
                  <a:pt x="713" y="152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8" name="Freeform 22"/>
          <p:cNvSpPr>
            <a:spLocks/>
          </p:cNvSpPr>
          <p:nvPr/>
        </p:nvSpPr>
        <p:spPr bwMode="auto">
          <a:xfrm>
            <a:off x="4805364" y="3413125"/>
            <a:ext cx="5773737" cy="1231900"/>
          </a:xfrm>
          <a:custGeom>
            <a:avLst/>
            <a:gdLst>
              <a:gd name="T0" fmla="*/ 0 w 713"/>
              <a:gd name="T1" fmla="*/ 2147483647 h 152"/>
              <a:gd name="T2" fmla="*/ 2147483647 w 713"/>
              <a:gd name="T3" fmla="*/ 0 h 152"/>
              <a:gd name="T4" fmla="*/ 2147483647 w 713"/>
              <a:gd name="T5" fmla="*/ 2147483647 h 152"/>
              <a:gd name="T6" fmla="*/ 0 60000 65536"/>
              <a:gd name="T7" fmla="*/ 0 60000 65536"/>
              <a:gd name="T8" fmla="*/ 0 60000 65536"/>
              <a:gd name="T9" fmla="*/ 0 w 713"/>
              <a:gd name="T10" fmla="*/ 0 h 152"/>
              <a:gd name="T11" fmla="*/ 713 w 713"/>
              <a:gd name="T12" fmla="*/ 152 h 1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13" h="152">
                <a:moveTo>
                  <a:pt x="0" y="116"/>
                </a:moveTo>
                <a:lnTo>
                  <a:pt x="403" y="0"/>
                </a:lnTo>
                <a:lnTo>
                  <a:pt x="713" y="152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9" name="Freeform 23"/>
          <p:cNvSpPr>
            <a:spLocks/>
          </p:cNvSpPr>
          <p:nvPr/>
        </p:nvSpPr>
        <p:spPr bwMode="auto">
          <a:xfrm>
            <a:off x="4805364" y="3073401"/>
            <a:ext cx="5773737" cy="1230313"/>
          </a:xfrm>
          <a:custGeom>
            <a:avLst/>
            <a:gdLst>
              <a:gd name="T0" fmla="*/ 0 w 713"/>
              <a:gd name="T1" fmla="*/ 2147483647 h 152"/>
              <a:gd name="T2" fmla="*/ 2147483647 w 713"/>
              <a:gd name="T3" fmla="*/ 0 h 152"/>
              <a:gd name="T4" fmla="*/ 2147483647 w 713"/>
              <a:gd name="T5" fmla="*/ 2147483647 h 152"/>
              <a:gd name="T6" fmla="*/ 0 60000 65536"/>
              <a:gd name="T7" fmla="*/ 0 60000 65536"/>
              <a:gd name="T8" fmla="*/ 0 60000 65536"/>
              <a:gd name="T9" fmla="*/ 0 w 713"/>
              <a:gd name="T10" fmla="*/ 0 h 152"/>
              <a:gd name="T11" fmla="*/ 713 w 713"/>
              <a:gd name="T12" fmla="*/ 152 h 1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13" h="152">
                <a:moveTo>
                  <a:pt x="0" y="117"/>
                </a:moveTo>
                <a:lnTo>
                  <a:pt x="403" y="0"/>
                </a:lnTo>
                <a:lnTo>
                  <a:pt x="713" y="152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80" name="Freeform 24"/>
          <p:cNvSpPr>
            <a:spLocks/>
          </p:cNvSpPr>
          <p:nvPr/>
        </p:nvSpPr>
        <p:spPr bwMode="auto">
          <a:xfrm>
            <a:off x="4805364" y="2732089"/>
            <a:ext cx="5773737" cy="1239837"/>
          </a:xfrm>
          <a:custGeom>
            <a:avLst/>
            <a:gdLst>
              <a:gd name="T0" fmla="*/ 0 w 713"/>
              <a:gd name="T1" fmla="*/ 2147483647 h 153"/>
              <a:gd name="T2" fmla="*/ 2147483647 w 713"/>
              <a:gd name="T3" fmla="*/ 0 h 153"/>
              <a:gd name="T4" fmla="*/ 2147483647 w 713"/>
              <a:gd name="T5" fmla="*/ 2147483647 h 153"/>
              <a:gd name="T6" fmla="*/ 0 60000 65536"/>
              <a:gd name="T7" fmla="*/ 0 60000 65536"/>
              <a:gd name="T8" fmla="*/ 0 60000 65536"/>
              <a:gd name="T9" fmla="*/ 0 w 713"/>
              <a:gd name="T10" fmla="*/ 0 h 153"/>
              <a:gd name="T11" fmla="*/ 713 w 713"/>
              <a:gd name="T12" fmla="*/ 153 h 15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13" h="153">
                <a:moveTo>
                  <a:pt x="0" y="117"/>
                </a:moveTo>
                <a:lnTo>
                  <a:pt x="403" y="0"/>
                </a:lnTo>
                <a:lnTo>
                  <a:pt x="713" y="153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81" name="Freeform 25"/>
          <p:cNvSpPr>
            <a:spLocks/>
          </p:cNvSpPr>
          <p:nvPr/>
        </p:nvSpPr>
        <p:spPr bwMode="auto">
          <a:xfrm>
            <a:off x="4805364" y="2400300"/>
            <a:ext cx="5773737" cy="1231900"/>
          </a:xfrm>
          <a:custGeom>
            <a:avLst/>
            <a:gdLst>
              <a:gd name="T0" fmla="*/ 0 w 713"/>
              <a:gd name="T1" fmla="*/ 2147483647 h 152"/>
              <a:gd name="T2" fmla="*/ 2147483647 w 713"/>
              <a:gd name="T3" fmla="*/ 0 h 152"/>
              <a:gd name="T4" fmla="*/ 2147483647 w 713"/>
              <a:gd name="T5" fmla="*/ 2147483647 h 152"/>
              <a:gd name="T6" fmla="*/ 0 60000 65536"/>
              <a:gd name="T7" fmla="*/ 0 60000 65536"/>
              <a:gd name="T8" fmla="*/ 0 60000 65536"/>
              <a:gd name="T9" fmla="*/ 0 w 713"/>
              <a:gd name="T10" fmla="*/ 0 h 152"/>
              <a:gd name="T11" fmla="*/ 713 w 713"/>
              <a:gd name="T12" fmla="*/ 152 h 1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13" h="152">
                <a:moveTo>
                  <a:pt x="0" y="117"/>
                </a:moveTo>
                <a:lnTo>
                  <a:pt x="403" y="0"/>
                </a:lnTo>
                <a:lnTo>
                  <a:pt x="713" y="152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82" name="Freeform 26"/>
          <p:cNvSpPr>
            <a:spLocks/>
          </p:cNvSpPr>
          <p:nvPr/>
        </p:nvSpPr>
        <p:spPr bwMode="auto">
          <a:xfrm>
            <a:off x="4805364" y="2060575"/>
            <a:ext cx="5773737" cy="1238250"/>
          </a:xfrm>
          <a:custGeom>
            <a:avLst/>
            <a:gdLst>
              <a:gd name="T0" fmla="*/ 0 w 713"/>
              <a:gd name="T1" fmla="*/ 2147483647 h 153"/>
              <a:gd name="T2" fmla="*/ 2147483647 w 713"/>
              <a:gd name="T3" fmla="*/ 0 h 153"/>
              <a:gd name="T4" fmla="*/ 2147483647 w 713"/>
              <a:gd name="T5" fmla="*/ 2147483647 h 153"/>
              <a:gd name="T6" fmla="*/ 0 60000 65536"/>
              <a:gd name="T7" fmla="*/ 0 60000 65536"/>
              <a:gd name="T8" fmla="*/ 0 60000 65536"/>
              <a:gd name="T9" fmla="*/ 0 w 713"/>
              <a:gd name="T10" fmla="*/ 0 h 153"/>
              <a:gd name="T11" fmla="*/ 713 w 713"/>
              <a:gd name="T12" fmla="*/ 153 h 15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13" h="153">
                <a:moveTo>
                  <a:pt x="0" y="117"/>
                </a:moveTo>
                <a:lnTo>
                  <a:pt x="403" y="0"/>
                </a:lnTo>
                <a:lnTo>
                  <a:pt x="713" y="153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83" name="Freeform 27"/>
          <p:cNvSpPr>
            <a:spLocks/>
          </p:cNvSpPr>
          <p:nvPr/>
        </p:nvSpPr>
        <p:spPr bwMode="auto">
          <a:xfrm>
            <a:off x="4805364" y="1728788"/>
            <a:ext cx="5773737" cy="1230312"/>
          </a:xfrm>
          <a:custGeom>
            <a:avLst/>
            <a:gdLst>
              <a:gd name="T0" fmla="*/ 0 w 713"/>
              <a:gd name="T1" fmla="*/ 2147483647 h 152"/>
              <a:gd name="T2" fmla="*/ 2147483647 w 713"/>
              <a:gd name="T3" fmla="*/ 0 h 152"/>
              <a:gd name="T4" fmla="*/ 2147483647 w 713"/>
              <a:gd name="T5" fmla="*/ 2147483647 h 152"/>
              <a:gd name="T6" fmla="*/ 0 60000 65536"/>
              <a:gd name="T7" fmla="*/ 0 60000 65536"/>
              <a:gd name="T8" fmla="*/ 0 60000 65536"/>
              <a:gd name="T9" fmla="*/ 0 w 713"/>
              <a:gd name="T10" fmla="*/ 0 h 152"/>
              <a:gd name="T11" fmla="*/ 713 w 713"/>
              <a:gd name="T12" fmla="*/ 152 h 1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13" h="152">
                <a:moveTo>
                  <a:pt x="0" y="117"/>
                </a:moveTo>
                <a:lnTo>
                  <a:pt x="403" y="0"/>
                </a:lnTo>
                <a:lnTo>
                  <a:pt x="713" y="152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84" name="Freeform 28"/>
          <p:cNvSpPr>
            <a:spLocks/>
          </p:cNvSpPr>
          <p:nvPr/>
        </p:nvSpPr>
        <p:spPr bwMode="auto">
          <a:xfrm>
            <a:off x="4805364" y="1387475"/>
            <a:ext cx="5773737" cy="1231900"/>
          </a:xfrm>
          <a:custGeom>
            <a:avLst/>
            <a:gdLst>
              <a:gd name="T0" fmla="*/ 0 w 713"/>
              <a:gd name="T1" fmla="*/ 2147483647 h 152"/>
              <a:gd name="T2" fmla="*/ 2147483647 w 713"/>
              <a:gd name="T3" fmla="*/ 0 h 152"/>
              <a:gd name="T4" fmla="*/ 2147483647 w 713"/>
              <a:gd name="T5" fmla="*/ 2147483647 h 152"/>
              <a:gd name="T6" fmla="*/ 0 60000 65536"/>
              <a:gd name="T7" fmla="*/ 0 60000 65536"/>
              <a:gd name="T8" fmla="*/ 0 60000 65536"/>
              <a:gd name="T9" fmla="*/ 0 w 713"/>
              <a:gd name="T10" fmla="*/ 0 h 152"/>
              <a:gd name="T11" fmla="*/ 713 w 713"/>
              <a:gd name="T12" fmla="*/ 152 h 1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13" h="152">
                <a:moveTo>
                  <a:pt x="0" y="117"/>
                </a:moveTo>
                <a:lnTo>
                  <a:pt x="403" y="0"/>
                </a:lnTo>
                <a:lnTo>
                  <a:pt x="713" y="152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85" name="Line 29"/>
          <p:cNvSpPr>
            <a:spLocks noChangeShapeType="1"/>
          </p:cNvSpPr>
          <p:nvPr/>
        </p:nvSpPr>
        <p:spPr bwMode="auto">
          <a:xfrm flipV="1">
            <a:off x="7315200" y="5316539"/>
            <a:ext cx="3263900" cy="9477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86" name="Line 30"/>
          <p:cNvSpPr>
            <a:spLocks noChangeShapeType="1"/>
          </p:cNvSpPr>
          <p:nvPr/>
        </p:nvSpPr>
        <p:spPr bwMode="auto">
          <a:xfrm flipH="1" flipV="1">
            <a:off x="4805364" y="5032375"/>
            <a:ext cx="2509837" cy="12319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87" name="Line 31"/>
          <p:cNvSpPr>
            <a:spLocks noChangeShapeType="1"/>
          </p:cNvSpPr>
          <p:nvPr/>
        </p:nvSpPr>
        <p:spPr bwMode="auto">
          <a:xfrm flipV="1">
            <a:off x="4805363" y="2335213"/>
            <a:ext cx="0" cy="26971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88" name="Line 32"/>
          <p:cNvSpPr>
            <a:spLocks noChangeShapeType="1"/>
          </p:cNvSpPr>
          <p:nvPr/>
        </p:nvSpPr>
        <p:spPr bwMode="auto">
          <a:xfrm>
            <a:off x="7315201" y="6264276"/>
            <a:ext cx="73025" cy="412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89" name="Line 33"/>
          <p:cNvSpPr>
            <a:spLocks noChangeShapeType="1"/>
          </p:cNvSpPr>
          <p:nvPr/>
        </p:nvSpPr>
        <p:spPr bwMode="auto">
          <a:xfrm>
            <a:off x="7777163" y="6126164"/>
            <a:ext cx="80962" cy="412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90" name="Line 34"/>
          <p:cNvSpPr>
            <a:spLocks noChangeShapeType="1"/>
          </p:cNvSpPr>
          <p:nvPr/>
        </p:nvSpPr>
        <p:spPr bwMode="auto">
          <a:xfrm>
            <a:off x="8247064" y="5997575"/>
            <a:ext cx="73025" cy="317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91" name="Line 35"/>
          <p:cNvSpPr>
            <a:spLocks noChangeShapeType="1"/>
          </p:cNvSpPr>
          <p:nvPr/>
        </p:nvSpPr>
        <p:spPr bwMode="auto">
          <a:xfrm>
            <a:off x="8709026" y="5859464"/>
            <a:ext cx="80963" cy="412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92" name="Line 36"/>
          <p:cNvSpPr>
            <a:spLocks noChangeShapeType="1"/>
          </p:cNvSpPr>
          <p:nvPr/>
        </p:nvSpPr>
        <p:spPr bwMode="auto">
          <a:xfrm>
            <a:off x="9178926" y="5721351"/>
            <a:ext cx="80963" cy="412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93" name="Line 37"/>
          <p:cNvSpPr>
            <a:spLocks noChangeShapeType="1"/>
          </p:cNvSpPr>
          <p:nvPr/>
        </p:nvSpPr>
        <p:spPr bwMode="auto">
          <a:xfrm>
            <a:off x="9648826" y="5583239"/>
            <a:ext cx="73025" cy="412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94" name="Line 38"/>
          <p:cNvSpPr>
            <a:spLocks noChangeShapeType="1"/>
          </p:cNvSpPr>
          <p:nvPr/>
        </p:nvSpPr>
        <p:spPr bwMode="auto">
          <a:xfrm>
            <a:off x="10110788" y="5454650"/>
            <a:ext cx="80962" cy="317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95" name="Line 39"/>
          <p:cNvSpPr>
            <a:spLocks noChangeShapeType="1"/>
          </p:cNvSpPr>
          <p:nvPr/>
        </p:nvSpPr>
        <p:spPr bwMode="auto">
          <a:xfrm>
            <a:off x="10579101" y="5316539"/>
            <a:ext cx="73025" cy="412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96" name="Line 40"/>
          <p:cNvSpPr>
            <a:spLocks noChangeShapeType="1"/>
          </p:cNvSpPr>
          <p:nvPr/>
        </p:nvSpPr>
        <p:spPr bwMode="auto">
          <a:xfrm flipH="1">
            <a:off x="7226300" y="6264276"/>
            <a:ext cx="88900" cy="238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97" name="Line 41"/>
          <p:cNvSpPr>
            <a:spLocks noChangeShapeType="1"/>
          </p:cNvSpPr>
          <p:nvPr/>
        </p:nvSpPr>
        <p:spPr bwMode="auto">
          <a:xfrm flipH="1">
            <a:off x="6813551" y="6062663"/>
            <a:ext cx="80963" cy="238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98" name="Line 42"/>
          <p:cNvSpPr>
            <a:spLocks noChangeShapeType="1"/>
          </p:cNvSpPr>
          <p:nvPr/>
        </p:nvSpPr>
        <p:spPr bwMode="auto">
          <a:xfrm flipH="1">
            <a:off x="6392863" y="5851526"/>
            <a:ext cx="80962" cy="238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99" name="Line 43"/>
          <p:cNvSpPr>
            <a:spLocks noChangeShapeType="1"/>
          </p:cNvSpPr>
          <p:nvPr/>
        </p:nvSpPr>
        <p:spPr bwMode="auto">
          <a:xfrm flipH="1">
            <a:off x="5978526" y="5648325"/>
            <a:ext cx="80963" cy="254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00" name="Line 44"/>
          <p:cNvSpPr>
            <a:spLocks noChangeShapeType="1"/>
          </p:cNvSpPr>
          <p:nvPr/>
        </p:nvSpPr>
        <p:spPr bwMode="auto">
          <a:xfrm flipH="1">
            <a:off x="5557838" y="5438776"/>
            <a:ext cx="80962" cy="238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01" name="Line 45"/>
          <p:cNvSpPr>
            <a:spLocks noChangeShapeType="1"/>
          </p:cNvSpPr>
          <p:nvPr/>
        </p:nvSpPr>
        <p:spPr bwMode="auto">
          <a:xfrm flipH="1">
            <a:off x="5145088" y="5235576"/>
            <a:ext cx="80962" cy="238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02" name="Line 46"/>
          <p:cNvSpPr>
            <a:spLocks noChangeShapeType="1"/>
          </p:cNvSpPr>
          <p:nvPr/>
        </p:nvSpPr>
        <p:spPr bwMode="auto">
          <a:xfrm flipH="1">
            <a:off x="4724401" y="5032375"/>
            <a:ext cx="80963" cy="254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03" name="Line 47"/>
          <p:cNvSpPr>
            <a:spLocks noChangeShapeType="1"/>
          </p:cNvSpPr>
          <p:nvPr/>
        </p:nvSpPr>
        <p:spPr bwMode="auto">
          <a:xfrm flipH="1" flipV="1">
            <a:off x="4732339" y="4992689"/>
            <a:ext cx="73025" cy="396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04" name="Line 48"/>
          <p:cNvSpPr>
            <a:spLocks noChangeShapeType="1"/>
          </p:cNvSpPr>
          <p:nvPr/>
        </p:nvSpPr>
        <p:spPr bwMode="auto">
          <a:xfrm flipH="1" flipV="1">
            <a:off x="4732339" y="4652964"/>
            <a:ext cx="73025" cy="396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05" name="Line 49"/>
          <p:cNvSpPr>
            <a:spLocks noChangeShapeType="1"/>
          </p:cNvSpPr>
          <p:nvPr/>
        </p:nvSpPr>
        <p:spPr bwMode="auto">
          <a:xfrm flipH="1" flipV="1">
            <a:off x="4732339" y="3648075"/>
            <a:ext cx="73025" cy="317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06" name="Line 50"/>
          <p:cNvSpPr>
            <a:spLocks noChangeShapeType="1"/>
          </p:cNvSpPr>
          <p:nvPr/>
        </p:nvSpPr>
        <p:spPr bwMode="auto">
          <a:xfrm flipH="1" flipV="1">
            <a:off x="4732339" y="3308350"/>
            <a:ext cx="73025" cy="396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07" name="Line 51"/>
          <p:cNvSpPr>
            <a:spLocks noChangeShapeType="1"/>
          </p:cNvSpPr>
          <p:nvPr/>
        </p:nvSpPr>
        <p:spPr bwMode="auto">
          <a:xfrm flipH="1" flipV="1">
            <a:off x="4732339" y="2967039"/>
            <a:ext cx="73025" cy="412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08" name="Line 52"/>
          <p:cNvSpPr>
            <a:spLocks noChangeShapeType="1"/>
          </p:cNvSpPr>
          <p:nvPr/>
        </p:nvSpPr>
        <p:spPr bwMode="auto">
          <a:xfrm flipH="1" flipV="1">
            <a:off x="4732339" y="2635251"/>
            <a:ext cx="73025" cy="412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09" name="Line 53"/>
          <p:cNvSpPr>
            <a:spLocks noChangeShapeType="1"/>
          </p:cNvSpPr>
          <p:nvPr/>
        </p:nvSpPr>
        <p:spPr bwMode="auto">
          <a:xfrm flipH="1" flipV="1">
            <a:off x="4732339" y="2295525"/>
            <a:ext cx="73025" cy="396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10" name="Oval 54"/>
          <p:cNvSpPr>
            <a:spLocks noChangeArrowheads="1"/>
          </p:cNvSpPr>
          <p:nvPr/>
        </p:nvSpPr>
        <p:spPr bwMode="auto">
          <a:xfrm>
            <a:off x="8053388" y="1371600"/>
            <a:ext cx="31750" cy="3175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5111" name="Line 55"/>
          <p:cNvSpPr>
            <a:spLocks noChangeShapeType="1"/>
          </p:cNvSpPr>
          <p:nvPr/>
        </p:nvSpPr>
        <p:spPr bwMode="auto">
          <a:xfrm flipH="1" flipV="1">
            <a:off x="4732339" y="3979864"/>
            <a:ext cx="73025" cy="412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12" name="Line 56"/>
          <p:cNvSpPr>
            <a:spLocks noChangeShapeType="1"/>
          </p:cNvSpPr>
          <p:nvPr/>
        </p:nvSpPr>
        <p:spPr bwMode="auto">
          <a:xfrm flipH="1" flipV="1">
            <a:off x="4732339" y="4319589"/>
            <a:ext cx="73025" cy="333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13" name="Oval 57"/>
          <p:cNvSpPr>
            <a:spLocks noChangeArrowheads="1"/>
          </p:cNvSpPr>
          <p:nvPr/>
        </p:nvSpPr>
        <p:spPr bwMode="auto">
          <a:xfrm>
            <a:off x="7434263" y="5945188"/>
            <a:ext cx="190500" cy="152400"/>
          </a:xfrm>
          <a:prstGeom prst="ellips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5114" name="Oval 58"/>
          <p:cNvSpPr>
            <a:spLocks noChangeArrowheads="1"/>
          </p:cNvSpPr>
          <p:nvPr/>
        </p:nvSpPr>
        <p:spPr bwMode="auto">
          <a:xfrm>
            <a:off x="6018213" y="4897438"/>
            <a:ext cx="190500" cy="152400"/>
          </a:xfrm>
          <a:prstGeom prst="ellips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5115" name="Oval 59"/>
          <p:cNvSpPr>
            <a:spLocks noChangeArrowheads="1"/>
          </p:cNvSpPr>
          <p:nvPr/>
        </p:nvSpPr>
        <p:spPr bwMode="auto">
          <a:xfrm>
            <a:off x="7859713" y="4173538"/>
            <a:ext cx="190500" cy="152400"/>
          </a:xfrm>
          <a:prstGeom prst="ellipse">
            <a:avLst/>
          </a:pr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5116" name="Oval 60"/>
          <p:cNvSpPr>
            <a:spLocks noChangeArrowheads="1"/>
          </p:cNvSpPr>
          <p:nvPr/>
        </p:nvSpPr>
        <p:spPr bwMode="auto">
          <a:xfrm>
            <a:off x="7408863" y="4668838"/>
            <a:ext cx="190500" cy="152400"/>
          </a:xfrm>
          <a:prstGeom prst="ellips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5117" name="Oval 61"/>
          <p:cNvSpPr>
            <a:spLocks noChangeArrowheads="1"/>
          </p:cNvSpPr>
          <p:nvPr/>
        </p:nvSpPr>
        <p:spPr bwMode="auto">
          <a:xfrm>
            <a:off x="9002713" y="5164138"/>
            <a:ext cx="190500" cy="152400"/>
          </a:xfrm>
          <a:prstGeom prst="ellipse">
            <a:avLst/>
          </a:pr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5118" name="Oval 62"/>
          <p:cNvSpPr>
            <a:spLocks noChangeArrowheads="1"/>
          </p:cNvSpPr>
          <p:nvPr/>
        </p:nvSpPr>
        <p:spPr bwMode="auto">
          <a:xfrm>
            <a:off x="7954963" y="4827588"/>
            <a:ext cx="190500" cy="152400"/>
          </a:xfrm>
          <a:prstGeom prst="ellipse">
            <a:avLst/>
          </a:pr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5119" name="Oval 63"/>
          <p:cNvSpPr>
            <a:spLocks noChangeArrowheads="1"/>
          </p:cNvSpPr>
          <p:nvPr/>
        </p:nvSpPr>
        <p:spPr bwMode="auto">
          <a:xfrm>
            <a:off x="7751763" y="5214938"/>
            <a:ext cx="190500" cy="152400"/>
          </a:xfrm>
          <a:prstGeom prst="ellips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5120" name="Oval 64"/>
          <p:cNvSpPr>
            <a:spLocks noChangeArrowheads="1"/>
          </p:cNvSpPr>
          <p:nvPr/>
        </p:nvSpPr>
        <p:spPr bwMode="auto">
          <a:xfrm>
            <a:off x="9221788" y="4868863"/>
            <a:ext cx="190500" cy="152400"/>
          </a:xfrm>
          <a:prstGeom prst="ellipse">
            <a:avLst/>
          </a:pr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5121" name="Oval 65"/>
          <p:cNvSpPr>
            <a:spLocks noChangeArrowheads="1"/>
          </p:cNvSpPr>
          <p:nvPr/>
        </p:nvSpPr>
        <p:spPr bwMode="auto">
          <a:xfrm>
            <a:off x="6157913" y="4643438"/>
            <a:ext cx="190500" cy="152400"/>
          </a:xfrm>
          <a:prstGeom prst="ellips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5122" name="Oval 66"/>
          <p:cNvSpPr>
            <a:spLocks noChangeArrowheads="1"/>
          </p:cNvSpPr>
          <p:nvPr/>
        </p:nvSpPr>
        <p:spPr bwMode="auto">
          <a:xfrm>
            <a:off x="6780213" y="4440238"/>
            <a:ext cx="190500" cy="152400"/>
          </a:xfrm>
          <a:prstGeom prst="ellips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5123" name="Oval 67"/>
          <p:cNvSpPr>
            <a:spLocks noChangeArrowheads="1"/>
          </p:cNvSpPr>
          <p:nvPr/>
        </p:nvSpPr>
        <p:spPr bwMode="auto">
          <a:xfrm>
            <a:off x="7053263" y="5589588"/>
            <a:ext cx="190500" cy="152400"/>
          </a:xfrm>
          <a:prstGeom prst="ellips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5124" name="Oval 68"/>
          <p:cNvSpPr>
            <a:spLocks noChangeArrowheads="1"/>
          </p:cNvSpPr>
          <p:nvPr/>
        </p:nvSpPr>
        <p:spPr bwMode="auto">
          <a:xfrm>
            <a:off x="6323013" y="5246688"/>
            <a:ext cx="190500" cy="152400"/>
          </a:xfrm>
          <a:prstGeom prst="ellips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5125" name="Oval 69"/>
          <p:cNvSpPr>
            <a:spLocks noChangeArrowheads="1"/>
          </p:cNvSpPr>
          <p:nvPr/>
        </p:nvSpPr>
        <p:spPr bwMode="auto">
          <a:xfrm>
            <a:off x="6723063" y="4916488"/>
            <a:ext cx="190500" cy="152400"/>
          </a:xfrm>
          <a:prstGeom prst="ellips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5126" name="Oval 70"/>
          <p:cNvSpPr>
            <a:spLocks noChangeArrowheads="1"/>
          </p:cNvSpPr>
          <p:nvPr/>
        </p:nvSpPr>
        <p:spPr bwMode="auto">
          <a:xfrm>
            <a:off x="8247063" y="5443538"/>
            <a:ext cx="190500" cy="152400"/>
          </a:xfrm>
          <a:prstGeom prst="ellipse">
            <a:avLst/>
          </a:pr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5127" name="Oval 71"/>
          <p:cNvSpPr>
            <a:spLocks noChangeArrowheads="1"/>
          </p:cNvSpPr>
          <p:nvPr/>
        </p:nvSpPr>
        <p:spPr bwMode="auto">
          <a:xfrm>
            <a:off x="8334375" y="5148263"/>
            <a:ext cx="190500" cy="152400"/>
          </a:xfrm>
          <a:prstGeom prst="ellipse">
            <a:avLst/>
          </a:pr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5128" name="Oval 72"/>
          <p:cNvSpPr>
            <a:spLocks noChangeArrowheads="1"/>
          </p:cNvSpPr>
          <p:nvPr/>
        </p:nvSpPr>
        <p:spPr bwMode="auto">
          <a:xfrm>
            <a:off x="7643813" y="5481638"/>
            <a:ext cx="190500" cy="152400"/>
          </a:xfrm>
          <a:prstGeom prst="ellipse">
            <a:avLst/>
          </a:pr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5129" name="Oval 73"/>
          <p:cNvSpPr>
            <a:spLocks noChangeArrowheads="1"/>
          </p:cNvSpPr>
          <p:nvPr/>
        </p:nvSpPr>
        <p:spPr bwMode="auto">
          <a:xfrm>
            <a:off x="8851900" y="5040313"/>
            <a:ext cx="190500" cy="152400"/>
          </a:xfrm>
          <a:prstGeom prst="ellipse">
            <a:avLst/>
          </a:pr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5130" name="Oval 74"/>
          <p:cNvSpPr>
            <a:spLocks noChangeArrowheads="1"/>
          </p:cNvSpPr>
          <p:nvPr/>
        </p:nvSpPr>
        <p:spPr bwMode="auto">
          <a:xfrm>
            <a:off x="8466138" y="4459288"/>
            <a:ext cx="190500" cy="152400"/>
          </a:xfrm>
          <a:prstGeom prst="ellipse">
            <a:avLst/>
          </a:pr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5131" name="Oval 75"/>
          <p:cNvSpPr>
            <a:spLocks noChangeArrowheads="1"/>
          </p:cNvSpPr>
          <p:nvPr/>
        </p:nvSpPr>
        <p:spPr bwMode="auto">
          <a:xfrm>
            <a:off x="9299575" y="5200650"/>
            <a:ext cx="190500" cy="152400"/>
          </a:xfrm>
          <a:prstGeom prst="ellipse">
            <a:avLst/>
          </a:pr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5132" name="Oval 76"/>
          <p:cNvSpPr>
            <a:spLocks noChangeArrowheads="1"/>
          </p:cNvSpPr>
          <p:nvPr/>
        </p:nvSpPr>
        <p:spPr bwMode="auto">
          <a:xfrm>
            <a:off x="8240713" y="4478338"/>
            <a:ext cx="190500" cy="152400"/>
          </a:xfrm>
          <a:prstGeom prst="ellipse">
            <a:avLst/>
          </a:pr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5133" name="Oval 77"/>
          <p:cNvSpPr>
            <a:spLocks noChangeArrowheads="1"/>
          </p:cNvSpPr>
          <p:nvPr/>
        </p:nvSpPr>
        <p:spPr bwMode="auto">
          <a:xfrm>
            <a:off x="7529513" y="4440238"/>
            <a:ext cx="190500" cy="152400"/>
          </a:xfrm>
          <a:prstGeom prst="ellipse">
            <a:avLst/>
          </a:pr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5134" name="Oval 78"/>
          <p:cNvSpPr>
            <a:spLocks noChangeArrowheads="1"/>
          </p:cNvSpPr>
          <p:nvPr/>
        </p:nvSpPr>
        <p:spPr bwMode="auto">
          <a:xfrm>
            <a:off x="6942138" y="5170488"/>
            <a:ext cx="190500" cy="152400"/>
          </a:xfrm>
          <a:prstGeom prst="ellips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5135" name="Rectangle 79"/>
          <p:cNvSpPr>
            <a:spLocks noChangeArrowheads="1"/>
          </p:cNvSpPr>
          <p:nvPr/>
        </p:nvSpPr>
        <p:spPr bwMode="auto">
          <a:xfrm rot="-954933">
            <a:off x="2878139" y="839788"/>
            <a:ext cx="6015037" cy="37322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5136" name="Rectangle 80"/>
          <p:cNvSpPr>
            <a:spLocks noChangeArrowheads="1"/>
          </p:cNvSpPr>
          <p:nvPr/>
        </p:nvSpPr>
        <p:spPr bwMode="auto">
          <a:xfrm rot="1570141">
            <a:off x="6380164" y="1065214"/>
            <a:ext cx="5507037" cy="33543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45137" name="Group 81"/>
          <p:cNvGrpSpPr>
            <a:grpSpLocks/>
          </p:cNvGrpSpPr>
          <p:nvPr/>
        </p:nvGrpSpPr>
        <p:grpSpPr bwMode="auto">
          <a:xfrm>
            <a:off x="2924176" y="-3021013"/>
            <a:ext cx="8201025" cy="5870576"/>
            <a:chOff x="826" y="-1903"/>
            <a:chExt cx="5166" cy="3698"/>
          </a:xfrm>
        </p:grpSpPr>
        <p:sp>
          <p:nvSpPr>
            <p:cNvPr id="45141" name="Freeform 82"/>
            <p:cNvSpPr>
              <a:spLocks/>
            </p:cNvSpPr>
            <p:nvPr/>
          </p:nvSpPr>
          <p:spPr bwMode="auto">
            <a:xfrm>
              <a:off x="3605" y="-1448"/>
              <a:ext cx="1581" cy="2475"/>
            </a:xfrm>
            <a:custGeom>
              <a:avLst/>
              <a:gdLst>
                <a:gd name="T0" fmla="*/ 224 w 1860"/>
                <a:gd name="T1" fmla="*/ 355 h 2910"/>
                <a:gd name="T2" fmla="*/ 224 w 1860"/>
                <a:gd name="T3" fmla="*/ 111 h 2910"/>
                <a:gd name="T4" fmla="*/ 0 w 1860"/>
                <a:gd name="T5" fmla="*/ 0 h 2910"/>
                <a:gd name="T6" fmla="*/ 0 w 1860"/>
                <a:gd name="T7" fmla="*/ 243 h 2910"/>
                <a:gd name="T8" fmla="*/ 224 w 1860"/>
                <a:gd name="T9" fmla="*/ 355 h 29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60"/>
                <a:gd name="T16" fmla="*/ 0 h 2910"/>
                <a:gd name="T17" fmla="*/ 1860 w 1860"/>
                <a:gd name="T18" fmla="*/ 2910 h 29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60" h="2910">
                  <a:moveTo>
                    <a:pt x="1860" y="2910"/>
                  </a:moveTo>
                  <a:lnTo>
                    <a:pt x="1860" y="912"/>
                  </a:lnTo>
                  <a:lnTo>
                    <a:pt x="0" y="0"/>
                  </a:lnTo>
                  <a:lnTo>
                    <a:pt x="0" y="1998"/>
                  </a:lnTo>
                  <a:lnTo>
                    <a:pt x="1860" y="2910"/>
                  </a:lnTo>
                </a:path>
              </a:pathLst>
            </a:cu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42" name="Freeform 83"/>
            <p:cNvSpPr>
              <a:spLocks/>
            </p:cNvSpPr>
            <p:nvPr/>
          </p:nvSpPr>
          <p:spPr bwMode="auto">
            <a:xfrm>
              <a:off x="1549" y="251"/>
              <a:ext cx="3637" cy="1373"/>
            </a:xfrm>
            <a:custGeom>
              <a:avLst/>
              <a:gdLst>
                <a:gd name="T0" fmla="*/ 225 w 4278"/>
                <a:gd name="T1" fmla="*/ 197 h 1614"/>
                <a:gd name="T2" fmla="*/ 0 w 4278"/>
                <a:gd name="T3" fmla="*/ 85 h 1614"/>
                <a:gd name="T4" fmla="*/ 293 w 4278"/>
                <a:gd name="T5" fmla="*/ 0 h 1614"/>
                <a:gd name="T6" fmla="*/ 519 w 4278"/>
                <a:gd name="T7" fmla="*/ 111 h 1614"/>
                <a:gd name="T8" fmla="*/ 225 w 4278"/>
                <a:gd name="T9" fmla="*/ 197 h 16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78"/>
                <a:gd name="T16" fmla="*/ 0 h 1614"/>
                <a:gd name="T17" fmla="*/ 4278 w 4278"/>
                <a:gd name="T18" fmla="*/ 1614 h 16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78" h="1614">
                  <a:moveTo>
                    <a:pt x="1860" y="1614"/>
                  </a:moveTo>
                  <a:lnTo>
                    <a:pt x="0" y="702"/>
                  </a:lnTo>
                  <a:lnTo>
                    <a:pt x="2418" y="0"/>
                  </a:lnTo>
                  <a:lnTo>
                    <a:pt x="4278" y="912"/>
                  </a:lnTo>
                  <a:lnTo>
                    <a:pt x="1860" y="1614"/>
                  </a:lnTo>
                </a:path>
              </a:pathLst>
            </a:cu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43" name="Freeform 84"/>
            <p:cNvSpPr>
              <a:spLocks/>
            </p:cNvSpPr>
            <p:nvPr/>
          </p:nvSpPr>
          <p:spPr bwMode="auto">
            <a:xfrm>
              <a:off x="1549" y="-1448"/>
              <a:ext cx="2056" cy="2296"/>
            </a:xfrm>
            <a:custGeom>
              <a:avLst/>
              <a:gdLst>
                <a:gd name="T0" fmla="*/ 0 w 2418"/>
                <a:gd name="T1" fmla="*/ 328 h 2700"/>
                <a:gd name="T2" fmla="*/ 0 w 2418"/>
                <a:gd name="T3" fmla="*/ 84 h 2700"/>
                <a:gd name="T4" fmla="*/ 293 w 2418"/>
                <a:gd name="T5" fmla="*/ 0 h 2700"/>
                <a:gd name="T6" fmla="*/ 293 w 2418"/>
                <a:gd name="T7" fmla="*/ 243 h 2700"/>
                <a:gd name="T8" fmla="*/ 0 w 2418"/>
                <a:gd name="T9" fmla="*/ 328 h 27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18"/>
                <a:gd name="T16" fmla="*/ 0 h 2700"/>
                <a:gd name="T17" fmla="*/ 2418 w 2418"/>
                <a:gd name="T18" fmla="*/ 2700 h 27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18" h="2700">
                  <a:moveTo>
                    <a:pt x="0" y="2700"/>
                  </a:moveTo>
                  <a:lnTo>
                    <a:pt x="0" y="702"/>
                  </a:lnTo>
                  <a:lnTo>
                    <a:pt x="2418" y="0"/>
                  </a:lnTo>
                  <a:lnTo>
                    <a:pt x="2418" y="1998"/>
                  </a:lnTo>
                  <a:lnTo>
                    <a:pt x="0" y="2700"/>
                  </a:lnTo>
                </a:path>
              </a:pathLst>
            </a:cu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44" name="Freeform 85"/>
            <p:cNvSpPr>
              <a:spLocks/>
            </p:cNvSpPr>
            <p:nvPr/>
          </p:nvSpPr>
          <p:spPr bwMode="auto">
            <a:xfrm>
              <a:off x="1549" y="-851"/>
              <a:ext cx="1581" cy="2475"/>
            </a:xfrm>
            <a:custGeom>
              <a:avLst/>
              <a:gdLst>
                <a:gd name="T0" fmla="*/ 2147483647 w 310"/>
                <a:gd name="T1" fmla="*/ 2147483647 h 485"/>
                <a:gd name="T2" fmla="*/ 0 w 310"/>
                <a:gd name="T3" fmla="*/ 2147483647 h 485"/>
                <a:gd name="T4" fmla="*/ 0 w 310"/>
                <a:gd name="T5" fmla="*/ 0 h 485"/>
                <a:gd name="T6" fmla="*/ 0 60000 65536"/>
                <a:gd name="T7" fmla="*/ 0 60000 65536"/>
                <a:gd name="T8" fmla="*/ 0 60000 65536"/>
                <a:gd name="T9" fmla="*/ 0 w 310"/>
                <a:gd name="T10" fmla="*/ 0 h 485"/>
                <a:gd name="T11" fmla="*/ 310 w 310"/>
                <a:gd name="T12" fmla="*/ 485 h 4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0" h="485">
                  <a:moveTo>
                    <a:pt x="310" y="485"/>
                  </a:moveTo>
                  <a:lnTo>
                    <a:pt x="0" y="333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45" name="Freeform 86"/>
            <p:cNvSpPr>
              <a:spLocks/>
            </p:cNvSpPr>
            <p:nvPr/>
          </p:nvSpPr>
          <p:spPr bwMode="auto">
            <a:xfrm>
              <a:off x="1845" y="-938"/>
              <a:ext cx="1576" cy="2475"/>
            </a:xfrm>
            <a:custGeom>
              <a:avLst/>
              <a:gdLst>
                <a:gd name="T0" fmla="*/ 2147483647 w 309"/>
                <a:gd name="T1" fmla="*/ 2147483647 h 485"/>
                <a:gd name="T2" fmla="*/ 0 w 309"/>
                <a:gd name="T3" fmla="*/ 2147483647 h 485"/>
                <a:gd name="T4" fmla="*/ 0 w 309"/>
                <a:gd name="T5" fmla="*/ 0 h 485"/>
                <a:gd name="T6" fmla="*/ 0 60000 65536"/>
                <a:gd name="T7" fmla="*/ 0 60000 65536"/>
                <a:gd name="T8" fmla="*/ 0 60000 65536"/>
                <a:gd name="T9" fmla="*/ 0 w 309"/>
                <a:gd name="T10" fmla="*/ 0 h 485"/>
                <a:gd name="T11" fmla="*/ 309 w 309"/>
                <a:gd name="T12" fmla="*/ 485 h 4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9" h="485">
                  <a:moveTo>
                    <a:pt x="309" y="485"/>
                  </a:moveTo>
                  <a:lnTo>
                    <a:pt x="0" y="333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46" name="Freeform 87"/>
            <p:cNvSpPr>
              <a:spLocks/>
            </p:cNvSpPr>
            <p:nvPr/>
          </p:nvSpPr>
          <p:spPr bwMode="auto">
            <a:xfrm>
              <a:off x="2135" y="-1019"/>
              <a:ext cx="1582" cy="2475"/>
            </a:xfrm>
            <a:custGeom>
              <a:avLst/>
              <a:gdLst>
                <a:gd name="T0" fmla="*/ 2147483647 w 310"/>
                <a:gd name="T1" fmla="*/ 2147483647 h 485"/>
                <a:gd name="T2" fmla="*/ 0 w 310"/>
                <a:gd name="T3" fmla="*/ 2147483647 h 485"/>
                <a:gd name="T4" fmla="*/ 0 w 310"/>
                <a:gd name="T5" fmla="*/ 0 h 485"/>
                <a:gd name="T6" fmla="*/ 0 60000 65536"/>
                <a:gd name="T7" fmla="*/ 0 60000 65536"/>
                <a:gd name="T8" fmla="*/ 0 60000 65536"/>
                <a:gd name="T9" fmla="*/ 0 w 310"/>
                <a:gd name="T10" fmla="*/ 0 h 485"/>
                <a:gd name="T11" fmla="*/ 310 w 310"/>
                <a:gd name="T12" fmla="*/ 485 h 4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0" h="485">
                  <a:moveTo>
                    <a:pt x="310" y="485"/>
                  </a:moveTo>
                  <a:lnTo>
                    <a:pt x="0" y="332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47" name="Freeform 88"/>
            <p:cNvSpPr>
              <a:spLocks/>
            </p:cNvSpPr>
            <p:nvPr/>
          </p:nvSpPr>
          <p:spPr bwMode="auto">
            <a:xfrm>
              <a:off x="2431" y="-1106"/>
              <a:ext cx="1577" cy="2475"/>
            </a:xfrm>
            <a:custGeom>
              <a:avLst/>
              <a:gdLst>
                <a:gd name="T0" fmla="*/ 2147483647 w 309"/>
                <a:gd name="T1" fmla="*/ 2147483647 h 485"/>
                <a:gd name="T2" fmla="*/ 0 w 309"/>
                <a:gd name="T3" fmla="*/ 2147483647 h 485"/>
                <a:gd name="T4" fmla="*/ 0 w 309"/>
                <a:gd name="T5" fmla="*/ 0 h 485"/>
                <a:gd name="T6" fmla="*/ 0 60000 65536"/>
                <a:gd name="T7" fmla="*/ 0 60000 65536"/>
                <a:gd name="T8" fmla="*/ 0 60000 65536"/>
                <a:gd name="T9" fmla="*/ 0 w 309"/>
                <a:gd name="T10" fmla="*/ 0 h 485"/>
                <a:gd name="T11" fmla="*/ 309 w 309"/>
                <a:gd name="T12" fmla="*/ 485 h 4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9" h="485">
                  <a:moveTo>
                    <a:pt x="309" y="485"/>
                  </a:moveTo>
                  <a:lnTo>
                    <a:pt x="0" y="333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48" name="Freeform 89"/>
            <p:cNvSpPr>
              <a:spLocks/>
            </p:cNvSpPr>
            <p:nvPr/>
          </p:nvSpPr>
          <p:spPr bwMode="auto">
            <a:xfrm>
              <a:off x="2727" y="-1193"/>
              <a:ext cx="1577" cy="2475"/>
            </a:xfrm>
            <a:custGeom>
              <a:avLst/>
              <a:gdLst>
                <a:gd name="T0" fmla="*/ 2147483647 w 309"/>
                <a:gd name="T1" fmla="*/ 2147483647 h 485"/>
                <a:gd name="T2" fmla="*/ 0 w 309"/>
                <a:gd name="T3" fmla="*/ 2147483647 h 485"/>
                <a:gd name="T4" fmla="*/ 0 w 309"/>
                <a:gd name="T5" fmla="*/ 0 h 485"/>
                <a:gd name="T6" fmla="*/ 0 60000 65536"/>
                <a:gd name="T7" fmla="*/ 0 60000 65536"/>
                <a:gd name="T8" fmla="*/ 0 60000 65536"/>
                <a:gd name="T9" fmla="*/ 0 w 309"/>
                <a:gd name="T10" fmla="*/ 0 h 485"/>
                <a:gd name="T11" fmla="*/ 309 w 309"/>
                <a:gd name="T12" fmla="*/ 485 h 4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9" h="485">
                  <a:moveTo>
                    <a:pt x="309" y="485"/>
                  </a:moveTo>
                  <a:lnTo>
                    <a:pt x="0" y="333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49" name="Freeform 90"/>
            <p:cNvSpPr>
              <a:spLocks/>
            </p:cNvSpPr>
            <p:nvPr/>
          </p:nvSpPr>
          <p:spPr bwMode="auto">
            <a:xfrm>
              <a:off x="3018" y="-1279"/>
              <a:ext cx="1582" cy="2474"/>
            </a:xfrm>
            <a:custGeom>
              <a:avLst/>
              <a:gdLst>
                <a:gd name="T0" fmla="*/ 2147483647 w 310"/>
                <a:gd name="T1" fmla="*/ 2147483647 h 485"/>
                <a:gd name="T2" fmla="*/ 0 w 310"/>
                <a:gd name="T3" fmla="*/ 2147483647 h 485"/>
                <a:gd name="T4" fmla="*/ 0 w 310"/>
                <a:gd name="T5" fmla="*/ 0 h 485"/>
                <a:gd name="T6" fmla="*/ 0 60000 65536"/>
                <a:gd name="T7" fmla="*/ 0 60000 65536"/>
                <a:gd name="T8" fmla="*/ 0 60000 65536"/>
                <a:gd name="T9" fmla="*/ 0 w 310"/>
                <a:gd name="T10" fmla="*/ 0 h 485"/>
                <a:gd name="T11" fmla="*/ 310 w 310"/>
                <a:gd name="T12" fmla="*/ 485 h 4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0" h="485">
                  <a:moveTo>
                    <a:pt x="310" y="485"/>
                  </a:moveTo>
                  <a:lnTo>
                    <a:pt x="0" y="333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50" name="Freeform 91"/>
            <p:cNvSpPr>
              <a:spLocks/>
            </p:cNvSpPr>
            <p:nvPr/>
          </p:nvSpPr>
          <p:spPr bwMode="auto">
            <a:xfrm>
              <a:off x="3314" y="-1361"/>
              <a:ext cx="1577" cy="2475"/>
            </a:xfrm>
            <a:custGeom>
              <a:avLst/>
              <a:gdLst>
                <a:gd name="T0" fmla="*/ 2147483647 w 309"/>
                <a:gd name="T1" fmla="*/ 2147483647 h 485"/>
                <a:gd name="T2" fmla="*/ 0 w 309"/>
                <a:gd name="T3" fmla="*/ 2147483647 h 485"/>
                <a:gd name="T4" fmla="*/ 0 w 309"/>
                <a:gd name="T5" fmla="*/ 0 h 485"/>
                <a:gd name="T6" fmla="*/ 0 60000 65536"/>
                <a:gd name="T7" fmla="*/ 0 60000 65536"/>
                <a:gd name="T8" fmla="*/ 0 60000 65536"/>
                <a:gd name="T9" fmla="*/ 0 w 309"/>
                <a:gd name="T10" fmla="*/ 0 h 485"/>
                <a:gd name="T11" fmla="*/ 309 w 309"/>
                <a:gd name="T12" fmla="*/ 485 h 4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9" h="485">
                  <a:moveTo>
                    <a:pt x="309" y="485"/>
                  </a:moveTo>
                  <a:lnTo>
                    <a:pt x="0" y="332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51" name="Freeform 92"/>
            <p:cNvSpPr>
              <a:spLocks/>
            </p:cNvSpPr>
            <p:nvPr/>
          </p:nvSpPr>
          <p:spPr bwMode="auto">
            <a:xfrm>
              <a:off x="3605" y="-1448"/>
              <a:ext cx="1581" cy="2475"/>
            </a:xfrm>
            <a:custGeom>
              <a:avLst/>
              <a:gdLst>
                <a:gd name="T0" fmla="*/ 2147483647 w 310"/>
                <a:gd name="T1" fmla="*/ 2147483647 h 485"/>
                <a:gd name="T2" fmla="*/ 0 w 310"/>
                <a:gd name="T3" fmla="*/ 2147483647 h 485"/>
                <a:gd name="T4" fmla="*/ 0 w 310"/>
                <a:gd name="T5" fmla="*/ 0 h 485"/>
                <a:gd name="T6" fmla="*/ 0 60000 65536"/>
                <a:gd name="T7" fmla="*/ 0 60000 65536"/>
                <a:gd name="T8" fmla="*/ 0 60000 65536"/>
                <a:gd name="T9" fmla="*/ 0 w 310"/>
                <a:gd name="T10" fmla="*/ 0 h 485"/>
                <a:gd name="T11" fmla="*/ 310 w 310"/>
                <a:gd name="T12" fmla="*/ 485 h 4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0" h="485">
                  <a:moveTo>
                    <a:pt x="310" y="485"/>
                  </a:moveTo>
                  <a:lnTo>
                    <a:pt x="0" y="333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52" name="Freeform 93"/>
            <p:cNvSpPr>
              <a:spLocks/>
            </p:cNvSpPr>
            <p:nvPr/>
          </p:nvSpPr>
          <p:spPr bwMode="auto">
            <a:xfrm>
              <a:off x="3130" y="-672"/>
              <a:ext cx="2056" cy="2296"/>
            </a:xfrm>
            <a:custGeom>
              <a:avLst/>
              <a:gdLst>
                <a:gd name="T0" fmla="*/ 0 w 403"/>
                <a:gd name="T1" fmla="*/ 2147483647 h 450"/>
                <a:gd name="T2" fmla="*/ 2147483647 w 403"/>
                <a:gd name="T3" fmla="*/ 2147483647 h 450"/>
                <a:gd name="T4" fmla="*/ 2147483647 w 403"/>
                <a:gd name="T5" fmla="*/ 0 h 450"/>
                <a:gd name="T6" fmla="*/ 0 60000 65536"/>
                <a:gd name="T7" fmla="*/ 0 60000 65536"/>
                <a:gd name="T8" fmla="*/ 0 60000 65536"/>
                <a:gd name="T9" fmla="*/ 0 w 403"/>
                <a:gd name="T10" fmla="*/ 0 h 450"/>
                <a:gd name="T11" fmla="*/ 403 w 403"/>
                <a:gd name="T12" fmla="*/ 450 h 4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3" h="450">
                  <a:moveTo>
                    <a:pt x="0" y="450"/>
                  </a:moveTo>
                  <a:lnTo>
                    <a:pt x="403" y="333"/>
                  </a:lnTo>
                  <a:lnTo>
                    <a:pt x="403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53" name="Freeform 94"/>
            <p:cNvSpPr>
              <a:spLocks/>
            </p:cNvSpPr>
            <p:nvPr/>
          </p:nvSpPr>
          <p:spPr bwMode="auto">
            <a:xfrm>
              <a:off x="2865" y="-800"/>
              <a:ext cx="2056" cy="2297"/>
            </a:xfrm>
            <a:custGeom>
              <a:avLst/>
              <a:gdLst>
                <a:gd name="T0" fmla="*/ 0 w 403"/>
                <a:gd name="T1" fmla="*/ 2147483647 h 450"/>
                <a:gd name="T2" fmla="*/ 2147483647 w 403"/>
                <a:gd name="T3" fmla="*/ 2147483647 h 450"/>
                <a:gd name="T4" fmla="*/ 2147483647 w 403"/>
                <a:gd name="T5" fmla="*/ 0 h 450"/>
                <a:gd name="T6" fmla="*/ 0 60000 65536"/>
                <a:gd name="T7" fmla="*/ 0 60000 65536"/>
                <a:gd name="T8" fmla="*/ 0 60000 65536"/>
                <a:gd name="T9" fmla="*/ 0 w 403"/>
                <a:gd name="T10" fmla="*/ 0 h 450"/>
                <a:gd name="T11" fmla="*/ 403 w 403"/>
                <a:gd name="T12" fmla="*/ 450 h 4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3" h="450">
                  <a:moveTo>
                    <a:pt x="0" y="450"/>
                  </a:moveTo>
                  <a:lnTo>
                    <a:pt x="403" y="333"/>
                  </a:lnTo>
                  <a:lnTo>
                    <a:pt x="403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54" name="Freeform 95"/>
            <p:cNvSpPr>
              <a:spLocks/>
            </p:cNvSpPr>
            <p:nvPr/>
          </p:nvSpPr>
          <p:spPr bwMode="auto">
            <a:xfrm>
              <a:off x="2600" y="-927"/>
              <a:ext cx="2061" cy="2291"/>
            </a:xfrm>
            <a:custGeom>
              <a:avLst/>
              <a:gdLst>
                <a:gd name="T0" fmla="*/ 0 w 404"/>
                <a:gd name="T1" fmla="*/ 2147483647 h 449"/>
                <a:gd name="T2" fmla="*/ 2147483647 w 404"/>
                <a:gd name="T3" fmla="*/ 2147483647 h 449"/>
                <a:gd name="T4" fmla="*/ 2147483647 w 404"/>
                <a:gd name="T5" fmla="*/ 0 h 449"/>
                <a:gd name="T6" fmla="*/ 0 60000 65536"/>
                <a:gd name="T7" fmla="*/ 0 60000 65536"/>
                <a:gd name="T8" fmla="*/ 0 60000 65536"/>
                <a:gd name="T9" fmla="*/ 0 w 404"/>
                <a:gd name="T10" fmla="*/ 0 h 449"/>
                <a:gd name="T11" fmla="*/ 404 w 404"/>
                <a:gd name="T12" fmla="*/ 449 h 4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4" h="449">
                  <a:moveTo>
                    <a:pt x="0" y="449"/>
                  </a:moveTo>
                  <a:lnTo>
                    <a:pt x="404" y="332"/>
                  </a:lnTo>
                  <a:lnTo>
                    <a:pt x="40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55" name="Freeform 96"/>
            <p:cNvSpPr>
              <a:spLocks/>
            </p:cNvSpPr>
            <p:nvPr/>
          </p:nvSpPr>
          <p:spPr bwMode="auto">
            <a:xfrm>
              <a:off x="2339" y="-1060"/>
              <a:ext cx="2057" cy="2296"/>
            </a:xfrm>
            <a:custGeom>
              <a:avLst/>
              <a:gdLst>
                <a:gd name="T0" fmla="*/ 0 w 403"/>
                <a:gd name="T1" fmla="*/ 2147483647 h 450"/>
                <a:gd name="T2" fmla="*/ 2147483647 w 403"/>
                <a:gd name="T3" fmla="*/ 2147483647 h 450"/>
                <a:gd name="T4" fmla="*/ 2147483647 w 403"/>
                <a:gd name="T5" fmla="*/ 0 h 450"/>
                <a:gd name="T6" fmla="*/ 0 60000 65536"/>
                <a:gd name="T7" fmla="*/ 0 60000 65536"/>
                <a:gd name="T8" fmla="*/ 0 60000 65536"/>
                <a:gd name="T9" fmla="*/ 0 w 403"/>
                <a:gd name="T10" fmla="*/ 0 h 450"/>
                <a:gd name="T11" fmla="*/ 403 w 403"/>
                <a:gd name="T12" fmla="*/ 450 h 4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3" h="450">
                  <a:moveTo>
                    <a:pt x="0" y="450"/>
                  </a:moveTo>
                  <a:lnTo>
                    <a:pt x="403" y="333"/>
                  </a:lnTo>
                  <a:lnTo>
                    <a:pt x="403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56" name="Freeform 97"/>
            <p:cNvSpPr>
              <a:spLocks/>
            </p:cNvSpPr>
            <p:nvPr/>
          </p:nvSpPr>
          <p:spPr bwMode="auto">
            <a:xfrm>
              <a:off x="2074" y="-1188"/>
              <a:ext cx="2061" cy="2292"/>
            </a:xfrm>
            <a:custGeom>
              <a:avLst/>
              <a:gdLst>
                <a:gd name="T0" fmla="*/ 0 w 404"/>
                <a:gd name="T1" fmla="*/ 2147483647 h 449"/>
                <a:gd name="T2" fmla="*/ 2147483647 w 404"/>
                <a:gd name="T3" fmla="*/ 2147483647 h 449"/>
                <a:gd name="T4" fmla="*/ 2147483647 w 404"/>
                <a:gd name="T5" fmla="*/ 0 h 449"/>
                <a:gd name="T6" fmla="*/ 0 60000 65536"/>
                <a:gd name="T7" fmla="*/ 0 60000 65536"/>
                <a:gd name="T8" fmla="*/ 0 60000 65536"/>
                <a:gd name="T9" fmla="*/ 0 w 404"/>
                <a:gd name="T10" fmla="*/ 0 h 449"/>
                <a:gd name="T11" fmla="*/ 404 w 404"/>
                <a:gd name="T12" fmla="*/ 449 h 4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4" h="449">
                  <a:moveTo>
                    <a:pt x="0" y="449"/>
                  </a:moveTo>
                  <a:lnTo>
                    <a:pt x="404" y="332"/>
                  </a:lnTo>
                  <a:lnTo>
                    <a:pt x="40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57" name="Freeform 98"/>
            <p:cNvSpPr>
              <a:spLocks/>
            </p:cNvSpPr>
            <p:nvPr/>
          </p:nvSpPr>
          <p:spPr bwMode="auto">
            <a:xfrm>
              <a:off x="1814" y="-1320"/>
              <a:ext cx="2056" cy="2296"/>
            </a:xfrm>
            <a:custGeom>
              <a:avLst/>
              <a:gdLst>
                <a:gd name="T0" fmla="*/ 0 w 403"/>
                <a:gd name="T1" fmla="*/ 2147483647 h 450"/>
                <a:gd name="T2" fmla="*/ 2147483647 w 403"/>
                <a:gd name="T3" fmla="*/ 2147483647 h 450"/>
                <a:gd name="T4" fmla="*/ 2147483647 w 403"/>
                <a:gd name="T5" fmla="*/ 0 h 450"/>
                <a:gd name="T6" fmla="*/ 0 60000 65536"/>
                <a:gd name="T7" fmla="*/ 0 60000 65536"/>
                <a:gd name="T8" fmla="*/ 0 60000 65536"/>
                <a:gd name="T9" fmla="*/ 0 w 403"/>
                <a:gd name="T10" fmla="*/ 0 h 450"/>
                <a:gd name="T11" fmla="*/ 403 w 403"/>
                <a:gd name="T12" fmla="*/ 450 h 4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3" h="450">
                  <a:moveTo>
                    <a:pt x="0" y="450"/>
                  </a:moveTo>
                  <a:lnTo>
                    <a:pt x="403" y="333"/>
                  </a:lnTo>
                  <a:lnTo>
                    <a:pt x="403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58" name="Freeform 99"/>
            <p:cNvSpPr>
              <a:spLocks/>
            </p:cNvSpPr>
            <p:nvPr/>
          </p:nvSpPr>
          <p:spPr bwMode="auto">
            <a:xfrm>
              <a:off x="1549" y="-1448"/>
              <a:ext cx="2056" cy="2296"/>
            </a:xfrm>
            <a:custGeom>
              <a:avLst/>
              <a:gdLst>
                <a:gd name="T0" fmla="*/ 0 w 403"/>
                <a:gd name="T1" fmla="*/ 2147483647 h 450"/>
                <a:gd name="T2" fmla="*/ 2147483647 w 403"/>
                <a:gd name="T3" fmla="*/ 2147483647 h 450"/>
                <a:gd name="T4" fmla="*/ 2147483647 w 403"/>
                <a:gd name="T5" fmla="*/ 0 h 450"/>
                <a:gd name="T6" fmla="*/ 0 60000 65536"/>
                <a:gd name="T7" fmla="*/ 0 60000 65536"/>
                <a:gd name="T8" fmla="*/ 0 60000 65536"/>
                <a:gd name="T9" fmla="*/ 0 w 403"/>
                <a:gd name="T10" fmla="*/ 0 h 450"/>
                <a:gd name="T11" fmla="*/ 403 w 403"/>
                <a:gd name="T12" fmla="*/ 450 h 4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3" h="450">
                  <a:moveTo>
                    <a:pt x="0" y="450"/>
                  </a:moveTo>
                  <a:lnTo>
                    <a:pt x="403" y="333"/>
                  </a:lnTo>
                  <a:lnTo>
                    <a:pt x="403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59" name="Freeform 100"/>
            <p:cNvSpPr>
              <a:spLocks/>
            </p:cNvSpPr>
            <p:nvPr/>
          </p:nvSpPr>
          <p:spPr bwMode="auto">
            <a:xfrm>
              <a:off x="1549" y="251"/>
              <a:ext cx="3637" cy="776"/>
            </a:xfrm>
            <a:custGeom>
              <a:avLst/>
              <a:gdLst>
                <a:gd name="T0" fmla="*/ 0 w 713"/>
                <a:gd name="T1" fmla="*/ 2147483647 h 152"/>
                <a:gd name="T2" fmla="*/ 2147483647 w 713"/>
                <a:gd name="T3" fmla="*/ 0 h 152"/>
                <a:gd name="T4" fmla="*/ 2147483647 w 713"/>
                <a:gd name="T5" fmla="*/ 2147483647 h 152"/>
                <a:gd name="T6" fmla="*/ 0 60000 65536"/>
                <a:gd name="T7" fmla="*/ 0 60000 65536"/>
                <a:gd name="T8" fmla="*/ 0 60000 65536"/>
                <a:gd name="T9" fmla="*/ 0 w 713"/>
                <a:gd name="T10" fmla="*/ 0 h 152"/>
                <a:gd name="T11" fmla="*/ 713 w 713"/>
                <a:gd name="T12" fmla="*/ 152 h 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13" h="152">
                  <a:moveTo>
                    <a:pt x="0" y="117"/>
                  </a:moveTo>
                  <a:lnTo>
                    <a:pt x="403" y="0"/>
                  </a:lnTo>
                  <a:lnTo>
                    <a:pt x="713" y="15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60" name="Freeform 101"/>
            <p:cNvSpPr>
              <a:spLocks/>
            </p:cNvSpPr>
            <p:nvPr/>
          </p:nvSpPr>
          <p:spPr bwMode="auto">
            <a:xfrm>
              <a:off x="1549" y="37"/>
              <a:ext cx="3637" cy="776"/>
            </a:xfrm>
            <a:custGeom>
              <a:avLst/>
              <a:gdLst>
                <a:gd name="T0" fmla="*/ 0 w 713"/>
                <a:gd name="T1" fmla="*/ 2147483647 h 152"/>
                <a:gd name="T2" fmla="*/ 2147483647 w 713"/>
                <a:gd name="T3" fmla="*/ 0 h 152"/>
                <a:gd name="T4" fmla="*/ 2147483647 w 713"/>
                <a:gd name="T5" fmla="*/ 2147483647 h 152"/>
                <a:gd name="T6" fmla="*/ 0 60000 65536"/>
                <a:gd name="T7" fmla="*/ 0 60000 65536"/>
                <a:gd name="T8" fmla="*/ 0 60000 65536"/>
                <a:gd name="T9" fmla="*/ 0 w 713"/>
                <a:gd name="T10" fmla="*/ 0 h 152"/>
                <a:gd name="T11" fmla="*/ 713 w 713"/>
                <a:gd name="T12" fmla="*/ 152 h 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13" h="152">
                  <a:moveTo>
                    <a:pt x="0" y="117"/>
                  </a:moveTo>
                  <a:lnTo>
                    <a:pt x="403" y="0"/>
                  </a:lnTo>
                  <a:lnTo>
                    <a:pt x="713" y="15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61" name="Freeform 102"/>
            <p:cNvSpPr>
              <a:spLocks/>
            </p:cNvSpPr>
            <p:nvPr/>
          </p:nvSpPr>
          <p:spPr bwMode="auto">
            <a:xfrm>
              <a:off x="1549" y="-172"/>
              <a:ext cx="3637" cy="776"/>
            </a:xfrm>
            <a:custGeom>
              <a:avLst/>
              <a:gdLst>
                <a:gd name="T0" fmla="*/ 0 w 713"/>
                <a:gd name="T1" fmla="*/ 2147483647 h 152"/>
                <a:gd name="T2" fmla="*/ 2147483647 w 713"/>
                <a:gd name="T3" fmla="*/ 0 h 152"/>
                <a:gd name="T4" fmla="*/ 2147483647 w 713"/>
                <a:gd name="T5" fmla="*/ 2147483647 h 152"/>
                <a:gd name="T6" fmla="*/ 0 60000 65536"/>
                <a:gd name="T7" fmla="*/ 0 60000 65536"/>
                <a:gd name="T8" fmla="*/ 0 60000 65536"/>
                <a:gd name="T9" fmla="*/ 0 w 713"/>
                <a:gd name="T10" fmla="*/ 0 h 152"/>
                <a:gd name="T11" fmla="*/ 713 w 713"/>
                <a:gd name="T12" fmla="*/ 152 h 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13" h="152">
                  <a:moveTo>
                    <a:pt x="0" y="116"/>
                  </a:moveTo>
                  <a:lnTo>
                    <a:pt x="403" y="0"/>
                  </a:lnTo>
                  <a:lnTo>
                    <a:pt x="713" y="15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62" name="Freeform 103"/>
            <p:cNvSpPr>
              <a:spLocks/>
            </p:cNvSpPr>
            <p:nvPr/>
          </p:nvSpPr>
          <p:spPr bwMode="auto">
            <a:xfrm>
              <a:off x="1549" y="-386"/>
              <a:ext cx="3637" cy="775"/>
            </a:xfrm>
            <a:custGeom>
              <a:avLst/>
              <a:gdLst>
                <a:gd name="T0" fmla="*/ 0 w 713"/>
                <a:gd name="T1" fmla="*/ 2147483647 h 152"/>
                <a:gd name="T2" fmla="*/ 2147483647 w 713"/>
                <a:gd name="T3" fmla="*/ 0 h 152"/>
                <a:gd name="T4" fmla="*/ 2147483647 w 713"/>
                <a:gd name="T5" fmla="*/ 2147483647 h 152"/>
                <a:gd name="T6" fmla="*/ 0 60000 65536"/>
                <a:gd name="T7" fmla="*/ 0 60000 65536"/>
                <a:gd name="T8" fmla="*/ 0 60000 65536"/>
                <a:gd name="T9" fmla="*/ 0 w 713"/>
                <a:gd name="T10" fmla="*/ 0 h 152"/>
                <a:gd name="T11" fmla="*/ 713 w 713"/>
                <a:gd name="T12" fmla="*/ 152 h 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13" h="152">
                  <a:moveTo>
                    <a:pt x="0" y="117"/>
                  </a:moveTo>
                  <a:lnTo>
                    <a:pt x="403" y="0"/>
                  </a:lnTo>
                  <a:lnTo>
                    <a:pt x="713" y="15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63" name="Freeform 104"/>
            <p:cNvSpPr>
              <a:spLocks/>
            </p:cNvSpPr>
            <p:nvPr/>
          </p:nvSpPr>
          <p:spPr bwMode="auto">
            <a:xfrm>
              <a:off x="1549" y="-601"/>
              <a:ext cx="3637" cy="781"/>
            </a:xfrm>
            <a:custGeom>
              <a:avLst/>
              <a:gdLst>
                <a:gd name="T0" fmla="*/ 0 w 713"/>
                <a:gd name="T1" fmla="*/ 2147483647 h 153"/>
                <a:gd name="T2" fmla="*/ 2147483647 w 713"/>
                <a:gd name="T3" fmla="*/ 0 h 153"/>
                <a:gd name="T4" fmla="*/ 2147483647 w 713"/>
                <a:gd name="T5" fmla="*/ 2147483647 h 153"/>
                <a:gd name="T6" fmla="*/ 0 60000 65536"/>
                <a:gd name="T7" fmla="*/ 0 60000 65536"/>
                <a:gd name="T8" fmla="*/ 0 60000 65536"/>
                <a:gd name="T9" fmla="*/ 0 w 713"/>
                <a:gd name="T10" fmla="*/ 0 h 153"/>
                <a:gd name="T11" fmla="*/ 713 w 713"/>
                <a:gd name="T12" fmla="*/ 153 h 1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13" h="153">
                  <a:moveTo>
                    <a:pt x="0" y="117"/>
                  </a:moveTo>
                  <a:lnTo>
                    <a:pt x="403" y="0"/>
                  </a:lnTo>
                  <a:lnTo>
                    <a:pt x="713" y="153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64" name="Freeform 105"/>
            <p:cNvSpPr>
              <a:spLocks/>
            </p:cNvSpPr>
            <p:nvPr/>
          </p:nvSpPr>
          <p:spPr bwMode="auto">
            <a:xfrm>
              <a:off x="1549" y="-810"/>
              <a:ext cx="3637" cy="776"/>
            </a:xfrm>
            <a:custGeom>
              <a:avLst/>
              <a:gdLst>
                <a:gd name="T0" fmla="*/ 0 w 713"/>
                <a:gd name="T1" fmla="*/ 2147483647 h 152"/>
                <a:gd name="T2" fmla="*/ 2147483647 w 713"/>
                <a:gd name="T3" fmla="*/ 0 h 152"/>
                <a:gd name="T4" fmla="*/ 2147483647 w 713"/>
                <a:gd name="T5" fmla="*/ 2147483647 h 152"/>
                <a:gd name="T6" fmla="*/ 0 60000 65536"/>
                <a:gd name="T7" fmla="*/ 0 60000 65536"/>
                <a:gd name="T8" fmla="*/ 0 60000 65536"/>
                <a:gd name="T9" fmla="*/ 0 w 713"/>
                <a:gd name="T10" fmla="*/ 0 h 152"/>
                <a:gd name="T11" fmla="*/ 713 w 713"/>
                <a:gd name="T12" fmla="*/ 152 h 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13" h="152">
                  <a:moveTo>
                    <a:pt x="0" y="117"/>
                  </a:moveTo>
                  <a:lnTo>
                    <a:pt x="403" y="0"/>
                  </a:lnTo>
                  <a:lnTo>
                    <a:pt x="713" y="15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65" name="Freeform 106"/>
            <p:cNvSpPr>
              <a:spLocks/>
            </p:cNvSpPr>
            <p:nvPr/>
          </p:nvSpPr>
          <p:spPr bwMode="auto">
            <a:xfrm>
              <a:off x="1549" y="-1024"/>
              <a:ext cx="3637" cy="780"/>
            </a:xfrm>
            <a:custGeom>
              <a:avLst/>
              <a:gdLst>
                <a:gd name="T0" fmla="*/ 0 w 713"/>
                <a:gd name="T1" fmla="*/ 2147483647 h 153"/>
                <a:gd name="T2" fmla="*/ 2147483647 w 713"/>
                <a:gd name="T3" fmla="*/ 0 h 153"/>
                <a:gd name="T4" fmla="*/ 2147483647 w 713"/>
                <a:gd name="T5" fmla="*/ 2147483647 h 153"/>
                <a:gd name="T6" fmla="*/ 0 60000 65536"/>
                <a:gd name="T7" fmla="*/ 0 60000 65536"/>
                <a:gd name="T8" fmla="*/ 0 60000 65536"/>
                <a:gd name="T9" fmla="*/ 0 w 713"/>
                <a:gd name="T10" fmla="*/ 0 h 153"/>
                <a:gd name="T11" fmla="*/ 713 w 713"/>
                <a:gd name="T12" fmla="*/ 153 h 1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13" h="153">
                  <a:moveTo>
                    <a:pt x="0" y="117"/>
                  </a:moveTo>
                  <a:lnTo>
                    <a:pt x="403" y="0"/>
                  </a:lnTo>
                  <a:lnTo>
                    <a:pt x="713" y="153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66" name="Freeform 107"/>
            <p:cNvSpPr>
              <a:spLocks/>
            </p:cNvSpPr>
            <p:nvPr/>
          </p:nvSpPr>
          <p:spPr bwMode="auto">
            <a:xfrm>
              <a:off x="1549" y="-1233"/>
              <a:ext cx="3637" cy="775"/>
            </a:xfrm>
            <a:custGeom>
              <a:avLst/>
              <a:gdLst>
                <a:gd name="T0" fmla="*/ 0 w 713"/>
                <a:gd name="T1" fmla="*/ 2147483647 h 152"/>
                <a:gd name="T2" fmla="*/ 2147483647 w 713"/>
                <a:gd name="T3" fmla="*/ 0 h 152"/>
                <a:gd name="T4" fmla="*/ 2147483647 w 713"/>
                <a:gd name="T5" fmla="*/ 2147483647 h 152"/>
                <a:gd name="T6" fmla="*/ 0 60000 65536"/>
                <a:gd name="T7" fmla="*/ 0 60000 65536"/>
                <a:gd name="T8" fmla="*/ 0 60000 65536"/>
                <a:gd name="T9" fmla="*/ 0 w 713"/>
                <a:gd name="T10" fmla="*/ 0 h 152"/>
                <a:gd name="T11" fmla="*/ 713 w 713"/>
                <a:gd name="T12" fmla="*/ 152 h 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13" h="152">
                  <a:moveTo>
                    <a:pt x="0" y="117"/>
                  </a:moveTo>
                  <a:lnTo>
                    <a:pt x="403" y="0"/>
                  </a:lnTo>
                  <a:lnTo>
                    <a:pt x="713" y="15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67" name="Freeform 108"/>
            <p:cNvSpPr>
              <a:spLocks/>
            </p:cNvSpPr>
            <p:nvPr/>
          </p:nvSpPr>
          <p:spPr bwMode="auto">
            <a:xfrm>
              <a:off x="1549" y="-1448"/>
              <a:ext cx="3637" cy="776"/>
            </a:xfrm>
            <a:custGeom>
              <a:avLst/>
              <a:gdLst>
                <a:gd name="T0" fmla="*/ 0 w 713"/>
                <a:gd name="T1" fmla="*/ 2147483647 h 152"/>
                <a:gd name="T2" fmla="*/ 2147483647 w 713"/>
                <a:gd name="T3" fmla="*/ 0 h 152"/>
                <a:gd name="T4" fmla="*/ 2147483647 w 713"/>
                <a:gd name="T5" fmla="*/ 2147483647 h 152"/>
                <a:gd name="T6" fmla="*/ 0 60000 65536"/>
                <a:gd name="T7" fmla="*/ 0 60000 65536"/>
                <a:gd name="T8" fmla="*/ 0 60000 65536"/>
                <a:gd name="T9" fmla="*/ 0 w 713"/>
                <a:gd name="T10" fmla="*/ 0 h 152"/>
                <a:gd name="T11" fmla="*/ 713 w 713"/>
                <a:gd name="T12" fmla="*/ 152 h 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13" h="152">
                  <a:moveTo>
                    <a:pt x="0" y="117"/>
                  </a:moveTo>
                  <a:lnTo>
                    <a:pt x="403" y="0"/>
                  </a:lnTo>
                  <a:lnTo>
                    <a:pt x="713" y="15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68" name="Line 109"/>
            <p:cNvSpPr>
              <a:spLocks noChangeShapeType="1"/>
            </p:cNvSpPr>
            <p:nvPr/>
          </p:nvSpPr>
          <p:spPr bwMode="auto">
            <a:xfrm flipV="1">
              <a:off x="3130" y="1027"/>
              <a:ext cx="2056" cy="59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69" name="Line 110"/>
            <p:cNvSpPr>
              <a:spLocks noChangeShapeType="1"/>
            </p:cNvSpPr>
            <p:nvPr/>
          </p:nvSpPr>
          <p:spPr bwMode="auto">
            <a:xfrm flipH="1" flipV="1">
              <a:off x="1549" y="848"/>
              <a:ext cx="1581" cy="77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70" name="Line 111"/>
            <p:cNvSpPr>
              <a:spLocks noChangeShapeType="1"/>
            </p:cNvSpPr>
            <p:nvPr/>
          </p:nvSpPr>
          <p:spPr bwMode="auto">
            <a:xfrm flipV="1">
              <a:off x="1549" y="-851"/>
              <a:ext cx="0" cy="169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71" name="Line 112"/>
            <p:cNvSpPr>
              <a:spLocks noChangeShapeType="1"/>
            </p:cNvSpPr>
            <p:nvPr/>
          </p:nvSpPr>
          <p:spPr bwMode="auto">
            <a:xfrm>
              <a:off x="3130" y="1624"/>
              <a:ext cx="46" cy="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72" name="Line 113"/>
            <p:cNvSpPr>
              <a:spLocks noChangeShapeType="1"/>
            </p:cNvSpPr>
            <p:nvPr/>
          </p:nvSpPr>
          <p:spPr bwMode="auto">
            <a:xfrm>
              <a:off x="3421" y="1537"/>
              <a:ext cx="51" cy="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73" name="Line 114"/>
            <p:cNvSpPr>
              <a:spLocks noChangeShapeType="1"/>
            </p:cNvSpPr>
            <p:nvPr/>
          </p:nvSpPr>
          <p:spPr bwMode="auto">
            <a:xfrm>
              <a:off x="3717" y="1456"/>
              <a:ext cx="46" cy="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74" name="Line 115"/>
            <p:cNvSpPr>
              <a:spLocks noChangeShapeType="1"/>
            </p:cNvSpPr>
            <p:nvPr/>
          </p:nvSpPr>
          <p:spPr bwMode="auto">
            <a:xfrm>
              <a:off x="4008" y="1369"/>
              <a:ext cx="51" cy="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75" name="Line 116"/>
            <p:cNvSpPr>
              <a:spLocks noChangeShapeType="1"/>
            </p:cNvSpPr>
            <p:nvPr/>
          </p:nvSpPr>
          <p:spPr bwMode="auto">
            <a:xfrm>
              <a:off x="4304" y="1282"/>
              <a:ext cx="51" cy="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76" name="Line 117"/>
            <p:cNvSpPr>
              <a:spLocks noChangeShapeType="1"/>
            </p:cNvSpPr>
            <p:nvPr/>
          </p:nvSpPr>
          <p:spPr bwMode="auto">
            <a:xfrm>
              <a:off x="4600" y="1195"/>
              <a:ext cx="46" cy="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77" name="Line 118"/>
            <p:cNvSpPr>
              <a:spLocks noChangeShapeType="1"/>
            </p:cNvSpPr>
            <p:nvPr/>
          </p:nvSpPr>
          <p:spPr bwMode="auto">
            <a:xfrm>
              <a:off x="4891" y="1114"/>
              <a:ext cx="51" cy="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78" name="Line 119"/>
            <p:cNvSpPr>
              <a:spLocks noChangeShapeType="1"/>
            </p:cNvSpPr>
            <p:nvPr/>
          </p:nvSpPr>
          <p:spPr bwMode="auto">
            <a:xfrm>
              <a:off x="5186" y="1027"/>
              <a:ext cx="46" cy="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79" name="Line 120"/>
            <p:cNvSpPr>
              <a:spLocks noChangeShapeType="1"/>
            </p:cNvSpPr>
            <p:nvPr/>
          </p:nvSpPr>
          <p:spPr bwMode="auto">
            <a:xfrm flipH="1">
              <a:off x="3074" y="1624"/>
              <a:ext cx="56" cy="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80" name="Line 121"/>
            <p:cNvSpPr>
              <a:spLocks noChangeShapeType="1"/>
            </p:cNvSpPr>
            <p:nvPr/>
          </p:nvSpPr>
          <p:spPr bwMode="auto">
            <a:xfrm flipH="1">
              <a:off x="2814" y="1497"/>
              <a:ext cx="51" cy="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81" name="Line 122"/>
            <p:cNvSpPr>
              <a:spLocks noChangeShapeType="1"/>
            </p:cNvSpPr>
            <p:nvPr/>
          </p:nvSpPr>
          <p:spPr bwMode="auto">
            <a:xfrm flipH="1">
              <a:off x="2549" y="1364"/>
              <a:ext cx="51" cy="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82" name="Line 123"/>
            <p:cNvSpPr>
              <a:spLocks noChangeShapeType="1"/>
            </p:cNvSpPr>
            <p:nvPr/>
          </p:nvSpPr>
          <p:spPr bwMode="auto">
            <a:xfrm flipH="1">
              <a:off x="2288" y="1236"/>
              <a:ext cx="51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83" name="Line 124"/>
            <p:cNvSpPr>
              <a:spLocks noChangeShapeType="1"/>
            </p:cNvSpPr>
            <p:nvPr/>
          </p:nvSpPr>
          <p:spPr bwMode="auto">
            <a:xfrm flipH="1">
              <a:off x="2023" y="1104"/>
              <a:ext cx="51" cy="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84" name="Line 125"/>
            <p:cNvSpPr>
              <a:spLocks noChangeShapeType="1"/>
            </p:cNvSpPr>
            <p:nvPr/>
          </p:nvSpPr>
          <p:spPr bwMode="auto">
            <a:xfrm flipH="1">
              <a:off x="1763" y="976"/>
              <a:ext cx="51" cy="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85" name="Line 126"/>
            <p:cNvSpPr>
              <a:spLocks noChangeShapeType="1"/>
            </p:cNvSpPr>
            <p:nvPr/>
          </p:nvSpPr>
          <p:spPr bwMode="auto">
            <a:xfrm flipH="1">
              <a:off x="1498" y="848"/>
              <a:ext cx="51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86" name="Line 127"/>
            <p:cNvSpPr>
              <a:spLocks noChangeShapeType="1"/>
            </p:cNvSpPr>
            <p:nvPr/>
          </p:nvSpPr>
          <p:spPr bwMode="auto">
            <a:xfrm flipH="1" flipV="1">
              <a:off x="1503" y="823"/>
              <a:ext cx="46" cy="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87" name="Line 128"/>
            <p:cNvSpPr>
              <a:spLocks noChangeShapeType="1"/>
            </p:cNvSpPr>
            <p:nvPr/>
          </p:nvSpPr>
          <p:spPr bwMode="auto">
            <a:xfrm flipH="1" flipV="1">
              <a:off x="1503" y="609"/>
              <a:ext cx="46" cy="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88" name="Line 129"/>
            <p:cNvSpPr>
              <a:spLocks noChangeShapeType="1"/>
            </p:cNvSpPr>
            <p:nvPr/>
          </p:nvSpPr>
          <p:spPr bwMode="auto">
            <a:xfrm flipH="1" flipV="1">
              <a:off x="1503" y="-24"/>
              <a:ext cx="46" cy="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89" name="Line 130"/>
            <p:cNvSpPr>
              <a:spLocks noChangeShapeType="1"/>
            </p:cNvSpPr>
            <p:nvPr/>
          </p:nvSpPr>
          <p:spPr bwMode="auto">
            <a:xfrm flipH="1" flipV="1">
              <a:off x="1503" y="-238"/>
              <a:ext cx="46" cy="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90" name="Line 131"/>
            <p:cNvSpPr>
              <a:spLocks noChangeShapeType="1"/>
            </p:cNvSpPr>
            <p:nvPr/>
          </p:nvSpPr>
          <p:spPr bwMode="auto">
            <a:xfrm flipH="1" flipV="1">
              <a:off x="1503" y="-453"/>
              <a:ext cx="46" cy="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91" name="Line 132"/>
            <p:cNvSpPr>
              <a:spLocks noChangeShapeType="1"/>
            </p:cNvSpPr>
            <p:nvPr/>
          </p:nvSpPr>
          <p:spPr bwMode="auto">
            <a:xfrm flipH="1" flipV="1">
              <a:off x="1503" y="-662"/>
              <a:ext cx="46" cy="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92" name="Line 133"/>
            <p:cNvSpPr>
              <a:spLocks noChangeShapeType="1"/>
            </p:cNvSpPr>
            <p:nvPr/>
          </p:nvSpPr>
          <p:spPr bwMode="auto">
            <a:xfrm flipH="1" flipV="1">
              <a:off x="1503" y="-876"/>
              <a:ext cx="46" cy="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93" name="Oval 134"/>
            <p:cNvSpPr>
              <a:spLocks noChangeArrowheads="1"/>
            </p:cNvSpPr>
            <p:nvPr/>
          </p:nvSpPr>
          <p:spPr bwMode="auto">
            <a:xfrm>
              <a:off x="3595" y="-1458"/>
              <a:ext cx="20" cy="2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5194" name="Line 135"/>
            <p:cNvSpPr>
              <a:spLocks noChangeShapeType="1"/>
            </p:cNvSpPr>
            <p:nvPr/>
          </p:nvSpPr>
          <p:spPr bwMode="auto">
            <a:xfrm flipH="1" flipV="1">
              <a:off x="1503" y="185"/>
              <a:ext cx="46" cy="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95" name="Line 136"/>
            <p:cNvSpPr>
              <a:spLocks noChangeShapeType="1"/>
            </p:cNvSpPr>
            <p:nvPr/>
          </p:nvSpPr>
          <p:spPr bwMode="auto">
            <a:xfrm flipH="1" flipV="1">
              <a:off x="1503" y="399"/>
              <a:ext cx="46" cy="2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96" name="Oval 137"/>
            <p:cNvSpPr>
              <a:spLocks noChangeArrowheads="1"/>
            </p:cNvSpPr>
            <p:nvPr/>
          </p:nvSpPr>
          <p:spPr bwMode="auto">
            <a:xfrm>
              <a:off x="3205" y="1423"/>
              <a:ext cx="120" cy="9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5197" name="Oval 138"/>
            <p:cNvSpPr>
              <a:spLocks noChangeArrowheads="1"/>
            </p:cNvSpPr>
            <p:nvPr/>
          </p:nvSpPr>
          <p:spPr bwMode="auto">
            <a:xfrm>
              <a:off x="2313" y="763"/>
              <a:ext cx="120" cy="9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5198" name="Oval 139"/>
            <p:cNvSpPr>
              <a:spLocks noChangeArrowheads="1"/>
            </p:cNvSpPr>
            <p:nvPr/>
          </p:nvSpPr>
          <p:spPr bwMode="auto">
            <a:xfrm>
              <a:off x="3473" y="307"/>
              <a:ext cx="120" cy="96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5199" name="Oval 140"/>
            <p:cNvSpPr>
              <a:spLocks noChangeArrowheads="1"/>
            </p:cNvSpPr>
            <p:nvPr/>
          </p:nvSpPr>
          <p:spPr bwMode="auto">
            <a:xfrm>
              <a:off x="3189" y="619"/>
              <a:ext cx="120" cy="9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5200" name="Oval 141"/>
            <p:cNvSpPr>
              <a:spLocks noChangeArrowheads="1"/>
            </p:cNvSpPr>
            <p:nvPr/>
          </p:nvSpPr>
          <p:spPr bwMode="auto">
            <a:xfrm>
              <a:off x="4193" y="931"/>
              <a:ext cx="120" cy="96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5201" name="Oval 142"/>
            <p:cNvSpPr>
              <a:spLocks noChangeArrowheads="1"/>
            </p:cNvSpPr>
            <p:nvPr/>
          </p:nvSpPr>
          <p:spPr bwMode="auto">
            <a:xfrm>
              <a:off x="3533" y="719"/>
              <a:ext cx="120" cy="96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5202" name="Oval 143"/>
            <p:cNvSpPr>
              <a:spLocks noChangeArrowheads="1"/>
            </p:cNvSpPr>
            <p:nvPr/>
          </p:nvSpPr>
          <p:spPr bwMode="auto">
            <a:xfrm>
              <a:off x="3405" y="963"/>
              <a:ext cx="120" cy="9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5203" name="Oval 144"/>
            <p:cNvSpPr>
              <a:spLocks noChangeArrowheads="1"/>
            </p:cNvSpPr>
            <p:nvPr/>
          </p:nvSpPr>
          <p:spPr bwMode="auto">
            <a:xfrm>
              <a:off x="4331" y="745"/>
              <a:ext cx="120" cy="96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5204" name="Oval 145"/>
            <p:cNvSpPr>
              <a:spLocks noChangeArrowheads="1"/>
            </p:cNvSpPr>
            <p:nvPr/>
          </p:nvSpPr>
          <p:spPr bwMode="auto">
            <a:xfrm>
              <a:off x="2401" y="603"/>
              <a:ext cx="120" cy="9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5205" name="Oval 146"/>
            <p:cNvSpPr>
              <a:spLocks noChangeArrowheads="1"/>
            </p:cNvSpPr>
            <p:nvPr/>
          </p:nvSpPr>
          <p:spPr bwMode="auto">
            <a:xfrm>
              <a:off x="2793" y="475"/>
              <a:ext cx="120" cy="9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5206" name="Oval 147"/>
            <p:cNvSpPr>
              <a:spLocks noChangeArrowheads="1"/>
            </p:cNvSpPr>
            <p:nvPr/>
          </p:nvSpPr>
          <p:spPr bwMode="auto">
            <a:xfrm>
              <a:off x="2965" y="1199"/>
              <a:ext cx="120" cy="9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5207" name="Oval 148"/>
            <p:cNvSpPr>
              <a:spLocks noChangeArrowheads="1"/>
            </p:cNvSpPr>
            <p:nvPr/>
          </p:nvSpPr>
          <p:spPr bwMode="auto">
            <a:xfrm>
              <a:off x="2505" y="983"/>
              <a:ext cx="120" cy="9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5208" name="Oval 149"/>
            <p:cNvSpPr>
              <a:spLocks noChangeArrowheads="1"/>
            </p:cNvSpPr>
            <p:nvPr/>
          </p:nvSpPr>
          <p:spPr bwMode="auto">
            <a:xfrm>
              <a:off x="2757" y="775"/>
              <a:ext cx="120" cy="9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5209" name="Oval 150"/>
            <p:cNvSpPr>
              <a:spLocks noChangeArrowheads="1"/>
            </p:cNvSpPr>
            <p:nvPr/>
          </p:nvSpPr>
          <p:spPr bwMode="auto">
            <a:xfrm>
              <a:off x="3717" y="1107"/>
              <a:ext cx="120" cy="96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5210" name="Oval 151"/>
            <p:cNvSpPr>
              <a:spLocks noChangeArrowheads="1"/>
            </p:cNvSpPr>
            <p:nvPr/>
          </p:nvSpPr>
          <p:spPr bwMode="auto">
            <a:xfrm>
              <a:off x="3772" y="921"/>
              <a:ext cx="120" cy="96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5211" name="Oval 152"/>
            <p:cNvSpPr>
              <a:spLocks noChangeArrowheads="1"/>
            </p:cNvSpPr>
            <p:nvPr/>
          </p:nvSpPr>
          <p:spPr bwMode="auto">
            <a:xfrm>
              <a:off x="3337" y="1131"/>
              <a:ext cx="120" cy="96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5212" name="Oval 153"/>
            <p:cNvSpPr>
              <a:spLocks noChangeArrowheads="1"/>
            </p:cNvSpPr>
            <p:nvPr/>
          </p:nvSpPr>
          <p:spPr bwMode="auto">
            <a:xfrm>
              <a:off x="4098" y="853"/>
              <a:ext cx="120" cy="96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5213" name="Oval 154"/>
            <p:cNvSpPr>
              <a:spLocks noChangeArrowheads="1"/>
            </p:cNvSpPr>
            <p:nvPr/>
          </p:nvSpPr>
          <p:spPr bwMode="auto">
            <a:xfrm>
              <a:off x="3855" y="487"/>
              <a:ext cx="120" cy="96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5214" name="Oval 155"/>
            <p:cNvSpPr>
              <a:spLocks noChangeArrowheads="1"/>
            </p:cNvSpPr>
            <p:nvPr/>
          </p:nvSpPr>
          <p:spPr bwMode="auto">
            <a:xfrm>
              <a:off x="4380" y="954"/>
              <a:ext cx="120" cy="96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5215" name="Oval 156"/>
            <p:cNvSpPr>
              <a:spLocks noChangeArrowheads="1"/>
            </p:cNvSpPr>
            <p:nvPr/>
          </p:nvSpPr>
          <p:spPr bwMode="auto">
            <a:xfrm>
              <a:off x="3713" y="499"/>
              <a:ext cx="120" cy="96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5216" name="Oval 157"/>
            <p:cNvSpPr>
              <a:spLocks noChangeArrowheads="1"/>
            </p:cNvSpPr>
            <p:nvPr/>
          </p:nvSpPr>
          <p:spPr bwMode="auto">
            <a:xfrm>
              <a:off x="3265" y="475"/>
              <a:ext cx="120" cy="96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5217" name="Oval 158"/>
            <p:cNvSpPr>
              <a:spLocks noChangeArrowheads="1"/>
            </p:cNvSpPr>
            <p:nvPr/>
          </p:nvSpPr>
          <p:spPr bwMode="auto">
            <a:xfrm>
              <a:off x="2895" y="935"/>
              <a:ext cx="120" cy="9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5218" name="Rectangle 159"/>
            <p:cNvSpPr>
              <a:spLocks noChangeArrowheads="1"/>
            </p:cNvSpPr>
            <p:nvPr/>
          </p:nvSpPr>
          <p:spPr bwMode="auto">
            <a:xfrm rot="-954933">
              <a:off x="826" y="-1903"/>
              <a:ext cx="3789" cy="235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5219" name="Rectangle 160"/>
            <p:cNvSpPr>
              <a:spLocks noChangeArrowheads="1"/>
            </p:cNvSpPr>
            <p:nvPr/>
          </p:nvSpPr>
          <p:spPr bwMode="auto">
            <a:xfrm rot="1570141">
              <a:off x="2523" y="-1675"/>
              <a:ext cx="3469" cy="2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5220" name="Line 161"/>
            <p:cNvSpPr>
              <a:spLocks noChangeShapeType="1"/>
            </p:cNvSpPr>
            <p:nvPr/>
          </p:nvSpPr>
          <p:spPr bwMode="auto">
            <a:xfrm>
              <a:off x="3094" y="-47"/>
              <a:ext cx="539" cy="1842"/>
            </a:xfrm>
            <a:prstGeom prst="line">
              <a:avLst/>
            </a:prstGeom>
            <a:noFill/>
            <a:ln w="19050">
              <a:solidFill>
                <a:srgbClr val="333333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5138" name="Text Box 162"/>
          <p:cNvSpPr txBox="1">
            <a:spLocks noChangeArrowheads="1"/>
          </p:cNvSpPr>
          <p:nvPr/>
        </p:nvSpPr>
        <p:spPr bwMode="auto">
          <a:xfrm>
            <a:off x="1639889" y="1958975"/>
            <a:ext cx="4117975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We can not get perfect accuracy with a linear classifier…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Higher Dimensional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Technique?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 </a:t>
            </a:r>
          </a:p>
        </p:txBody>
      </p:sp>
      <p:sp>
        <p:nvSpPr>
          <p:cNvPr id="45139" name="Freeform 163"/>
          <p:cNvSpPr>
            <a:spLocks/>
          </p:cNvSpPr>
          <p:nvPr/>
        </p:nvSpPr>
        <p:spPr bwMode="auto">
          <a:xfrm>
            <a:off x="7304089" y="4165600"/>
            <a:ext cx="801687" cy="2122488"/>
          </a:xfrm>
          <a:custGeom>
            <a:avLst/>
            <a:gdLst>
              <a:gd name="T0" fmla="*/ 0 w 505"/>
              <a:gd name="T1" fmla="*/ 0 h 1337"/>
              <a:gd name="T2" fmla="*/ 2147483647 w 505"/>
              <a:gd name="T3" fmla="*/ 2147483647 h 1337"/>
              <a:gd name="T4" fmla="*/ 2147483647 w 505"/>
              <a:gd name="T5" fmla="*/ 2147483647 h 1337"/>
              <a:gd name="T6" fmla="*/ 2147483647 w 505"/>
              <a:gd name="T7" fmla="*/ 2147483647 h 1337"/>
              <a:gd name="T8" fmla="*/ 2147483647 w 505"/>
              <a:gd name="T9" fmla="*/ 2147483647 h 1337"/>
              <a:gd name="T10" fmla="*/ 2147483647 w 505"/>
              <a:gd name="T11" fmla="*/ 2147483647 h 1337"/>
              <a:gd name="T12" fmla="*/ 2147483647 w 505"/>
              <a:gd name="T13" fmla="*/ 2147483647 h 1337"/>
              <a:gd name="T14" fmla="*/ 2147483647 w 505"/>
              <a:gd name="T15" fmla="*/ 2147483647 h 1337"/>
              <a:gd name="T16" fmla="*/ 2147483647 w 505"/>
              <a:gd name="T17" fmla="*/ 2147483647 h 133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05"/>
              <a:gd name="T28" fmla="*/ 0 h 1337"/>
              <a:gd name="T29" fmla="*/ 505 w 505"/>
              <a:gd name="T30" fmla="*/ 1337 h 133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05" h="1337">
                <a:moveTo>
                  <a:pt x="0" y="0"/>
                </a:moveTo>
                <a:cubicBezTo>
                  <a:pt x="12" y="50"/>
                  <a:pt x="24" y="101"/>
                  <a:pt x="36" y="138"/>
                </a:cubicBezTo>
                <a:cubicBezTo>
                  <a:pt x="48" y="175"/>
                  <a:pt x="55" y="198"/>
                  <a:pt x="73" y="222"/>
                </a:cubicBezTo>
                <a:cubicBezTo>
                  <a:pt x="91" y="246"/>
                  <a:pt x="94" y="224"/>
                  <a:pt x="147" y="280"/>
                </a:cubicBezTo>
                <a:cubicBezTo>
                  <a:pt x="200" y="336"/>
                  <a:pt x="336" y="477"/>
                  <a:pt x="391" y="560"/>
                </a:cubicBezTo>
                <a:cubicBezTo>
                  <a:pt x="446" y="643"/>
                  <a:pt x="505" y="737"/>
                  <a:pt x="480" y="777"/>
                </a:cubicBezTo>
                <a:cubicBezTo>
                  <a:pt x="455" y="817"/>
                  <a:pt x="298" y="765"/>
                  <a:pt x="243" y="798"/>
                </a:cubicBezTo>
                <a:cubicBezTo>
                  <a:pt x="188" y="831"/>
                  <a:pt x="132" y="888"/>
                  <a:pt x="147" y="978"/>
                </a:cubicBezTo>
                <a:cubicBezTo>
                  <a:pt x="162" y="1068"/>
                  <a:pt x="281" y="1286"/>
                  <a:pt x="332" y="1337"/>
                </a:cubicBezTo>
              </a:path>
            </a:pathLst>
          </a:custGeom>
          <a:noFill/>
          <a:ln w="3492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32" name="Slide Number Placeholder 16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D05D35-0C4F-4260-BFFF-88F4CC61663B}" type="slidenum">
              <a:rPr lang="en-US">
                <a:latin typeface="Arial" pitchFamily="34" charset="0"/>
                <a:cs typeface="Arial" pitchFamily="34" charset="0"/>
              </a:rPr>
              <a:pPr>
                <a:defRPr/>
              </a:pPr>
              <a:t>26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3632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reeform 2"/>
          <p:cNvSpPr>
            <a:spLocks/>
          </p:cNvSpPr>
          <p:nvPr/>
        </p:nvSpPr>
        <p:spPr bwMode="auto">
          <a:xfrm>
            <a:off x="6311900" y="1341438"/>
            <a:ext cx="2509838" cy="3929062"/>
          </a:xfrm>
          <a:custGeom>
            <a:avLst/>
            <a:gdLst>
              <a:gd name="T0" fmla="*/ 2147483647 w 1860"/>
              <a:gd name="T1" fmla="*/ 2147483647 h 2910"/>
              <a:gd name="T2" fmla="*/ 2147483647 w 1860"/>
              <a:gd name="T3" fmla="*/ 2147483647 h 2910"/>
              <a:gd name="T4" fmla="*/ 0 w 1860"/>
              <a:gd name="T5" fmla="*/ 0 h 2910"/>
              <a:gd name="T6" fmla="*/ 0 w 1860"/>
              <a:gd name="T7" fmla="*/ 2147483647 h 2910"/>
              <a:gd name="T8" fmla="*/ 2147483647 w 1860"/>
              <a:gd name="T9" fmla="*/ 2147483647 h 29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60"/>
              <a:gd name="T16" fmla="*/ 0 h 2910"/>
              <a:gd name="T17" fmla="*/ 1860 w 1860"/>
              <a:gd name="T18" fmla="*/ 2910 h 29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60" h="2910">
                <a:moveTo>
                  <a:pt x="1860" y="2910"/>
                </a:moveTo>
                <a:lnTo>
                  <a:pt x="1860" y="912"/>
                </a:lnTo>
                <a:lnTo>
                  <a:pt x="0" y="0"/>
                </a:lnTo>
                <a:lnTo>
                  <a:pt x="0" y="1998"/>
                </a:lnTo>
                <a:lnTo>
                  <a:pt x="1860" y="2910"/>
                </a:lnTo>
              </a:path>
            </a:pathLst>
          </a:custGeom>
          <a:noFill/>
          <a:ln w="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87" name="Freeform 3"/>
          <p:cNvSpPr>
            <a:spLocks/>
          </p:cNvSpPr>
          <p:nvPr/>
        </p:nvSpPr>
        <p:spPr bwMode="auto">
          <a:xfrm>
            <a:off x="3048000" y="4038600"/>
            <a:ext cx="5773738" cy="2179638"/>
          </a:xfrm>
          <a:custGeom>
            <a:avLst/>
            <a:gdLst>
              <a:gd name="T0" fmla="*/ 2147483647 w 4278"/>
              <a:gd name="T1" fmla="*/ 2147483647 h 1614"/>
              <a:gd name="T2" fmla="*/ 0 w 4278"/>
              <a:gd name="T3" fmla="*/ 2147483647 h 1614"/>
              <a:gd name="T4" fmla="*/ 2147483647 w 4278"/>
              <a:gd name="T5" fmla="*/ 0 h 1614"/>
              <a:gd name="T6" fmla="*/ 2147483647 w 4278"/>
              <a:gd name="T7" fmla="*/ 2147483647 h 1614"/>
              <a:gd name="T8" fmla="*/ 2147483647 w 4278"/>
              <a:gd name="T9" fmla="*/ 2147483647 h 16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78"/>
              <a:gd name="T16" fmla="*/ 0 h 1614"/>
              <a:gd name="T17" fmla="*/ 4278 w 4278"/>
              <a:gd name="T18" fmla="*/ 1614 h 16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78" h="1614">
                <a:moveTo>
                  <a:pt x="1860" y="1614"/>
                </a:moveTo>
                <a:lnTo>
                  <a:pt x="0" y="702"/>
                </a:lnTo>
                <a:lnTo>
                  <a:pt x="2418" y="0"/>
                </a:lnTo>
                <a:lnTo>
                  <a:pt x="4278" y="912"/>
                </a:lnTo>
                <a:lnTo>
                  <a:pt x="1860" y="1614"/>
                </a:lnTo>
              </a:path>
            </a:pathLst>
          </a:custGeom>
          <a:noFill/>
          <a:ln w="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88" name="Freeform 4"/>
          <p:cNvSpPr>
            <a:spLocks/>
          </p:cNvSpPr>
          <p:nvPr/>
        </p:nvSpPr>
        <p:spPr bwMode="auto">
          <a:xfrm>
            <a:off x="3048000" y="1341438"/>
            <a:ext cx="3263900" cy="3644900"/>
          </a:xfrm>
          <a:custGeom>
            <a:avLst/>
            <a:gdLst>
              <a:gd name="T0" fmla="*/ 0 w 2418"/>
              <a:gd name="T1" fmla="*/ 2147483647 h 2700"/>
              <a:gd name="T2" fmla="*/ 0 w 2418"/>
              <a:gd name="T3" fmla="*/ 2147483647 h 2700"/>
              <a:gd name="T4" fmla="*/ 2147483647 w 2418"/>
              <a:gd name="T5" fmla="*/ 0 h 2700"/>
              <a:gd name="T6" fmla="*/ 2147483647 w 2418"/>
              <a:gd name="T7" fmla="*/ 2147483647 h 2700"/>
              <a:gd name="T8" fmla="*/ 0 w 2418"/>
              <a:gd name="T9" fmla="*/ 2147483647 h 27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18"/>
              <a:gd name="T16" fmla="*/ 0 h 2700"/>
              <a:gd name="T17" fmla="*/ 2418 w 2418"/>
              <a:gd name="T18" fmla="*/ 2700 h 27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18" h="2700">
                <a:moveTo>
                  <a:pt x="0" y="2700"/>
                </a:moveTo>
                <a:lnTo>
                  <a:pt x="0" y="702"/>
                </a:lnTo>
                <a:lnTo>
                  <a:pt x="2418" y="0"/>
                </a:lnTo>
                <a:lnTo>
                  <a:pt x="2418" y="1998"/>
                </a:lnTo>
                <a:lnTo>
                  <a:pt x="0" y="2700"/>
                </a:lnTo>
              </a:path>
            </a:pathLst>
          </a:custGeom>
          <a:noFill/>
          <a:ln w="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89" name="Freeform 5"/>
          <p:cNvSpPr>
            <a:spLocks/>
          </p:cNvSpPr>
          <p:nvPr/>
        </p:nvSpPr>
        <p:spPr bwMode="auto">
          <a:xfrm>
            <a:off x="3048000" y="2289176"/>
            <a:ext cx="2509838" cy="3929063"/>
          </a:xfrm>
          <a:custGeom>
            <a:avLst/>
            <a:gdLst>
              <a:gd name="T0" fmla="*/ 2147483647 w 310"/>
              <a:gd name="T1" fmla="*/ 2147483647 h 485"/>
              <a:gd name="T2" fmla="*/ 0 w 310"/>
              <a:gd name="T3" fmla="*/ 2147483647 h 485"/>
              <a:gd name="T4" fmla="*/ 0 w 310"/>
              <a:gd name="T5" fmla="*/ 0 h 485"/>
              <a:gd name="T6" fmla="*/ 0 60000 65536"/>
              <a:gd name="T7" fmla="*/ 0 60000 65536"/>
              <a:gd name="T8" fmla="*/ 0 60000 65536"/>
              <a:gd name="T9" fmla="*/ 0 w 310"/>
              <a:gd name="T10" fmla="*/ 0 h 485"/>
              <a:gd name="T11" fmla="*/ 310 w 310"/>
              <a:gd name="T12" fmla="*/ 485 h 48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0" h="485">
                <a:moveTo>
                  <a:pt x="310" y="485"/>
                </a:moveTo>
                <a:lnTo>
                  <a:pt x="0" y="333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0" name="Freeform 6"/>
          <p:cNvSpPr>
            <a:spLocks/>
          </p:cNvSpPr>
          <p:nvPr/>
        </p:nvSpPr>
        <p:spPr bwMode="auto">
          <a:xfrm>
            <a:off x="3517900" y="2151063"/>
            <a:ext cx="2501900" cy="3929062"/>
          </a:xfrm>
          <a:custGeom>
            <a:avLst/>
            <a:gdLst>
              <a:gd name="T0" fmla="*/ 2147483647 w 309"/>
              <a:gd name="T1" fmla="*/ 2147483647 h 485"/>
              <a:gd name="T2" fmla="*/ 0 w 309"/>
              <a:gd name="T3" fmla="*/ 2147483647 h 485"/>
              <a:gd name="T4" fmla="*/ 0 w 309"/>
              <a:gd name="T5" fmla="*/ 0 h 485"/>
              <a:gd name="T6" fmla="*/ 0 60000 65536"/>
              <a:gd name="T7" fmla="*/ 0 60000 65536"/>
              <a:gd name="T8" fmla="*/ 0 60000 65536"/>
              <a:gd name="T9" fmla="*/ 0 w 309"/>
              <a:gd name="T10" fmla="*/ 0 h 485"/>
              <a:gd name="T11" fmla="*/ 309 w 309"/>
              <a:gd name="T12" fmla="*/ 485 h 48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9" h="485">
                <a:moveTo>
                  <a:pt x="309" y="485"/>
                </a:moveTo>
                <a:lnTo>
                  <a:pt x="0" y="333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1" name="Freeform 7"/>
          <p:cNvSpPr>
            <a:spLocks/>
          </p:cNvSpPr>
          <p:nvPr/>
        </p:nvSpPr>
        <p:spPr bwMode="auto">
          <a:xfrm>
            <a:off x="3978276" y="2022476"/>
            <a:ext cx="2511425" cy="3929063"/>
          </a:xfrm>
          <a:custGeom>
            <a:avLst/>
            <a:gdLst>
              <a:gd name="T0" fmla="*/ 2147483647 w 310"/>
              <a:gd name="T1" fmla="*/ 2147483647 h 485"/>
              <a:gd name="T2" fmla="*/ 0 w 310"/>
              <a:gd name="T3" fmla="*/ 2147483647 h 485"/>
              <a:gd name="T4" fmla="*/ 0 w 310"/>
              <a:gd name="T5" fmla="*/ 0 h 485"/>
              <a:gd name="T6" fmla="*/ 0 60000 65536"/>
              <a:gd name="T7" fmla="*/ 0 60000 65536"/>
              <a:gd name="T8" fmla="*/ 0 60000 65536"/>
              <a:gd name="T9" fmla="*/ 0 w 310"/>
              <a:gd name="T10" fmla="*/ 0 h 485"/>
              <a:gd name="T11" fmla="*/ 310 w 310"/>
              <a:gd name="T12" fmla="*/ 485 h 48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0" h="485">
                <a:moveTo>
                  <a:pt x="310" y="485"/>
                </a:moveTo>
                <a:lnTo>
                  <a:pt x="0" y="332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2" name="Freeform 8"/>
          <p:cNvSpPr>
            <a:spLocks/>
          </p:cNvSpPr>
          <p:nvPr/>
        </p:nvSpPr>
        <p:spPr bwMode="auto">
          <a:xfrm>
            <a:off x="4448175" y="1884363"/>
            <a:ext cx="2503488" cy="3929062"/>
          </a:xfrm>
          <a:custGeom>
            <a:avLst/>
            <a:gdLst>
              <a:gd name="T0" fmla="*/ 2147483647 w 309"/>
              <a:gd name="T1" fmla="*/ 2147483647 h 485"/>
              <a:gd name="T2" fmla="*/ 0 w 309"/>
              <a:gd name="T3" fmla="*/ 2147483647 h 485"/>
              <a:gd name="T4" fmla="*/ 0 w 309"/>
              <a:gd name="T5" fmla="*/ 0 h 485"/>
              <a:gd name="T6" fmla="*/ 0 60000 65536"/>
              <a:gd name="T7" fmla="*/ 0 60000 65536"/>
              <a:gd name="T8" fmla="*/ 0 60000 65536"/>
              <a:gd name="T9" fmla="*/ 0 w 309"/>
              <a:gd name="T10" fmla="*/ 0 h 485"/>
              <a:gd name="T11" fmla="*/ 309 w 309"/>
              <a:gd name="T12" fmla="*/ 485 h 48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9" h="485">
                <a:moveTo>
                  <a:pt x="309" y="485"/>
                </a:moveTo>
                <a:lnTo>
                  <a:pt x="0" y="333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3" name="Freeform 9"/>
          <p:cNvSpPr>
            <a:spLocks/>
          </p:cNvSpPr>
          <p:nvPr/>
        </p:nvSpPr>
        <p:spPr bwMode="auto">
          <a:xfrm>
            <a:off x="4918075" y="1746251"/>
            <a:ext cx="2503488" cy="3929063"/>
          </a:xfrm>
          <a:custGeom>
            <a:avLst/>
            <a:gdLst>
              <a:gd name="T0" fmla="*/ 2147483647 w 309"/>
              <a:gd name="T1" fmla="*/ 2147483647 h 485"/>
              <a:gd name="T2" fmla="*/ 0 w 309"/>
              <a:gd name="T3" fmla="*/ 2147483647 h 485"/>
              <a:gd name="T4" fmla="*/ 0 w 309"/>
              <a:gd name="T5" fmla="*/ 0 h 485"/>
              <a:gd name="T6" fmla="*/ 0 60000 65536"/>
              <a:gd name="T7" fmla="*/ 0 60000 65536"/>
              <a:gd name="T8" fmla="*/ 0 60000 65536"/>
              <a:gd name="T9" fmla="*/ 0 w 309"/>
              <a:gd name="T10" fmla="*/ 0 h 485"/>
              <a:gd name="T11" fmla="*/ 309 w 309"/>
              <a:gd name="T12" fmla="*/ 485 h 48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9" h="485">
                <a:moveTo>
                  <a:pt x="309" y="485"/>
                </a:moveTo>
                <a:lnTo>
                  <a:pt x="0" y="333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4" name="Freeform 10"/>
          <p:cNvSpPr>
            <a:spLocks/>
          </p:cNvSpPr>
          <p:nvPr/>
        </p:nvSpPr>
        <p:spPr bwMode="auto">
          <a:xfrm>
            <a:off x="5380039" y="1609726"/>
            <a:ext cx="2511425" cy="3927475"/>
          </a:xfrm>
          <a:custGeom>
            <a:avLst/>
            <a:gdLst>
              <a:gd name="T0" fmla="*/ 2147483647 w 310"/>
              <a:gd name="T1" fmla="*/ 2147483647 h 485"/>
              <a:gd name="T2" fmla="*/ 0 w 310"/>
              <a:gd name="T3" fmla="*/ 2147483647 h 485"/>
              <a:gd name="T4" fmla="*/ 0 w 310"/>
              <a:gd name="T5" fmla="*/ 0 h 485"/>
              <a:gd name="T6" fmla="*/ 0 60000 65536"/>
              <a:gd name="T7" fmla="*/ 0 60000 65536"/>
              <a:gd name="T8" fmla="*/ 0 60000 65536"/>
              <a:gd name="T9" fmla="*/ 0 w 310"/>
              <a:gd name="T10" fmla="*/ 0 h 485"/>
              <a:gd name="T11" fmla="*/ 310 w 310"/>
              <a:gd name="T12" fmla="*/ 485 h 48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0" h="485">
                <a:moveTo>
                  <a:pt x="310" y="485"/>
                </a:moveTo>
                <a:lnTo>
                  <a:pt x="0" y="333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5" name="Freeform 11"/>
          <p:cNvSpPr>
            <a:spLocks/>
          </p:cNvSpPr>
          <p:nvPr/>
        </p:nvSpPr>
        <p:spPr bwMode="auto">
          <a:xfrm>
            <a:off x="5849939" y="1479551"/>
            <a:ext cx="2503487" cy="3929063"/>
          </a:xfrm>
          <a:custGeom>
            <a:avLst/>
            <a:gdLst>
              <a:gd name="T0" fmla="*/ 2147483647 w 309"/>
              <a:gd name="T1" fmla="*/ 2147483647 h 485"/>
              <a:gd name="T2" fmla="*/ 0 w 309"/>
              <a:gd name="T3" fmla="*/ 2147483647 h 485"/>
              <a:gd name="T4" fmla="*/ 0 w 309"/>
              <a:gd name="T5" fmla="*/ 0 h 485"/>
              <a:gd name="T6" fmla="*/ 0 60000 65536"/>
              <a:gd name="T7" fmla="*/ 0 60000 65536"/>
              <a:gd name="T8" fmla="*/ 0 60000 65536"/>
              <a:gd name="T9" fmla="*/ 0 w 309"/>
              <a:gd name="T10" fmla="*/ 0 h 485"/>
              <a:gd name="T11" fmla="*/ 309 w 309"/>
              <a:gd name="T12" fmla="*/ 485 h 48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9" h="485">
                <a:moveTo>
                  <a:pt x="309" y="485"/>
                </a:moveTo>
                <a:lnTo>
                  <a:pt x="0" y="332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6" name="Freeform 12"/>
          <p:cNvSpPr>
            <a:spLocks/>
          </p:cNvSpPr>
          <p:nvPr/>
        </p:nvSpPr>
        <p:spPr bwMode="auto">
          <a:xfrm>
            <a:off x="6311900" y="1341438"/>
            <a:ext cx="2509838" cy="3929062"/>
          </a:xfrm>
          <a:custGeom>
            <a:avLst/>
            <a:gdLst>
              <a:gd name="T0" fmla="*/ 2147483647 w 310"/>
              <a:gd name="T1" fmla="*/ 2147483647 h 485"/>
              <a:gd name="T2" fmla="*/ 0 w 310"/>
              <a:gd name="T3" fmla="*/ 2147483647 h 485"/>
              <a:gd name="T4" fmla="*/ 0 w 310"/>
              <a:gd name="T5" fmla="*/ 0 h 485"/>
              <a:gd name="T6" fmla="*/ 0 60000 65536"/>
              <a:gd name="T7" fmla="*/ 0 60000 65536"/>
              <a:gd name="T8" fmla="*/ 0 60000 65536"/>
              <a:gd name="T9" fmla="*/ 0 w 310"/>
              <a:gd name="T10" fmla="*/ 0 h 485"/>
              <a:gd name="T11" fmla="*/ 310 w 310"/>
              <a:gd name="T12" fmla="*/ 485 h 48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0" h="485">
                <a:moveTo>
                  <a:pt x="310" y="485"/>
                </a:moveTo>
                <a:lnTo>
                  <a:pt x="0" y="333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7" name="Freeform 13"/>
          <p:cNvSpPr>
            <a:spLocks/>
          </p:cNvSpPr>
          <p:nvPr/>
        </p:nvSpPr>
        <p:spPr bwMode="auto">
          <a:xfrm>
            <a:off x="5557838" y="2573338"/>
            <a:ext cx="3263900" cy="3644900"/>
          </a:xfrm>
          <a:custGeom>
            <a:avLst/>
            <a:gdLst>
              <a:gd name="T0" fmla="*/ 0 w 403"/>
              <a:gd name="T1" fmla="*/ 2147483647 h 450"/>
              <a:gd name="T2" fmla="*/ 2147483647 w 403"/>
              <a:gd name="T3" fmla="*/ 2147483647 h 450"/>
              <a:gd name="T4" fmla="*/ 2147483647 w 403"/>
              <a:gd name="T5" fmla="*/ 0 h 450"/>
              <a:gd name="T6" fmla="*/ 0 60000 65536"/>
              <a:gd name="T7" fmla="*/ 0 60000 65536"/>
              <a:gd name="T8" fmla="*/ 0 60000 65536"/>
              <a:gd name="T9" fmla="*/ 0 w 403"/>
              <a:gd name="T10" fmla="*/ 0 h 450"/>
              <a:gd name="T11" fmla="*/ 403 w 403"/>
              <a:gd name="T12" fmla="*/ 450 h 45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3" h="450">
                <a:moveTo>
                  <a:pt x="0" y="450"/>
                </a:moveTo>
                <a:lnTo>
                  <a:pt x="403" y="333"/>
                </a:lnTo>
                <a:lnTo>
                  <a:pt x="403" y="0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8" name="Freeform 14"/>
          <p:cNvSpPr>
            <a:spLocks/>
          </p:cNvSpPr>
          <p:nvPr/>
        </p:nvSpPr>
        <p:spPr bwMode="auto">
          <a:xfrm>
            <a:off x="5137150" y="2370139"/>
            <a:ext cx="3263900" cy="3646487"/>
          </a:xfrm>
          <a:custGeom>
            <a:avLst/>
            <a:gdLst>
              <a:gd name="T0" fmla="*/ 0 w 403"/>
              <a:gd name="T1" fmla="*/ 2147483647 h 450"/>
              <a:gd name="T2" fmla="*/ 2147483647 w 403"/>
              <a:gd name="T3" fmla="*/ 2147483647 h 450"/>
              <a:gd name="T4" fmla="*/ 2147483647 w 403"/>
              <a:gd name="T5" fmla="*/ 0 h 450"/>
              <a:gd name="T6" fmla="*/ 0 60000 65536"/>
              <a:gd name="T7" fmla="*/ 0 60000 65536"/>
              <a:gd name="T8" fmla="*/ 0 60000 65536"/>
              <a:gd name="T9" fmla="*/ 0 w 403"/>
              <a:gd name="T10" fmla="*/ 0 h 450"/>
              <a:gd name="T11" fmla="*/ 403 w 403"/>
              <a:gd name="T12" fmla="*/ 450 h 45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3" h="450">
                <a:moveTo>
                  <a:pt x="0" y="450"/>
                </a:moveTo>
                <a:lnTo>
                  <a:pt x="403" y="333"/>
                </a:lnTo>
                <a:lnTo>
                  <a:pt x="403" y="0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9" name="Freeform 15"/>
          <p:cNvSpPr>
            <a:spLocks/>
          </p:cNvSpPr>
          <p:nvPr/>
        </p:nvSpPr>
        <p:spPr bwMode="auto">
          <a:xfrm>
            <a:off x="4716464" y="2168526"/>
            <a:ext cx="3271837" cy="3636963"/>
          </a:xfrm>
          <a:custGeom>
            <a:avLst/>
            <a:gdLst>
              <a:gd name="T0" fmla="*/ 0 w 404"/>
              <a:gd name="T1" fmla="*/ 2147483647 h 449"/>
              <a:gd name="T2" fmla="*/ 2147483647 w 404"/>
              <a:gd name="T3" fmla="*/ 2147483647 h 449"/>
              <a:gd name="T4" fmla="*/ 2147483647 w 404"/>
              <a:gd name="T5" fmla="*/ 0 h 449"/>
              <a:gd name="T6" fmla="*/ 0 60000 65536"/>
              <a:gd name="T7" fmla="*/ 0 60000 65536"/>
              <a:gd name="T8" fmla="*/ 0 60000 65536"/>
              <a:gd name="T9" fmla="*/ 0 w 404"/>
              <a:gd name="T10" fmla="*/ 0 h 449"/>
              <a:gd name="T11" fmla="*/ 404 w 404"/>
              <a:gd name="T12" fmla="*/ 449 h 4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4" h="449">
                <a:moveTo>
                  <a:pt x="0" y="449"/>
                </a:moveTo>
                <a:lnTo>
                  <a:pt x="404" y="332"/>
                </a:lnTo>
                <a:lnTo>
                  <a:pt x="404" y="0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0" name="Freeform 16"/>
          <p:cNvSpPr>
            <a:spLocks/>
          </p:cNvSpPr>
          <p:nvPr/>
        </p:nvSpPr>
        <p:spPr bwMode="auto">
          <a:xfrm>
            <a:off x="4302125" y="1957388"/>
            <a:ext cx="3265488" cy="3644900"/>
          </a:xfrm>
          <a:custGeom>
            <a:avLst/>
            <a:gdLst>
              <a:gd name="T0" fmla="*/ 0 w 403"/>
              <a:gd name="T1" fmla="*/ 2147483647 h 450"/>
              <a:gd name="T2" fmla="*/ 2147483647 w 403"/>
              <a:gd name="T3" fmla="*/ 2147483647 h 450"/>
              <a:gd name="T4" fmla="*/ 2147483647 w 403"/>
              <a:gd name="T5" fmla="*/ 0 h 450"/>
              <a:gd name="T6" fmla="*/ 0 60000 65536"/>
              <a:gd name="T7" fmla="*/ 0 60000 65536"/>
              <a:gd name="T8" fmla="*/ 0 60000 65536"/>
              <a:gd name="T9" fmla="*/ 0 w 403"/>
              <a:gd name="T10" fmla="*/ 0 h 450"/>
              <a:gd name="T11" fmla="*/ 403 w 403"/>
              <a:gd name="T12" fmla="*/ 450 h 45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3" h="450">
                <a:moveTo>
                  <a:pt x="0" y="450"/>
                </a:moveTo>
                <a:lnTo>
                  <a:pt x="403" y="333"/>
                </a:lnTo>
                <a:lnTo>
                  <a:pt x="403" y="0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1" name="Freeform 17"/>
          <p:cNvSpPr>
            <a:spLocks/>
          </p:cNvSpPr>
          <p:nvPr/>
        </p:nvSpPr>
        <p:spPr bwMode="auto">
          <a:xfrm>
            <a:off x="3881439" y="1754188"/>
            <a:ext cx="3271837" cy="3638550"/>
          </a:xfrm>
          <a:custGeom>
            <a:avLst/>
            <a:gdLst>
              <a:gd name="T0" fmla="*/ 0 w 404"/>
              <a:gd name="T1" fmla="*/ 2147483647 h 449"/>
              <a:gd name="T2" fmla="*/ 2147483647 w 404"/>
              <a:gd name="T3" fmla="*/ 2147483647 h 449"/>
              <a:gd name="T4" fmla="*/ 2147483647 w 404"/>
              <a:gd name="T5" fmla="*/ 0 h 449"/>
              <a:gd name="T6" fmla="*/ 0 60000 65536"/>
              <a:gd name="T7" fmla="*/ 0 60000 65536"/>
              <a:gd name="T8" fmla="*/ 0 60000 65536"/>
              <a:gd name="T9" fmla="*/ 0 w 404"/>
              <a:gd name="T10" fmla="*/ 0 h 449"/>
              <a:gd name="T11" fmla="*/ 404 w 404"/>
              <a:gd name="T12" fmla="*/ 449 h 4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4" h="449">
                <a:moveTo>
                  <a:pt x="0" y="449"/>
                </a:moveTo>
                <a:lnTo>
                  <a:pt x="404" y="332"/>
                </a:lnTo>
                <a:lnTo>
                  <a:pt x="404" y="0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2" name="Freeform 18"/>
          <p:cNvSpPr>
            <a:spLocks/>
          </p:cNvSpPr>
          <p:nvPr/>
        </p:nvSpPr>
        <p:spPr bwMode="auto">
          <a:xfrm>
            <a:off x="3468688" y="1544638"/>
            <a:ext cx="3263900" cy="3644900"/>
          </a:xfrm>
          <a:custGeom>
            <a:avLst/>
            <a:gdLst>
              <a:gd name="T0" fmla="*/ 0 w 403"/>
              <a:gd name="T1" fmla="*/ 2147483647 h 450"/>
              <a:gd name="T2" fmla="*/ 2147483647 w 403"/>
              <a:gd name="T3" fmla="*/ 2147483647 h 450"/>
              <a:gd name="T4" fmla="*/ 2147483647 w 403"/>
              <a:gd name="T5" fmla="*/ 0 h 450"/>
              <a:gd name="T6" fmla="*/ 0 60000 65536"/>
              <a:gd name="T7" fmla="*/ 0 60000 65536"/>
              <a:gd name="T8" fmla="*/ 0 60000 65536"/>
              <a:gd name="T9" fmla="*/ 0 w 403"/>
              <a:gd name="T10" fmla="*/ 0 h 450"/>
              <a:gd name="T11" fmla="*/ 403 w 403"/>
              <a:gd name="T12" fmla="*/ 450 h 45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3" h="450">
                <a:moveTo>
                  <a:pt x="0" y="450"/>
                </a:moveTo>
                <a:lnTo>
                  <a:pt x="403" y="333"/>
                </a:lnTo>
                <a:lnTo>
                  <a:pt x="403" y="0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3" name="Freeform 19"/>
          <p:cNvSpPr>
            <a:spLocks/>
          </p:cNvSpPr>
          <p:nvPr/>
        </p:nvSpPr>
        <p:spPr bwMode="auto">
          <a:xfrm>
            <a:off x="3048000" y="1341438"/>
            <a:ext cx="3263900" cy="3644900"/>
          </a:xfrm>
          <a:custGeom>
            <a:avLst/>
            <a:gdLst>
              <a:gd name="T0" fmla="*/ 0 w 403"/>
              <a:gd name="T1" fmla="*/ 2147483647 h 450"/>
              <a:gd name="T2" fmla="*/ 2147483647 w 403"/>
              <a:gd name="T3" fmla="*/ 2147483647 h 450"/>
              <a:gd name="T4" fmla="*/ 2147483647 w 403"/>
              <a:gd name="T5" fmla="*/ 0 h 450"/>
              <a:gd name="T6" fmla="*/ 0 60000 65536"/>
              <a:gd name="T7" fmla="*/ 0 60000 65536"/>
              <a:gd name="T8" fmla="*/ 0 60000 65536"/>
              <a:gd name="T9" fmla="*/ 0 w 403"/>
              <a:gd name="T10" fmla="*/ 0 h 450"/>
              <a:gd name="T11" fmla="*/ 403 w 403"/>
              <a:gd name="T12" fmla="*/ 450 h 45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3" h="450">
                <a:moveTo>
                  <a:pt x="0" y="450"/>
                </a:moveTo>
                <a:lnTo>
                  <a:pt x="403" y="333"/>
                </a:lnTo>
                <a:lnTo>
                  <a:pt x="403" y="0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4" name="Freeform 20"/>
          <p:cNvSpPr>
            <a:spLocks/>
          </p:cNvSpPr>
          <p:nvPr/>
        </p:nvSpPr>
        <p:spPr bwMode="auto">
          <a:xfrm>
            <a:off x="3048000" y="4038600"/>
            <a:ext cx="5773738" cy="1231900"/>
          </a:xfrm>
          <a:custGeom>
            <a:avLst/>
            <a:gdLst>
              <a:gd name="T0" fmla="*/ 0 w 713"/>
              <a:gd name="T1" fmla="*/ 2147483647 h 152"/>
              <a:gd name="T2" fmla="*/ 2147483647 w 713"/>
              <a:gd name="T3" fmla="*/ 0 h 152"/>
              <a:gd name="T4" fmla="*/ 2147483647 w 713"/>
              <a:gd name="T5" fmla="*/ 2147483647 h 152"/>
              <a:gd name="T6" fmla="*/ 0 60000 65536"/>
              <a:gd name="T7" fmla="*/ 0 60000 65536"/>
              <a:gd name="T8" fmla="*/ 0 60000 65536"/>
              <a:gd name="T9" fmla="*/ 0 w 713"/>
              <a:gd name="T10" fmla="*/ 0 h 152"/>
              <a:gd name="T11" fmla="*/ 713 w 713"/>
              <a:gd name="T12" fmla="*/ 152 h 1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13" h="152">
                <a:moveTo>
                  <a:pt x="0" y="117"/>
                </a:moveTo>
                <a:lnTo>
                  <a:pt x="403" y="0"/>
                </a:lnTo>
                <a:lnTo>
                  <a:pt x="713" y="152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5" name="Freeform 21"/>
          <p:cNvSpPr>
            <a:spLocks/>
          </p:cNvSpPr>
          <p:nvPr/>
        </p:nvSpPr>
        <p:spPr bwMode="auto">
          <a:xfrm>
            <a:off x="3048000" y="3698875"/>
            <a:ext cx="5773738" cy="1231900"/>
          </a:xfrm>
          <a:custGeom>
            <a:avLst/>
            <a:gdLst>
              <a:gd name="T0" fmla="*/ 0 w 713"/>
              <a:gd name="T1" fmla="*/ 2147483647 h 152"/>
              <a:gd name="T2" fmla="*/ 2147483647 w 713"/>
              <a:gd name="T3" fmla="*/ 0 h 152"/>
              <a:gd name="T4" fmla="*/ 2147483647 w 713"/>
              <a:gd name="T5" fmla="*/ 2147483647 h 152"/>
              <a:gd name="T6" fmla="*/ 0 60000 65536"/>
              <a:gd name="T7" fmla="*/ 0 60000 65536"/>
              <a:gd name="T8" fmla="*/ 0 60000 65536"/>
              <a:gd name="T9" fmla="*/ 0 w 713"/>
              <a:gd name="T10" fmla="*/ 0 h 152"/>
              <a:gd name="T11" fmla="*/ 713 w 713"/>
              <a:gd name="T12" fmla="*/ 152 h 1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13" h="152">
                <a:moveTo>
                  <a:pt x="0" y="117"/>
                </a:moveTo>
                <a:lnTo>
                  <a:pt x="403" y="0"/>
                </a:lnTo>
                <a:lnTo>
                  <a:pt x="713" y="152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6" name="Freeform 22"/>
          <p:cNvSpPr>
            <a:spLocks/>
          </p:cNvSpPr>
          <p:nvPr/>
        </p:nvSpPr>
        <p:spPr bwMode="auto">
          <a:xfrm>
            <a:off x="2819400" y="4114800"/>
            <a:ext cx="5773738" cy="1231900"/>
          </a:xfrm>
          <a:custGeom>
            <a:avLst/>
            <a:gdLst>
              <a:gd name="T0" fmla="*/ 0 w 713"/>
              <a:gd name="T1" fmla="*/ 2147483647 h 152"/>
              <a:gd name="T2" fmla="*/ 2147483647 w 713"/>
              <a:gd name="T3" fmla="*/ 0 h 152"/>
              <a:gd name="T4" fmla="*/ 2147483647 w 713"/>
              <a:gd name="T5" fmla="*/ 2147483647 h 152"/>
              <a:gd name="T6" fmla="*/ 0 60000 65536"/>
              <a:gd name="T7" fmla="*/ 0 60000 65536"/>
              <a:gd name="T8" fmla="*/ 0 60000 65536"/>
              <a:gd name="T9" fmla="*/ 0 w 713"/>
              <a:gd name="T10" fmla="*/ 0 h 152"/>
              <a:gd name="T11" fmla="*/ 713 w 713"/>
              <a:gd name="T12" fmla="*/ 152 h 1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13" h="152">
                <a:moveTo>
                  <a:pt x="0" y="116"/>
                </a:moveTo>
                <a:lnTo>
                  <a:pt x="403" y="0"/>
                </a:lnTo>
                <a:lnTo>
                  <a:pt x="713" y="152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7" name="Freeform 23"/>
          <p:cNvSpPr>
            <a:spLocks/>
          </p:cNvSpPr>
          <p:nvPr/>
        </p:nvSpPr>
        <p:spPr bwMode="auto">
          <a:xfrm>
            <a:off x="3048000" y="3027363"/>
            <a:ext cx="5773738" cy="1230312"/>
          </a:xfrm>
          <a:custGeom>
            <a:avLst/>
            <a:gdLst>
              <a:gd name="T0" fmla="*/ 0 w 713"/>
              <a:gd name="T1" fmla="*/ 2147483647 h 152"/>
              <a:gd name="T2" fmla="*/ 2147483647 w 713"/>
              <a:gd name="T3" fmla="*/ 0 h 152"/>
              <a:gd name="T4" fmla="*/ 2147483647 w 713"/>
              <a:gd name="T5" fmla="*/ 2147483647 h 152"/>
              <a:gd name="T6" fmla="*/ 0 60000 65536"/>
              <a:gd name="T7" fmla="*/ 0 60000 65536"/>
              <a:gd name="T8" fmla="*/ 0 60000 65536"/>
              <a:gd name="T9" fmla="*/ 0 w 713"/>
              <a:gd name="T10" fmla="*/ 0 h 152"/>
              <a:gd name="T11" fmla="*/ 713 w 713"/>
              <a:gd name="T12" fmla="*/ 152 h 1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13" h="152">
                <a:moveTo>
                  <a:pt x="0" y="117"/>
                </a:moveTo>
                <a:lnTo>
                  <a:pt x="403" y="0"/>
                </a:lnTo>
                <a:lnTo>
                  <a:pt x="713" y="152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8" name="Freeform 24"/>
          <p:cNvSpPr>
            <a:spLocks/>
          </p:cNvSpPr>
          <p:nvPr/>
        </p:nvSpPr>
        <p:spPr bwMode="auto">
          <a:xfrm>
            <a:off x="3048000" y="2686050"/>
            <a:ext cx="5773738" cy="1239838"/>
          </a:xfrm>
          <a:custGeom>
            <a:avLst/>
            <a:gdLst>
              <a:gd name="T0" fmla="*/ 0 w 713"/>
              <a:gd name="T1" fmla="*/ 2147483647 h 153"/>
              <a:gd name="T2" fmla="*/ 2147483647 w 713"/>
              <a:gd name="T3" fmla="*/ 0 h 153"/>
              <a:gd name="T4" fmla="*/ 2147483647 w 713"/>
              <a:gd name="T5" fmla="*/ 2147483647 h 153"/>
              <a:gd name="T6" fmla="*/ 0 60000 65536"/>
              <a:gd name="T7" fmla="*/ 0 60000 65536"/>
              <a:gd name="T8" fmla="*/ 0 60000 65536"/>
              <a:gd name="T9" fmla="*/ 0 w 713"/>
              <a:gd name="T10" fmla="*/ 0 h 153"/>
              <a:gd name="T11" fmla="*/ 713 w 713"/>
              <a:gd name="T12" fmla="*/ 153 h 15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13" h="153">
                <a:moveTo>
                  <a:pt x="0" y="117"/>
                </a:moveTo>
                <a:lnTo>
                  <a:pt x="403" y="0"/>
                </a:lnTo>
                <a:lnTo>
                  <a:pt x="713" y="153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9" name="Freeform 25"/>
          <p:cNvSpPr>
            <a:spLocks/>
          </p:cNvSpPr>
          <p:nvPr/>
        </p:nvSpPr>
        <p:spPr bwMode="auto">
          <a:xfrm>
            <a:off x="3048000" y="2354263"/>
            <a:ext cx="5773738" cy="1231900"/>
          </a:xfrm>
          <a:custGeom>
            <a:avLst/>
            <a:gdLst>
              <a:gd name="T0" fmla="*/ 0 w 713"/>
              <a:gd name="T1" fmla="*/ 2147483647 h 152"/>
              <a:gd name="T2" fmla="*/ 2147483647 w 713"/>
              <a:gd name="T3" fmla="*/ 0 h 152"/>
              <a:gd name="T4" fmla="*/ 2147483647 w 713"/>
              <a:gd name="T5" fmla="*/ 2147483647 h 152"/>
              <a:gd name="T6" fmla="*/ 0 60000 65536"/>
              <a:gd name="T7" fmla="*/ 0 60000 65536"/>
              <a:gd name="T8" fmla="*/ 0 60000 65536"/>
              <a:gd name="T9" fmla="*/ 0 w 713"/>
              <a:gd name="T10" fmla="*/ 0 h 152"/>
              <a:gd name="T11" fmla="*/ 713 w 713"/>
              <a:gd name="T12" fmla="*/ 152 h 1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13" h="152">
                <a:moveTo>
                  <a:pt x="0" y="117"/>
                </a:moveTo>
                <a:lnTo>
                  <a:pt x="403" y="0"/>
                </a:lnTo>
                <a:lnTo>
                  <a:pt x="713" y="152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0" name="Freeform 26"/>
          <p:cNvSpPr>
            <a:spLocks/>
          </p:cNvSpPr>
          <p:nvPr/>
        </p:nvSpPr>
        <p:spPr bwMode="auto">
          <a:xfrm>
            <a:off x="3048000" y="2014538"/>
            <a:ext cx="5773738" cy="1238250"/>
          </a:xfrm>
          <a:custGeom>
            <a:avLst/>
            <a:gdLst>
              <a:gd name="T0" fmla="*/ 0 w 713"/>
              <a:gd name="T1" fmla="*/ 2147483647 h 153"/>
              <a:gd name="T2" fmla="*/ 2147483647 w 713"/>
              <a:gd name="T3" fmla="*/ 0 h 153"/>
              <a:gd name="T4" fmla="*/ 2147483647 w 713"/>
              <a:gd name="T5" fmla="*/ 2147483647 h 153"/>
              <a:gd name="T6" fmla="*/ 0 60000 65536"/>
              <a:gd name="T7" fmla="*/ 0 60000 65536"/>
              <a:gd name="T8" fmla="*/ 0 60000 65536"/>
              <a:gd name="T9" fmla="*/ 0 w 713"/>
              <a:gd name="T10" fmla="*/ 0 h 153"/>
              <a:gd name="T11" fmla="*/ 713 w 713"/>
              <a:gd name="T12" fmla="*/ 153 h 15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13" h="153">
                <a:moveTo>
                  <a:pt x="0" y="117"/>
                </a:moveTo>
                <a:lnTo>
                  <a:pt x="403" y="0"/>
                </a:lnTo>
                <a:lnTo>
                  <a:pt x="713" y="153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1" name="Freeform 27"/>
          <p:cNvSpPr>
            <a:spLocks/>
          </p:cNvSpPr>
          <p:nvPr/>
        </p:nvSpPr>
        <p:spPr bwMode="auto">
          <a:xfrm>
            <a:off x="3048000" y="1682751"/>
            <a:ext cx="5773738" cy="1230313"/>
          </a:xfrm>
          <a:custGeom>
            <a:avLst/>
            <a:gdLst>
              <a:gd name="T0" fmla="*/ 0 w 713"/>
              <a:gd name="T1" fmla="*/ 2147483647 h 152"/>
              <a:gd name="T2" fmla="*/ 2147483647 w 713"/>
              <a:gd name="T3" fmla="*/ 0 h 152"/>
              <a:gd name="T4" fmla="*/ 2147483647 w 713"/>
              <a:gd name="T5" fmla="*/ 2147483647 h 152"/>
              <a:gd name="T6" fmla="*/ 0 60000 65536"/>
              <a:gd name="T7" fmla="*/ 0 60000 65536"/>
              <a:gd name="T8" fmla="*/ 0 60000 65536"/>
              <a:gd name="T9" fmla="*/ 0 w 713"/>
              <a:gd name="T10" fmla="*/ 0 h 152"/>
              <a:gd name="T11" fmla="*/ 713 w 713"/>
              <a:gd name="T12" fmla="*/ 152 h 1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13" h="152">
                <a:moveTo>
                  <a:pt x="0" y="117"/>
                </a:moveTo>
                <a:lnTo>
                  <a:pt x="403" y="0"/>
                </a:lnTo>
                <a:lnTo>
                  <a:pt x="713" y="152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2" name="Freeform 28"/>
          <p:cNvSpPr>
            <a:spLocks/>
          </p:cNvSpPr>
          <p:nvPr/>
        </p:nvSpPr>
        <p:spPr bwMode="auto">
          <a:xfrm>
            <a:off x="3048000" y="1341438"/>
            <a:ext cx="5773738" cy="1231900"/>
          </a:xfrm>
          <a:custGeom>
            <a:avLst/>
            <a:gdLst>
              <a:gd name="T0" fmla="*/ 0 w 713"/>
              <a:gd name="T1" fmla="*/ 2147483647 h 152"/>
              <a:gd name="T2" fmla="*/ 2147483647 w 713"/>
              <a:gd name="T3" fmla="*/ 0 h 152"/>
              <a:gd name="T4" fmla="*/ 2147483647 w 713"/>
              <a:gd name="T5" fmla="*/ 2147483647 h 152"/>
              <a:gd name="T6" fmla="*/ 0 60000 65536"/>
              <a:gd name="T7" fmla="*/ 0 60000 65536"/>
              <a:gd name="T8" fmla="*/ 0 60000 65536"/>
              <a:gd name="T9" fmla="*/ 0 w 713"/>
              <a:gd name="T10" fmla="*/ 0 h 152"/>
              <a:gd name="T11" fmla="*/ 713 w 713"/>
              <a:gd name="T12" fmla="*/ 152 h 1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13" h="152">
                <a:moveTo>
                  <a:pt x="0" y="117"/>
                </a:moveTo>
                <a:lnTo>
                  <a:pt x="403" y="0"/>
                </a:lnTo>
                <a:lnTo>
                  <a:pt x="713" y="152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3" name="Line 29"/>
          <p:cNvSpPr>
            <a:spLocks noChangeShapeType="1"/>
          </p:cNvSpPr>
          <p:nvPr/>
        </p:nvSpPr>
        <p:spPr bwMode="auto">
          <a:xfrm flipV="1">
            <a:off x="5557838" y="5270500"/>
            <a:ext cx="3263900" cy="9477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4" name="Line 30"/>
          <p:cNvSpPr>
            <a:spLocks noChangeShapeType="1"/>
          </p:cNvSpPr>
          <p:nvPr/>
        </p:nvSpPr>
        <p:spPr bwMode="auto">
          <a:xfrm flipH="1" flipV="1">
            <a:off x="3048000" y="4986338"/>
            <a:ext cx="2509838" cy="12319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5" name="Line 31"/>
          <p:cNvSpPr>
            <a:spLocks noChangeShapeType="1"/>
          </p:cNvSpPr>
          <p:nvPr/>
        </p:nvSpPr>
        <p:spPr bwMode="auto">
          <a:xfrm flipV="1">
            <a:off x="3048000" y="2289176"/>
            <a:ext cx="0" cy="26971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6" name="Line 32"/>
          <p:cNvSpPr>
            <a:spLocks noChangeShapeType="1"/>
          </p:cNvSpPr>
          <p:nvPr/>
        </p:nvSpPr>
        <p:spPr bwMode="auto">
          <a:xfrm>
            <a:off x="5557839" y="6218239"/>
            <a:ext cx="73025" cy="412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7" name="Line 33"/>
          <p:cNvSpPr>
            <a:spLocks noChangeShapeType="1"/>
          </p:cNvSpPr>
          <p:nvPr/>
        </p:nvSpPr>
        <p:spPr bwMode="auto">
          <a:xfrm>
            <a:off x="6019801" y="6080126"/>
            <a:ext cx="80963" cy="412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8" name="Line 34"/>
          <p:cNvSpPr>
            <a:spLocks noChangeShapeType="1"/>
          </p:cNvSpPr>
          <p:nvPr/>
        </p:nvSpPr>
        <p:spPr bwMode="auto">
          <a:xfrm>
            <a:off x="6489701" y="5951538"/>
            <a:ext cx="73025" cy="317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9" name="Line 35"/>
          <p:cNvSpPr>
            <a:spLocks noChangeShapeType="1"/>
          </p:cNvSpPr>
          <p:nvPr/>
        </p:nvSpPr>
        <p:spPr bwMode="auto">
          <a:xfrm>
            <a:off x="6951663" y="5813426"/>
            <a:ext cx="80962" cy="412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0" name="Line 36"/>
          <p:cNvSpPr>
            <a:spLocks noChangeShapeType="1"/>
          </p:cNvSpPr>
          <p:nvPr/>
        </p:nvSpPr>
        <p:spPr bwMode="auto">
          <a:xfrm>
            <a:off x="7421563" y="5675314"/>
            <a:ext cx="80962" cy="412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1" name="Line 37"/>
          <p:cNvSpPr>
            <a:spLocks noChangeShapeType="1"/>
          </p:cNvSpPr>
          <p:nvPr/>
        </p:nvSpPr>
        <p:spPr bwMode="auto">
          <a:xfrm>
            <a:off x="7891464" y="5537201"/>
            <a:ext cx="73025" cy="412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2" name="Line 38"/>
          <p:cNvSpPr>
            <a:spLocks noChangeShapeType="1"/>
          </p:cNvSpPr>
          <p:nvPr/>
        </p:nvSpPr>
        <p:spPr bwMode="auto">
          <a:xfrm>
            <a:off x="8353426" y="5408613"/>
            <a:ext cx="80963" cy="317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3" name="Line 39"/>
          <p:cNvSpPr>
            <a:spLocks noChangeShapeType="1"/>
          </p:cNvSpPr>
          <p:nvPr/>
        </p:nvSpPr>
        <p:spPr bwMode="auto">
          <a:xfrm>
            <a:off x="8821739" y="5270501"/>
            <a:ext cx="73025" cy="412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4" name="Line 40"/>
          <p:cNvSpPr>
            <a:spLocks noChangeShapeType="1"/>
          </p:cNvSpPr>
          <p:nvPr/>
        </p:nvSpPr>
        <p:spPr bwMode="auto">
          <a:xfrm flipH="1">
            <a:off x="5468938" y="6218238"/>
            <a:ext cx="88900" cy="238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5" name="Line 41"/>
          <p:cNvSpPr>
            <a:spLocks noChangeShapeType="1"/>
          </p:cNvSpPr>
          <p:nvPr/>
        </p:nvSpPr>
        <p:spPr bwMode="auto">
          <a:xfrm flipH="1">
            <a:off x="5056188" y="6016626"/>
            <a:ext cx="80962" cy="238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6" name="Line 42"/>
          <p:cNvSpPr>
            <a:spLocks noChangeShapeType="1"/>
          </p:cNvSpPr>
          <p:nvPr/>
        </p:nvSpPr>
        <p:spPr bwMode="auto">
          <a:xfrm flipH="1">
            <a:off x="4635501" y="5805488"/>
            <a:ext cx="80963" cy="238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7" name="Line 43"/>
          <p:cNvSpPr>
            <a:spLocks noChangeShapeType="1"/>
          </p:cNvSpPr>
          <p:nvPr/>
        </p:nvSpPr>
        <p:spPr bwMode="auto">
          <a:xfrm flipH="1">
            <a:off x="4221163" y="5602288"/>
            <a:ext cx="80962" cy="254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8" name="Line 44"/>
          <p:cNvSpPr>
            <a:spLocks noChangeShapeType="1"/>
          </p:cNvSpPr>
          <p:nvPr/>
        </p:nvSpPr>
        <p:spPr bwMode="auto">
          <a:xfrm flipH="1">
            <a:off x="3800476" y="5392738"/>
            <a:ext cx="80963" cy="238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9" name="Line 45"/>
          <p:cNvSpPr>
            <a:spLocks noChangeShapeType="1"/>
          </p:cNvSpPr>
          <p:nvPr/>
        </p:nvSpPr>
        <p:spPr bwMode="auto">
          <a:xfrm flipH="1">
            <a:off x="3387726" y="5189538"/>
            <a:ext cx="80963" cy="238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0" name="Line 46"/>
          <p:cNvSpPr>
            <a:spLocks noChangeShapeType="1"/>
          </p:cNvSpPr>
          <p:nvPr/>
        </p:nvSpPr>
        <p:spPr bwMode="auto">
          <a:xfrm flipH="1">
            <a:off x="2967038" y="4986338"/>
            <a:ext cx="80962" cy="254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1" name="Line 47"/>
          <p:cNvSpPr>
            <a:spLocks noChangeShapeType="1"/>
          </p:cNvSpPr>
          <p:nvPr/>
        </p:nvSpPr>
        <p:spPr bwMode="auto">
          <a:xfrm flipH="1" flipV="1">
            <a:off x="2974976" y="4946650"/>
            <a:ext cx="73025" cy="396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2" name="Line 48"/>
          <p:cNvSpPr>
            <a:spLocks noChangeShapeType="1"/>
          </p:cNvSpPr>
          <p:nvPr/>
        </p:nvSpPr>
        <p:spPr bwMode="auto">
          <a:xfrm flipH="1" flipV="1">
            <a:off x="2974976" y="4606925"/>
            <a:ext cx="73025" cy="396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3" name="Line 49"/>
          <p:cNvSpPr>
            <a:spLocks noChangeShapeType="1"/>
          </p:cNvSpPr>
          <p:nvPr/>
        </p:nvSpPr>
        <p:spPr bwMode="auto">
          <a:xfrm flipH="1" flipV="1">
            <a:off x="2974976" y="4273550"/>
            <a:ext cx="73025" cy="333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4" name="Line 50"/>
          <p:cNvSpPr>
            <a:spLocks noChangeShapeType="1"/>
          </p:cNvSpPr>
          <p:nvPr/>
        </p:nvSpPr>
        <p:spPr bwMode="auto">
          <a:xfrm flipH="1" flipV="1">
            <a:off x="2974976" y="3933826"/>
            <a:ext cx="73025" cy="412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5" name="Line 51"/>
          <p:cNvSpPr>
            <a:spLocks noChangeShapeType="1"/>
          </p:cNvSpPr>
          <p:nvPr/>
        </p:nvSpPr>
        <p:spPr bwMode="auto">
          <a:xfrm flipH="1" flipV="1">
            <a:off x="2974976" y="3602038"/>
            <a:ext cx="73025" cy="317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6" name="Line 52"/>
          <p:cNvSpPr>
            <a:spLocks noChangeShapeType="1"/>
          </p:cNvSpPr>
          <p:nvPr/>
        </p:nvSpPr>
        <p:spPr bwMode="auto">
          <a:xfrm flipH="1" flipV="1">
            <a:off x="2974976" y="3262314"/>
            <a:ext cx="73025" cy="396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7" name="Line 53"/>
          <p:cNvSpPr>
            <a:spLocks noChangeShapeType="1"/>
          </p:cNvSpPr>
          <p:nvPr/>
        </p:nvSpPr>
        <p:spPr bwMode="auto">
          <a:xfrm flipH="1" flipV="1">
            <a:off x="2974976" y="2921001"/>
            <a:ext cx="73025" cy="412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8" name="Line 54"/>
          <p:cNvSpPr>
            <a:spLocks noChangeShapeType="1"/>
          </p:cNvSpPr>
          <p:nvPr/>
        </p:nvSpPr>
        <p:spPr bwMode="auto">
          <a:xfrm flipH="1" flipV="1">
            <a:off x="2974976" y="2589214"/>
            <a:ext cx="73025" cy="412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9" name="Line 55"/>
          <p:cNvSpPr>
            <a:spLocks noChangeShapeType="1"/>
          </p:cNvSpPr>
          <p:nvPr/>
        </p:nvSpPr>
        <p:spPr bwMode="auto">
          <a:xfrm flipH="1" flipV="1">
            <a:off x="2974976" y="2249489"/>
            <a:ext cx="73025" cy="396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40" name="Oval 56"/>
          <p:cNvSpPr>
            <a:spLocks noChangeArrowheads="1"/>
          </p:cNvSpPr>
          <p:nvPr/>
        </p:nvSpPr>
        <p:spPr bwMode="auto">
          <a:xfrm>
            <a:off x="6296025" y="1325563"/>
            <a:ext cx="31750" cy="3175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pic>
        <p:nvPicPr>
          <p:cNvPr id="42041" name="Picture 5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6" y="2265364"/>
            <a:ext cx="26511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042" name="Picture 5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648201"/>
            <a:ext cx="20955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043" name="Picture 5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76" y="4094164"/>
            <a:ext cx="26511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044" name="Picture 6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976" y="2493964"/>
            <a:ext cx="26511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045" name="Picture 6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576" y="2874964"/>
            <a:ext cx="26511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046" name="Picture 6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976" y="3636964"/>
            <a:ext cx="26511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047" name="Picture 6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576" y="3332164"/>
            <a:ext cx="26511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048" name="Picture 6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724401"/>
            <a:ext cx="20955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049" name="Picture 6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657601"/>
            <a:ext cx="20955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050" name="Picture 6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429001"/>
            <a:ext cx="20955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051" name="Picture 6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362201"/>
            <a:ext cx="20955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052" name="Picture 6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667001"/>
            <a:ext cx="20955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053" name="Picture 6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038601"/>
            <a:ext cx="20955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054" name="Picture 7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895601"/>
            <a:ext cx="20955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055" name="Picture 7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657601"/>
            <a:ext cx="20955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056" name="Picture 7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4572001"/>
            <a:ext cx="20955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057" name="Picture 7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1" y="3810000"/>
            <a:ext cx="26511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058" name="Picture 7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1" y="5181600"/>
            <a:ext cx="26511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059" name="Picture 7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1" y="4267200"/>
            <a:ext cx="26511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060" name="Picture 7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1" y="4572000"/>
            <a:ext cx="26511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061" name="Picture 7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048001"/>
            <a:ext cx="20955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062" name="Picture 7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819401"/>
            <a:ext cx="20955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063" name="Text Box 79"/>
          <p:cNvSpPr txBox="1">
            <a:spLocks noChangeArrowheads="1"/>
          </p:cNvSpPr>
          <p:nvPr/>
        </p:nvSpPr>
        <p:spPr bwMode="auto">
          <a:xfrm>
            <a:off x="1768475" y="374651"/>
            <a:ext cx="88661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The simple linear classifier is defined for higher dimensional spaces…</a:t>
            </a:r>
          </a:p>
        </p:txBody>
      </p:sp>
      <p:sp>
        <p:nvSpPr>
          <p:cNvPr id="24656" name="Slide Number Placeholder 8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82DC8C-F604-4D6D-A857-D4527625826E}" type="slidenum">
              <a:rPr lang="en-US">
                <a:latin typeface="Arial" pitchFamily="34" charset="0"/>
                <a:cs typeface="Arial" pitchFamily="34" charset="0"/>
              </a:rPr>
              <a:pPr>
                <a:defRPr/>
              </a:pPr>
              <a:t>27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7475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reeform 2"/>
          <p:cNvSpPr>
            <a:spLocks/>
          </p:cNvSpPr>
          <p:nvPr/>
        </p:nvSpPr>
        <p:spPr bwMode="auto">
          <a:xfrm>
            <a:off x="6311900" y="1341438"/>
            <a:ext cx="2509838" cy="3929062"/>
          </a:xfrm>
          <a:custGeom>
            <a:avLst/>
            <a:gdLst>
              <a:gd name="T0" fmla="*/ 2147483647 w 1860"/>
              <a:gd name="T1" fmla="*/ 2147483647 h 2910"/>
              <a:gd name="T2" fmla="*/ 2147483647 w 1860"/>
              <a:gd name="T3" fmla="*/ 2147483647 h 2910"/>
              <a:gd name="T4" fmla="*/ 0 w 1860"/>
              <a:gd name="T5" fmla="*/ 0 h 2910"/>
              <a:gd name="T6" fmla="*/ 0 w 1860"/>
              <a:gd name="T7" fmla="*/ 2147483647 h 2910"/>
              <a:gd name="T8" fmla="*/ 2147483647 w 1860"/>
              <a:gd name="T9" fmla="*/ 2147483647 h 29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60"/>
              <a:gd name="T16" fmla="*/ 0 h 2910"/>
              <a:gd name="T17" fmla="*/ 1860 w 1860"/>
              <a:gd name="T18" fmla="*/ 2910 h 29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60" h="2910">
                <a:moveTo>
                  <a:pt x="1860" y="2910"/>
                </a:moveTo>
                <a:lnTo>
                  <a:pt x="1860" y="912"/>
                </a:lnTo>
                <a:lnTo>
                  <a:pt x="0" y="0"/>
                </a:lnTo>
                <a:lnTo>
                  <a:pt x="0" y="1998"/>
                </a:lnTo>
                <a:lnTo>
                  <a:pt x="1860" y="2910"/>
                </a:lnTo>
              </a:path>
            </a:pathLst>
          </a:custGeom>
          <a:noFill/>
          <a:ln w="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1" name="Freeform 3"/>
          <p:cNvSpPr>
            <a:spLocks/>
          </p:cNvSpPr>
          <p:nvPr/>
        </p:nvSpPr>
        <p:spPr bwMode="auto">
          <a:xfrm>
            <a:off x="3048000" y="4038600"/>
            <a:ext cx="5773738" cy="2179638"/>
          </a:xfrm>
          <a:custGeom>
            <a:avLst/>
            <a:gdLst>
              <a:gd name="T0" fmla="*/ 2147483647 w 4278"/>
              <a:gd name="T1" fmla="*/ 2147483647 h 1614"/>
              <a:gd name="T2" fmla="*/ 0 w 4278"/>
              <a:gd name="T3" fmla="*/ 2147483647 h 1614"/>
              <a:gd name="T4" fmla="*/ 2147483647 w 4278"/>
              <a:gd name="T5" fmla="*/ 0 h 1614"/>
              <a:gd name="T6" fmla="*/ 2147483647 w 4278"/>
              <a:gd name="T7" fmla="*/ 2147483647 h 1614"/>
              <a:gd name="T8" fmla="*/ 2147483647 w 4278"/>
              <a:gd name="T9" fmla="*/ 2147483647 h 16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78"/>
              <a:gd name="T16" fmla="*/ 0 h 1614"/>
              <a:gd name="T17" fmla="*/ 4278 w 4278"/>
              <a:gd name="T18" fmla="*/ 1614 h 16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78" h="1614">
                <a:moveTo>
                  <a:pt x="1860" y="1614"/>
                </a:moveTo>
                <a:lnTo>
                  <a:pt x="0" y="702"/>
                </a:lnTo>
                <a:lnTo>
                  <a:pt x="2418" y="0"/>
                </a:lnTo>
                <a:lnTo>
                  <a:pt x="4278" y="912"/>
                </a:lnTo>
                <a:lnTo>
                  <a:pt x="1860" y="1614"/>
                </a:lnTo>
              </a:path>
            </a:pathLst>
          </a:custGeom>
          <a:noFill/>
          <a:ln w="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2" name="Freeform 4"/>
          <p:cNvSpPr>
            <a:spLocks/>
          </p:cNvSpPr>
          <p:nvPr/>
        </p:nvSpPr>
        <p:spPr bwMode="auto">
          <a:xfrm>
            <a:off x="3048000" y="1341438"/>
            <a:ext cx="3263900" cy="3644900"/>
          </a:xfrm>
          <a:custGeom>
            <a:avLst/>
            <a:gdLst>
              <a:gd name="T0" fmla="*/ 0 w 2418"/>
              <a:gd name="T1" fmla="*/ 2147483647 h 2700"/>
              <a:gd name="T2" fmla="*/ 0 w 2418"/>
              <a:gd name="T3" fmla="*/ 2147483647 h 2700"/>
              <a:gd name="T4" fmla="*/ 2147483647 w 2418"/>
              <a:gd name="T5" fmla="*/ 0 h 2700"/>
              <a:gd name="T6" fmla="*/ 2147483647 w 2418"/>
              <a:gd name="T7" fmla="*/ 2147483647 h 2700"/>
              <a:gd name="T8" fmla="*/ 0 w 2418"/>
              <a:gd name="T9" fmla="*/ 2147483647 h 27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18"/>
              <a:gd name="T16" fmla="*/ 0 h 2700"/>
              <a:gd name="T17" fmla="*/ 2418 w 2418"/>
              <a:gd name="T18" fmla="*/ 2700 h 27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18" h="2700">
                <a:moveTo>
                  <a:pt x="0" y="2700"/>
                </a:moveTo>
                <a:lnTo>
                  <a:pt x="0" y="702"/>
                </a:lnTo>
                <a:lnTo>
                  <a:pt x="2418" y="0"/>
                </a:lnTo>
                <a:lnTo>
                  <a:pt x="2418" y="1998"/>
                </a:lnTo>
                <a:lnTo>
                  <a:pt x="0" y="2700"/>
                </a:lnTo>
              </a:path>
            </a:pathLst>
          </a:custGeom>
          <a:noFill/>
          <a:ln w="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3" name="Freeform 5"/>
          <p:cNvSpPr>
            <a:spLocks/>
          </p:cNvSpPr>
          <p:nvPr/>
        </p:nvSpPr>
        <p:spPr bwMode="auto">
          <a:xfrm>
            <a:off x="3048000" y="2289176"/>
            <a:ext cx="2509838" cy="3929063"/>
          </a:xfrm>
          <a:custGeom>
            <a:avLst/>
            <a:gdLst>
              <a:gd name="T0" fmla="*/ 2147483647 w 310"/>
              <a:gd name="T1" fmla="*/ 2147483647 h 485"/>
              <a:gd name="T2" fmla="*/ 0 w 310"/>
              <a:gd name="T3" fmla="*/ 2147483647 h 485"/>
              <a:gd name="T4" fmla="*/ 0 w 310"/>
              <a:gd name="T5" fmla="*/ 0 h 485"/>
              <a:gd name="T6" fmla="*/ 0 60000 65536"/>
              <a:gd name="T7" fmla="*/ 0 60000 65536"/>
              <a:gd name="T8" fmla="*/ 0 60000 65536"/>
              <a:gd name="T9" fmla="*/ 0 w 310"/>
              <a:gd name="T10" fmla="*/ 0 h 485"/>
              <a:gd name="T11" fmla="*/ 310 w 310"/>
              <a:gd name="T12" fmla="*/ 485 h 48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0" h="485">
                <a:moveTo>
                  <a:pt x="310" y="485"/>
                </a:moveTo>
                <a:lnTo>
                  <a:pt x="0" y="333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4" name="Freeform 6"/>
          <p:cNvSpPr>
            <a:spLocks/>
          </p:cNvSpPr>
          <p:nvPr/>
        </p:nvSpPr>
        <p:spPr bwMode="auto">
          <a:xfrm>
            <a:off x="3517900" y="2151063"/>
            <a:ext cx="2501900" cy="3929062"/>
          </a:xfrm>
          <a:custGeom>
            <a:avLst/>
            <a:gdLst>
              <a:gd name="T0" fmla="*/ 2147483647 w 309"/>
              <a:gd name="T1" fmla="*/ 2147483647 h 485"/>
              <a:gd name="T2" fmla="*/ 0 w 309"/>
              <a:gd name="T3" fmla="*/ 2147483647 h 485"/>
              <a:gd name="T4" fmla="*/ 0 w 309"/>
              <a:gd name="T5" fmla="*/ 0 h 485"/>
              <a:gd name="T6" fmla="*/ 0 60000 65536"/>
              <a:gd name="T7" fmla="*/ 0 60000 65536"/>
              <a:gd name="T8" fmla="*/ 0 60000 65536"/>
              <a:gd name="T9" fmla="*/ 0 w 309"/>
              <a:gd name="T10" fmla="*/ 0 h 485"/>
              <a:gd name="T11" fmla="*/ 309 w 309"/>
              <a:gd name="T12" fmla="*/ 485 h 48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9" h="485">
                <a:moveTo>
                  <a:pt x="309" y="485"/>
                </a:moveTo>
                <a:lnTo>
                  <a:pt x="0" y="333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5" name="Freeform 7"/>
          <p:cNvSpPr>
            <a:spLocks/>
          </p:cNvSpPr>
          <p:nvPr/>
        </p:nvSpPr>
        <p:spPr bwMode="auto">
          <a:xfrm>
            <a:off x="3978276" y="2022476"/>
            <a:ext cx="2511425" cy="3929063"/>
          </a:xfrm>
          <a:custGeom>
            <a:avLst/>
            <a:gdLst>
              <a:gd name="T0" fmla="*/ 2147483647 w 310"/>
              <a:gd name="T1" fmla="*/ 2147483647 h 485"/>
              <a:gd name="T2" fmla="*/ 0 w 310"/>
              <a:gd name="T3" fmla="*/ 2147483647 h 485"/>
              <a:gd name="T4" fmla="*/ 0 w 310"/>
              <a:gd name="T5" fmla="*/ 0 h 485"/>
              <a:gd name="T6" fmla="*/ 0 60000 65536"/>
              <a:gd name="T7" fmla="*/ 0 60000 65536"/>
              <a:gd name="T8" fmla="*/ 0 60000 65536"/>
              <a:gd name="T9" fmla="*/ 0 w 310"/>
              <a:gd name="T10" fmla="*/ 0 h 485"/>
              <a:gd name="T11" fmla="*/ 310 w 310"/>
              <a:gd name="T12" fmla="*/ 485 h 48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0" h="485">
                <a:moveTo>
                  <a:pt x="310" y="485"/>
                </a:moveTo>
                <a:lnTo>
                  <a:pt x="0" y="332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6" name="Freeform 8"/>
          <p:cNvSpPr>
            <a:spLocks/>
          </p:cNvSpPr>
          <p:nvPr/>
        </p:nvSpPr>
        <p:spPr bwMode="auto">
          <a:xfrm>
            <a:off x="4448175" y="1884363"/>
            <a:ext cx="2503488" cy="3929062"/>
          </a:xfrm>
          <a:custGeom>
            <a:avLst/>
            <a:gdLst>
              <a:gd name="T0" fmla="*/ 2147483647 w 309"/>
              <a:gd name="T1" fmla="*/ 2147483647 h 485"/>
              <a:gd name="T2" fmla="*/ 0 w 309"/>
              <a:gd name="T3" fmla="*/ 2147483647 h 485"/>
              <a:gd name="T4" fmla="*/ 0 w 309"/>
              <a:gd name="T5" fmla="*/ 0 h 485"/>
              <a:gd name="T6" fmla="*/ 0 60000 65536"/>
              <a:gd name="T7" fmla="*/ 0 60000 65536"/>
              <a:gd name="T8" fmla="*/ 0 60000 65536"/>
              <a:gd name="T9" fmla="*/ 0 w 309"/>
              <a:gd name="T10" fmla="*/ 0 h 485"/>
              <a:gd name="T11" fmla="*/ 309 w 309"/>
              <a:gd name="T12" fmla="*/ 485 h 48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9" h="485">
                <a:moveTo>
                  <a:pt x="309" y="485"/>
                </a:moveTo>
                <a:lnTo>
                  <a:pt x="0" y="333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7" name="Freeform 9"/>
          <p:cNvSpPr>
            <a:spLocks/>
          </p:cNvSpPr>
          <p:nvPr/>
        </p:nvSpPr>
        <p:spPr bwMode="auto">
          <a:xfrm>
            <a:off x="4918075" y="1746251"/>
            <a:ext cx="2503488" cy="3929063"/>
          </a:xfrm>
          <a:custGeom>
            <a:avLst/>
            <a:gdLst>
              <a:gd name="T0" fmla="*/ 2147483647 w 309"/>
              <a:gd name="T1" fmla="*/ 2147483647 h 485"/>
              <a:gd name="T2" fmla="*/ 0 w 309"/>
              <a:gd name="T3" fmla="*/ 2147483647 h 485"/>
              <a:gd name="T4" fmla="*/ 0 w 309"/>
              <a:gd name="T5" fmla="*/ 0 h 485"/>
              <a:gd name="T6" fmla="*/ 0 60000 65536"/>
              <a:gd name="T7" fmla="*/ 0 60000 65536"/>
              <a:gd name="T8" fmla="*/ 0 60000 65536"/>
              <a:gd name="T9" fmla="*/ 0 w 309"/>
              <a:gd name="T10" fmla="*/ 0 h 485"/>
              <a:gd name="T11" fmla="*/ 309 w 309"/>
              <a:gd name="T12" fmla="*/ 485 h 48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9" h="485">
                <a:moveTo>
                  <a:pt x="309" y="485"/>
                </a:moveTo>
                <a:lnTo>
                  <a:pt x="0" y="333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8" name="Freeform 10"/>
          <p:cNvSpPr>
            <a:spLocks/>
          </p:cNvSpPr>
          <p:nvPr/>
        </p:nvSpPr>
        <p:spPr bwMode="auto">
          <a:xfrm>
            <a:off x="5380039" y="1609726"/>
            <a:ext cx="2511425" cy="3927475"/>
          </a:xfrm>
          <a:custGeom>
            <a:avLst/>
            <a:gdLst>
              <a:gd name="T0" fmla="*/ 2147483647 w 310"/>
              <a:gd name="T1" fmla="*/ 2147483647 h 485"/>
              <a:gd name="T2" fmla="*/ 0 w 310"/>
              <a:gd name="T3" fmla="*/ 2147483647 h 485"/>
              <a:gd name="T4" fmla="*/ 0 w 310"/>
              <a:gd name="T5" fmla="*/ 0 h 485"/>
              <a:gd name="T6" fmla="*/ 0 60000 65536"/>
              <a:gd name="T7" fmla="*/ 0 60000 65536"/>
              <a:gd name="T8" fmla="*/ 0 60000 65536"/>
              <a:gd name="T9" fmla="*/ 0 w 310"/>
              <a:gd name="T10" fmla="*/ 0 h 485"/>
              <a:gd name="T11" fmla="*/ 310 w 310"/>
              <a:gd name="T12" fmla="*/ 485 h 48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0" h="485">
                <a:moveTo>
                  <a:pt x="310" y="485"/>
                </a:moveTo>
                <a:lnTo>
                  <a:pt x="0" y="333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9" name="Freeform 11"/>
          <p:cNvSpPr>
            <a:spLocks/>
          </p:cNvSpPr>
          <p:nvPr/>
        </p:nvSpPr>
        <p:spPr bwMode="auto">
          <a:xfrm>
            <a:off x="5849939" y="1479551"/>
            <a:ext cx="2503487" cy="3929063"/>
          </a:xfrm>
          <a:custGeom>
            <a:avLst/>
            <a:gdLst>
              <a:gd name="T0" fmla="*/ 2147483647 w 309"/>
              <a:gd name="T1" fmla="*/ 2147483647 h 485"/>
              <a:gd name="T2" fmla="*/ 0 w 309"/>
              <a:gd name="T3" fmla="*/ 2147483647 h 485"/>
              <a:gd name="T4" fmla="*/ 0 w 309"/>
              <a:gd name="T5" fmla="*/ 0 h 485"/>
              <a:gd name="T6" fmla="*/ 0 60000 65536"/>
              <a:gd name="T7" fmla="*/ 0 60000 65536"/>
              <a:gd name="T8" fmla="*/ 0 60000 65536"/>
              <a:gd name="T9" fmla="*/ 0 w 309"/>
              <a:gd name="T10" fmla="*/ 0 h 485"/>
              <a:gd name="T11" fmla="*/ 309 w 309"/>
              <a:gd name="T12" fmla="*/ 485 h 48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9" h="485">
                <a:moveTo>
                  <a:pt x="309" y="485"/>
                </a:moveTo>
                <a:lnTo>
                  <a:pt x="0" y="332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0" name="Freeform 12"/>
          <p:cNvSpPr>
            <a:spLocks/>
          </p:cNvSpPr>
          <p:nvPr/>
        </p:nvSpPr>
        <p:spPr bwMode="auto">
          <a:xfrm>
            <a:off x="6311900" y="1341438"/>
            <a:ext cx="2509838" cy="3929062"/>
          </a:xfrm>
          <a:custGeom>
            <a:avLst/>
            <a:gdLst>
              <a:gd name="T0" fmla="*/ 2147483647 w 310"/>
              <a:gd name="T1" fmla="*/ 2147483647 h 485"/>
              <a:gd name="T2" fmla="*/ 0 w 310"/>
              <a:gd name="T3" fmla="*/ 2147483647 h 485"/>
              <a:gd name="T4" fmla="*/ 0 w 310"/>
              <a:gd name="T5" fmla="*/ 0 h 485"/>
              <a:gd name="T6" fmla="*/ 0 60000 65536"/>
              <a:gd name="T7" fmla="*/ 0 60000 65536"/>
              <a:gd name="T8" fmla="*/ 0 60000 65536"/>
              <a:gd name="T9" fmla="*/ 0 w 310"/>
              <a:gd name="T10" fmla="*/ 0 h 485"/>
              <a:gd name="T11" fmla="*/ 310 w 310"/>
              <a:gd name="T12" fmla="*/ 485 h 48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0" h="485">
                <a:moveTo>
                  <a:pt x="310" y="485"/>
                </a:moveTo>
                <a:lnTo>
                  <a:pt x="0" y="333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1" name="Freeform 13"/>
          <p:cNvSpPr>
            <a:spLocks/>
          </p:cNvSpPr>
          <p:nvPr/>
        </p:nvSpPr>
        <p:spPr bwMode="auto">
          <a:xfrm>
            <a:off x="5557838" y="2573338"/>
            <a:ext cx="3263900" cy="3644900"/>
          </a:xfrm>
          <a:custGeom>
            <a:avLst/>
            <a:gdLst>
              <a:gd name="T0" fmla="*/ 0 w 403"/>
              <a:gd name="T1" fmla="*/ 2147483647 h 450"/>
              <a:gd name="T2" fmla="*/ 2147483647 w 403"/>
              <a:gd name="T3" fmla="*/ 2147483647 h 450"/>
              <a:gd name="T4" fmla="*/ 2147483647 w 403"/>
              <a:gd name="T5" fmla="*/ 0 h 450"/>
              <a:gd name="T6" fmla="*/ 0 60000 65536"/>
              <a:gd name="T7" fmla="*/ 0 60000 65536"/>
              <a:gd name="T8" fmla="*/ 0 60000 65536"/>
              <a:gd name="T9" fmla="*/ 0 w 403"/>
              <a:gd name="T10" fmla="*/ 0 h 450"/>
              <a:gd name="T11" fmla="*/ 403 w 403"/>
              <a:gd name="T12" fmla="*/ 450 h 45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3" h="450">
                <a:moveTo>
                  <a:pt x="0" y="450"/>
                </a:moveTo>
                <a:lnTo>
                  <a:pt x="403" y="333"/>
                </a:lnTo>
                <a:lnTo>
                  <a:pt x="403" y="0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2" name="Freeform 14"/>
          <p:cNvSpPr>
            <a:spLocks/>
          </p:cNvSpPr>
          <p:nvPr/>
        </p:nvSpPr>
        <p:spPr bwMode="auto">
          <a:xfrm>
            <a:off x="5137150" y="2370139"/>
            <a:ext cx="3263900" cy="3646487"/>
          </a:xfrm>
          <a:custGeom>
            <a:avLst/>
            <a:gdLst>
              <a:gd name="T0" fmla="*/ 0 w 403"/>
              <a:gd name="T1" fmla="*/ 2147483647 h 450"/>
              <a:gd name="T2" fmla="*/ 2147483647 w 403"/>
              <a:gd name="T3" fmla="*/ 2147483647 h 450"/>
              <a:gd name="T4" fmla="*/ 2147483647 w 403"/>
              <a:gd name="T5" fmla="*/ 0 h 450"/>
              <a:gd name="T6" fmla="*/ 0 60000 65536"/>
              <a:gd name="T7" fmla="*/ 0 60000 65536"/>
              <a:gd name="T8" fmla="*/ 0 60000 65536"/>
              <a:gd name="T9" fmla="*/ 0 w 403"/>
              <a:gd name="T10" fmla="*/ 0 h 450"/>
              <a:gd name="T11" fmla="*/ 403 w 403"/>
              <a:gd name="T12" fmla="*/ 450 h 45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3" h="450">
                <a:moveTo>
                  <a:pt x="0" y="450"/>
                </a:moveTo>
                <a:lnTo>
                  <a:pt x="403" y="333"/>
                </a:lnTo>
                <a:lnTo>
                  <a:pt x="403" y="0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3" name="Freeform 15"/>
          <p:cNvSpPr>
            <a:spLocks/>
          </p:cNvSpPr>
          <p:nvPr/>
        </p:nvSpPr>
        <p:spPr bwMode="auto">
          <a:xfrm>
            <a:off x="4716464" y="2168526"/>
            <a:ext cx="3271837" cy="3636963"/>
          </a:xfrm>
          <a:custGeom>
            <a:avLst/>
            <a:gdLst>
              <a:gd name="T0" fmla="*/ 0 w 404"/>
              <a:gd name="T1" fmla="*/ 2147483647 h 449"/>
              <a:gd name="T2" fmla="*/ 2147483647 w 404"/>
              <a:gd name="T3" fmla="*/ 2147483647 h 449"/>
              <a:gd name="T4" fmla="*/ 2147483647 w 404"/>
              <a:gd name="T5" fmla="*/ 0 h 449"/>
              <a:gd name="T6" fmla="*/ 0 60000 65536"/>
              <a:gd name="T7" fmla="*/ 0 60000 65536"/>
              <a:gd name="T8" fmla="*/ 0 60000 65536"/>
              <a:gd name="T9" fmla="*/ 0 w 404"/>
              <a:gd name="T10" fmla="*/ 0 h 449"/>
              <a:gd name="T11" fmla="*/ 404 w 404"/>
              <a:gd name="T12" fmla="*/ 449 h 4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4" h="449">
                <a:moveTo>
                  <a:pt x="0" y="449"/>
                </a:moveTo>
                <a:lnTo>
                  <a:pt x="404" y="332"/>
                </a:lnTo>
                <a:lnTo>
                  <a:pt x="404" y="0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4" name="Freeform 16"/>
          <p:cNvSpPr>
            <a:spLocks/>
          </p:cNvSpPr>
          <p:nvPr/>
        </p:nvSpPr>
        <p:spPr bwMode="auto">
          <a:xfrm>
            <a:off x="4302125" y="1957388"/>
            <a:ext cx="3265488" cy="3644900"/>
          </a:xfrm>
          <a:custGeom>
            <a:avLst/>
            <a:gdLst>
              <a:gd name="T0" fmla="*/ 0 w 403"/>
              <a:gd name="T1" fmla="*/ 2147483647 h 450"/>
              <a:gd name="T2" fmla="*/ 2147483647 w 403"/>
              <a:gd name="T3" fmla="*/ 2147483647 h 450"/>
              <a:gd name="T4" fmla="*/ 2147483647 w 403"/>
              <a:gd name="T5" fmla="*/ 0 h 450"/>
              <a:gd name="T6" fmla="*/ 0 60000 65536"/>
              <a:gd name="T7" fmla="*/ 0 60000 65536"/>
              <a:gd name="T8" fmla="*/ 0 60000 65536"/>
              <a:gd name="T9" fmla="*/ 0 w 403"/>
              <a:gd name="T10" fmla="*/ 0 h 450"/>
              <a:gd name="T11" fmla="*/ 403 w 403"/>
              <a:gd name="T12" fmla="*/ 450 h 45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3" h="450">
                <a:moveTo>
                  <a:pt x="0" y="450"/>
                </a:moveTo>
                <a:lnTo>
                  <a:pt x="403" y="333"/>
                </a:lnTo>
                <a:lnTo>
                  <a:pt x="403" y="0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5" name="Freeform 17"/>
          <p:cNvSpPr>
            <a:spLocks/>
          </p:cNvSpPr>
          <p:nvPr/>
        </p:nvSpPr>
        <p:spPr bwMode="auto">
          <a:xfrm>
            <a:off x="3881439" y="1754188"/>
            <a:ext cx="3271837" cy="3638550"/>
          </a:xfrm>
          <a:custGeom>
            <a:avLst/>
            <a:gdLst>
              <a:gd name="T0" fmla="*/ 0 w 404"/>
              <a:gd name="T1" fmla="*/ 2147483647 h 449"/>
              <a:gd name="T2" fmla="*/ 2147483647 w 404"/>
              <a:gd name="T3" fmla="*/ 2147483647 h 449"/>
              <a:gd name="T4" fmla="*/ 2147483647 w 404"/>
              <a:gd name="T5" fmla="*/ 0 h 449"/>
              <a:gd name="T6" fmla="*/ 0 60000 65536"/>
              <a:gd name="T7" fmla="*/ 0 60000 65536"/>
              <a:gd name="T8" fmla="*/ 0 60000 65536"/>
              <a:gd name="T9" fmla="*/ 0 w 404"/>
              <a:gd name="T10" fmla="*/ 0 h 449"/>
              <a:gd name="T11" fmla="*/ 404 w 404"/>
              <a:gd name="T12" fmla="*/ 449 h 4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4" h="449">
                <a:moveTo>
                  <a:pt x="0" y="449"/>
                </a:moveTo>
                <a:lnTo>
                  <a:pt x="404" y="332"/>
                </a:lnTo>
                <a:lnTo>
                  <a:pt x="404" y="0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6" name="Freeform 18"/>
          <p:cNvSpPr>
            <a:spLocks/>
          </p:cNvSpPr>
          <p:nvPr/>
        </p:nvSpPr>
        <p:spPr bwMode="auto">
          <a:xfrm>
            <a:off x="3468688" y="1544638"/>
            <a:ext cx="3263900" cy="3644900"/>
          </a:xfrm>
          <a:custGeom>
            <a:avLst/>
            <a:gdLst>
              <a:gd name="T0" fmla="*/ 0 w 403"/>
              <a:gd name="T1" fmla="*/ 2147483647 h 450"/>
              <a:gd name="T2" fmla="*/ 2147483647 w 403"/>
              <a:gd name="T3" fmla="*/ 2147483647 h 450"/>
              <a:gd name="T4" fmla="*/ 2147483647 w 403"/>
              <a:gd name="T5" fmla="*/ 0 h 450"/>
              <a:gd name="T6" fmla="*/ 0 60000 65536"/>
              <a:gd name="T7" fmla="*/ 0 60000 65536"/>
              <a:gd name="T8" fmla="*/ 0 60000 65536"/>
              <a:gd name="T9" fmla="*/ 0 w 403"/>
              <a:gd name="T10" fmla="*/ 0 h 450"/>
              <a:gd name="T11" fmla="*/ 403 w 403"/>
              <a:gd name="T12" fmla="*/ 450 h 45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3" h="450">
                <a:moveTo>
                  <a:pt x="0" y="450"/>
                </a:moveTo>
                <a:lnTo>
                  <a:pt x="403" y="333"/>
                </a:lnTo>
                <a:lnTo>
                  <a:pt x="403" y="0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7" name="Freeform 19"/>
          <p:cNvSpPr>
            <a:spLocks/>
          </p:cNvSpPr>
          <p:nvPr/>
        </p:nvSpPr>
        <p:spPr bwMode="auto">
          <a:xfrm>
            <a:off x="3048000" y="1341438"/>
            <a:ext cx="3263900" cy="3644900"/>
          </a:xfrm>
          <a:custGeom>
            <a:avLst/>
            <a:gdLst>
              <a:gd name="T0" fmla="*/ 0 w 403"/>
              <a:gd name="T1" fmla="*/ 2147483647 h 450"/>
              <a:gd name="T2" fmla="*/ 2147483647 w 403"/>
              <a:gd name="T3" fmla="*/ 2147483647 h 450"/>
              <a:gd name="T4" fmla="*/ 2147483647 w 403"/>
              <a:gd name="T5" fmla="*/ 0 h 450"/>
              <a:gd name="T6" fmla="*/ 0 60000 65536"/>
              <a:gd name="T7" fmla="*/ 0 60000 65536"/>
              <a:gd name="T8" fmla="*/ 0 60000 65536"/>
              <a:gd name="T9" fmla="*/ 0 w 403"/>
              <a:gd name="T10" fmla="*/ 0 h 450"/>
              <a:gd name="T11" fmla="*/ 403 w 403"/>
              <a:gd name="T12" fmla="*/ 450 h 45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3" h="450">
                <a:moveTo>
                  <a:pt x="0" y="450"/>
                </a:moveTo>
                <a:lnTo>
                  <a:pt x="403" y="333"/>
                </a:lnTo>
                <a:lnTo>
                  <a:pt x="403" y="0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8" name="Freeform 20"/>
          <p:cNvSpPr>
            <a:spLocks/>
          </p:cNvSpPr>
          <p:nvPr/>
        </p:nvSpPr>
        <p:spPr bwMode="auto">
          <a:xfrm>
            <a:off x="3048000" y="4038600"/>
            <a:ext cx="5773738" cy="1231900"/>
          </a:xfrm>
          <a:custGeom>
            <a:avLst/>
            <a:gdLst>
              <a:gd name="T0" fmla="*/ 0 w 713"/>
              <a:gd name="T1" fmla="*/ 2147483647 h 152"/>
              <a:gd name="T2" fmla="*/ 2147483647 w 713"/>
              <a:gd name="T3" fmla="*/ 0 h 152"/>
              <a:gd name="T4" fmla="*/ 2147483647 w 713"/>
              <a:gd name="T5" fmla="*/ 2147483647 h 152"/>
              <a:gd name="T6" fmla="*/ 0 60000 65536"/>
              <a:gd name="T7" fmla="*/ 0 60000 65536"/>
              <a:gd name="T8" fmla="*/ 0 60000 65536"/>
              <a:gd name="T9" fmla="*/ 0 w 713"/>
              <a:gd name="T10" fmla="*/ 0 h 152"/>
              <a:gd name="T11" fmla="*/ 713 w 713"/>
              <a:gd name="T12" fmla="*/ 152 h 1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13" h="152">
                <a:moveTo>
                  <a:pt x="0" y="117"/>
                </a:moveTo>
                <a:lnTo>
                  <a:pt x="403" y="0"/>
                </a:lnTo>
                <a:lnTo>
                  <a:pt x="713" y="152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9" name="Freeform 21"/>
          <p:cNvSpPr>
            <a:spLocks/>
          </p:cNvSpPr>
          <p:nvPr/>
        </p:nvSpPr>
        <p:spPr bwMode="auto">
          <a:xfrm>
            <a:off x="3048000" y="3698875"/>
            <a:ext cx="5773738" cy="1231900"/>
          </a:xfrm>
          <a:custGeom>
            <a:avLst/>
            <a:gdLst>
              <a:gd name="T0" fmla="*/ 0 w 713"/>
              <a:gd name="T1" fmla="*/ 2147483647 h 152"/>
              <a:gd name="T2" fmla="*/ 2147483647 w 713"/>
              <a:gd name="T3" fmla="*/ 0 h 152"/>
              <a:gd name="T4" fmla="*/ 2147483647 w 713"/>
              <a:gd name="T5" fmla="*/ 2147483647 h 152"/>
              <a:gd name="T6" fmla="*/ 0 60000 65536"/>
              <a:gd name="T7" fmla="*/ 0 60000 65536"/>
              <a:gd name="T8" fmla="*/ 0 60000 65536"/>
              <a:gd name="T9" fmla="*/ 0 w 713"/>
              <a:gd name="T10" fmla="*/ 0 h 152"/>
              <a:gd name="T11" fmla="*/ 713 w 713"/>
              <a:gd name="T12" fmla="*/ 152 h 1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13" h="152">
                <a:moveTo>
                  <a:pt x="0" y="117"/>
                </a:moveTo>
                <a:lnTo>
                  <a:pt x="403" y="0"/>
                </a:lnTo>
                <a:lnTo>
                  <a:pt x="713" y="152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0" name="Freeform 22"/>
          <p:cNvSpPr>
            <a:spLocks/>
          </p:cNvSpPr>
          <p:nvPr/>
        </p:nvSpPr>
        <p:spPr bwMode="auto">
          <a:xfrm>
            <a:off x="3048000" y="3367088"/>
            <a:ext cx="5773738" cy="1231900"/>
          </a:xfrm>
          <a:custGeom>
            <a:avLst/>
            <a:gdLst>
              <a:gd name="T0" fmla="*/ 0 w 713"/>
              <a:gd name="T1" fmla="*/ 2147483647 h 152"/>
              <a:gd name="T2" fmla="*/ 2147483647 w 713"/>
              <a:gd name="T3" fmla="*/ 0 h 152"/>
              <a:gd name="T4" fmla="*/ 2147483647 w 713"/>
              <a:gd name="T5" fmla="*/ 2147483647 h 152"/>
              <a:gd name="T6" fmla="*/ 0 60000 65536"/>
              <a:gd name="T7" fmla="*/ 0 60000 65536"/>
              <a:gd name="T8" fmla="*/ 0 60000 65536"/>
              <a:gd name="T9" fmla="*/ 0 w 713"/>
              <a:gd name="T10" fmla="*/ 0 h 152"/>
              <a:gd name="T11" fmla="*/ 713 w 713"/>
              <a:gd name="T12" fmla="*/ 152 h 1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13" h="152">
                <a:moveTo>
                  <a:pt x="0" y="116"/>
                </a:moveTo>
                <a:lnTo>
                  <a:pt x="403" y="0"/>
                </a:lnTo>
                <a:lnTo>
                  <a:pt x="713" y="152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1" name="Freeform 23"/>
          <p:cNvSpPr>
            <a:spLocks/>
          </p:cNvSpPr>
          <p:nvPr/>
        </p:nvSpPr>
        <p:spPr bwMode="auto">
          <a:xfrm>
            <a:off x="3048000" y="3027363"/>
            <a:ext cx="5773738" cy="1230312"/>
          </a:xfrm>
          <a:custGeom>
            <a:avLst/>
            <a:gdLst>
              <a:gd name="T0" fmla="*/ 0 w 713"/>
              <a:gd name="T1" fmla="*/ 2147483647 h 152"/>
              <a:gd name="T2" fmla="*/ 2147483647 w 713"/>
              <a:gd name="T3" fmla="*/ 0 h 152"/>
              <a:gd name="T4" fmla="*/ 2147483647 w 713"/>
              <a:gd name="T5" fmla="*/ 2147483647 h 152"/>
              <a:gd name="T6" fmla="*/ 0 60000 65536"/>
              <a:gd name="T7" fmla="*/ 0 60000 65536"/>
              <a:gd name="T8" fmla="*/ 0 60000 65536"/>
              <a:gd name="T9" fmla="*/ 0 w 713"/>
              <a:gd name="T10" fmla="*/ 0 h 152"/>
              <a:gd name="T11" fmla="*/ 713 w 713"/>
              <a:gd name="T12" fmla="*/ 152 h 1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13" h="152">
                <a:moveTo>
                  <a:pt x="0" y="117"/>
                </a:moveTo>
                <a:lnTo>
                  <a:pt x="403" y="0"/>
                </a:lnTo>
                <a:lnTo>
                  <a:pt x="713" y="152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2" name="Freeform 24"/>
          <p:cNvSpPr>
            <a:spLocks/>
          </p:cNvSpPr>
          <p:nvPr/>
        </p:nvSpPr>
        <p:spPr bwMode="auto">
          <a:xfrm>
            <a:off x="3048000" y="2686050"/>
            <a:ext cx="5773738" cy="1239838"/>
          </a:xfrm>
          <a:custGeom>
            <a:avLst/>
            <a:gdLst>
              <a:gd name="T0" fmla="*/ 0 w 713"/>
              <a:gd name="T1" fmla="*/ 2147483647 h 153"/>
              <a:gd name="T2" fmla="*/ 2147483647 w 713"/>
              <a:gd name="T3" fmla="*/ 0 h 153"/>
              <a:gd name="T4" fmla="*/ 2147483647 w 713"/>
              <a:gd name="T5" fmla="*/ 2147483647 h 153"/>
              <a:gd name="T6" fmla="*/ 0 60000 65536"/>
              <a:gd name="T7" fmla="*/ 0 60000 65536"/>
              <a:gd name="T8" fmla="*/ 0 60000 65536"/>
              <a:gd name="T9" fmla="*/ 0 w 713"/>
              <a:gd name="T10" fmla="*/ 0 h 153"/>
              <a:gd name="T11" fmla="*/ 713 w 713"/>
              <a:gd name="T12" fmla="*/ 153 h 15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13" h="153">
                <a:moveTo>
                  <a:pt x="0" y="117"/>
                </a:moveTo>
                <a:lnTo>
                  <a:pt x="403" y="0"/>
                </a:lnTo>
                <a:lnTo>
                  <a:pt x="713" y="153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3" name="Freeform 25"/>
          <p:cNvSpPr>
            <a:spLocks/>
          </p:cNvSpPr>
          <p:nvPr/>
        </p:nvSpPr>
        <p:spPr bwMode="auto">
          <a:xfrm>
            <a:off x="3048000" y="2354263"/>
            <a:ext cx="5773738" cy="1231900"/>
          </a:xfrm>
          <a:custGeom>
            <a:avLst/>
            <a:gdLst>
              <a:gd name="T0" fmla="*/ 0 w 713"/>
              <a:gd name="T1" fmla="*/ 2147483647 h 152"/>
              <a:gd name="T2" fmla="*/ 2147483647 w 713"/>
              <a:gd name="T3" fmla="*/ 0 h 152"/>
              <a:gd name="T4" fmla="*/ 2147483647 w 713"/>
              <a:gd name="T5" fmla="*/ 2147483647 h 152"/>
              <a:gd name="T6" fmla="*/ 0 60000 65536"/>
              <a:gd name="T7" fmla="*/ 0 60000 65536"/>
              <a:gd name="T8" fmla="*/ 0 60000 65536"/>
              <a:gd name="T9" fmla="*/ 0 w 713"/>
              <a:gd name="T10" fmla="*/ 0 h 152"/>
              <a:gd name="T11" fmla="*/ 713 w 713"/>
              <a:gd name="T12" fmla="*/ 152 h 1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13" h="152">
                <a:moveTo>
                  <a:pt x="0" y="117"/>
                </a:moveTo>
                <a:lnTo>
                  <a:pt x="403" y="0"/>
                </a:lnTo>
                <a:lnTo>
                  <a:pt x="713" y="152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4" name="Freeform 26"/>
          <p:cNvSpPr>
            <a:spLocks/>
          </p:cNvSpPr>
          <p:nvPr/>
        </p:nvSpPr>
        <p:spPr bwMode="auto">
          <a:xfrm>
            <a:off x="3048000" y="2014538"/>
            <a:ext cx="5773738" cy="1238250"/>
          </a:xfrm>
          <a:custGeom>
            <a:avLst/>
            <a:gdLst>
              <a:gd name="T0" fmla="*/ 0 w 713"/>
              <a:gd name="T1" fmla="*/ 2147483647 h 153"/>
              <a:gd name="T2" fmla="*/ 2147483647 w 713"/>
              <a:gd name="T3" fmla="*/ 0 h 153"/>
              <a:gd name="T4" fmla="*/ 2147483647 w 713"/>
              <a:gd name="T5" fmla="*/ 2147483647 h 153"/>
              <a:gd name="T6" fmla="*/ 0 60000 65536"/>
              <a:gd name="T7" fmla="*/ 0 60000 65536"/>
              <a:gd name="T8" fmla="*/ 0 60000 65536"/>
              <a:gd name="T9" fmla="*/ 0 w 713"/>
              <a:gd name="T10" fmla="*/ 0 h 153"/>
              <a:gd name="T11" fmla="*/ 713 w 713"/>
              <a:gd name="T12" fmla="*/ 153 h 15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13" h="153">
                <a:moveTo>
                  <a:pt x="0" y="117"/>
                </a:moveTo>
                <a:lnTo>
                  <a:pt x="403" y="0"/>
                </a:lnTo>
                <a:lnTo>
                  <a:pt x="713" y="153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5" name="Freeform 27"/>
          <p:cNvSpPr>
            <a:spLocks/>
          </p:cNvSpPr>
          <p:nvPr/>
        </p:nvSpPr>
        <p:spPr bwMode="auto">
          <a:xfrm>
            <a:off x="3048000" y="1682751"/>
            <a:ext cx="5773738" cy="1230313"/>
          </a:xfrm>
          <a:custGeom>
            <a:avLst/>
            <a:gdLst>
              <a:gd name="T0" fmla="*/ 0 w 713"/>
              <a:gd name="T1" fmla="*/ 2147483647 h 152"/>
              <a:gd name="T2" fmla="*/ 2147483647 w 713"/>
              <a:gd name="T3" fmla="*/ 0 h 152"/>
              <a:gd name="T4" fmla="*/ 2147483647 w 713"/>
              <a:gd name="T5" fmla="*/ 2147483647 h 152"/>
              <a:gd name="T6" fmla="*/ 0 60000 65536"/>
              <a:gd name="T7" fmla="*/ 0 60000 65536"/>
              <a:gd name="T8" fmla="*/ 0 60000 65536"/>
              <a:gd name="T9" fmla="*/ 0 w 713"/>
              <a:gd name="T10" fmla="*/ 0 h 152"/>
              <a:gd name="T11" fmla="*/ 713 w 713"/>
              <a:gd name="T12" fmla="*/ 152 h 1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13" h="152">
                <a:moveTo>
                  <a:pt x="0" y="117"/>
                </a:moveTo>
                <a:lnTo>
                  <a:pt x="403" y="0"/>
                </a:lnTo>
                <a:lnTo>
                  <a:pt x="713" y="152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6" name="Freeform 28"/>
          <p:cNvSpPr>
            <a:spLocks/>
          </p:cNvSpPr>
          <p:nvPr/>
        </p:nvSpPr>
        <p:spPr bwMode="auto">
          <a:xfrm>
            <a:off x="3048000" y="1341438"/>
            <a:ext cx="5773738" cy="1231900"/>
          </a:xfrm>
          <a:custGeom>
            <a:avLst/>
            <a:gdLst>
              <a:gd name="T0" fmla="*/ 0 w 713"/>
              <a:gd name="T1" fmla="*/ 2147483647 h 152"/>
              <a:gd name="T2" fmla="*/ 2147483647 w 713"/>
              <a:gd name="T3" fmla="*/ 0 h 152"/>
              <a:gd name="T4" fmla="*/ 2147483647 w 713"/>
              <a:gd name="T5" fmla="*/ 2147483647 h 152"/>
              <a:gd name="T6" fmla="*/ 0 60000 65536"/>
              <a:gd name="T7" fmla="*/ 0 60000 65536"/>
              <a:gd name="T8" fmla="*/ 0 60000 65536"/>
              <a:gd name="T9" fmla="*/ 0 w 713"/>
              <a:gd name="T10" fmla="*/ 0 h 152"/>
              <a:gd name="T11" fmla="*/ 713 w 713"/>
              <a:gd name="T12" fmla="*/ 152 h 1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13" h="152">
                <a:moveTo>
                  <a:pt x="0" y="117"/>
                </a:moveTo>
                <a:lnTo>
                  <a:pt x="403" y="0"/>
                </a:lnTo>
                <a:lnTo>
                  <a:pt x="713" y="152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7" name="Line 29"/>
          <p:cNvSpPr>
            <a:spLocks noChangeShapeType="1"/>
          </p:cNvSpPr>
          <p:nvPr/>
        </p:nvSpPr>
        <p:spPr bwMode="auto">
          <a:xfrm flipV="1">
            <a:off x="5557838" y="5270500"/>
            <a:ext cx="3263900" cy="9477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8" name="Line 30"/>
          <p:cNvSpPr>
            <a:spLocks noChangeShapeType="1"/>
          </p:cNvSpPr>
          <p:nvPr/>
        </p:nvSpPr>
        <p:spPr bwMode="auto">
          <a:xfrm flipH="1" flipV="1">
            <a:off x="3048000" y="4986338"/>
            <a:ext cx="2509838" cy="12319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9" name="Line 31"/>
          <p:cNvSpPr>
            <a:spLocks noChangeShapeType="1"/>
          </p:cNvSpPr>
          <p:nvPr/>
        </p:nvSpPr>
        <p:spPr bwMode="auto">
          <a:xfrm flipV="1">
            <a:off x="3048000" y="2289176"/>
            <a:ext cx="0" cy="26971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0" name="Line 32"/>
          <p:cNvSpPr>
            <a:spLocks noChangeShapeType="1"/>
          </p:cNvSpPr>
          <p:nvPr/>
        </p:nvSpPr>
        <p:spPr bwMode="auto">
          <a:xfrm>
            <a:off x="5557839" y="6218239"/>
            <a:ext cx="73025" cy="412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1" name="Line 33"/>
          <p:cNvSpPr>
            <a:spLocks noChangeShapeType="1"/>
          </p:cNvSpPr>
          <p:nvPr/>
        </p:nvSpPr>
        <p:spPr bwMode="auto">
          <a:xfrm>
            <a:off x="6019801" y="6080126"/>
            <a:ext cx="80963" cy="412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2" name="Line 34"/>
          <p:cNvSpPr>
            <a:spLocks noChangeShapeType="1"/>
          </p:cNvSpPr>
          <p:nvPr/>
        </p:nvSpPr>
        <p:spPr bwMode="auto">
          <a:xfrm>
            <a:off x="6489701" y="5951538"/>
            <a:ext cx="73025" cy="317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3" name="Line 35"/>
          <p:cNvSpPr>
            <a:spLocks noChangeShapeType="1"/>
          </p:cNvSpPr>
          <p:nvPr/>
        </p:nvSpPr>
        <p:spPr bwMode="auto">
          <a:xfrm>
            <a:off x="6951663" y="5813426"/>
            <a:ext cx="80962" cy="412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4" name="Line 36"/>
          <p:cNvSpPr>
            <a:spLocks noChangeShapeType="1"/>
          </p:cNvSpPr>
          <p:nvPr/>
        </p:nvSpPr>
        <p:spPr bwMode="auto">
          <a:xfrm>
            <a:off x="7421563" y="5675314"/>
            <a:ext cx="80962" cy="412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5" name="Line 37"/>
          <p:cNvSpPr>
            <a:spLocks noChangeShapeType="1"/>
          </p:cNvSpPr>
          <p:nvPr/>
        </p:nvSpPr>
        <p:spPr bwMode="auto">
          <a:xfrm>
            <a:off x="7891464" y="5537201"/>
            <a:ext cx="73025" cy="412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6" name="Line 38"/>
          <p:cNvSpPr>
            <a:spLocks noChangeShapeType="1"/>
          </p:cNvSpPr>
          <p:nvPr/>
        </p:nvSpPr>
        <p:spPr bwMode="auto">
          <a:xfrm>
            <a:off x="8353426" y="5408613"/>
            <a:ext cx="80963" cy="317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7" name="Line 39"/>
          <p:cNvSpPr>
            <a:spLocks noChangeShapeType="1"/>
          </p:cNvSpPr>
          <p:nvPr/>
        </p:nvSpPr>
        <p:spPr bwMode="auto">
          <a:xfrm>
            <a:off x="8821739" y="5270501"/>
            <a:ext cx="73025" cy="412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8" name="Line 40"/>
          <p:cNvSpPr>
            <a:spLocks noChangeShapeType="1"/>
          </p:cNvSpPr>
          <p:nvPr/>
        </p:nvSpPr>
        <p:spPr bwMode="auto">
          <a:xfrm flipH="1">
            <a:off x="5468938" y="6218238"/>
            <a:ext cx="88900" cy="238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9" name="Line 41"/>
          <p:cNvSpPr>
            <a:spLocks noChangeShapeType="1"/>
          </p:cNvSpPr>
          <p:nvPr/>
        </p:nvSpPr>
        <p:spPr bwMode="auto">
          <a:xfrm flipH="1">
            <a:off x="5056188" y="6016626"/>
            <a:ext cx="80962" cy="238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50" name="Line 42"/>
          <p:cNvSpPr>
            <a:spLocks noChangeShapeType="1"/>
          </p:cNvSpPr>
          <p:nvPr/>
        </p:nvSpPr>
        <p:spPr bwMode="auto">
          <a:xfrm flipH="1">
            <a:off x="4635501" y="5805488"/>
            <a:ext cx="80963" cy="238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51" name="Line 43"/>
          <p:cNvSpPr>
            <a:spLocks noChangeShapeType="1"/>
          </p:cNvSpPr>
          <p:nvPr/>
        </p:nvSpPr>
        <p:spPr bwMode="auto">
          <a:xfrm flipH="1">
            <a:off x="4221163" y="5602288"/>
            <a:ext cx="80962" cy="254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52" name="Line 44"/>
          <p:cNvSpPr>
            <a:spLocks noChangeShapeType="1"/>
          </p:cNvSpPr>
          <p:nvPr/>
        </p:nvSpPr>
        <p:spPr bwMode="auto">
          <a:xfrm flipH="1">
            <a:off x="3800476" y="5392738"/>
            <a:ext cx="80963" cy="238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53" name="Line 45"/>
          <p:cNvSpPr>
            <a:spLocks noChangeShapeType="1"/>
          </p:cNvSpPr>
          <p:nvPr/>
        </p:nvSpPr>
        <p:spPr bwMode="auto">
          <a:xfrm flipH="1">
            <a:off x="3387726" y="5189538"/>
            <a:ext cx="80963" cy="238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54" name="Line 46"/>
          <p:cNvSpPr>
            <a:spLocks noChangeShapeType="1"/>
          </p:cNvSpPr>
          <p:nvPr/>
        </p:nvSpPr>
        <p:spPr bwMode="auto">
          <a:xfrm flipH="1">
            <a:off x="2967038" y="4986338"/>
            <a:ext cx="80962" cy="254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55" name="Line 47"/>
          <p:cNvSpPr>
            <a:spLocks noChangeShapeType="1"/>
          </p:cNvSpPr>
          <p:nvPr/>
        </p:nvSpPr>
        <p:spPr bwMode="auto">
          <a:xfrm flipH="1" flipV="1">
            <a:off x="2974976" y="4946650"/>
            <a:ext cx="73025" cy="396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56" name="Line 48"/>
          <p:cNvSpPr>
            <a:spLocks noChangeShapeType="1"/>
          </p:cNvSpPr>
          <p:nvPr/>
        </p:nvSpPr>
        <p:spPr bwMode="auto">
          <a:xfrm flipH="1" flipV="1">
            <a:off x="2974976" y="4606925"/>
            <a:ext cx="73025" cy="396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57" name="Line 49"/>
          <p:cNvSpPr>
            <a:spLocks noChangeShapeType="1"/>
          </p:cNvSpPr>
          <p:nvPr/>
        </p:nvSpPr>
        <p:spPr bwMode="auto">
          <a:xfrm flipH="1" flipV="1">
            <a:off x="2974976" y="3602038"/>
            <a:ext cx="73025" cy="317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58" name="Line 50"/>
          <p:cNvSpPr>
            <a:spLocks noChangeShapeType="1"/>
          </p:cNvSpPr>
          <p:nvPr/>
        </p:nvSpPr>
        <p:spPr bwMode="auto">
          <a:xfrm flipH="1" flipV="1">
            <a:off x="2974976" y="3262314"/>
            <a:ext cx="73025" cy="396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59" name="Line 51"/>
          <p:cNvSpPr>
            <a:spLocks noChangeShapeType="1"/>
          </p:cNvSpPr>
          <p:nvPr/>
        </p:nvSpPr>
        <p:spPr bwMode="auto">
          <a:xfrm flipH="1" flipV="1">
            <a:off x="2974976" y="2921001"/>
            <a:ext cx="73025" cy="412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60" name="Line 52"/>
          <p:cNvSpPr>
            <a:spLocks noChangeShapeType="1"/>
          </p:cNvSpPr>
          <p:nvPr/>
        </p:nvSpPr>
        <p:spPr bwMode="auto">
          <a:xfrm flipH="1" flipV="1">
            <a:off x="2974976" y="2589214"/>
            <a:ext cx="73025" cy="412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61" name="Line 53"/>
          <p:cNvSpPr>
            <a:spLocks noChangeShapeType="1"/>
          </p:cNvSpPr>
          <p:nvPr/>
        </p:nvSpPr>
        <p:spPr bwMode="auto">
          <a:xfrm flipH="1" flipV="1">
            <a:off x="2974976" y="2249489"/>
            <a:ext cx="73025" cy="396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62" name="Oval 54"/>
          <p:cNvSpPr>
            <a:spLocks noChangeArrowheads="1"/>
          </p:cNvSpPr>
          <p:nvPr/>
        </p:nvSpPr>
        <p:spPr bwMode="auto">
          <a:xfrm>
            <a:off x="6296025" y="1325563"/>
            <a:ext cx="31750" cy="3175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pic>
        <p:nvPicPr>
          <p:cNvPr id="43063" name="Picture 5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648201"/>
            <a:ext cx="20955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64" name="Picture 5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724401"/>
            <a:ext cx="20955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65" name="Picture 5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657601"/>
            <a:ext cx="20955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66" name="Picture 5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429001"/>
            <a:ext cx="20955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67" name="Picture 5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362201"/>
            <a:ext cx="20955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68" name="Picture 6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667001"/>
            <a:ext cx="20955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69" name="Picture 6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038601"/>
            <a:ext cx="20955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70" name="Picture 6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895601"/>
            <a:ext cx="20955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71" name="Picture 6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657601"/>
            <a:ext cx="20955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72" name="Picture 6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4572001"/>
            <a:ext cx="20955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73" name="Picture 6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048001"/>
            <a:ext cx="20955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74" name="Picture 6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819401"/>
            <a:ext cx="20955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75" name="AutoShape 67"/>
          <p:cNvSpPr>
            <a:spLocks noChangeArrowheads="1"/>
          </p:cNvSpPr>
          <p:nvPr/>
        </p:nvSpPr>
        <p:spPr bwMode="auto">
          <a:xfrm rot="-2547783">
            <a:off x="3733800" y="1066801"/>
            <a:ext cx="4408488" cy="4837113"/>
          </a:xfrm>
          <a:prstGeom prst="parallelogram">
            <a:avLst>
              <a:gd name="adj" fmla="val 264"/>
            </a:avLst>
          </a:prstGeom>
          <a:solidFill>
            <a:srgbClr val="FFCC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pic>
        <p:nvPicPr>
          <p:cNvPr id="43076" name="Picture 6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6" y="2265364"/>
            <a:ext cx="26511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77" name="Picture 6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76" y="4094164"/>
            <a:ext cx="26511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78" name="Picture 7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976" y="2493964"/>
            <a:ext cx="26511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79" name="Picture 7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576" y="2874964"/>
            <a:ext cx="26511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80" name="Picture 7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976" y="3636964"/>
            <a:ext cx="26511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81" name="Picture 7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576" y="3332164"/>
            <a:ext cx="26511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82" name="Picture 7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1" y="4572000"/>
            <a:ext cx="26511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83" name="Picture 7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1" y="5181600"/>
            <a:ext cx="26511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84" name="Line 76"/>
          <p:cNvSpPr>
            <a:spLocks noChangeShapeType="1"/>
          </p:cNvSpPr>
          <p:nvPr/>
        </p:nvSpPr>
        <p:spPr bwMode="auto">
          <a:xfrm flipH="1" flipV="1">
            <a:off x="2974976" y="3933826"/>
            <a:ext cx="73025" cy="412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3085" name="Picture 7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1" y="3810000"/>
            <a:ext cx="26511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86" name="Line 78"/>
          <p:cNvSpPr>
            <a:spLocks noChangeShapeType="1"/>
          </p:cNvSpPr>
          <p:nvPr/>
        </p:nvSpPr>
        <p:spPr bwMode="auto">
          <a:xfrm flipH="1" flipV="1">
            <a:off x="2974976" y="4273550"/>
            <a:ext cx="73025" cy="333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3087" name="Picture 7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1" y="4267200"/>
            <a:ext cx="26511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88" name="Text Box 80"/>
          <p:cNvSpPr txBox="1">
            <a:spLocks noChangeArrowheads="1"/>
          </p:cNvSpPr>
          <p:nvPr/>
        </p:nvSpPr>
        <p:spPr bwMode="auto">
          <a:xfrm>
            <a:off x="1717675" y="206375"/>
            <a:ext cx="31702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… we can visualize it as being an n-dimensional hyperplane</a:t>
            </a:r>
          </a:p>
        </p:txBody>
      </p:sp>
      <p:sp>
        <p:nvSpPr>
          <p:cNvPr id="25681" name="Slide Number Placeholder 8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8394B3-DA9A-43EB-95E3-91581AEA2111}" type="slidenum">
              <a:rPr lang="en-US">
                <a:latin typeface="Arial" pitchFamily="34" charset="0"/>
                <a:cs typeface="Arial" pitchFamily="34" charset="0"/>
              </a:rPr>
              <a:pPr>
                <a:defRPr/>
              </a:pPr>
              <a:t>28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5475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1691" y="2133600"/>
            <a:ext cx="9144000" cy="2514600"/>
          </a:xfrm>
        </p:spPr>
        <p:txBody>
          <a:bodyPr/>
          <a:lstStyle/>
          <a:p>
            <a:pPr eaLnBrk="1" hangingPunct="1">
              <a:defRPr/>
            </a:pPr>
            <a:br>
              <a:rPr lang="en-US" altLang="en-US" sz="6000" u="none" dirty="0">
                <a:solidFill>
                  <a:srgbClr val="CC0099"/>
                </a:solidFill>
              </a:rPr>
            </a:br>
            <a:r>
              <a:rPr lang="en-US" altLang="en-US" sz="5400" u="none" dirty="0">
                <a:solidFill>
                  <a:srgbClr val="CC0099"/>
                </a:solidFill>
              </a:rPr>
              <a:t>Semi-Supervised Learning</a:t>
            </a:r>
            <a:endParaRPr lang="en-US" altLang="en-US" sz="6000" u="non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945"/>
            <a:ext cx="10363200" cy="1143000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0000CC"/>
                </a:solidFill>
              </a:rPr>
              <a:t>Representation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007918"/>
            <a:ext cx="12115800" cy="5621482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An important task in Machine Learning: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How to </a:t>
            </a:r>
            <a:r>
              <a:rPr lang="en-US" altLang="en-US" sz="28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transform / represent 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input data? Which features would be helpful for the ML task?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If there are alternative representations of the same data, need to choose the representation that would  provide strong predictors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Consider the following examples: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Feature definition of </a:t>
            </a:r>
            <a:r>
              <a:rPr lang="en-US" altLang="en-US" sz="28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Iris</a:t>
            </a:r>
            <a:r>
              <a:rPr lang="en-US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Flowers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 (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Petal Length, Petal Width, Sepal Length, Sepal Width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Feature selection on Insects </a:t>
            </a:r>
            <a:r>
              <a:rPr lang="en-US" alt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Katydid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8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Grasshopper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Definition of features to predict </a:t>
            </a:r>
            <a:r>
              <a:rPr lang="en-US" altLang="en-US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forest cover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Feature extraction from </a:t>
            </a:r>
            <a:r>
              <a:rPr lang="en-US" altLang="en-US" sz="28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S&amp;P 500 closing prices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Group project spring 2019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see excel sheet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altLang="en-US" sz="2400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3402B5-14E7-4127-8640-CA5125F131F1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176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4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58" t="22836" r="19362" b="50000"/>
          <a:stretch>
            <a:fillRect/>
          </a:stretch>
        </p:blipFill>
        <p:spPr bwMode="auto">
          <a:xfrm>
            <a:off x="6172200" y="3886200"/>
            <a:ext cx="43434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113538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4000" dirty="0"/>
              <a:t>Supervised Learning has many successes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066800"/>
            <a:ext cx="8763000" cy="3352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recognize speech,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steer a car,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classify documents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classify proteins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recognizing faces, objects in images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...</a:t>
            </a:r>
          </a:p>
        </p:txBody>
      </p:sp>
      <p:pic>
        <p:nvPicPr>
          <p:cNvPr id="91148" name="Picture 12" descr="protein_04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2362200"/>
            <a:ext cx="133350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150" name="Picture 14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1" y="914401"/>
            <a:ext cx="128587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1155" name="Group 19"/>
          <p:cNvGrpSpPr>
            <a:grpSpLocks/>
          </p:cNvGrpSpPr>
          <p:nvPr/>
        </p:nvGrpSpPr>
        <p:grpSpPr bwMode="auto">
          <a:xfrm>
            <a:off x="6019800" y="1981201"/>
            <a:ext cx="1576388" cy="904875"/>
            <a:chOff x="2832" y="1248"/>
            <a:chExt cx="993" cy="570"/>
          </a:xfrm>
        </p:grpSpPr>
        <p:sp>
          <p:nvSpPr>
            <p:cNvPr id="186376" name="Document"/>
            <p:cNvSpPr>
              <a:spLocks noEditPoints="1" noChangeArrowheads="1"/>
            </p:cNvSpPr>
            <p:nvPr/>
          </p:nvSpPr>
          <p:spPr bwMode="auto">
            <a:xfrm>
              <a:off x="2832" y="1248"/>
              <a:ext cx="369" cy="5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995 w 21600"/>
                <a:gd name="T25" fmla="*/ 828 h 21600"/>
                <a:gd name="T26" fmla="*/ 20605 w 21600"/>
                <a:gd name="T27" fmla="*/ 16428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86377" name="Document"/>
            <p:cNvSpPr>
              <a:spLocks noEditPoints="1" noChangeArrowheads="1"/>
            </p:cNvSpPr>
            <p:nvPr/>
          </p:nvSpPr>
          <p:spPr bwMode="auto">
            <a:xfrm>
              <a:off x="3456" y="1248"/>
              <a:ext cx="369" cy="5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995 w 21600"/>
                <a:gd name="T25" fmla="*/ 828 h 21600"/>
                <a:gd name="T26" fmla="*/ 20605 w 21600"/>
                <a:gd name="T27" fmla="*/ 16428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86378" name="Document"/>
            <p:cNvSpPr>
              <a:spLocks noEditPoints="1" noChangeArrowheads="1"/>
            </p:cNvSpPr>
            <p:nvPr/>
          </p:nvSpPr>
          <p:spPr bwMode="auto">
            <a:xfrm>
              <a:off x="3168" y="1296"/>
              <a:ext cx="369" cy="5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995 w 21600"/>
                <a:gd name="T25" fmla="*/ 828 h 21600"/>
                <a:gd name="T26" fmla="*/ 20605 w 21600"/>
                <a:gd name="T27" fmla="*/ 16428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3402B5-14E7-4127-8640-CA5125F131F1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31" name="Rectangle 7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9144000" cy="3886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4000" u="none"/>
              <a:t>However, for many problems, labeled data can be rare or expensive. </a:t>
            </a:r>
            <a:br>
              <a:rPr lang="en-US" altLang="en-US" sz="4000" u="none"/>
            </a:br>
            <a:br>
              <a:rPr lang="en-US" altLang="en-US" sz="4000" u="none"/>
            </a:br>
            <a:r>
              <a:rPr lang="en-US" altLang="en-US" sz="4000" u="none">
                <a:solidFill>
                  <a:schemeClr val="accent2"/>
                </a:solidFill>
              </a:rPr>
              <a:t>Unlabeled</a:t>
            </a:r>
            <a:r>
              <a:rPr lang="en-US" altLang="en-US" sz="4000" u="none"/>
              <a:t> data is much cheaper.</a:t>
            </a:r>
            <a:br>
              <a:rPr lang="en-US" altLang="en-US" sz="4000" u="none"/>
            </a:br>
            <a:endParaRPr lang="en-US" altLang="en-US" sz="4000" u="none"/>
          </a:p>
        </p:txBody>
      </p:sp>
      <p:sp>
        <p:nvSpPr>
          <p:cNvPr id="188419" name="AutoShape 13"/>
          <p:cNvSpPr>
            <a:spLocks noChangeArrowheads="1"/>
          </p:cNvSpPr>
          <p:nvPr/>
        </p:nvSpPr>
        <p:spPr bwMode="auto">
          <a:xfrm>
            <a:off x="2362200" y="1828800"/>
            <a:ext cx="7391400" cy="381000"/>
          </a:xfrm>
          <a:prstGeom prst="wedgeRoundRectCallout">
            <a:avLst>
              <a:gd name="adj1" fmla="val 40958"/>
              <a:gd name="adj2" fmla="val 13750"/>
              <a:gd name="adj3" fmla="val 16667"/>
            </a:avLst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Need to pay someone to do it, requires special testing,…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042DD6-46BB-4316-999F-740F169A97CA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4" name="Rectangle 6"/>
          <p:cNvSpPr>
            <a:spLocks noChangeArrowheads="1"/>
          </p:cNvSpPr>
          <p:nvPr/>
        </p:nvSpPr>
        <p:spPr bwMode="auto">
          <a:xfrm>
            <a:off x="1524000" y="76200"/>
            <a:ext cx="91440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spcBef>
                <a:spcPct val="0"/>
              </a:spcBef>
              <a:defRPr sz="4400" u="sng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1pPr>
            <a:lvl2pPr algn="ctr">
              <a:spcBef>
                <a:spcPct val="0"/>
              </a:spcBef>
              <a:defRPr sz="4400" u="sng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2pPr>
            <a:lvl3pPr algn="ctr">
              <a:spcBef>
                <a:spcPct val="0"/>
              </a:spcBef>
              <a:defRPr sz="4400" u="sng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3pPr>
            <a:lvl4pPr algn="ctr">
              <a:spcBef>
                <a:spcPct val="0"/>
              </a:spcBef>
              <a:defRPr sz="4400" u="sng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4pPr>
            <a:lvl5pPr algn="ctr">
              <a:spcBef>
                <a:spcPct val="0"/>
              </a:spcBef>
              <a:defRPr sz="4400" u="sng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 u="sng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 u="sng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 u="sng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 u="sng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en-US" altLang="en-US" sz="4000" u="none"/>
              <a:t>However, for many problems, labeled data can be rare or expensive. </a:t>
            </a:r>
            <a:br>
              <a:rPr lang="en-US" altLang="en-US" sz="4000" u="none"/>
            </a:br>
            <a:br>
              <a:rPr lang="en-US" altLang="en-US" sz="4000" u="none"/>
            </a:br>
            <a:r>
              <a:rPr lang="en-US" altLang="en-US" sz="4000" u="none">
                <a:solidFill>
                  <a:schemeClr val="accent2"/>
                </a:solidFill>
              </a:rPr>
              <a:t>Unlabeled</a:t>
            </a:r>
            <a:r>
              <a:rPr lang="en-US" altLang="en-US" sz="4000" u="none"/>
              <a:t> data is much cheaper.</a:t>
            </a:r>
            <a:br>
              <a:rPr lang="en-US" altLang="en-US" sz="4000" u="none"/>
            </a:br>
            <a:endParaRPr lang="en-US" altLang="en-US" sz="4000" u="none"/>
          </a:p>
        </p:txBody>
      </p:sp>
      <p:sp>
        <p:nvSpPr>
          <p:cNvPr id="109571" name="Rectangle 3"/>
          <p:cNvSpPr>
            <a:spLocks noChangeArrowheads="1"/>
          </p:cNvSpPr>
          <p:nvPr/>
        </p:nvSpPr>
        <p:spPr bwMode="auto">
          <a:xfrm>
            <a:off x="1676400" y="3048000"/>
            <a:ext cx="44958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spcBef>
                <a:spcPct val="0"/>
              </a:spcBef>
              <a:defRPr sz="4400" u="sng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1pPr>
            <a:lvl2pPr algn="ctr">
              <a:spcBef>
                <a:spcPct val="0"/>
              </a:spcBef>
              <a:defRPr sz="4400" u="sng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2pPr>
            <a:lvl3pPr algn="ctr">
              <a:spcBef>
                <a:spcPct val="0"/>
              </a:spcBef>
              <a:defRPr sz="4400" u="sng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3pPr>
            <a:lvl4pPr algn="ctr">
              <a:spcBef>
                <a:spcPct val="0"/>
              </a:spcBef>
              <a:defRPr sz="4400" u="sng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4pPr>
            <a:lvl5pPr algn="ctr">
              <a:spcBef>
                <a:spcPct val="0"/>
              </a:spcBef>
              <a:defRPr sz="4400" u="sng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 u="sng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 u="sng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 u="sng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 u="sng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en-US" altLang="en-US" sz="4000" u="none">
                <a:solidFill>
                  <a:srgbClr val="990099"/>
                </a:solidFill>
              </a:rPr>
              <a:t>Speech</a:t>
            </a:r>
            <a:br>
              <a:rPr lang="en-US" altLang="en-US" sz="4000" u="none">
                <a:solidFill>
                  <a:srgbClr val="990099"/>
                </a:solidFill>
              </a:rPr>
            </a:br>
            <a:br>
              <a:rPr lang="en-US" altLang="en-US" sz="2000" u="none">
                <a:solidFill>
                  <a:srgbClr val="990099"/>
                </a:solidFill>
              </a:rPr>
            </a:br>
            <a:r>
              <a:rPr lang="en-US" altLang="en-US" sz="4000" u="none">
                <a:solidFill>
                  <a:srgbClr val="990099"/>
                </a:solidFill>
              </a:rPr>
              <a:t>Images</a:t>
            </a:r>
            <a:br>
              <a:rPr lang="en-US" altLang="en-US" sz="4000" u="none">
                <a:solidFill>
                  <a:srgbClr val="990099"/>
                </a:solidFill>
              </a:rPr>
            </a:br>
            <a:br>
              <a:rPr lang="en-US" altLang="en-US" sz="2000" u="none">
                <a:solidFill>
                  <a:srgbClr val="990099"/>
                </a:solidFill>
              </a:rPr>
            </a:br>
            <a:r>
              <a:rPr lang="en-US" altLang="en-US" sz="4000" u="none">
                <a:solidFill>
                  <a:srgbClr val="990099"/>
                </a:solidFill>
              </a:rPr>
              <a:t>Medical outcomes</a:t>
            </a:r>
          </a:p>
        </p:txBody>
      </p:sp>
      <p:sp>
        <p:nvSpPr>
          <p:cNvPr id="109572" name="Rectangle 4"/>
          <p:cNvSpPr>
            <a:spLocks noChangeArrowheads="1"/>
          </p:cNvSpPr>
          <p:nvPr/>
        </p:nvSpPr>
        <p:spPr bwMode="auto">
          <a:xfrm>
            <a:off x="5791200" y="3048000"/>
            <a:ext cx="46482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spcBef>
                <a:spcPct val="0"/>
              </a:spcBef>
              <a:defRPr sz="4400" u="sng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1pPr>
            <a:lvl2pPr algn="ctr">
              <a:spcBef>
                <a:spcPct val="0"/>
              </a:spcBef>
              <a:defRPr sz="4400" u="sng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2pPr>
            <a:lvl3pPr algn="ctr">
              <a:spcBef>
                <a:spcPct val="0"/>
              </a:spcBef>
              <a:defRPr sz="4400" u="sng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3pPr>
            <a:lvl4pPr algn="ctr">
              <a:spcBef>
                <a:spcPct val="0"/>
              </a:spcBef>
              <a:defRPr sz="4400" u="sng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4pPr>
            <a:lvl5pPr algn="ctr">
              <a:spcBef>
                <a:spcPct val="0"/>
              </a:spcBef>
              <a:defRPr sz="4400" u="sng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 u="sng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 u="sng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 u="sng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 u="sng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en-US" altLang="en-US" sz="4000" u="none">
                <a:solidFill>
                  <a:srgbClr val="990099"/>
                </a:solidFill>
              </a:rPr>
              <a:t>Customer modeling</a:t>
            </a:r>
            <a:br>
              <a:rPr lang="en-US" altLang="en-US" sz="4000" u="none">
                <a:solidFill>
                  <a:srgbClr val="990099"/>
                </a:solidFill>
              </a:rPr>
            </a:br>
            <a:br>
              <a:rPr lang="en-US" altLang="en-US" sz="2000" u="none">
                <a:solidFill>
                  <a:srgbClr val="990099"/>
                </a:solidFill>
              </a:rPr>
            </a:br>
            <a:r>
              <a:rPr lang="en-US" altLang="en-US" sz="4000" u="none">
                <a:solidFill>
                  <a:srgbClr val="990099"/>
                </a:solidFill>
              </a:rPr>
              <a:t>Protein sequences</a:t>
            </a:r>
            <a:br>
              <a:rPr lang="en-US" altLang="en-US" sz="4000" u="none">
                <a:solidFill>
                  <a:srgbClr val="990099"/>
                </a:solidFill>
              </a:rPr>
            </a:br>
            <a:br>
              <a:rPr lang="en-US" altLang="en-US" sz="2000" u="none">
                <a:solidFill>
                  <a:srgbClr val="990099"/>
                </a:solidFill>
              </a:rPr>
            </a:br>
            <a:r>
              <a:rPr lang="en-US" altLang="en-US" sz="4000" u="none">
                <a:solidFill>
                  <a:srgbClr val="990099"/>
                </a:solidFill>
              </a:rPr>
              <a:t>Web pages</a:t>
            </a:r>
          </a:p>
        </p:txBody>
      </p:sp>
      <p:sp>
        <p:nvSpPr>
          <p:cNvPr id="189445" name="AutoShape 5"/>
          <p:cNvSpPr>
            <a:spLocks noChangeArrowheads="1"/>
          </p:cNvSpPr>
          <p:nvPr/>
        </p:nvSpPr>
        <p:spPr bwMode="auto">
          <a:xfrm>
            <a:off x="2362200" y="1828800"/>
            <a:ext cx="7391400" cy="381000"/>
          </a:xfrm>
          <a:prstGeom prst="wedgeRoundRectCallout">
            <a:avLst>
              <a:gd name="adj1" fmla="val 40958"/>
              <a:gd name="adj2" fmla="val 13750"/>
              <a:gd name="adj3" fmla="val 16667"/>
            </a:avLst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Need to pay someone to do it, requires special testing,…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042DD6-46BB-4316-999F-740F169A97CA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AutoShape 4"/>
          <p:cNvSpPr>
            <a:spLocks noChangeArrowheads="1"/>
          </p:cNvSpPr>
          <p:nvPr/>
        </p:nvSpPr>
        <p:spPr bwMode="auto">
          <a:xfrm>
            <a:off x="2362200" y="1828800"/>
            <a:ext cx="7391400" cy="381000"/>
          </a:xfrm>
          <a:prstGeom prst="wedgeRoundRectCallout">
            <a:avLst>
              <a:gd name="adj1" fmla="val 40958"/>
              <a:gd name="adj2" fmla="val 13750"/>
              <a:gd name="adj3" fmla="val 16667"/>
            </a:avLst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Need to pay someone to do it, requires special testing,…</a:t>
            </a:r>
          </a:p>
        </p:txBody>
      </p:sp>
      <p:sp>
        <p:nvSpPr>
          <p:cNvPr id="107525" name="Rectangle 5"/>
          <p:cNvSpPr>
            <a:spLocks noChangeArrowheads="1"/>
          </p:cNvSpPr>
          <p:nvPr/>
        </p:nvSpPr>
        <p:spPr bwMode="auto">
          <a:xfrm>
            <a:off x="1524000" y="76200"/>
            <a:ext cx="91440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spcBef>
                <a:spcPct val="0"/>
              </a:spcBef>
              <a:defRPr sz="4400" u="sng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1pPr>
            <a:lvl2pPr algn="ctr">
              <a:spcBef>
                <a:spcPct val="0"/>
              </a:spcBef>
              <a:defRPr sz="4400" u="sng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2pPr>
            <a:lvl3pPr algn="ctr">
              <a:spcBef>
                <a:spcPct val="0"/>
              </a:spcBef>
              <a:defRPr sz="4400" u="sng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3pPr>
            <a:lvl4pPr algn="ctr">
              <a:spcBef>
                <a:spcPct val="0"/>
              </a:spcBef>
              <a:defRPr sz="4400" u="sng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4pPr>
            <a:lvl5pPr algn="ctr">
              <a:spcBef>
                <a:spcPct val="0"/>
              </a:spcBef>
              <a:defRPr sz="4400" u="sng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 u="sng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 u="sng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 u="sng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 u="sng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en-US" altLang="en-US" sz="4000" u="none"/>
              <a:t>However, for many problems, labeled data can be rare or expensive. </a:t>
            </a:r>
            <a:br>
              <a:rPr lang="en-US" altLang="en-US" sz="4000" u="none"/>
            </a:br>
            <a:br>
              <a:rPr lang="en-US" altLang="en-US" sz="4000" u="none"/>
            </a:br>
            <a:r>
              <a:rPr lang="en-US" altLang="en-US" sz="4000" u="none">
                <a:solidFill>
                  <a:schemeClr val="accent2"/>
                </a:solidFill>
              </a:rPr>
              <a:t>Unlabeled</a:t>
            </a:r>
            <a:r>
              <a:rPr lang="en-US" altLang="en-US" sz="4000" u="none"/>
              <a:t> data is much cheaper.</a:t>
            </a:r>
            <a:br>
              <a:rPr lang="en-US" altLang="en-US" sz="4000" u="none"/>
            </a:br>
            <a:br>
              <a:rPr lang="en-US" altLang="en-US" sz="4000" u="none"/>
            </a:br>
            <a:r>
              <a:rPr lang="en-US" altLang="en-US" u="none">
                <a:solidFill>
                  <a:srgbClr val="FF0000"/>
                </a:solidFill>
              </a:rPr>
              <a:t>Can we make use of cheap unlabeled data?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042DD6-46BB-4316-999F-740F169A97CA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>
                <a:solidFill>
                  <a:schemeClr val="accent2"/>
                </a:solidFill>
              </a:rPr>
              <a:t>Semi</a:t>
            </a:r>
            <a:r>
              <a:rPr lang="en-US" altLang="en-US"/>
              <a:t>-Supervised Learning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914400"/>
            <a:ext cx="9144000" cy="5943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3600">
                <a:solidFill>
                  <a:srgbClr val="990099"/>
                </a:solidFill>
              </a:rPr>
              <a:t>Can</a:t>
            </a:r>
            <a:r>
              <a:rPr lang="en-US" altLang="en-US">
                <a:solidFill>
                  <a:srgbClr val="990099"/>
                </a:solidFill>
              </a:rPr>
              <a:t> </a:t>
            </a:r>
            <a:r>
              <a:rPr lang="en-US" altLang="en-US" sz="3600">
                <a:solidFill>
                  <a:srgbClr val="990099"/>
                </a:solidFill>
              </a:rPr>
              <a:t>we</a:t>
            </a:r>
            <a:r>
              <a:rPr lang="en-US" altLang="en-US">
                <a:solidFill>
                  <a:srgbClr val="990099"/>
                </a:solidFill>
              </a:rPr>
              <a:t> </a:t>
            </a:r>
            <a:r>
              <a:rPr lang="en-US" altLang="en-US" sz="3600">
                <a:solidFill>
                  <a:srgbClr val="990099"/>
                </a:solidFill>
              </a:rPr>
              <a:t>use</a:t>
            </a:r>
            <a:r>
              <a:rPr lang="en-US" altLang="en-US">
                <a:solidFill>
                  <a:srgbClr val="990099"/>
                </a:solidFill>
              </a:rPr>
              <a:t> </a:t>
            </a:r>
            <a:r>
              <a:rPr lang="en-US" altLang="en-US" sz="3600">
                <a:solidFill>
                  <a:srgbClr val="990099"/>
                </a:solidFill>
              </a:rPr>
              <a:t>unlabeled</a:t>
            </a:r>
            <a:r>
              <a:rPr lang="en-US" altLang="en-US">
                <a:solidFill>
                  <a:srgbClr val="990099"/>
                </a:solidFill>
              </a:rPr>
              <a:t> </a:t>
            </a:r>
            <a:r>
              <a:rPr lang="en-US" altLang="en-US" sz="3600">
                <a:solidFill>
                  <a:srgbClr val="990099"/>
                </a:solidFill>
              </a:rPr>
              <a:t>data</a:t>
            </a:r>
            <a:r>
              <a:rPr lang="en-US" altLang="en-US">
                <a:solidFill>
                  <a:srgbClr val="990099"/>
                </a:solidFill>
              </a:rPr>
              <a:t> </a:t>
            </a:r>
            <a:r>
              <a:rPr lang="en-US" altLang="en-US" sz="3600">
                <a:solidFill>
                  <a:srgbClr val="990099"/>
                </a:solidFill>
              </a:rPr>
              <a:t>to</a:t>
            </a:r>
            <a:r>
              <a:rPr lang="en-US" altLang="en-US">
                <a:solidFill>
                  <a:srgbClr val="990099"/>
                </a:solidFill>
              </a:rPr>
              <a:t> </a:t>
            </a:r>
            <a:r>
              <a:rPr lang="en-US" altLang="en-US" sz="3600">
                <a:solidFill>
                  <a:srgbClr val="990099"/>
                </a:solidFill>
              </a:rPr>
              <a:t>augment a </a:t>
            </a:r>
            <a:r>
              <a:rPr lang="en-US" altLang="en-US" sz="3600">
                <a:solidFill>
                  <a:srgbClr val="00B050"/>
                </a:solidFill>
              </a:rPr>
              <a:t>small</a:t>
            </a:r>
            <a:r>
              <a:rPr lang="en-US" altLang="en-US" sz="2800">
                <a:solidFill>
                  <a:srgbClr val="00B050"/>
                </a:solidFill>
              </a:rPr>
              <a:t> </a:t>
            </a:r>
            <a:r>
              <a:rPr lang="en-US" altLang="en-US" sz="3600">
                <a:solidFill>
                  <a:srgbClr val="00B050"/>
                </a:solidFill>
              </a:rPr>
              <a:t>labeled</a:t>
            </a:r>
            <a:r>
              <a:rPr lang="en-US" altLang="en-US" sz="2800">
                <a:solidFill>
                  <a:srgbClr val="00B050"/>
                </a:solidFill>
              </a:rPr>
              <a:t> </a:t>
            </a:r>
            <a:r>
              <a:rPr lang="en-US" altLang="en-US" sz="3600">
                <a:solidFill>
                  <a:srgbClr val="00B050"/>
                </a:solidFill>
              </a:rPr>
              <a:t>sample</a:t>
            </a:r>
            <a:r>
              <a:rPr lang="en-US" altLang="en-US" sz="2800">
                <a:solidFill>
                  <a:srgbClr val="00B050"/>
                </a:solidFill>
              </a:rPr>
              <a:t> </a:t>
            </a:r>
            <a:r>
              <a:rPr lang="en-US" altLang="en-US" sz="3600">
                <a:solidFill>
                  <a:srgbClr val="990099"/>
                </a:solidFill>
              </a:rPr>
              <a:t>to</a:t>
            </a:r>
            <a:r>
              <a:rPr lang="en-US" altLang="en-US" sz="2800">
                <a:solidFill>
                  <a:srgbClr val="990099"/>
                </a:solidFill>
              </a:rPr>
              <a:t> </a:t>
            </a:r>
            <a:r>
              <a:rPr lang="en-US" altLang="en-US" sz="3600">
                <a:solidFill>
                  <a:srgbClr val="990099"/>
                </a:solidFill>
              </a:rPr>
              <a:t>improve</a:t>
            </a:r>
            <a:r>
              <a:rPr lang="en-US" altLang="en-US">
                <a:solidFill>
                  <a:srgbClr val="990099"/>
                </a:solidFill>
              </a:rPr>
              <a:t> </a:t>
            </a:r>
            <a:r>
              <a:rPr lang="en-US" altLang="en-US" sz="3600">
                <a:solidFill>
                  <a:srgbClr val="990099"/>
                </a:solidFill>
              </a:rPr>
              <a:t>learning?</a:t>
            </a:r>
          </a:p>
          <a:p>
            <a:pPr eaLnBrk="1" hangingPunct="1"/>
            <a:r>
              <a:rPr lang="en-US" altLang="en-US" sz="3600"/>
              <a:t>But unlabeled data is missing the most important info!!  </a:t>
            </a:r>
          </a:p>
          <a:p>
            <a:pPr eaLnBrk="1" hangingPunct="1"/>
            <a:r>
              <a:rPr lang="en-US" altLang="en-US" sz="3600"/>
              <a:t>But maybe still has useful regularities that we can use.  </a:t>
            </a:r>
          </a:p>
          <a:p>
            <a:pPr eaLnBrk="1" hangingPunct="1"/>
            <a:r>
              <a:rPr lang="en-US" altLang="en-US" sz="3600"/>
              <a:t>But, but, but</a:t>
            </a:r>
            <a:endParaRPr lang="en-US" altLang="en-US" sz="3600">
              <a:solidFill>
                <a:srgbClr val="990099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3402B5-14E7-4127-8640-CA5125F131F1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>
                <a:solidFill>
                  <a:schemeClr val="accent2"/>
                </a:solidFill>
              </a:rPr>
              <a:t>Semi</a:t>
            </a:r>
            <a:r>
              <a:rPr lang="en-US" altLang="en-US"/>
              <a:t>-Supervised Learning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914400"/>
            <a:ext cx="9144000" cy="1752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3600">
                <a:solidFill>
                  <a:srgbClr val="990099"/>
                </a:solidFill>
              </a:rPr>
              <a:t>Can</a:t>
            </a:r>
            <a:r>
              <a:rPr lang="en-US" altLang="en-US">
                <a:solidFill>
                  <a:srgbClr val="990099"/>
                </a:solidFill>
              </a:rPr>
              <a:t> </a:t>
            </a:r>
            <a:r>
              <a:rPr lang="en-US" altLang="en-US" sz="3600">
                <a:solidFill>
                  <a:srgbClr val="990099"/>
                </a:solidFill>
              </a:rPr>
              <a:t>we</a:t>
            </a:r>
            <a:r>
              <a:rPr lang="en-US" altLang="en-US">
                <a:solidFill>
                  <a:srgbClr val="990099"/>
                </a:solidFill>
              </a:rPr>
              <a:t> </a:t>
            </a:r>
            <a:r>
              <a:rPr lang="en-US" altLang="en-US" sz="3600">
                <a:solidFill>
                  <a:srgbClr val="990099"/>
                </a:solidFill>
              </a:rPr>
              <a:t>use</a:t>
            </a:r>
            <a:r>
              <a:rPr lang="en-US" altLang="en-US">
                <a:solidFill>
                  <a:srgbClr val="990099"/>
                </a:solidFill>
              </a:rPr>
              <a:t> </a:t>
            </a:r>
            <a:r>
              <a:rPr lang="en-US" altLang="en-US" sz="3600">
                <a:solidFill>
                  <a:srgbClr val="990099"/>
                </a:solidFill>
              </a:rPr>
              <a:t>unlabeled</a:t>
            </a:r>
            <a:r>
              <a:rPr lang="en-US" altLang="en-US">
                <a:solidFill>
                  <a:srgbClr val="990099"/>
                </a:solidFill>
              </a:rPr>
              <a:t> </a:t>
            </a:r>
            <a:r>
              <a:rPr lang="en-US" altLang="en-US" sz="3600">
                <a:solidFill>
                  <a:srgbClr val="990099"/>
                </a:solidFill>
              </a:rPr>
              <a:t>data</a:t>
            </a:r>
            <a:r>
              <a:rPr lang="en-US" altLang="en-US">
                <a:solidFill>
                  <a:srgbClr val="990099"/>
                </a:solidFill>
              </a:rPr>
              <a:t> </a:t>
            </a:r>
            <a:r>
              <a:rPr lang="en-US" altLang="en-US" sz="3600">
                <a:solidFill>
                  <a:srgbClr val="990099"/>
                </a:solidFill>
              </a:rPr>
              <a:t>to</a:t>
            </a:r>
            <a:r>
              <a:rPr lang="en-US" altLang="en-US">
                <a:solidFill>
                  <a:srgbClr val="990099"/>
                </a:solidFill>
              </a:rPr>
              <a:t> </a:t>
            </a:r>
            <a:r>
              <a:rPr lang="en-US" altLang="en-US" sz="3600">
                <a:solidFill>
                  <a:srgbClr val="990099"/>
                </a:solidFill>
              </a:rPr>
              <a:t>augment a small</a:t>
            </a:r>
            <a:r>
              <a:rPr lang="en-US" altLang="en-US" sz="2800">
                <a:solidFill>
                  <a:srgbClr val="990099"/>
                </a:solidFill>
              </a:rPr>
              <a:t> </a:t>
            </a:r>
            <a:r>
              <a:rPr lang="en-US" altLang="en-US" sz="3600">
                <a:solidFill>
                  <a:srgbClr val="990099"/>
                </a:solidFill>
              </a:rPr>
              <a:t>labeled</a:t>
            </a:r>
            <a:r>
              <a:rPr lang="en-US" altLang="en-US" sz="2800">
                <a:solidFill>
                  <a:srgbClr val="990099"/>
                </a:solidFill>
              </a:rPr>
              <a:t> </a:t>
            </a:r>
            <a:r>
              <a:rPr lang="en-US" altLang="en-US" sz="3600">
                <a:solidFill>
                  <a:srgbClr val="990099"/>
                </a:solidFill>
              </a:rPr>
              <a:t>sample</a:t>
            </a:r>
            <a:r>
              <a:rPr lang="en-US" altLang="en-US" sz="2800">
                <a:solidFill>
                  <a:srgbClr val="990099"/>
                </a:solidFill>
              </a:rPr>
              <a:t> </a:t>
            </a:r>
            <a:r>
              <a:rPr lang="en-US" altLang="en-US" sz="3600">
                <a:solidFill>
                  <a:srgbClr val="990099"/>
                </a:solidFill>
              </a:rPr>
              <a:t>to</a:t>
            </a:r>
            <a:r>
              <a:rPr lang="en-US" altLang="en-US" sz="2800">
                <a:solidFill>
                  <a:srgbClr val="990099"/>
                </a:solidFill>
              </a:rPr>
              <a:t> </a:t>
            </a:r>
            <a:r>
              <a:rPr lang="en-US" altLang="en-US" sz="3600">
                <a:solidFill>
                  <a:srgbClr val="990099"/>
                </a:solidFill>
              </a:rPr>
              <a:t>improve</a:t>
            </a:r>
            <a:r>
              <a:rPr lang="en-US" altLang="en-US">
                <a:solidFill>
                  <a:srgbClr val="990099"/>
                </a:solidFill>
              </a:rPr>
              <a:t> </a:t>
            </a:r>
            <a:r>
              <a:rPr lang="en-US" altLang="en-US" sz="3600">
                <a:solidFill>
                  <a:srgbClr val="990099"/>
                </a:solidFill>
              </a:rPr>
              <a:t>learning?</a:t>
            </a:r>
          </a:p>
        </p:txBody>
      </p:sp>
      <p:grpSp>
        <p:nvGrpSpPr>
          <p:cNvPr id="114713" name="Group 25"/>
          <p:cNvGrpSpPr>
            <a:grpSpLocks/>
          </p:cNvGrpSpPr>
          <p:nvPr/>
        </p:nvGrpSpPr>
        <p:grpSpPr bwMode="auto">
          <a:xfrm>
            <a:off x="3040064" y="2274889"/>
            <a:ext cx="8009032" cy="1992313"/>
            <a:chOff x="864" y="1296"/>
            <a:chExt cx="5044" cy="1255"/>
          </a:xfrm>
        </p:grpSpPr>
        <p:sp>
          <p:nvSpPr>
            <p:cNvPr id="192523" name="AutoShape 5"/>
            <p:cNvSpPr>
              <a:spLocks noChangeArrowheads="1"/>
            </p:cNvSpPr>
            <p:nvPr/>
          </p:nvSpPr>
          <p:spPr bwMode="auto">
            <a:xfrm>
              <a:off x="2889" y="1296"/>
              <a:ext cx="3019" cy="1255"/>
            </a:xfrm>
            <a:prstGeom prst="wedgeRoundRectCallout">
              <a:avLst>
                <a:gd name="adj1" fmla="val -109796"/>
                <a:gd name="adj2" fmla="val -20139"/>
                <a:gd name="adj3" fmla="val 16667"/>
              </a:avLst>
            </a:prstGeom>
            <a:solidFill>
              <a:schemeClr val="hlink"/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3600" dirty="0"/>
                <a:t>But unlabeled data is missing the most important info!!</a:t>
              </a:r>
            </a:p>
          </p:txBody>
        </p:sp>
        <p:pic>
          <p:nvPicPr>
            <p:cNvPr id="192524" name="Picture 8" descr="simp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" y="1440"/>
              <a:ext cx="338" cy="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4714" name="Group 26"/>
          <p:cNvGrpSpPr>
            <a:grpSpLocks/>
          </p:cNvGrpSpPr>
          <p:nvPr/>
        </p:nvGrpSpPr>
        <p:grpSpPr bwMode="auto">
          <a:xfrm>
            <a:off x="1524000" y="3657600"/>
            <a:ext cx="7037388" cy="1905000"/>
            <a:chOff x="0" y="2304"/>
            <a:chExt cx="4433" cy="1200"/>
          </a:xfrm>
        </p:grpSpPr>
        <p:sp>
          <p:nvSpPr>
            <p:cNvPr id="192521" name="AutoShape 6"/>
            <p:cNvSpPr>
              <a:spLocks noChangeArrowheads="1"/>
            </p:cNvSpPr>
            <p:nvPr/>
          </p:nvSpPr>
          <p:spPr bwMode="auto">
            <a:xfrm>
              <a:off x="0" y="2304"/>
              <a:ext cx="3072" cy="1200"/>
            </a:xfrm>
            <a:prstGeom prst="wedgeRoundRectCallout">
              <a:avLst>
                <a:gd name="adj1" fmla="val 80764"/>
                <a:gd name="adj2" fmla="val 12583"/>
                <a:gd name="adj3" fmla="val 16667"/>
              </a:avLst>
            </a:prstGeom>
            <a:solidFill>
              <a:schemeClr val="hlink"/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3600" dirty="0"/>
                <a:t>But maybe still has useful patterns that we can use.</a:t>
              </a:r>
              <a:endParaRPr lang="en-US" altLang="en-US" sz="4400" dirty="0"/>
            </a:p>
          </p:txBody>
        </p:sp>
        <p:pic>
          <p:nvPicPr>
            <p:cNvPr id="192522" name="Picture 10" descr="simp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0" y="2880"/>
              <a:ext cx="353" cy="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4695" name="AutoShape 7"/>
          <p:cNvSpPr>
            <a:spLocks noChangeArrowheads="1"/>
          </p:cNvSpPr>
          <p:nvPr/>
        </p:nvSpPr>
        <p:spPr bwMode="auto">
          <a:xfrm>
            <a:off x="4724400" y="5791200"/>
            <a:ext cx="1447800" cy="838200"/>
          </a:xfrm>
          <a:prstGeom prst="wedgeRoundRectCallout">
            <a:avLst>
              <a:gd name="adj1" fmla="val 11625"/>
              <a:gd name="adj2" fmla="val -26324"/>
              <a:gd name="adj3" fmla="val 16667"/>
            </a:avLst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600"/>
              <a:t>But…</a:t>
            </a:r>
            <a:endParaRPr lang="en-US" altLang="en-US" sz="4400"/>
          </a:p>
        </p:txBody>
      </p:sp>
      <p:sp>
        <p:nvSpPr>
          <p:cNvPr id="114716" name="AutoShape 28"/>
          <p:cNvSpPr>
            <a:spLocks noChangeArrowheads="1"/>
          </p:cNvSpPr>
          <p:nvPr/>
        </p:nvSpPr>
        <p:spPr bwMode="auto">
          <a:xfrm>
            <a:off x="5334000" y="5791200"/>
            <a:ext cx="1600200" cy="838200"/>
          </a:xfrm>
          <a:prstGeom prst="wedgeRoundRectCallout">
            <a:avLst>
              <a:gd name="adj1" fmla="val 24801"/>
              <a:gd name="adj2" fmla="val -26324"/>
              <a:gd name="adj3" fmla="val 16667"/>
            </a:avLst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600"/>
              <a:t>But…</a:t>
            </a:r>
            <a:endParaRPr lang="en-US" altLang="en-US" sz="4400"/>
          </a:p>
        </p:txBody>
      </p:sp>
      <p:sp>
        <p:nvSpPr>
          <p:cNvPr id="114717" name="AutoShape 29"/>
          <p:cNvSpPr>
            <a:spLocks noChangeArrowheads="1"/>
          </p:cNvSpPr>
          <p:nvPr/>
        </p:nvSpPr>
        <p:spPr bwMode="auto">
          <a:xfrm>
            <a:off x="6019800" y="5791200"/>
            <a:ext cx="1600200" cy="838200"/>
          </a:xfrm>
          <a:prstGeom prst="wedgeRoundRectCallout">
            <a:avLst>
              <a:gd name="adj1" fmla="val 19148"/>
              <a:gd name="adj2" fmla="val -19699"/>
              <a:gd name="adj3" fmla="val 16667"/>
            </a:avLst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600"/>
              <a:t>But…</a:t>
            </a:r>
            <a:endParaRPr lang="en-US" altLang="en-US" sz="44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3402B5-14E7-4127-8640-CA5125F131F1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5" grpId="0" animBg="1"/>
      <p:bldP spid="114716" grpId="0" animBg="1"/>
      <p:bldP spid="11471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10363200" cy="1143000"/>
          </a:xfrm>
        </p:spPr>
        <p:txBody>
          <a:bodyPr/>
          <a:lstStyle/>
          <a:p>
            <a:r>
              <a:rPr lang="en-US" dirty="0"/>
              <a:t>Semi-supervised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990600"/>
            <a:ext cx="10896600" cy="5715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         </a:t>
            </a:r>
            <a:r>
              <a:rPr lang="en-US" sz="2400" dirty="0"/>
              <a:t>Training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48998" y="6248400"/>
            <a:ext cx="685802" cy="457200"/>
          </a:xfrm>
        </p:spPr>
        <p:txBody>
          <a:bodyPr/>
          <a:lstStyle/>
          <a:p>
            <a:pPr>
              <a:defRPr/>
            </a:pPr>
            <a:fld id="{FB3402B5-14E7-4127-8640-CA5125F131F1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" y="5219117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Semi-Supervised</a:t>
            </a:r>
          </a:p>
          <a:p>
            <a:r>
              <a:rPr lang="en-US" b="1" dirty="0"/>
              <a:t>Learning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304800" y="1523417"/>
            <a:ext cx="9974118" cy="1143000"/>
            <a:chOff x="304800" y="1523417"/>
            <a:chExt cx="9974118" cy="1143000"/>
          </a:xfrm>
        </p:grpSpPr>
        <p:grpSp>
          <p:nvGrpSpPr>
            <p:cNvPr id="9" name="Group 8"/>
            <p:cNvGrpSpPr/>
            <p:nvPr/>
          </p:nvGrpSpPr>
          <p:grpSpPr>
            <a:xfrm>
              <a:off x="304800" y="1523417"/>
              <a:ext cx="9974118" cy="1143000"/>
              <a:chOff x="228600" y="1455417"/>
              <a:chExt cx="9974118" cy="1143000"/>
            </a:xfrm>
          </p:grpSpPr>
          <p:sp>
            <p:nvSpPr>
              <p:cNvPr id="5" name="Rectangle 4"/>
              <p:cNvSpPr/>
              <p:nvPr/>
            </p:nvSpPr>
            <p:spPr bwMode="auto">
              <a:xfrm>
                <a:off x="2438400" y="1455417"/>
                <a:ext cx="2286000" cy="1143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R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Tx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R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Tx/>
                  <a:tabLst/>
                </a:pPr>
                <a:r>
                  <a:rPr kumimoji="0" 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All  Labeled Data</a:t>
                </a:r>
              </a:p>
            </p:txBody>
          </p:sp>
          <p:sp>
            <p:nvSpPr>
              <p:cNvPr id="6" name="Oval 5"/>
              <p:cNvSpPr/>
              <p:nvPr/>
            </p:nvSpPr>
            <p:spPr bwMode="auto">
              <a:xfrm>
                <a:off x="8373918" y="1531618"/>
                <a:ext cx="1828800" cy="990599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R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Tx/>
                  <a:tabLst/>
                </a:pPr>
                <a:endParaRPr kumimoji="0" 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R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Tx/>
                  <a:tabLst/>
                </a:pPr>
                <a:endParaRPr kumimoji="0" 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Right Arrow 6"/>
              <p:cNvSpPr/>
              <p:nvPr/>
            </p:nvSpPr>
            <p:spPr bwMode="auto">
              <a:xfrm flipV="1">
                <a:off x="4826577" y="1904999"/>
                <a:ext cx="3124200" cy="121918"/>
              </a:xfrm>
              <a:prstGeom prst="rightArrow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Tx/>
                  <a:buFontTx/>
                  <a:buChar char="•"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28600" y="1531618"/>
                <a:ext cx="182879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Supervised</a:t>
                </a:r>
              </a:p>
              <a:p>
                <a:r>
                  <a:rPr lang="en-US" b="1" dirty="0"/>
                  <a:t>Learning</a:t>
                </a: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8737600" y="1828800"/>
              <a:ext cx="1320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Model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52400" y="3165526"/>
            <a:ext cx="10126518" cy="1143000"/>
            <a:chOff x="152400" y="3165526"/>
            <a:chExt cx="10126518" cy="1143000"/>
          </a:xfrm>
        </p:grpSpPr>
        <p:grpSp>
          <p:nvGrpSpPr>
            <p:cNvPr id="15" name="Group 14"/>
            <p:cNvGrpSpPr/>
            <p:nvPr/>
          </p:nvGrpSpPr>
          <p:grpSpPr>
            <a:xfrm>
              <a:off x="152400" y="3165526"/>
              <a:ext cx="10126518" cy="1143000"/>
              <a:chOff x="152400" y="3165526"/>
              <a:chExt cx="10126518" cy="1143000"/>
            </a:xfrm>
          </p:grpSpPr>
          <p:sp>
            <p:nvSpPr>
              <p:cNvPr id="11" name="Rectangle 10"/>
              <p:cNvSpPr/>
              <p:nvPr/>
            </p:nvSpPr>
            <p:spPr bwMode="auto">
              <a:xfrm>
                <a:off x="2514600" y="3165526"/>
                <a:ext cx="2286000" cy="1143000"/>
              </a:xfrm>
              <a:prstGeom prst="rect">
                <a:avLst/>
              </a:prstGeom>
              <a:solidFill>
                <a:srgbClr val="FF99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R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Tx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R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Tx/>
                  <a:tabLst/>
                </a:pPr>
                <a:r>
                  <a:rPr kumimoji="0" 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All  Unlabeled Data</a:t>
                </a:r>
              </a:p>
            </p:txBody>
          </p:sp>
          <p:sp>
            <p:nvSpPr>
              <p:cNvPr id="12" name="Oval 11"/>
              <p:cNvSpPr/>
              <p:nvPr/>
            </p:nvSpPr>
            <p:spPr bwMode="auto">
              <a:xfrm>
                <a:off x="8450118" y="3241727"/>
                <a:ext cx="1828800" cy="990599"/>
              </a:xfrm>
              <a:prstGeom prst="ellipse">
                <a:avLst/>
              </a:prstGeom>
              <a:solidFill>
                <a:srgbClr val="FF99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R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Tx/>
                  <a:tabLst/>
                </a:pPr>
                <a:endParaRPr kumimoji="0" 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R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Tx/>
                  <a:tabLst/>
                </a:pPr>
                <a:endParaRPr kumimoji="0" 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Right Arrow 12"/>
              <p:cNvSpPr/>
              <p:nvPr/>
            </p:nvSpPr>
            <p:spPr bwMode="auto">
              <a:xfrm flipV="1">
                <a:off x="4902777" y="3615108"/>
                <a:ext cx="3124200" cy="121918"/>
              </a:xfrm>
              <a:prstGeom prst="rightArrow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Tx/>
                  <a:buFontTx/>
                  <a:buChar char="•"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52400" y="3241727"/>
                <a:ext cx="226002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err="1"/>
                  <a:t>UnSupervised</a:t>
                </a:r>
                <a:endParaRPr lang="en-US" b="1" dirty="0"/>
              </a:p>
              <a:p>
                <a:r>
                  <a:rPr lang="en-US" b="1" dirty="0"/>
                  <a:t>Learning</a:t>
                </a:r>
              </a:p>
            </p:txBody>
          </p:sp>
        </p:grp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42079" y="3342620"/>
              <a:ext cx="1444877" cy="749873"/>
            </a:xfrm>
            <a:prstGeom prst="rect">
              <a:avLst/>
            </a:prstGeom>
          </p:spPr>
        </p:pic>
      </p:grpSp>
      <p:grpSp>
        <p:nvGrpSpPr>
          <p:cNvPr id="30" name="Group 29"/>
          <p:cNvGrpSpPr/>
          <p:nvPr/>
        </p:nvGrpSpPr>
        <p:grpSpPr>
          <a:xfrm>
            <a:off x="2531341" y="4875635"/>
            <a:ext cx="7777595" cy="1563847"/>
            <a:chOff x="2531341" y="4875635"/>
            <a:chExt cx="7777595" cy="1563847"/>
          </a:xfrm>
        </p:grpSpPr>
        <p:grpSp>
          <p:nvGrpSpPr>
            <p:cNvPr id="28" name="Group 27"/>
            <p:cNvGrpSpPr/>
            <p:nvPr/>
          </p:nvGrpSpPr>
          <p:grpSpPr>
            <a:xfrm>
              <a:off x="2531341" y="4875635"/>
              <a:ext cx="7777595" cy="1563847"/>
              <a:chOff x="2531341" y="4875635"/>
              <a:chExt cx="7777595" cy="1563847"/>
            </a:xfrm>
          </p:grpSpPr>
          <p:sp>
            <p:nvSpPr>
              <p:cNvPr id="17" name="Rectangle 16"/>
              <p:cNvSpPr/>
              <p:nvPr/>
            </p:nvSpPr>
            <p:spPr bwMode="auto">
              <a:xfrm>
                <a:off x="2544618" y="4875635"/>
                <a:ext cx="2286000" cy="68696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R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Tx/>
                  <a:tabLst/>
                </a:pP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Some</a:t>
                </a:r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R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Tx/>
                  <a:tabLst/>
                </a:pPr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0" 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labeled Data</a:t>
                </a:r>
              </a:p>
            </p:txBody>
          </p:sp>
          <p:sp>
            <p:nvSpPr>
              <p:cNvPr id="18" name="Oval 17"/>
              <p:cNvSpPr/>
              <p:nvPr/>
            </p:nvSpPr>
            <p:spPr bwMode="auto">
              <a:xfrm>
                <a:off x="8480136" y="4951836"/>
                <a:ext cx="1828800" cy="990599"/>
              </a:xfrm>
              <a:prstGeom prst="ellipse">
                <a:avLst/>
              </a:prstGeom>
              <a:solidFill>
                <a:srgbClr val="FFCC66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R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Tx/>
                  <a:tabLst/>
                </a:pPr>
                <a:endParaRPr kumimoji="0" 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R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Tx/>
                  <a:tabLst/>
                </a:pPr>
                <a:endParaRPr kumimoji="0" 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 bwMode="auto">
              <a:xfrm>
                <a:off x="2531341" y="5752517"/>
                <a:ext cx="2286000" cy="686965"/>
              </a:xfrm>
              <a:prstGeom prst="rect">
                <a:avLst/>
              </a:prstGeom>
              <a:solidFill>
                <a:srgbClr val="FF99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R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Tx/>
                  <a:tabLst/>
                </a:pPr>
                <a:r>
                  <a:rPr kumimoji="0" 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Lots of</a:t>
                </a:r>
              </a:p>
              <a:p>
                <a:pPr marR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Tx/>
                  <a:tabLst/>
                </a:pPr>
                <a:r>
                  <a:rPr kumimoji="0" 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Unlabeled Data</a:t>
                </a:r>
              </a:p>
            </p:txBody>
          </p:sp>
          <p:sp>
            <p:nvSpPr>
              <p:cNvPr id="22" name="Minus 21"/>
              <p:cNvSpPr/>
              <p:nvPr/>
            </p:nvSpPr>
            <p:spPr bwMode="auto">
              <a:xfrm>
                <a:off x="4953000" y="5029200"/>
                <a:ext cx="1524000" cy="189917"/>
              </a:xfrm>
              <a:prstGeom prst="mathMinus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Tx/>
                  <a:buFontTx/>
                  <a:buChar char="•"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25" name="Minus 24"/>
              <p:cNvSpPr/>
              <p:nvPr/>
            </p:nvSpPr>
            <p:spPr bwMode="auto">
              <a:xfrm>
                <a:off x="4953000" y="5789463"/>
                <a:ext cx="1524000" cy="189917"/>
              </a:xfrm>
              <a:prstGeom prst="mathMinus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Tx/>
                  <a:buFontTx/>
                  <a:buChar char="•"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26" name="Minus 25"/>
              <p:cNvSpPr/>
              <p:nvPr/>
            </p:nvSpPr>
            <p:spPr bwMode="auto">
              <a:xfrm rot="16200000">
                <a:off x="5750218" y="5309749"/>
                <a:ext cx="950180" cy="389082"/>
              </a:xfrm>
              <a:prstGeom prst="mathMinus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Tx/>
                  <a:buFontTx/>
                  <a:buChar char="•"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27" name="Right Arrow 26"/>
              <p:cNvSpPr/>
              <p:nvPr/>
            </p:nvSpPr>
            <p:spPr bwMode="auto">
              <a:xfrm>
                <a:off x="6419850" y="5431690"/>
                <a:ext cx="1679286" cy="130910"/>
              </a:xfrm>
              <a:prstGeom prst="rightArrow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Tx/>
                  <a:buFontTx/>
                  <a:buChar char="•"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95241" y="5136108"/>
              <a:ext cx="1198589" cy="6220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2709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363200" cy="1143000"/>
          </a:xfrm>
        </p:spPr>
        <p:txBody>
          <a:bodyPr/>
          <a:lstStyle/>
          <a:p>
            <a:r>
              <a:rPr lang="en-US" altLang="en-US" dirty="0">
                <a:solidFill>
                  <a:schemeClr val="accent2"/>
                </a:solidFill>
              </a:rPr>
              <a:t>Semi</a:t>
            </a:r>
            <a:r>
              <a:rPr lang="en-US" altLang="en-US" dirty="0"/>
              <a:t>-Supervised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12039600" cy="48006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Self Training Algorithm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7030A0"/>
                </a:solidFill>
              </a:rPr>
              <a:t>Build a classifier with the limited labeled 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7030A0"/>
                </a:solidFill>
              </a:rPr>
              <a:t>Classify the Unlabeled using the classifier.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7030A0"/>
                </a:solidFill>
              </a:rPr>
              <a:t>Pick the record with the most confident prediction and </a:t>
            </a:r>
            <a:r>
              <a:rPr lang="en-US" altLang="en-US" b="1" dirty="0">
                <a:solidFill>
                  <a:srgbClr val="00B050"/>
                </a:solidFill>
              </a:rPr>
              <a:t>add to labeled data</a:t>
            </a:r>
            <a:r>
              <a:rPr lang="en-US" altLang="en-US" dirty="0">
                <a:solidFill>
                  <a:srgbClr val="00B050"/>
                </a:solidFill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7030A0"/>
                </a:solidFill>
              </a:rPr>
              <a:t>Note that #training (labeled) records increased by one.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7030A0"/>
                </a:solidFill>
              </a:rPr>
              <a:t>Rebuild the classifier, and repeat the above steps</a:t>
            </a:r>
          </a:p>
          <a:p>
            <a:endParaRPr lang="en-US" altLang="en-US" dirty="0"/>
          </a:p>
          <a:p>
            <a:endParaRPr lang="en-US" alt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3402B5-14E7-4127-8640-CA5125F131F1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918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Title 1"/>
          <p:cNvSpPr>
            <a:spLocks noGrp="1"/>
          </p:cNvSpPr>
          <p:nvPr>
            <p:ph type="title"/>
          </p:nvPr>
        </p:nvSpPr>
        <p:spPr>
          <a:xfrm>
            <a:off x="838200" y="131764"/>
            <a:ext cx="10210800" cy="528639"/>
          </a:xfrm>
        </p:spPr>
        <p:txBody>
          <a:bodyPr/>
          <a:lstStyle/>
          <a:p>
            <a:pPr eaLnBrk="1" hangingPunct="1"/>
            <a:r>
              <a:rPr lang="en-US" altLang="en-US" sz="4800" b="1" dirty="0">
                <a:solidFill>
                  <a:schemeClr val="tx2"/>
                </a:solidFill>
              </a:rPr>
              <a:t>Semi-Supervised: </a:t>
            </a:r>
            <a:r>
              <a:rPr lang="en-US" altLang="en-US" sz="4800" b="1" dirty="0">
                <a:solidFill>
                  <a:srgbClr val="7030A0"/>
                </a:solidFill>
              </a:rPr>
              <a:t>“Self Learning”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33398" y="1028010"/>
            <a:ext cx="11125202" cy="5144190"/>
            <a:chOff x="2607236" y="2012002"/>
            <a:chExt cx="6882839" cy="2712398"/>
          </a:xfrm>
        </p:grpSpPr>
        <p:sp>
          <p:nvSpPr>
            <p:cNvPr id="5" name="Rectangle 4"/>
            <p:cNvSpPr/>
            <p:nvPr/>
          </p:nvSpPr>
          <p:spPr>
            <a:xfrm>
              <a:off x="2668588" y="2286000"/>
              <a:ext cx="2286000" cy="990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000" b="1" dirty="0">
                  <a:solidFill>
                    <a:prstClr val="black"/>
                  </a:solidFill>
                </a:rPr>
                <a:t>Labeled data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204075" y="3733800"/>
              <a:ext cx="2286000" cy="990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600" b="1" dirty="0">
                  <a:solidFill>
                    <a:prstClr val="black"/>
                  </a:solidFill>
                </a:rPr>
                <a:t>Training process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162800" y="2286000"/>
              <a:ext cx="2286000" cy="990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600" b="1" dirty="0">
                  <a:solidFill>
                    <a:prstClr val="black"/>
                  </a:solidFill>
                </a:rPr>
                <a:t>Training process</a:t>
              </a:r>
            </a:p>
          </p:txBody>
        </p:sp>
        <p:sp>
          <p:nvSpPr>
            <p:cNvPr id="10" name="Pentagon 9"/>
            <p:cNvSpPr/>
            <p:nvPr/>
          </p:nvSpPr>
          <p:spPr>
            <a:xfrm>
              <a:off x="2668588" y="3733800"/>
              <a:ext cx="2284412" cy="381000"/>
            </a:xfrm>
            <a:prstGeom prst="homePlat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600" b="1" dirty="0">
                  <a:solidFill>
                    <a:prstClr val="black"/>
                  </a:solidFill>
                </a:rPr>
                <a:t>Labeled</a:t>
              </a:r>
            </a:p>
          </p:txBody>
        </p:sp>
        <p:sp>
          <p:nvSpPr>
            <p:cNvPr id="11" name="Pentagon 10"/>
            <p:cNvSpPr/>
            <p:nvPr/>
          </p:nvSpPr>
          <p:spPr>
            <a:xfrm>
              <a:off x="2657476" y="4343400"/>
              <a:ext cx="2284413" cy="381000"/>
            </a:xfrm>
            <a:prstGeom prst="homePlat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600" b="1" dirty="0">
                  <a:solidFill>
                    <a:prstClr val="black"/>
                  </a:solidFill>
                </a:rPr>
                <a:t>Unlabeled</a:t>
              </a:r>
            </a:p>
          </p:txBody>
        </p:sp>
        <p:sp>
          <p:nvSpPr>
            <p:cNvPr id="12" name="Pentagon 11"/>
            <p:cNvSpPr/>
            <p:nvPr/>
          </p:nvSpPr>
          <p:spPr>
            <a:xfrm>
              <a:off x="5475288" y="4343400"/>
              <a:ext cx="1371600" cy="381000"/>
            </a:xfrm>
            <a:prstGeom prst="homePlat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 dirty="0">
                  <a:solidFill>
                    <a:prstClr val="black"/>
                  </a:solidFill>
                </a:rPr>
                <a:t>Labeled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5105400" y="2781300"/>
              <a:ext cx="1905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954588" y="3924300"/>
              <a:ext cx="18923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846888" y="3924300"/>
              <a:ext cx="0" cy="6096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endCxn id="12" idx="1"/>
            </p:cNvCxnSpPr>
            <p:nvPr/>
          </p:nvCxnSpPr>
          <p:spPr>
            <a:xfrm>
              <a:off x="4954588" y="4533900"/>
              <a:ext cx="5207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5214938" y="3924300"/>
              <a:ext cx="0" cy="609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endCxn id="8" idx="1"/>
            </p:cNvCxnSpPr>
            <p:nvPr/>
          </p:nvCxnSpPr>
          <p:spPr>
            <a:xfrm>
              <a:off x="6846889" y="4229100"/>
              <a:ext cx="3571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3555" name="TextBox 32"/>
            <p:cNvSpPr txBox="1">
              <a:spLocks noChangeArrowheads="1"/>
            </p:cNvSpPr>
            <p:nvPr/>
          </p:nvSpPr>
          <p:spPr bwMode="auto">
            <a:xfrm>
              <a:off x="2668588" y="2012002"/>
              <a:ext cx="2111375" cy="417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b="1" dirty="0">
                  <a:solidFill>
                    <a:srgbClr val="000000"/>
                  </a:solidFill>
                </a:rPr>
                <a:t>Supervised</a:t>
              </a:r>
            </a:p>
          </p:txBody>
        </p:sp>
        <p:sp>
          <p:nvSpPr>
            <p:cNvPr id="193556" name="TextBox 33"/>
            <p:cNvSpPr txBox="1">
              <a:spLocks noChangeArrowheads="1"/>
            </p:cNvSpPr>
            <p:nvPr/>
          </p:nvSpPr>
          <p:spPr bwMode="auto">
            <a:xfrm>
              <a:off x="2607236" y="3384126"/>
              <a:ext cx="1925637" cy="308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b="1" dirty="0">
                  <a:solidFill>
                    <a:srgbClr val="7030A0"/>
                  </a:solidFill>
                </a:rPr>
                <a:t>Semi-supervised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1D1D11-DF5B-4CBE-907D-870A617657B7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</p:spTree>
  </p:cSld>
  <p:clrMapOvr>
    <a:masterClrMapping/>
  </p:clrMapOvr>
  <p:transition spd="slow">
    <p:split orient="vert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363200" cy="1143000"/>
          </a:xfrm>
        </p:spPr>
        <p:txBody>
          <a:bodyPr/>
          <a:lstStyle/>
          <a:p>
            <a:r>
              <a:rPr lang="en-US" altLang="en-US" dirty="0">
                <a:solidFill>
                  <a:schemeClr val="accent2"/>
                </a:solidFill>
              </a:rPr>
              <a:t>Semi</a:t>
            </a:r>
            <a:r>
              <a:rPr lang="en-US" altLang="en-US" dirty="0"/>
              <a:t>-Supervised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11506200" cy="48006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Substantial recent work in ML.  A number of interesting methods have been developed.</a:t>
            </a:r>
          </a:p>
          <a:p>
            <a:r>
              <a:rPr lang="en-US" altLang="en-US" dirty="0"/>
              <a:t>Self Training</a:t>
            </a:r>
          </a:p>
          <a:p>
            <a:r>
              <a:rPr lang="en-US" altLang="en-US" dirty="0" err="1"/>
              <a:t>Cotraining</a:t>
            </a:r>
            <a:endParaRPr lang="en-US" altLang="en-US" dirty="0"/>
          </a:p>
          <a:p>
            <a:r>
              <a:rPr lang="en-US" altLang="en-US" dirty="0"/>
              <a:t>Active Learning</a:t>
            </a:r>
          </a:p>
          <a:p>
            <a:r>
              <a:rPr lang="en-US" altLang="en-US" dirty="0"/>
              <a:t>Transfer Learning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3402B5-14E7-4127-8640-CA5125F131F1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1953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1524000" y="2708275"/>
            <a:ext cx="914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85002" name="Text Box 10"/>
          <p:cNvSpPr txBox="1">
            <a:spLocks noChangeArrowheads="1"/>
          </p:cNvSpPr>
          <p:nvPr/>
        </p:nvSpPr>
        <p:spPr bwMode="auto">
          <a:xfrm>
            <a:off x="4064859" y="338277"/>
            <a:ext cx="406906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Arial" charset="0"/>
              </a:rPr>
              <a:t>Feature Selection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charset="0"/>
              </a:rPr>
              <a:t> </a:t>
            </a:r>
          </a:p>
        </p:txBody>
      </p:sp>
      <p:sp>
        <p:nvSpPr>
          <p:cNvPr id="85003" name="Text Box 11"/>
          <p:cNvSpPr txBox="1">
            <a:spLocks noChangeArrowheads="1"/>
          </p:cNvSpPr>
          <p:nvPr/>
        </p:nvSpPr>
        <p:spPr bwMode="auto">
          <a:xfrm>
            <a:off x="1524001" y="1659731"/>
            <a:ext cx="5618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Arial" charset="0"/>
              </a:rPr>
              <a:t>Color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Arial" charset="0"/>
              </a:rPr>
              <a:t>{Green, Brown, Gray, Other}   ?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charset="0"/>
              </a:rPr>
              <a:t>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62200" y="2427288"/>
            <a:ext cx="7778750" cy="3890963"/>
            <a:chOff x="838200" y="2427287"/>
            <a:chExt cx="7778750" cy="3890963"/>
          </a:xfrm>
        </p:grpSpPr>
        <p:sp>
          <p:nvSpPr>
            <p:cNvPr id="84997" name="Text Box 5"/>
            <p:cNvSpPr txBox="1">
              <a:spLocks noChangeArrowheads="1"/>
            </p:cNvSpPr>
            <p:nvPr/>
          </p:nvSpPr>
          <p:spPr bwMode="auto">
            <a:xfrm>
              <a:off x="7010400" y="2655887"/>
              <a:ext cx="1606550" cy="830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Arial" charset="0"/>
                </a:rPr>
                <a:t>Antennae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Arial" charset="0"/>
                </a:rPr>
                <a:t>Length</a:t>
              </a:r>
              <a:r>
                <a: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charset="0"/>
                </a:rPr>
                <a:t> 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838200" y="2427287"/>
              <a:ext cx="7386638" cy="3802063"/>
              <a:chOff x="838200" y="2427287"/>
              <a:chExt cx="7386638" cy="3802063"/>
            </a:xfrm>
          </p:grpSpPr>
          <p:graphicFrame>
            <p:nvGraphicFramePr>
              <p:cNvPr id="35842" name="Object 2"/>
              <p:cNvGraphicFramePr>
                <a:graphicFrameLocks noChangeAspect="1"/>
              </p:cNvGraphicFramePr>
              <p:nvPr/>
            </p:nvGraphicFramePr>
            <p:xfrm>
              <a:off x="838200" y="2427287"/>
              <a:ext cx="6105525" cy="36607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16" name="Bitmap Image" r:id="rId4" imgW="4352381" imgH="2610214" progId="Paint.Picture">
                      <p:embed/>
                    </p:oleObj>
                  </mc:Choice>
                  <mc:Fallback>
                    <p:oleObj name="Bitmap Image" r:id="rId4" imgW="4352381" imgH="2610214" progId="Paint.Picture">
                      <p:embed/>
                      <p:pic>
                        <p:nvPicPr>
                          <p:cNvPr id="35842" name="Object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38200" y="2427287"/>
                            <a:ext cx="6105525" cy="36607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4995" name="Text Box 3"/>
              <p:cNvSpPr txBox="1">
                <a:spLocks noChangeArrowheads="1"/>
              </p:cNvSpPr>
              <p:nvPr/>
            </p:nvSpPr>
            <p:spPr bwMode="auto">
              <a:xfrm>
                <a:off x="4267200" y="2427287"/>
                <a:ext cx="1225550" cy="830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+mn-ea"/>
                    <a:cs typeface="Arial" charset="0"/>
                  </a:rPr>
                  <a:t>Thorax Length</a:t>
                </a:r>
                <a:r>
                  <a:rPr kumimoji="0" 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Arial" charset="0"/>
                  </a:rPr>
                  <a:t> </a:t>
                </a: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charset="0"/>
                </a:endParaRPr>
              </a:p>
            </p:txBody>
          </p:sp>
          <p:sp>
            <p:nvSpPr>
              <p:cNvPr id="84996" name="Text Box 4"/>
              <p:cNvSpPr txBox="1">
                <a:spLocks noChangeArrowheads="1"/>
              </p:cNvSpPr>
              <p:nvPr/>
            </p:nvSpPr>
            <p:spPr bwMode="auto">
              <a:xfrm>
                <a:off x="1600200" y="2427287"/>
                <a:ext cx="1524000" cy="830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+mn-ea"/>
                    <a:cs typeface="Arial" charset="0"/>
                  </a:rPr>
                  <a:t>Abdomen 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+mn-ea"/>
                    <a:cs typeface="Arial" charset="0"/>
                  </a:rPr>
                  <a:t>Length</a:t>
                </a:r>
                <a:r>
                  <a:rPr kumimoji="0" 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Arial" charset="0"/>
                  </a:rPr>
                  <a:t> </a:t>
                </a:r>
              </a:p>
            </p:txBody>
          </p:sp>
          <p:sp>
            <p:nvSpPr>
              <p:cNvPr id="84999" name="Rectangle 7"/>
              <p:cNvSpPr>
                <a:spLocks noChangeArrowheads="1"/>
              </p:cNvSpPr>
              <p:nvPr/>
            </p:nvSpPr>
            <p:spPr bwMode="auto">
              <a:xfrm>
                <a:off x="6775450" y="4484687"/>
                <a:ext cx="1449388" cy="830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+mn-ea"/>
                    <a:cs typeface="Arial" charset="0"/>
                  </a:rPr>
                  <a:t>Mandible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+mn-ea"/>
                    <a:cs typeface="Arial" charset="0"/>
                  </a:rPr>
                  <a:t>Size</a:t>
                </a:r>
              </a:p>
            </p:txBody>
          </p:sp>
          <p:sp>
            <p:nvSpPr>
              <p:cNvPr id="35848" name="Text Box 8"/>
              <p:cNvSpPr txBox="1">
                <a:spLocks noChangeArrowheads="1"/>
              </p:cNvSpPr>
              <p:nvPr/>
            </p:nvSpPr>
            <p:spPr bwMode="auto">
              <a:xfrm>
                <a:off x="1974850" y="5399087"/>
                <a:ext cx="1490663" cy="8302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Arial" pitchFamily="34" charset="0"/>
                  </a:rPr>
                  <a:t>Spiracle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Arial" pitchFamily="34" charset="0"/>
                  </a:rPr>
                  <a:t>Diameter</a:t>
                </a:r>
                <a:r>
                  <a: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Arial" pitchFamily="34" charset="0"/>
                  </a:rPr>
                  <a:t> </a:t>
                </a:r>
              </a:p>
            </p:txBody>
          </p:sp>
        </p:grpSp>
        <p:sp>
          <p:nvSpPr>
            <p:cNvPr id="35849" name="Text Box 9"/>
            <p:cNvSpPr txBox="1">
              <a:spLocks noChangeArrowheads="1"/>
            </p:cNvSpPr>
            <p:nvPr/>
          </p:nvSpPr>
          <p:spPr bwMode="auto">
            <a:xfrm>
              <a:off x="4640263" y="5856287"/>
              <a:ext cx="177482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Arial" pitchFamily="34" charset="0"/>
                </a:rPr>
                <a:t>Leg Length</a:t>
              </a: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Arial" pitchFamily="34" charset="0"/>
                </a:rPr>
                <a:t> </a:t>
              </a:r>
            </a:p>
          </p:txBody>
        </p:sp>
      </p:grpSp>
      <p:sp>
        <p:nvSpPr>
          <p:cNvPr id="85004" name="Text Box 12"/>
          <p:cNvSpPr txBox="1">
            <a:spLocks noChangeArrowheads="1"/>
          </p:cNvSpPr>
          <p:nvPr/>
        </p:nvSpPr>
        <p:spPr bwMode="auto">
          <a:xfrm>
            <a:off x="7345363" y="1676400"/>
            <a:ext cx="22209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Arial" charset="0"/>
              </a:rPr>
              <a:t>Has Wings?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charset="0"/>
              </a:rPr>
              <a:t> </a:t>
            </a:r>
          </a:p>
        </p:txBody>
      </p:sp>
      <p:sp>
        <p:nvSpPr>
          <p:cNvPr id="1037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9D7D87-108D-4761-B54F-A1292EEB1BB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52600" y="914401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itchFamily="34" charset="0"/>
              </a:rPr>
              <a:t>Which Features would help classify ?</a:t>
            </a:r>
          </a:p>
        </p:txBody>
      </p:sp>
    </p:spTree>
    <p:extLst>
      <p:ext uri="{BB962C8B-B14F-4D97-AF65-F5344CB8AC3E}">
        <p14:creationId xmlns:p14="http://schemas.microsoft.com/office/powerpoint/2010/main" val="3223234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02" grpId="0"/>
      <p:bldP spid="85003" grpId="0"/>
      <p:bldP spid="85004" grpId="0"/>
      <p:bldP spid="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" y="-18473"/>
            <a:ext cx="11239500" cy="8566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                  </a:t>
            </a:r>
            <a:r>
              <a:rPr lang="en-US" sz="5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Deep Learning</a:t>
            </a:r>
            <a:endParaRPr lang="en-US" sz="48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3402B5-14E7-4127-8640-CA5125F131F1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8100" y="990600"/>
            <a:ext cx="121539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solidFill>
                  <a:srgbClr val="000000"/>
                </a:solidFill>
              </a:rPr>
              <a:t>Deep Learning (DL)  is a relatively new development</a:t>
            </a:r>
          </a:p>
          <a:p>
            <a:pPr marL="457200" lvl="0" indent="-457200"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solidFill>
                  <a:srgbClr val="000000"/>
                </a:solidFill>
              </a:rPr>
              <a:t>Around 2010, DL algorithms started outperforming other ML techniques. </a:t>
            </a:r>
          </a:p>
          <a:p>
            <a:pPr marL="457200" lvl="0" indent="-457200"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solidFill>
                  <a:srgbClr val="000000"/>
                </a:solidFill>
              </a:rPr>
              <a:t>first in speech recognition and computer vision, then NLP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050" y="4191001"/>
            <a:ext cx="4807663" cy="25070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100" y="3187511"/>
            <a:ext cx="121539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7030A0"/>
                </a:solidFill>
              </a:rPr>
              <a:t>Yoshua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 err="1">
                <a:solidFill>
                  <a:srgbClr val="7030A0"/>
                </a:solidFill>
              </a:rPr>
              <a:t>Bengio</a:t>
            </a:r>
            <a:r>
              <a:rPr lang="en-US" sz="2800" b="1" dirty="0"/>
              <a:t>, </a:t>
            </a:r>
            <a:r>
              <a:rPr lang="en-US" sz="2800" b="1" dirty="0">
                <a:solidFill>
                  <a:srgbClr val="7030A0"/>
                </a:solidFill>
              </a:rPr>
              <a:t>Geoffrey Hinton</a:t>
            </a:r>
            <a:r>
              <a:rPr lang="en-US" sz="2800" b="1" dirty="0"/>
              <a:t>, and </a:t>
            </a:r>
            <a:r>
              <a:rPr lang="en-US" sz="2800" b="1" dirty="0">
                <a:solidFill>
                  <a:srgbClr val="7030A0"/>
                </a:solidFill>
              </a:rPr>
              <a:t>Yann </a:t>
            </a:r>
            <a:r>
              <a:rPr lang="en-US" sz="2800" b="1" dirty="0" err="1">
                <a:solidFill>
                  <a:srgbClr val="7030A0"/>
                </a:solidFill>
              </a:rPr>
              <a:t>LeCun</a:t>
            </a:r>
            <a:r>
              <a:rPr lang="en-US" sz="2800" b="1" dirty="0">
                <a:solidFill>
                  <a:srgbClr val="7030A0"/>
                </a:solidFill>
              </a:rPr>
              <a:t>  </a:t>
            </a:r>
            <a:r>
              <a:rPr lang="en-US" sz="2800" dirty="0"/>
              <a:t>win </a:t>
            </a:r>
          </a:p>
          <a:p>
            <a:r>
              <a:rPr lang="en-US" sz="2800" b="1" dirty="0">
                <a:solidFill>
                  <a:srgbClr val="7030A0"/>
                </a:solidFill>
                <a:hlinkClick r:id="rId3"/>
              </a:rPr>
              <a:t>2018 ACM Turing Award </a:t>
            </a:r>
            <a:r>
              <a:rPr lang="en-US" sz="2800" dirty="0"/>
              <a:t>for breakthroughs in deep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255640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904089"/>
            <a:ext cx="1219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ML can work well if the input data is well </a:t>
            </a:r>
            <a:r>
              <a:rPr lang="en-US" sz="2800" b="1" dirty="0"/>
              <a:t>represented</a:t>
            </a:r>
            <a:r>
              <a:rPr lang="en-US" sz="2800" dirty="0"/>
              <a:t> by the extracted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ML works well because of </a:t>
            </a:r>
            <a:r>
              <a:rPr lang="en-US" sz="2800" b="1" dirty="0">
                <a:solidFill>
                  <a:srgbClr val="E68230"/>
                </a:solidFill>
              </a:rPr>
              <a:t>human-designed representations</a:t>
            </a:r>
            <a:r>
              <a:rPr lang="en-US" sz="2800" dirty="0">
                <a:solidFill>
                  <a:srgbClr val="E68230"/>
                </a:solidFill>
              </a:rPr>
              <a:t> </a:t>
            </a:r>
            <a:r>
              <a:rPr lang="en-US" sz="2800" dirty="0"/>
              <a:t>and </a:t>
            </a:r>
            <a:r>
              <a:rPr lang="en-US" sz="2800" b="1" dirty="0">
                <a:solidFill>
                  <a:srgbClr val="E68230"/>
                </a:solidFill>
              </a:rPr>
              <a:t>input features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075280" y="182564"/>
            <a:ext cx="8041440" cy="8588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vs. Deep Learning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38200" y="1932581"/>
            <a:ext cx="7917042" cy="4319368"/>
            <a:chOff x="838200" y="1932581"/>
            <a:chExt cx="7917042" cy="4319368"/>
          </a:xfrm>
        </p:grpSpPr>
        <p:sp>
          <p:nvSpPr>
            <p:cNvPr id="9" name="Rectangle 8"/>
            <p:cNvSpPr/>
            <p:nvPr/>
          </p:nvSpPr>
          <p:spPr bwMode="auto">
            <a:xfrm>
              <a:off x="1243331" y="5647703"/>
              <a:ext cx="3124200" cy="56216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R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Tx/>
                <a:tabLst/>
              </a:pPr>
              <a:r>
                <a:rPr lang="en-US" sz="1800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Requires Domain  specific</a:t>
              </a:r>
            </a:p>
            <a:p>
              <a:pPr marR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Tx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Knowledge, and high skill</a:t>
              </a: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7108" y="5089398"/>
              <a:ext cx="2128134" cy="428160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6838542" y="5605618"/>
              <a:ext cx="18292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>
                  <a:latin typeface="Calibri" panose="020F0502020204030204" pitchFamily="34" charset="0"/>
                  <a:cs typeface="Calibri" panose="020F0502020204030204" pitchFamily="34" charset="0"/>
                </a:rPr>
                <a:t>Evaluate</a:t>
              </a:r>
            </a:p>
            <a:p>
              <a:r>
                <a:rPr lang="en-US" sz="1800" b="1" dirty="0">
                  <a:latin typeface="Calibri" panose="020F0502020204030204" pitchFamily="34" charset="0"/>
                  <a:cs typeface="Calibri" panose="020F0502020204030204" pitchFamily="34" charset="0"/>
                </a:rPr>
                <a:t>Generalization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971550" y="1946162"/>
              <a:ext cx="7696200" cy="3135799"/>
              <a:chOff x="1828800" y="2889303"/>
              <a:chExt cx="7696200" cy="3135799"/>
            </a:xfrm>
          </p:grpSpPr>
          <p:sp>
            <p:nvSpPr>
              <p:cNvPr id="17" name="Rectangle 16"/>
              <p:cNvSpPr/>
              <p:nvPr/>
            </p:nvSpPr>
            <p:spPr bwMode="auto">
              <a:xfrm>
                <a:off x="3314700" y="2889303"/>
                <a:ext cx="4610100" cy="1066800"/>
              </a:xfrm>
              <a:prstGeom prst="rect">
                <a:avLst/>
              </a:prstGeom>
              <a:solidFill>
                <a:schemeClr val="accent3">
                  <a:lumMod val="9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R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Tx/>
                  <a:tabLst/>
                </a:pPr>
                <a:endPara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R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Tx/>
                  <a:tabLst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kumimoji="0" lang="en-US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Machine Learning in Practice</a:t>
                </a:r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1828800" y="4800600"/>
                <a:ext cx="7696200" cy="1224502"/>
                <a:chOff x="1752600" y="4719098"/>
                <a:chExt cx="7696200" cy="1224502"/>
              </a:xfrm>
            </p:grpSpPr>
            <p:sp>
              <p:nvSpPr>
                <p:cNvPr id="19" name="Rectangle 18"/>
                <p:cNvSpPr/>
                <p:nvPr/>
              </p:nvSpPr>
              <p:spPr bwMode="auto">
                <a:xfrm>
                  <a:off x="1752600" y="4724400"/>
                  <a:ext cx="3746610" cy="1219200"/>
                </a:xfrm>
                <a:prstGeom prst="rect">
                  <a:avLst/>
                </a:prstGeom>
                <a:solidFill>
                  <a:schemeClr val="accent3">
                    <a:lumMod val="95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lvl="1" eaLnBrk="1" hangingPunct="1">
                    <a:lnSpc>
                      <a:spcPct val="80000"/>
                    </a:lnSpc>
                    <a:spcBef>
                      <a:spcPct val="20000"/>
                    </a:spcBef>
                    <a:buClr>
                      <a:srgbClr val="FF0000"/>
                    </a:buClr>
                  </a:pPr>
                  <a:endParaRPr lang="en-US" sz="20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lvl="1" eaLnBrk="1" hangingPunct="1">
                    <a:lnSpc>
                      <a:spcPct val="80000"/>
                    </a:lnSpc>
                    <a:spcBef>
                      <a:spcPct val="20000"/>
                    </a:spcBef>
                    <a:buClr>
                      <a:srgbClr val="FF0000"/>
                    </a:buClr>
                  </a:pPr>
                  <a:r>
                    <a:rPr lang="en-US" sz="20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Represent input through features the computer can understand </a:t>
                  </a:r>
                  <a:endParaRPr kumimoji="0" 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 bwMode="auto">
                <a:xfrm>
                  <a:off x="5499210" y="4724400"/>
                  <a:ext cx="1892190" cy="1219200"/>
                </a:xfrm>
                <a:prstGeom prst="rect">
                  <a:avLst/>
                </a:prstGeom>
                <a:solidFill>
                  <a:schemeClr val="accent3">
                    <a:lumMod val="95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lvl="0" eaLnBrk="1" hangingPunct="1">
                    <a:lnSpc>
                      <a:spcPct val="80000"/>
                    </a:lnSpc>
                    <a:spcBef>
                      <a:spcPct val="20000"/>
                    </a:spcBef>
                    <a:buClr>
                      <a:srgbClr val="FF0000"/>
                    </a:buClr>
                  </a:pPr>
                  <a:endParaRPr lang="en-US" sz="200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lvl="0" eaLnBrk="1" hangingPunct="1">
                    <a:lnSpc>
                      <a:spcPct val="80000"/>
                    </a:lnSpc>
                    <a:spcBef>
                      <a:spcPct val="20000"/>
                    </a:spcBef>
                    <a:buClr>
                      <a:srgbClr val="FF0000"/>
                    </a:buClr>
                  </a:pPr>
                  <a:r>
                    <a:rPr lang="en-US" sz="2000" b="1" dirty="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    Learning</a:t>
                  </a:r>
                </a:p>
                <a:p>
                  <a:pPr lvl="0" eaLnBrk="1" hangingPunct="1">
                    <a:lnSpc>
                      <a:spcPct val="80000"/>
                    </a:lnSpc>
                    <a:spcBef>
                      <a:spcPct val="20000"/>
                    </a:spcBef>
                    <a:buClr>
                      <a:srgbClr val="FF0000"/>
                    </a:buClr>
                  </a:pPr>
                  <a:r>
                    <a:rPr lang="en-US" sz="2000" b="1" dirty="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   Algorithm</a:t>
                  </a:r>
                </a:p>
              </p:txBody>
            </p:sp>
            <p:sp>
              <p:nvSpPr>
                <p:cNvPr id="21" name="Rectangle 20"/>
                <p:cNvSpPr/>
                <p:nvPr/>
              </p:nvSpPr>
              <p:spPr bwMode="auto">
                <a:xfrm>
                  <a:off x="7480410" y="4719098"/>
                  <a:ext cx="1968390" cy="1224501"/>
                </a:xfrm>
                <a:prstGeom prst="rect">
                  <a:avLst/>
                </a:prstGeom>
                <a:solidFill>
                  <a:schemeClr val="accent3">
                    <a:lumMod val="95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R="0" algn="l" defTabSz="914400" rtl="0" eaLnBrk="1" fontAlgn="base" latinLnBrk="0" hangingPunct="1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SzTx/>
                    <a:tabLst/>
                  </a:pPr>
                  <a:endParaRPr kumimoji="0" 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marR="0" algn="l" defTabSz="914400" rtl="0" eaLnBrk="1" fontAlgn="base" latinLnBrk="0" hangingPunct="1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SzTx/>
                    <a:tabLst/>
                  </a:pPr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 </a:t>
                  </a:r>
                  <a:r>
                    <a:rPr lang="en-US" sz="20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Test Model’s</a:t>
                  </a:r>
                </a:p>
                <a:p>
                  <a:pPr marR="0" algn="l" defTabSz="914400" rtl="0" eaLnBrk="1" fontAlgn="base" latinLnBrk="0" hangingPunct="1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SzTx/>
                    <a:tabLst/>
                  </a:pPr>
                  <a:r>
                    <a:rPr kumimoji="0" lang="en-US" sz="2000" b="1" i="0" u="none" strike="noStrike" cap="none" normalizeH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Generalization</a:t>
                  </a:r>
                  <a:endParaRPr kumimoji="0" 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cxnSp>
          <p:nvCxnSpPr>
            <p:cNvPr id="13" name="Straight Connector 12"/>
            <p:cNvCxnSpPr/>
            <p:nvPr/>
          </p:nvCxnSpPr>
          <p:spPr bwMode="auto">
            <a:xfrm>
              <a:off x="7067550" y="1932581"/>
              <a:ext cx="1600200" cy="192487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auto">
            <a:xfrm flipH="1">
              <a:off x="971550" y="1932581"/>
              <a:ext cx="1485900" cy="192487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80815" y="5084704"/>
              <a:ext cx="2133785" cy="432854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606325" y="5598385"/>
              <a:ext cx="20040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/>
                <a:t>Optimize </a:t>
              </a:r>
            </a:p>
            <a:p>
              <a:r>
                <a:rPr lang="en-US" sz="1800" b="1" dirty="0"/>
                <a:t>Model parameters</a:t>
              </a: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5081959"/>
              <a:ext cx="3879960" cy="4998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463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945" y="762000"/>
            <a:ext cx="121158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A  subfield of ML. Exceptionally effective at </a:t>
            </a:r>
            <a:r>
              <a:rPr lang="en-US" sz="2800" b="1" dirty="0">
                <a:solidFill>
                  <a:srgbClr val="E68230"/>
                </a:solidFill>
              </a:rPr>
              <a:t>learning patterns</a:t>
            </a:r>
            <a:r>
              <a:rPr lang="en-US" sz="28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DL algorithms learn (multiple levels of) representation by using a </a:t>
            </a:r>
            <a:r>
              <a:rPr lang="en-US" sz="2800" b="1" dirty="0">
                <a:solidFill>
                  <a:srgbClr val="E68230"/>
                </a:solidFill>
              </a:rPr>
              <a:t>hierarchy of  layers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With </a:t>
            </a:r>
            <a:r>
              <a:rPr lang="en-US" sz="2800" b="1" dirty="0">
                <a:solidFill>
                  <a:srgbClr val="E68230"/>
                </a:solidFill>
              </a:rPr>
              <a:t>tons of information</a:t>
            </a:r>
            <a:r>
              <a:rPr lang="en-US" sz="2800" dirty="0"/>
              <a:t>, it begins to understand it and respond in useful ways.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345583" y="157927"/>
            <a:ext cx="9093817" cy="4516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Deep Learning </a:t>
            </a:r>
            <a:r>
              <a:rPr lang="en-US" sz="40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(DL) </a:t>
            </a:r>
            <a:r>
              <a:rPr lang="en-US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</a:p>
        </p:txBody>
      </p:sp>
      <p:pic>
        <p:nvPicPr>
          <p:cNvPr id="14" name="Picture 13" descr="machine-learning-vs-deep-learni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577882"/>
            <a:ext cx="8172221" cy="398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01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945" y="762000"/>
            <a:ext cx="12115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345583" y="157927"/>
            <a:ext cx="9093817" cy="4516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2D2DB9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What is Deep Learning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2D2DB9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(DL) </a:t>
            </a:r>
            <a:r>
              <a:rPr lang="en-US" dirty="0">
                <a:solidFill>
                  <a:srgbClr val="2D2DB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2D2DB9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5545" y="887905"/>
            <a:ext cx="11658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Deep Learning models are based on Artificial Neural Nets.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Deep Learning models use ANN with </a:t>
            </a:r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several hidden layers </a:t>
            </a:r>
            <a:r>
              <a:rPr lang="en-GB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between input and output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 first few layers  perform feature extraction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Often, custom architectures (CNN, RNN) are used.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483" y="2895600"/>
            <a:ext cx="8064015" cy="383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89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0" y="762000"/>
            <a:ext cx="8229600" cy="609561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3402B5-14E7-4127-8640-CA5125F131F1}" type="slidenum">
              <a:rPr lang="en-US" altLang="en-US" smtClean="0"/>
              <a:pPr>
                <a:defRPr/>
              </a:pPr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23169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Larger Datasets  and Deep Learning 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>Performance of Machine Learning Algorithms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1371600"/>
            <a:ext cx="9753600" cy="4953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24400" y="6324601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# training records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1125757" y="3160068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Performance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0" y="6324600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Source:Andrew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Ng.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1953808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</a:t>
            </a:r>
          </a:p>
          <a:p>
            <a:pPr marL="0" indent="0">
              <a:buNone/>
            </a:pPr>
            <a:r>
              <a:rPr lang="en-US" dirty="0"/>
              <a:t>                             </a:t>
            </a:r>
            <a:r>
              <a:rPr lang="en-US" sz="4000" dirty="0"/>
              <a:t>End Of Lecture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3402B5-14E7-4127-8640-CA5125F131F1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48689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</a:t>
            </a:r>
          </a:p>
          <a:p>
            <a:pPr marL="0" indent="0">
              <a:buNone/>
            </a:pPr>
            <a:r>
              <a:rPr lang="en-US" dirty="0"/>
              <a:t>                             </a:t>
            </a:r>
            <a:r>
              <a:rPr lang="en-US" sz="4000" dirty="0"/>
              <a:t>More on</a:t>
            </a:r>
            <a:r>
              <a:rPr lang="en-US" sz="4400" dirty="0"/>
              <a:t> SVM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3402B5-14E7-4127-8640-CA5125F131F1}" type="slidenum">
              <a:rPr lang="en-US" altLang="en-US" smtClean="0"/>
              <a:pPr>
                <a:defRPr/>
              </a:pPr>
              <a:t>47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62057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2140974" y="0"/>
            <a:ext cx="7772400" cy="1143000"/>
          </a:xfrm>
        </p:spPr>
        <p:txBody>
          <a:bodyPr/>
          <a:lstStyle/>
          <a:p>
            <a:r>
              <a:rPr lang="en-US" altLang="en-US" sz="4400" b="1" dirty="0"/>
              <a:t>Linear SVMs:  Overview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012723"/>
            <a:ext cx="9144000" cy="5447071"/>
          </a:xfrm>
        </p:spPr>
        <p:txBody>
          <a:bodyPr/>
          <a:lstStyle/>
          <a:p>
            <a:r>
              <a:rPr lang="en-US" altLang="en-US" sz="2800" dirty="0"/>
              <a:t>The classifier is a </a:t>
            </a:r>
            <a:r>
              <a:rPr lang="en-US" altLang="en-US" sz="2800" i="1" dirty="0"/>
              <a:t>separating hyperplane.</a:t>
            </a:r>
            <a:endParaRPr lang="en-US" altLang="en-US" sz="2800" dirty="0"/>
          </a:p>
          <a:p>
            <a:r>
              <a:rPr lang="en-US" altLang="en-US" sz="2800" dirty="0"/>
              <a:t>Most “important” training points are support vectors; they define the hyperplane.</a:t>
            </a:r>
          </a:p>
          <a:p>
            <a:r>
              <a:rPr lang="en-US" altLang="en-US" sz="2800" dirty="0"/>
              <a:t>Quadratic optimization algorithms can identify which training points </a:t>
            </a:r>
            <a:r>
              <a:rPr lang="en-US" altLang="en-US" sz="2800" b="1" dirty="0"/>
              <a:t>x</a:t>
            </a:r>
            <a:r>
              <a:rPr lang="en-US" altLang="en-US" sz="2800" i="1" baseline="-25000" dirty="0"/>
              <a:t>i</a:t>
            </a:r>
            <a:r>
              <a:rPr lang="en-US" altLang="en-US" sz="2800" b="1" baseline="-25000" dirty="0"/>
              <a:t> </a:t>
            </a:r>
            <a:r>
              <a:rPr lang="en-US" altLang="en-US" sz="2800" dirty="0"/>
              <a:t>are support vectors with non-zero </a:t>
            </a:r>
            <a:r>
              <a:rPr lang="en-US" altLang="en-US" sz="2800" dirty="0" err="1"/>
              <a:t>Lagrangian</a:t>
            </a:r>
            <a:r>
              <a:rPr lang="en-US" altLang="en-US" sz="2800" dirty="0"/>
              <a:t> multipliers </a:t>
            </a:r>
            <a:r>
              <a:rPr lang="el-GR" altLang="en-US" sz="2800" i="1" dirty="0">
                <a:cs typeface="Times New Roman" panose="02020603050405020304" pitchFamily="18" charset="0"/>
              </a:rPr>
              <a:t>α</a:t>
            </a:r>
            <a:r>
              <a:rPr lang="en-US" altLang="en-US" sz="2800" i="1" baseline="-25000" dirty="0" err="1">
                <a:cs typeface="Times New Roman" panose="02020603050405020304" pitchFamily="18" charset="0"/>
              </a:rPr>
              <a:t>i</a:t>
            </a:r>
            <a:r>
              <a:rPr lang="en-US" altLang="en-US" sz="2800" b="1" i="1" dirty="0">
                <a:cs typeface="Times New Roman" panose="02020603050405020304" pitchFamily="18" charset="0"/>
              </a:rPr>
              <a:t>.</a:t>
            </a:r>
            <a:r>
              <a:rPr lang="en-US" altLang="en-US" sz="2800" i="1" dirty="0">
                <a:cs typeface="Times New Roman" panose="02020603050405020304" pitchFamily="18" charset="0"/>
              </a:rPr>
              <a:t> </a:t>
            </a:r>
            <a:endParaRPr lang="en-US" altLang="en-US" sz="2800" dirty="0">
              <a:cs typeface="Times New Roman" panose="02020603050405020304" pitchFamily="18" charset="0"/>
            </a:endParaRPr>
          </a:p>
          <a:p>
            <a:r>
              <a:rPr lang="en-US" altLang="en-US" sz="2800" dirty="0">
                <a:cs typeface="Times New Roman" panose="02020603050405020304" pitchFamily="18" charset="0"/>
              </a:rPr>
              <a:t>Both in the dual formulation of the problem and in the solution training points appear only inside inner products: </a:t>
            </a:r>
          </a:p>
          <a:p>
            <a:endParaRPr lang="en-US" altLang="en-US" b="1" baseline="-25000" dirty="0"/>
          </a:p>
        </p:txBody>
      </p:sp>
      <p:sp>
        <p:nvSpPr>
          <p:cNvPr id="221188" name="Text Box 4"/>
          <p:cNvSpPr txBox="1">
            <a:spLocks noChangeArrowheads="1"/>
          </p:cNvSpPr>
          <p:nvPr/>
        </p:nvSpPr>
        <p:spPr bwMode="auto">
          <a:xfrm>
            <a:off x="2352675" y="5247558"/>
            <a:ext cx="4152900" cy="1155700"/>
          </a:xfrm>
          <a:prstGeom prst="rect">
            <a:avLst/>
          </a:prstGeom>
          <a:noFill/>
          <a:ln w="25400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1600" dirty="0">
                <a:solidFill>
                  <a:srgbClr val="000000"/>
                </a:solidFill>
              </a:rPr>
              <a:t>Find </a:t>
            </a:r>
            <a:r>
              <a:rPr lang="el-GR" altLang="en-US" sz="1600" i="1" dirty="0">
                <a:solidFill>
                  <a:srgbClr val="000000"/>
                </a:solidFill>
                <a:cs typeface="Times New Roman" panose="02020603050405020304" pitchFamily="18" charset="0"/>
              </a:rPr>
              <a:t>α</a:t>
            </a:r>
            <a:r>
              <a:rPr lang="en-US" altLang="en-US" sz="1600" i="1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1</a:t>
            </a:r>
            <a:r>
              <a:rPr lang="en-US" altLang="en-US" sz="1600" i="1" dirty="0">
                <a:solidFill>
                  <a:srgbClr val="000000"/>
                </a:solidFill>
                <a:cs typeface="Times New Roman" panose="02020603050405020304" pitchFamily="18" charset="0"/>
              </a:rPr>
              <a:t>…</a:t>
            </a:r>
            <a:r>
              <a:rPr lang="el-GR" altLang="en-US" sz="1600" i="1" dirty="0">
                <a:solidFill>
                  <a:srgbClr val="000000"/>
                </a:solidFill>
                <a:cs typeface="Times New Roman" panose="02020603050405020304" pitchFamily="18" charset="0"/>
              </a:rPr>
              <a:t>α</a:t>
            </a:r>
            <a:r>
              <a:rPr lang="en-US" altLang="en-US" sz="1600" i="1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</a:rPr>
              <a:t>such that</a:t>
            </a:r>
          </a:p>
          <a:p>
            <a:pPr eaLnBrk="1" hangingPunct="1"/>
            <a:r>
              <a:rPr lang="en-US" altLang="en-US" sz="1600" b="1" dirty="0">
                <a:solidFill>
                  <a:srgbClr val="000000"/>
                </a:solidFill>
                <a:cs typeface="Times New Roman" panose="02020603050405020304" pitchFamily="18" charset="0"/>
              </a:rPr>
              <a:t>Q</a:t>
            </a:r>
            <a:r>
              <a:rPr lang="en-US" altLang="en-US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(</a:t>
            </a:r>
            <a:r>
              <a:rPr lang="el-GR" altLang="en-US" sz="1800" b="1" dirty="0">
                <a:solidFill>
                  <a:srgbClr val="000000"/>
                </a:solidFill>
              </a:rPr>
              <a:t>α</a:t>
            </a:r>
            <a:r>
              <a:rPr lang="en-US" altLang="en-US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)</a:t>
            </a:r>
            <a:r>
              <a:rPr lang="en-US" altLang="en-US" sz="1600" b="1" dirty="0">
                <a:solidFill>
                  <a:srgbClr val="000000"/>
                </a:solidFill>
                <a:cs typeface="Times New Roman" panose="02020603050405020304" pitchFamily="18" charset="0"/>
              </a:rPr>
              <a:t> =</a:t>
            </a:r>
            <a:r>
              <a:rPr lang="el-GR" altLang="en-US" sz="1800" dirty="0">
                <a:solidFill>
                  <a:srgbClr val="000000"/>
                </a:solidFill>
                <a:cs typeface="Times New Roman" panose="02020603050405020304" pitchFamily="18" charset="0"/>
              </a:rPr>
              <a:t>Σ</a:t>
            </a:r>
            <a:r>
              <a:rPr lang="el-GR" altLang="en-US" sz="1600" i="1" dirty="0">
                <a:solidFill>
                  <a:srgbClr val="000000"/>
                </a:solidFill>
                <a:cs typeface="Times New Roman" panose="02020603050405020304" pitchFamily="18" charset="0"/>
              </a:rPr>
              <a:t>α</a:t>
            </a:r>
            <a:r>
              <a:rPr lang="en-US" altLang="en-US" sz="1600" i="1" baseline="-250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i</a:t>
            </a:r>
            <a:r>
              <a:rPr lang="en-US" altLang="en-US" sz="160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  </a:t>
            </a:r>
            <a:r>
              <a:rPr lang="en-US" altLang="en-US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- </a:t>
            </a:r>
            <a:r>
              <a:rPr lang="en-US" altLang="en-US" sz="1600" b="1" dirty="0">
                <a:solidFill>
                  <a:srgbClr val="000000"/>
                </a:solidFill>
                <a:cs typeface="Times New Roman" panose="02020603050405020304" pitchFamily="18" charset="0"/>
              </a:rPr>
              <a:t>½</a:t>
            </a:r>
            <a:r>
              <a:rPr lang="el-GR" altLang="en-US" sz="1800" dirty="0">
                <a:solidFill>
                  <a:srgbClr val="000000"/>
                </a:solidFill>
              </a:rPr>
              <a:t>ΣΣ</a:t>
            </a:r>
            <a:r>
              <a:rPr lang="el-GR" altLang="en-US" sz="1600" i="1" dirty="0">
                <a:solidFill>
                  <a:srgbClr val="000000"/>
                </a:solidFill>
                <a:cs typeface="Times New Roman" panose="02020603050405020304" pitchFamily="18" charset="0"/>
              </a:rPr>
              <a:t>α</a:t>
            </a:r>
            <a:r>
              <a:rPr lang="en-US" altLang="en-US" sz="1600" i="1" baseline="-250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i</a:t>
            </a:r>
            <a:r>
              <a:rPr lang="el-GR" altLang="en-US" sz="1600" i="1" dirty="0">
                <a:solidFill>
                  <a:srgbClr val="000000"/>
                </a:solidFill>
                <a:cs typeface="Times New Roman" panose="02020603050405020304" pitchFamily="18" charset="0"/>
              </a:rPr>
              <a:t>α</a:t>
            </a:r>
            <a:r>
              <a:rPr lang="en-US" altLang="en-US" sz="1600" i="1" baseline="-250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j</a:t>
            </a:r>
            <a:r>
              <a:rPr lang="en-US" altLang="en-US" sz="1600" i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y</a:t>
            </a:r>
            <a:r>
              <a:rPr lang="en-US" altLang="en-US" sz="1600" i="1" baseline="-250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i</a:t>
            </a:r>
            <a:r>
              <a:rPr lang="en-US" altLang="en-US" sz="1600" i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y</a:t>
            </a:r>
            <a:r>
              <a:rPr lang="en-US" altLang="en-US" sz="1600" i="1" baseline="-250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j</a:t>
            </a:r>
            <a:r>
              <a:rPr lang="en-US" altLang="en-US" sz="1600" b="1" dirty="0" err="1">
                <a:solidFill>
                  <a:srgbClr val="000000"/>
                </a:solidFill>
              </a:rPr>
              <a:t>x</a:t>
            </a:r>
            <a:r>
              <a:rPr lang="en-US" altLang="en-US" sz="1600" i="1" baseline="-25000" dirty="0" err="1">
                <a:solidFill>
                  <a:srgbClr val="000000"/>
                </a:solidFill>
              </a:rPr>
              <a:t>i</a:t>
            </a:r>
            <a:r>
              <a:rPr lang="en-US" altLang="en-US" sz="1600" b="1" baseline="30000" dirty="0" err="1">
                <a:solidFill>
                  <a:srgbClr val="000000"/>
                </a:solidFill>
              </a:rPr>
              <a:t>T</a:t>
            </a:r>
            <a:r>
              <a:rPr lang="en-US" altLang="en-US" sz="1600" b="1" dirty="0" err="1">
                <a:solidFill>
                  <a:srgbClr val="000000"/>
                </a:solidFill>
              </a:rPr>
              <a:t>x</a:t>
            </a:r>
            <a:r>
              <a:rPr lang="en-US" altLang="en-US" sz="1600" i="1" baseline="-25000" dirty="0" err="1">
                <a:solidFill>
                  <a:srgbClr val="000000"/>
                </a:solidFill>
              </a:rPr>
              <a:t>j</a:t>
            </a:r>
            <a:r>
              <a:rPr lang="en-US" altLang="en-US" sz="1600" b="1" dirty="0">
                <a:solidFill>
                  <a:srgbClr val="000000"/>
                </a:solidFill>
              </a:rPr>
              <a:t> </a:t>
            </a:r>
            <a:r>
              <a:rPr lang="en-US" altLang="en-US" sz="1600" dirty="0">
                <a:solidFill>
                  <a:srgbClr val="000000"/>
                </a:solidFill>
              </a:rPr>
              <a:t>is maximized and </a:t>
            </a:r>
          </a:p>
          <a:p>
            <a:pPr eaLnBrk="1" hangingPunct="1"/>
            <a:r>
              <a:rPr lang="en-US" altLang="en-US" sz="1600" dirty="0">
                <a:solidFill>
                  <a:srgbClr val="000000"/>
                </a:solidFill>
              </a:rPr>
              <a:t>(1)</a:t>
            </a:r>
            <a:r>
              <a:rPr lang="en-US" altLang="en-US" sz="1800" dirty="0">
                <a:solidFill>
                  <a:srgbClr val="000000"/>
                </a:solidFill>
              </a:rPr>
              <a:t>  </a:t>
            </a:r>
            <a:r>
              <a:rPr lang="el-GR" altLang="en-US" sz="1800" dirty="0">
                <a:solidFill>
                  <a:srgbClr val="000000"/>
                </a:solidFill>
              </a:rPr>
              <a:t>Σ</a:t>
            </a:r>
            <a:r>
              <a:rPr lang="el-GR" altLang="en-US" sz="1600" i="1" dirty="0">
                <a:solidFill>
                  <a:srgbClr val="000000"/>
                </a:solidFill>
                <a:cs typeface="Times New Roman" panose="02020603050405020304" pitchFamily="18" charset="0"/>
              </a:rPr>
              <a:t>α</a:t>
            </a:r>
            <a:r>
              <a:rPr lang="en-US" altLang="en-US" sz="1600" i="1" baseline="-250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i</a:t>
            </a:r>
            <a:r>
              <a:rPr lang="en-US" altLang="en-US" sz="1600" i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y</a:t>
            </a:r>
            <a:r>
              <a:rPr lang="en-US" altLang="en-US" sz="1600" i="1" baseline="-250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i</a:t>
            </a:r>
            <a:r>
              <a:rPr lang="en-US" altLang="en-US" sz="160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= 0</a:t>
            </a:r>
            <a:endParaRPr lang="en-US" altLang="en-US" sz="1600" dirty="0">
              <a:solidFill>
                <a:srgbClr val="000000"/>
              </a:solidFill>
            </a:endParaRPr>
          </a:p>
          <a:p>
            <a:pPr eaLnBrk="1" hangingPunct="1"/>
            <a:r>
              <a:rPr lang="en-US" altLang="en-US" sz="1600" dirty="0">
                <a:solidFill>
                  <a:srgbClr val="000000"/>
                </a:solidFill>
              </a:rPr>
              <a:t>(2)  0 </a:t>
            </a:r>
            <a:r>
              <a:rPr lang="en-US" altLang="en-US" sz="1600" b="1" dirty="0">
                <a:solidFill>
                  <a:srgbClr val="000000"/>
                </a:solidFill>
                <a:cs typeface="Times New Roman" panose="02020603050405020304" pitchFamily="18" charset="0"/>
              </a:rPr>
              <a:t>≤</a:t>
            </a:r>
            <a:r>
              <a:rPr lang="en-US" altLang="en-US" sz="1600" dirty="0">
                <a:solidFill>
                  <a:srgbClr val="000000"/>
                </a:solidFill>
              </a:rPr>
              <a:t> </a:t>
            </a:r>
            <a:r>
              <a:rPr lang="el-GR" altLang="en-US" sz="1600" i="1" dirty="0">
                <a:solidFill>
                  <a:srgbClr val="000000"/>
                </a:solidFill>
                <a:cs typeface="Times New Roman" panose="02020603050405020304" pitchFamily="18" charset="0"/>
              </a:rPr>
              <a:t>α</a:t>
            </a:r>
            <a:r>
              <a:rPr lang="en-US" altLang="en-US" sz="1600" i="1" baseline="-250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i</a:t>
            </a:r>
            <a:r>
              <a:rPr lang="en-US" altLang="en-US" sz="160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1600" b="1" dirty="0">
                <a:solidFill>
                  <a:srgbClr val="000000"/>
                </a:solidFill>
                <a:cs typeface="Times New Roman" panose="02020603050405020304" pitchFamily="18" charset="0"/>
              </a:rPr>
              <a:t>≤ </a:t>
            </a:r>
            <a:r>
              <a:rPr lang="en-US" altLang="en-US" sz="1600" i="1" dirty="0">
                <a:solidFill>
                  <a:srgbClr val="000000"/>
                </a:solidFill>
                <a:cs typeface="Times New Roman" panose="02020603050405020304" pitchFamily="18" charset="0"/>
              </a:rPr>
              <a:t>C</a:t>
            </a:r>
            <a:r>
              <a:rPr lang="en-US" altLang="en-US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 for all </a:t>
            </a:r>
            <a:r>
              <a:rPr lang="el-GR" altLang="en-US" sz="1600" i="1" dirty="0">
                <a:solidFill>
                  <a:srgbClr val="000000"/>
                </a:solidFill>
                <a:cs typeface="Times New Roman" panose="02020603050405020304" pitchFamily="18" charset="0"/>
              </a:rPr>
              <a:t>α</a:t>
            </a:r>
            <a:r>
              <a:rPr lang="en-US" altLang="en-US" sz="1600" i="1" baseline="-250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i</a:t>
            </a:r>
            <a:endParaRPr lang="en-US" altLang="en-US" sz="1600" i="1" baseline="-250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221189" name="AutoShape 5"/>
          <p:cNvSpPr>
            <a:spLocks noChangeArrowheads="1"/>
          </p:cNvSpPr>
          <p:nvPr/>
        </p:nvSpPr>
        <p:spPr bwMode="auto">
          <a:xfrm>
            <a:off x="4429125" y="5457825"/>
            <a:ext cx="419100" cy="32385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20000"/>
              </a:spcBef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21191" name="Text Box 7"/>
          <p:cNvSpPr txBox="1">
            <a:spLocks noChangeArrowheads="1"/>
          </p:cNvSpPr>
          <p:nvPr/>
        </p:nvSpPr>
        <p:spPr bwMode="auto">
          <a:xfrm>
            <a:off x="6991350" y="5302251"/>
            <a:ext cx="2343150" cy="461665"/>
          </a:xfrm>
          <a:prstGeom prst="rect">
            <a:avLst/>
          </a:prstGeom>
          <a:noFill/>
          <a:ln w="25400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2000" i="1" dirty="0">
                <a:solidFill>
                  <a:srgbClr val="000000"/>
                </a:solidFill>
              </a:rPr>
              <a:t>f</a:t>
            </a:r>
            <a:r>
              <a:rPr lang="en-US" altLang="en-US" sz="2000" dirty="0">
                <a:solidFill>
                  <a:srgbClr val="000000"/>
                </a:solidFill>
              </a:rPr>
              <a:t>(</a:t>
            </a:r>
            <a:r>
              <a:rPr lang="en-US" altLang="en-US" sz="2000" b="1" dirty="0">
                <a:solidFill>
                  <a:srgbClr val="000000"/>
                </a:solidFill>
              </a:rPr>
              <a:t>x</a:t>
            </a:r>
            <a:r>
              <a:rPr lang="en-US" altLang="en-US" sz="2000" dirty="0">
                <a:solidFill>
                  <a:srgbClr val="000000"/>
                </a:solidFill>
              </a:rPr>
              <a:t>) = </a:t>
            </a:r>
            <a:r>
              <a:rPr lang="el-GR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Σ</a:t>
            </a:r>
            <a:r>
              <a:rPr lang="el-GR" altLang="en-US" sz="2000" i="1" dirty="0">
                <a:solidFill>
                  <a:srgbClr val="000000"/>
                </a:solidFill>
                <a:cs typeface="Times New Roman" panose="02020603050405020304" pitchFamily="18" charset="0"/>
              </a:rPr>
              <a:t>α</a:t>
            </a:r>
            <a:r>
              <a:rPr lang="en-US" altLang="en-US" sz="2000" i="1" baseline="-250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i</a:t>
            </a:r>
            <a:r>
              <a:rPr lang="en-US" altLang="en-US" sz="2000" i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y</a:t>
            </a:r>
            <a:r>
              <a:rPr lang="en-US" altLang="en-US" sz="2000" i="1" baseline="-250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i</a:t>
            </a:r>
            <a:r>
              <a:rPr lang="en-US" altLang="en-US" sz="2000" b="1" dirty="0" err="1">
                <a:solidFill>
                  <a:srgbClr val="000000"/>
                </a:solidFill>
              </a:rPr>
              <a:t>x</a:t>
            </a:r>
            <a:r>
              <a:rPr lang="en-US" altLang="en-US" sz="2000" i="1" baseline="-25000" dirty="0" err="1">
                <a:solidFill>
                  <a:srgbClr val="000000"/>
                </a:solidFill>
              </a:rPr>
              <a:t>i</a:t>
            </a:r>
            <a:r>
              <a:rPr lang="en-US" altLang="en-US" sz="2000" b="1" baseline="30000" dirty="0" err="1">
                <a:solidFill>
                  <a:srgbClr val="000000"/>
                </a:solidFill>
              </a:rPr>
              <a:t>T</a:t>
            </a:r>
            <a:r>
              <a:rPr lang="en-US" altLang="en-US" sz="2000" b="1" dirty="0" err="1">
                <a:solidFill>
                  <a:srgbClr val="000000"/>
                </a:solidFill>
              </a:rPr>
              <a:t>x</a:t>
            </a:r>
            <a:r>
              <a:rPr lang="en-US" altLang="en-US" sz="2000" b="1" dirty="0">
                <a:solidFill>
                  <a:srgbClr val="000000"/>
                </a:solidFill>
              </a:rPr>
              <a:t> + </a:t>
            </a:r>
            <a:r>
              <a:rPr lang="en-US" altLang="en-US" sz="2000" i="1" dirty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221192" name="AutoShape 8"/>
          <p:cNvSpPr>
            <a:spLocks noChangeArrowheads="1"/>
          </p:cNvSpPr>
          <p:nvPr/>
        </p:nvSpPr>
        <p:spPr bwMode="auto">
          <a:xfrm>
            <a:off x="8162925" y="5219700"/>
            <a:ext cx="438150" cy="32385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20000"/>
              </a:spcBef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8359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 dirty="0"/>
              <a:t>What Functions are Kernels?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40311" y="1222683"/>
            <a:ext cx="8829367" cy="5207615"/>
          </a:xfrm>
        </p:spPr>
        <p:txBody>
          <a:bodyPr/>
          <a:lstStyle/>
          <a:p>
            <a:r>
              <a:rPr lang="en-US" altLang="en-US" sz="2400" dirty="0"/>
              <a:t>For some functions </a:t>
            </a:r>
            <a:r>
              <a:rPr lang="en-US" altLang="en-US" sz="2400" i="1" dirty="0"/>
              <a:t>K</a:t>
            </a:r>
            <a:r>
              <a:rPr lang="en-US" altLang="en-US" sz="2400" dirty="0"/>
              <a:t>(</a:t>
            </a:r>
            <a:r>
              <a:rPr lang="en-US" altLang="en-US" sz="2400" b="1" dirty="0" err="1"/>
              <a:t>x</a:t>
            </a:r>
            <a:r>
              <a:rPr lang="en-US" altLang="en-US" sz="2400" i="1" baseline="-25000" dirty="0" err="1"/>
              <a:t>i</a:t>
            </a:r>
            <a:r>
              <a:rPr lang="en-US" altLang="en-US" sz="2400" dirty="0" err="1"/>
              <a:t>,</a:t>
            </a:r>
            <a:r>
              <a:rPr lang="en-US" altLang="en-US" sz="2400" b="1" dirty="0" err="1"/>
              <a:t>x</a:t>
            </a:r>
            <a:r>
              <a:rPr lang="en-US" altLang="en-US" sz="2400" i="1" baseline="-25000" dirty="0" err="1"/>
              <a:t>j</a:t>
            </a:r>
            <a:r>
              <a:rPr lang="en-US" altLang="en-US" sz="2400" dirty="0"/>
              <a:t>) checking that </a:t>
            </a:r>
            <a:r>
              <a:rPr lang="en-US" altLang="en-US" sz="2400" i="1" dirty="0"/>
              <a:t>K</a:t>
            </a:r>
            <a:r>
              <a:rPr lang="en-US" altLang="en-US" sz="2400" dirty="0"/>
              <a:t>(</a:t>
            </a:r>
            <a:r>
              <a:rPr lang="en-US" altLang="en-US" sz="2400" b="1" dirty="0" err="1"/>
              <a:t>x</a:t>
            </a:r>
            <a:r>
              <a:rPr lang="en-US" altLang="en-US" sz="2400" i="1" baseline="-25000" dirty="0" err="1"/>
              <a:t>i</a:t>
            </a:r>
            <a:r>
              <a:rPr lang="en-US" altLang="en-US" sz="2400" dirty="0" err="1"/>
              <a:t>,</a:t>
            </a:r>
            <a:r>
              <a:rPr lang="en-US" altLang="en-US" sz="2400" b="1" dirty="0" err="1"/>
              <a:t>x</a:t>
            </a:r>
            <a:r>
              <a:rPr lang="en-US" altLang="en-US" sz="2400" i="1" baseline="-25000" dirty="0" err="1"/>
              <a:t>j</a:t>
            </a:r>
            <a:r>
              <a:rPr lang="en-US" altLang="en-US" sz="2400" dirty="0"/>
              <a:t>)= </a:t>
            </a:r>
            <a:r>
              <a:rPr lang="el-GR" altLang="en-US" sz="2400" dirty="0">
                <a:cs typeface="Times New Roman" panose="02020603050405020304" pitchFamily="18" charset="0"/>
              </a:rPr>
              <a:t>φ</a:t>
            </a:r>
            <a:r>
              <a:rPr lang="en-US" altLang="en-US" sz="2400" dirty="0"/>
              <a:t>(</a:t>
            </a:r>
            <a:r>
              <a:rPr lang="en-US" altLang="en-US" sz="2400" b="1" dirty="0"/>
              <a:t>x</a:t>
            </a:r>
            <a:r>
              <a:rPr lang="en-US" altLang="en-US" sz="2400" i="1" baseline="-25000" dirty="0"/>
              <a:t>i</a:t>
            </a:r>
            <a:r>
              <a:rPr lang="en-US" altLang="en-US" sz="2400" dirty="0"/>
              <a:t>)</a:t>
            </a:r>
            <a:r>
              <a:rPr lang="en-US" altLang="en-US" sz="2400" b="1" baseline="-25000" dirty="0"/>
              <a:t> </a:t>
            </a:r>
            <a:r>
              <a:rPr lang="en-US" altLang="en-US" sz="2400" b="1" baseline="30000" dirty="0"/>
              <a:t>T</a:t>
            </a:r>
            <a:r>
              <a:rPr lang="el-GR" altLang="en-US" sz="2400" dirty="0">
                <a:cs typeface="Times New Roman" panose="02020603050405020304" pitchFamily="18" charset="0"/>
              </a:rPr>
              <a:t>φ</a:t>
            </a:r>
            <a:r>
              <a:rPr lang="en-US" altLang="en-US" sz="2400" dirty="0"/>
              <a:t>(</a:t>
            </a:r>
            <a:r>
              <a:rPr lang="en-US" altLang="en-US" sz="2400" b="1" dirty="0" err="1"/>
              <a:t>x</a:t>
            </a:r>
            <a:r>
              <a:rPr lang="en-US" altLang="en-US" sz="2400" i="1" baseline="-25000" dirty="0" err="1"/>
              <a:t>j</a:t>
            </a:r>
            <a:r>
              <a:rPr lang="en-US" altLang="en-US" sz="2400" dirty="0"/>
              <a:t>) can be cumbersome. </a:t>
            </a:r>
          </a:p>
          <a:p>
            <a:r>
              <a:rPr lang="en-US" altLang="en-US" sz="2400" dirty="0"/>
              <a:t>Mercer’s theorem:  </a:t>
            </a:r>
            <a:r>
              <a:rPr lang="en-US" altLang="en-US" sz="2400" b="1" i="1" dirty="0"/>
              <a:t>Every semi-positive definite symmetric function is a kernel</a:t>
            </a:r>
          </a:p>
          <a:p>
            <a:r>
              <a:rPr lang="en-US" altLang="en-US" sz="2400" dirty="0"/>
              <a:t>Semi-positive definite symmetric functions correspond to a semi-positive definite symmetric Gram matrix:</a:t>
            </a:r>
          </a:p>
          <a:p>
            <a:pPr algn="ctr">
              <a:buFontTx/>
              <a:buNone/>
            </a:pPr>
            <a:endParaRPr lang="en-US" altLang="en-US" b="1" i="1" dirty="0"/>
          </a:p>
        </p:txBody>
      </p:sp>
      <p:graphicFrame>
        <p:nvGraphicFramePr>
          <p:cNvPr id="226363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60006"/>
              </p:ext>
            </p:extLst>
          </p:nvPr>
        </p:nvGraphicFramePr>
        <p:xfrm>
          <a:off x="2866356" y="3759200"/>
          <a:ext cx="6125243" cy="2671100"/>
        </p:xfrm>
        <a:graphic>
          <a:graphicData uri="http://schemas.openxmlformats.org/drawingml/2006/table">
            <a:tbl>
              <a:tblPr/>
              <a:tblGrid>
                <a:gridCol w="1224322">
                  <a:extLst>
                    <a:ext uri="{9D8B030D-6E8A-4147-A177-3AD203B41FA5}">
                      <a16:colId xmlns:a16="http://schemas.microsoft.com/office/drawing/2014/main" val="1480004189"/>
                    </a:ext>
                  </a:extLst>
                </a:gridCol>
                <a:gridCol w="1226139">
                  <a:extLst>
                    <a:ext uri="{9D8B030D-6E8A-4147-A177-3AD203B41FA5}">
                      <a16:colId xmlns:a16="http://schemas.microsoft.com/office/drawing/2014/main" val="1853754745"/>
                    </a:ext>
                  </a:extLst>
                </a:gridCol>
                <a:gridCol w="1224322">
                  <a:extLst>
                    <a:ext uri="{9D8B030D-6E8A-4147-A177-3AD203B41FA5}">
                      <a16:colId xmlns:a16="http://schemas.microsoft.com/office/drawing/2014/main" val="4128671938"/>
                    </a:ext>
                  </a:extLst>
                </a:gridCol>
                <a:gridCol w="1226138">
                  <a:extLst>
                    <a:ext uri="{9D8B030D-6E8A-4147-A177-3AD203B41FA5}">
                      <a16:colId xmlns:a16="http://schemas.microsoft.com/office/drawing/2014/main" val="3729529670"/>
                    </a:ext>
                  </a:extLst>
                </a:gridCol>
                <a:gridCol w="1224322">
                  <a:extLst>
                    <a:ext uri="{9D8B030D-6E8A-4147-A177-3AD203B41FA5}">
                      <a16:colId xmlns:a16="http://schemas.microsoft.com/office/drawing/2014/main" val="481793229"/>
                    </a:ext>
                  </a:extLst>
                </a:gridCol>
              </a:tblGrid>
              <a:tr h="53422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K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,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K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,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K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,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…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K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,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en-US" sz="18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8869355"/>
                  </a:ext>
                </a:extLst>
              </a:tr>
              <a:tr h="53422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K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,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K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,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K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,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K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,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en-US" sz="18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1276319"/>
                  </a:ext>
                </a:extLst>
              </a:tr>
              <a:tr h="53422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581366"/>
                  </a:ext>
                </a:extLst>
              </a:tr>
              <a:tr h="53422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…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…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…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…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…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2698999"/>
                  </a:ext>
                </a:extLst>
              </a:tr>
              <a:tr h="53422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K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en-US" sz="18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,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K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en-US" sz="18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,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K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en-US" sz="18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,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…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K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en-US" sz="1800" b="0" i="1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,</a:t>
                      </a:r>
                      <a:r>
                        <a:rPr kumimoji="0" lang="en-US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en-US" sz="1800" b="0" i="1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9273845"/>
                  </a:ext>
                </a:extLst>
              </a:tr>
            </a:tbl>
          </a:graphicData>
        </a:graphic>
      </p:graphicFrame>
      <p:sp>
        <p:nvSpPr>
          <p:cNvPr id="226359" name="Text Box 55"/>
          <p:cNvSpPr txBox="1">
            <a:spLocks noChangeArrowheads="1"/>
          </p:cNvSpPr>
          <p:nvPr/>
        </p:nvSpPr>
        <p:spPr bwMode="auto">
          <a:xfrm>
            <a:off x="2057400" y="4657725"/>
            <a:ext cx="971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000000"/>
                </a:solidFill>
              </a:rPr>
              <a:t>K=</a:t>
            </a:r>
          </a:p>
        </p:txBody>
      </p:sp>
    </p:spTree>
    <p:extLst>
      <p:ext uri="{BB962C8B-B14F-4D97-AF65-F5344CB8AC3E}">
        <p14:creationId xmlns:p14="http://schemas.microsoft.com/office/powerpoint/2010/main" val="554017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10363200" cy="1143000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0000CC"/>
                </a:solidFill>
              </a:rPr>
              <a:t>Optimization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10668000" cy="49530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Once you choose the representation, </a:t>
            </a:r>
            <a:r>
              <a:rPr lang="en-US" altLang="en-US" b="1" dirty="0"/>
              <a:t>search for the best model, through Optimization</a:t>
            </a:r>
          </a:p>
          <a:p>
            <a:pPr eaLnBrk="1" hangingPunct="1"/>
            <a:r>
              <a:rPr lang="en-US" altLang="en-US" dirty="0"/>
              <a:t>Combinatorial optimization</a:t>
            </a:r>
          </a:p>
          <a:p>
            <a:pPr lvl="1" eaLnBrk="1" hangingPunct="1"/>
            <a:r>
              <a:rPr lang="en-US" altLang="en-US" dirty="0"/>
              <a:t>E.g.: Greedy search                               Decision Trees</a:t>
            </a:r>
          </a:p>
          <a:p>
            <a:pPr eaLnBrk="1" hangingPunct="1"/>
            <a:r>
              <a:rPr lang="en-US" altLang="en-US" dirty="0"/>
              <a:t>Nonlinear optimization                      ANN, Log. </a:t>
            </a:r>
            <a:r>
              <a:rPr lang="en-US" altLang="en-US" dirty="0" err="1"/>
              <a:t>Reg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E.g.: Gradient descent</a:t>
            </a:r>
          </a:p>
          <a:p>
            <a:pPr eaLnBrk="1" hangingPunct="1"/>
            <a:r>
              <a:rPr lang="en-US" altLang="en-US" dirty="0"/>
              <a:t>Constrained optimization                   SVM</a:t>
            </a:r>
          </a:p>
          <a:p>
            <a:pPr lvl="1" eaLnBrk="1" hangingPunct="1"/>
            <a:r>
              <a:rPr lang="en-US" altLang="en-US" dirty="0"/>
              <a:t>E.g.: Linear or Nonlinear Programming</a:t>
            </a:r>
          </a:p>
          <a:p>
            <a:pPr marL="0" indent="0" eaLnBrk="1" hangingPunct="1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3402B5-14E7-4127-8640-CA5125F131F1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8499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55069"/>
            <a:ext cx="10363200" cy="1143000"/>
          </a:xfrm>
        </p:spPr>
        <p:txBody>
          <a:bodyPr/>
          <a:lstStyle/>
          <a:p>
            <a:r>
              <a:rPr lang="en-US" altLang="en-US" sz="4400" b="1" dirty="0"/>
              <a:t>Examples of Kernel Functions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115824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b="1" dirty="0"/>
              <a:t>Linear</a:t>
            </a:r>
            <a:r>
              <a:rPr lang="en-US" altLang="en-US" sz="2800" dirty="0"/>
              <a:t>: </a:t>
            </a:r>
            <a:r>
              <a:rPr lang="en-US" altLang="en-US" sz="2800" i="1" dirty="0"/>
              <a:t>K</a:t>
            </a:r>
            <a:r>
              <a:rPr lang="en-US" altLang="en-US" sz="2800" dirty="0"/>
              <a:t>(</a:t>
            </a:r>
            <a:r>
              <a:rPr lang="en-US" altLang="en-US" sz="2800" b="1" dirty="0" err="1"/>
              <a:t>x</a:t>
            </a:r>
            <a:r>
              <a:rPr lang="en-US" altLang="en-US" sz="2800" i="1" baseline="-25000" dirty="0" err="1"/>
              <a:t>i</a:t>
            </a:r>
            <a:r>
              <a:rPr lang="en-US" altLang="en-US" sz="2800" dirty="0" err="1"/>
              <a:t>,</a:t>
            </a:r>
            <a:r>
              <a:rPr lang="en-US" altLang="en-US" sz="2800" b="1" dirty="0" err="1"/>
              <a:t>x</a:t>
            </a:r>
            <a:r>
              <a:rPr lang="en-US" altLang="en-US" sz="2800" i="1" baseline="-25000" dirty="0" err="1"/>
              <a:t>j</a:t>
            </a:r>
            <a:r>
              <a:rPr lang="en-US" altLang="en-US" sz="2800" dirty="0"/>
              <a:t>)= </a:t>
            </a:r>
            <a:r>
              <a:rPr lang="en-US" altLang="en-US" sz="2800" b="1" dirty="0" err="1"/>
              <a:t>x</a:t>
            </a:r>
            <a:r>
              <a:rPr lang="en-US" altLang="en-US" sz="2800" i="1" baseline="-25000" dirty="0" err="1"/>
              <a:t>i</a:t>
            </a:r>
            <a:r>
              <a:rPr lang="en-US" altLang="en-US" sz="2800" b="1" baseline="30000" dirty="0" err="1"/>
              <a:t>T</a:t>
            </a:r>
            <a:r>
              <a:rPr lang="en-US" altLang="en-US" sz="2800" b="1" dirty="0" err="1"/>
              <a:t>x</a:t>
            </a:r>
            <a:r>
              <a:rPr lang="en-US" altLang="en-US" sz="2800" i="1" baseline="-25000" dirty="0" err="1"/>
              <a:t>j</a:t>
            </a:r>
            <a:r>
              <a:rPr lang="en-US" altLang="en-US" sz="2800" b="1" baseline="-25000" dirty="0"/>
              <a:t> 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Mapping </a:t>
            </a:r>
            <a:r>
              <a:rPr lang="el-GR" altLang="en-US" sz="2400" dirty="0">
                <a:cs typeface="Times New Roman" panose="02020603050405020304" pitchFamily="18" charset="0"/>
              </a:rPr>
              <a:t>Φ</a:t>
            </a:r>
            <a:r>
              <a:rPr lang="en-US" altLang="en-US" sz="2400" dirty="0">
                <a:cs typeface="Times New Roman" panose="02020603050405020304" pitchFamily="18" charset="0"/>
              </a:rPr>
              <a:t>:    </a:t>
            </a:r>
            <a:r>
              <a:rPr lang="en-US" altLang="en-US" sz="2400" b="1" dirty="0">
                <a:cs typeface="Times New Roman" panose="02020603050405020304" pitchFamily="18" charset="0"/>
              </a:rPr>
              <a:t>x</a:t>
            </a:r>
            <a:r>
              <a:rPr lang="en-US" altLang="en-US" sz="2400" b="1" baseline="-25000" dirty="0">
                <a:cs typeface="Times New Roman" panose="02020603050405020304" pitchFamily="18" charset="0"/>
              </a:rPr>
              <a:t>  </a:t>
            </a:r>
            <a:r>
              <a:rPr lang="en-US" altLang="en-US" sz="2400" b="1" dirty="0">
                <a:cs typeface="Times New Roman" panose="02020603050405020304" pitchFamily="18" charset="0"/>
              </a:rPr>
              <a:t>→ 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l-GR" altLang="en-US" sz="2400" b="1" dirty="0">
                <a:cs typeface="Times New Roman" panose="02020603050405020304" pitchFamily="18" charset="0"/>
              </a:rPr>
              <a:t>φ</a:t>
            </a:r>
            <a:r>
              <a:rPr lang="en-US" altLang="en-US" sz="2400" dirty="0">
                <a:cs typeface="Times New Roman" panose="02020603050405020304" pitchFamily="18" charset="0"/>
              </a:rPr>
              <a:t>(</a:t>
            </a:r>
            <a:r>
              <a:rPr lang="en-US" altLang="en-US" sz="2400" b="1" dirty="0">
                <a:cs typeface="Times New Roman" panose="02020603050405020304" pitchFamily="18" charset="0"/>
              </a:rPr>
              <a:t>x</a:t>
            </a:r>
            <a:r>
              <a:rPr lang="en-US" altLang="en-US" sz="2400" dirty="0">
                <a:cs typeface="Times New Roman" panose="02020603050405020304" pitchFamily="18" charset="0"/>
              </a:rPr>
              <a:t>), where </a:t>
            </a:r>
            <a:r>
              <a:rPr lang="el-GR" altLang="en-US" sz="2400" b="1" dirty="0">
                <a:cs typeface="Times New Roman" panose="02020603050405020304" pitchFamily="18" charset="0"/>
              </a:rPr>
              <a:t>φ</a:t>
            </a:r>
            <a:r>
              <a:rPr lang="en-US" altLang="en-US" sz="2400" dirty="0">
                <a:cs typeface="Times New Roman" panose="02020603050405020304" pitchFamily="18" charset="0"/>
              </a:rPr>
              <a:t>(</a:t>
            </a:r>
            <a:r>
              <a:rPr lang="en-US" altLang="en-US" sz="2400" b="1" dirty="0">
                <a:cs typeface="Times New Roman" panose="02020603050405020304" pitchFamily="18" charset="0"/>
              </a:rPr>
              <a:t>x</a:t>
            </a:r>
            <a:r>
              <a:rPr lang="en-US" altLang="en-US" sz="2400" dirty="0">
                <a:cs typeface="Times New Roman" panose="02020603050405020304" pitchFamily="18" charset="0"/>
              </a:rPr>
              <a:t>) is </a:t>
            </a:r>
            <a:r>
              <a:rPr lang="en-US" altLang="en-US" sz="2400" b="1" dirty="0">
                <a:cs typeface="Times New Roman" panose="02020603050405020304" pitchFamily="18" charset="0"/>
              </a:rPr>
              <a:t>x</a:t>
            </a:r>
            <a:r>
              <a:rPr lang="en-US" altLang="en-US" sz="2400" dirty="0">
                <a:cs typeface="Times New Roman" panose="02020603050405020304" pitchFamily="18" charset="0"/>
              </a:rPr>
              <a:t> itself</a:t>
            </a:r>
            <a:endParaRPr lang="en-US" altLang="en-US" sz="2400" b="1" baseline="-25000" dirty="0"/>
          </a:p>
          <a:p>
            <a:pPr marL="457200" lvl="1" indent="0">
              <a:lnSpc>
                <a:spcPct val="90000"/>
              </a:lnSpc>
              <a:buNone/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sz="2800" b="1" dirty="0"/>
              <a:t>Polynomial of power </a:t>
            </a:r>
            <a:r>
              <a:rPr lang="en-US" altLang="en-US" sz="2800" b="1" i="1" dirty="0"/>
              <a:t>p</a:t>
            </a:r>
            <a:r>
              <a:rPr lang="en-US" altLang="en-US" sz="2400" dirty="0"/>
              <a:t>: </a:t>
            </a:r>
            <a:r>
              <a:rPr lang="en-US" altLang="en-US" sz="2400" i="1" dirty="0"/>
              <a:t>K</a:t>
            </a:r>
            <a:r>
              <a:rPr lang="en-US" altLang="en-US" sz="2400" dirty="0"/>
              <a:t>(</a:t>
            </a:r>
            <a:r>
              <a:rPr lang="en-US" altLang="en-US" sz="2400" b="1" dirty="0" err="1"/>
              <a:t>x</a:t>
            </a:r>
            <a:r>
              <a:rPr lang="en-US" altLang="en-US" sz="2400" i="1" baseline="-25000" dirty="0" err="1"/>
              <a:t>i</a:t>
            </a:r>
            <a:r>
              <a:rPr lang="en-US" altLang="en-US" sz="2400" dirty="0" err="1"/>
              <a:t>,</a:t>
            </a:r>
            <a:r>
              <a:rPr lang="en-US" altLang="en-US" sz="2400" b="1" dirty="0" err="1"/>
              <a:t>x</a:t>
            </a:r>
            <a:r>
              <a:rPr lang="en-US" altLang="en-US" sz="2400" i="1" baseline="-25000" dirty="0" err="1"/>
              <a:t>j</a:t>
            </a:r>
            <a:r>
              <a:rPr lang="en-US" altLang="en-US" sz="2400" dirty="0"/>
              <a:t>)= (1+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/>
              <a:t>x</a:t>
            </a:r>
            <a:r>
              <a:rPr lang="en-US" altLang="en-US" sz="2400" i="1" baseline="-25000" dirty="0" err="1"/>
              <a:t>i</a:t>
            </a:r>
            <a:r>
              <a:rPr lang="en-US" altLang="en-US" sz="2400" b="1" baseline="30000" dirty="0" err="1"/>
              <a:t>T</a:t>
            </a:r>
            <a:r>
              <a:rPr lang="en-US" altLang="en-US" sz="2400" b="1" dirty="0" err="1"/>
              <a:t>x</a:t>
            </a:r>
            <a:r>
              <a:rPr lang="en-US" altLang="en-US" sz="2400" i="1" baseline="-25000" dirty="0" err="1"/>
              <a:t>j</a:t>
            </a:r>
            <a:r>
              <a:rPr lang="en-US" altLang="en-US" sz="2400" dirty="0"/>
              <a:t>)</a:t>
            </a:r>
            <a:r>
              <a:rPr lang="en-US" altLang="en-US" sz="2400" i="1" baseline="30000" dirty="0"/>
              <a:t>p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Mapping </a:t>
            </a:r>
            <a:r>
              <a:rPr lang="el-GR" altLang="en-US" sz="2400" dirty="0">
                <a:cs typeface="Times New Roman" panose="02020603050405020304" pitchFamily="18" charset="0"/>
              </a:rPr>
              <a:t>Φ</a:t>
            </a:r>
            <a:r>
              <a:rPr lang="en-US" altLang="en-US" sz="2400" dirty="0">
                <a:cs typeface="Times New Roman" panose="02020603050405020304" pitchFamily="18" charset="0"/>
              </a:rPr>
              <a:t>:    </a:t>
            </a:r>
            <a:r>
              <a:rPr lang="en-US" altLang="en-US" sz="2400" b="1" dirty="0">
                <a:cs typeface="Times New Roman" panose="02020603050405020304" pitchFamily="18" charset="0"/>
              </a:rPr>
              <a:t>x</a:t>
            </a:r>
            <a:r>
              <a:rPr lang="en-US" altLang="en-US" sz="2400" b="1" baseline="-25000" dirty="0">
                <a:cs typeface="Times New Roman" panose="02020603050405020304" pitchFamily="18" charset="0"/>
              </a:rPr>
              <a:t>  </a:t>
            </a:r>
            <a:r>
              <a:rPr lang="en-US" altLang="en-US" sz="2400" b="1" dirty="0">
                <a:cs typeface="Times New Roman" panose="02020603050405020304" pitchFamily="18" charset="0"/>
              </a:rPr>
              <a:t>→ 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l-GR" altLang="en-US" sz="2400" b="1" dirty="0">
                <a:cs typeface="Times New Roman" panose="02020603050405020304" pitchFamily="18" charset="0"/>
              </a:rPr>
              <a:t>φ</a:t>
            </a:r>
            <a:r>
              <a:rPr lang="en-US" altLang="en-US" sz="2400" dirty="0">
                <a:cs typeface="Times New Roman" panose="02020603050405020304" pitchFamily="18" charset="0"/>
              </a:rPr>
              <a:t>(</a:t>
            </a:r>
            <a:r>
              <a:rPr lang="en-US" altLang="en-US" sz="2400" b="1" dirty="0">
                <a:cs typeface="Times New Roman" panose="02020603050405020304" pitchFamily="18" charset="0"/>
              </a:rPr>
              <a:t>x</a:t>
            </a:r>
            <a:r>
              <a:rPr lang="en-US" altLang="en-US" sz="2400" dirty="0">
                <a:cs typeface="Times New Roman" panose="02020603050405020304" pitchFamily="18" charset="0"/>
              </a:rPr>
              <a:t>), where </a:t>
            </a:r>
            <a:r>
              <a:rPr lang="el-GR" altLang="en-US" sz="2400" b="1" dirty="0">
                <a:cs typeface="Times New Roman" panose="02020603050405020304" pitchFamily="18" charset="0"/>
              </a:rPr>
              <a:t>φ</a:t>
            </a:r>
            <a:r>
              <a:rPr lang="en-US" altLang="en-US" sz="2400" dirty="0">
                <a:cs typeface="Times New Roman" panose="02020603050405020304" pitchFamily="18" charset="0"/>
              </a:rPr>
              <a:t>(</a:t>
            </a:r>
            <a:r>
              <a:rPr lang="en-US" altLang="en-US" sz="2400" b="1" dirty="0">
                <a:cs typeface="Times New Roman" panose="02020603050405020304" pitchFamily="18" charset="0"/>
              </a:rPr>
              <a:t>x</a:t>
            </a:r>
            <a:r>
              <a:rPr lang="en-US" altLang="en-US" sz="2400" dirty="0">
                <a:cs typeface="Times New Roman" panose="02020603050405020304" pitchFamily="18" charset="0"/>
              </a:rPr>
              <a:t>) has              dimensions </a:t>
            </a:r>
          </a:p>
          <a:p>
            <a:pPr lvl="1">
              <a:lnSpc>
                <a:spcPct val="90000"/>
              </a:lnSpc>
            </a:pPr>
            <a:endParaRPr lang="en-US" altLang="en-US" sz="20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800" b="1" dirty="0"/>
              <a:t>Gaussian (radial-basis function): </a:t>
            </a:r>
            <a:r>
              <a:rPr lang="en-US" altLang="en-US" sz="2400" i="1" dirty="0"/>
              <a:t>K</a:t>
            </a:r>
            <a:r>
              <a:rPr lang="en-US" altLang="en-US" sz="2400" dirty="0"/>
              <a:t>(</a:t>
            </a:r>
            <a:r>
              <a:rPr lang="en-US" altLang="en-US" sz="2400" b="1" dirty="0" err="1"/>
              <a:t>x</a:t>
            </a:r>
            <a:r>
              <a:rPr lang="en-US" altLang="en-US" sz="2400" i="1" baseline="-25000" dirty="0" err="1"/>
              <a:t>i</a:t>
            </a:r>
            <a:r>
              <a:rPr lang="en-US" altLang="en-US" sz="2400" dirty="0" err="1"/>
              <a:t>,</a:t>
            </a:r>
            <a:r>
              <a:rPr lang="en-US" altLang="en-US" sz="2400" b="1" dirty="0" err="1"/>
              <a:t>x</a:t>
            </a:r>
            <a:r>
              <a:rPr lang="en-US" altLang="en-US" sz="2400" i="1" baseline="-25000" dirty="0" err="1"/>
              <a:t>j</a:t>
            </a:r>
            <a:r>
              <a:rPr lang="en-US" altLang="en-US" sz="2400" dirty="0"/>
              <a:t>) =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Mapping </a:t>
            </a:r>
            <a:r>
              <a:rPr lang="el-GR" altLang="en-US" sz="2400" dirty="0">
                <a:cs typeface="Times New Roman" panose="02020603050405020304" pitchFamily="18" charset="0"/>
              </a:rPr>
              <a:t>Φ</a:t>
            </a:r>
            <a:r>
              <a:rPr lang="en-US" altLang="en-US" sz="2400" dirty="0">
                <a:cs typeface="Times New Roman" panose="02020603050405020304" pitchFamily="18" charset="0"/>
              </a:rPr>
              <a:t>:  </a:t>
            </a:r>
            <a:r>
              <a:rPr lang="en-US" altLang="en-US" sz="2400" b="1" dirty="0">
                <a:cs typeface="Times New Roman" panose="02020603050405020304" pitchFamily="18" charset="0"/>
              </a:rPr>
              <a:t>x</a:t>
            </a:r>
            <a:r>
              <a:rPr lang="en-US" altLang="en-US" sz="2400" b="1" baseline="-25000" dirty="0"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cs typeface="Times New Roman" panose="02020603050405020304" pitchFamily="18" charset="0"/>
              </a:rPr>
              <a:t>→  </a:t>
            </a:r>
            <a:r>
              <a:rPr lang="el-GR" altLang="en-US" sz="2400" b="1" dirty="0">
                <a:cs typeface="Times New Roman" panose="02020603050405020304" pitchFamily="18" charset="0"/>
              </a:rPr>
              <a:t>φ</a:t>
            </a:r>
            <a:r>
              <a:rPr lang="en-US" altLang="en-US" sz="2400" dirty="0">
                <a:cs typeface="Times New Roman" panose="02020603050405020304" pitchFamily="18" charset="0"/>
              </a:rPr>
              <a:t>(</a:t>
            </a:r>
            <a:r>
              <a:rPr lang="en-US" altLang="en-US" sz="2400" b="1" dirty="0">
                <a:cs typeface="Times New Roman" panose="02020603050405020304" pitchFamily="18" charset="0"/>
              </a:rPr>
              <a:t>x</a:t>
            </a:r>
            <a:r>
              <a:rPr lang="en-US" altLang="en-US" sz="2400" dirty="0">
                <a:cs typeface="Times New Roman" panose="02020603050405020304" pitchFamily="18" charset="0"/>
              </a:rPr>
              <a:t>), where </a:t>
            </a:r>
            <a:r>
              <a:rPr lang="el-GR" altLang="en-US" sz="2400" b="1" dirty="0">
                <a:cs typeface="Times New Roman" panose="02020603050405020304" pitchFamily="18" charset="0"/>
              </a:rPr>
              <a:t>φ</a:t>
            </a:r>
            <a:r>
              <a:rPr lang="en-US" altLang="en-US" sz="2400" dirty="0">
                <a:cs typeface="Times New Roman" panose="02020603050405020304" pitchFamily="18" charset="0"/>
              </a:rPr>
              <a:t>(</a:t>
            </a:r>
            <a:r>
              <a:rPr lang="en-US" altLang="en-US" sz="2400" b="1" dirty="0">
                <a:cs typeface="Times New Roman" panose="02020603050405020304" pitchFamily="18" charset="0"/>
              </a:rPr>
              <a:t>x</a:t>
            </a:r>
            <a:r>
              <a:rPr lang="en-US" altLang="en-US" sz="2400" dirty="0">
                <a:cs typeface="Times New Roman" panose="02020603050405020304" pitchFamily="18" charset="0"/>
              </a:rPr>
              <a:t>) is </a:t>
            </a:r>
            <a:r>
              <a:rPr lang="en-US" altLang="en-US" sz="2400" i="1" dirty="0">
                <a:cs typeface="Times New Roman" panose="02020603050405020304" pitchFamily="18" charset="0"/>
              </a:rPr>
              <a:t>infinite-dimensional</a:t>
            </a:r>
            <a:r>
              <a:rPr lang="en-US" altLang="en-US" sz="2400" dirty="0">
                <a:cs typeface="Times New Roman" panose="02020603050405020304" pitchFamily="18" charset="0"/>
              </a:rPr>
              <a:t>: every point is mapped to </a:t>
            </a:r>
            <a:r>
              <a:rPr lang="en-US" altLang="en-US" sz="2400" i="1" dirty="0">
                <a:cs typeface="Times New Roman" panose="02020603050405020304" pitchFamily="18" charset="0"/>
              </a:rPr>
              <a:t>a function </a:t>
            </a:r>
            <a:r>
              <a:rPr lang="en-US" altLang="en-US" sz="2400" dirty="0">
                <a:cs typeface="Times New Roman" panose="02020603050405020304" pitchFamily="18" charset="0"/>
              </a:rPr>
              <a:t>(a Gaussian); combination of functions for support vectors is the separator.</a:t>
            </a: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400" dirty="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800" dirty="0">
                <a:cs typeface="Times New Roman" panose="02020603050405020304" pitchFamily="18" charset="0"/>
              </a:rPr>
              <a:t>Higher-dimensional space still has </a:t>
            </a:r>
            <a:r>
              <a:rPr lang="en-US" altLang="en-US" sz="2800" i="1" dirty="0">
                <a:cs typeface="Times New Roman" panose="02020603050405020304" pitchFamily="18" charset="0"/>
              </a:rPr>
              <a:t>intrinsic </a:t>
            </a:r>
            <a:r>
              <a:rPr lang="en-US" altLang="en-US" sz="2800" dirty="0">
                <a:cs typeface="Times New Roman" panose="02020603050405020304" pitchFamily="18" charset="0"/>
              </a:rPr>
              <a:t>dimensionality </a:t>
            </a:r>
            <a:r>
              <a:rPr lang="en-US" altLang="en-US" sz="2800" i="1" dirty="0">
                <a:cs typeface="Times New Roman" panose="02020603050405020304" pitchFamily="18" charset="0"/>
              </a:rPr>
              <a:t>d </a:t>
            </a:r>
            <a:r>
              <a:rPr lang="en-US" altLang="en-US" sz="2800" dirty="0">
                <a:cs typeface="Times New Roman" panose="02020603050405020304" pitchFamily="18" charset="0"/>
              </a:rPr>
              <a:t>(the mapping is not </a:t>
            </a:r>
            <a:r>
              <a:rPr lang="en-US" altLang="en-US" sz="2800" i="1" dirty="0">
                <a:cs typeface="Times New Roman" panose="02020603050405020304" pitchFamily="18" charset="0"/>
              </a:rPr>
              <a:t>onto</a:t>
            </a:r>
            <a:r>
              <a:rPr lang="en-US" altLang="en-US" sz="2800" dirty="0">
                <a:cs typeface="Times New Roman" panose="02020603050405020304" pitchFamily="18" charset="0"/>
              </a:rPr>
              <a:t>), but linear separators in it correspond to </a:t>
            </a:r>
            <a:r>
              <a:rPr lang="en-US" altLang="en-US" sz="2800" i="1" dirty="0">
                <a:cs typeface="Times New Roman" panose="02020603050405020304" pitchFamily="18" charset="0"/>
              </a:rPr>
              <a:t>non-linear </a:t>
            </a:r>
            <a:r>
              <a:rPr lang="en-US" altLang="en-US" sz="2800" dirty="0">
                <a:cs typeface="Times New Roman" panose="02020603050405020304" pitchFamily="18" charset="0"/>
              </a:rPr>
              <a:t>separators in original space.</a:t>
            </a:r>
          </a:p>
        </p:txBody>
      </p:sp>
      <p:graphicFrame>
        <p:nvGraphicFramePr>
          <p:cNvPr id="2273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2891120"/>
              </p:ext>
            </p:extLst>
          </p:nvPr>
        </p:nvGraphicFramePr>
        <p:xfrm>
          <a:off x="7162800" y="3579981"/>
          <a:ext cx="1304924" cy="954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" name="Equation" r:id="rId3" imgW="520560" imgH="380880" progId="Equation.3">
                  <p:embed/>
                </p:oleObj>
              </mc:Choice>
              <mc:Fallback>
                <p:oleObj name="Equation" r:id="rId3" imgW="520560" imgH="380880" progId="Equation.3">
                  <p:embed/>
                  <p:pic>
                    <p:nvPicPr>
                      <p:cNvPr id="2273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3579981"/>
                        <a:ext cx="1304924" cy="9541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2079567"/>
              </p:ext>
            </p:extLst>
          </p:nvPr>
        </p:nvGraphicFramePr>
        <p:xfrm>
          <a:off x="6400800" y="2895600"/>
          <a:ext cx="914400" cy="817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" name="Equation" r:id="rId5" imgW="520560" imgH="457200" progId="Equation.3">
                  <p:embed/>
                </p:oleObj>
              </mc:Choice>
              <mc:Fallback>
                <p:oleObj name="Equation" r:id="rId5" imgW="520560" imgH="457200" progId="Equation.3">
                  <p:embed/>
                  <p:pic>
                    <p:nvPicPr>
                      <p:cNvPr id="22733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895600"/>
                        <a:ext cx="914400" cy="8170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210800" y="1600200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  <a:hlinkClick r:id="rId7" action="ppaction://hlinksldjump"/>
              </a:rPr>
              <a:t>Go Back</a:t>
            </a:r>
            <a:endParaRPr lang="en-US" sz="3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4665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The “Kernel Trick”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linear classifier relies on inner product between vectors </a:t>
            </a:r>
            <a:r>
              <a:rPr lang="en-US" altLang="en-US" i="1"/>
              <a:t>K</a:t>
            </a:r>
            <a:r>
              <a:rPr lang="en-US" altLang="en-US"/>
              <a:t>(</a:t>
            </a:r>
            <a:r>
              <a:rPr lang="en-US" altLang="en-US" b="1"/>
              <a:t>x</a:t>
            </a:r>
            <a:r>
              <a:rPr lang="en-US" altLang="en-US" i="1" baseline="-25000"/>
              <a:t>i</a:t>
            </a:r>
            <a:r>
              <a:rPr lang="en-US" altLang="en-US"/>
              <a:t>,</a:t>
            </a:r>
            <a:r>
              <a:rPr lang="en-US" altLang="en-US" b="1"/>
              <a:t>x</a:t>
            </a:r>
            <a:r>
              <a:rPr lang="en-US" altLang="en-US" i="1" baseline="-25000"/>
              <a:t>j</a:t>
            </a:r>
            <a:r>
              <a:rPr lang="en-US" altLang="en-US"/>
              <a:t>)=</a:t>
            </a:r>
            <a:r>
              <a:rPr lang="en-US" altLang="en-US" b="1"/>
              <a:t>x</a:t>
            </a:r>
            <a:r>
              <a:rPr lang="en-US" altLang="en-US" i="1" baseline="-25000"/>
              <a:t>i</a:t>
            </a:r>
            <a:r>
              <a:rPr lang="en-US" altLang="en-US" b="1" baseline="30000"/>
              <a:t>T</a:t>
            </a:r>
            <a:r>
              <a:rPr lang="en-US" altLang="en-US" b="1"/>
              <a:t>x</a:t>
            </a:r>
            <a:r>
              <a:rPr lang="en-US" altLang="en-US" i="1" baseline="-25000"/>
              <a:t>j</a:t>
            </a:r>
          </a:p>
          <a:p>
            <a:r>
              <a:rPr lang="en-US" altLang="en-US"/>
              <a:t>If every datapoint is mapped into high-dimensional space via some transformation </a:t>
            </a:r>
            <a:r>
              <a:rPr lang="el-GR" altLang="en-US">
                <a:cs typeface="Times New Roman" panose="02020603050405020304" pitchFamily="18" charset="0"/>
              </a:rPr>
              <a:t>Φ</a:t>
            </a:r>
            <a:r>
              <a:rPr lang="en-US" altLang="en-US">
                <a:cs typeface="Times New Roman" panose="02020603050405020304" pitchFamily="18" charset="0"/>
              </a:rPr>
              <a:t>:  </a:t>
            </a:r>
            <a:r>
              <a:rPr lang="en-US" altLang="en-US" b="1">
                <a:cs typeface="Times New Roman" panose="02020603050405020304" pitchFamily="18" charset="0"/>
              </a:rPr>
              <a:t>x</a:t>
            </a:r>
            <a:r>
              <a:rPr lang="en-US" altLang="en-US" b="1" baseline="-25000">
                <a:cs typeface="Times New Roman" panose="02020603050405020304" pitchFamily="18" charset="0"/>
              </a:rPr>
              <a:t> </a:t>
            </a:r>
            <a:r>
              <a:rPr lang="en-US" altLang="en-US" b="1">
                <a:cs typeface="Times New Roman" panose="02020603050405020304" pitchFamily="18" charset="0"/>
              </a:rPr>
              <a:t>→</a:t>
            </a:r>
            <a:r>
              <a:rPr lang="en-US" altLang="en-US">
                <a:cs typeface="Times New Roman" panose="02020603050405020304" pitchFamily="18" charset="0"/>
              </a:rPr>
              <a:t> </a:t>
            </a:r>
            <a:r>
              <a:rPr lang="el-GR" altLang="en-US">
                <a:cs typeface="Times New Roman" panose="02020603050405020304" pitchFamily="18" charset="0"/>
              </a:rPr>
              <a:t>φ</a:t>
            </a:r>
            <a:r>
              <a:rPr lang="en-US" altLang="en-US">
                <a:cs typeface="Times New Roman" panose="02020603050405020304" pitchFamily="18" charset="0"/>
              </a:rPr>
              <a:t>(</a:t>
            </a:r>
            <a:r>
              <a:rPr lang="en-US" altLang="en-US" b="1">
                <a:cs typeface="Times New Roman" panose="02020603050405020304" pitchFamily="18" charset="0"/>
              </a:rPr>
              <a:t>x</a:t>
            </a:r>
            <a:r>
              <a:rPr lang="en-US" altLang="en-US">
                <a:cs typeface="Times New Roman" panose="02020603050405020304" pitchFamily="18" charset="0"/>
              </a:rPr>
              <a:t>), the inner product becomes:</a:t>
            </a:r>
          </a:p>
          <a:p>
            <a:pPr algn="ctr">
              <a:buFontTx/>
              <a:buNone/>
            </a:pPr>
            <a:r>
              <a:rPr lang="en-US" altLang="en-US" i="1"/>
              <a:t>K</a:t>
            </a:r>
            <a:r>
              <a:rPr lang="en-US" altLang="en-US"/>
              <a:t>(</a:t>
            </a:r>
            <a:r>
              <a:rPr lang="en-US" altLang="en-US" b="1"/>
              <a:t>x</a:t>
            </a:r>
            <a:r>
              <a:rPr lang="en-US" altLang="en-US" i="1" baseline="-25000"/>
              <a:t>i</a:t>
            </a:r>
            <a:r>
              <a:rPr lang="en-US" altLang="en-US"/>
              <a:t>,</a:t>
            </a:r>
            <a:r>
              <a:rPr lang="en-US" altLang="en-US" b="1"/>
              <a:t>x</a:t>
            </a:r>
            <a:r>
              <a:rPr lang="en-US" altLang="en-US" i="1" baseline="-25000"/>
              <a:t>j</a:t>
            </a:r>
            <a:r>
              <a:rPr lang="en-US" altLang="en-US"/>
              <a:t>)= </a:t>
            </a:r>
            <a:r>
              <a:rPr lang="el-GR" altLang="en-US" b="1">
                <a:cs typeface="Times New Roman" panose="02020603050405020304" pitchFamily="18" charset="0"/>
              </a:rPr>
              <a:t>φ</a:t>
            </a:r>
            <a:r>
              <a:rPr lang="en-US" altLang="en-US"/>
              <a:t>(</a:t>
            </a:r>
            <a:r>
              <a:rPr lang="en-US" altLang="en-US" b="1"/>
              <a:t>x</a:t>
            </a:r>
            <a:r>
              <a:rPr lang="en-US" altLang="en-US" i="1" baseline="-25000"/>
              <a:t>i</a:t>
            </a:r>
            <a:r>
              <a:rPr lang="en-US" altLang="en-US"/>
              <a:t>)</a:t>
            </a:r>
            <a:r>
              <a:rPr lang="en-US" altLang="en-US" b="1" baseline="-25000"/>
              <a:t> </a:t>
            </a:r>
            <a:r>
              <a:rPr lang="en-US" altLang="en-US" b="1" baseline="30000"/>
              <a:t>T</a:t>
            </a:r>
            <a:r>
              <a:rPr lang="el-GR" altLang="en-US" b="1">
                <a:cs typeface="Times New Roman" panose="02020603050405020304" pitchFamily="18" charset="0"/>
              </a:rPr>
              <a:t>φ</a:t>
            </a:r>
            <a:r>
              <a:rPr lang="en-US" altLang="en-US"/>
              <a:t>(</a:t>
            </a:r>
            <a:r>
              <a:rPr lang="en-US" altLang="en-US" b="1"/>
              <a:t>x</a:t>
            </a:r>
            <a:r>
              <a:rPr lang="en-US" altLang="en-US" i="1" baseline="-25000"/>
              <a:t>j</a:t>
            </a:r>
            <a:r>
              <a:rPr lang="en-US" altLang="en-US"/>
              <a:t>)</a:t>
            </a:r>
          </a:p>
          <a:p>
            <a:r>
              <a:rPr lang="en-US" altLang="en-US"/>
              <a:t>A </a:t>
            </a:r>
            <a:r>
              <a:rPr lang="en-US" altLang="en-US" i="1"/>
              <a:t>kernel function</a:t>
            </a:r>
            <a:r>
              <a:rPr lang="en-US" altLang="en-US"/>
              <a:t> is a function that is eqiuvalent to an inner product in some feature space.</a:t>
            </a:r>
          </a:p>
          <a:p>
            <a:r>
              <a:rPr lang="en-US" altLang="en-US"/>
              <a:t>Example: </a:t>
            </a:r>
          </a:p>
          <a:p>
            <a:pPr>
              <a:buFontTx/>
              <a:buNone/>
            </a:pPr>
            <a:r>
              <a:rPr lang="en-US" altLang="en-US"/>
              <a:t>	2-dimensional vectors </a:t>
            </a:r>
            <a:r>
              <a:rPr lang="en-US" altLang="en-US" b="1"/>
              <a:t>x</a:t>
            </a:r>
            <a:r>
              <a:rPr lang="en-US" altLang="en-US"/>
              <a:t>=[</a:t>
            </a:r>
            <a:r>
              <a:rPr lang="en-US" altLang="en-US" i="1"/>
              <a:t>x</a:t>
            </a:r>
            <a:r>
              <a:rPr lang="en-US" altLang="en-US" i="1" baseline="-25000"/>
              <a:t>1   </a:t>
            </a:r>
            <a:r>
              <a:rPr lang="en-US" altLang="en-US" i="1"/>
              <a:t>x</a:t>
            </a:r>
            <a:r>
              <a:rPr lang="en-US" altLang="en-US" i="1" baseline="-25000"/>
              <a:t>2</a:t>
            </a:r>
            <a:r>
              <a:rPr lang="en-US" altLang="en-US"/>
              <a:t>];  let </a:t>
            </a:r>
            <a:r>
              <a:rPr lang="en-US" altLang="en-US" i="1"/>
              <a:t>K</a:t>
            </a:r>
            <a:r>
              <a:rPr lang="en-US" altLang="en-US"/>
              <a:t>(</a:t>
            </a:r>
            <a:r>
              <a:rPr lang="en-US" altLang="en-US" b="1"/>
              <a:t>x</a:t>
            </a:r>
            <a:r>
              <a:rPr lang="en-US" altLang="en-US" i="1" baseline="-25000"/>
              <a:t>i</a:t>
            </a:r>
            <a:r>
              <a:rPr lang="en-US" altLang="en-US"/>
              <a:t>,</a:t>
            </a:r>
            <a:r>
              <a:rPr lang="en-US" altLang="en-US" b="1"/>
              <a:t>x</a:t>
            </a:r>
            <a:r>
              <a:rPr lang="en-US" altLang="en-US" i="1" baseline="-25000"/>
              <a:t>j</a:t>
            </a:r>
            <a:r>
              <a:rPr lang="en-US" altLang="en-US"/>
              <a:t>)=(1 + </a:t>
            </a:r>
            <a:r>
              <a:rPr lang="en-US" altLang="en-US" b="1"/>
              <a:t>x</a:t>
            </a:r>
            <a:r>
              <a:rPr lang="en-US" altLang="en-US" i="1" baseline="-25000"/>
              <a:t>i</a:t>
            </a:r>
            <a:r>
              <a:rPr lang="en-US" altLang="en-US" b="1" baseline="30000"/>
              <a:t>T</a:t>
            </a:r>
            <a:r>
              <a:rPr lang="en-US" altLang="en-US" b="1"/>
              <a:t>x</a:t>
            </a:r>
            <a:r>
              <a:rPr lang="en-US" altLang="en-US" i="1" baseline="-25000"/>
              <a:t>j</a:t>
            </a:r>
            <a:r>
              <a:rPr lang="en-US" altLang="en-US"/>
              <a:t>)</a:t>
            </a:r>
            <a:r>
              <a:rPr lang="en-US" altLang="en-US" baseline="30000"/>
              <a:t>2</a:t>
            </a:r>
            <a:r>
              <a:rPr lang="en-US" altLang="en-US" baseline="-25000"/>
              <a:t>,</a:t>
            </a:r>
            <a:endParaRPr lang="en-US" altLang="en-US"/>
          </a:p>
          <a:p>
            <a:pPr>
              <a:buFontTx/>
              <a:buNone/>
            </a:pPr>
            <a:r>
              <a:rPr lang="en-US" altLang="en-US"/>
              <a:t>	Need to show that </a:t>
            </a:r>
            <a:r>
              <a:rPr lang="en-US" altLang="en-US" i="1"/>
              <a:t>K</a:t>
            </a:r>
            <a:r>
              <a:rPr lang="en-US" altLang="en-US"/>
              <a:t>(</a:t>
            </a:r>
            <a:r>
              <a:rPr lang="en-US" altLang="en-US" b="1"/>
              <a:t>x</a:t>
            </a:r>
            <a:r>
              <a:rPr lang="en-US" altLang="en-US" i="1" baseline="-25000"/>
              <a:t>i</a:t>
            </a:r>
            <a:r>
              <a:rPr lang="en-US" altLang="en-US"/>
              <a:t>,</a:t>
            </a:r>
            <a:r>
              <a:rPr lang="en-US" altLang="en-US" b="1"/>
              <a:t>x</a:t>
            </a:r>
            <a:r>
              <a:rPr lang="en-US" altLang="en-US" b="1" baseline="-25000"/>
              <a:t>j</a:t>
            </a:r>
            <a:r>
              <a:rPr lang="en-US" altLang="en-US"/>
              <a:t>)= </a:t>
            </a:r>
            <a:r>
              <a:rPr lang="el-GR" altLang="en-US" b="1">
                <a:cs typeface="Times New Roman" panose="02020603050405020304" pitchFamily="18" charset="0"/>
              </a:rPr>
              <a:t>φ</a:t>
            </a:r>
            <a:r>
              <a:rPr lang="en-US" altLang="en-US"/>
              <a:t>(</a:t>
            </a:r>
            <a:r>
              <a:rPr lang="en-US" altLang="en-US" b="1"/>
              <a:t>x</a:t>
            </a:r>
            <a:r>
              <a:rPr lang="en-US" altLang="en-US" i="1" baseline="-25000"/>
              <a:t>i</a:t>
            </a:r>
            <a:r>
              <a:rPr lang="en-US" altLang="en-US"/>
              <a:t>)</a:t>
            </a:r>
            <a:r>
              <a:rPr lang="en-US" altLang="en-US" b="1" baseline="-25000"/>
              <a:t> </a:t>
            </a:r>
            <a:r>
              <a:rPr lang="en-US" altLang="en-US" b="1" baseline="30000"/>
              <a:t>T</a:t>
            </a:r>
            <a:r>
              <a:rPr lang="el-GR" altLang="en-US" b="1">
                <a:cs typeface="Times New Roman" panose="02020603050405020304" pitchFamily="18" charset="0"/>
              </a:rPr>
              <a:t>φ</a:t>
            </a:r>
            <a:r>
              <a:rPr lang="en-US" altLang="en-US"/>
              <a:t>(</a:t>
            </a:r>
            <a:r>
              <a:rPr lang="en-US" altLang="en-US" b="1"/>
              <a:t>x</a:t>
            </a:r>
            <a:r>
              <a:rPr lang="en-US" altLang="en-US" i="1" baseline="-25000"/>
              <a:t>j</a:t>
            </a:r>
            <a:r>
              <a:rPr lang="en-US" altLang="en-US"/>
              <a:t>):</a:t>
            </a:r>
          </a:p>
          <a:p>
            <a:pPr>
              <a:buFontTx/>
              <a:buNone/>
            </a:pPr>
            <a:r>
              <a:rPr lang="en-US" altLang="en-US"/>
              <a:t>	 </a:t>
            </a:r>
            <a:r>
              <a:rPr lang="en-US" altLang="en-US" i="1"/>
              <a:t>K</a:t>
            </a:r>
            <a:r>
              <a:rPr lang="en-US" altLang="en-US"/>
              <a:t>(</a:t>
            </a:r>
            <a:r>
              <a:rPr lang="en-US" altLang="en-US" b="1"/>
              <a:t>x</a:t>
            </a:r>
            <a:r>
              <a:rPr lang="en-US" altLang="en-US" i="1" baseline="-25000"/>
              <a:t>i</a:t>
            </a:r>
            <a:r>
              <a:rPr lang="en-US" altLang="en-US"/>
              <a:t>,</a:t>
            </a:r>
            <a:r>
              <a:rPr lang="en-US" altLang="en-US" b="1"/>
              <a:t>x</a:t>
            </a:r>
            <a:r>
              <a:rPr lang="en-US" altLang="en-US" i="1" baseline="-25000"/>
              <a:t>j</a:t>
            </a:r>
            <a:r>
              <a:rPr lang="en-US" altLang="en-US"/>
              <a:t>)=(1 + </a:t>
            </a:r>
            <a:r>
              <a:rPr lang="en-US" altLang="en-US" b="1"/>
              <a:t>x</a:t>
            </a:r>
            <a:r>
              <a:rPr lang="en-US" altLang="en-US" i="1" baseline="-25000"/>
              <a:t>i</a:t>
            </a:r>
            <a:r>
              <a:rPr lang="en-US" altLang="en-US" b="1" baseline="30000"/>
              <a:t>T</a:t>
            </a:r>
            <a:r>
              <a:rPr lang="en-US" altLang="en-US" b="1"/>
              <a:t>x</a:t>
            </a:r>
            <a:r>
              <a:rPr lang="en-US" altLang="en-US" i="1" baseline="-25000"/>
              <a:t>j</a:t>
            </a:r>
            <a:r>
              <a:rPr lang="en-US" altLang="en-US"/>
              <a:t>)</a:t>
            </a:r>
            <a:r>
              <a:rPr lang="en-US" altLang="en-US" baseline="30000"/>
              <a:t>2</a:t>
            </a:r>
            <a:r>
              <a:rPr lang="en-US" altLang="en-US" baseline="-25000"/>
              <a:t>,</a:t>
            </a:r>
            <a:r>
              <a:rPr lang="en-US" altLang="en-US"/>
              <a:t>= 1+ </a:t>
            </a:r>
            <a:r>
              <a:rPr lang="en-US" altLang="en-US" i="1"/>
              <a:t>x</a:t>
            </a:r>
            <a:r>
              <a:rPr lang="en-US" altLang="en-US" i="1" baseline="-25000"/>
              <a:t>i1</a:t>
            </a:r>
            <a:r>
              <a:rPr lang="en-US" altLang="en-US" i="1" baseline="30000"/>
              <a:t>2</a:t>
            </a:r>
            <a:r>
              <a:rPr lang="en-US" altLang="en-US" i="1"/>
              <a:t>x</a:t>
            </a:r>
            <a:r>
              <a:rPr lang="en-US" altLang="en-US" i="1" baseline="-25000"/>
              <a:t>j1</a:t>
            </a:r>
            <a:r>
              <a:rPr lang="en-US" altLang="en-US" i="1" baseline="30000"/>
              <a:t>2 </a:t>
            </a:r>
            <a:r>
              <a:rPr lang="en-US" altLang="en-US" i="1"/>
              <a:t>+ </a:t>
            </a:r>
            <a:r>
              <a:rPr lang="en-US" altLang="en-US"/>
              <a:t>2 </a:t>
            </a:r>
            <a:r>
              <a:rPr lang="en-US" altLang="en-US" i="1"/>
              <a:t>x</a:t>
            </a:r>
            <a:r>
              <a:rPr lang="en-US" altLang="en-US" i="1" baseline="-25000"/>
              <a:t>i1</a:t>
            </a:r>
            <a:r>
              <a:rPr lang="en-US" altLang="en-US" i="1"/>
              <a:t>x</a:t>
            </a:r>
            <a:r>
              <a:rPr lang="en-US" altLang="en-US" i="1" baseline="-25000"/>
              <a:t>j1</a:t>
            </a:r>
            <a:r>
              <a:rPr lang="en-US" altLang="en-US" i="1" baseline="30000"/>
              <a:t> </a:t>
            </a:r>
            <a:r>
              <a:rPr lang="en-US" altLang="en-US" i="1"/>
              <a:t>x</a:t>
            </a:r>
            <a:r>
              <a:rPr lang="en-US" altLang="en-US" i="1" baseline="-25000"/>
              <a:t>i2</a:t>
            </a:r>
            <a:r>
              <a:rPr lang="en-US" altLang="en-US" i="1"/>
              <a:t>x</a:t>
            </a:r>
            <a:r>
              <a:rPr lang="en-US" altLang="en-US" i="1" baseline="-25000"/>
              <a:t>j2</a:t>
            </a:r>
            <a:r>
              <a:rPr lang="en-US" altLang="en-US" i="1"/>
              <a:t>+ x</a:t>
            </a:r>
            <a:r>
              <a:rPr lang="en-US" altLang="en-US" i="1" baseline="-25000"/>
              <a:t>i2</a:t>
            </a:r>
            <a:r>
              <a:rPr lang="en-US" altLang="en-US" i="1" baseline="30000"/>
              <a:t>2</a:t>
            </a:r>
            <a:r>
              <a:rPr lang="en-US" altLang="en-US" i="1"/>
              <a:t>x</a:t>
            </a:r>
            <a:r>
              <a:rPr lang="en-US" altLang="en-US" i="1" baseline="-25000"/>
              <a:t>j2</a:t>
            </a:r>
            <a:r>
              <a:rPr lang="en-US" altLang="en-US" i="1" baseline="30000"/>
              <a:t>2 </a:t>
            </a:r>
            <a:r>
              <a:rPr lang="en-US" altLang="en-US"/>
              <a:t>+ 2</a:t>
            </a:r>
            <a:r>
              <a:rPr lang="en-US" altLang="en-US" i="1"/>
              <a:t>x</a:t>
            </a:r>
            <a:r>
              <a:rPr lang="en-US" altLang="en-US" i="1" baseline="-25000"/>
              <a:t>i1</a:t>
            </a:r>
            <a:r>
              <a:rPr lang="en-US" altLang="en-US" i="1"/>
              <a:t>x</a:t>
            </a:r>
            <a:r>
              <a:rPr lang="en-US" altLang="en-US" i="1" baseline="-25000"/>
              <a:t>j1 </a:t>
            </a:r>
            <a:r>
              <a:rPr lang="en-US" altLang="en-US" i="1"/>
              <a:t>+ </a:t>
            </a:r>
            <a:r>
              <a:rPr lang="en-US" altLang="en-US"/>
              <a:t>2</a:t>
            </a:r>
            <a:r>
              <a:rPr lang="en-US" altLang="en-US" i="1"/>
              <a:t>x</a:t>
            </a:r>
            <a:r>
              <a:rPr lang="en-US" altLang="en-US" i="1" baseline="-25000"/>
              <a:t>i2</a:t>
            </a:r>
            <a:r>
              <a:rPr lang="en-US" altLang="en-US" i="1"/>
              <a:t>x</a:t>
            </a:r>
            <a:r>
              <a:rPr lang="en-US" altLang="en-US" i="1" baseline="-25000"/>
              <a:t>j2</a:t>
            </a:r>
            <a:r>
              <a:rPr lang="en-US" altLang="en-US" i="1"/>
              <a:t>=</a:t>
            </a:r>
          </a:p>
          <a:p>
            <a:pPr>
              <a:buFontTx/>
              <a:buNone/>
            </a:pPr>
            <a:r>
              <a:rPr lang="en-US" altLang="en-US" i="1"/>
              <a:t>	      = </a:t>
            </a:r>
            <a:r>
              <a:rPr lang="en-US" altLang="en-US"/>
              <a:t>[1  </a:t>
            </a:r>
            <a:r>
              <a:rPr lang="en-US" altLang="en-US" i="1"/>
              <a:t>x</a:t>
            </a:r>
            <a:r>
              <a:rPr lang="en-US" altLang="en-US" i="1" baseline="-25000"/>
              <a:t>i1</a:t>
            </a:r>
            <a:r>
              <a:rPr lang="en-US" altLang="en-US" i="1" baseline="30000"/>
              <a:t>2  </a:t>
            </a:r>
            <a:r>
              <a:rPr lang="en-US" altLang="en-US" i="1">
                <a:cs typeface="Times New Roman" panose="02020603050405020304" pitchFamily="18" charset="0"/>
              </a:rPr>
              <a:t>√</a:t>
            </a:r>
            <a:r>
              <a:rPr lang="en-US" altLang="en-US"/>
              <a:t>2 </a:t>
            </a:r>
            <a:r>
              <a:rPr lang="en-US" altLang="en-US" i="1"/>
              <a:t>x</a:t>
            </a:r>
            <a:r>
              <a:rPr lang="en-US" altLang="en-US" i="1" baseline="-25000"/>
              <a:t>i1</a:t>
            </a:r>
            <a:r>
              <a:rPr lang="en-US" altLang="en-US" i="1"/>
              <a:t>x</a:t>
            </a:r>
            <a:r>
              <a:rPr lang="en-US" altLang="en-US" i="1" baseline="-25000"/>
              <a:t>i2  </a:t>
            </a:r>
            <a:r>
              <a:rPr lang="en-US" altLang="en-US" i="1"/>
              <a:t> x</a:t>
            </a:r>
            <a:r>
              <a:rPr lang="en-US" altLang="en-US" i="1" baseline="-25000"/>
              <a:t>i2</a:t>
            </a:r>
            <a:r>
              <a:rPr lang="en-US" altLang="en-US" i="1" baseline="30000"/>
              <a:t>2  </a:t>
            </a:r>
            <a:r>
              <a:rPr lang="en-US" altLang="en-US" i="1">
                <a:cs typeface="Times New Roman" panose="02020603050405020304" pitchFamily="18" charset="0"/>
              </a:rPr>
              <a:t>√</a:t>
            </a:r>
            <a:r>
              <a:rPr lang="en-US" altLang="en-US"/>
              <a:t>2</a:t>
            </a:r>
            <a:r>
              <a:rPr lang="en-US" altLang="en-US" i="1"/>
              <a:t>x</a:t>
            </a:r>
            <a:r>
              <a:rPr lang="en-US" altLang="en-US" i="1" baseline="-25000"/>
              <a:t>i1  </a:t>
            </a:r>
            <a:r>
              <a:rPr lang="en-US" altLang="en-US" i="1">
                <a:cs typeface="Times New Roman" panose="02020603050405020304" pitchFamily="18" charset="0"/>
              </a:rPr>
              <a:t>√</a:t>
            </a:r>
            <a:r>
              <a:rPr lang="en-US" altLang="en-US"/>
              <a:t>2</a:t>
            </a:r>
            <a:r>
              <a:rPr lang="en-US" altLang="en-US" i="1"/>
              <a:t>x</a:t>
            </a:r>
            <a:r>
              <a:rPr lang="en-US" altLang="en-US" i="1" baseline="-25000"/>
              <a:t>i2</a:t>
            </a:r>
            <a:r>
              <a:rPr lang="en-US" altLang="en-US"/>
              <a:t>]</a:t>
            </a:r>
            <a:r>
              <a:rPr lang="en-US" altLang="en-US" b="1" baseline="30000"/>
              <a:t>T </a:t>
            </a:r>
            <a:r>
              <a:rPr lang="en-US" altLang="en-US"/>
              <a:t>[1  </a:t>
            </a:r>
            <a:r>
              <a:rPr lang="en-US" altLang="en-US" i="1"/>
              <a:t>x</a:t>
            </a:r>
            <a:r>
              <a:rPr lang="en-US" altLang="en-US" i="1" baseline="-25000"/>
              <a:t>j1</a:t>
            </a:r>
            <a:r>
              <a:rPr lang="en-US" altLang="en-US" i="1" baseline="30000"/>
              <a:t>2  </a:t>
            </a:r>
            <a:r>
              <a:rPr lang="en-US" altLang="en-US" i="1">
                <a:cs typeface="Times New Roman" panose="02020603050405020304" pitchFamily="18" charset="0"/>
              </a:rPr>
              <a:t>√</a:t>
            </a:r>
            <a:r>
              <a:rPr lang="en-US" altLang="en-US"/>
              <a:t>2 </a:t>
            </a:r>
            <a:r>
              <a:rPr lang="en-US" altLang="en-US" i="1"/>
              <a:t>x</a:t>
            </a:r>
            <a:r>
              <a:rPr lang="en-US" altLang="en-US" i="1" baseline="-25000"/>
              <a:t>j1</a:t>
            </a:r>
            <a:r>
              <a:rPr lang="en-US" altLang="en-US" i="1"/>
              <a:t>x</a:t>
            </a:r>
            <a:r>
              <a:rPr lang="en-US" altLang="en-US" i="1" baseline="-25000"/>
              <a:t>j2  </a:t>
            </a:r>
            <a:r>
              <a:rPr lang="en-US" altLang="en-US" i="1"/>
              <a:t> x</a:t>
            </a:r>
            <a:r>
              <a:rPr lang="en-US" altLang="en-US" i="1" baseline="-25000"/>
              <a:t>j2</a:t>
            </a:r>
            <a:r>
              <a:rPr lang="en-US" altLang="en-US" i="1" baseline="30000"/>
              <a:t>2  </a:t>
            </a:r>
            <a:r>
              <a:rPr lang="en-US" altLang="en-US" i="1">
                <a:cs typeface="Times New Roman" panose="02020603050405020304" pitchFamily="18" charset="0"/>
              </a:rPr>
              <a:t>√</a:t>
            </a:r>
            <a:r>
              <a:rPr lang="en-US" altLang="en-US"/>
              <a:t>2</a:t>
            </a:r>
            <a:r>
              <a:rPr lang="en-US" altLang="en-US" i="1"/>
              <a:t>x</a:t>
            </a:r>
            <a:r>
              <a:rPr lang="en-US" altLang="en-US" i="1" baseline="-25000"/>
              <a:t>j1  </a:t>
            </a:r>
            <a:r>
              <a:rPr lang="en-US" altLang="en-US" i="1">
                <a:cs typeface="Times New Roman" panose="02020603050405020304" pitchFamily="18" charset="0"/>
              </a:rPr>
              <a:t>√</a:t>
            </a:r>
            <a:r>
              <a:rPr lang="en-US" altLang="en-US"/>
              <a:t>2</a:t>
            </a:r>
            <a:r>
              <a:rPr lang="en-US" altLang="en-US" i="1"/>
              <a:t>x</a:t>
            </a:r>
            <a:r>
              <a:rPr lang="en-US" altLang="en-US" i="1" baseline="-25000"/>
              <a:t>j2</a:t>
            </a:r>
            <a:r>
              <a:rPr lang="en-US" altLang="en-US"/>
              <a:t>] =</a:t>
            </a:r>
          </a:p>
          <a:p>
            <a:pPr>
              <a:buFontTx/>
              <a:buNone/>
            </a:pPr>
            <a:r>
              <a:rPr lang="en-US" altLang="en-US"/>
              <a:t>	      = </a:t>
            </a:r>
            <a:r>
              <a:rPr lang="el-GR" altLang="en-US" b="1">
                <a:cs typeface="Times New Roman" panose="02020603050405020304" pitchFamily="18" charset="0"/>
              </a:rPr>
              <a:t>φ</a:t>
            </a:r>
            <a:r>
              <a:rPr lang="en-US" altLang="en-US"/>
              <a:t>(</a:t>
            </a:r>
            <a:r>
              <a:rPr lang="en-US" altLang="en-US" b="1"/>
              <a:t>x</a:t>
            </a:r>
            <a:r>
              <a:rPr lang="en-US" altLang="en-US" i="1" baseline="-25000"/>
              <a:t>i</a:t>
            </a:r>
            <a:r>
              <a:rPr lang="en-US" altLang="en-US"/>
              <a:t>)</a:t>
            </a:r>
            <a:r>
              <a:rPr lang="en-US" altLang="en-US" b="1" baseline="-25000"/>
              <a:t> </a:t>
            </a:r>
            <a:r>
              <a:rPr lang="en-US" altLang="en-US" b="1" baseline="30000"/>
              <a:t>T</a:t>
            </a:r>
            <a:r>
              <a:rPr lang="el-GR" altLang="en-US" b="1">
                <a:cs typeface="Times New Roman" panose="02020603050405020304" pitchFamily="18" charset="0"/>
              </a:rPr>
              <a:t>φ</a:t>
            </a:r>
            <a:r>
              <a:rPr lang="en-US" altLang="en-US"/>
              <a:t>(</a:t>
            </a:r>
            <a:r>
              <a:rPr lang="en-US" altLang="en-US" b="1"/>
              <a:t>x</a:t>
            </a:r>
            <a:r>
              <a:rPr lang="en-US" altLang="en-US" i="1" baseline="-25000"/>
              <a:t>j</a:t>
            </a:r>
            <a:r>
              <a:rPr lang="en-US" altLang="en-US"/>
              <a:t>),    where </a:t>
            </a:r>
            <a:r>
              <a:rPr lang="el-GR" altLang="en-US" b="1">
                <a:cs typeface="Times New Roman" panose="02020603050405020304" pitchFamily="18" charset="0"/>
              </a:rPr>
              <a:t>φ</a:t>
            </a:r>
            <a:r>
              <a:rPr lang="en-US" altLang="en-US"/>
              <a:t>(</a:t>
            </a:r>
            <a:r>
              <a:rPr lang="en-US" altLang="en-US" b="1"/>
              <a:t>x</a:t>
            </a:r>
            <a:r>
              <a:rPr lang="en-US" altLang="en-US"/>
              <a:t>) = </a:t>
            </a:r>
            <a:r>
              <a:rPr lang="en-US" altLang="en-US" b="1" baseline="-25000"/>
              <a:t> </a:t>
            </a:r>
            <a:r>
              <a:rPr lang="en-US" altLang="en-US"/>
              <a:t>[1  </a:t>
            </a:r>
            <a:r>
              <a:rPr lang="en-US" altLang="en-US" i="1"/>
              <a:t>x</a:t>
            </a:r>
            <a:r>
              <a:rPr lang="en-US" altLang="en-US" i="1" baseline="-25000"/>
              <a:t>1</a:t>
            </a:r>
            <a:r>
              <a:rPr lang="en-US" altLang="en-US" i="1" baseline="30000"/>
              <a:t>2  </a:t>
            </a:r>
            <a:r>
              <a:rPr lang="en-US" altLang="en-US" i="1">
                <a:cs typeface="Times New Roman" panose="02020603050405020304" pitchFamily="18" charset="0"/>
              </a:rPr>
              <a:t>√</a:t>
            </a:r>
            <a:r>
              <a:rPr lang="en-US" altLang="en-US"/>
              <a:t>2 </a:t>
            </a:r>
            <a:r>
              <a:rPr lang="en-US" altLang="en-US" i="1"/>
              <a:t>x</a:t>
            </a:r>
            <a:r>
              <a:rPr lang="en-US" altLang="en-US" i="1" baseline="-25000"/>
              <a:t>1</a:t>
            </a:r>
            <a:r>
              <a:rPr lang="en-US" altLang="en-US" i="1"/>
              <a:t>x</a:t>
            </a:r>
            <a:r>
              <a:rPr lang="en-US" altLang="en-US" i="1" baseline="-25000"/>
              <a:t>2  </a:t>
            </a:r>
            <a:r>
              <a:rPr lang="en-US" altLang="en-US" i="1"/>
              <a:t> x</a:t>
            </a:r>
            <a:r>
              <a:rPr lang="en-US" altLang="en-US" i="1" baseline="-25000"/>
              <a:t>2</a:t>
            </a:r>
            <a:r>
              <a:rPr lang="en-US" altLang="en-US" i="1" baseline="30000"/>
              <a:t>2   </a:t>
            </a:r>
            <a:r>
              <a:rPr lang="en-US" altLang="en-US" i="1">
                <a:cs typeface="Times New Roman" panose="02020603050405020304" pitchFamily="18" charset="0"/>
              </a:rPr>
              <a:t>√</a:t>
            </a:r>
            <a:r>
              <a:rPr lang="en-US" altLang="en-US"/>
              <a:t>2</a:t>
            </a:r>
            <a:r>
              <a:rPr lang="en-US" altLang="en-US" i="1"/>
              <a:t>x</a:t>
            </a:r>
            <a:r>
              <a:rPr lang="en-US" altLang="en-US" i="1" baseline="-25000"/>
              <a:t>1  </a:t>
            </a:r>
            <a:r>
              <a:rPr lang="en-US" altLang="en-US" i="1">
                <a:cs typeface="Times New Roman" panose="02020603050405020304" pitchFamily="18" charset="0"/>
              </a:rPr>
              <a:t>√</a:t>
            </a:r>
            <a:r>
              <a:rPr lang="en-US" altLang="en-US"/>
              <a:t>2</a:t>
            </a:r>
            <a:r>
              <a:rPr lang="en-US" altLang="en-US" i="1"/>
              <a:t>x</a:t>
            </a:r>
            <a:r>
              <a:rPr lang="en-US" altLang="en-US" i="1" baseline="-25000"/>
              <a:t>2</a:t>
            </a:r>
            <a:r>
              <a:rPr lang="en-US" altLang="en-US"/>
              <a:t>]</a:t>
            </a:r>
          </a:p>
          <a:p>
            <a:r>
              <a:rPr lang="en-US" altLang="en-US"/>
              <a:t>Thus, a kernel function</a:t>
            </a:r>
            <a:r>
              <a:rPr lang="en-US" altLang="en-US" i="1"/>
              <a:t> implicitly </a:t>
            </a:r>
            <a:r>
              <a:rPr lang="en-US" altLang="en-US"/>
              <a:t>maps data to a high-dimensional space (without the need to compute each </a:t>
            </a:r>
            <a:r>
              <a:rPr lang="el-GR" altLang="en-US" b="1">
                <a:cs typeface="Times New Roman" panose="02020603050405020304" pitchFamily="18" charset="0"/>
              </a:rPr>
              <a:t>φ</a:t>
            </a:r>
            <a:r>
              <a:rPr lang="en-US" altLang="en-US"/>
              <a:t>(</a:t>
            </a:r>
            <a:r>
              <a:rPr lang="en-US" altLang="en-US" b="1"/>
              <a:t>x</a:t>
            </a:r>
            <a:r>
              <a:rPr lang="en-US" altLang="en-US"/>
              <a:t>) explicitly).</a:t>
            </a:r>
            <a:endParaRPr lang="el-GR" altLang="en-US"/>
          </a:p>
        </p:txBody>
      </p:sp>
    </p:spTree>
    <p:extLst>
      <p:ext uri="{BB962C8B-B14F-4D97-AF65-F5344CB8AC3E}">
        <p14:creationId xmlns:p14="http://schemas.microsoft.com/office/powerpoint/2010/main" val="38115642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3581400"/>
            <a:ext cx="4414420" cy="299847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4800" y="914400"/>
            <a:ext cx="11887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Manually designed features are often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6823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over-specified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6823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incomplete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6823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and take a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6823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long time to design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and validate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Learned Features are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6823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easy to adapt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6823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fast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to learn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Deep learning provides a very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6823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flexible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(almost?)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6823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universal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learnable framework for representing world, visual and linguistic information.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Can learn both unsupervised and supervised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Effective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6823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end-to-end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joint system learning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Utilize large amounts of training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075280" y="182564"/>
            <a:ext cx="8041440" cy="8588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Comic Sans MS"/>
                <a:ea typeface="+mj-ea"/>
                <a:cs typeface="+mj-cs"/>
              </a:rPr>
              <a:t>Why is DL useful? 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200" y="4419600"/>
            <a:ext cx="4114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In ~2010 DL started outperforming other ML techniques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first in speech and vision, then NLP</a:t>
            </a:r>
          </a:p>
        </p:txBody>
      </p:sp>
    </p:spTree>
    <p:extLst>
      <p:ext uri="{BB962C8B-B14F-4D97-AF65-F5344CB8AC3E}">
        <p14:creationId xmlns:p14="http://schemas.microsoft.com/office/powerpoint/2010/main" val="2546385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6200"/>
            <a:ext cx="10363200" cy="1143000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0000CC"/>
                </a:solidFill>
              </a:rPr>
              <a:t>Evaluation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12192000" cy="57150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8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Evaluating a model, or comparing models through Evaluation metrics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Accuracy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Precision, recall, F-measure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Entropy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Sum of Squared error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Likelihood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Posterior probability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Gain , Lift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Cost / Utility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Margin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K-L divergence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ROC, AUC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Etc.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3402B5-14E7-4127-8640-CA5125F131F1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155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accent2"/>
                </a:solidFill>
              </a:rPr>
              <a:t>Data Science Work Flow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71600"/>
            <a:ext cx="1216354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13778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00CC"/>
                </a:solidFill>
              </a:rPr>
              <a:t>Data mining is a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0" y="2209800"/>
            <a:ext cx="94488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i="1" dirty="0"/>
              <a:t>science + craft + creativity + common sense</a:t>
            </a:r>
          </a:p>
          <a:p>
            <a:endParaRPr lang="en-US" sz="3600" b="1" i="1" dirty="0"/>
          </a:p>
          <a:p>
            <a:endParaRPr lang="en-US" sz="3600" b="1" i="1" dirty="0"/>
          </a:p>
          <a:p>
            <a:r>
              <a:rPr lang="en-US" sz="3200" b="1" i="1" dirty="0"/>
              <a:t>                                 </a:t>
            </a:r>
            <a:r>
              <a:rPr lang="en-US" sz="4000" b="1" i="1" dirty="0"/>
              <a:t>a process</a:t>
            </a:r>
            <a:endParaRPr lang="en-US" sz="4000" b="1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847109" y="2971800"/>
            <a:ext cx="1676400" cy="114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419600" y="2743200"/>
            <a:ext cx="762000" cy="1223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781800" y="2823240"/>
            <a:ext cx="1752600" cy="114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019800" y="2823240"/>
            <a:ext cx="0" cy="114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50108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00CC"/>
                </a:solidFill>
              </a:rPr>
              <a:t>The CRISP Data Mining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93A9136-4E8E-4D87-A7F7-4981FC07A7C9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242" name="Picture 2" descr="http://www.crisp-dm.org/Images/Crisp-dmchartnew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914401"/>
            <a:ext cx="6019800" cy="5466699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819400" y="6381100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Cross Industry Standard Process for Data Mining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6802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Llunch">
  <a:themeElements>
    <a:clrScheme name="MLlunch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Llunch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rgbClr val="FF0000"/>
          </a:buClr>
          <a:buSzTx/>
          <a:buFontTx/>
          <a:buChar char="•"/>
          <a:tabLst/>
          <a:defRPr kumimoji="0" lang="en-US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rgbClr val="FF0000"/>
          </a:buClr>
          <a:buSzTx/>
          <a:buFontTx/>
          <a:buChar char="•"/>
          <a:tabLst/>
          <a:defRPr kumimoji="0" lang="en-US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MLlunch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Llunch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Llunch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Llunch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Llunch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Llunch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Llunch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ml">
  <a:themeElements>
    <a:clrScheme name="ml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l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ml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l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l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l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53090</TotalTime>
  <Words>2304</Words>
  <Application>Microsoft Office PowerPoint</Application>
  <PresentationFormat>Widescreen</PresentationFormat>
  <Paragraphs>400</Paragraphs>
  <Slides>52</Slides>
  <Notes>13</Notes>
  <HiddenSlides>1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6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52</vt:i4>
      </vt:variant>
    </vt:vector>
  </HeadingPairs>
  <TitlesOfParts>
    <vt:vector size="68" baseType="lpstr">
      <vt:lpstr>Arial</vt:lpstr>
      <vt:lpstr>Calibri</vt:lpstr>
      <vt:lpstr>Comic Sans MS</vt:lpstr>
      <vt:lpstr>Courier New</vt:lpstr>
      <vt:lpstr>Garamond</vt:lpstr>
      <vt:lpstr>Tahoma</vt:lpstr>
      <vt:lpstr>Times New Roman</vt:lpstr>
      <vt:lpstr>Wingdings</vt:lpstr>
      <vt:lpstr>Default Design</vt:lpstr>
      <vt:lpstr>MLlunch</vt:lpstr>
      <vt:lpstr>1_Office Theme</vt:lpstr>
      <vt:lpstr>Edge</vt:lpstr>
      <vt:lpstr>ml</vt:lpstr>
      <vt:lpstr>Office Theme</vt:lpstr>
      <vt:lpstr>Bitmap Image</vt:lpstr>
      <vt:lpstr>Equation</vt:lpstr>
      <vt:lpstr>PowerPoint Presentation</vt:lpstr>
      <vt:lpstr>PowerPoint Presentation</vt:lpstr>
      <vt:lpstr>Representation</vt:lpstr>
      <vt:lpstr>PowerPoint Presentation</vt:lpstr>
      <vt:lpstr>Optimization</vt:lpstr>
      <vt:lpstr>Evaluation</vt:lpstr>
      <vt:lpstr>Data Science Work Flow</vt:lpstr>
      <vt:lpstr>Data mining is a process</vt:lpstr>
      <vt:lpstr>The CRISP Data Mining Process</vt:lpstr>
      <vt:lpstr>The Data Mining Process</vt:lpstr>
      <vt:lpstr>The Data Mining Process</vt:lpstr>
      <vt:lpstr>PowerPoint Presentation</vt:lpstr>
      <vt:lpstr>Improving performance of ML Algorithms</vt:lpstr>
      <vt:lpstr>Improving performance of ML Algorithms, continued</vt:lpstr>
      <vt:lpstr>Ensemble Learning</vt:lpstr>
      <vt:lpstr>Higher Dimensional Techniques</vt:lpstr>
      <vt:lpstr> Classifier for Linearly Separable data </vt:lpstr>
      <vt:lpstr>Classifier for Linearly Separable data</vt:lpstr>
      <vt:lpstr>Classification Margin</vt:lpstr>
      <vt:lpstr>SVM :Maximum Margin Classification</vt:lpstr>
      <vt:lpstr>Soft Margin Classification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Semi-Supervised Learning</vt:lpstr>
      <vt:lpstr>Supervised Learning has many successes</vt:lpstr>
      <vt:lpstr>However, for many problems, labeled data can be rare or expensive.   Unlabeled data is much cheaper. </vt:lpstr>
      <vt:lpstr>PowerPoint Presentation</vt:lpstr>
      <vt:lpstr>PowerPoint Presentation</vt:lpstr>
      <vt:lpstr>Semi-Supervised Learning</vt:lpstr>
      <vt:lpstr>Semi-Supervised Learning</vt:lpstr>
      <vt:lpstr>Semi-supervised Learning</vt:lpstr>
      <vt:lpstr>Semi-Supervised Learning</vt:lpstr>
      <vt:lpstr>Semi-Supervised: “Self Learning”</vt:lpstr>
      <vt:lpstr>Semi-Supervised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Larger Datasets  and Deep Learning  Performance of Machine Learning Algorithms</vt:lpstr>
      <vt:lpstr>PowerPoint Presentation</vt:lpstr>
      <vt:lpstr>PowerPoint Presentation</vt:lpstr>
      <vt:lpstr>Linear SVMs:  Overview</vt:lpstr>
      <vt:lpstr>What Functions are Kernels?</vt:lpstr>
      <vt:lpstr>Examples of Kernel Functions</vt:lpstr>
      <vt:lpstr>The “Kernel Trick”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Pasumarti V. Kamesam</dc:creator>
  <cp:lastModifiedBy>Ziwei Li</cp:lastModifiedBy>
  <cp:revision>998</cp:revision>
  <dcterms:created xsi:type="dcterms:W3CDTF">1601-01-01T00:00:00Z</dcterms:created>
  <dcterms:modified xsi:type="dcterms:W3CDTF">2019-12-04T06:49:50Z</dcterms:modified>
</cp:coreProperties>
</file>