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>
  <p:sldMasterIdLst>
    <p:sldMasterId id="2147483649" r:id="rId1"/>
    <p:sldMasterId id="2147483927" r:id="rId2"/>
  </p:sldMasterIdLst>
  <p:notesMasterIdLst>
    <p:notesMasterId r:id="rId70"/>
  </p:notesMasterIdLst>
  <p:handoutMasterIdLst>
    <p:handoutMasterId r:id="rId71"/>
  </p:handoutMasterIdLst>
  <p:sldIdLst>
    <p:sldId id="260" r:id="rId3"/>
    <p:sldId id="536" r:id="rId4"/>
    <p:sldId id="526" r:id="rId5"/>
    <p:sldId id="335" r:id="rId6"/>
    <p:sldId id="479" r:id="rId7"/>
    <p:sldId id="336" r:id="rId8"/>
    <p:sldId id="337" r:id="rId9"/>
    <p:sldId id="338" r:id="rId10"/>
    <p:sldId id="477" r:id="rId11"/>
    <p:sldId id="525" r:id="rId12"/>
    <p:sldId id="499" r:id="rId13"/>
    <p:sldId id="518" r:id="rId14"/>
    <p:sldId id="514" r:id="rId15"/>
    <p:sldId id="515" r:id="rId16"/>
    <p:sldId id="516" r:id="rId17"/>
    <p:sldId id="517" r:id="rId18"/>
    <p:sldId id="500" r:id="rId19"/>
    <p:sldId id="501" r:id="rId20"/>
    <p:sldId id="502" r:id="rId21"/>
    <p:sldId id="503" r:id="rId22"/>
    <p:sldId id="519" r:id="rId23"/>
    <p:sldId id="504" r:id="rId24"/>
    <p:sldId id="527" r:id="rId25"/>
    <p:sldId id="456" r:id="rId26"/>
    <p:sldId id="460" r:id="rId27"/>
    <p:sldId id="459" r:id="rId28"/>
    <p:sldId id="461" r:id="rId29"/>
    <p:sldId id="463" r:id="rId30"/>
    <p:sldId id="349" r:id="rId31"/>
    <p:sldId id="352" r:id="rId32"/>
    <p:sldId id="535" r:id="rId33"/>
    <p:sldId id="469" r:id="rId34"/>
    <p:sldId id="402" r:id="rId35"/>
    <p:sldId id="403" r:id="rId36"/>
    <p:sldId id="362" r:id="rId37"/>
    <p:sldId id="363" r:id="rId38"/>
    <p:sldId id="364" r:id="rId39"/>
    <p:sldId id="365" r:id="rId40"/>
    <p:sldId id="367" r:id="rId41"/>
    <p:sldId id="368" r:id="rId42"/>
    <p:sldId id="369" r:id="rId43"/>
    <p:sldId id="522" r:id="rId44"/>
    <p:sldId id="511" r:id="rId45"/>
    <p:sldId id="498" r:id="rId46"/>
    <p:sldId id="531" r:id="rId47"/>
    <p:sldId id="532" r:id="rId48"/>
    <p:sldId id="484" r:id="rId49"/>
    <p:sldId id="480" r:id="rId50"/>
    <p:sldId id="481" r:id="rId51"/>
    <p:sldId id="482" r:id="rId52"/>
    <p:sldId id="524" r:id="rId53"/>
    <p:sldId id="495" r:id="rId54"/>
    <p:sldId id="512" r:id="rId55"/>
    <p:sldId id="530" r:id="rId56"/>
    <p:sldId id="497" r:id="rId57"/>
    <p:sldId id="375" r:id="rId58"/>
    <p:sldId id="485" r:id="rId59"/>
    <p:sldId id="529" r:id="rId60"/>
    <p:sldId id="534" r:id="rId61"/>
    <p:sldId id="486" r:id="rId62"/>
    <p:sldId id="489" r:id="rId63"/>
    <p:sldId id="490" r:id="rId64"/>
    <p:sldId id="491" r:id="rId65"/>
    <p:sldId id="492" r:id="rId66"/>
    <p:sldId id="493" r:id="rId67"/>
    <p:sldId id="520" r:id="rId68"/>
    <p:sldId id="528" r:id="rId69"/>
  </p:sldIdLst>
  <p:sldSz cx="9144000" cy="6858000" type="screen4x3"/>
  <p:notesSz cx="6858000" cy="9144000"/>
  <p:embeddedFontLst>
    <p:embeddedFont>
      <p:font typeface="Tahoma" panose="020B0604030504040204" pitchFamily="34" charset="0"/>
      <p:regular r:id="rId72"/>
      <p:bold r:id="rId7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008000"/>
    <a:srgbClr val="FDE0BD"/>
    <a:srgbClr val="F983C1"/>
    <a:srgbClr val="99FF33"/>
    <a:srgbClr val="CCCCFF"/>
    <a:srgbClr val="FF9900"/>
    <a:srgbClr val="C7D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87" autoAdjust="0"/>
  </p:normalViewPr>
  <p:slideViewPr>
    <p:cSldViewPr>
      <p:cViewPr varScale="1">
        <p:scale>
          <a:sx n="69" d="100"/>
          <a:sy n="69" d="100"/>
        </p:scale>
        <p:origin x="1224" y="40"/>
      </p:cViewPr>
      <p:guideLst/>
    </p:cSldViewPr>
  </p:slideViewPr>
  <p:outlineViewPr>
    <p:cViewPr>
      <p:scale>
        <a:sx n="33" d="100"/>
        <a:sy n="33" d="100"/>
      </p:scale>
      <p:origin x="0" y="-44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04"/>
    </p:cViewPr>
  </p:sorterViewPr>
  <p:notesViewPr>
    <p:cSldViewPr>
      <p:cViewPr>
        <p:scale>
          <a:sx n="75" d="100"/>
          <a:sy n="75" d="100"/>
        </p:scale>
        <p:origin x="-2196" y="-3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18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9635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/>
              <a:t>	Chapter 12		 12-</a:t>
            </a:r>
            <a:fld id="{EB0F6247-E02B-4884-89D0-7C78E2B3D7ED}" type="slidenum">
              <a:rPr lang="en-US" altLang="en-US" sz="1200"/>
              <a:pPr algn="l"/>
              <a:t>‹#›</a:t>
            </a:fld>
            <a:endParaRPr lang="en-US" altLang="en-US" sz="1200"/>
          </a:p>
        </p:txBody>
      </p:sp>
      <p:sp>
        <p:nvSpPr>
          <p:cNvPr id="99333" name="Rectangle 10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smtClean="0"/>
              <a:t>Business Statistics, A First Course (4e)	© 2006 Prentice Hall,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457200"/>
            <a:ext cx="41148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/>
              <a:t>	Chapter 12		12-</a:t>
            </a:r>
            <a:fld id="{2F8A9F6D-E1A9-4D9C-B8A1-25B3B489DEC6}" type="slidenum">
              <a:rPr lang="en-US" altLang="en-US" sz="1200"/>
              <a:pPr algn="l"/>
              <a:t>‹#›</a:t>
            </a:fld>
            <a:endParaRPr lang="en-US" altLang="en-US" sz="1200"/>
          </a:p>
        </p:txBody>
      </p:sp>
      <p:sp>
        <p:nvSpPr>
          <p:cNvPr id="97304" name="Rectangle 26"/>
          <p:cNvSpPr>
            <a:spLocks noChangeArrowheads="1"/>
          </p:cNvSpPr>
          <p:nvPr/>
        </p:nvSpPr>
        <p:spPr bwMode="auto">
          <a:xfrm>
            <a:off x="71438" y="8818563"/>
            <a:ext cx="671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smtClean="0"/>
              <a:t>Business Statistics, A First Course (4e)	© 2006 Prentice Hall, Inc.</a:t>
            </a:r>
          </a:p>
          <a:p>
            <a:pPr algn="l">
              <a:defRPr/>
            </a:pPr>
            <a:endParaRPr lang="en-US" alt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 cap="flat"/>
        </p:spPr>
      </p:sp>
    </p:spTree>
    <p:extLst>
      <p:ext uri="{BB962C8B-B14F-4D97-AF65-F5344CB8AC3E}">
        <p14:creationId xmlns:p14="http://schemas.microsoft.com/office/powerpoint/2010/main" val="41778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45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 cap="flat"/>
        </p:spPr>
      </p:sp>
    </p:spTree>
    <p:extLst>
      <p:ext uri="{BB962C8B-B14F-4D97-AF65-F5344CB8AC3E}">
        <p14:creationId xmlns:p14="http://schemas.microsoft.com/office/powerpoint/2010/main" val="274696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65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 cap="flat"/>
        </p:spPr>
      </p:sp>
    </p:spTree>
    <p:extLst>
      <p:ext uri="{BB962C8B-B14F-4D97-AF65-F5344CB8AC3E}">
        <p14:creationId xmlns:p14="http://schemas.microsoft.com/office/powerpoint/2010/main" val="260847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33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86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 cap="flat"/>
        </p:spPr>
      </p:sp>
    </p:spTree>
    <p:extLst>
      <p:ext uri="{BB962C8B-B14F-4D97-AF65-F5344CB8AC3E}">
        <p14:creationId xmlns:p14="http://schemas.microsoft.com/office/powerpoint/2010/main" val="107847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06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 cap="flat"/>
        </p:spPr>
      </p:sp>
    </p:spTree>
    <p:extLst>
      <p:ext uri="{BB962C8B-B14F-4D97-AF65-F5344CB8AC3E}">
        <p14:creationId xmlns:p14="http://schemas.microsoft.com/office/powerpoint/2010/main" val="55412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06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 cap="flat"/>
        </p:spPr>
      </p:sp>
    </p:spTree>
    <p:extLst>
      <p:ext uri="{BB962C8B-B14F-4D97-AF65-F5344CB8AC3E}">
        <p14:creationId xmlns:p14="http://schemas.microsoft.com/office/powerpoint/2010/main" val="1142053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038600"/>
          </a:xfrm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18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12" name="Rectangle 19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Rectangle 22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23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24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26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7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89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12-</a:t>
            </a:r>
            <a:fld id="{8C0F1B58-D81D-4CFD-A2CB-C20B2C3B7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53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18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12" name="Rectangle 19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22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23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24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26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7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27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37325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2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12-</a:t>
            </a:r>
            <a:fld id="{BFD4620A-E6D1-4345-8E3C-F9ADBEDF8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6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3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9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12-</a:t>
            </a:r>
            <a:fld id="{73B11545-F1FA-4ABA-90F6-7E574A5F0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91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6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12-</a:t>
            </a:r>
            <a:fld id="{81AF85E2-EA9D-4514-B0B5-C4F938F69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08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6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12-</a:t>
            </a:r>
            <a:fld id="{1497BD9A-8062-4333-B721-67908ECE4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639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31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5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14"/>
          <p:cNvGrpSpPr>
            <a:grpSpLocks/>
          </p:cNvGrpSpPr>
          <p:nvPr userDrawn="1"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1031" name="Group 15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1038" name="Rectangle 1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1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1032" name="Rectangle 1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3" name="Rectangle 1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Rectangle 2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Rectangle 2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Rectangle 2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Rectangle 2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4815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defTabSz="852488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defTabSz="852488">
              <a:defRPr sz="1000"/>
            </a:lvl1pPr>
          </a:lstStyle>
          <a:p>
            <a:r>
              <a:rPr lang="en-US" altLang="en-US"/>
              <a:t>Chap 12-</a:t>
            </a:r>
            <a:fld id="{5B582A74-FBD5-44C1-9178-967817F8FE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15" r:id="rId5"/>
    <p:sldLayoutId id="2147483922" r:id="rId6"/>
    <p:sldLayoutId id="2147483923" r:id="rId7"/>
    <p:sldLayoutId id="2147483916" r:id="rId8"/>
    <p:sldLayoutId id="2147483924" r:id="rId9"/>
    <p:sldLayoutId id="2147483917" r:id="rId10"/>
    <p:sldLayoutId id="2147483925" r:id="rId11"/>
    <p:sldLayoutId id="214748392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14"/>
          <p:cNvGrpSpPr>
            <a:grpSpLocks/>
          </p:cNvGrpSpPr>
          <p:nvPr userDrawn="1"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1031" name="Group 15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1038" name="Rectangle 1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9" name="Rectangle 1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32" name="Rectangle 1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" name="Rectangle 1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4" name="Rectangle 2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5" name="Rectangle 2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Rectangle 2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7" name="Rectangle 2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815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defTabSz="852488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defTabSz="852488">
              <a:defRPr sz="1000"/>
            </a:lvl1pPr>
          </a:lstStyle>
          <a:p>
            <a:r>
              <a:rPr lang="en-US" altLang="en-US"/>
              <a:t>Chap 12-</a:t>
            </a:r>
            <a:fld id="{B6677685-4AAB-44BF-B160-448DCA074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6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8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3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537325"/>
            <a:ext cx="2133600" cy="320675"/>
          </a:xfrm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Chap 12-</a:t>
            </a:r>
            <a:fld id="{8D1E4D4A-390F-48D8-AC74-A61BE9FFDFA6}" type="slidenum">
              <a:rPr lang="en-US" altLang="en-US" sz="10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077740"/>
            <a:ext cx="6400800" cy="1981200"/>
          </a:xfrm>
        </p:spPr>
        <p:txBody>
          <a:bodyPr/>
          <a:lstStyle/>
          <a:p>
            <a:pPr eaLnBrk="1" hangingPunct="1"/>
            <a:endParaRPr lang="en-US" altLang="en-US" sz="3500" dirty="0" smtClean="0"/>
          </a:p>
          <a:p>
            <a:pPr eaLnBrk="1" hangingPunct="1"/>
            <a:r>
              <a:rPr lang="en-US" altLang="en-US" sz="3600" b="1" dirty="0" smtClean="0">
                <a:solidFill>
                  <a:srgbClr val="7030A0"/>
                </a:solidFill>
              </a:rPr>
              <a:t>Linear Regression Models</a:t>
            </a:r>
          </a:p>
          <a:p>
            <a:pPr eaLnBrk="1" hangingPunct="1"/>
            <a:r>
              <a:rPr lang="en-US" altLang="en-US" sz="3200" b="1" dirty="0" smtClean="0"/>
              <a:t>A Quick Overview</a:t>
            </a:r>
          </a:p>
          <a:p>
            <a:pPr eaLnBrk="1" hangingPunct="1"/>
            <a:endParaRPr lang="en-US" altLang="en-US" sz="3200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33400" y="685800"/>
            <a:ext cx="82296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folHlin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4572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Dr. Kamesam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Scatter Plot of sample 30 houses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53836"/>
            <a:ext cx="8458200" cy="4792050"/>
          </a:xfrm>
          <a:prstGeom prst="rect">
            <a:avLst/>
          </a:prstGeom>
        </p:spPr>
      </p:pic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smtClean="0"/>
          </a:p>
        </p:txBody>
      </p:sp>
      <p:sp>
        <p:nvSpPr>
          <p:cNvPr id="3" name="TextBox 2"/>
          <p:cNvSpPr txBox="1"/>
          <p:nvPr/>
        </p:nvSpPr>
        <p:spPr>
          <a:xfrm>
            <a:off x="2667000" y="61722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r  = </a:t>
            </a:r>
            <a:r>
              <a:rPr lang="en-US" sz="2800" b="1" dirty="0" smtClean="0">
                <a:solidFill>
                  <a:srgbClr val="002060"/>
                </a:solidFill>
              </a:rPr>
              <a:t>0.8282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 12-</a:t>
            </a:r>
            <a:fld id="{8FCAA444-5823-416D-B071-BEA0F9D52E42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Simple Linear Regression Model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7772400" cy="3824288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altLang="en-US" sz="2700" dirty="0" smtClean="0"/>
              <a:t>Only </a:t>
            </a:r>
            <a:r>
              <a:rPr lang="en-US" altLang="en-US" sz="2700" b="1" dirty="0" smtClean="0">
                <a:solidFill>
                  <a:schemeClr val="folHlink"/>
                </a:solidFill>
              </a:rPr>
              <a:t>one</a:t>
            </a:r>
            <a:r>
              <a:rPr lang="en-US" altLang="en-US" sz="2700" dirty="0" smtClean="0">
                <a:solidFill>
                  <a:schemeClr val="folHlink"/>
                </a:solidFill>
              </a:rPr>
              <a:t> independent variable</a:t>
            </a:r>
            <a:r>
              <a:rPr lang="en-US" altLang="en-US" sz="2700" dirty="0" smtClean="0"/>
              <a:t>, X</a:t>
            </a:r>
          </a:p>
          <a:p>
            <a:pPr marL="0" indent="0" eaLnBrk="1" hangingPunct="1">
              <a:spcBef>
                <a:spcPct val="45000"/>
              </a:spcBef>
              <a:buNone/>
            </a:pPr>
            <a:r>
              <a:rPr lang="en-US" altLang="en-US" sz="2700" dirty="0"/>
              <a:t> </a:t>
            </a:r>
            <a:r>
              <a:rPr lang="en-US" altLang="en-US" sz="2700" dirty="0" smtClean="0"/>
              <a:t>   (ex1: Height, and Weight of human beings)</a:t>
            </a:r>
          </a:p>
          <a:p>
            <a:pPr marL="0" indent="0" eaLnBrk="1" hangingPunct="1">
              <a:spcBef>
                <a:spcPct val="45000"/>
              </a:spcBef>
              <a:buNone/>
            </a:pPr>
            <a:r>
              <a:rPr lang="en-US" altLang="en-US" sz="2700" dirty="0"/>
              <a:t> </a:t>
            </a:r>
            <a:r>
              <a:rPr lang="en-US" altLang="en-US" sz="2700" dirty="0" smtClean="0"/>
              <a:t>   (ex2: house size (sq. ft.) vs house Price 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700" dirty="0" smtClean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700" dirty="0" smtClean="0"/>
              <a:t>Changes in  Y  are assumed to be predictable by changes in  X</a:t>
            </a:r>
          </a:p>
        </p:txBody>
      </p:sp>
    </p:spTree>
    <p:extLst>
      <p:ext uri="{BB962C8B-B14F-4D97-AF65-F5344CB8AC3E}">
        <p14:creationId xmlns:p14="http://schemas.microsoft.com/office/powerpoint/2010/main" val="42939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4D82C5-F893-49B2-8D05-20F7CBCA1F6C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Population &amp; Sample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6248827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EF1D9A-1689-4A4D-BEC9-D1C97904E1CB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0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Population &amp; Sample Regression Models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8098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C8781-038A-4DFC-83A3-DC41E2481218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38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Population &amp; Sample Regression Models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Unknown Relationship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88" y="3848100"/>
            <a:ext cx="2438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46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461B92-D8D1-4E24-893D-4D6880075510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6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Population &amp; Sample Regression Models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Unknown Relationship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Random Sample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7601" name="Freeform 17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7602" name="Freeform 18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63" y="3881799"/>
            <a:ext cx="2438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74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BFA4D7-66FC-45CD-B2CC-884743439ABD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4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Population &amp; Sample Regression Models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Unknown Relationship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Random Sample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3349625" y="4678002"/>
            <a:ext cx="3108325" cy="1100138"/>
            <a:chOff x="2087" y="2940"/>
            <a:chExt cx="1958" cy="693"/>
          </a:xfrm>
        </p:grpSpPr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3349625" y="2312988"/>
            <a:ext cx="2487613" cy="881062"/>
            <a:chOff x="2110" y="1457"/>
            <a:chExt cx="1567" cy="555"/>
          </a:xfrm>
        </p:grpSpPr>
        <p:sp>
          <p:nvSpPr>
            <p:cNvPr id="69653" name="Freeform 21"/>
            <p:cNvSpPr>
              <a:spLocks/>
            </p:cNvSpPr>
            <p:nvPr/>
          </p:nvSpPr>
          <p:spPr bwMode="auto">
            <a:xfrm>
              <a:off x="2110" y="1487"/>
              <a:ext cx="1567" cy="525"/>
            </a:xfrm>
            <a:custGeom>
              <a:avLst/>
              <a:gdLst>
                <a:gd name="T0" fmla="*/ 1536 w 1567"/>
                <a:gd name="T1" fmla="*/ 238 h 525"/>
                <a:gd name="T2" fmla="*/ 1455 w 1567"/>
                <a:gd name="T3" fmla="*/ 186 h 525"/>
                <a:gd name="T4" fmla="*/ 1350 w 1567"/>
                <a:gd name="T5" fmla="*/ 135 h 525"/>
                <a:gd name="T6" fmla="*/ 1240 w 1567"/>
                <a:gd name="T7" fmla="*/ 97 h 525"/>
                <a:gd name="T8" fmla="*/ 1114 w 1567"/>
                <a:gd name="T9" fmla="*/ 58 h 525"/>
                <a:gd name="T10" fmla="*/ 979 w 1567"/>
                <a:gd name="T11" fmla="*/ 32 h 525"/>
                <a:gd name="T12" fmla="*/ 816 w 1567"/>
                <a:gd name="T13" fmla="*/ 14 h 525"/>
                <a:gd name="T14" fmla="*/ 671 w 1567"/>
                <a:gd name="T15" fmla="*/ 9 h 525"/>
                <a:gd name="T16" fmla="*/ 524 w 1567"/>
                <a:gd name="T17" fmla="*/ 31 h 525"/>
                <a:gd name="T18" fmla="*/ 389 w 1567"/>
                <a:gd name="T19" fmla="*/ 73 h 525"/>
                <a:gd name="T20" fmla="*/ 309 w 1567"/>
                <a:gd name="T21" fmla="*/ 119 h 525"/>
                <a:gd name="T22" fmla="*/ 248 w 1567"/>
                <a:gd name="T23" fmla="*/ 164 h 525"/>
                <a:gd name="T24" fmla="*/ 120 w 1567"/>
                <a:gd name="T25" fmla="*/ 0 h 525"/>
                <a:gd name="T26" fmla="*/ 106 w 1567"/>
                <a:gd name="T27" fmla="*/ 145 h 525"/>
                <a:gd name="T28" fmla="*/ 73 w 1567"/>
                <a:gd name="T29" fmla="*/ 302 h 525"/>
                <a:gd name="T30" fmla="*/ 0 w 1567"/>
                <a:gd name="T31" fmla="*/ 422 h 525"/>
                <a:gd name="T32" fmla="*/ 94 w 1567"/>
                <a:gd name="T33" fmla="*/ 457 h 525"/>
                <a:gd name="T34" fmla="*/ 254 w 1567"/>
                <a:gd name="T35" fmla="*/ 467 h 525"/>
                <a:gd name="T36" fmla="*/ 369 w 1567"/>
                <a:gd name="T37" fmla="*/ 495 h 525"/>
                <a:gd name="T38" fmla="*/ 333 w 1567"/>
                <a:gd name="T39" fmla="*/ 366 h 525"/>
                <a:gd name="T40" fmla="*/ 431 w 1567"/>
                <a:gd name="T41" fmla="*/ 291 h 525"/>
                <a:gd name="T42" fmla="*/ 554 w 1567"/>
                <a:gd name="T43" fmla="*/ 236 h 525"/>
                <a:gd name="T44" fmla="*/ 697 w 1567"/>
                <a:gd name="T45" fmla="*/ 195 h 525"/>
                <a:gd name="T46" fmla="*/ 882 w 1567"/>
                <a:gd name="T47" fmla="*/ 167 h 525"/>
                <a:gd name="T48" fmla="*/ 1047 w 1567"/>
                <a:gd name="T49" fmla="*/ 166 h 525"/>
                <a:gd name="T50" fmla="*/ 1125 w 1567"/>
                <a:gd name="T51" fmla="*/ 168 h 525"/>
                <a:gd name="T52" fmla="*/ 1192 w 1567"/>
                <a:gd name="T53" fmla="*/ 176 h 525"/>
                <a:gd name="T54" fmla="*/ 1298 w 1567"/>
                <a:gd name="T55" fmla="*/ 194 h 525"/>
                <a:gd name="T56" fmla="*/ 1364 w 1567"/>
                <a:gd name="T57" fmla="*/ 210 h 525"/>
                <a:gd name="T58" fmla="*/ 1428 w 1567"/>
                <a:gd name="T59" fmla="*/ 229 h 525"/>
                <a:gd name="T60" fmla="*/ 1497 w 1567"/>
                <a:gd name="T61" fmla="*/ 259 h 525"/>
                <a:gd name="T62" fmla="*/ 1566 w 1567"/>
                <a:gd name="T63" fmla="*/ 2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7" h="525">
                  <a:moveTo>
                    <a:pt x="1566" y="291"/>
                  </a:moveTo>
                  <a:lnTo>
                    <a:pt x="1536" y="238"/>
                  </a:lnTo>
                  <a:lnTo>
                    <a:pt x="1490" y="209"/>
                  </a:lnTo>
                  <a:lnTo>
                    <a:pt x="1455" y="186"/>
                  </a:lnTo>
                  <a:lnTo>
                    <a:pt x="1406" y="159"/>
                  </a:lnTo>
                  <a:lnTo>
                    <a:pt x="1350" y="135"/>
                  </a:lnTo>
                  <a:lnTo>
                    <a:pt x="1303" y="121"/>
                  </a:lnTo>
                  <a:lnTo>
                    <a:pt x="1240" y="97"/>
                  </a:lnTo>
                  <a:lnTo>
                    <a:pt x="1176" y="78"/>
                  </a:lnTo>
                  <a:lnTo>
                    <a:pt x="1114" y="58"/>
                  </a:lnTo>
                  <a:lnTo>
                    <a:pt x="1035" y="40"/>
                  </a:lnTo>
                  <a:lnTo>
                    <a:pt x="979" y="32"/>
                  </a:lnTo>
                  <a:lnTo>
                    <a:pt x="902" y="23"/>
                  </a:lnTo>
                  <a:lnTo>
                    <a:pt x="816" y="14"/>
                  </a:lnTo>
                  <a:lnTo>
                    <a:pt x="734" y="10"/>
                  </a:lnTo>
                  <a:lnTo>
                    <a:pt x="671" y="9"/>
                  </a:lnTo>
                  <a:lnTo>
                    <a:pt x="591" y="19"/>
                  </a:lnTo>
                  <a:lnTo>
                    <a:pt x="524" y="31"/>
                  </a:lnTo>
                  <a:lnTo>
                    <a:pt x="456" y="49"/>
                  </a:lnTo>
                  <a:lnTo>
                    <a:pt x="389" y="73"/>
                  </a:lnTo>
                  <a:lnTo>
                    <a:pt x="351" y="93"/>
                  </a:lnTo>
                  <a:lnTo>
                    <a:pt x="309" y="119"/>
                  </a:lnTo>
                  <a:lnTo>
                    <a:pt x="278" y="143"/>
                  </a:lnTo>
                  <a:lnTo>
                    <a:pt x="248" y="164"/>
                  </a:lnTo>
                  <a:lnTo>
                    <a:pt x="229" y="187"/>
                  </a:lnTo>
                  <a:lnTo>
                    <a:pt x="120" y="0"/>
                  </a:lnTo>
                  <a:lnTo>
                    <a:pt x="115" y="67"/>
                  </a:lnTo>
                  <a:lnTo>
                    <a:pt x="106" y="145"/>
                  </a:lnTo>
                  <a:lnTo>
                    <a:pt x="94" y="224"/>
                  </a:lnTo>
                  <a:lnTo>
                    <a:pt x="73" y="302"/>
                  </a:lnTo>
                  <a:lnTo>
                    <a:pt x="50" y="353"/>
                  </a:lnTo>
                  <a:lnTo>
                    <a:pt x="0" y="422"/>
                  </a:lnTo>
                  <a:lnTo>
                    <a:pt x="25" y="462"/>
                  </a:lnTo>
                  <a:lnTo>
                    <a:pt x="94" y="457"/>
                  </a:lnTo>
                  <a:lnTo>
                    <a:pt x="170" y="455"/>
                  </a:lnTo>
                  <a:lnTo>
                    <a:pt x="254" y="467"/>
                  </a:lnTo>
                  <a:lnTo>
                    <a:pt x="326" y="482"/>
                  </a:lnTo>
                  <a:lnTo>
                    <a:pt x="369" y="495"/>
                  </a:lnTo>
                  <a:lnTo>
                    <a:pt x="424" y="524"/>
                  </a:lnTo>
                  <a:lnTo>
                    <a:pt x="333" y="366"/>
                  </a:lnTo>
                  <a:lnTo>
                    <a:pt x="383" y="323"/>
                  </a:lnTo>
                  <a:lnTo>
                    <a:pt x="431" y="291"/>
                  </a:lnTo>
                  <a:lnTo>
                    <a:pt x="491" y="260"/>
                  </a:lnTo>
                  <a:lnTo>
                    <a:pt x="554" y="236"/>
                  </a:lnTo>
                  <a:lnTo>
                    <a:pt x="630" y="212"/>
                  </a:lnTo>
                  <a:lnTo>
                    <a:pt x="697" y="195"/>
                  </a:lnTo>
                  <a:lnTo>
                    <a:pt x="797" y="175"/>
                  </a:lnTo>
                  <a:lnTo>
                    <a:pt x="882" y="167"/>
                  </a:lnTo>
                  <a:lnTo>
                    <a:pt x="959" y="164"/>
                  </a:lnTo>
                  <a:lnTo>
                    <a:pt x="1047" y="166"/>
                  </a:lnTo>
                  <a:lnTo>
                    <a:pt x="1087" y="167"/>
                  </a:lnTo>
                  <a:lnTo>
                    <a:pt x="1125" y="168"/>
                  </a:lnTo>
                  <a:lnTo>
                    <a:pt x="1159" y="173"/>
                  </a:lnTo>
                  <a:lnTo>
                    <a:pt x="1192" y="176"/>
                  </a:lnTo>
                  <a:lnTo>
                    <a:pt x="1253" y="183"/>
                  </a:lnTo>
                  <a:lnTo>
                    <a:pt x="1298" y="194"/>
                  </a:lnTo>
                  <a:lnTo>
                    <a:pt x="1331" y="202"/>
                  </a:lnTo>
                  <a:lnTo>
                    <a:pt x="1364" y="210"/>
                  </a:lnTo>
                  <a:lnTo>
                    <a:pt x="1398" y="221"/>
                  </a:lnTo>
                  <a:lnTo>
                    <a:pt x="1428" y="229"/>
                  </a:lnTo>
                  <a:lnTo>
                    <a:pt x="1461" y="242"/>
                  </a:lnTo>
                  <a:lnTo>
                    <a:pt x="1497" y="259"/>
                  </a:lnTo>
                  <a:lnTo>
                    <a:pt x="1535" y="274"/>
                  </a:lnTo>
                  <a:lnTo>
                    <a:pt x="1566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654" name="Freeform 22"/>
            <p:cNvSpPr>
              <a:spLocks/>
            </p:cNvSpPr>
            <p:nvPr/>
          </p:nvSpPr>
          <p:spPr bwMode="auto">
            <a:xfrm>
              <a:off x="2110" y="1457"/>
              <a:ext cx="1535" cy="509"/>
            </a:xfrm>
            <a:custGeom>
              <a:avLst/>
              <a:gdLst>
                <a:gd name="T0" fmla="*/ 1534 w 1535"/>
                <a:gd name="T1" fmla="*/ 270 h 509"/>
                <a:gd name="T2" fmla="*/ 1492 w 1535"/>
                <a:gd name="T3" fmla="*/ 234 h 509"/>
                <a:gd name="T4" fmla="*/ 1456 w 1535"/>
                <a:gd name="T5" fmla="*/ 206 h 509"/>
                <a:gd name="T6" fmla="*/ 1423 w 1535"/>
                <a:gd name="T7" fmla="*/ 186 h 509"/>
                <a:gd name="T8" fmla="*/ 1384 w 1535"/>
                <a:gd name="T9" fmla="*/ 162 h 509"/>
                <a:gd name="T10" fmla="*/ 1329 w 1535"/>
                <a:gd name="T11" fmla="*/ 130 h 509"/>
                <a:gd name="T12" fmla="*/ 1274 w 1535"/>
                <a:gd name="T13" fmla="*/ 105 h 509"/>
                <a:gd name="T14" fmla="*/ 1210 w 1535"/>
                <a:gd name="T15" fmla="*/ 81 h 509"/>
                <a:gd name="T16" fmla="*/ 1146 w 1535"/>
                <a:gd name="T17" fmla="*/ 62 h 509"/>
                <a:gd name="T18" fmla="*/ 1086 w 1535"/>
                <a:gd name="T19" fmla="*/ 46 h 509"/>
                <a:gd name="T20" fmla="*/ 1008 w 1535"/>
                <a:gd name="T21" fmla="*/ 28 h 509"/>
                <a:gd name="T22" fmla="*/ 952 w 1535"/>
                <a:gd name="T23" fmla="*/ 19 h 509"/>
                <a:gd name="T24" fmla="*/ 875 w 1535"/>
                <a:gd name="T25" fmla="*/ 12 h 509"/>
                <a:gd name="T26" fmla="*/ 791 w 1535"/>
                <a:gd name="T27" fmla="*/ 4 h 509"/>
                <a:gd name="T28" fmla="*/ 708 w 1535"/>
                <a:gd name="T29" fmla="*/ 1 h 509"/>
                <a:gd name="T30" fmla="*/ 647 w 1535"/>
                <a:gd name="T31" fmla="*/ 0 h 509"/>
                <a:gd name="T32" fmla="*/ 565 w 1535"/>
                <a:gd name="T33" fmla="*/ 10 h 509"/>
                <a:gd name="T34" fmla="*/ 501 w 1535"/>
                <a:gd name="T35" fmla="*/ 23 h 509"/>
                <a:gd name="T36" fmla="*/ 433 w 1535"/>
                <a:gd name="T37" fmla="*/ 41 h 509"/>
                <a:gd name="T38" fmla="*/ 365 w 1535"/>
                <a:gd name="T39" fmla="*/ 65 h 509"/>
                <a:gd name="T40" fmla="*/ 327 w 1535"/>
                <a:gd name="T41" fmla="*/ 82 h 509"/>
                <a:gd name="T42" fmla="*/ 285 w 1535"/>
                <a:gd name="T43" fmla="*/ 110 h 509"/>
                <a:gd name="T44" fmla="*/ 254 w 1535"/>
                <a:gd name="T45" fmla="*/ 134 h 509"/>
                <a:gd name="T46" fmla="*/ 225 w 1535"/>
                <a:gd name="T47" fmla="*/ 157 h 509"/>
                <a:gd name="T48" fmla="*/ 203 w 1535"/>
                <a:gd name="T49" fmla="*/ 178 h 509"/>
                <a:gd name="T50" fmla="*/ 114 w 1535"/>
                <a:gd name="T51" fmla="*/ 23 h 509"/>
                <a:gd name="T52" fmla="*/ 108 w 1535"/>
                <a:gd name="T53" fmla="*/ 93 h 509"/>
                <a:gd name="T54" fmla="*/ 98 w 1535"/>
                <a:gd name="T55" fmla="*/ 157 h 509"/>
                <a:gd name="T56" fmla="*/ 84 w 1535"/>
                <a:gd name="T57" fmla="*/ 242 h 509"/>
                <a:gd name="T58" fmla="*/ 62 w 1535"/>
                <a:gd name="T59" fmla="*/ 317 h 509"/>
                <a:gd name="T60" fmla="*/ 36 w 1535"/>
                <a:gd name="T61" fmla="*/ 382 h 509"/>
                <a:gd name="T62" fmla="*/ 0 w 1535"/>
                <a:gd name="T63" fmla="*/ 451 h 509"/>
                <a:gd name="T64" fmla="*/ 69 w 1535"/>
                <a:gd name="T65" fmla="*/ 446 h 509"/>
                <a:gd name="T66" fmla="*/ 144 w 1535"/>
                <a:gd name="T67" fmla="*/ 444 h 509"/>
                <a:gd name="T68" fmla="*/ 227 w 1535"/>
                <a:gd name="T69" fmla="*/ 454 h 509"/>
                <a:gd name="T70" fmla="*/ 298 w 1535"/>
                <a:gd name="T71" fmla="*/ 470 h 509"/>
                <a:gd name="T72" fmla="*/ 341 w 1535"/>
                <a:gd name="T73" fmla="*/ 481 h 509"/>
                <a:gd name="T74" fmla="*/ 396 w 1535"/>
                <a:gd name="T75" fmla="*/ 508 h 509"/>
                <a:gd name="T76" fmla="*/ 306 w 1535"/>
                <a:gd name="T77" fmla="*/ 352 h 509"/>
                <a:gd name="T78" fmla="*/ 356 w 1535"/>
                <a:gd name="T79" fmla="*/ 312 h 509"/>
                <a:gd name="T80" fmla="*/ 403 w 1535"/>
                <a:gd name="T81" fmla="*/ 278 h 509"/>
                <a:gd name="T82" fmla="*/ 466 w 1535"/>
                <a:gd name="T83" fmla="*/ 248 h 509"/>
                <a:gd name="T84" fmla="*/ 527 w 1535"/>
                <a:gd name="T85" fmla="*/ 222 h 509"/>
                <a:gd name="T86" fmla="*/ 603 w 1535"/>
                <a:gd name="T87" fmla="*/ 201 h 509"/>
                <a:gd name="T88" fmla="*/ 670 w 1535"/>
                <a:gd name="T89" fmla="*/ 184 h 509"/>
                <a:gd name="T90" fmla="*/ 771 w 1535"/>
                <a:gd name="T91" fmla="*/ 163 h 509"/>
                <a:gd name="T92" fmla="*/ 853 w 1535"/>
                <a:gd name="T93" fmla="*/ 154 h 509"/>
                <a:gd name="T94" fmla="*/ 931 w 1535"/>
                <a:gd name="T95" fmla="*/ 149 h 509"/>
                <a:gd name="T96" fmla="*/ 1018 w 1535"/>
                <a:gd name="T97" fmla="*/ 151 h 509"/>
                <a:gd name="T98" fmla="*/ 1058 w 1535"/>
                <a:gd name="T99" fmla="*/ 152 h 509"/>
                <a:gd name="T100" fmla="*/ 1095 w 1535"/>
                <a:gd name="T101" fmla="*/ 153 h 509"/>
                <a:gd name="T102" fmla="*/ 1130 w 1535"/>
                <a:gd name="T103" fmla="*/ 158 h 509"/>
                <a:gd name="T104" fmla="*/ 1164 w 1535"/>
                <a:gd name="T105" fmla="*/ 162 h 509"/>
                <a:gd name="T106" fmla="*/ 1222 w 1535"/>
                <a:gd name="T107" fmla="*/ 166 h 509"/>
                <a:gd name="T108" fmla="*/ 1267 w 1535"/>
                <a:gd name="T109" fmla="*/ 177 h 509"/>
                <a:gd name="T110" fmla="*/ 1300 w 1535"/>
                <a:gd name="T111" fmla="*/ 185 h 509"/>
                <a:gd name="T112" fmla="*/ 1334 w 1535"/>
                <a:gd name="T113" fmla="*/ 193 h 509"/>
                <a:gd name="T114" fmla="*/ 1368 w 1535"/>
                <a:gd name="T115" fmla="*/ 202 h 509"/>
                <a:gd name="T116" fmla="*/ 1396 w 1535"/>
                <a:gd name="T117" fmla="*/ 211 h 509"/>
                <a:gd name="T118" fmla="*/ 1430 w 1535"/>
                <a:gd name="T119" fmla="*/ 222 h 509"/>
                <a:gd name="T120" fmla="*/ 1467 w 1535"/>
                <a:gd name="T121" fmla="*/ 238 h 509"/>
                <a:gd name="T122" fmla="*/ 1501 w 1535"/>
                <a:gd name="T123" fmla="*/ 252 h 509"/>
                <a:gd name="T124" fmla="*/ 1534 w 1535"/>
                <a:gd name="T125" fmla="*/ 27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509">
                  <a:moveTo>
                    <a:pt x="1534" y="270"/>
                  </a:moveTo>
                  <a:lnTo>
                    <a:pt x="1492" y="234"/>
                  </a:lnTo>
                  <a:lnTo>
                    <a:pt x="1456" y="206"/>
                  </a:lnTo>
                  <a:lnTo>
                    <a:pt x="1423" y="186"/>
                  </a:lnTo>
                  <a:lnTo>
                    <a:pt x="1384" y="162"/>
                  </a:lnTo>
                  <a:lnTo>
                    <a:pt x="1329" y="130"/>
                  </a:lnTo>
                  <a:lnTo>
                    <a:pt x="1274" y="105"/>
                  </a:lnTo>
                  <a:lnTo>
                    <a:pt x="1210" y="81"/>
                  </a:lnTo>
                  <a:lnTo>
                    <a:pt x="1146" y="62"/>
                  </a:lnTo>
                  <a:lnTo>
                    <a:pt x="1086" y="46"/>
                  </a:lnTo>
                  <a:lnTo>
                    <a:pt x="1008" y="28"/>
                  </a:lnTo>
                  <a:lnTo>
                    <a:pt x="952" y="19"/>
                  </a:lnTo>
                  <a:lnTo>
                    <a:pt x="875" y="12"/>
                  </a:lnTo>
                  <a:lnTo>
                    <a:pt x="791" y="4"/>
                  </a:lnTo>
                  <a:lnTo>
                    <a:pt x="708" y="1"/>
                  </a:lnTo>
                  <a:lnTo>
                    <a:pt x="647" y="0"/>
                  </a:lnTo>
                  <a:lnTo>
                    <a:pt x="565" y="10"/>
                  </a:lnTo>
                  <a:lnTo>
                    <a:pt x="501" y="23"/>
                  </a:lnTo>
                  <a:lnTo>
                    <a:pt x="433" y="41"/>
                  </a:lnTo>
                  <a:lnTo>
                    <a:pt x="365" y="65"/>
                  </a:lnTo>
                  <a:lnTo>
                    <a:pt x="327" y="82"/>
                  </a:lnTo>
                  <a:lnTo>
                    <a:pt x="285" y="110"/>
                  </a:lnTo>
                  <a:lnTo>
                    <a:pt x="254" y="134"/>
                  </a:lnTo>
                  <a:lnTo>
                    <a:pt x="225" y="157"/>
                  </a:lnTo>
                  <a:lnTo>
                    <a:pt x="203" y="178"/>
                  </a:lnTo>
                  <a:lnTo>
                    <a:pt x="114" y="23"/>
                  </a:lnTo>
                  <a:lnTo>
                    <a:pt x="108" y="93"/>
                  </a:lnTo>
                  <a:lnTo>
                    <a:pt x="98" y="157"/>
                  </a:lnTo>
                  <a:lnTo>
                    <a:pt x="84" y="242"/>
                  </a:lnTo>
                  <a:lnTo>
                    <a:pt x="62" y="317"/>
                  </a:lnTo>
                  <a:lnTo>
                    <a:pt x="36" y="382"/>
                  </a:lnTo>
                  <a:lnTo>
                    <a:pt x="0" y="451"/>
                  </a:lnTo>
                  <a:lnTo>
                    <a:pt x="69" y="446"/>
                  </a:lnTo>
                  <a:lnTo>
                    <a:pt x="144" y="444"/>
                  </a:lnTo>
                  <a:lnTo>
                    <a:pt x="227" y="454"/>
                  </a:lnTo>
                  <a:lnTo>
                    <a:pt x="298" y="470"/>
                  </a:lnTo>
                  <a:lnTo>
                    <a:pt x="341" y="481"/>
                  </a:lnTo>
                  <a:lnTo>
                    <a:pt x="396" y="508"/>
                  </a:lnTo>
                  <a:lnTo>
                    <a:pt x="306" y="352"/>
                  </a:lnTo>
                  <a:lnTo>
                    <a:pt x="356" y="312"/>
                  </a:lnTo>
                  <a:lnTo>
                    <a:pt x="403" y="278"/>
                  </a:lnTo>
                  <a:lnTo>
                    <a:pt x="466" y="248"/>
                  </a:lnTo>
                  <a:lnTo>
                    <a:pt x="527" y="222"/>
                  </a:lnTo>
                  <a:lnTo>
                    <a:pt x="603" y="201"/>
                  </a:lnTo>
                  <a:lnTo>
                    <a:pt x="670" y="184"/>
                  </a:lnTo>
                  <a:lnTo>
                    <a:pt x="771" y="163"/>
                  </a:lnTo>
                  <a:lnTo>
                    <a:pt x="853" y="154"/>
                  </a:lnTo>
                  <a:lnTo>
                    <a:pt x="931" y="149"/>
                  </a:lnTo>
                  <a:lnTo>
                    <a:pt x="1018" y="151"/>
                  </a:lnTo>
                  <a:lnTo>
                    <a:pt x="1058" y="152"/>
                  </a:lnTo>
                  <a:lnTo>
                    <a:pt x="1095" y="153"/>
                  </a:lnTo>
                  <a:lnTo>
                    <a:pt x="1130" y="158"/>
                  </a:lnTo>
                  <a:lnTo>
                    <a:pt x="1164" y="162"/>
                  </a:lnTo>
                  <a:lnTo>
                    <a:pt x="1222" y="166"/>
                  </a:lnTo>
                  <a:lnTo>
                    <a:pt x="1267" y="177"/>
                  </a:lnTo>
                  <a:lnTo>
                    <a:pt x="1300" y="185"/>
                  </a:lnTo>
                  <a:lnTo>
                    <a:pt x="1334" y="193"/>
                  </a:lnTo>
                  <a:lnTo>
                    <a:pt x="1368" y="202"/>
                  </a:lnTo>
                  <a:lnTo>
                    <a:pt x="1396" y="211"/>
                  </a:lnTo>
                  <a:lnTo>
                    <a:pt x="1430" y="222"/>
                  </a:lnTo>
                  <a:lnTo>
                    <a:pt x="1467" y="238"/>
                  </a:lnTo>
                  <a:lnTo>
                    <a:pt x="1501" y="252"/>
                  </a:lnTo>
                  <a:lnTo>
                    <a:pt x="1534" y="27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10" y="3876819"/>
            <a:ext cx="2343150" cy="43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56" y="2868684"/>
            <a:ext cx="255270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5" y="1375605"/>
            <a:ext cx="5229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26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 12-</a:t>
            </a:r>
            <a:fld id="{890D7EBC-3AD2-4607-83D9-955E5173C1B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Linear component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Simple Linear Regression Model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 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 intercept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 Slope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Coefficient 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Random Error term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Dependent Variable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Independent Variable</a:t>
            </a: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 rot="16200000" flipV="1">
            <a:off x="7124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Random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component</a:t>
            </a:r>
          </a:p>
        </p:txBody>
      </p:sp>
      <p:sp>
        <p:nvSpPr>
          <p:cNvPr id="29715" name="TextBox 1"/>
          <p:cNvSpPr txBox="1">
            <a:spLocks noChangeArrowheads="1"/>
          </p:cNvSpPr>
          <p:nvPr/>
        </p:nvSpPr>
        <p:spPr bwMode="auto">
          <a:xfrm>
            <a:off x="990600" y="5943600"/>
            <a:ext cx="723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      =      Math Model     +      Random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17" y="3848100"/>
            <a:ext cx="6848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 12-</a:t>
            </a:r>
            <a:fld id="{2D635FF8-2C06-459A-A62C-5CAFDE858C63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(continued)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Random Error for this X</a:t>
            </a:r>
            <a:r>
              <a:rPr kumimoji="0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value</a:t>
            </a:r>
            <a:endParaRPr kumimoji="0" lang="en-US" altLang="en-US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2147483647 h 287"/>
              <a:gd name="T2" fmla="*/ 2147483647 w 287"/>
              <a:gd name="T3" fmla="*/ 2147483647 h 287"/>
              <a:gd name="T4" fmla="*/ 2147483647 w 287"/>
              <a:gd name="T5" fmla="*/ 2147483647 h 287"/>
              <a:gd name="T6" fmla="*/ 2147483647 w 287"/>
              <a:gd name="T7" fmla="*/ 2147483647 h 287"/>
              <a:gd name="T8" fmla="*/ 2147483647 w 287"/>
              <a:gd name="T9" fmla="*/ 2147483647 h 287"/>
              <a:gd name="T10" fmla="*/ 2147483647 w 287"/>
              <a:gd name="T11" fmla="*/ 0 h 287"/>
              <a:gd name="T12" fmla="*/ 2147483647 w 287"/>
              <a:gd name="T13" fmla="*/ 2147483647 h 287"/>
              <a:gd name="T14" fmla="*/ 2147483647 w 287"/>
              <a:gd name="T15" fmla="*/ 2147483647 h 287"/>
              <a:gd name="T16" fmla="*/ 2147483647 w 287"/>
              <a:gd name="T17" fmla="*/ 2147483647 h 287"/>
              <a:gd name="T18" fmla="*/ 2147483647 w 287"/>
              <a:gd name="T19" fmla="*/ 2147483647 h 287"/>
              <a:gd name="T20" fmla="*/ 2147483647 w 287"/>
              <a:gd name="T21" fmla="*/ 2147483647 h 287"/>
              <a:gd name="T22" fmla="*/ 2147483647 w 287"/>
              <a:gd name="T23" fmla="*/ 2147483647 h 287"/>
              <a:gd name="T24" fmla="*/ 2147483647 w 287"/>
              <a:gd name="T25" fmla="*/ 2147483647 h 287"/>
              <a:gd name="T26" fmla="*/ 2147483647 w 287"/>
              <a:gd name="T27" fmla="*/ 2147483647 h 287"/>
              <a:gd name="T28" fmla="*/ 2147483647 w 287"/>
              <a:gd name="T29" fmla="*/ 2147483647 h 287"/>
              <a:gd name="T30" fmla="*/ 2147483647 w 287"/>
              <a:gd name="T31" fmla="*/ 2147483647 h 287"/>
              <a:gd name="T32" fmla="*/ 2147483647 w 287"/>
              <a:gd name="T33" fmla="*/ 2147483647 h 287"/>
              <a:gd name="T34" fmla="*/ 2147483647 w 287"/>
              <a:gd name="T35" fmla="*/ 2147483647 h 287"/>
              <a:gd name="T36" fmla="*/ 2147483647 w 287"/>
              <a:gd name="T37" fmla="*/ 2147483647 h 287"/>
              <a:gd name="T38" fmla="*/ 2147483647 w 287"/>
              <a:gd name="T39" fmla="*/ 2147483647 h 287"/>
              <a:gd name="T40" fmla="*/ 0 w 287"/>
              <a:gd name="T41" fmla="*/ 2147483647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2147483647 w 3983"/>
              <a:gd name="T1" fmla="*/ 0 h 2175"/>
              <a:gd name="T2" fmla="*/ 0 w 3983"/>
              <a:gd name="T3" fmla="*/ 2147483647 h 2175"/>
              <a:gd name="T4" fmla="*/ 2147483647 w 3983"/>
              <a:gd name="T5" fmla="*/ 2147483647 h 2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Observed Value of Y for X</a:t>
            </a:r>
            <a:r>
              <a:rPr kumimoji="0" lang="en-US" alt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endParaRPr kumimoji="0" lang="en-US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6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9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0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Predicted Value of Y for X</a:t>
            </a:r>
            <a:r>
              <a:rPr kumimoji="0" lang="en-US" alt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0764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Slope = </a:t>
            </a:r>
            <a:r>
              <a:rPr kumimoji="0" lang="el-G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β</a:t>
            </a:r>
            <a:r>
              <a:rPr kumimoji="0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el-GR" altLang="en-US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Intercept = </a:t>
            </a:r>
            <a:r>
              <a:rPr kumimoji="0" lang="el-G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β</a:t>
            </a:r>
            <a:r>
              <a:rPr kumimoji="0" lang="en-US" alt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ε</a:t>
            </a:r>
            <a:r>
              <a:rPr kumimoji="0" lang="en-US" alt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endParaRPr kumimoji="0" lang="el-GR" altLang="en-US" sz="32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70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Simple Linear Regression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56" y="1715989"/>
            <a:ext cx="4008708" cy="760334"/>
          </a:xfrm>
          <a:prstGeom prst="rect">
            <a:avLst/>
          </a:prstGeom>
          <a:solidFill>
            <a:srgbClr val="FFCCCC">
              <a:alpha val="31000"/>
            </a:srgbClr>
          </a:solidFill>
        </p:spPr>
      </p:pic>
    </p:spTree>
    <p:extLst>
      <p:ext uri="{BB962C8B-B14F-4D97-AF65-F5344CB8AC3E}">
        <p14:creationId xmlns:p14="http://schemas.microsoft.com/office/powerpoint/2010/main" val="17571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 12-</a:t>
            </a:r>
            <a:fld id="{76E1364B-33E3-4BBA-A795-DB376453C3D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Assumptions of Regression Models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folHlink"/>
                </a:solidFill>
              </a:rPr>
              <a:t>Use the acronym LINE: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b="1" smtClean="0">
                <a:solidFill>
                  <a:schemeClr val="folHlink"/>
                </a:solidFill>
              </a:rPr>
              <a:t>L</a:t>
            </a:r>
            <a:r>
              <a:rPr lang="en-US" altLang="en-US" sz="2400" smtClean="0">
                <a:solidFill>
                  <a:schemeClr val="folHlink"/>
                </a:solidFill>
              </a:rPr>
              <a:t>inearity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The underlying relationship between X and Y is linear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smtClean="0">
                <a:solidFill>
                  <a:schemeClr val="folHlink"/>
                </a:solidFill>
              </a:rPr>
              <a:t>I</a:t>
            </a:r>
            <a:r>
              <a:rPr lang="en-US" altLang="en-US" sz="2400" smtClean="0">
                <a:solidFill>
                  <a:schemeClr val="folHlink"/>
                </a:solidFill>
              </a:rPr>
              <a:t>ndependence of Errors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Error values are statistically independent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smtClean="0">
                <a:solidFill>
                  <a:schemeClr val="folHlink"/>
                </a:solidFill>
              </a:rPr>
              <a:t>N</a:t>
            </a:r>
            <a:r>
              <a:rPr lang="en-US" altLang="en-US" sz="2400" smtClean="0">
                <a:solidFill>
                  <a:schemeClr val="folHlink"/>
                </a:solidFill>
              </a:rPr>
              <a:t>ormality of Error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Error values (</a:t>
            </a:r>
            <a:r>
              <a:rPr lang="el-GR" altLang="en-US" sz="2000" smtClean="0"/>
              <a:t>ε</a:t>
            </a:r>
            <a:r>
              <a:rPr lang="en-US" altLang="en-US" sz="2000" smtClean="0"/>
              <a:t>) are normally distributed for any given value of  X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smtClean="0">
                <a:solidFill>
                  <a:schemeClr val="folHlink"/>
                </a:solidFill>
              </a:rPr>
              <a:t>E</a:t>
            </a:r>
            <a:r>
              <a:rPr lang="en-US" altLang="en-US" sz="2400" smtClean="0">
                <a:solidFill>
                  <a:schemeClr val="folHlink"/>
                </a:solidFill>
              </a:rPr>
              <a:t>qual Variance (Homoscedasticity)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The probability distribution of the errors has constant variance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877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68488"/>
            <a:ext cx="9067800" cy="4532312"/>
          </a:xfrm>
        </p:spPr>
        <p:txBody>
          <a:bodyPr/>
          <a:lstStyle/>
          <a:p>
            <a:r>
              <a:rPr lang="en-US" dirty="0" smtClean="0"/>
              <a:t>For all regression models, the </a:t>
            </a:r>
            <a:r>
              <a:rPr lang="en-US" b="1" dirty="0" smtClean="0">
                <a:solidFill>
                  <a:srgbClr val="7030A0"/>
                </a:solidFill>
              </a:rPr>
              <a:t>Target</a:t>
            </a:r>
            <a:r>
              <a:rPr lang="en-US" dirty="0" smtClean="0"/>
              <a:t> variable must be a </a:t>
            </a:r>
            <a:r>
              <a:rPr lang="en-US" b="1" dirty="0" smtClean="0">
                <a:solidFill>
                  <a:srgbClr val="7030A0"/>
                </a:solidFill>
              </a:rPr>
              <a:t>continuous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numeric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For Linear Regression, all the independent variables must also be </a:t>
            </a:r>
            <a:r>
              <a:rPr lang="en-US" b="1" dirty="0" smtClean="0">
                <a:solidFill>
                  <a:srgbClr val="7030A0"/>
                </a:solidFill>
              </a:rPr>
              <a:t>continuous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numeric</a:t>
            </a:r>
            <a:r>
              <a:rPr lang="en-US" dirty="0" smtClean="0"/>
              <a:t> variables.</a:t>
            </a:r>
          </a:p>
          <a:p>
            <a:r>
              <a:rPr lang="en-US" dirty="0" smtClean="0"/>
              <a:t>If an independent (explanatory) variable is </a:t>
            </a:r>
            <a:r>
              <a:rPr lang="en-US" b="1" dirty="0" smtClean="0">
                <a:solidFill>
                  <a:srgbClr val="7030A0"/>
                </a:solidFill>
              </a:rPr>
              <a:t>categorical</a:t>
            </a:r>
            <a:r>
              <a:rPr lang="en-US" b="1" dirty="0" smtClean="0"/>
              <a:t>, </a:t>
            </a:r>
            <a:r>
              <a:rPr lang="en-US" dirty="0" smtClean="0"/>
              <a:t>then there are ways to pre-process the data so that you can still use regression analysis.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examples of categorical (Gender, color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D8A381-65CA-4CFB-A309-4B42A92329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V="1">
            <a:off x="1752600" y="2590800"/>
            <a:ext cx="51054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4" name="Line 2"/>
          <p:cNvSpPr>
            <a:spLocks noChangeShapeType="1"/>
          </p:cNvSpPr>
          <p:nvPr/>
        </p:nvSpPr>
        <p:spPr bwMode="auto">
          <a:xfrm flipV="1">
            <a:off x="1066800" y="2286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5" name="Line 3"/>
          <p:cNvSpPr>
            <a:spLocks noChangeShapeType="1"/>
          </p:cNvSpPr>
          <p:nvPr/>
        </p:nvSpPr>
        <p:spPr bwMode="auto">
          <a:xfrm>
            <a:off x="1066800" y="5715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7634288" y="5324475"/>
            <a:ext cx="422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19050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38862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1676400" y="5791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12</a:t>
            </a:r>
          </a:p>
        </p:txBody>
      </p:sp>
      <p:sp>
        <p:nvSpPr>
          <p:cNvPr id="32780" name="Text Box 9"/>
          <p:cNvSpPr txBox="1">
            <a:spLocks noChangeArrowheads="1"/>
          </p:cNvSpPr>
          <p:nvPr/>
        </p:nvSpPr>
        <p:spPr bwMode="auto">
          <a:xfrm>
            <a:off x="3657600" y="5791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30</a:t>
            </a:r>
          </a:p>
        </p:txBody>
      </p:sp>
      <p:sp>
        <p:nvSpPr>
          <p:cNvPr id="32781" name="Line 10"/>
          <p:cNvSpPr>
            <a:spLocks noChangeShapeType="1"/>
          </p:cNvSpPr>
          <p:nvPr/>
        </p:nvSpPr>
        <p:spPr bwMode="auto">
          <a:xfrm>
            <a:off x="61722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82" name="Text Box 11"/>
          <p:cNvSpPr txBox="1">
            <a:spLocks noChangeArrowheads="1"/>
          </p:cNvSpPr>
          <p:nvPr/>
        </p:nvSpPr>
        <p:spPr bwMode="auto">
          <a:xfrm>
            <a:off x="5943600" y="5791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68</a:t>
            </a:r>
          </a:p>
        </p:txBody>
      </p:sp>
      <p:sp>
        <p:nvSpPr>
          <p:cNvPr id="32783" name="Text Box 12"/>
          <p:cNvSpPr txBox="1">
            <a:spLocks noChangeArrowheads="1"/>
          </p:cNvSpPr>
          <p:nvPr/>
        </p:nvSpPr>
        <p:spPr bwMode="auto">
          <a:xfrm>
            <a:off x="1812925" y="4232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79215" name="Picture 15" descr="NormCurv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28975"/>
            <a:ext cx="4762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6" name="Picture 16" descr="NormCurv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8375"/>
            <a:ext cx="4762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7" name="Picture 17" descr="NormCurv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67175"/>
            <a:ext cx="4762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Normality of Errors and equal variance</a:t>
            </a:r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7010400" y="22860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en-US" sz="20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en-US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+ </a:t>
            </a:r>
            <a:r>
              <a:rPr kumimoji="0" lang="en-US" altLang="en-US" sz="20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23401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LINE assumptions in Regression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6934200" cy="42021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5615452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height of 70 in, the expected weight is 157 lbs.</a:t>
            </a:r>
          </a:p>
          <a:p>
            <a:r>
              <a:rPr lang="en-US" dirty="0" smtClean="0"/>
              <a:t>may be above or below, Normal (157, </a:t>
            </a:r>
            <a:r>
              <a:rPr lang="en-US" dirty="0" err="1" smtClean="0"/>
              <a:t>std.dev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340833"/>
            <a:ext cx="475529" cy="1268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905000"/>
            <a:ext cx="475529" cy="1268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620" y="2787905"/>
            <a:ext cx="475529" cy="1268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040" y="3242636"/>
            <a:ext cx="475529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 12-</a:t>
            </a:r>
            <a:fld id="{041143A5-1CB4-439E-8C42-8CB40AC8B355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2482850" y="4275138"/>
          <a:ext cx="37941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3" imgW="875920" imgH="253890" progId="Equation.3">
                  <p:embed/>
                </p:oleObj>
              </mc:Choice>
              <mc:Fallback>
                <p:oleObj name="Equation" r:id="rId3" imgW="875920" imgH="253890" progId="Equation.3">
                  <p:embed/>
                  <p:pic>
                    <p:nvPicPr>
                      <p:cNvPr id="337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275138"/>
                        <a:ext cx="3794125" cy="110331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simple linear regression equation provides an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estimate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 the population regression line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Simple Linear Regression Equation (Prediction Line)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Estimate of the regression 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intercept</a:t>
            </a:r>
            <a:endParaRPr kumimoji="0" lang="en-US" altLang="en-US" sz="20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Estimate of the regression slope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20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Estimated  (or predicted) Y value for observation i</a:t>
            </a:r>
            <a:endParaRPr kumimoji="0" lang="en-US" altLang="en-US" sz="20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Value of X for observation i</a:t>
            </a: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1447800" y="5778500"/>
            <a:ext cx="6781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individual random error terms  e</a:t>
            </a:r>
            <a:r>
              <a:rPr kumimoji="0" lang="en-US" alt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have a mean of zero</a:t>
            </a:r>
          </a:p>
        </p:txBody>
      </p:sp>
    </p:spTree>
    <p:extLst>
      <p:ext uri="{BB962C8B-B14F-4D97-AF65-F5344CB8AC3E}">
        <p14:creationId xmlns:p14="http://schemas.microsoft.com/office/powerpoint/2010/main" val="17395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Scatter Plot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47300"/>
            <a:ext cx="8458200" cy="4792050"/>
          </a:xfrm>
          <a:prstGeom prst="rect">
            <a:avLst/>
          </a:prstGeom>
        </p:spPr>
      </p:pic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smtClean="0"/>
          </a:p>
        </p:txBody>
      </p:sp>
      <p:sp>
        <p:nvSpPr>
          <p:cNvPr id="3" name="TextBox 2"/>
          <p:cNvSpPr txBox="1"/>
          <p:nvPr/>
        </p:nvSpPr>
        <p:spPr>
          <a:xfrm>
            <a:off x="2590800" y="623282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  = </a:t>
            </a:r>
            <a:r>
              <a:rPr lang="en-US" b="1" dirty="0" smtClean="0">
                <a:solidFill>
                  <a:srgbClr val="002060"/>
                </a:solidFill>
              </a:rPr>
              <a:t>0.8282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2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7AF4D80-D9AB-4095-9D82-97B247C1D57F}" type="slidenum">
              <a:rPr lang="en-US" altLang="en-US" sz="1000" smtClean="0">
                <a:solidFill>
                  <a:srgbClr val="EAEAEA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 smtClean="0">
              <a:solidFill>
                <a:srgbClr val="EAEAEA"/>
              </a:solidFill>
            </a:endParaRPr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Estimate the Regression Equation</a:t>
            </a:r>
          </a:p>
        </p:txBody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648200"/>
          </a:xfrm>
        </p:spPr>
        <p:txBody>
          <a:bodyPr/>
          <a:lstStyle/>
          <a:p>
            <a:r>
              <a:rPr lang="en-US" altLang="en-US" dirty="0" smtClean="0"/>
              <a:t>If the relationship is exact, all points will be on a line</a:t>
            </a:r>
          </a:p>
          <a:p>
            <a:r>
              <a:rPr lang="en-US" altLang="en-US" dirty="0" smtClean="0"/>
              <a:t>Scatter diagram shows a situation where the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have a strong tendency to increase together but it is not perfect.</a:t>
            </a:r>
          </a:p>
          <a:p>
            <a:r>
              <a:rPr lang="en-US" altLang="en-US" dirty="0" smtClean="0"/>
              <a:t>How to estimate the coefficients </a:t>
            </a:r>
            <a:r>
              <a:rPr lang="en-US" altLang="en-US" b="1" i="1" dirty="0"/>
              <a:t>b</a:t>
            </a:r>
            <a:r>
              <a:rPr lang="en-US" altLang="en-US" b="1" i="1" baseline="-25000" dirty="0"/>
              <a:t>0 </a:t>
            </a:r>
            <a:r>
              <a:rPr lang="en-US" altLang="en-US" dirty="0"/>
              <a:t>and </a:t>
            </a:r>
            <a:r>
              <a:rPr lang="en-US" altLang="en-US" b="1" i="1" dirty="0"/>
              <a:t>b</a:t>
            </a:r>
            <a:r>
              <a:rPr lang="en-US" altLang="en-US" b="1" i="1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Infinite choice of regression lines to fit</a:t>
            </a:r>
          </a:p>
          <a:p>
            <a:pPr lvl="1"/>
            <a:r>
              <a:rPr lang="en-US" altLang="en-US" dirty="0" smtClean="0"/>
              <a:t>Define a </a:t>
            </a:r>
            <a:r>
              <a:rPr lang="en-US" altLang="en-US" b="1" dirty="0" smtClean="0">
                <a:solidFill>
                  <a:srgbClr val="002060"/>
                </a:solidFill>
              </a:rPr>
              <a:t>Criteria</a:t>
            </a:r>
            <a:r>
              <a:rPr lang="en-US" altLang="en-US" dirty="0" smtClean="0"/>
              <a:t>, for choosing a Line </a:t>
            </a:r>
          </a:p>
          <a:p>
            <a:pPr lvl="1"/>
            <a:r>
              <a:rPr lang="en-US" altLang="en-US" dirty="0"/>
              <a:t>U</a:t>
            </a:r>
            <a:r>
              <a:rPr lang="en-US" altLang="en-US" dirty="0" smtClean="0"/>
              <a:t>se mathematics (calculus) to calculate the coefficients. </a:t>
            </a:r>
          </a:p>
          <a:p>
            <a:pPr lvl="1"/>
            <a:r>
              <a:rPr lang="en-US" altLang="en-US" dirty="0" smtClean="0"/>
              <a:t>We need a technique that will apply even when there are many independent variables</a:t>
            </a:r>
          </a:p>
          <a:p>
            <a:endParaRPr lang="en-US" altLang="en-US" sz="2400" dirty="0" smtClean="0"/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                                 </a:t>
            </a:r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endParaRPr lang="en-US" altLang="en-US" i="1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40000"/>
              </a:lnSpc>
              <a:buNone/>
            </a:pPr>
            <a:endParaRPr lang="en-US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67D229F-F0B8-4F67-82BB-1EDB72C822A2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 smtClean="0"/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90607"/>
              </p:ext>
            </p:extLst>
          </p:nvPr>
        </p:nvGraphicFramePr>
        <p:xfrm>
          <a:off x="533400" y="277813"/>
          <a:ext cx="8153400" cy="58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Mtb Graph" r:id="rId3" imgW="6415735" imgH="4403141" progId="MinitabGraph.Document">
                  <p:embed/>
                </p:oleObj>
              </mc:Choice>
              <mc:Fallback>
                <p:oleObj name="Mtb Graph" r:id="rId3" imgW="6415735" imgH="440314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7813"/>
                        <a:ext cx="8153400" cy="58943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971800" y="381000"/>
            <a:ext cx="33528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Residuals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Deviations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From the 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Line)</a:t>
            </a: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3886200" y="3124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2133600" y="4648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5638800" y="2209800"/>
            <a:ext cx="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H="1" flipV="1">
            <a:off x="2971800" y="4343400"/>
            <a:ext cx="0" cy="533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 flipV="1">
            <a:off x="4724400" y="2971800"/>
            <a:ext cx="0" cy="152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4"/>
          <p:cNvSpPr txBox="1">
            <a:spLocks noChangeArrowheads="1"/>
          </p:cNvSpPr>
          <p:nvPr/>
        </p:nvSpPr>
        <p:spPr bwMode="auto">
          <a:xfrm>
            <a:off x="4572000" y="3810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66FF33"/>
                </a:solidFill>
              </a:rPr>
              <a:t>- deviations</a:t>
            </a:r>
          </a:p>
        </p:txBody>
      </p:sp>
      <p:sp>
        <p:nvSpPr>
          <p:cNvPr id="25612" name="Text Box 15"/>
          <p:cNvSpPr txBox="1">
            <a:spLocks noChangeArrowheads="1"/>
          </p:cNvSpPr>
          <p:nvPr/>
        </p:nvSpPr>
        <p:spPr bwMode="auto">
          <a:xfrm>
            <a:off x="2743200" y="2286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+ deviations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378A4C9-33A6-4647-B0DF-B807E33E8DB9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 smtClean="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Residuals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Figure shows a scatter plot and a possible line fit, where the "fit error" of each point is indicated.</a:t>
            </a:r>
          </a:p>
          <a:p>
            <a:r>
              <a:rPr lang="en-US" altLang="en-US" dirty="0" smtClean="0"/>
              <a:t>These </a:t>
            </a:r>
            <a:r>
              <a:rPr lang="en-US" altLang="en-US" i="1" dirty="0" smtClean="0">
                <a:solidFill>
                  <a:schemeClr val="tx2"/>
                </a:solidFill>
              </a:rPr>
              <a:t>residuals</a:t>
            </a:r>
            <a:r>
              <a:rPr lang="en-US" altLang="en-US" dirty="0" smtClean="0"/>
              <a:t> are positive if the point is above the line and negative if the line is above the point.</a:t>
            </a:r>
          </a:p>
          <a:p>
            <a:r>
              <a:rPr lang="en-US" altLang="en-US" dirty="0" smtClean="0"/>
              <a:t>We want a technique that will minimize these residuals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CC2C446-979F-4656-98F9-B3EF970CACD1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Computation Ideas (1)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en-US" dirty="0" smtClean="0"/>
              <a:t>We can search for a line that minimizes the sum of the residuals: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en-US" dirty="0" smtClean="0"/>
              <a:t>This is </a:t>
            </a:r>
            <a:r>
              <a:rPr lang="en-US" altLang="en-US" b="1" dirty="0" smtClean="0">
                <a:solidFill>
                  <a:srgbClr val="FF0000"/>
                </a:solidFill>
              </a:rPr>
              <a:t>NOT</a:t>
            </a:r>
            <a:r>
              <a:rPr lang="en-US" altLang="en-US" dirty="0" smtClean="0"/>
              <a:t> a good idea, because</a:t>
            </a:r>
          </a:p>
          <a:p>
            <a:pPr>
              <a:defRPr/>
            </a:pPr>
            <a:r>
              <a:rPr lang="en-US" altLang="en-US" dirty="0" smtClean="0"/>
              <a:t>The +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deviations, and –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deviations cancel out, and the </a:t>
            </a:r>
            <a:r>
              <a:rPr lang="en-US" altLang="en-US" dirty="0" err="1" smtClean="0"/>
              <a:t>the</a:t>
            </a:r>
            <a:r>
              <a:rPr lang="en-US" altLang="en-US" dirty="0" smtClean="0"/>
              <a:t> sum may look small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32311"/>
              </p:ext>
            </p:extLst>
          </p:nvPr>
        </p:nvGraphicFramePr>
        <p:xfrm>
          <a:off x="1219200" y="2743200"/>
          <a:ext cx="2819400" cy="157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3" imgW="774364" imgH="431613" progId="Equation.3">
                  <p:embed/>
                </p:oleObj>
              </mc:Choice>
              <mc:Fallback>
                <p:oleObj name="Equation" r:id="rId3" imgW="77436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2819400" cy="157256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5105400" y="49530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5638800" y="49530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846F4-D854-4B92-8E62-419CCE1040AF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Computation Ideas (2)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By far the most popular approach is to square the residuals and minimize their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This procedure is called </a:t>
            </a:r>
            <a:r>
              <a:rPr lang="en-US" altLang="en-US" i="1" dirty="0" smtClean="0">
                <a:solidFill>
                  <a:schemeClr val="tx2"/>
                </a:solidFill>
              </a:rPr>
              <a:t>least squares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and is widely available in software.  It uses calculus to solve for the </a:t>
            </a:r>
            <a:r>
              <a:rPr lang="en-US" altLang="en-US" i="1" dirty="0" smtClean="0"/>
              <a:t>b</a:t>
            </a:r>
            <a:r>
              <a:rPr lang="en-US" altLang="en-US" i="1" baseline="-25000" dirty="0" smtClean="0"/>
              <a:t>0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b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terms and gives a unique solution.</a:t>
            </a:r>
          </a:p>
        </p:txBody>
      </p:sp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1830"/>
              </p:ext>
            </p:extLst>
          </p:nvPr>
        </p:nvGraphicFramePr>
        <p:xfrm>
          <a:off x="838200" y="2438400"/>
          <a:ext cx="2895600" cy="161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3" imgW="774364" imgH="431613" progId="Equation.3">
                  <p:embed/>
                </p:oleObj>
              </mc:Choice>
              <mc:Fallback>
                <p:oleObj name="Equation" r:id="rId3" imgW="774364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2895600" cy="1613039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F901A5C7-C1AE-4615-871F-7670E46C5B65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Least Squares Method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543800" cy="16779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700" smtClean="0"/>
              <a:t>b</a:t>
            </a:r>
            <a:r>
              <a:rPr lang="en-US" altLang="en-US" sz="2700" baseline="-25000" smtClean="0"/>
              <a:t>0</a:t>
            </a:r>
            <a:r>
              <a:rPr lang="en-US" altLang="en-US" sz="2700" smtClean="0"/>
              <a:t>  and  b</a:t>
            </a:r>
            <a:r>
              <a:rPr lang="en-US" altLang="en-US" sz="2700" baseline="-25000" smtClean="0"/>
              <a:t>1</a:t>
            </a:r>
            <a:r>
              <a:rPr lang="en-US" altLang="en-US" sz="2700" smtClean="0"/>
              <a:t>  are obtained by finding the values of  b</a:t>
            </a:r>
            <a:r>
              <a:rPr lang="en-US" altLang="en-US" sz="2700" baseline="-25000" smtClean="0"/>
              <a:t>0</a:t>
            </a:r>
            <a:r>
              <a:rPr lang="en-US" altLang="en-US" sz="2700" smtClean="0"/>
              <a:t>  and  b</a:t>
            </a:r>
            <a:r>
              <a:rPr lang="en-US" altLang="en-US" sz="2700" baseline="-25000" smtClean="0"/>
              <a:t>1</a:t>
            </a:r>
            <a:r>
              <a:rPr lang="en-US" altLang="en-US" sz="2700" smtClean="0"/>
              <a:t>  that </a:t>
            </a:r>
            <a:r>
              <a:rPr lang="en-US" altLang="en-US" sz="2700" smtClean="0">
                <a:solidFill>
                  <a:schemeClr val="folHlink"/>
                </a:solidFill>
              </a:rPr>
              <a:t>minimize the sum of the squared differences </a:t>
            </a:r>
            <a:r>
              <a:rPr lang="en-US" altLang="en-US" sz="2700" smtClean="0"/>
              <a:t>between Y and     :</a:t>
            </a:r>
            <a:endParaRPr lang="en-US" altLang="en-US" smtClean="0"/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609600" y="3810000"/>
          <a:ext cx="80089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3" imgW="2705100" imgH="266700" progId="Equation.3">
                  <p:embed/>
                </p:oleObj>
              </mc:Choice>
              <mc:Fallback>
                <p:oleObj name="Equation" r:id="rId3" imgW="27051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8008938" cy="7858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6969125" y="2895600"/>
          <a:ext cx="346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895600"/>
                        <a:ext cx="346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Box 1"/>
          <p:cNvSpPr txBox="1">
            <a:spLocks noChangeArrowheads="1"/>
          </p:cNvSpPr>
          <p:nvPr/>
        </p:nvSpPr>
        <p:spPr bwMode="auto">
          <a:xfrm>
            <a:off x="4800600" y="5334000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Value of 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In input</a:t>
            </a:r>
          </a:p>
        </p:txBody>
      </p:sp>
      <p:sp>
        <p:nvSpPr>
          <p:cNvPr id="34824" name="Down Arrow 2"/>
          <p:cNvSpPr>
            <a:spLocks noChangeArrowheads="1"/>
          </p:cNvSpPr>
          <p:nvPr/>
        </p:nvSpPr>
        <p:spPr bwMode="auto">
          <a:xfrm>
            <a:off x="5600700" y="4648200"/>
            <a:ext cx="1143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34825" name="Down Arrow 4"/>
          <p:cNvSpPr>
            <a:spLocks noChangeArrowheads="1"/>
          </p:cNvSpPr>
          <p:nvPr/>
        </p:nvSpPr>
        <p:spPr bwMode="auto">
          <a:xfrm flipH="1">
            <a:off x="7239000" y="4648200"/>
            <a:ext cx="4572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34826" name="TextBox 5"/>
          <p:cNvSpPr txBox="1">
            <a:spLocks noChangeArrowheads="1"/>
          </p:cNvSpPr>
          <p:nvPr/>
        </p:nvSpPr>
        <p:spPr bwMode="auto">
          <a:xfrm>
            <a:off x="6629400" y="5334000"/>
            <a:ext cx="2362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What the model predicts</a:t>
            </a:r>
          </a:p>
        </p:txBody>
      </p:sp>
      <p:pic>
        <p:nvPicPr>
          <p:cNvPr id="348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05413"/>
            <a:ext cx="2066925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 Sample 0f </a:t>
            </a:r>
            <a:r>
              <a:rPr lang="en-US" dirty="0"/>
              <a:t>3</a:t>
            </a:r>
            <a:r>
              <a:rPr lang="en-US" dirty="0" smtClean="0"/>
              <a:t>0 houses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420" y="1868488"/>
            <a:ext cx="2984759" cy="45323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4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7C25890B-1D01-46E8-9A8D-95931D705449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Finding the Least Squares Equation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57400"/>
            <a:ext cx="8763000" cy="3810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3100" dirty="0" smtClean="0"/>
              <a:t>The coefficients  b</a:t>
            </a:r>
            <a:r>
              <a:rPr lang="en-US" altLang="en-US" sz="3100" baseline="-25000" dirty="0" smtClean="0"/>
              <a:t>0</a:t>
            </a:r>
            <a:r>
              <a:rPr lang="en-US" altLang="en-US" sz="3100" dirty="0" smtClean="0"/>
              <a:t>  and  b</a:t>
            </a:r>
            <a:r>
              <a:rPr lang="en-US" altLang="en-US" sz="3100" baseline="-25000" dirty="0" smtClean="0"/>
              <a:t>1</a:t>
            </a:r>
            <a:r>
              <a:rPr lang="en-US" altLang="en-US" sz="3100" dirty="0" smtClean="0"/>
              <a:t> , and other regression results can be found using SPSS, Excel or Minitab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3100" dirty="0" smtClean="0"/>
              <a:t>Using Excel, </a:t>
            </a:r>
            <a:r>
              <a:rPr lang="en-US" altLang="en-US" sz="3100" b="1" dirty="0" smtClean="0"/>
              <a:t>b</a:t>
            </a:r>
            <a:r>
              <a:rPr lang="en-US" altLang="en-US" sz="3100" b="1" baseline="-25000" dirty="0" smtClean="0"/>
              <a:t>0</a:t>
            </a:r>
            <a:r>
              <a:rPr lang="en-US" altLang="en-US" sz="3100" dirty="0" smtClean="0"/>
              <a:t> = 31.69,   and </a:t>
            </a:r>
            <a:r>
              <a:rPr lang="en-US" altLang="en-US" sz="3100" b="1" dirty="0" smtClean="0"/>
              <a:t>b</a:t>
            </a:r>
            <a:r>
              <a:rPr lang="en-US" altLang="en-US" sz="3100" b="1" baseline="-25000" dirty="0" smtClean="0"/>
              <a:t>1</a:t>
            </a:r>
            <a:r>
              <a:rPr lang="en-US" altLang="en-US" sz="3100" dirty="0" smtClean="0"/>
              <a:t> = 0.18</a:t>
            </a:r>
          </a:p>
          <a:p>
            <a:pPr eaLnBrk="1" hangingPunct="1">
              <a:spcBef>
                <a:spcPct val="40000"/>
              </a:spcBef>
            </a:pPr>
            <a:endParaRPr lang="en-US" altLang="en-US" sz="3100" dirty="0" smtClean="0"/>
          </a:p>
          <a:p>
            <a:pPr eaLnBrk="1" hangingPunct="1">
              <a:spcBef>
                <a:spcPct val="40000"/>
              </a:spcBef>
            </a:pPr>
            <a:endParaRPr lang="en-US" altLang="en-US" sz="3100" dirty="0" smtClean="0"/>
          </a:p>
          <a:p>
            <a:pPr eaLnBrk="1" hangingPunct="1">
              <a:spcBef>
                <a:spcPct val="40000"/>
              </a:spcBef>
            </a:pPr>
            <a:endParaRPr lang="en-US" altLang="en-US" sz="3100" dirty="0" smtClean="0"/>
          </a:p>
          <a:p>
            <a:pPr eaLnBrk="1" hangingPunct="1">
              <a:spcBef>
                <a:spcPct val="40000"/>
              </a:spcBef>
            </a:pPr>
            <a:endParaRPr lang="en-US" altLang="en-US" sz="3100" dirty="0"/>
          </a:p>
          <a:p>
            <a:pPr eaLnBrk="1" hangingPunct="1">
              <a:spcBef>
                <a:spcPct val="40000"/>
              </a:spcBef>
            </a:pPr>
            <a:endParaRPr lang="en-US" altLang="en-US" sz="31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" y="4648200"/>
            <a:ext cx="8880867" cy="699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BFA4D7-66FC-45CD-B2CC-884743439ABD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4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Population &amp; Sample Regression Models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Unknown Relationship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09601" y="1531938"/>
            <a:ext cx="2568574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Population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Houses</a:t>
            </a: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 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Random Sample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" panose="05000000000000000000" pitchFamily="2" charset="2"/>
                <a:ea typeface="+mn-ea"/>
                <a:cs typeface="+mn-cs"/>
              </a:rPr>
              <a:t>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3349625" y="4678002"/>
            <a:ext cx="3108325" cy="1100138"/>
            <a:chOff x="2087" y="2940"/>
            <a:chExt cx="1958" cy="693"/>
          </a:xfrm>
        </p:grpSpPr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3349625" y="2312988"/>
            <a:ext cx="2487613" cy="881062"/>
            <a:chOff x="2110" y="1457"/>
            <a:chExt cx="1567" cy="555"/>
          </a:xfrm>
        </p:grpSpPr>
        <p:sp>
          <p:nvSpPr>
            <p:cNvPr id="69653" name="Freeform 21"/>
            <p:cNvSpPr>
              <a:spLocks/>
            </p:cNvSpPr>
            <p:nvPr/>
          </p:nvSpPr>
          <p:spPr bwMode="auto">
            <a:xfrm>
              <a:off x="2110" y="1487"/>
              <a:ext cx="1567" cy="525"/>
            </a:xfrm>
            <a:custGeom>
              <a:avLst/>
              <a:gdLst>
                <a:gd name="T0" fmla="*/ 1536 w 1567"/>
                <a:gd name="T1" fmla="*/ 238 h 525"/>
                <a:gd name="T2" fmla="*/ 1455 w 1567"/>
                <a:gd name="T3" fmla="*/ 186 h 525"/>
                <a:gd name="T4" fmla="*/ 1350 w 1567"/>
                <a:gd name="T5" fmla="*/ 135 h 525"/>
                <a:gd name="T6" fmla="*/ 1240 w 1567"/>
                <a:gd name="T7" fmla="*/ 97 h 525"/>
                <a:gd name="T8" fmla="*/ 1114 w 1567"/>
                <a:gd name="T9" fmla="*/ 58 h 525"/>
                <a:gd name="T10" fmla="*/ 979 w 1567"/>
                <a:gd name="T11" fmla="*/ 32 h 525"/>
                <a:gd name="T12" fmla="*/ 816 w 1567"/>
                <a:gd name="T13" fmla="*/ 14 h 525"/>
                <a:gd name="T14" fmla="*/ 671 w 1567"/>
                <a:gd name="T15" fmla="*/ 9 h 525"/>
                <a:gd name="T16" fmla="*/ 524 w 1567"/>
                <a:gd name="T17" fmla="*/ 31 h 525"/>
                <a:gd name="T18" fmla="*/ 389 w 1567"/>
                <a:gd name="T19" fmla="*/ 73 h 525"/>
                <a:gd name="T20" fmla="*/ 309 w 1567"/>
                <a:gd name="T21" fmla="*/ 119 h 525"/>
                <a:gd name="T22" fmla="*/ 248 w 1567"/>
                <a:gd name="T23" fmla="*/ 164 h 525"/>
                <a:gd name="T24" fmla="*/ 120 w 1567"/>
                <a:gd name="T25" fmla="*/ 0 h 525"/>
                <a:gd name="T26" fmla="*/ 106 w 1567"/>
                <a:gd name="T27" fmla="*/ 145 h 525"/>
                <a:gd name="T28" fmla="*/ 73 w 1567"/>
                <a:gd name="T29" fmla="*/ 302 h 525"/>
                <a:gd name="T30" fmla="*/ 0 w 1567"/>
                <a:gd name="T31" fmla="*/ 422 h 525"/>
                <a:gd name="T32" fmla="*/ 94 w 1567"/>
                <a:gd name="T33" fmla="*/ 457 h 525"/>
                <a:gd name="T34" fmla="*/ 254 w 1567"/>
                <a:gd name="T35" fmla="*/ 467 h 525"/>
                <a:gd name="T36" fmla="*/ 369 w 1567"/>
                <a:gd name="T37" fmla="*/ 495 h 525"/>
                <a:gd name="T38" fmla="*/ 333 w 1567"/>
                <a:gd name="T39" fmla="*/ 366 h 525"/>
                <a:gd name="T40" fmla="*/ 431 w 1567"/>
                <a:gd name="T41" fmla="*/ 291 h 525"/>
                <a:gd name="T42" fmla="*/ 554 w 1567"/>
                <a:gd name="T43" fmla="*/ 236 h 525"/>
                <a:gd name="T44" fmla="*/ 697 w 1567"/>
                <a:gd name="T45" fmla="*/ 195 h 525"/>
                <a:gd name="T46" fmla="*/ 882 w 1567"/>
                <a:gd name="T47" fmla="*/ 167 h 525"/>
                <a:gd name="T48" fmla="*/ 1047 w 1567"/>
                <a:gd name="T49" fmla="*/ 166 h 525"/>
                <a:gd name="T50" fmla="*/ 1125 w 1567"/>
                <a:gd name="T51" fmla="*/ 168 h 525"/>
                <a:gd name="T52" fmla="*/ 1192 w 1567"/>
                <a:gd name="T53" fmla="*/ 176 h 525"/>
                <a:gd name="T54" fmla="*/ 1298 w 1567"/>
                <a:gd name="T55" fmla="*/ 194 h 525"/>
                <a:gd name="T56" fmla="*/ 1364 w 1567"/>
                <a:gd name="T57" fmla="*/ 210 h 525"/>
                <a:gd name="T58" fmla="*/ 1428 w 1567"/>
                <a:gd name="T59" fmla="*/ 229 h 525"/>
                <a:gd name="T60" fmla="*/ 1497 w 1567"/>
                <a:gd name="T61" fmla="*/ 259 h 525"/>
                <a:gd name="T62" fmla="*/ 1566 w 1567"/>
                <a:gd name="T63" fmla="*/ 2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7" h="525">
                  <a:moveTo>
                    <a:pt x="1566" y="291"/>
                  </a:moveTo>
                  <a:lnTo>
                    <a:pt x="1536" y="238"/>
                  </a:lnTo>
                  <a:lnTo>
                    <a:pt x="1490" y="209"/>
                  </a:lnTo>
                  <a:lnTo>
                    <a:pt x="1455" y="186"/>
                  </a:lnTo>
                  <a:lnTo>
                    <a:pt x="1406" y="159"/>
                  </a:lnTo>
                  <a:lnTo>
                    <a:pt x="1350" y="135"/>
                  </a:lnTo>
                  <a:lnTo>
                    <a:pt x="1303" y="121"/>
                  </a:lnTo>
                  <a:lnTo>
                    <a:pt x="1240" y="97"/>
                  </a:lnTo>
                  <a:lnTo>
                    <a:pt x="1176" y="78"/>
                  </a:lnTo>
                  <a:lnTo>
                    <a:pt x="1114" y="58"/>
                  </a:lnTo>
                  <a:lnTo>
                    <a:pt x="1035" y="40"/>
                  </a:lnTo>
                  <a:lnTo>
                    <a:pt x="979" y="32"/>
                  </a:lnTo>
                  <a:lnTo>
                    <a:pt x="902" y="23"/>
                  </a:lnTo>
                  <a:lnTo>
                    <a:pt x="816" y="14"/>
                  </a:lnTo>
                  <a:lnTo>
                    <a:pt x="734" y="10"/>
                  </a:lnTo>
                  <a:lnTo>
                    <a:pt x="671" y="9"/>
                  </a:lnTo>
                  <a:lnTo>
                    <a:pt x="591" y="19"/>
                  </a:lnTo>
                  <a:lnTo>
                    <a:pt x="524" y="31"/>
                  </a:lnTo>
                  <a:lnTo>
                    <a:pt x="456" y="49"/>
                  </a:lnTo>
                  <a:lnTo>
                    <a:pt x="389" y="73"/>
                  </a:lnTo>
                  <a:lnTo>
                    <a:pt x="351" y="93"/>
                  </a:lnTo>
                  <a:lnTo>
                    <a:pt x="309" y="119"/>
                  </a:lnTo>
                  <a:lnTo>
                    <a:pt x="278" y="143"/>
                  </a:lnTo>
                  <a:lnTo>
                    <a:pt x="248" y="164"/>
                  </a:lnTo>
                  <a:lnTo>
                    <a:pt x="229" y="187"/>
                  </a:lnTo>
                  <a:lnTo>
                    <a:pt x="120" y="0"/>
                  </a:lnTo>
                  <a:lnTo>
                    <a:pt x="115" y="67"/>
                  </a:lnTo>
                  <a:lnTo>
                    <a:pt x="106" y="145"/>
                  </a:lnTo>
                  <a:lnTo>
                    <a:pt x="94" y="224"/>
                  </a:lnTo>
                  <a:lnTo>
                    <a:pt x="73" y="302"/>
                  </a:lnTo>
                  <a:lnTo>
                    <a:pt x="50" y="353"/>
                  </a:lnTo>
                  <a:lnTo>
                    <a:pt x="0" y="422"/>
                  </a:lnTo>
                  <a:lnTo>
                    <a:pt x="25" y="462"/>
                  </a:lnTo>
                  <a:lnTo>
                    <a:pt x="94" y="457"/>
                  </a:lnTo>
                  <a:lnTo>
                    <a:pt x="170" y="455"/>
                  </a:lnTo>
                  <a:lnTo>
                    <a:pt x="254" y="467"/>
                  </a:lnTo>
                  <a:lnTo>
                    <a:pt x="326" y="482"/>
                  </a:lnTo>
                  <a:lnTo>
                    <a:pt x="369" y="495"/>
                  </a:lnTo>
                  <a:lnTo>
                    <a:pt x="424" y="524"/>
                  </a:lnTo>
                  <a:lnTo>
                    <a:pt x="333" y="366"/>
                  </a:lnTo>
                  <a:lnTo>
                    <a:pt x="383" y="323"/>
                  </a:lnTo>
                  <a:lnTo>
                    <a:pt x="431" y="291"/>
                  </a:lnTo>
                  <a:lnTo>
                    <a:pt x="491" y="260"/>
                  </a:lnTo>
                  <a:lnTo>
                    <a:pt x="554" y="236"/>
                  </a:lnTo>
                  <a:lnTo>
                    <a:pt x="630" y="212"/>
                  </a:lnTo>
                  <a:lnTo>
                    <a:pt x="697" y="195"/>
                  </a:lnTo>
                  <a:lnTo>
                    <a:pt x="797" y="175"/>
                  </a:lnTo>
                  <a:lnTo>
                    <a:pt x="882" y="167"/>
                  </a:lnTo>
                  <a:lnTo>
                    <a:pt x="959" y="164"/>
                  </a:lnTo>
                  <a:lnTo>
                    <a:pt x="1047" y="166"/>
                  </a:lnTo>
                  <a:lnTo>
                    <a:pt x="1087" y="167"/>
                  </a:lnTo>
                  <a:lnTo>
                    <a:pt x="1125" y="168"/>
                  </a:lnTo>
                  <a:lnTo>
                    <a:pt x="1159" y="173"/>
                  </a:lnTo>
                  <a:lnTo>
                    <a:pt x="1192" y="176"/>
                  </a:lnTo>
                  <a:lnTo>
                    <a:pt x="1253" y="183"/>
                  </a:lnTo>
                  <a:lnTo>
                    <a:pt x="1298" y="194"/>
                  </a:lnTo>
                  <a:lnTo>
                    <a:pt x="1331" y="202"/>
                  </a:lnTo>
                  <a:lnTo>
                    <a:pt x="1364" y="210"/>
                  </a:lnTo>
                  <a:lnTo>
                    <a:pt x="1398" y="221"/>
                  </a:lnTo>
                  <a:lnTo>
                    <a:pt x="1428" y="229"/>
                  </a:lnTo>
                  <a:lnTo>
                    <a:pt x="1461" y="242"/>
                  </a:lnTo>
                  <a:lnTo>
                    <a:pt x="1497" y="259"/>
                  </a:lnTo>
                  <a:lnTo>
                    <a:pt x="1535" y="274"/>
                  </a:lnTo>
                  <a:lnTo>
                    <a:pt x="1566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654" name="Freeform 22"/>
            <p:cNvSpPr>
              <a:spLocks/>
            </p:cNvSpPr>
            <p:nvPr/>
          </p:nvSpPr>
          <p:spPr bwMode="auto">
            <a:xfrm>
              <a:off x="2110" y="1457"/>
              <a:ext cx="1535" cy="509"/>
            </a:xfrm>
            <a:custGeom>
              <a:avLst/>
              <a:gdLst>
                <a:gd name="T0" fmla="*/ 1534 w 1535"/>
                <a:gd name="T1" fmla="*/ 270 h 509"/>
                <a:gd name="T2" fmla="*/ 1492 w 1535"/>
                <a:gd name="T3" fmla="*/ 234 h 509"/>
                <a:gd name="T4" fmla="*/ 1456 w 1535"/>
                <a:gd name="T5" fmla="*/ 206 h 509"/>
                <a:gd name="T6" fmla="*/ 1423 w 1535"/>
                <a:gd name="T7" fmla="*/ 186 h 509"/>
                <a:gd name="T8" fmla="*/ 1384 w 1535"/>
                <a:gd name="T9" fmla="*/ 162 h 509"/>
                <a:gd name="T10" fmla="*/ 1329 w 1535"/>
                <a:gd name="T11" fmla="*/ 130 h 509"/>
                <a:gd name="T12" fmla="*/ 1274 w 1535"/>
                <a:gd name="T13" fmla="*/ 105 h 509"/>
                <a:gd name="T14" fmla="*/ 1210 w 1535"/>
                <a:gd name="T15" fmla="*/ 81 h 509"/>
                <a:gd name="T16" fmla="*/ 1146 w 1535"/>
                <a:gd name="T17" fmla="*/ 62 h 509"/>
                <a:gd name="T18" fmla="*/ 1086 w 1535"/>
                <a:gd name="T19" fmla="*/ 46 h 509"/>
                <a:gd name="T20" fmla="*/ 1008 w 1535"/>
                <a:gd name="T21" fmla="*/ 28 h 509"/>
                <a:gd name="T22" fmla="*/ 952 w 1535"/>
                <a:gd name="T23" fmla="*/ 19 h 509"/>
                <a:gd name="T24" fmla="*/ 875 w 1535"/>
                <a:gd name="T25" fmla="*/ 12 h 509"/>
                <a:gd name="T26" fmla="*/ 791 w 1535"/>
                <a:gd name="T27" fmla="*/ 4 h 509"/>
                <a:gd name="T28" fmla="*/ 708 w 1535"/>
                <a:gd name="T29" fmla="*/ 1 h 509"/>
                <a:gd name="T30" fmla="*/ 647 w 1535"/>
                <a:gd name="T31" fmla="*/ 0 h 509"/>
                <a:gd name="T32" fmla="*/ 565 w 1535"/>
                <a:gd name="T33" fmla="*/ 10 h 509"/>
                <a:gd name="T34" fmla="*/ 501 w 1535"/>
                <a:gd name="T35" fmla="*/ 23 h 509"/>
                <a:gd name="T36" fmla="*/ 433 w 1535"/>
                <a:gd name="T37" fmla="*/ 41 h 509"/>
                <a:gd name="T38" fmla="*/ 365 w 1535"/>
                <a:gd name="T39" fmla="*/ 65 h 509"/>
                <a:gd name="T40" fmla="*/ 327 w 1535"/>
                <a:gd name="T41" fmla="*/ 82 h 509"/>
                <a:gd name="T42" fmla="*/ 285 w 1535"/>
                <a:gd name="T43" fmla="*/ 110 h 509"/>
                <a:gd name="T44" fmla="*/ 254 w 1535"/>
                <a:gd name="T45" fmla="*/ 134 h 509"/>
                <a:gd name="T46" fmla="*/ 225 w 1535"/>
                <a:gd name="T47" fmla="*/ 157 h 509"/>
                <a:gd name="T48" fmla="*/ 203 w 1535"/>
                <a:gd name="T49" fmla="*/ 178 h 509"/>
                <a:gd name="T50" fmla="*/ 114 w 1535"/>
                <a:gd name="T51" fmla="*/ 23 h 509"/>
                <a:gd name="T52" fmla="*/ 108 w 1535"/>
                <a:gd name="T53" fmla="*/ 93 h 509"/>
                <a:gd name="T54" fmla="*/ 98 w 1535"/>
                <a:gd name="T55" fmla="*/ 157 h 509"/>
                <a:gd name="T56" fmla="*/ 84 w 1535"/>
                <a:gd name="T57" fmla="*/ 242 h 509"/>
                <a:gd name="T58" fmla="*/ 62 w 1535"/>
                <a:gd name="T59" fmla="*/ 317 h 509"/>
                <a:gd name="T60" fmla="*/ 36 w 1535"/>
                <a:gd name="T61" fmla="*/ 382 h 509"/>
                <a:gd name="T62" fmla="*/ 0 w 1535"/>
                <a:gd name="T63" fmla="*/ 451 h 509"/>
                <a:gd name="T64" fmla="*/ 69 w 1535"/>
                <a:gd name="T65" fmla="*/ 446 h 509"/>
                <a:gd name="T66" fmla="*/ 144 w 1535"/>
                <a:gd name="T67" fmla="*/ 444 h 509"/>
                <a:gd name="T68" fmla="*/ 227 w 1535"/>
                <a:gd name="T69" fmla="*/ 454 h 509"/>
                <a:gd name="T70" fmla="*/ 298 w 1535"/>
                <a:gd name="T71" fmla="*/ 470 h 509"/>
                <a:gd name="T72" fmla="*/ 341 w 1535"/>
                <a:gd name="T73" fmla="*/ 481 h 509"/>
                <a:gd name="T74" fmla="*/ 396 w 1535"/>
                <a:gd name="T75" fmla="*/ 508 h 509"/>
                <a:gd name="T76" fmla="*/ 306 w 1535"/>
                <a:gd name="T77" fmla="*/ 352 h 509"/>
                <a:gd name="T78" fmla="*/ 356 w 1535"/>
                <a:gd name="T79" fmla="*/ 312 h 509"/>
                <a:gd name="T80" fmla="*/ 403 w 1535"/>
                <a:gd name="T81" fmla="*/ 278 h 509"/>
                <a:gd name="T82" fmla="*/ 466 w 1535"/>
                <a:gd name="T83" fmla="*/ 248 h 509"/>
                <a:gd name="T84" fmla="*/ 527 w 1535"/>
                <a:gd name="T85" fmla="*/ 222 h 509"/>
                <a:gd name="T86" fmla="*/ 603 w 1535"/>
                <a:gd name="T87" fmla="*/ 201 h 509"/>
                <a:gd name="T88" fmla="*/ 670 w 1535"/>
                <a:gd name="T89" fmla="*/ 184 h 509"/>
                <a:gd name="T90" fmla="*/ 771 w 1535"/>
                <a:gd name="T91" fmla="*/ 163 h 509"/>
                <a:gd name="T92" fmla="*/ 853 w 1535"/>
                <a:gd name="T93" fmla="*/ 154 h 509"/>
                <a:gd name="T94" fmla="*/ 931 w 1535"/>
                <a:gd name="T95" fmla="*/ 149 h 509"/>
                <a:gd name="T96" fmla="*/ 1018 w 1535"/>
                <a:gd name="T97" fmla="*/ 151 h 509"/>
                <a:gd name="T98" fmla="*/ 1058 w 1535"/>
                <a:gd name="T99" fmla="*/ 152 h 509"/>
                <a:gd name="T100" fmla="*/ 1095 w 1535"/>
                <a:gd name="T101" fmla="*/ 153 h 509"/>
                <a:gd name="T102" fmla="*/ 1130 w 1535"/>
                <a:gd name="T103" fmla="*/ 158 h 509"/>
                <a:gd name="T104" fmla="*/ 1164 w 1535"/>
                <a:gd name="T105" fmla="*/ 162 h 509"/>
                <a:gd name="T106" fmla="*/ 1222 w 1535"/>
                <a:gd name="T107" fmla="*/ 166 h 509"/>
                <a:gd name="T108" fmla="*/ 1267 w 1535"/>
                <a:gd name="T109" fmla="*/ 177 h 509"/>
                <a:gd name="T110" fmla="*/ 1300 w 1535"/>
                <a:gd name="T111" fmla="*/ 185 h 509"/>
                <a:gd name="T112" fmla="*/ 1334 w 1535"/>
                <a:gd name="T113" fmla="*/ 193 h 509"/>
                <a:gd name="T114" fmla="*/ 1368 w 1535"/>
                <a:gd name="T115" fmla="*/ 202 h 509"/>
                <a:gd name="T116" fmla="*/ 1396 w 1535"/>
                <a:gd name="T117" fmla="*/ 211 h 509"/>
                <a:gd name="T118" fmla="*/ 1430 w 1535"/>
                <a:gd name="T119" fmla="*/ 222 h 509"/>
                <a:gd name="T120" fmla="*/ 1467 w 1535"/>
                <a:gd name="T121" fmla="*/ 238 h 509"/>
                <a:gd name="T122" fmla="*/ 1501 w 1535"/>
                <a:gd name="T123" fmla="*/ 252 h 509"/>
                <a:gd name="T124" fmla="*/ 1534 w 1535"/>
                <a:gd name="T125" fmla="*/ 27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509">
                  <a:moveTo>
                    <a:pt x="1534" y="270"/>
                  </a:moveTo>
                  <a:lnTo>
                    <a:pt x="1492" y="234"/>
                  </a:lnTo>
                  <a:lnTo>
                    <a:pt x="1456" y="206"/>
                  </a:lnTo>
                  <a:lnTo>
                    <a:pt x="1423" y="186"/>
                  </a:lnTo>
                  <a:lnTo>
                    <a:pt x="1384" y="162"/>
                  </a:lnTo>
                  <a:lnTo>
                    <a:pt x="1329" y="130"/>
                  </a:lnTo>
                  <a:lnTo>
                    <a:pt x="1274" y="105"/>
                  </a:lnTo>
                  <a:lnTo>
                    <a:pt x="1210" y="81"/>
                  </a:lnTo>
                  <a:lnTo>
                    <a:pt x="1146" y="62"/>
                  </a:lnTo>
                  <a:lnTo>
                    <a:pt x="1086" y="46"/>
                  </a:lnTo>
                  <a:lnTo>
                    <a:pt x="1008" y="28"/>
                  </a:lnTo>
                  <a:lnTo>
                    <a:pt x="952" y="19"/>
                  </a:lnTo>
                  <a:lnTo>
                    <a:pt x="875" y="12"/>
                  </a:lnTo>
                  <a:lnTo>
                    <a:pt x="791" y="4"/>
                  </a:lnTo>
                  <a:lnTo>
                    <a:pt x="708" y="1"/>
                  </a:lnTo>
                  <a:lnTo>
                    <a:pt x="647" y="0"/>
                  </a:lnTo>
                  <a:lnTo>
                    <a:pt x="565" y="10"/>
                  </a:lnTo>
                  <a:lnTo>
                    <a:pt x="501" y="23"/>
                  </a:lnTo>
                  <a:lnTo>
                    <a:pt x="433" y="41"/>
                  </a:lnTo>
                  <a:lnTo>
                    <a:pt x="365" y="65"/>
                  </a:lnTo>
                  <a:lnTo>
                    <a:pt x="327" y="82"/>
                  </a:lnTo>
                  <a:lnTo>
                    <a:pt x="285" y="110"/>
                  </a:lnTo>
                  <a:lnTo>
                    <a:pt x="254" y="134"/>
                  </a:lnTo>
                  <a:lnTo>
                    <a:pt x="225" y="157"/>
                  </a:lnTo>
                  <a:lnTo>
                    <a:pt x="203" y="178"/>
                  </a:lnTo>
                  <a:lnTo>
                    <a:pt x="114" y="23"/>
                  </a:lnTo>
                  <a:lnTo>
                    <a:pt x="108" y="93"/>
                  </a:lnTo>
                  <a:lnTo>
                    <a:pt x="98" y="157"/>
                  </a:lnTo>
                  <a:lnTo>
                    <a:pt x="84" y="242"/>
                  </a:lnTo>
                  <a:lnTo>
                    <a:pt x="62" y="317"/>
                  </a:lnTo>
                  <a:lnTo>
                    <a:pt x="36" y="382"/>
                  </a:lnTo>
                  <a:lnTo>
                    <a:pt x="0" y="451"/>
                  </a:lnTo>
                  <a:lnTo>
                    <a:pt x="69" y="446"/>
                  </a:lnTo>
                  <a:lnTo>
                    <a:pt x="144" y="444"/>
                  </a:lnTo>
                  <a:lnTo>
                    <a:pt x="227" y="454"/>
                  </a:lnTo>
                  <a:lnTo>
                    <a:pt x="298" y="470"/>
                  </a:lnTo>
                  <a:lnTo>
                    <a:pt x="341" y="481"/>
                  </a:lnTo>
                  <a:lnTo>
                    <a:pt x="396" y="508"/>
                  </a:lnTo>
                  <a:lnTo>
                    <a:pt x="306" y="352"/>
                  </a:lnTo>
                  <a:lnTo>
                    <a:pt x="356" y="312"/>
                  </a:lnTo>
                  <a:lnTo>
                    <a:pt x="403" y="278"/>
                  </a:lnTo>
                  <a:lnTo>
                    <a:pt x="466" y="248"/>
                  </a:lnTo>
                  <a:lnTo>
                    <a:pt x="527" y="222"/>
                  </a:lnTo>
                  <a:lnTo>
                    <a:pt x="603" y="201"/>
                  </a:lnTo>
                  <a:lnTo>
                    <a:pt x="670" y="184"/>
                  </a:lnTo>
                  <a:lnTo>
                    <a:pt x="771" y="163"/>
                  </a:lnTo>
                  <a:lnTo>
                    <a:pt x="853" y="154"/>
                  </a:lnTo>
                  <a:lnTo>
                    <a:pt x="931" y="149"/>
                  </a:lnTo>
                  <a:lnTo>
                    <a:pt x="1018" y="151"/>
                  </a:lnTo>
                  <a:lnTo>
                    <a:pt x="1058" y="152"/>
                  </a:lnTo>
                  <a:lnTo>
                    <a:pt x="1095" y="153"/>
                  </a:lnTo>
                  <a:lnTo>
                    <a:pt x="1130" y="158"/>
                  </a:lnTo>
                  <a:lnTo>
                    <a:pt x="1164" y="162"/>
                  </a:lnTo>
                  <a:lnTo>
                    <a:pt x="1222" y="166"/>
                  </a:lnTo>
                  <a:lnTo>
                    <a:pt x="1267" y="177"/>
                  </a:lnTo>
                  <a:lnTo>
                    <a:pt x="1300" y="185"/>
                  </a:lnTo>
                  <a:lnTo>
                    <a:pt x="1334" y="193"/>
                  </a:lnTo>
                  <a:lnTo>
                    <a:pt x="1368" y="202"/>
                  </a:lnTo>
                  <a:lnTo>
                    <a:pt x="1396" y="211"/>
                  </a:lnTo>
                  <a:lnTo>
                    <a:pt x="1430" y="222"/>
                  </a:lnTo>
                  <a:lnTo>
                    <a:pt x="1467" y="238"/>
                  </a:lnTo>
                  <a:lnTo>
                    <a:pt x="1501" y="252"/>
                  </a:lnTo>
                  <a:lnTo>
                    <a:pt x="1534" y="27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10" y="3876819"/>
            <a:ext cx="2343150" cy="43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56" y="2868684"/>
            <a:ext cx="255270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5" y="1375605"/>
            <a:ext cx="52292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629" y="-32070"/>
            <a:ext cx="1981372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651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Scatter Plot of the sample (30) houses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25759"/>
            <a:ext cx="8458200" cy="4792050"/>
          </a:xfrm>
          <a:prstGeom prst="rect">
            <a:avLst/>
          </a:prstGeom>
        </p:spPr>
      </p:pic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C7E9E6C0-6028-4A84-9E8F-9B81A9E63C28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 smtClean="0"/>
          </a:p>
        </p:txBody>
      </p:sp>
      <p:pic>
        <p:nvPicPr>
          <p:cNvPr id="39939" name="Picture 2" descr="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15000"/>
            <a:ext cx="1143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209800" y="1600200"/>
            <a:ext cx="4876800" cy="9842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900"/>
              <a:t>Predict the price for a house with 2000 square feet: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33400" y="5257800"/>
            <a:ext cx="7315200" cy="9842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900" dirty="0"/>
              <a:t>The predicted price for a house with 2000 square feet is </a:t>
            </a:r>
            <a:r>
              <a:rPr lang="en-US" altLang="en-US" sz="2900" dirty="0" smtClean="0"/>
              <a:t>391.69($</a:t>
            </a:r>
            <a:r>
              <a:rPr lang="en-US" altLang="en-US" sz="2900" dirty="0"/>
              <a:t>1,000s) = $</a:t>
            </a:r>
            <a:r>
              <a:rPr lang="en-US" altLang="en-US" sz="2900" dirty="0" smtClean="0"/>
              <a:t>391,690</a:t>
            </a:r>
            <a:endParaRPr lang="en-US" altLang="en-US" sz="2900" dirty="0"/>
          </a:p>
        </p:txBody>
      </p:sp>
      <p:sp>
        <p:nvSpPr>
          <p:cNvPr id="39944" name="Rectangle 10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629400" cy="106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Predictions using </a:t>
            </a:r>
            <a:br>
              <a:rPr lang="en-US" altLang="en-US" dirty="0" smtClean="0"/>
            </a:br>
            <a:r>
              <a:rPr lang="en-US" altLang="en-US" dirty="0" smtClean="0"/>
              <a:t>Regression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13050"/>
            <a:ext cx="601980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E54EB3A7-F470-44DE-95B8-F9553527E0A7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 smtClean="0"/>
          </a:p>
        </p:txBody>
      </p:sp>
      <p:graphicFrame>
        <p:nvGraphicFramePr>
          <p:cNvPr id="40963" name="Object 10"/>
          <p:cNvGraphicFramePr>
            <a:graphicFrameLocks noChangeAspect="1"/>
          </p:cNvGraphicFramePr>
          <p:nvPr/>
        </p:nvGraphicFramePr>
        <p:xfrm>
          <a:off x="152400" y="35433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Chart" r:id="rId3" imgW="5562600" imgH="3781552" progId="Excel.Chart.8">
                  <p:embed/>
                </p:oleObj>
              </mc:Choice>
              <mc:Fallback>
                <p:oleObj name="Chart" r:id="rId3" imgW="5562600" imgH="3781552" progId="Excel.Char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433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934200" cy="83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Interpolation vs. Extrapolation</a:t>
            </a:r>
          </a:p>
        </p:txBody>
      </p:sp>
      <p:sp>
        <p:nvSpPr>
          <p:cNvPr id="409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102711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When using a regression model for prediction, only predict within the relevant range of data</a:t>
            </a:r>
          </a:p>
        </p:txBody>
      </p:sp>
      <p:sp>
        <p:nvSpPr>
          <p:cNvPr id="40966" name="Line 11"/>
          <p:cNvSpPr>
            <a:spLocks noChangeShapeType="1"/>
          </p:cNvSpPr>
          <p:nvPr/>
        </p:nvSpPr>
        <p:spPr bwMode="auto">
          <a:xfrm flipH="1">
            <a:off x="762000" y="49149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Line 14"/>
          <p:cNvSpPr>
            <a:spLocks noChangeShapeType="1"/>
          </p:cNvSpPr>
          <p:nvPr/>
        </p:nvSpPr>
        <p:spPr bwMode="auto">
          <a:xfrm flipH="1">
            <a:off x="3962400" y="34671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Line 17"/>
          <p:cNvSpPr>
            <a:spLocks noChangeShapeType="1"/>
          </p:cNvSpPr>
          <p:nvPr/>
        </p:nvSpPr>
        <p:spPr bwMode="auto">
          <a:xfrm>
            <a:off x="22860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9" name="Line 18"/>
          <p:cNvSpPr>
            <a:spLocks noChangeShapeType="1"/>
          </p:cNvSpPr>
          <p:nvPr/>
        </p:nvSpPr>
        <p:spPr bwMode="auto">
          <a:xfrm>
            <a:off x="41148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0" name="AutoShape 19"/>
          <p:cNvSpPr>
            <a:spLocks/>
          </p:cNvSpPr>
          <p:nvPr/>
        </p:nvSpPr>
        <p:spPr bwMode="auto">
          <a:xfrm rot="5400000">
            <a:off x="3048000" y="27432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2057400" y="2743200"/>
            <a:ext cx="2286000" cy="701675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Relevant range for interpolation</a:t>
            </a: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5105400" y="5105400"/>
            <a:ext cx="2286000" cy="1311275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Do not try to extrapolate beyond the range of observed X’s</a:t>
            </a:r>
          </a:p>
        </p:txBody>
      </p:sp>
      <p:sp>
        <p:nvSpPr>
          <p:cNvPr id="40973" name="Line 22"/>
          <p:cNvSpPr>
            <a:spLocks noChangeShapeType="1"/>
          </p:cNvSpPr>
          <p:nvPr/>
        </p:nvSpPr>
        <p:spPr bwMode="auto">
          <a:xfrm flipH="1" flipV="1">
            <a:off x="4572000" y="3962400"/>
            <a:ext cx="609600" cy="1143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4" name="Line 23"/>
          <p:cNvSpPr>
            <a:spLocks noChangeShapeType="1"/>
          </p:cNvSpPr>
          <p:nvPr/>
        </p:nvSpPr>
        <p:spPr bwMode="auto">
          <a:xfrm flipH="1" flipV="1">
            <a:off x="1600200" y="5334000"/>
            <a:ext cx="35052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2EFBCB7F-2A32-4A4C-987C-D4ABECD2FAEC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Measures of Variation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68488"/>
            <a:ext cx="7010400" cy="671512"/>
          </a:xfrm>
        </p:spPr>
        <p:txBody>
          <a:bodyPr/>
          <a:lstStyle/>
          <a:p>
            <a:pPr eaLnBrk="1" hangingPunct="1"/>
            <a:r>
              <a:rPr lang="en-US" altLang="en-US" smtClean="0"/>
              <a:t>Total variation is made up of two parts: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9" name="Equation" r:id="rId3" imgW="1688367" imgH="177723" progId="Equation.3">
                  <p:embed/>
                </p:oleObj>
              </mc:Choice>
              <mc:Fallback>
                <p:oleObj name="Equation" r:id="rId3" imgW="1688367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362200"/>
                        <a:ext cx="72088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Total Sum of Squares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Regression Sum of Squares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Error Sum of Squares</a:t>
            </a:r>
          </a:p>
        </p:txBody>
      </p:sp>
      <p:graphicFrame>
        <p:nvGraphicFramePr>
          <p:cNvPr id="41993" name="Object 8"/>
          <p:cNvGraphicFramePr>
            <a:graphicFrameLocks noChangeAspect="1"/>
          </p:cNvGraphicFramePr>
          <p:nvPr/>
        </p:nvGraphicFramePr>
        <p:xfrm>
          <a:off x="66675" y="4405313"/>
          <a:ext cx="28336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0" name="Equation" r:id="rId5" imgW="1244060" imgH="266584" progId="Equation.3">
                  <p:embed/>
                </p:oleObj>
              </mc:Choice>
              <mc:Fallback>
                <p:oleObj name="Equation" r:id="rId5" imgW="1244060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05313"/>
                        <a:ext cx="2833688" cy="6032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6172200" y="4419600"/>
          <a:ext cx="2860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1" name="Equation" r:id="rId7" imgW="1256755" imgH="266584" progId="Equation.3">
                  <p:embed/>
                </p:oleObj>
              </mc:Choice>
              <mc:Fallback>
                <p:oleObj name="Equation" r:id="rId7" imgW="1256755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19600"/>
                        <a:ext cx="2860675" cy="604838"/>
                      </a:xfrm>
                      <a:prstGeom prst="rect">
                        <a:avLst/>
                      </a:prstGeom>
                      <a:solidFill>
                        <a:srgbClr val="FFE9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0"/>
          <p:cNvGraphicFramePr>
            <a:graphicFrameLocks noChangeAspect="1"/>
          </p:cNvGraphicFramePr>
          <p:nvPr/>
        </p:nvGraphicFramePr>
        <p:xfrm>
          <a:off x="3200400" y="4419600"/>
          <a:ext cx="27622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2" name="Equation" r:id="rId9" imgW="1256755" imgH="266584" progId="Equation.3">
                  <p:embed/>
                </p:oleObj>
              </mc:Choice>
              <mc:Fallback>
                <p:oleObj name="Equation" r:id="rId9" imgW="1256755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0"/>
                        <a:ext cx="2762250" cy="582613"/>
                      </a:xfrm>
                      <a:prstGeom prst="rect">
                        <a:avLst/>
                      </a:prstGeom>
                      <a:solidFill>
                        <a:srgbClr val="C4E6C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where: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  </a:t>
            </a:r>
            <a:r>
              <a:rPr lang="en-US" altLang="en-US" sz="1800"/>
              <a:t>  = Average value of the dependent variable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	</a:t>
            </a:r>
            <a:r>
              <a:rPr lang="en-US" altLang="en-US" sz="2000"/>
              <a:t>Y</a:t>
            </a:r>
            <a:r>
              <a:rPr lang="en-US" altLang="en-US" sz="2000" baseline="-25000"/>
              <a:t>i</a:t>
            </a:r>
            <a:r>
              <a:rPr lang="en-US" altLang="en-US" sz="1800"/>
              <a:t> = Observed values of the dependent variable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	  </a:t>
            </a:r>
            <a:r>
              <a:rPr lang="en-US" altLang="en-US" sz="1800" baseline="-25000"/>
              <a:t>i</a:t>
            </a:r>
            <a:r>
              <a:rPr lang="en-US" altLang="en-US" sz="1800"/>
              <a:t>  = Predicted value of Y for the given X</a:t>
            </a:r>
            <a:r>
              <a:rPr lang="en-US" altLang="en-US" sz="1800" baseline="-25000"/>
              <a:t>i</a:t>
            </a:r>
            <a:r>
              <a:rPr lang="en-US" altLang="en-US" sz="1800"/>
              <a:t> value</a:t>
            </a:r>
          </a:p>
        </p:txBody>
      </p:sp>
      <p:graphicFrame>
        <p:nvGraphicFramePr>
          <p:cNvPr id="41997" name="Object 12"/>
          <p:cNvGraphicFramePr>
            <a:graphicFrameLocks noChangeAspect="1"/>
          </p:cNvGraphicFramePr>
          <p:nvPr/>
        </p:nvGraphicFramePr>
        <p:xfrm>
          <a:off x="2863850" y="61722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3" name="Equation" r:id="rId11" imgW="152268" imgH="203024" progId="Equation.3">
                  <p:embed/>
                </p:oleObj>
              </mc:Choice>
              <mc:Fallback>
                <p:oleObj name="Equation" r:id="rId11" imgW="152268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61722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3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4" name="Equation" r:id="rId13" imgW="152268" imgH="203024" progId="Equation.3">
                  <p:embed/>
                </p:oleObj>
              </mc:Choice>
              <mc:Fallback>
                <p:oleObj name="Equation" r:id="rId13" imgW="152268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5410200"/>
                        <a:ext cx="2889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FC3B0943-EBC6-4A9F-B2F7-3786CD09E7FA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143000" y="4572000"/>
            <a:ext cx="3962400" cy="457200"/>
          </a:xfrm>
          <a:prstGeom prst="rect">
            <a:avLst/>
          </a:prstGeom>
          <a:solidFill>
            <a:srgbClr val="FFE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143000" y="3276600"/>
            <a:ext cx="4724400" cy="457200"/>
          </a:xfrm>
          <a:prstGeom prst="rect">
            <a:avLst/>
          </a:prstGeom>
          <a:solidFill>
            <a:srgbClr val="C4E6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143000" y="1828800"/>
            <a:ext cx="38862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SST = total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Measures the variation of the Y</a:t>
            </a:r>
            <a:r>
              <a:rPr lang="en-US" altLang="en-US" baseline="-25000" smtClean="0"/>
              <a:t>i</a:t>
            </a:r>
            <a:r>
              <a:rPr lang="en-US" altLang="en-US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SSR = regression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Explained 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SSE = error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Variation attributable to factors other than the relationship between X and Y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3016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Measures of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C2D65DF5-82AE-4FFA-B033-8711CED398C4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 smtClean="0"/>
          </a:p>
        </p:txBody>
      </p:sp>
      <p:sp>
        <p:nvSpPr>
          <p:cNvPr id="44035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  <a:r>
              <a:rPr lang="en-US" altLang="en-US" sz="2400" b="1" baseline="-25000"/>
              <a:t>i</a:t>
            </a:r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/>
              <a:t>X</a:t>
            </a:r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/>
              <a:t>Y</a:t>
            </a:r>
            <a:r>
              <a:rPr lang="en-US" altLang="en-US" b="1" baseline="-25000"/>
              <a:t>i</a:t>
            </a:r>
          </a:p>
        </p:txBody>
      </p:sp>
      <p:sp>
        <p:nvSpPr>
          <p:cNvPr id="44051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2147483647 w 337"/>
              <a:gd name="T1" fmla="*/ 0 h 1587"/>
              <a:gd name="T2" fmla="*/ 2147483647 w 337"/>
              <a:gd name="T3" fmla="*/ 2147483647 h 1587"/>
              <a:gd name="T4" fmla="*/ 2147483647 w 337"/>
              <a:gd name="T5" fmla="*/ 2147483647 h 1587"/>
              <a:gd name="T6" fmla="*/ 2147483647 w 337"/>
              <a:gd name="T7" fmla="*/ 2147483647 h 1587"/>
              <a:gd name="T8" fmla="*/ 2147483647 w 337"/>
              <a:gd name="T9" fmla="*/ 2147483647 h 1587"/>
              <a:gd name="T10" fmla="*/ 2147483647 w 337"/>
              <a:gd name="T11" fmla="*/ 2147483647 h 1587"/>
              <a:gd name="T12" fmla="*/ 2147483647 w 337"/>
              <a:gd name="T13" fmla="*/ 2147483647 h 1587"/>
              <a:gd name="T14" fmla="*/ 2147483647 w 337"/>
              <a:gd name="T15" fmla="*/ 2147483647 h 1587"/>
              <a:gd name="T16" fmla="*/ 2147483647 w 337"/>
              <a:gd name="T17" fmla="*/ 2147483647 h 1587"/>
              <a:gd name="T18" fmla="*/ 2147483647 w 337"/>
              <a:gd name="T19" fmla="*/ 2147483647 h 1587"/>
              <a:gd name="T20" fmla="*/ 2147483647 w 337"/>
              <a:gd name="T21" fmla="*/ 2147483647 h 1587"/>
              <a:gd name="T22" fmla="*/ 2147483647 w 337"/>
              <a:gd name="T23" fmla="*/ 2147483647 h 1587"/>
              <a:gd name="T24" fmla="*/ 2147483647 w 337"/>
              <a:gd name="T25" fmla="*/ 2147483647 h 1587"/>
              <a:gd name="T26" fmla="*/ 2147483647 w 337"/>
              <a:gd name="T27" fmla="*/ 2147483647 h 1587"/>
              <a:gd name="T28" fmla="*/ 2147483647 w 337"/>
              <a:gd name="T29" fmla="*/ 2147483647 h 1587"/>
              <a:gd name="T30" fmla="*/ 2147483647 w 337"/>
              <a:gd name="T31" fmla="*/ 2147483647 h 1587"/>
              <a:gd name="T32" fmla="*/ 2147483647 w 337"/>
              <a:gd name="T33" fmla="*/ 2147483647 h 1587"/>
              <a:gd name="T34" fmla="*/ 0 w 337"/>
              <a:gd name="T35" fmla="*/ 2147483647 h 1587"/>
              <a:gd name="T36" fmla="*/ 2147483647 w 337"/>
              <a:gd name="T37" fmla="*/ 2147483647 h 1587"/>
              <a:gd name="T38" fmla="*/ 2147483647 w 337"/>
              <a:gd name="T39" fmla="*/ 2147483647 h 1587"/>
              <a:gd name="T40" fmla="*/ 2147483647 w 337"/>
              <a:gd name="T41" fmla="*/ 2147483647 h 1587"/>
              <a:gd name="T42" fmla="*/ 2147483647 w 337"/>
              <a:gd name="T43" fmla="*/ 2147483647 h 1587"/>
              <a:gd name="T44" fmla="*/ 2147483647 w 337"/>
              <a:gd name="T45" fmla="*/ 2147483647 h 1587"/>
              <a:gd name="T46" fmla="*/ 2147483647 w 337"/>
              <a:gd name="T47" fmla="*/ 2147483647 h 1587"/>
              <a:gd name="T48" fmla="*/ 2147483647 w 337"/>
              <a:gd name="T49" fmla="*/ 2147483647 h 1587"/>
              <a:gd name="T50" fmla="*/ 2147483647 w 337"/>
              <a:gd name="T51" fmla="*/ 2147483647 h 1587"/>
              <a:gd name="T52" fmla="*/ 2147483647 w 337"/>
              <a:gd name="T53" fmla="*/ 2147483647 h 1587"/>
              <a:gd name="T54" fmla="*/ 2147483647 w 337"/>
              <a:gd name="T55" fmla="*/ 2147483647 h 1587"/>
              <a:gd name="T56" fmla="*/ 2147483647 w 337"/>
              <a:gd name="T57" fmla="*/ 2147483647 h 1587"/>
              <a:gd name="T58" fmla="*/ 2147483647 w 337"/>
              <a:gd name="T59" fmla="*/ 2147483647 h 1587"/>
              <a:gd name="T60" fmla="*/ 2147483647 w 337"/>
              <a:gd name="T61" fmla="*/ 2147483647 h 1587"/>
              <a:gd name="T62" fmla="*/ 2147483647 w 337"/>
              <a:gd name="T63" fmla="*/ 2147483647 h 1587"/>
              <a:gd name="T64" fmla="*/ 2147483647 w 337"/>
              <a:gd name="T65" fmla="*/ 2147483647 h 1587"/>
              <a:gd name="T66" fmla="*/ 2147483647 w 337"/>
              <a:gd name="T67" fmla="*/ 2147483647 h 1587"/>
              <a:gd name="T68" fmla="*/ 2147483647 w 337"/>
              <a:gd name="T69" fmla="*/ 2147483647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SST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=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latin typeface="Symbol" panose="05050102010706020507" pitchFamily="18" charset="2"/>
              </a:rPr>
              <a:t></a:t>
            </a:r>
            <a:r>
              <a:rPr lang="en-US" altLang="en-US" sz="2400" b="1"/>
              <a:t>(Y</a:t>
            </a:r>
            <a:r>
              <a:rPr lang="en-US" altLang="en-US" sz="2400" b="1" baseline="-25000"/>
              <a:t>i</a:t>
            </a:r>
            <a:r>
              <a:rPr lang="en-US" altLang="en-US" sz="2400" b="1" baseline="-25000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-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solidFill>
                  <a:schemeClr val="hlink"/>
                </a:solidFill>
              </a:rPr>
              <a:t>Y</a:t>
            </a:r>
            <a:r>
              <a:rPr lang="en-US" altLang="en-US" sz="2400" b="1"/>
              <a:t>)</a:t>
            </a:r>
            <a:r>
              <a:rPr lang="en-US" altLang="en-US" sz="2400" b="1" baseline="30000"/>
              <a:t>2</a:t>
            </a:r>
          </a:p>
        </p:txBody>
      </p:sp>
      <p:sp>
        <p:nvSpPr>
          <p:cNvPr id="44053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2147483647 w 196"/>
              <a:gd name="T3" fmla="*/ 2147483647 h 1012"/>
              <a:gd name="T4" fmla="*/ 2147483647 w 196"/>
              <a:gd name="T5" fmla="*/ 2147483647 h 1012"/>
              <a:gd name="T6" fmla="*/ 2147483647 w 196"/>
              <a:gd name="T7" fmla="*/ 2147483647 h 1012"/>
              <a:gd name="T8" fmla="*/ 2147483647 w 196"/>
              <a:gd name="T9" fmla="*/ 2147483647 h 1012"/>
              <a:gd name="T10" fmla="*/ 2147483647 w 196"/>
              <a:gd name="T11" fmla="*/ 2147483647 h 1012"/>
              <a:gd name="T12" fmla="*/ 2147483647 w 196"/>
              <a:gd name="T13" fmla="*/ 2147483647 h 1012"/>
              <a:gd name="T14" fmla="*/ 2147483647 w 196"/>
              <a:gd name="T15" fmla="*/ 2147483647 h 1012"/>
              <a:gd name="T16" fmla="*/ 2147483647 w 196"/>
              <a:gd name="T17" fmla="*/ 2147483647 h 1012"/>
              <a:gd name="T18" fmla="*/ 2147483647 w 196"/>
              <a:gd name="T19" fmla="*/ 2147483647 h 1012"/>
              <a:gd name="T20" fmla="*/ 2147483647 w 196"/>
              <a:gd name="T21" fmla="*/ 2147483647 h 1012"/>
              <a:gd name="T22" fmla="*/ 2147483647 w 196"/>
              <a:gd name="T23" fmla="*/ 2147483647 h 1012"/>
              <a:gd name="T24" fmla="*/ 2147483647 w 196"/>
              <a:gd name="T25" fmla="*/ 2147483647 h 1012"/>
              <a:gd name="T26" fmla="*/ 2147483647 w 196"/>
              <a:gd name="T27" fmla="*/ 2147483647 h 1012"/>
              <a:gd name="T28" fmla="*/ 2147483647 w 196"/>
              <a:gd name="T29" fmla="*/ 2147483647 h 1012"/>
              <a:gd name="T30" fmla="*/ 2147483647 w 196"/>
              <a:gd name="T31" fmla="*/ 2147483647 h 1012"/>
              <a:gd name="T32" fmla="*/ 2147483647 w 196"/>
              <a:gd name="T33" fmla="*/ 2147483647 h 1012"/>
              <a:gd name="T34" fmla="*/ 2147483647 w 196"/>
              <a:gd name="T35" fmla="*/ 2147483647 h 1012"/>
              <a:gd name="T36" fmla="*/ 2147483647 w 196"/>
              <a:gd name="T37" fmla="*/ 2147483647 h 1012"/>
              <a:gd name="T38" fmla="*/ 2147483647 w 196"/>
              <a:gd name="T39" fmla="*/ 2147483647 h 1012"/>
              <a:gd name="T40" fmla="*/ 0 w 196"/>
              <a:gd name="T41" fmla="*/ 2147483647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SSE</a:t>
            </a:r>
            <a:r>
              <a:rPr lang="en-US" altLang="en-US" sz="2400" b="1">
                <a:solidFill>
                  <a:srgbClr val="FF9900"/>
                </a:solidFill>
              </a:rPr>
              <a:t> </a:t>
            </a:r>
            <a:r>
              <a:rPr lang="en-US" altLang="en-US" sz="2400" b="1"/>
              <a:t>= </a:t>
            </a:r>
            <a:r>
              <a:rPr lang="en-US" altLang="en-US" sz="2400" b="1">
                <a:latin typeface="Symbol" panose="05050102010706020507" pitchFamily="18" charset="2"/>
              </a:rPr>
              <a:t></a:t>
            </a:r>
            <a:r>
              <a:rPr lang="en-US" altLang="en-US" sz="2400" b="1"/>
              <a:t>(Y</a:t>
            </a:r>
            <a:r>
              <a:rPr lang="en-US" altLang="en-US" sz="2400" b="1" baseline="-25000"/>
              <a:t>i</a:t>
            </a:r>
            <a:r>
              <a:rPr lang="en-US" altLang="en-US" sz="2400" b="1" baseline="-25000">
                <a:solidFill>
                  <a:schemeClr val="tx2"/>
                </a:solidFill>
              </a:rPr>
              <a:t> </a:t>
            </a:r>
            <a:r>
              <a:rPr lang="en-US" altLang="en-US" sz="2400" b="1"/>
              <a:t>-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solidFill>
                  <a:schemeClr val="folHlink"/>
                </a:solidFill>
              </a:rPr>
              <a:t>Y</a:t>
            </a:r>
            <a:r>
              <a:rPr lang="en-US" altLang="en-US" sz="2400" b="1" baseline="-25000">
                <a:solidFill>
                  <a:schemeClr val="folHlink"/>
                </a:solidFill>
              </a:rPr>
              <a:t>i </a:t>
            </a:r>
            <a:r>
              <a:rPr lang="en-US" altLang="en-US" sz="2400" b="1"/>
              <a:t>)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</a:t>
            </a:r>
          </a:p>
        </p:txBody>
      </p:sp>
      <p:sp>
        <p:nvSpPr>
          <p:cNvPr id="44055" name="Rectangle 22"/>
          <p:cNvSpPr>
            <a:spLocks noChangeArrowheads="1"/>
          </p:cNvSpPr>
          <p:nvPr/>
        </p:nvSpPr>
        <p:spPr bwMode="auto">
          <a:xfrm>
            <a:off x="6248400" y="20574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44056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147483647 w 144"/>
              <a:gd name="T3" fmla="*/ 2147483647 h 577"/>
              <a:gd name="T4" fmla="*/ 2147483647 w 144"/>
              <a:gd name="T5" fmla="*/ 2147483647 h 577"/>
              <a:gd name="T6" fmla="*/ 2147483647 w 144"/>
              <a:gd name="T7" fmla="*/ 2147483647 h 577"/>
              <a:gd name="T8" fmla="*/ 2147483647 w 144"/>
              <a:gd name="T9" fmla="*/ 2147483647 h 577"/>
              <a:gd name="T10" fmla="*/ 2147483647 w 144"/>
              <a:gd name="T11" fmla="*/ 2147483647 h 577"/>
              <a:gd name="T12" fmla="*/ 2147483647 w 144"/>
              <a:gd name="T13" fmla="*/ 2147483647 h 577"/>
              <a:gd name="T14" fmla="*/ 2147483647 w 144"/>
              <a:gd name="T15" fmla="*/ 2147483647 h 577"/>
              <a:gd name="T16" fmla="*/ 2147483647 w 144"/>
              <a:gd name="T17" fmla="*/ 2147483647 h 577"/>
              <a:gd name="T18" fmla="*/ 2147483647 w 144"/>
              <a:gd name="T19" fmla="*/ 2147483647 h 577"/>
              <a:gd name="T20" fmla="*/ 2147483647 w 144"/>
              <a:gd name="T21" fmla="*/ 2147483647 h 577"/>
              <a:gd name="T22" fmla="*/ 2147483647 w 144"/>
              <a:gd name="T23" fmla="*/ 2147483647 h 577"/>
              <a:gd name="T24" fmla="*/ 2147483647 w 144"/>
              <a:gd name="T25" fmla="*/ 2147483647 h 577"/>
              <a:gd name="T26" fmla="*/ 2147483647 w 144"/>
              <a:gd name="T27" fmla="*/ 2147483647 h 577"/>
              <a:gd name="T28" fmla="*/ 2147483647 w 144"/>
              <a:gd name="T29" fmla="*/ 2147483647 h 577"/>
              <a:gd name="T30" fmla="*/ 2147483647 w 144"/>
              <a:gd name="T31" fmla="*/ 2147483647 h 577"/>
              <a:gd name="T32" fmla="*/ 2147483647 w 144"/>
              <a:gd name="T33" fmla="*/ 2147483647 h 577"/>
              <a:gd name="T34" fmla="*/ 2147483647 w 144"/>
              <a:gd name="T35" fmla="*/ 2147483647 h 577"/>
              <a:gd name="T36" fmla="*/ 0 w 144"/>
              <a:gd name="T37" fmla="*/ 2147483647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SSR = </a:t>
            </a:r>
            <a:r>
              <a:rPr lang="en-US" altLang="en-US" sz="2400" b="1">
                <a:latin typeface="Symbol" panose="05050102010706020507" pitchFamily="18" charset="2"/>
              </a:rPr>
              <a:t></a:t>
            </a:r>
            <a:r>
              <a:rPr lang="en-US" altLang="en-US" sz="2400" b="1"/>
              <a:t>(</a:t>
            </a:r>
            <a:r>
              <a:rPr lang="en-US" altLang="en-US" sz="2400" b="1">
                <a:solidFill>
                  <a:schemeClr val="folHlink"/>
                </a:solidFill>
              </a:rPr>
              <a:t>Y</a:t>
            </a:r>
            <a:r>
              <a:rPr lang="en-US" altLang="en-US" sz="24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400" b="1" baseline="-25000">
                <a:solidFill>
                  <a:schemeClr val="hlink"/>
                </a:solidFill>
              </a:rPr>
              <a:t> </a:t>
            </a:r>
            <a:r>
              <a:rPr lang="en-US" altLang="en-US" sz="2400" b="1"/>
              <a:t>-</a:t>
            </a:r>
            <a:r>
              <a:rPr lang="en-US" altLang="en-US" sz="2400" b="1">
                <a:solidFill>
                  <a:schemeClr val="tx2"/>
                </a:solidFill>
              </a:rPr>
              <a:t> </a:t>
            </a:r>
            <a:r>
              <a:rPr lang="en-US" altLang="en-US" sz="2400" b="1">
                <a:solidFill>
                  <a:schemeClr val="hlink"/>
                </a:solidFill>
              </a:rPr>
              <a:t>Y</a:t>
            </a:r>
            <a:r>
              <a:rPr lang="en-US" altLang="en-US" sz="2400" b="1"/>
              <a:t>)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 </a:t>
            </a:r>
          </a:p>
        </p:txBody>
      </p:sp>
      <p:sp>
        <p:nvSpPr>
          <p:cNvPr id="44058" name="Rectangle 25"/>
          <p:cNvSpPr>
            <a:spLocks noChangeArrowheads="1"/>
          </p:cNvSpPr>
          <p:nvPr/>
        </p:nvSpPr>
        <p:spPr bwMode="auto">
          <a:xfrm>
            <a:off x="5791200" y="37338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44059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44061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44062" name="Rectangle 29"/>
          <p:cNvSpPr>
            <a:spLocks noChangeArrowheads="1"/>
          </p:cNvSpPr>
          <p:nvPr/>
        </p:nvSpPr>
        <p:spPr bwMode="auto">
          <a:xfrm>
            <a:off x="2514600" y="27432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/>
              <a:t>Y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32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44071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Measures of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D5891C1A-6F93-4990-9285-74CE2631FF26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altLang="en-US" sz="2700" smtClean="0"/>
              <a:t>The </a:t>
            </a:r>
            <a:r>
              <a:rPr lang="en-US" altLang="en-US" sz="2700" smtClean="0">
                <a:solidFill>
                  <a:schemeClr val="folHlink"/>
                </a:solidFill>
              </a:rPr>
              <a:t>coefficient of determination</a:t>
            </a:r>
            <a:r>
              <a:rPr lang="en-US" altLang="en-US" sz="2700" smtClean="0"/>
              <a:t> is the portion of the total variation in the dependent variable that is explained by variation in the independent variable</a:t>
            </a:r>
            <a:endParaRPr lang="en-US" altLang="en-US" sz="1400" smtClean="0"/>
          </a:p>
          <a:p>
            <a:pPr eaLnBrk="1" hangingPunct="1"/>
            <a:r>
              <a:rPr lang="en-US" altLang="en-US" sz="2700" smtClean="0"/>
              <a:t>The coefficient of determination is also called </a:t>
            </a:r>
            <a:r>
              <a:rPr lang="en-US" altLang="en-US" sz="2700" smtClean="0">
                <a:solidFill>
                  <a:schemeClr val="folHlink"/>
                </a:solidFill>
              </a:rPr>
              <a:t>r-squared</a:t>
            </a:r>
            <a:r>
              <a:rPr lang="en-US" altLang="en-US" sz="2700" smtClean="0"/>
              <a:t> and is denoted as </a:t>
            </a:r>
            <a:r>
              <a:rPr lang="en-US" altLang="en-US" sz="2700" smtClean="0">
                <a:solidFill>
                  <a:schemeClr val="folHlink"/>
                </a:solidFill>
              </a:rPr>
              <a:t>r</a:t>
            </a:r>
            <a:r>
              <a:rPr lang="en-US" altLang="en-US" sz="2700" baseline="30000" smtClean="0">
                <a:solidFill>
                  <a:schemeClr val="folHlink"/>
                </a:solidFill>
              </a:rPr>
              <a:t>2</a:t>
            </a:r>
            <a:endParaRPr lang="en-US" altLang="en-US" sz="270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762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dirty="0" smtClean="0"/>
              <a:t>Coefficient of Determination, r</a:t>
            </a:r>
            <a:r>
              <a:rPr lang="en-US" altLang="en-US" baseline="30000" dirty="0" smtClean="0"/>
              <a:t>2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806825" y="5805488"/>
          <a:ext cx="18319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5805488"/>
                        <a:ext cx="1831975" cy="595312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note: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905000" y="4495800"/>
          <a:ext cx="57927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" name="Equation" r:id="rId5" imgW="2667000" imgH="419100" progId="Equation.3">
                  <p:embed/>
                </p:oleObj>
              </mc:Choice>
              <mc:Fallback>
                <p:oleObj name="Equation" r:id="rId5" imgW="26670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5792788" cy="9064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E0D5D938-4FF4-4A20-BA58-B3C818C7D9CF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 smtClean="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1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Examples of Approximate 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Values</a:t>
            </a: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091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102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1</a:t>
            </a:r>
          </a:p>
        </p:txBody>
      </p:sp>
      <p:sp>
        <p:nvSpPr>
          <p:cNvPr id="46104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105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106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107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108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109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1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Perfect linear relationship between X and Y: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3D5537D5-A6FA-49F5-A985-6708949FD830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Correlation vs. Regression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folHlink"/>
                </a:solidFill>
              </a:rPr>
              <a:t>scatter diagram</a:t>
            </a:r>
            <a:r>
              <a:rPr lang="en-US" altLang="en-US" dirty="0" smtClean="0"/>
              <a:t> can be used to show the relationship between two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dirty="0" smtClean="0">
                <a:solidFill>
                  <a:schemeClr val="folHlink"/>
                </a:solidFill>
              </a:rPr>
              <a:t>Correlation</a:t>
            </a:r>
            <a:r>
              <a:rPr lang="en-US" altLang="en-US" dirty="0" smtClean="0"/>
              <a:t> analysis is used to measure strength of the association (linear relationship) between two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Correlation is only concerned with strength of the relationship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No </a:t>
            </a:r>
            <a:r>
              <a:rPr lang="en-US" altLang="en-US" b="1" dirty="0" smtClean="0">
                <a:solidFill>
                  <a:schemeClr val="tx2"/>
                </a:solidFill>
              </a:rPr>
              <a:t>causal effect </a:t>
            </a:r>
            <a:r>
              <a:rPr lang="en-US" altLang="en-US" dirty="0" smtClean="0"/>
              <a:t>is implied with correlation</a:t>
            </a:r>
          </a:p>
          <a:p>
            <a:pPr marL="425450" lvl="1" indent="0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B30A7939-275A-46AD-879D-B6D6ADD84633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Examples of Approximate 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Values</a:t>
            </a: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1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5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6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7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8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19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20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21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22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23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24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47125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47127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0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1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2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3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4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5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6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7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8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39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40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41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42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43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44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47145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47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47148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49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50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51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52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53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7154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0 &lt; 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&lt; 1</a:t>
            </a:r>
          </a:p>
        </p:txBody>
      </p:sp>
      <p:sp>
        <p:nvSpPr>
          <p:cNvPr id="47155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Weaker linear relationships between X and Y: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Some but not all of the variation in Y is explained by variation in X</a:t>
            </a:r>
          </a:p>
        </p:txBody>
      </p:sp>
      <p:sp>
        <p:nvSpPr>
          <p:cNvPr id="47156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9152813E-5A93-45A2-972F-17CF111B9CCE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Examples of Approximate 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Values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0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No linear relationship between X and Y: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The value of Y does not depend on X.  (None of the variation in Y is explained by variation in X)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37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1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3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5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6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8149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r</a:t>
            </a:r>
            <a:r>
              <a:rPr lang="en-US" altLang="en-US" sz="2400" b="1" baseline="30000"/>
              <a:t>2</a:t>
            </a:r>
            <a:r>
              <a:rPr lang="en-US" altLang="en-US" sz="2400" b="1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8991600" cy="468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1524000"/>
            <a:ext cx="4429124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4" y="2381250"/>
            <a:ext cx="44291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2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 12-</a:t>
            </a:r>
            <a:fld id="{D7AB3811-4CBC-43B5-A796-719C7D08089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Standard Error of Estimate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standard deviation of the variation of observations around the regression line is estimated by</a:t>
            </a:r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0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593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1981200" y="3151188"/>
          <a:ext cx="532288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1" name="Equation" r:id="rId5" imgW="1943100" imgH="660400" progId="Equation.3">
                  <p:embed/>
                </p:oleObj>
              </mc:Choice>
              <mc:Fallback>
                <p:oleObj name="Equation" r:id="rId5" imgW="1943100" imgH="660400" progId="Equation.3">
                  <p:embed/>
                  <p:pic>
                    <p:nvPicPr>
                      <p:cNvPr id="593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51188"/>
                        <a:ext cx="5322888" cy="180181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1447800" y="5089525"/>
            <a:ext cx="708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SSE  = error sum of squares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     n = sample size</a:t>
            </a:r>
          </a:p>
        </p:txBody>
      </p:sp>
    </p:spTree>
    <p:extLst>
      <p:ext uri="{BB962C8B-B14F-4D97-AF65-F5344CB8AC3E}">
        <p14:creationId xmlns:p14="http://schemas.microsoft.com/office/powerpoint/2010/main" val="39849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511F6E28-42DB-4B68-A31A-0ED74174B0FD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467600" cy="121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Is the Model Significant?</a:t>
            </a:r>
            <a:br>
              <a:rPr lang="en-US" altLang="en-US" dirty="0" smtClean="0"/>
            </a:br>
            <a:r>
              <a:rPr lang="en-US" altLang="en-US" dirty="0" smtClean="0"/>
              <a:t>(Simple Regression)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229600" cy="4532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3600" b="1" dirty="0" smtClean="0">
                <a:solidFill>
                  <a:schemeClr val="folHlink"/>
                </a:solidFill>
              </a:rPr>
              <a:t>F-Test</a:t>
            </a:r>
            <a:r>
              <a:rPr lang="en-US" altLang="en-US" sz="2700" dirty="0" smtClean="0">
                <a:solidFill>
                  <a:schemeClr val="folHlink"/>
                </a:solidFill>
              </a:rPr>
              <a:t> for Overall Significance of the Model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 smtClean="0"/>
              <a:t>Shows if there is a linear relationship between all of the  x  variables considered together and  y</a:t>
            </a:r>
            <a:endParaRPr lang="en-US" altLang="en-US" sz="2700" i="1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 smtClean="0"/>
              <a:t>Use F test statistic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 smtClean="0"/>
              <a:t>Hypotheses: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300" dirty="0" smtClean="0"/>
              <a:t>H</a:t>
            </a:r>
            <a:r>
              <a:rPr lang="en-US" altLang="en-US" sz="2300" baseline="-25000" dirty="0" smtClean="0"/>
              <a:t>0</a:t>
            </a:r>
            <a:r>
              <a:rPr lang="en-US" altLang="en-US" sz="2300" dirty="0" smtClean="0"/>
              <a:t>: </a:t>
            </a:r>
            <a:r>
              <a:rPr lang="el-GR" altLang="en-US" sz="2300" dirty="0" smtClean="0">
                <a:cs typeface="Arial" panose="020B0604020202020204" pitchFamily="34" charset="0"/>
              </a:rPr>
              <a:t>β</a:t>
            </a:r>
            <a:r>
              <a:rPr lang="en-US" altLang="en-US" sz="2300" baseline="-25000" dirty="0" smtClean="0"/>
              <a:t>1</a:t>
            </a:r>
            <a:r>
              <a:rPr lang="en-US" altLang="en-US" sz="2300" dirty="0" smtClean="0"/>
              <a:t> =  0  (no linear relationship in the population)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300" dirty="0" smtClean="0"/>
              <a:t>H</a:t>
            </a:r>
            <a:r>
              <a:rPr lang="en-US" altLang="en-US" sz="2300" baseline="-25000" dirty="0" smtClean="0"/>
              <a:t>A</a:t>
            </a:r>
            <a:r>
              <a:rPr lang="en-US" altLang="en-US" sz="2300" dirty="0" smtClean="0"/>
              <a:t>: </a:t>
            </a:r>
            <a:r>
              <a:rPr lang="el-GR" altLang="en-US" sz="2300" dirty="0" smtClean="0">
                <a:cs typeface="Arial" panose="020B0604020202020204" pitchFamily="34" charset="0"/>
              </a:rPr>
              <a:t>β</a:t>
            </a:r>
            <a:r>
              <a:rPr lang="en-US" altLang="en-US" sz="2300" baseline="-25000" dirty="0">
                <a:cs typeface="Arial" panose="020B0604020202020204" pitchFamily="34" charset="0"/>
              </a:rPr>
              <a:t>1</a:t>
            </a:r>
            <a:r>
              <a:rPr lang="en-US" altLang="en-US" sz="2300" dirty="0" smtClean="0"/>
              <a:t>  </a:t>
            </a:r>
            <a:r>
              <a:rPr lang="en-US" altLang="en-US" sz="2300" dirty="0" smtClean="0">
                <a:cs typeface="Arial" panose="020B0604020202020204" pitchFamily="34" charset="0"/>
              </a:rPr>
              <a:t>≠</a:t>
            </a:r>
            <a:r>
              <a:rPr lang="en-US" altLang="en-US" sz="2300" dirty="0" smtClean="0"/>
              <a:t> 0   (slope of the regression equation not</a:t>
            </a:r>
          </a:p>
          <a:p>
            <a:pPr lvl="1" eaLnBrk="1" hangingPunct="1">
              <a:lnSpc>
                <a:spcPct val="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300" dirty="0" smtClean="0"/>
              <a:t>				equal to zero)</a:t>
            </a:r>
            <a:r>
              <a:rPr lang="en-US" altLang="en-US" sz="27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511F6E28-42DB-4B68-A31A-0ED74174B0FD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0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381000"/>
            <a:ext cx="7467600" cy="121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smtClean="0">
                <a:solidFill>
                  <a:srgbClr val="7030A0"/>
                </a:solidFill>
              </a:rPr>
              <a:t>Is the Defendant Guilty?</a:t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endParaRPr lang="en-US" altLang="en-US" b="1" dirty="0" smtClean="0">
              <a:solidFill>
                <a:srgbClr val="7030A0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3600" b="1" dirty="0" smtClean="0">
                <a:solidFill>
                  <a:schemeClr val="folHlink"/>
                </a:solidFill>
              </a:rPr>
              <a:t>Consider a court trial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/>
              <a:t>Hypotheses</a:t>
            </a:r>
            <a:r>
              <a:rPr lang="en-US" altLang="en-US" sz="2700" dirty="0" smtClean="0"/>
              <a:t>:</a:t>
            </a:r>
            <a:endParaRPr lang="en-US" altLang="en-US" sz="2700" dirty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300" dirty="0"/>
              <a:t>H</a:t>
            </a:r>
            <a:r>
              <a:rPr lang="en-US" altLang="en-US" sz="2300" baseline="-25000" dirty="0"/>
              <a:t>0</a:t>
            </a:r>
            <a:r>
              <a:rPr lang="en-US" altLang="en-US" sz="2300" dirty="0"/>
              <a:t>: </a:t>
            </a:r>
            <a:r>
              <a:rPr lang="en-US" altLang="en-US" sz="2300" b="1" dirty="0" smtClean="0">
                <a:solidFill>
                  <a:srgbClr val="FF0000"/>
                </a:solidFill>
              </a:rPr>
              <a:t>Defendant</a:t>
            </a:r>
            <a:r>
              <a:rPr lang="en-US" altLang="en-US" sz="2300" dirty="0" smtClean="0"/>
              <a:t> </a:t>
            </a:r>
            <a:r>
              <a:rPr lang="en-US" altLang="en-US" sz="23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Not </a:t>
            </a:r>
            <a:r>
              <a:rPr lang="en-US" altLang="en-US" sz="2300" b="1" dirty="0">
                <a:solidFill>
                  <a:srgbClr val="FF0000"/>
                </a:solidFill>
                <a:cs typeface="Arial" panose="020B0604020202020204" pitchFamily="34" charset="0"/>
              </a:rPr>
              <a:t>Guilty</a:t>
            </a:r>
            <a:endParaRPr lang="en-US" altLang="en-US" sz="23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300" dirty="0"/>
              <a:t>H</a:t>
            </a:r>
            <a:r>
              <a:rPr lang="en-US" altLang="en-US" sz="2300" baseline="-25000" dirty="0"/>
              <a:t>A</a:t>
            </a:r>
            <a:r>
              <a:rPr lang="en-US" altLang="en-US" sz="2300" dirty="0"/>
              <a:t>: </a:t>
            </a:r>
            <a:r>
              <a:rPr lang="en-US" altLang="en-US" sz="2300" b="1" dirty="0">
                <a:solidFill>
                  <a:srgbClr val="FF0000"/>
                </a:solidFill>
                <a:cs typeface="Arial" panose="020B0604020202020204" pitchFamily="34" charset="0"/>
              </a:rPr>
              <a:t>Defendant is </a:t>
            </a:r>
            <a:r>
              <a:rPr lang="en-US" altLang="en-US" sz="23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Guilty</a:t>
            </a:r>
            <a:endParaRPr lang="en-US" altLang="en-US" sz="27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 smtClean="0"/>
              <a:t>Prosecution must show evidence against </a:t>
            </a:r>
            <a:r>
              <a:rPr lang="en-US" altLang="en-US" dirty="0" smtClean="0"/>
              <a:t>H</a:t>
            </a:r>
            <a:r>
              <a:rPr lang="en-US" altLang="en-US" baseline="-25000" dirty="0" smtClean="0"/>
              <a:t>0,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b="1" i="1" dirty="0" smtClean="0">
                <a:solidFill>
                  <a:srgbClr val="7030A0"/>
                </a:solidFill>
              </a:rPr>
              <a:t>Enough evidence </a:t>
            </a:r>
            <a:r>
              <a:rPr lang="en-US" altLang="en-US" sz="2700" i="1" dirty="0" smtClean="0"/>
              <a:t>to show (beyond reasonable doubt) that Null </a:t>
            </a:r>
            <a:r>
              <a:rPr lang="en-US" altLang="en-US" sz="2700" i="1" dirty="0" err="1" smtClean="0"/>
              <a:t>Hypotheis</a:t>
            </a:r>
            <a:r>
              <a:rPr lang="en-US" altLang="en-US" sz="2700" i="1" dirty="0" smtClean="0"/>
              <a:t> can not be True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i="1" dirty="0" smtClean="0"/>
              <a:t>The judge (or jury) may </a:t>
            </a:r>
            <a:r>
              <a:rPr lang="en-US" altLang="en-US" sz="2700" b="1" i="1" dirty="0" smtClean="0">
                <a:solidFill>
                  <a:srgbClr val="7030A0"/>
                </a:solidFill>
              </a:rPr>
              <a:t>reject Null </a:t>
            </a:r>
            <a:r>
              <a:rPr lang="en-US" altLang="en-US" sz="2700" b="1" i="1" dirty="0" err="1" smtClean="0">
                <a:solidFill>
                  <a:srgbClr val="7030A0"/>
                </a:solidFill>
              </a:rPr>
              <a:t>hyp</a:t>
            </a:r>
            <a:r>
              <a:rPr lang="en-US" altLang="en-US" sz="2700" i="1" dirty="0" smtClean="0"/>
              <a:t>. If the evidence shows </a:t>
            </a:r>
            <a:r>
              <a:rPr lang="en-US" altLang="en-US" sz="2700" b="1" i="1" dirty="0" err="1" smtClean="0"/>
              <a:t>Prob</a:t>
            </a:r>
            <a:r>
              <a:rPr lang="en-US" altLang="en-US" sz="2700" b="1" i="1" dirty="0" smtClean="0"/>
              <a:t>(</a:t>
            </a:r>
            <a:r>
              <a:rPr lang="en-US" altLang="en-US" b="1" dirty="0" smtClean="0"/>
              <a:t>H</a:t>
            </a:r>
            <a:r>
              <a:rPr lang="en-US" altLang="en-US" b="1" baseline="-25000" dirty="0" smtClean="0"/>
              <a:t>0</a:t>
            </a:r>
            <a:r>
              <a:rPr lang="en-US" altLang="en-US" sz="2700" b="1" i="1" dirty="0" smtClean="0"/>
              <a:t> ) </a:t>
            </a:r>
            <a:r>
              <a:rPr lang="en-US" altLang="en-US" sz="2700" i="1" dirty="0" smtClean="0"/>
              <a:t>is very small</a:t>
            </a:r>
            <a:endParaRPr lang="en-US" alt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8662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 / Accept </a:t>
            </a:r>
            <a:br>
              <a:rPr lang="en-US" dirty="0" smtClean="0"/>
            </a:br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089982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600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 Test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FB216818-84BD-49EA-B048-6540B05CCFC3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0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43593"/>
            <a:ext cx="7078662" cy="990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600" b="1" dirty="0" smtClean="0"/>
              <a:t>Multiple Regression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endParaRPr lang="en-US" altLang="en-US" sz="3200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77200" cy="4191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700" dirty="0"/>
              <a:t>S</a:t>
            </a:r>
            <a:r>
              <a:rPr lang="en-US" altLang="en-US" sz="2700" dirty="0" smtClean="0"/>
              <a:t>elect the dependent variable  (</a:t>
            </a:r>
            <a:r>
              <a:rPr lang="en-US" altLang="en-US" sz="2700" b="1" dirty="0" smtClean="0"/>
              <a:t>Target</a:t>
            </a:r>
            <a:r>
              <a:rPr lang="en-US" altLang="en-US" sz="2700" dirty="0" smtClean="0"/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700" dirty="0" smtClean="0"/>
              <a:t>Determine the potential independent variables for your model  (select the </a:t>
            </a:r>
            <a:r>
              <a:rPr lang="en-US" altLang="en-US" sz="2700" b="1" dirty="0" smtClean="0"/>
              <a:t>features</a:t>
            </a:r>
            <a:r>
              <a:rPr lang="en-US" altLang="en-US" sz="2700" dirty="0" smtClean="0"/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700" dirty="0" smtClean="0"/>
              <a:t>Gather </a:t>
            </a:r>
            <a:r>
              <a:rPr lang="en-US" altLang="en-US" sz="2700" b="1" dirty="0" smtClean="0">
                <a:solidFill>
                  <a:srgbClr val="7030A0"/>
                </a:solidFill>
              </a:rPr>
              <a:t>sample</a:t>
            </a:r>
            <a:r>
              <a:rPr lang="en-US" altLang="en-US" sz="2700" dirty="0" smtClean="0"/>
              <a:t> data (observations) on features and the Target.</a:t>
            </a:r>
          </a:p>
          <a:p>
            <a:pPr eaLnBrk="1" hangingPunct="1"/>
            <a:r>
              <a:rPr lang="en-US" altLang="en-US" sz="2700" dirty="0" smtClean="0"/>
              <a:t>Build MLR model and </a:t>
            </a:r>
            <a:r>
              <a:rPr lang="en-US" altLang="en-US" sz="2700" b="1" dirty="0" smtClean="0">
                <a:solidFill>
                  <a:srgbClr val="7030A0"/>
                </a:solidFill>
              </a:rPr>
              <a:t>evaluate</a:t>
            </a:r>
            <a:r>
              <a:rPr lang="en-US" altLang="en-US" sz="2700" dirty="0" smtClean="0"/>
              <a:t> the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BCAE1A62-16E8-4225-A0BA-8327E494470A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000" smtClean="0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Multiple Regression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1949449"/>
            <a:ext cx="8763000" cy="1630363"/>
            <a:chOff x="152400" y="2438400"/>
            <a:chExt cx="8763000" cy="1630363"/>
          </a:xfrm>
        </p:grpSpPr>
        <p:sp>
          <p:nvSpPr>
            <p:cNvPr id="54277" name="Line 8"/>
            <p:cNvSpPr>
              <a:spLocks noChangeShapeType="1"/>
            </p:cNvSpPr>
            <p:nvPr/>
          </p:nvSpPr>
          <p:spPr bwMode="auto">
            <a:xfrm>
              <a:off x="2046288" y="3200400"/>
              <a:ext cx="76200" cy="2286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Line 9"/>
            <p:cNvSpPr>
              <a:spLocks noChangeShapeType="1"/>
            </p:cNvSpPr>
            <p:nvPr/>
          </p:nvSpPr>
          <p:spPr bwMode="auto">
            <a:xfrm flipH="1">
              <a:off x="3341688" y="3200400"/>
              <a:ext cx="685800" cy="2286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Line 10"/>
            <p:cNvSpPr>
              <a:spLocks noChangeShapeType="1"/>
            </p:cNvSpPr>
            <p:nvPr/>
          </p:nvSpPr>
          <p:spPr bwMode="auto">
            <a:xfrm>
              <a:off x="4408488" y="3200400"/>
              <a:ext cx="152400" cy="2286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Line 11"/>
            <p:cNvSpPr>
              <a:spLocks noChangeShapeType="1"/>
            </p:cNvSpPr>
            <p:nvPr/>
          </p:nvSpPr>
          <p:spPr bwMode="auto">
            <a:xfrm>
              <a:off x="5627688" y="3200400"/>
              <a:ext cx="1295400" cy="2286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Line 18"/>
            <p:cNvSpPr>
              <a:spLocks noChangeShapeType="1"/>
            </p:cNvSpPr>
            <p:nvPr/>
          </p:nvSpPr>
          <p:spPr bwMode="auto">
            <a:xfrm>
              <a:off x="8294688" y="3200400"/>
              <a:ext cx="76200" cy="3048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28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263402"/>
                </p:ext>
              </p:extLst>
            </p:nvPr>
          </p:nvGraphicFramePr>
          <p:xfrm>
            <a:off x="1066800" y="3276600"/>
            <a:ext cx="7654925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11" name="Equation" r:id="rId3" imgW="2209800" imgH="228600" progId="Equation.3">
                    <p:embed/>
                  </p:oleObj>
                </mc:Choice>
                <mc:Fallback>
                  <p:oleObj name="Equation" r:id="rId3" imgW="22098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3276600"/>
                          <a:ext cx="7654925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Rectangle 24"/>
            <p:cNvSpPr>
              <a:spLocks noChangeArrowheads="1"/>
            </p:cNvSpPr>
            <p:nvPr/>
          </p:nvSpPr>
          <p:spPr bwMode="auto">
            <a:xfrm>
              <a:off x="152400" y="2438400"/>
              <a:ext cx="2667000" cy="393700"/>
            </a:xfrm>
            <a:prstGeom prst="rect">
              <a:avLst/>
            </a:prstGeom>
            <a:solidFill>
              <a:srgbClr val="FF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dirty="0"/>
                <a:t>Population model:</a:t>
              </a:r>
            </a:p>
          </p:txBody>
        </p:sp>
        <p:sp>
          <p:nvSpPr>
            <p:cNvPr id="54289" name="Rectangle 3"/>
            <p:cNvSpPr>
              <a:spLocks noChangeArrowheads="1"/>
            </p:cNvSpPr>
            <p:nvPr/>
          </p:nvSpPr>
          <p:spPr bwMode="auto">
            <a:xfrm>
              <a:off x="1752600" y="2895600"/>
              <a:ext cx="1219200" cy="333375"/>
            </a:xfrm>
            <a:prstGeom prst="rect">
              <a:avLst/>
            </a:prstGeom>
            <a:solidFill>
              <a:srgbClr val="FF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/>
                <a:t>Y-intercept</a:t>
              </a:r>
            </a:p>
          </p:txBody>
        </p:sp>
        <p:sp>
          <p:nvSpPr>
            <p:cNvPr id="54290" name="Rectangle 4"/>
            <p:cNvSpPr>
              <a:spLocks noChangeArrowheads="1"/>
            </p:cNvSpPr>
            <p:nvPr/>
          </p:nvSpPr>
          <p:spPr bwMode="auto">
            <a:xfrm>
              <a:off x="3951288" y="2895600"/>
              <a:ext cx="1817687" cy="333375"/>
            </a:xfrm>
            <a:prstGeom prst="rect">
              <a:avLst/>
            </a:prstGeom>
            <a:solidFill>
              <a:srgbClr val="FF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Population slopes</a:t>
              </a:r>
            </a:p>
          </p:txBody>
        </p:sp>
        <p:sp>
          <p:nvSpPr>
            <p:cNvPr id="54291" name="Rectangle 5"/>
            <p:cNvSpPr>
              <a:spLocks noChangeArrowheads="1"/>
            </p:cNvSpPr>
            <p:nvPr/>
          </p:nvSpPr>
          <p:spPr bwMode="auto">
            <a:xfrm>
              <a:off x="7380288" y="2895600"/>
              <a:ext cx="1535112" cy="333375"/>
            </a:xfrm>
            <a:prstGeom prst="rect">
              <a:avLst/>
            </a:prstGeom>
            <a:solidFill>
              <a:srgbClr val="FFD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Random Error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" y="3966367"/>
            <a:ext cx="8839200" cy="2363788"/>
            <a:chOff x="152400" y="4267200"/>
            <a:chExt cx="8839200" cy="2363788"/>
          </a:xfrm>
        </p:grpSpPr>
        <p:sp>
          <p:nvSpPr>
            <p:cNvPr id="54281" name="Line 13"/>
            <p:cNvSpPr>
              <a:spLocks noChangeShapeType="1"/>
            </p:cNvSpPr>
            <p:nvPr/>
          </p:nvSpPr>
          <p:spPr bwMode="auto">
            <a:xfrm flipH="1">
              <a:off x="1600200" y="5562600"/>
              <a:ext cx="152400" cy="3810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Line 15"/>
            <p:cNvSpPr>
              <a:spLocks noChangeShapeType="1"/>
            </p:cNvSpPr>
            <p:nvPr/>
          </p:nvSpPr>
          <p:spPr bwMode="auto">
            <a:xfrm flipH="1">
              <a:off x="3581400" y="5334000"/>
              <a:ext cx="1524000" cy="6096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Line 16"/>
            <p:cNvSpPr>
              <a:spLocks noChangeShapeType="1"/>
            </p:cNvSpPr>
            <p:nvPr/>
          </p:nvSpPr>
          <p:spPr bwMode="auto">
            <a:xfrm>
              <a:off x="6553200" y="5334000"/>
              <a:ext cx="838200" cy="6096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Line 17"/>
            <p:cNvSpPr>
              <a:spLocks noChangeShapeType="1"/>
            </p:cNvSpPr>
            <p:nvPr/>
          </p:nvSpPr>
          <p:spPr bwMode="auto">
            <a:xfrm flipH="1">
              <a:off x="4953000" y="5334000"/>
              <a:ext cx="609600" cy="6096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28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1961474"/>
                </p:ext>
              </p:extLst>
            </p:nvPr>
          </p:nvGraphicFramePr>
          <p:xfrm>
            <a:off x="1265238" y="5791200"/>
            <a:ext cx="7223125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12" name="Equation" r:id="rId5" imgW="1968500" imgH="228600" progId="Equation.3">
                    <p:embed/>
                  </p:oleObj>
                </mc:Choice>
                <mc:Fallback>
                  <p:oleObj name="Equation" r:id="rId5" imgW="1968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238" y="5791200"/>
                          <a:ext cx="7223125" cy="839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2" name="Line 27"/>
            <p:cNvSpPr>
              <a:spLocks noChangeShapeType="1"/>
            </p:cNvSpPr>
            <p:nvPr/>
          </p:nvSpPr>
          <p:spPr bwMode="auto">
            <a:xfrm flipH="1">
              <a:off x="2514600" y="5410200"/>
              <a:ext cx="609600" cy="533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Rectangle 12"/>
            <p:cNvSpPr>
              <a:spLocks noChangeArrowheads="1"/>
            </p:cNvSpPr>
            <p:nvPr/>
          </p:nvSpPr>
          <p:spPr bwMode="auto">
            <a:xfrm>
              <a:off x="1143000" y="4876800"/>
              <a:ext cx="1447800" cy="700088"/>
            </a:xfrm>
            <a:prstGeom prst="rect">
              <a:avLst/>
            </a:prstGeom>
            <a:solidFill>
              <a:srgbClr val="FDE0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Estimated 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(or predicted) 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value of y</a:t>
              </a:r>
            </a:p>
          </p:txBody>
        </p:sp>
        <p:sp>
          <p:nvSpPr>
            <p:cNvPr id="54294" name="Rectangle 14"/>
            <p:cNvSpPr>
              <a:spLocks noChangeArrowheads="1"/>
            </p:cNvSpPr>
            <p:nvPr/>
          </p:nvSpPr>
          <p:spPr bwMode="auto">
            <a:xfrm>
              <a:off x="4800600" y="5029200"/>
              <a:ext cx="2743200" cy="333375"/>
            </a:xfrm>
            <a:prstGeom prst="rect">
              <a:avLst/>
            </a:prstGeom>
            <a:solidFill>
              <a:srgbClr val="FDE0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Estimated slope coefficients</a:t>
              </a:r>
            </a:p>
          </p:txBody>
        </p:sp>
        <p:sp>
          <p:nvSpPr>
            <p:cNvPr id="54295" name="Rectangle 25"/>
            <p:cNvSpPr>
              <a:spLocks noChangeArrowheads="1"/>
            </p:cNvSpPr>
            <p:nvPr/>
          </p:nvSpPr>
          <p:spPr bwMode="auto">
            <a:xfrm>
              <a:off x="152400" y="4419600"/>
              <a:ext cx="4800600" cy="393700"/>
            </a:xfrm>
            <a:prstGeom prst="rect">
              <a:avLst/>
            </a:prstGeom>
            <a:solidFill>
              <a:srgbClr val="FDE0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dirty="0"/>
                <a:t>Estimated multiple regression model:</a:t>
              </a:r>
            </a:p>
          </p:txBody>
        </p:sp>
        <p:sp>
          <p:nvSpPr>
            <p:cNvPr id="54296" name="Rectangle 26"/>
            <p:cNvSpPr>
              <a:spLocks noChangeArrowheads="1"/>
            </p:cNvSpPr>
            <p:nvPr/>
          </p:nvSpPr>
          <p:spPr bwMode="auto">
            <a:xfrm>
              <a:off x="2971800" y="4953000"/>
              <a:ext cx="1143000" cy="504825"/>
            </a:xfrm>
            <a:prstGeom prst="rect">
              <a:avLst/>
            </a:prstGeom>
            <a:solidFill>
              <a:srgbClr val="FDE0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Estimated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/>
                <a:t>intercept</a:t>
              </a:r>
            </a:p>
          </p:txBody>
        </p:sp>
        <p:sp>
          <p:nvSpPr>
            <p:cNvPr id="54297" name="Line 28"/>
            <p:cNvSpPr>
              <a:spLocks noChangeShapeType="1"/>
            </p:cNvSpPr>
            <p:nvPr/>
          </p:nvSpPr>
          <p:spPr bwMode="auto">
            <a:xfrm>
              <a:off x="152400" y="4267200"/>
              <a:ext cx="883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8" name="TextBox 1"/>
            <p:cNvSpPr txBox="1">
              <a:spLocks noChangeArrowheads="1"/>
            </p:cNvSpPr>
            <p:nvPr/>
          </p:nvSpPr>
          <p:spPr bwMode="auto">
            <a:xfrm>
              <a:off x="5105400" y="4495800"/>
              <a:ext cx="3886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/>
                <a:t>b0, b1, b2, …. coefficients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4CF8C0F5-BC42-4291-9DEC-4453645AE39B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000" smtClean="0"/>
          </a:p>
        </p:txBody>
      </p:sp>
      <p:sp>
        <p:nvSpPr>
          <p:cNvPr id="55299" name="Line 2"/>
          <p:cNvSpPr>
            <a:spLocks noChangeShapeType="1"/>
          </p:cNvSpPr>
          <p:nvPr/>
        </p:nvSpPr>
        <p:spPr bwMode="auto">
          <a:xfrm flipV="1">
            <a:off x="609600" y="51816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5029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5029200" y="48006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2" name="Freeform 5"/>
          <p:cNvSpPr>
            <a:spLocks/>
          </p:cNvSpPr>
          <p:nvPr/>
        </p:nvSpPr>
        <p:spPr bwMode="auto">
          <a:xfrm>
            <a:off x="1314450" y="3143250"/>
            <a:ext cx="5562600" cy="2428875"/>
          </a:xfrm>
          <a:custGeom>
            <a:avLst/>
            <a:gdLst>
              <a:gd name="T0" fmla="*/ 0 w 3504"/>
              <a:gd name="T1" fmla="*/ 2147483647 h 1530"/>
              <a:gd name="T2" fmla="*/ 2147483647 w 3504"/>
              <a:gd name="T3" fmla="*/ 2147483647 h 1530"/>
              <a:gd name="T4" fmla="*/ 2147483647 w 3504"/>
              <a:gd name="T5" fmla="*/ 0 h 1530"/>
              <a:gd name="T6" fmla="*/ 2147483647 w 3504"/>
              <a:gd name="T7" fmla="*/ 2147483647 h 1530"/>
              <a:gd name="T8" fmla="*/ 0 w 3504"/>
              <a:gd name="T9" fmla="*/ 2147483647 h 1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4" h="1530">
                <a:moveTo>
                  <a:pt x="0" y="1530"/>
                </a:moveTo>
                <a:lnTo>
                  <a:pt x="1140" y="522"/>
                </a:lnTo>
                <a:lnTo>
                  <a:pt x="3504" y="0"/>
                </a:lnTo>
                <a:lnTo>
                  <a:pt x="2346" y="1128"/>
                </a:lnTo>
                <a:lnTo>
                  <a:pt x="0" y="153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Regression Model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990600" y="1524000"/>
            <a:ext cx="5486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/>
              <a:t>Two independent variable model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V="1">
            <a:off x="3124200" y="2362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12954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 flipV="1">
            <a:off x="5029200" y="4800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68580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>
            <a:off x="12954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0" name="Text Box 18"/>
          <p:cNvSpPr txBox="1">
            <a:spLocks noChangeArrowheads="1"/>
          </p:cNvSpPr>
          <p:nvPr/>
        </p:nvSpPr>
        <p:spPr bwMode="auto">
          <a:xfrm>
            <a:off x="2895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y</a:t>
            </a:r>
          </a:p>
        </p:txBody>
      </p:sp>
      <p:sp>
        <p:nvSpPr>
          <p:cNvPr id="55311" name="Text Box 19"/>
          <p:cNvSpPr txBox="1">
            <a:spLocks noChangeArrowheads="1"/>
          </p:cNvSpPr>
          <p:nvPr/>
        </p:nvSpPr>
        <p:spPr bwMode="auto">
          <a:xfrm>
            <a:off x="304800" y="601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1</a:t>
            </a:r>
          </a:p>
        </p:txBody>
      </p:sp>
      <p:sp>
        <p:nvSpPr>
          <p:cNvPr id="55312" name="Text Box 20"/>
          <p:cNvSpPr txBox="1">
            <a:spLocks noChangeArrowheads="1"/>
          </p:cNvSpPr>
          <p:nvPr/>
        </p:nvSpPr>
        <p:spPr bwMode="auto">
          <a:xfrm>
            <a:off x="7391400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2</a:t>
            </a:r>
          </a:p>
        </p:txBody>
      </p:sp>
      <p:graphicFrame>
        <p:nvGraphicFramePr>
          <p:cNvPr id="55313" name="Object 21"/>
          <p:cNvGraphicFramePr>
            <a:graphicFrameLocks noChangeAspect="1"/>
          </p:cNvGraphicFramePr>
          <p:nvPr/>
        </p:nvGraphicFramePr>
        <p:xfrm>
          <a:off x="5775325" y="2286000"/>
          <a:ext cx="3122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2286000"/>
                        <a:ext cx="3122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Freeform 22"/>
          <p:cNvSpPr>
            <a:spLocks/>
          </p:cNvSpPr>
          <p:nvPr/>
        </p:nvSpPr>
        <p:spPr bwMode="auto">
          <a:xfrm>
            <a:off x="5638800" y="2667000"/>
            <a:ext cx="557213" cy="704850"/>
          </a:xfrm>
          <a:custGeom>
            <a:avLst/>
            <a:gdLst>
              <a:gd name="T0" fmla="*/ 2147483647 w 351"/>
              <a:gd name="T1" fmla="*/ 0 h 444"/>
              <a:gd name="T2" fmla="*/ 2147483647 w 351"/>
              <a:gd name="T3" fmla="*/ 2147483647 h 444"/>
              <a:gd name="T4" fmla="*/ 2147483647 w 351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5" name="Text Box 23"/>
          <p:cNvSpPr txBox="1">
            <a:spLocks noChangeArrowheads="1"/>
          </p:cNvSpPr>
          <p:nvPr/>
        </p:nvSpPr>
        <p:spPr bwMode="auto">
          <a:xfrm rot="-2468002">
            <a:off x="1143000" y="41910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/>
              <a:t>Slope for variable x</a:t>
            </a:r>
            <a:r>
              <a:rPr lang="en-US" altLang="en-US" sz="1600" baseline="-25000"/>
              <a:t>1</a:t>
            </a:r>
          </a:p>
        </p:txBody>
      </p:sp>
      <p:sp>
        <p:nvSpPr>
          <p:cNvPr id="55316" name="Text Box 24"/>
          <p:cNvSpPr txBox="1">
            <a:spLocks noChangeArrowheads="1"/>
          </p:cNvSpPr>
          <p:nvPr/>
        </p:nvSpPr>
        <p:spPr bwMode="auto">
          <a:xfrm rot="-621772">
            <a:off x="2057400" y="51816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/>
              <a:t>Slope for variable x</a:t>
            </a:r>
            <a:r>
              <a:rPr lang="en-US" altLang="en-US" sz="1600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Correlation Coefficient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Also known as </a:t>
            </a:r>
            <a:r>
              <a:rPr lang="en-US" altLang="en-US" b="1" smtClean="0">
                <a:solidFill>
                  <a:srgbClr val="008000"/>
                </a:solidFill>
              </a:rPr>
              <a:t>Pearson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Correlation Coefficient</a:t>
            </a:r>
          </a:p>
          <a:p>
            <a:r>
              <a:rPr lang="en-US" altLang="en-US" smtClean="0"/>
              <a:t>-1 &lt;= r &lt;= +1</a:t>
            </a:r>
          </a:p>
          <a:p>
            <a:r>
              <a:rPr lang="en-US" altLang="en-US" smtClean="0"/>
              <a:t>r = -1    , if the correlation (association) perfect and –ve.</a:t>
            </a:r>
          </a:p>
          <a:p>
            <a:r>
              <a:rPr lang="en-US" altLang="en-US" smtClean="0"/>
              <a:t>r = +1 if the correlation is perfect and +ve</a:t>
            </a:r>
          </a:p>
          <a:p>
            <a:r>
              <a:rPr lang="en-US" altLang="en-US" smtClean="0"/>
              <a:t>In EXCEL, Data -&gt; Data Analysis -&gt; Correlation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D37E4087-52B1-445D-90AC-07160E651CF0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000" smtClean="0"/>
          </a:p>
        </p:txBody>
      </p:sp>
      <p:sp>
        <p:nvSpPr>
          <p:cNvPr id="56323" name="Line 10"/>
          <p:cNvSpPr>
            <a:spLocks noChangeShapeType="1"/>
          </p:cNvSpPr>
          <p:nvPr/>
        </p:nvSpPr>
        <p:spPr bwMode="auto">
          <a:xfrm flipV="1">
            <a:off x="3124200" y="23622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4" name="Line 8"/>
          <p:cNvSpPr>
            <a:spLocks noChangeShapeType="1"/>
          </p:cNvSpPr>
          <p:nvPr/>
        </p:nvSpPr>
        <p:spPr bwMode="auto">
          <a:xfrm flipV="1">
            <a:off x="609600" y="51816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5" name="Line 44"/>
          <p:cNvSpPr>
            <a:spLocks noChangeShapeType="1"/>
          </p:cNvSpPr>
          <p:nvPr/>
        </p:nvSpPr>
        <p:spPr bwMode="auto">
          <a:xfrm>
            <a:off x="5029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6" name="Line 9"/>
          <p:cNvSpPr>
            <a:spLocks noChangeShapeType="1"/>
          </p:cNvSpPr>
          <p:nvPr/>
        </p:nvSpPr>
        <p:spPr bwMode="auto">
          <a:xfrm>
            <a:off x="5029200" y="48006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7" name="Freeform 5"/>
          <p:cNvSpPr>
            <a:spLocks/>
          </p:cNvSpPr>
          <p:nvPr/>
        </p:nvSpPr>
        <p:spPr bwMode="auto">
          <a:xfrm>
            <a:off x="1314450" y="3143250"/>
            <a:ext cx="5562600" cy="2247900"/>
          </a:xfrm>
          <a:custGeom>
            <a:avLst/>
            <a:gdLst>
              <a:gd name="T0" fmla="*/ 0 w 3504"/>
              <a:gd name="T1" fmla="*/ 2147483647 h 1416"/>
              <a:gd name="T2" fmla="*/ 2147483647 w 3504"/>
              <a:gd name="T3" fmla="*/ 2147483647 h 1416"/>
              <a:gd name="T4" fmla="*/ 2147483647 w 3504"/>
              <a:gd name="T5" fmla="*/ 0 h 1416"/>
              <a:gd name="T6" fmla="*/ 2147483647 w 3504"/>
              <a:gd name="T7" fmla="*/ 2147483647 h 1416"/>
              <a:gd name="T8" fmla="*/ 0 w 3504"/>
              <a:gd name="T9" fmla="*/ 2147483647 h 1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4" h="1416">
                <a:moveTo>
                  <a:pt x="0" y="1416"/>
                </a:moveTo>
                <a:lnTo>
                  <a:pt x="1134" y="450"/>
                </a:lnTo>
                <a:lnTo>
                  <a:pt x="3504" y="0"/>
                </a:lnTo>
                <a:lnTo>
                  <a:pt x="2340" y="1140"/>
                </a:lnTo>
                <a:lnTo>
                  <a:pt x="0" y="141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8" name="Freeform 31"/>
          <p:cNvSpPr>
            <a:spLocks/>
          </p:cNvSpPr>
          <p:nvPr/>
        </p:nvSpPr>
        <p:spPr bwMode="auto">
          <a:xfrm>
            <a:off x="3105150" y="2609850"/>
            <a:ext cx="1009650" cy="514350"/>
          </a:xfrm>
          <a:custGeom>
            <a:avLst/>
            <a:gdLst>
              <a:gd name="T0" fmla="*/ 0 w 636"/>
              <a:gd name="T1" fmla="*/ 0 h 324"/>
              <a:gd name="T2" fmla="*/ 2147483647 w 636"/>
              <a:gd name="T3" fmla="*/ 2147483647 h 3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6" h="324">
                <a:moveTo>
                  <a:pt x="0" y="0"/>
                </a:moveTo>
                <a:lnTo>
                  <a:pt x="636" y="3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Regression Model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990600" y="1524000"/>
            <a:ext cx="3124200" cy="4540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/>
              <a:t>Two variable model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3962400" y="2971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6332" name="Line 15"/>
          <p:cNvSpPr>
            <a:spLocks noChangeShapeType="1"/>
          </p:cNvSpPr>
          <p:nvPr/>
        </p:nvSpPr>
        <p:spPr bwMode="auto">
          <a:xfrm>
            <a:off x="12954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3" name="Line 16"/>
          <p:cNvSpPr>
            <a:spLocks noChangeShapeType="1"/>
          </p:cNvSpPr>
          <p:nvPr/>
        </p:nvSpPr>
        <p:spPr bwMode="auto">
          <a:xfrm flipV="1">
            <a:off x="5029200" y="4800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4" name="Line 17"/>
          <p:cNvSpPr>
            <a:spLocks noChangeShapeType="1"/>
          </p:cNvSpPr>
          <p:nvPr/>
        </p:nvSpPr>
        <p:spPr bwMode="auto">
          <a:xfrm>
            <a:off x="68580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5" name="Line 18"/>
          <p:cNvSpPr>
            <a:spLocks noChangeShapeType="1"/>
          </p:cNvSpPr>
          <p:nvPr/>
        </p:nvSpPr>
        <p:spPr bwMode="auto">
          <a:xfrm>
            <a:off x="12954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6" name="Oval 14"/>
          <p:cNvSpPr>
            <a:spLocks noChangeArrowheads="1"/>
          </p:cNvSpPr>
          <p:nvPr/>
        </p:nvSpPr>
        <p:spPr bwMode="auto">
          <a:xfrm rot="-1124818">
            <a:off x="3886200" y="4267200"/>
            <a:ext cx="457200" cy="228600"/>
          </a:xfrm>
          <a:prstGeom prst="ellipse">
            <a:avLst/>
          </a:prstGeom>
          <a:solidFill>
            <a:srgbClr val="31FF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6337" name="Line 13"/>
          <p:cNvSpPr>
            <a:spLocks noChangeShapeType="1"/>
          </p:cNvSpPr>
          <p:nvPr/>
        </p:nvSpPr>
        <p:spPr bwMode="auto">
          <a:xfrm>
            <a:off x="4114800" y="3352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8" name="Text Box 22"/>
          <p:cNvSpPr txBox="1">
            <a:spLocks noChangeArrowheads="1"/>
          </p:cNvSpPr>
          <p:nvPr/>
        </p:nvSpPr>
        <p:spPr bwMode="auto">
          <a:xfrm>
            <a:off x="2895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y</a:t>
            </a:r>
          </a:p>
        </p:txBody>
      </p:sp>
      <p:sp>
        <p:nvSpPr>
          <p:cNvPr id="56339" name="Text Box 23"/>
          <p:cNvSpPr txBox="1">
            <a:spLocks noChangeArrowheads="1"/>
          </p:cNvSpPr>
          <p:nvPr/>
        </p:nvSpPr>
        <p:spPr bwMode="auto">
          <a:xfrm>
            <a:off x="304800" y="601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1</a:t>
            </a:r>
          </a:p>
        </p:txBody>
      </p:sp>
      <p:sp>
        <p:nvSpPr>
          <p:cNvPr id="56340" name="Text Box 24"/>
          <p:cNvSpPr txBox="1">
            <a:spLocks noChangeArrowheads="1"/>
          </p:cNvSpPr>
          <p:nvPr/>
        </p:nvSpPr>
        <p:spPr bwMode="auto">
          <a:xfrm>
            <a:off x="7391400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2</a:t>
            </a:r>
          </a:p>
        </p:txBody>
      </p:sp>
      <p:graphicFrame>
        <p:nvGraphicFramePr>
          <p:cNvPr id="56341" name="Object 25"/>
          <p:cNvGraphicFramePr>
            <a:graphicFrameLocks noChangeAspect="1"/>
          </p:cNvGraphicFramePr>
          <p:nvPr/>
        </p:nvGraphicFramePr>
        <p:xfrm>
          <a:off x="5775325" y="2286000"/>
          <a:ext cx="3122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2286000"/>
                        <a:ext cx="3122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2" name="Freeform 26"/>
          <p:cNvSpPr>
            <a:spLocks/>
          </p:cNvSpPr>
          <p:nvPr/>
        </p:nvSpPr>
        <p:spPr bwMode="auto">
          <a:xfrm>
            <a:off x="5638800" y="2667000"/>
            <a:ext cx="557213" cy="704850"/>
          </a:xfrm>
          <a:custGeom>
            <a:avLst/>
            <a:gdLst>
              <a:gd name="T0" fmla="*/ 2147483647 w 351"/>
              <a:gd name="T1" fmla="*/ 0 h 444"/>
              <a:gd name="T2" fmla="*/ 2147483647 w 351"/>
              <a:gd name="T3" fmla="*/ 2147483647 h 444"/>
              <a:gd name="T4" fmla="*/ 2147483647 w 351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43" name="Freeform 32"/>
          <p:cNvSpPr>
            <a:spLocks/>
          </p:cNvSpPr>
          <p:nvPr/>
        </p:nvSpPr>
        <p:spPr bwMode="auto">
          <a:xfrm>
            <a:off x="3114675" y="3724275"/>
            <a:ext cx="1000125" cy="619125"/>
          </a:xfrm>
          <a:custGeom>
            <a:avLst/>
            <a:gdLst>
              <a:gd name="T0" fmla="*/ 0 w 630"/>
              <a:gd name="T1" fmla="*/ 0 h 390"/>
              <a:gd name="T2" fmla="*/ 2147483647 w 630"/>
              <a:gd name="T3" fmla="*/ 2147483647 h 3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0" h="390">
                <a:moveTo>
                  <a:pt x="0" y="0"/>
                </a:moveTo>
                <a:lnTo>
                  <a:pt x="630" y="3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44" name="Text Box 33"/>
          <p:cNvSpPr txBox="1">
            <a:spLocks noChangeArrowheads="1"/>
          </p:cNvSpPr>
          <p:nvPr/>
        </p:nvSpPr>
        <p:spPr bwMode="auto">
          <a:xfrm>
            <a:off x="2743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y</a:t>
            </a:r>
            <a:r>
              <a:rPr lang="en-US" altLang="en-US" sz="2400" baseline="-25000"/>
              <a:t>i</a:t>
            </a:r>
          </a:p>
        </p:txBody>
      </p:sp>
      <p:sp>
        <p:nvSpPr>
          <p:cNvPr id="56345" name="Text Box 34"/>
          <p:cNvSpPr txBox="1">
            <a:spLocks noChangeArrowheads="1"/>
          </p:cNvSpPr>
          <p:nvPr/>
        </p:nvSpPr>
        <p:spPr bwMode="auto">
          <a:xfrm>
            <a:off x="26670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 y</a:t>
            </a:r>
            <a:r>
              <a:rPr lang="en-US" altLang="en-US" sz="2400" baseline="-25000"/>
              <a:t>i</a:t>
            </a:r>
          </a:p>
        </p:txBody>
      </p:sp>
      <p:sp>
        <p:nvSpPr>
          <p:cNvPr id="56346" name="Text Box 35"/>
          <p:cNvSpPr txBox="1">
            <a:spLocks noChangeArrowheads="1"/>
          </p:cNvSpPr>
          <p:nvPr/>
        </p:nvSpPr>
        <p:spPr bwMode="auto">
          <a:xfrm rot="5400000">
            <a:off x="2713038" y="330676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&lt;</a:t>
            </a:r>
          </a:p>
        </p:txBody>
      </p:sp>
      <p:sp>
        <p:nvSpPr>
          <p:cNvPr id="56347" name="Text Box 38"/>
          <p:cNvSpPr txBox="1">
            <a:spLocks noChangeArrowheads="1"/>
          </p:cNvSpPr>
          <p:nvPr/>
        </p:nvSpPr>
        <p:spPr bwMode="auto">
          <a:xfrm>
            <a:off x="4495800" y="3581400"/>
            <a:ext cx="1600200" cy="457200"/>
          </a:xfrm>
          <a:prstGeom prst="rect">
            <a:avLst/>
          </a:prstGeom>
          <a:solidFill>
            <a:srgbClr val="C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e = (y – y)</a:t>
            </a:r>
          </a:p>
        </p:txBody>
      </p:sp>
      <p:sp>
        <p:nvSpPr>
          <p:cNvPr id="56348" name="Text Box 39"/>
          <p:cNvSpPr txBox="1">
            <a:spLocks noChangeArrowheads="1"/>
          </p:cNvSpPr>
          <p:nvPr/>
        </p:nvSpPr>
        <p:spPr bwMode="auto">
          <a:xfrm rot="5400000">
            <a:off x="5532438" y="353536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&lt;</a:t>
            </a:r>
          </a:p>
        </p:txBody>
      </p:sp>
      <p:sp>
        <p:nvSpPr>
          <p:cNvPr id="56349" name="Line 41"/>
          <p:cNvSpPr>
            <a:spLocks noChangeShapeType="1"/>
          </p:cNvSpPr>
          <p:nvPr/>
        </p:nvSpPr>
        <p:spPr bwMode="auto">
          <a:xfrm>
            <a:off x="1828800" y="556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0" name="Line 42"/>
          <p:cNvSpPr>
            <a:spLocks noChangeShapeType="1"/>
          </p:cNvSpPr>
          <p:nvPr/>
        </p:nvSpPr>
        <p:spPr bwMode="auto">
          <a:xfrm flipV="1">
            <a:off x="4114800" y="4800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1" name="AutoShape 20"/>
          <p:cNvSpPr>
            <a:spLocks/>
          </p:cNvSpPr>
          <p:nvPr/>
        </p:nvSpPr>
        <p:spPr bwMode="auto">
          <a:xfrm>
            <a:off x="4267200" y="32004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6352" name="Text Box 46"/>
          <p:cNvSpPr txBox="1">
            <a:spLocks noChangeArrowheads="1"/>
          </p:cNvSpPr>
          <p:nvPr/>
        </p:nvSpPr>
        <p:spPr bwMode="auto">
          <a:xfrm>
            <a:off x="5410200" y="4343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2i</a:t>
            </a:r>
          </a:p>
        </p:txBody>
      </p:sp>
      <p:sp>
        <p:nvSpPr>
          <p:cNvPr id="56353" name="Text Box 45"/>
          <p:cNvSpPr txBox="1">
            <a:spLocks noChangeArrowheads="1"/>
          </p:cNvSpPr>
          <p:nvPr/>
        </p:nvSpPr>
        <p:spPr bwMode="auto">
          <a:xfrm>
            <a:off x="12954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1i</a:t>
            </a:r>
          </a:p>
        </p:txBody>
      </p:sp>
      <p:sp>
        <p:nvSpPr>
          <p:cNvPr id="56354" name="Oval 12"/>
          <p:cNvSpPr>
            <a:spLocks noChangeArrowheads="1"/>
          </p:cNvSpPr>
          <p:nvPr/>
        </p:nvSpPr>
        <p:spPr bwMode="auto">
          <a:xfrm>
            <a:off x="3886200" y="5486400"/>
            <a:ext cx="457200" cy="228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6355" name="Line 21"/>
          <p:cNvSpPr>
            <a:spLocks noChangeShapeType="1"/>
          </p:cNvSpPr>
          <p:nvPr/>
        </p:nvSpPr>
        <p:spPr bwMode="auto">
          <a:xfrm>
            <a:off x="41148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6" name="Text Box 48"/>
          <p:cNvSpPr txBox="1">
            <a:spLocks noChangeArrowheads="1"/>
          </p:cNvSpPr>
          <p:nvPr/>
        </p:nvSpPr>
        <p:spPr bwMode="auto">
          <a:xfrm>
            <a:off x="5410200" y="5257800"/>
            <a:ext cx="3581400" cy="1168400"/>
          </a:xfrm>
          <a:prstGeom prst="rect">
            <a:avLst/>
          </a:prstGeom>
          <a:solidFill>
            <a:srgbClr val="C8FC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  <a:buClrTx/>
              <a:buFontTx/>
              <a:buNone/>
            </a:pPr>
            <a:r>
              <a:rPr lang="en-US" altLang="en-US" sz="2400"/>
              <a:t> </a:t>
            </a:r>
            <a:r>
              <a:rPr lang="en-US" altLang="en-US" sz="2000"/>
              <a:t>The best fit equation, y ,</a:t>
            </a:r>
          </a:p>
          <a:p>
            <a:pPr algn="ctr" eaLnBrk="1" hangingPunct="1">
              <a:spcBef>
                <a:spcPct val="15000"/>
              </a:spcBef>
              <a:buClrTx/>
              <a:buFontTx/>
              <a:buNone/>
            </a:pPr>
            <a:r>
              <a:rPr lang="en-US" altLang="en-US" sz="2000"/>
              <a:t>  is found by minimizing the</a:t>
            </a:r>
          </a:p>
          <a:p>
            <a:pPr algn="ctr" eaLnBrk="1" hangingPunct="1">
              <a:spcBef>
                <a:spcPct val="15000"/>
              </a:spcBef>
              <a:buClrTx/>
              <a:buFontTx/>
              <a:buNone/>
            </a:pPr>
            <a:r>
              <a:rPr lang="en-US" altLang="en-US" sz="2000"/>
              <a:t>  sum of squared errors, </a:t>
            </a:r>
            <a:r>
              <a:rPr lang="en-US" altLang="en-US" sz="2000">
                <a:sym typeface="Symbol" panose="05050102010706020507" pitchFamily="18" charset="2"/>
              </a:rPr>
              <a:t>e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57" name="Text Box 49"/>
          <p:cNvSpPr txBox="1">
            <a:spLocks noChangeArrowheads="1"/>
          </p:cNvSpPr>
          <p:nvPr/>
        </p:nvSpPr>
        <p:spPr bwMode="auto">
          <a:xfrm rot="5400000">
            <a:off x="7878763" y="521176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&lt;</a:t>
            </a:r>
          </a:p>
        </p:txBody>
      </p:sp>
      <p:sp>
        <p:nvSpPr>
          <p:cNvPr id="56358" name="Text Box 50"/>
          <p:cNvSpPr txBox="1">
            <a:spLocks noChangeArrowheads="1"/>
          </p:cNvSpPr>
          <p:nvPr/>
        </p:nvSpPr>
        <p:spPr bwMode="auto">
          <a:xfrm>
            <a:off x="3581400" y="20574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CF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Sample observation</a:t>
            </a:r>
          </a:p>
        </p:txBody>
      </p:sp>
      <p:sp>
        <p:nvSpPr>
          <p:cNvPr id="56359" name="Line 51"/>
          <p:cNvSpPr>
            <a:spLocks noChangeShapeType="1"/>
          </p:cNvSpPr>
          <p:nvPr/>
        </p:nvSpPr>
        <p:spPr bwMode="auto">
          <a:xfrm>
            <a:off x="3962400" y="2667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ECCAA9C2-D208-4CD5-9EA0-1AD469DE2893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0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</a:t>
            </a:r>
            <a:r>
              <a:rPr lang="en-US" altLang="en-US" baseline="30000" dirty="0" smtClean="0"/>
              <a:t>2 </a:t>
            </a:r>
            <a:r>
              <a:rPr lang="en-US" altLang="en-US" dirty="0" smtClean="0"/>
              <a:t>  vs.  Adjusted R</a:t>
            </a:r>
            <a:r>
              <a:rPr lang="en-US" altLang="en-US" baseline="30000" dirty="0" smtClean="0"/>
              <a:t>2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700" smtClean="0"/>
              <a:t>R</a:t>
            </a:r>
            <a:r>
              <a:rPr lang="en-US" altLang="en-US" sz="2700" baseline="30000" smtClean="0"/>
              <a:t>2</a:t>
            </a:r>
            <a:r>
              <a:rPr lang="en-US" altLang="en-US" sz="2700" smtClean="0"/>
              <a:t>  never decreases when a new  x  variable is added to the model</a:t>
            </a:r>
          </a:p>
          <a:p>
            <a:pPr lvl="1" eaLnBrk="1" hangingPunct="1"/>
            <a:r>
              <a:rPr lang="en-US" altLang="en-US" sz="2700" smtClean="0"/>
              <a:t>This can be a disadvantage when comparing models</a:t>
            </a:r>
          </a:p>
          <a:p>
            <a:pPr eaLnBrk="1" hangingPunct="1"/>
            <a:r>
              <a:rPr lang="en-US" altLang="en-US" sz="2700" smtClean="0">
                <a:solidFill>
                  <a:schemeClr val="folHlink"/>
                </a:solidFill>
              </a:rPr>
              <a:t>What is the net effect of adding a new variable?</a:t>
            </a:r>
          </a:p>
          <a:p>
            <a:pPr lvl="1" eaLnBrk="1" hangingPunct="1"/>
            <a:r>
              <a:rPr lang="en-US" altLang="en-US" sz="2700" smtClean="0"/>
              <a:t>We lose a degree of freedom when a new  x variable is added</a:t>
            </a:r>
          </a:p>
          <a:p>
            <a:pPr lvl="1" eaLnBrk="1" hangingPunct="1"/>
            <a:r>
              <a:rPr lang="en-US" altLang="en-US" sz="2700" smtClean="0"/>
              <a:t>Did the new  x  variable add enough explanatory power to offset the loss of one degree of freedom?</a:t>
            </a:r>
          </a:p>
        </p:txBody>
      </p:sp>
    </p:spTree>
    <p:extLst>
      <p:ext uri="{BB962C8B-B14F-4D97-AF65-F5344CB8AC3E}">
        <p14:creationId xmlns:p14="http://schemas.microsoft.com/office/powerpoint/2010/main" val="41478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F58E2E31-640C-4537-AF29-501A87811EE8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0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 the Model Significant?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229600" cy="4532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 smtClean="0">
                <a:solidFill>
                  <a:schemeClr val="folHlink"/>
                </a:solidFill>
              </a:rPr>
              <a:t>F-Test for Overall Significance of the Model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 smtClean="0"/>
              <a:t>Shows if there is a linear relationship between all of the  x  variables considered together and  y (in the Population)</a:t>
            </a:r>
            <a:endParaRPr lang="en-US" altLang="en-US" sz="2700" i="1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700" dirty="0" smtClean="0"/>
              <a:t>Hypotheses: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300" dirty="0" smtClean="0"/>
              <a:t>H</a:t>
            </a:r>
            <a:r>
              <a:rPr lang="en-US" altLang="en-US" sz="2300" baseline="-25000" dirty="0" smtClean="0"/>
              <a:t>0</a:t>
            </a:r>
            <a:r>
              <a:rPr lang="en-US" altLang="en-US" sz="2300" dirty="0" smtClean="0"/>
              <a:t>: </a:t>
            </a:r>
            <a:r>
              <a:rPr lang="el-GR" altLang="en-US" sz="2300" dirty="0" smtClean="0">
                <a:cs typeface="Arial" panose="020B0604020202020204" pitchFamily="34" charset="0"/>
              </a:rPr>
              <a:t>β</a:t>
            </a:r>
            <a:r>
              <a:rPr lang="en-US" altLang="en-US" sz="2300" baseline="-25000" dirty="0" smtClean="0"/>
              <a:t>1</a:t>
            </a:r>
            <a:r>
              <a:rPr lang="en-US" altLang="en-US" sz="2300" dirty="0" smtClean="0"/>
              <a:t> = </a:t>
            </a:r>
            <a:r>
              <a:rPr lang="el-GR" altLang="en-US" sz="2300" dirty="0" smtClean="0">
                <a:cs typeface="Arial" panose="020B0604020202020204" pitchFamily="34" charset="0"/>
              </a:rPr>
              <a:t>β</a:t>
            </a:r>
            <a:r>
              <a:rPr lang="en-US" altLang="en-US" sz="2300" baseline="-25000" dirty="0" smtClean="0"/>
              <a:t>2</a:t>
            </a:r>
            <a:r>
              <a:rPr lang="en-US" altLang="en-US" sz="2300" dirty="0" smtClean="0"/>
              <a:t> = … = </a:t>
            </a:r>
            <a:r>
              <a:rPr lang="el-GR" altLang="en-US" sz="2300" dirty="0" smtClean="0">
                <a:cs typeface="Arial" panose="020B0604020202020204" pitchFamily="34" charset="0"/>
              </a:rPr>
              <a:t>β</a:t>
            </a:r>
            <a:r>
              <a:rPr lang="en-US" altLang="en-US" sz="2300" baseline="-25000" dirty="0" smtClean="0"/>
              <a:t>k</a:t>
            </a:r>
            <a:r>
              <a:rPr lang="en-US" altLang="en-US" sz="2300" dirty="0" smtClean="0"/>
              <a:t> = 0  (no linear relationship)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300" dirty="0" smtClean="0"/>
              <a:t>H</a:t>
            </a:r>
            <a:r>
              <a:rPr lang="en-US" altLang="en-US" sz="2300" baseline="-25000" dirty="0" smtClean="0"/>
              <a:t>A</a:t>
            </a:r>
            <a:r>
              <a:rPr lang="en-US" altLang="en-US" sz="2300" dirty="0" smtClean="0"/>
              <a:t>:  at least one  </a:t>
            </a:r>
            <a:r>
              <a:rPr lang="el-GR" altLang="en-US" sz="2300" dirty="0" smtClean="0">
                <a:cs typeface="Arial" panose="020B0604020202020204" pitchFamily="34" charset="0"/>
              </a:rPr>
              <a:t>β</a:t>
            </a:r>
            <a:r>
              <a:rPr lang="en-US" altLang="en-US" sz="2300" baseline="-25000" dirty="0" err="1" smtClean="0"/>
              <a:t>i</a:t>
            </a:r>
            <a:r>
              <a:rPr lang="en-US" altLang="en-US" sz="2300" dirty="0" smtClean="0"/>
              <a:t>  </a:t>
            </a:r>
            <a:r>
              <a:rPr lang="en-US" altLang="en-US" sz="2300" dirty="0" smtClean="0">
                <a:cs typeface="Arial" panose="020B0604020202020204" pitchFamily="34" charset="0"/>
              </a:rPr>
              <a:t>≠</a:t>
            </a:r>
            <a:r>
              <a:rPr lang="en-US" altLang="en-US" sz="2300" dirty="0" smtClean="0"/>
              <a:t> 0   (at least one independent</a:t>
            </a:r>
          </a:p>
          <a:p>
            <a:pPr lvl="1" eaLnBrk="1" hangingPunct="1">
              <a:lnSpc>
                <a:spcPct val="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300" dirty="0" smtClean="0"/>
              <a:t>					          variable affects y)</a:t>
            </a:r>
            <a:r>
              <a:rPr lang="en-US" altLang="en-US" sz="2700" dirty="0" smtClean="0"/>
              <a:t> </a:t>
            </a:r>
            <a:endParaRPr lang="en-US" altLang="en-US" sz="2700" dirty="0"/>
          </a:p>
          <a:p>
            <a:pPr eaLnBrk="1" hangingPunct="1">
              <a:lnSpc>
                <a:spcPct val="40000"/>
              </a:lnSpc>
              <a:spcBef>
                <a:spcPct val="30000"/>
              </a:spcBef>
            </a:pPr>
            <a:r>
              <a:rPr lang="en-US" altLang="en-US" sz="3100" dirty="0"/>
              <a:t>Use F test statistic</a:t>
            </a:r>
          </a:p>
          <a:p>
            <a:pPr marL="425450" lvl="1" indent="0" eaLnBrk="1" hangingPunct="1">
              <a:lnSpc>
                <a:spcPct val="40000"/>
              </a:lnSpc>
              <a:spcBef>
                <a:spcPct val="30000"/>
              </a:spcBef>
              <a:buNone/>
            </a:pPr>
            <a:endParaRPr lang="en-US" alt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 12-</a:t>
            </a:r>
            <a:fld id="{E562D966-41A2-46E7-9575-2BA42D44049A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524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 Test for Significance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1905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 Test statistic:</a:t>
            </a:r>
          </a:p>
          <a:p>
            <a:pPr eaLnBrk="1" hangingPunct="1"/>
            <a:endParaRPr lang="en-US" altLang="en-US" sz="3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smtClean="0"/>
              <a:t>			</a:t>
            </a:r>
            <a:r>
              <a:rPr lang="en-US" altLang="en-US" sz="2400" smtClean="0"/>
              <a:t>where</a:t>
            </a:r>
          </a:p>
          <a:p>
            <a:pPr eaLnBrk="1" hangingPunct="1"/>
            <a:endParaRPr lang="en-US" altLang="en-US" sz="3200" smtClean="0"/>
          </a:p>
          <a:p>
            <a:pPr eaLnBrk="1" hangingPunct="1"/>
            <a:endParaRPr lang="en-US" altLang="en-US" sz="3200" smtClean="0"/>
          </a:p>
          <a:p>
            <a:pPr eaLnBrk="1" hangingPunct="1"/>
            <a:endParaRPr lang="en-US" altLang="en-US" sz="1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smtClean="0"/>
              <a:t>   </a:t>
            </a:r>
            <a:endParaRPr lang="en-US" altLang="en-US" sz="2400" smtClean="0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267200" y="1676400"/>
          <a:ext cx="175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4" name="Equation" r:id="rId3" imgW="647419" imgH="393529" progId="Equation.3">
                  <p:embed/>
                </p:oleObj>
              </mc:Choice>
              <mc:Fallback>
                <p:oleObj name="Equation" r:id="rId3" imgW="647419" imgH="393529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1755775" cy="10668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657600" y="3200400"/>
          <a:ext cx="190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5" name="Equation" r:id="rId5" imgW="1040948" imgH="888614" progId="Equation.3">
                  <p:embed/>
                </p:oleObj>
              </mc:Choice>
              <mc:Fallback>
                <p:oleObj name="Equation" r:id="rId5" imgW="1040948" imgH="888614" progId="Equation.3">
                  <p:embed/>
                  <p:pic>
                    <p:nvPicPr>
                      <p:cNvPr id="78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1905000" cy="16256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38200" y="4953000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where F follows an F distribution with 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numerator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(n – k - 1)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denominator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degrees of freedom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(k = the number of independent variables in the regression model)</a:t>
            </a:r>
          </a:p>
        </p:txBody>
      </p:sp>
    </p:spTree>
    <p:extLst>
      <p:ext uri="{BB962C8B-B14F-4D97-AF65-F5344CB8AC3E}">
        <p14:creationId xmlns:p14="http://schemas.microsoft.com/office/powerpoint/2010/main" val="3761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1161040"/>
          </a:xfrm>
        </p:spPr>
        <p:txBody>
          <a:bodyPr/>
          <a:lstStyle/>
          <a:p>
            <a:r>
              <a:rPr lang="en-US" b="1" dirty="0" smtClean="0"/>
              <a:t>Are all the independent variables needed?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F-test  shows that the linear model is SIGNIFICANT. We can then use the model to make predictions with the model.</a:t>
            </a:r>
          </a:p>
          <a:p>
            <a:r>
              <a:rPr lang="en-US" dirty="0" smtClean="0"/>
              <a:t>Can the model be improved?</a:t>
            </a:r>
          </a:p>
          <a:p>
            <a:pPr lvl="1"/>
            <a:r>
              <a:rPr lang="en-US" dirty="0" smtClean="0"/>
              <a:t>Question: Are all the independent variables needed? Is it likely that one more independent variables can be eliminated without reducing the predictive power of the model?</a:t>
            </a:r>
          </a:p>
          <a:p>
            <a:r>
              <a:rPr lang="en-US" sz="3600" b="1" dirty="0" smtClean="0"/>
              <a:t>t</a:t>
            </a:r>
            <a:r>
              <a:rPr lang="en-US" dirty="0" smtClean="0"/>
              <a:t>-tests can be used to answer the above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5BC7E09D-2505-434E-A2AC-4CCE3D7D17E9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0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Are Individual Variables Significant?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5323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700" dirty="0" smtClean="0">
                <a:solidFill>
                  <a:schemeClr val="folHlink"/>
                </a:solidFill>
              </a:rPr>
              <a:t>Do we need all the independent Variables in the model?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700" dirty="0" smtClean="0">
                <a:solidFill>
                  <a:schemeClr val="folHlink"/>
                </a:solidFill>
              </a:rPr>
              <a:t>Use t-tests for individual variable slopes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700" dirty="0" smtClean="0"/>
              <a:t>Shows if there is a linear relationship between the variable x</a:t>
            </a:r>
            <a:r>
              <a:rPr lang="en-US" altLang="en-US" sz="2700" baseline="-25000" dirty="0" smtClean="0"/>
              <a:t>i</a:t>
            </a:r>
            <a:r>
              <a:rPr lang="en-US" altLang="en-US" sz="2700" dirty="0" smtClean="0"/>
              <a:t> and 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700" dirty="0" smtClean="0"/>
              <a:t>Hypotheses: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700" dirty="0" smtClean="0"/>
              <a:t>H</a:t>
            </a:r>
            <a:r>
              <a:rPr lang="en-US" altLang="en-US" sz="2700" baseline="-25000" dirty="0" smtClean="0"/>
              <a:t>0</a:t>
            </a:r>
            <a:r>
              <a:rPr lang="en-US" altLang="en-US" sz="2700" dirty="0" smtClean="0"/>
              <a:t>: </a:t>
            </a:r>
            <a:r>
              <a:rPr lang="el-GR" altLang="en-US" sz="2700" dirty="0" smtClean="0">
                <a:cs typeface="Arial" panose="020B0604020202020204" pitchFamily="34" charset="0"/>
              </a:rPr>
              <a:t>β</a:t>
            </a:r>
            <a:r>
              <a:rPr lang="en-US" altLang="en-US" sz="2700" baseline="-25000" dirty="0" err="1" smtClean="0"/>
              <a:t>i</a:t>
            </a:r>
            <a:r>
              <a:rPr lang="en-US" altLang="en-US" sz="2700" dirty="0" smtClean="0"/>
              <a:t>  = 0 (no linear relationship)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700" dirty="0" smtClean="0"/>
              <a:t>H</a:t>
            </a:r>
            <a:r>
              <a:rPr lang="en-US" altLang="en-US" sz="2700" baseline="-25000" dirty="0" smtClean="0"/>
              <a:t>A</a:t>
            </a:r>
            <a:r>
              <a:rPr lang="en-US" altLang="en-US" sz="2700" dirty="0" smtClean="0"/>
              <a:t>: </a:t>
            </a:r>
            <a:r>
              <a:rPr lang="el-GR" altLang="en-US" sz="2700" dirty="0" smtClean="0">
                <a:cs typeface="Arial" panose="020B0604020202020204" pitchFamily="34" charset="0"/>
              </a:rPr>
              <a:t>β</a:t>
            </a:r>
            <a:r>
              <a:rPr lang="en-US" altLang="en-US" sz="2700" baseline="-25000" dirty="0" err="1" smtClean="0"/>
              <a:t>i</a:t>
            </a:r>
            <a:r>
              <a:rPr lang="en-US" altLang="en-US" sz="2700" dirty="0" smtClean="0"/>
              <a:t> </a:t>
            </a:r>
            <a:r>
              <a:rPr lang="en-US" altLang="en-US" sz="2700" dirty="0" smtClean="0">
                <a:cs typeface="Arial" panose="020B0604020202020204" pitchFamily="34" charset="0"/>
              </a:rPr>
              <a:t>≠</a:t>
            </a:r>
            <a:r>
              <a:rPr lang="en-US" altLang="en-US" sz="2700" dirty="0" smtClean="0"/>
              <a:t> 0  (linear relationship does exist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700" dirty="0" smtClean="0"/>
              <a:t>				 between x</a:t>
            </a:r>
            <a:r>
              <a:rPr lang="en-US" altLang="en-US" sz="2700" baseline="-25000" dirty="0" smtClean="0"/>
              <a:t>i</a:t>
            </a:r>
            <a:r>
              <a:rPr lang="en-US" altLang="en-US" sz="2700" dirty="0" smtClean="0"/>
              <a:t> and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514B6A7F-156E-4C75-B24F-743630F1941E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000" smtClean="0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676400" y="2895600"/>
            <a:ext cx="6324600" cy="838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Inference about the Slope: t Test</a:t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563688"/>
            <a:ext cx="7848600" cy="4913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 test for a population slope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Is there a linear relationship between X and Y </a:t>
            </a:r>
            <a:r>
              <a:rPr lang="en-US" altLang="en-US" sz="1800" b="1" smtClean="0">
                <a:solidFill>
                  <a:srgbClr val="00B050"/>
                </a:solidFill>
              </a:rPr>
              <a:t>in the Population</a:t>
            </a:r>
            <a:r>
              <a:rPr lang="en-US" altLang="en-US" sz="180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Null and alternative hypotheses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 H</a:t>
            </a:r>
            <a:r>
              <a:rPr lang="en-US" altLang="en-US" baseline="-25000" smtClean="0"/>
              <a:t>0</a:t>
            </a:r>
            <a:r>
              <a:rPr lang="en-US" altLang="en-US" smtClean="0"/>
              <a:t>:  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/>
              <a:t>1</a:t>
            </a:r>
            <a:r>
              <a:rPr lang="en-US" altLang="en-US" smtClean="0"/>
              <a:t> = 0	(no linear relationship)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 H</a:t>
            </a:r>
            <a:r>
              <a:rPr lang="en-US" altLang="en-US" baseline="-25000" smtClean="0"/>
              <a:t>1</a:t>
            </a:r>
            <a:r>
              <a:rPr lang="en-US" altLang="en-US" smtClean="0"/>
              <a:t>:  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/>
              <a:t>1</a:t>
            </a:r>
            <a:r>
              <a:rPr lang="en-US" altLang="en-US" smtClean="0"/>
              <a:t> </a:t>
            </a:r>
            <a:r>
              <a:rPr lang="en-US" altLang="en-US" smtClean="0">
                <a:latin typeface="Symbol" panose="05050102010706020507" pitchFamily="18" charset="2"/>
              </a:rPr>
              <a:t> </a:t>
            </a:r>
            <a:r>
              <a:rPr lang="en-US" altLang="en-US" smtClean="0"/>
              <a:t>0	(linear relationship does exist)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Test statistic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 </a:t>
            </a:r>
          </a:p>
        </p:txBody>
      </p:sp>
      <p:graphicFrame>
        <p:nvGraphicFramePr>
          <p:cNvPr id="53254" name="Object 5"/>
          <p:cNvGraphicFramePr>
            <a:graphicFrameLocks noChangeAspect="1"/>
          </p:cNvGraphicFramePr>
          <p:nvPr/>
        </p:nvGraphicFramePr>
        <p:xfrm>
          <a:off x="3048000" y="4419600"/>
          <a:ext cx="19478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Equation" r:id="rId3" imgW="685800" imgH="457200" progId="Equation.3">
                  <p:embed/>
                </p:oleObj>
              </mc:Choice>
              <mc:Fallback>
                <p:oleObj name="Equation" r:id="rId3" imgW="685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1947863" cy="12969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/>
          <p:cNvGraphicFramePr>
            <a:graphicFrameLocks noChangeAspect="1"/>
          </p:cNvGraphicFramePr>
          <p:nvPr/>
        </p:nvGraphicFramePr>
        <p:xfrm>
          <a:off x="3200400" y="6019800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9" name="Equation" r:id="rId5" imgW="710891" imgH="177723" progId="Equation.3">
                  <p:embed/>
                </p:oleObj>
              </mc:Choice>
              <mc:Fallback>
                <p:oleObj name="Equation" r:id="rId5" imgW="710891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19800"/>
                        <a:ext cx="1676400" cy="4191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5486400" y="4343400"/>
            <a:ext cx="3505200" cy="204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where: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b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 = regression slope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        coefficient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l-GR" altLang="en-US" sz="180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β</a:t>
            </a:r>
            <a:r>
              <a:rPr lang="en-US" altLang="en-US" sz="1800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 = hypothesized slope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S</a:t>
            </a:r>
            <a:r>
              <a:rPr lang="en-US" altLang="en-US" sz="1800" baseline="-25000">
                <a:solidFill>
                  <a:srgbClr val="000000"/>
                </a:solidFill>
              </a:rPr>
              <a:t>b</a:t>
            </a:r>
            <a:r>
              <a:rPr lang="en-US" altLang="en-US" sz="1800">
                <a:solidFill>
                  <a:srgbClr val="000000"/>
                </a:solidFill>
              </a:rPr>
              <a:t> = standard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         error of the slope</a:t>
            </a: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5791200" y="6019800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Multiple Regression Example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smtClean="0"/>
          </a:p>
        </p:txBody>
      </p:sp>
      <p:pic>
        <p:nvPicPr>
          <p:cNvPr id="614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1713" y="1470025"/>
            <a:ext cx="5881687" cy="5118100"/>
          </a:xfrm>
          <a:noFill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14-</a:t>
            </a:r>
            <a:fld id="{15F8DF48-2A46-40DA-82CB-FA61C7681A02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000" smtClean="0"/>
          </a:p>
        </p:txBody>
      </p:sp>
      <p:sp>
        <p:nvSpPr>
          <p:cNvPr id="52357" name="Text Box 422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(continued)</a:t>
            </a:r>
          </a:p>
        </p:txBody>
      </p:sp>
      <p:sp>
        <p:nvSpPr>
          <p:cNvPr id="52358" name="Rectangle 423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US" altLang="en-US" smtClean="0"/>
              <a:t>F-Test for Overall Significance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16074"/>
            <a:ext cx="3048000" cy="2041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6" y="3886200"/>
            <a:ext cx="8691995" cy="1600200"/>
          </a:xfrm>
          <a:prstGeom prst="rect">
            <a:avLst/>
          </a:prstGeom>
        </p:spPr>
      </p:pic>
      <p:pic>
        <p:nvPicPr>
          <p:cNvPr id="9319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4038600" cy="787400"/>
          </a:xfrm>
          <a:prstGeom prst="rect">
            <a:avLst/>
          </a:prstGeom>
          <a:solidFill>
            <a:srgbClr val="FFFFB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3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t- tests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8488"/>
            <a:ext cx="9144000" cy="4532312"/>
          </a:xfrm>
        </p:spPr>
        <p:txBody>
          <a:bodyPr/>
          <a:lstStyle/>
          <a:p>
            <a:r>
              <a:rPr lang="en-US" dirty="0" smtClean="0"/>
              <a:t>Test significance of each independent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2895600"/>
            <a:ext cx="9572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F9271F88-C59A-4EDB-80C1-FBB14DE9B594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Relationships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9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51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59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0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1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2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3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4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5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6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7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8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69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70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71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72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4374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3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4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5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6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7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90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98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99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0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1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2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3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4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5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6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7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8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4410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1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412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4413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4414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Linear relationships</a:t>
            </a:r>
          </a:p>
        </p:txBody>
      </p:sp>
      <p:sp>
        <p:nvSpPr>
          <p:cNvPr id="14415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Curvilinear relationships</a:t>
            </a:r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19" name="Freeform 83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2147483647 h 704"/>
              <a:gd name="T2" fmla="*/ 2147483647 w 1392"/>
              <a:gd name="T3" fmla="*/ 2147483647 h 704"/>
              <a:gd name="T4" fmla="*/ 2147483647 w 1392"/>
              <a:gd name="T5" fmla="*/ 2147483647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20" name="Freeform 84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2147483647 h 912"/>
              <a:gd name="T2" fmla="*/ 2147483647 w 1152"/>
              <a:gd name="T3" fmla="*/ 2147483647 h 912"/>
              <a:gd name="T4" fmla="*/ 2147483647 w 1152"/>
              <a:gd name="T5" fmla="*/ 0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B050"/>
                </a:solidFill>
              </a:rPr>
              <a:t>Demo  with Excel and SPSS Modeler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0088F35A-CF01-45A2-927C-57454EA575E4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0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Residual Analysis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001000" cy="4527550"/>
          </a:xfrm>
          <a:noFill/>
        </p:spPr>
        <p:txBody>
          <a:bodyPr>
            <a:spAutoFit/>
          </a:bodyPr>
          <a:lstStyle/>
          <a:p>
            <a:pPr eaLnBrk="1" hangingPunct="1">
              <a:spcAft>
                <a:spcPct val="10000"/>
              </a:spcAft>
            </a:pPr>
            <a:r>
              <a:rPr lang="en-US" altLang="en-US" sz="2400" smtClean="0"/>
              <a:t>The residual for observation i, e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, is the difference between its observed and predicted value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en-US" sz="2400" smtClean="0"/>
              <a:t>Check the assumptions of regression by examining the residuals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Examine for linearity assumption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Evaluate independence assumption 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Evaluate normal distribution assumption 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Examine for constant variance for all levels of X (homoscedasticity)  </a:t>
            </a:r>
          </a:p>
          <a:p>
            <a:pPr eaLnBrk="1" hangingPunct="1">
              <a:lnSpc>
                <a:spcPct val="130000"/>
              </a:lnSpc>
              <a:spcAft>
                <a:spcPct val="10000"/>
              </a:spcAft>
            </a:pPr>
            <a:r>
              <a:rPr lang="en-US" altLang="en-US" sz="2400" smtClean="0"/>
              <a:t>Graphical Analysis of Residuals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Can plot residuals vs. X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3581400" y="1524000"/>
          <a:ext cx="19478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3" imgW="710891" imgH="241195" progId="Equation.3">
                  <p:embed/>
                </p:oleObj>
              </mc:Choice>
              <mc:Fallback>
                <p:oleObj name="Equation" r:id="rId3" imgW="710891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1947863" cy="6588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DC63ADD6-4C9C-40BB-9879-D6CC4CB06CC7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0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228600"/>
            <a:ext cx="7078662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Residual Analysis for Linearity</a:t>
            </a:r>
          </a:p>
        </p:txBody>
      </p:sp>
      <p:graphicFrame>
        <p:nvGraphicFramePr>
          <p:cNvPr id="63492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1" name="Clip" r:id="rId3" imgW="1044349" imgH="1001561" progId="MS_ClipArt_Gallery.5">
                  <p:embed/>
                </p:oleObj>
              </mc:Choice>
              <mc:Fallback>
                <p:oleObj name="Clip" r:id="rId3" imgW="1044349" imgH="1001561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943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662113" y="5946775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Not Linear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6234113" y="6022975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Linear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5167313" y="5867400"/>
            <a:ext cx="13049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Arc 9"/>
          <p:cNvSpPr>
            <a:spLocks/>
          </p:cNvSpPr>
          <p:nvPr/>
        </p:nvSpPr>
        <p:spPr bwMode="auto">
          <a:xfrm rot="-9205252">
            <a:off x="1117600" y="4222750"/>
            <a:ext cx="3024188" cy="1798638"/>
          </a:xfrm>
          <a:custGeom>
            <a:avLst/>
            <a:gdLst>
              <a:gd name="T0" fmla="*/ 2147483647 w 25178"/>
              <a:gd name="T1" fmla="*/ 2147483647 h 21600"/>
              <a:gd name="T2" fmla="*/ 0 w 25178"/>
              <a:gd name="T3" fmla="*/ 2147483647 h 21600"/>
              <a:gd name="T4" fmla="*/ 2147483647 w 2517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lnTo>
                  <a:pt x="25177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Arc 10"/>
          <p:cNvSpPr>
            <a:spLocks/>
          </p:cNvSpPr>
          <p:nvPr/>
        </p:nvSpPr>
        <p:spPr bwMode="auto">
          <a:xfrm rot="-9205226">
            <a:off x="1295400" y="5059363"/>
            <a:ext cx="2835275" cy="1798637"/>
          </a:xfrm>
          <a:custGeom>
            <a:avLst/>
            <a:gdLst>
              <a:gd name="T0" fmla="*/ 2147483647 w 23609"/>
              <a:gd name="T1" fmla="*/ 2147483647 h 21600"/>
              <a:gd name="T2" fmla="*/ 0 w 23609"/>
              <a:gd name="T3" fmla="*/ 2147483647 h 21600"/>
              <a:gd name="T4" fmla="*/ 2147483647 w 23609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lnTo>
                  <a:pt x="23608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1" name="Oval 12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2" name="Oval 13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3" name="Oval 14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4" name="Oval 15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5" name="Oval 16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6" name="Oval 17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7" name="Oval 18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8" name="Oval 19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09" name="Oval 20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0" name="Oval 21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1" name="Oval 22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2" name="Oval 23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3" name="Oval 24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4" name="Oval 25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5" name="Oval 26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6" name="Oval 27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7" name="Oval 28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8" name="Oval 29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19" name="Oval 30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20" name="Oval 31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 rot="-5400000">
            <a:off x="-1508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residuals</a:t>
            </a:r>
          </a:p>
        </p:txBody>
      </p:sp>
      <p:sp>
        <p:nvSpPr>
          <p:cNvPr id="63523" name="Line 34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Line 35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Rectangle 36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3526" name="Line 37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7" name="Line 38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Oval 39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29" name="Oval 40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0" name="Oval 41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1" name="Oval 42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2" name="Oval 43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3" name="Oval 44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4" name="Oval 45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5" name="Oval 46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6" name="Oval 47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7" name="Oval 48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8" name="Oval 49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39" name="Oval 50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0" name="Oval 51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1" name="Oval 52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2" name="Oval 53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3" name="Oval 54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4" name="Oval 55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5" name="Oval 56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6" name="Oval 57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7" name="Oval 58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8" name="Oval 59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49" name="Oval 60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50" name="Oval 61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51" name="Line 62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2" name="Line 63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3" name="Line 64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4" name="Oval 65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55" name="Oval 66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56" name="Oval 67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57" name="Oval 68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58" name="Oval 69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59" name="Oval 70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0" name="Oval 71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1" name="Oval 72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2" name="Oval 73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3" name="Oval 74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4" name="Oval 75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5" name="Oval 76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6" name="Oval 77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7" name="Oval 78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8" name="Oval 79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69" name="Oval 80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70" name="Oval 81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71" name="Oval 82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72" name="Oval 83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73" name="Oval 84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74" name="Oval 85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75" name="Text Box 86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63576" name="Rectangle 87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3577" name="Line 88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8" name="Line 89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9" name="Oval 90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0" name="Oval 91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1" name="Oval 92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2" name="Oval 93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3" name="Oval 94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4" name="Oval 95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5" name="Oval 96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6" name="Oval 97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7" name="Oval 98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8" name="Oval 99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89" name="Oval 100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0" name="Oval 101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1" name="Oval 102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2" name="Oval 103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3" name="Oval 104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4" name="Oval 105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5" name="Oval 106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6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7" name="Oval 108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8" name="Oval 109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599" name="Oval 110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600" name="Text Box 111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63601" name="Rectangle 112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3602" name="Line 113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3" name="Oval 114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3604" name="Rectangle 115"/>
          <p:cNvSpPr>
            <a:spLocks noChangeArrowheads="1"/>
          </p:cNvSpPr>
          <p:nvPr/>
        </p:nvSpPr>
        <p:spPr bwMode="auto">
          <a:xfrm rot="-5400000">
            <a:off x="42687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residuals</a:t>
            </a:r>
          </a:p>
        </p:txBody>
      </p:sp>
      <p:sp>
        <p:nvSpPr>
          <p:cNvPr id="63605" name="Line 116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13FA7353-017F-4298-A7DC-4F48194EFB94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000" smtClean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295400" y="2124075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5715000" y="2514600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/>
          </a:p>
        </p:txBody>
      </p:sp>
      <p:graphicFrame>
        <p:nvGraphicFramePr>
          <p:cNvPr id="6451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1752600"/>
          <a:ext cx="104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1" name="Clip" r:id="rId4" imgW="781050" imgH="752475" progId="MS_ClipArt_Gallery.2">
                  <p:embed/>
                </p:oleObj>
              </mc:Choice>
              <mc:Fallback>
                <p:oleObj name="Clip" r:id="rId4" imgW="781050" imgH="752475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104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143000" y="307975"/>
            <a:ext cx="69691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Residual Analysis for Independence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277938" y="2116138"/>
            <a:ext cx="3311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Not Independent</a:t>
            </a: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5867400" y="2497138"/>
            <a:ext cx="28368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Independent</a:t>
            </a: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Rectangle 10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27" name="Oval 14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28" name="Oval 15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29" name="Oval 16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0" name="Oval 17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1" name="Oval 18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2" name="Oval 19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3" name="Oval 20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4" name="Oval 21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5" name="Oval 22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6" name="Oval 23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7" name="Oval 24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8" name="Oval 25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9" name="Oval 26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40" name="Line 27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Line 28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2" name="Rectangle 29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64543" name="Line 30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31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Oval 32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46" name="Oval 33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47" name="Oval 34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48" name="Oval 3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49" name="Oval 36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0" name="Oval 37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1" name="Oval 3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2" name="Oval 39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3" name="Oval 40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4" name="Oval 41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5" name="Oval 42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6" name="Oval 43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7" name="Oval 44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8" name="Oval 45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59" name="Oval 46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60" name="Oval 47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61" name="Oval 48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62" name="Oval 49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63" name="Rectangle 50"/>
          <p:cNvSpPr>
            <a:spLocks noChangeArrowheads="1"/>
          </p:cNvSpPr>
          <p:nvPr/>
        </p:nvSpPr>
        <p:spPr bwMode="auto">
          <a:xfrm rot="-5400000">
            <a:off x="77787" y="342106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residuals</a:t>
            </a:r>
          </a:p>
        </p:txBody>
      </p:sp>
      <p:sp>
        <p:nvSpPr>
          <p:cNvPr id="64564" name="Rectangle 51"/>
          <p:cNvSpPr>
            <a:spLocks noChangeArrowheads="1"/>
          </p:cNvSpPr>
          <p:nvPr/>
        </p:nvSpPr>
        <p:spPr bwMode="auto">
          <a:xfrm rot="-5400000">
            <a:off x="4344987" y="40370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residuals</a:t>
            </a:r>
          </a:p>
        </p:txBody>
      </p:sp>
      <p:sp>
        <p:nvSpPr>
          <p:cNvPr id="64565" name="Line 52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6" name="Line 53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7" name="Rectangle 54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64568" name="Oval 55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69" name="Oval 56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0" name="Oval 57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1" name="Oval 58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2" name="Oval 59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3" name="Oval 60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4" name="Oval 61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5" name="Oval 62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6" name="Oval 63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7" name="Oval 64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8" name="Oval 65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79" name="Oval 66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80" name="Oval 67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81" name="Rectangle 68"/>
          <p:cNvSpPr>
            <a:spLocks noChangeArrowheads="1"/>
          </p:cNvSpPr>
          <p:nvPr/>
        </p:nvSpPr>
        <p:spPr bwMode="auto">
          <a:xfrm rot="-5400000">
            <a:off x="77787" y="53324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residuals</a:t>
            </a:r>
          </a:p>
        </p:txBody>
      </p:sp>
      <p:sp>
        <p:nvSpPr>
          <p:cNvPr id="64582" name="Freeform 69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2147483647 w 2081"/>
              <a:gd name="T1" fmla="*/ 2147483647 h 414"/>
              <a:gd name="T2" fmla="*/ 2147483647 w 2081"/>
              <a:gd name="T3" fmla="*/ 2147483647 h 414"/>
              <a:gd name="T4" fmla="*/ 2147483647 w 2081"/>
              <a:gd name="T5" fmla="*/ 2147483647 h 414"/>
              <a:gd name="T6" fmla="*/ 2147483647 w 2081"/>
              <a:gd name="T7" fmla="*/ 2147483647 h 414"/>
              <a:gd name="T8" fmla="*/ 2147483647 w 2081"/>
              <a:gd name="T9" fmla="*/ 2147483647 h 414"/>
              <a:gd name="T10" fmla="*/ 2147483647 w 2081"/>
              <a:gd name="T11" fmla="*/ 2147483647 h 414"/>
              <a:gd name="T12" fmla="*/ 2147483647 w 2081"/>
              <a:gd name="T13" fmla="*/ 2147483647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83" name="Freeform 70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2147483647 w 2141"/>
              <a:gd name="T1" fmla="*/ 2147483647 h 421"/>
              <a:gd name="T2" fmla="*/ 2147483647 w 2141"/>
              <a:gd name="T3" fmla="*/ 2147483647 h 421"/>
              <a:gd name="T4" fmla="*/ 2147483647 w 2141"/>
              <a:gd name="T5" fmla="*/ 2147483647 h 421"/>
              <a:gd name="T6" fmla="*/ 2147483647 w 2141"/>
              <a:gd name="T7" fmla="*/ 2147483647 h 421"/>
              <a:gd name="T8" fmla="*/ 2147483647 w 2141"/>
              <a:gd name="T9" fmla="*/ 2147483647 h 421"/>
              <a:gd name="T10" fmla="*/ 2147483647 w 2141"/>
              <a:gd name="T11" fmla="*/ 2147483647 h 421"/>
              <a:gd name="T12" fmla="*/ 2147483647 w 2141"/>
              <a:gd name="T13" fmla="*/ 2147483647 h 4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84" name="Line 71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85" name="Rectangle 72"/>
          <p:cNvSpPr>
            <a:spLocks noChangeArrowheads="1"/>
          </p:cNvSpPr>
          <p:nvPr/>
        </p:nvSpPr>
        <p:spPr bwMode="auto">
          <a:xfrm>
            <a:off x="5105400" y="2286000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C23D3CA9-B165-4869-A463-D23B2ABD4E98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0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228600"/>
            <a:ext cx="7231062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Residual Analysis for Normality</a:t>
            </a:r>
          </a:p>
        </p:txBody>
      </p:sp>
      <p:sp>
        <p:nvSpPr>
          <p:cNvPr id="65540" name="Line 88"/>
          <p:cNvSpPr>
            <a:spLocks noChangeShapeType="1"/>
          </p:cNvSpPr>
          <p:nvPr/>
        </p:nvSpPr>
        <p:spPr bwMode="auto">
          <a:xfrm flipH="1">
            <a:off x="2743200" y="3279775"/>
            <a:ext cx="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Line 89"/>
          <p:cNvSpPr>
            <a:spLocks noChangeShapeType="1"/>
          </p:cNvSpPr>
          <p:nvPr/>
        </p:nvSpPr>
        <p:spPr bwMode="auto">
          <a:xfrm flipV="1">
            <a:off x="2819400" y="3584575"/>
            <a:ext cx="3581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91"/>
          <p:cNvSpPr>
            <a:spLocks noChangeArrowheads="1"/>
          </p:cNvSpPr>
          <p:nvPr/>
        </p:nvSpPr>
        <p:spPr bwMode="auto">
          <a:xfrm rot="-7282380">
            <a:off x="3200400" y="4651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43" name="Oval 93"/>
          <p:cNvSpPr>
            <a:spLocks noChangeArrowheads="1"/>
          </p:cNvSpPr>
          <p:nvPr/>
        </p:nvSpPr>
        <p:spPr bwMode="auto">
          <a:xfrm rot="-7282380">
            <a:off x="4867275" y="40417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44" name="Oval 94"/>
          <p:cNvSpPr>
            <a:spLocks noChangeArrowheads="1"/>
          </p:cNvSpPr>
          <p:nvPr/>
        </p:nvSpPr>
        <p:spPr bwMode="auto">
          <a:xfrm rot="-7282380">
            <a:off x="5638800" y="37369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45" name="Oval 95"/>
          <p:cNvSpPr>
            <a:spLocks noChangeArrowheads="1"/>
          </p:cNvSpPr>
          <p:nvPr/>
        </p:nvSpPr>
        <p:spPr bwMode="auto">
          <a:xfrm rot="-7282380">
            <a:off x="4724400" y="41179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46" name="Oval 96"/>
          <p:cNvSpPr>
            <a:spLocks noChangeArrowheads="1"/>
          </p:cNvSpPr>
          <p:nvPr/>
        </p:nvSpPr>
        <p:spPr bwMode="auto">
          <a:xfrm rot="-7282380">
            <a:off x="5181600" y="39655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47" name="Oval 99"/>
          <p:cNvSpPr>
            <a:spLocks noChangeArrowheads="1"/>
          </p:cNvSpPr>
          <p:nvPr/>
        </p:nvSpPr>
        <p:spPr bwMode="auto">
          <a:xfrm rot="-7282380">
            <a:off x="5410200" y="3889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48" name="Oval 101"/>
          <p:cNvSpPr>
            <a:spLocks noChangeArrowheads="1"/>
          </p:cNvSpPr>
          <p:nvPr/>
        </p:nvSpPr>
        <p:spPr bwMode="auto">
          <a:xfrm rot="-7282380">
            <a:off x="4191000" y="41941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49" name="Oval 105"/>
          <p:cNvSpPr>
            <a:spLocks noChangeArrowheads="1"/>
          </p:cNvSpPr>
          <p:nvPr/>
        </p:nvSpPr>
        <p:spPr bwMode="auto">
          <a:xfrm rot="-7282380">
            <a:off x="3581400" y="44227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50" name="Oval 106"/>
          <p:cNvSpPr>
            <a:spLocks noChangeArrowheads="1"/>
          </p:cNvSpPr>
          <p:nvPr/>
        </p:nvSpPr>
        <p:spPr bwMode="auto">
          <a:xfrm rot="-7282380">
            <a:off x="4495800" y="41941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51" name="Oval 107"/>
          <p:cNvSpPr>
            <a:spLocks noChangeArrowheads="1"/>
          </p:cNvSpPr>
          <p:nvPr/>
        </p:nvSpPr>
        <p:spPr bwMode="auto">
          <a:xfrm rot="-7282380">
            <a:off x="3962400" y="4270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52" name="Oval 109"/>
          <p:cNvSpPr>
            <a:spLocks noChangeArrowheads="1"/>
          </p:cNvSpPr>
          <p:nvPr/>
        </p:nvSpPr>
        <p:spPr bwMode="auto">
          <a:xfrm rot="-7282380">
            <a:off x="3810000" y="44989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53" name="Oval 110"/>
          <p:cNvSpPr>
            <a:spLocks noChangeArrowheads="1"/>
          </p:cNvSpPr>
          <p:nvPr/>
        </p:nvSpPr>
        <p:spPr bwMode="auto">
          <a:xfrm rot="-7282380">
            <a:off x="6019800" y="3508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5554" name="Text Box 111"/>
          <p:cNvSpPr txBox="1">
            <a:spLocks noChangeArrowheads="1"/>
          </p:cNvSpPr>
          <p:nvPr/>
        </p:nvSpPr>
        <p:spPr bwMode="auto">
          <a:xfrm>
            <a:off x="1066800" y="2898775"/>
            <a:ext cx="130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Percent</a:t>
            </a:r>
          </a:p>
        </p:txBody>
      </p:sp>
      <p:sp>
        <p:nvSpPr>
          <p:cNvPr id="65555" name="Rectangle 112"/>
          <p:cNvSpPr>
            <a:spLocks noChangeArrowheads="1"/>
          </p:cNvSpPr>
          <p:nvPr/>
        </p:nvSpPr>
        <p:spPr bwMode="auto">
          <a:xfrm>
            <a:off x="4038600" y="5791200"/>
            <a:ext cx="2133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Residual</a:t>
            </a:r>
          </a:p>
        </p:txBody>
      </p:sp>
      <p:sp>
        <p:nvSpPr>
          <p:cNvPr id="65556" name="Line 113"/>
          <p:cNvSpPr>
            <a:spLocks noChangeShapeType="1"/>
          </p:cNvSpPr>
          <p:nvPr/>
        </p:nvSpPr>
        <p:spPr bwMode="auto">
          <a:xfrm>
            <a:off x="2733675" y="5413375"/>
            <a:ext cx="3971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Text Box 117"/>
          <p:cNvSpPr txBox="1">
            <a:spLocks noChangeArrowheads="1"/>
          </p:cNvSpPr>
          <p:nvPr/>
        </p:nvSpPr>
        <p:spPr bwMode="auto">
          <a:xfrm>
            <a:off x="1219200" y="1752600"/>
            <a:ext cx="678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2400"/>
              <a:t> A normal probability plot of the residuals can be used to check for normality:</a:t>
            </a:r>
          </a:p>
        </p:txBody>
      </p:sp>
      <p:sp>
        <p:nvSpPr>
          <p:cNvPr id="65558" name="Rectangle 118"/>
          <p:cNvSpPr>
            <a:spLocks noChangeArrowheads="1"/>
          </p:cNvSpPr>
          <p:nvPr/>
        </p:nvSpPr>
        <p:spPr bwMode="auto">
          <a:xfrm>
            <a:off x="2743200" y="5489575"/>
            <a:ext cx="4343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-3      -2      -1      0      1      2       3</a:t>
            </a:r>
          </a:p>
        </p:txBody>
      </p:sp>
      <p:sp>
        <p:nvSpPr>
          <p:cNvPr id="65559" name="Rectangle 119"/>
          <p:cNvSpPr>
            <a:spLocks noChangeArrowheads="1"/>
          </p:cNvSpPr>
          <p:nvPr/>
        </p:nvSpPr>
        <p:spPr bwMode="auto">
          <a:xfrm>
            <a:off x="2286000" y="5032375"/>
            <a:ext cx="457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0</a:t>
            </a:r>
          </a:p>
        </p:txBody>
      </p:sp>
      <p:sp>
        <p:nvSpPr>
          <p:cNvPr id="65560" name="Rectangle 120"/>
          <p:cNvSpPr>
            <a:spLocks noChangeArrowheads="1"/>
          </p:cNvSpPr>
          <p:nvPr/>
        </p:nvSpPr>
        <p:spPr bwMode="auto">
          <a:xfrm>
            <a:off x="2133600" y="3203575"/>
            <a:ext cx="609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2540583D-74EF-4046-8F2F-14709E26238D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0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Residual Analysis for </a:t>
            </a:r>
            <a:br>
              <a:rPr lang="en-US" altLang="en-US" smtClean="0"/>
            </a:br>
            <a:r>
              <a:rPr lang="en-US" altLang="en-US" smtClean="0"/>
              <a:t>Equal Variance </a:t>
            </a:r>
          </a:p>
        </p:txBody>
      </p:sp>
      <p:graphicFrame>
        <p:nvGraphicFramePr>
          <p:cNvPr id="6656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9" name="Clip" r:id="rId3" imgW="1031671" imgH="988883" progId="MS_ClipArt_Gallery.5">
                  <p:embed/>
                </p:oleObj>
              </mc:Choice>
              <mc:Fallback>
                <p:oleObj name="Clip" r:id="rId3" imgW="1031671" imgH="988883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Non-constant variance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5181600" y="5565775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5864225" y="5732463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Constant variance</a:t>
            </a:r>
          </a:p>
        </p:txBody>
      </p:sp>
      <p:sp>
        <p:nvSpPr>
          <p:cNvPr id="66568" name="Line 7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Oval 11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73" name="Oval 12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74" name="Oval 13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75" name="Oval 14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76" name="Oval 15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77" name="Oval 16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78" name="Oval 17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79" name="Oval 18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0" name="Oval 19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1" name="Oval 20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2" name="Oval 21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3" name="Oval 22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4" name="Oval 23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5" name="Oval 24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6" name="Oval 25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7" name="Oval 26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8" name="Oval 27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89" name="Oval 28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90" name="Oval 29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91" name="Oval 30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92" name="Rectangle 31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6593" name="Line 32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Line 33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5" name="Rectangle 34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6596" name="Line 35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7" name="Line 36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Oval 37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599" name="Oval 38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0" name="Oval 39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1" name="Oval 40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2" name="Oval 41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3" name="Oval 42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4" name="Oval 43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5" name="Oval 44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6" name="Oval 45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7" name="Oval 46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8" name="Oval 47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09" name="Oval 48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0" name="Oval 49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1" name="Oval 50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2" name="Oval 51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3" name="Oval 52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4" name="Oval 53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5" name="Oval 54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6" name="Oval 55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7" name="Oval 56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18" name="Line 57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9" name="Line 58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0" name="Line 59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1" name="Oval 60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2" name="Oval 61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3" name="Oval 62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4" name="Oval 63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5" name="Oval 64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6" name="Oval 65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7" name="Oval 66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8" name="Oval 67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29" name="Oval 68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0" name="Oval 69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1" name="Oval 70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2" name="Oval 71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3" name="Oval 72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4" name="Oval 73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5" name="Oval 74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6" name="Oval 75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7" name="Oval 76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8" name="Oval 77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39" name="Oval 78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40" name="Oval 79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41" name="Text Box 80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66642" name="Line 81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Line 82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83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6645" name="Rectangle 84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66646" name="Line 85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Line 86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Line 87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Oval 88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0" name="Oval 89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1" name="Oval 90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2" name="Oval 91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3" name="Oval 92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4" name="Oval 93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5" name="Oval 94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6" name="Oval 95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7" name="Oval 96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8" name="Oval 97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59" name="Oval 98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0" name="Oval 99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1" name="Oval 100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2" name="Oval 101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3" name="Oval 102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4" name="Oval 103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5" name="Oval 104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6" name="Oval 105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7" name="Text Box 106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66668" name="Oval 107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6669" name="Line 108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09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Rectangle 110"/>
          <p:cNvSpPr>
            <a:spLocks noChangeArrowheads="1"/>
          </p:cNvSpPr>
          <p:nvPr/>
        </p:nvSpPr>
        <p:spPr bwMode="auto">
          <a:xfrm rot="-5400000">
            <a:off x="-746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residuals</a:t>
            </a:r>
          </a:p>
        </p:txBody>
      </p:sp>
      <p:sp>
        <p:nvSpPr>
          <p:cNvPr id="66672" name="Rectangle 111"/>
          <p:cNvSpPr>
            <a:spLocks noChangeArrowheads="1"/>
          </p:cNvSpPr>
          <p:nvPr/>
        </p:nvSpPr>
        <p:spPr bwMode="auto">
          <a:xfrm rot="-5400000">
            <a:off x="43449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residuals</a:t>
            </a:r>
          </a:p>
        </p:txBody>
      </p:sp>
      <p:sp>
        <p:nvSpPr>
          <p:cNvPr id="66673" name="Line 112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F-test for the overall fit of the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To test the statistical significance of the regression relation between the response variable y and the set of  variables x</a:t>
            </a:r>
            <a:r>
              <a:rPr lang="en-US" altLang="en-US" sz="28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800" smtClean="0">
                <a:latin typeface="Times New Roman" panose="02020603050405020304" pitchFamily="18" charset="0"/>
              </a:rPr>
              <a:t>,…, x</a:t>
            </a:r>
            <a:r>
              <a:rPr lang="en-US" altLang="en-US" sz="2800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800" smtClean="0">
                <a:latin typeface="Times New Roman" panose="02020603050405020304" pitchFamily="18" charset="0"/>
              </a:rPr>
              <a:t>, i.e. to choose between the alternatives: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We use the test statistic: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Times New Roman" panose="02020603050405020304" pitchFamily="18" charset="0"/>
              </a:rPr>
              <a:t>		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743200" y="3689350"/>
          <a:ext cx="4191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6" name="Equation" r:id="rId3" imgW="2146300" imgH="457200" progId="Equation.3">
                  <p:embed/>
                </p:oleObj>
              </mc:Choice>
              <mc:Fallback>
                <p:oleObj name="Equation" r:id="rId3" imgW="2146300" imgH="4572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89350"/>
                        <a:ext cx="4191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886200" y="5181600"/>
          <a:ext cx="14478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7" name="Equation" r:id="rId5" imgW="647419" imgH="393529" progId="Equation.3">
                  <p:embed/>
                </p:oleObj>
              </mc:Choice>
              <mc:Fallback>
                <p:oleObj name="Equation" r:id="rId5" imgW="647419" imgH="393529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14478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EB6B534-59F3-4A62-9568-68D1443137A7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Slope and Intercept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a given set of data, we need to calculate values for the slope </a:t>
            </a:r>
            <a:r>
              <a:rPr lang="en-US" altLang="en-US" i="1" dirty="0" smtClean="0"/>
              <a:t>b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and the intercept </a:t>
            </a:r>
            <a:r>
              <a:rPr lang="en-US" altLang="en-US" i="1" dirty="0" smtClean="0"/>
              <a:t>b</a:t>
            </a:r>
            <a:r>
              <a:rPr lang="en-US" altLang="en-US" i="1" baseline="-25000" dirty="0" smtClean="0"/>
              <a:t>0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Scatter diagram shows the graph of a set of 30 (</a:t>
            </a:r>
            <a:r>
              <a:rPr lang="en-US" altLang="en-US" i="1" dirty="0" smtClean="0"/>
              <a:t>x, y</a:t>
            </a:r>
            <a:r>
              <a:rPr lang="en-US" altLang="en-US" dirty="0" smtClean="0"/>
              <a:t>) pairs that have an inexact relationship.</a:t>
            </a:r>
          </a:p>
          <a:p>
            <a:r>
              <a:rPr lang="en-US" altLang="en-US" dirty="0" smtClean="0"/>
              <a:t>How to estimate </a:t>
            </a:r>
            <a:r>
              <a:rPr lang="en-US" altLang="en-US" b="1" i="1" dirty="0" smtClean="0"/>
              <a:t>b</a:t>
            </a:r>
            <a:r>
              <a:rPr lang="en-US" altLang="en-US" b="1" i="1" baseline="-25000" dirty="0" smtClean="0"/>
              <a:t>0 </a:t>
            </a:r>
            <a:r>
              <a:rPr lang="en-US" altLang="en-US" dirty="0"/>
              <a:t>and </a:t>
            </a:r>
            <a:r>
              <a:rPr lang="en-US" altLang="en-US" b="1" i="1" dirty="0"/>
              <a:t>b</a:t>
            </a:r>
            <a:r>
              <a:rPr lang="en-US" altLang="en-US" b="1" i="1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?</a:t>
            </a:r>
            <a:endParaRPr lang="en-US" altLang="en-US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4FAEE8F9-9B33-498D-82F1-BA0657D19D2E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Relationships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2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5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7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83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84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85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86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87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88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89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0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1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2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3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4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5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6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5398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2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3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18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19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1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2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3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5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29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30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31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Strong relationships</a:t>
            </a:r>
          </a:p>
        </p:txBody>
      </p: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Weak relationships</a:t>
            </a:r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0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441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2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3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4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5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6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7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8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5449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0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1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2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3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4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5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6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7" name="Line 98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8" name="Line 99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9" name="Line 100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0" name="Line 101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Chap 12-</a:t>
            </a:r>
            <a:fld id="{436C2430-2DAF-44DA-8750-76FEC49E6B3F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Relationships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7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00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07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08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09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0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1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20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Y</a:t>
            </a:r>
          </a:p>
        </p:txBody>
      </p:sp>
      <p:sp>
        <p:nvSpPr>
          <p:cNvPr id="16422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X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No relationship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852488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8524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852488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852488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684E4B-4BD3-4010-B3FB-F2C408C1CDCF}" type="slidenum">
              <a:rPr lang="en-US" altLang="en-US" sz="10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595313" y="228600"/>
            <a:ext cx="7793037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Examples of Approximate </a:t>
            </a:r>
            <a:br>
              <a:rPr lang="en-US" altLang="en-US" dirty="0" smtClean="0"/>
            </a:br>
            <a:r>
              <a:rPr lang="en-US" altLang="en-US" dirty="0" smtClean="0"/>
              <a:t>r  Values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334963" y="26003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350838" y="27527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 rot="7282380" flipH="1">
            <a:off x="2468563" y="3438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 rot="7282380" flipH="1">
            <a:off x="1858963" y="3209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 rot="7282380" flipH="1">
            <a:off x="1401763" y="3057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 rot="7282380" flipH="1">
            <a:off x="411163" y="2676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 rot="7282380" flipH="1">
            <a:off x="792163" y="2828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 rot="7282380" flipH="1">
            <a:off x="1173163" y="2981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58750" y="20653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34963" y="41243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 rot="7282380" flipH="1">
            <a:off x="2087563" y="3286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597150" y="38941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3382963" y="26765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 flipV="1">
            <a:off x="3392488" y="28209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 rot="-7282380">
            <a:off x="5510213" y="3811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 rot="-7282380">
            <a:off x="5434013" y="3430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 rot="-7282380">
            <a:off x="3605213" y="2439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 rot="-7282380">
            <a:off x="3757613" y="2820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 rot="-7282380">
            <a:off x="5129213" y="36591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 rot="-7282380">
            <a:off x="3452813" y="3125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 rot="-7282380">
            <a:off x="4748213" y="3430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 rot="-7282380">
            <a:off x="4214813" y="2820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 rot="-7282380">
            <a:off x="4443413" y="2668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 rot="-7282380">
            <a:off x="5281613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 rot="-7282380">
            <a:off x="3833813" y="3125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 rot="-7282380">
            <a:off x="5053013" y="2973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 rot="-7282380">
            <a:off x="4138613" y="3125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 rot="-7282380">
            <a:off x="4519613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 rot="-7282380">
            <a:off x="4291013" y="3430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3200400" y="2057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3382963" y="4124325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56388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H="1">
            <a:off x="6354763" y="252412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Oval 38"/>
          <p:cNvSpPr>
            <a:spLocks noChangeArrowheads="1"/>
          </p:cNvSpPr>
          <p:nvPr/>
        </p:nvSpPr>
        <p:spPr bwMode="auto">
          <a:xfrm rot="-7282380">
            <a:off x="6683375" y="3438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47" name="Oval 39"/>
          <p:cNvSpPr>
            <a:spLocks noChangeArrowheads="1"/>
          </p:cNvSpPr>
          <p:nvPr/>
        </p:nvSpPr>
        <p:spPr bwMode="auto">
          <a:xfrm rot="-7282380">
            <a:off x="8512175" y="2752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48" name="Oval 40"/>
          <p:cNvSpPr>
            <a:spLocks noChangeArrowheads="1"/>
          </p:cNvSpPr>
          <p:nvPr/>
        </p:nvSpPr>
        <p:spPr bwMode="auto">
          <a:xfrm rot="-7282380">
            <a:off x="8664575" y="3057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49" name="Oval 41"/>
          <p:cNvSpPr>
            <a:spLocks noChangeArrowheads="1"/>
          </p:cNvSpPr>
          <p:nvPr/>
        </p:nvSpPr>
        <p:spPr bwMode="auto">
          <a:xfrm rot="-7282380">
            <a:off x="7750175" y="3362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50" name="Oval 42"/>
          <p:cNvSpPr>
            <a:spLocks noChangeArrowheads="1"/>
          </p:cNvSpPr>
          <p:nvPr/>
        </p:nvSpPr>
        <p:spPr bwMode="auto">
          <a:xfrm rot="-7282380">
            <a:off x="7826375" y="2752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51" name="Oval 43"/>
          <p:cNvSpPr>
            <a:spLocks noChangeArrowheads="1"/>
          </p:cNvSpPr>
          <p:nvPr/>
        </p:nvSpPr>
        <p:spPr bwMode="auto">
          <a:xfrm rot="-7282380">
            <a:off x="7345363" y="2676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 rot="-7282380">
            <a:off x="6530975" y="2828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 rot="-7282380">
            <a:off x="6835775" y="2981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 rot="-7282380">
            <a:off x="7140575" y="316865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 rot="-7282380">
            <a:off x="7521575" y="3133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 rot="-7282380">
            <a:off x="7292975" y="3438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202363" y="19891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17458" name="Line 50"/>
          <p:cNvSpPr>
            <a:spLocks noChangeShapeType="1"/>
          </p:cNvSpPr>
          <p:nvPr/>
        </p:nvSpPr>
        <p:spPr bwMode="auto">
          <a:xfrm>
            <a:off x="6378575" y="41243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 rot="-7282380">
            <a:off x="8259763" y="3286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8610600" y="35798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>
            <a:off x="1706563" y="51149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V="1">
            <a:off x="1722438" y="5267325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3" name="Oval 55"/>
          <p:cNvSpPr>
            <a:spLocks noChangeArrowheads="1"/>
          </p:cNvSpPr>
          <p:nvPr/>
        </p:nvSpPr>
        <p:spPr bwMode="auto">
          <a:xfrm rot="-7282380">
            <a:off x="1782763" y="6257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64" name="Oval 56"/>
          <p:cNvSpPr>
            <a:spLocks noChangeArrowheads="1"/>
          </p:cNvSpPr>
          <p:nvPr/>
        </p:nvSpPr>
        <p:spPr bwMode="auto">
          <a:xfrm rot="-7282380">
            <a:off x="1935163" y="5876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65" name="Oval 57"/>
          <p:cNvSpPr>
            <a:spLocks noChangeArrowheads="1"/>
          </p:cNvSpPr>
          <p:nvPr/>
        </p:nvSpPr>
        <p:spPr bwMode="auto">
          <a:xfrm rot="-7282380">
            <a:off x="3687763" y="4886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66" name="Oval 58"/>
          <p:cNvSpPr>
            <a:spLocks noChangeArrowheads="1"/>
          </p:cNvSpPr>
          <p:nvPr/>
        </p:nvSpPr>
        <p:spPr bwMode="auto">
          <a:xfrm rot="-7282380">
            <a:off x="3840163" y="5267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67" name="Oval 59"/>
          <p:cNvSpPr>
            <a:spLocks noChangeArrowheads="1"/>
          </p:cNvSpPr>
          <p:nvPr/>
        </p:nvSpPr>
        <p:spPr bwMode="auto">
          <a:xfrm rot="-7282380">
            <a:off x="2239963" y="6105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68" name="Oval 60"/>
          <p:cNvSpPr>
            <a:spLocks noChangeArrowheads="1"/>
          </p:cNvSpPr>
          <p:nvPr/>
        </p:nvSpPr>
        <p:spPr bwMode="auto">
          <a:xfrm rot="-7282380">
            <a:off x="3992563" y="5572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69" name="Oval 61"/>
          <p:cNvSpPr>
            <a:spLocks noChangeArrowheads="1"/>
          </p:cNvSpPr>
          <p:nvPr/>
        </p:nvSpPr>
        <p:spPr bwMode="auto">
          <a:xfrm rot="-7282380">
            <a:off x="3230563" y="6105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0" name="Oval 62"/>
          <p:cNvSpPr>
            <a:spLocks noChangeArrowheads="1"/>
          </p:cNvSpPr>
          <p:nvPr/>
        </p:nvSpPr>
        <p:spPr bwMode="auto">
          <a:xfrm rot="-7282380">
            <a:off x="3306763" y="4886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1" name="Oval 63"/>
          <p:cNvSpPr>
            <a:spLocks noChangeArrowheads="1"/>
          </p:cNvSpPr>
          <p:nvPr/>
        </p:nvSpPr>
        <p:spPr bwMode="auto">
          <a:xfrm rot="-7282380">
            <a:off x="2620963" y="4962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2" name="Oval 64"/>
          <p:cNvSpPr>
            <a:spLocks noChangeArrowheads="1"/>
          </p:cNvSpPr>
          <p:nvPr/>
        </p:nvSpPr>
        <p:spPr bwMode="auto">
          <a:xfrm rot="-7282380">
            <a:off x="1782763" y="5495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3" name="Oval 65"/>
          <p:cNvSpPr>
            <a:spLocks noChangeArrowheads="1"/>
          </p:cNvSpPr>
          <p:nvPr/>
        </p:nvSpPr>
        <p:spPr bwMode="auto">
          <a:xfrm rot="-7282380">
            <a:off x="2163763" y="5191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4" name="Oval 66"/>
          <p:cNvSpPr>
            <a:spLocks noChangeArrowheads="1"/>
          </p:cNvSpPr>
          <p:nvPr/>
        </p:nvSpPr>
        <p:spPr bwMode="auto">
          <a:xfrm rot="-7282380">
            <a:off x="2468563" y="568325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 rot="-7282380">
            <a:off x="3459163" y="5800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 rot="-7282380">
            <a:off x="2925763" y="5800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 rot="-7282380">
            <a:off x="2773363" y="6257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1249363" y="48085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>
            <a:off x="1706563" y="65627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 rot="-7282380">
            <a:off x="3763963" y="5953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3938588" y="60944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17482" name="Line 74"/>
          <p:cNvSpPr>
            <a:spLocks noChangeShapeType="1"/>
          </p:cNvSpPr>
          <p:nvPr/>
        </p:nvSpPr>
        <p:spPr bwMode="auto">
          <a:xfrm>
            <a:off x="4983163" y="51149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3" name="Line 75"/>
          <p:cNvSpPr>
            <a:spLocks noChangeShapeType="1"/>
          </p:cNvSpPr>
          <p:nvPr/>
        </p:nvSpPr>
        <p:spPr bwMode="auto">
          <a:xfrm flipV="1">
            <a:off x="5135563" y="5419725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4" name="Text Box 83"/>
          <p:cNvSpPr txBox="1">
            <a:spLocks noChangeArrowheads="1"/>
          </p:cNvSpPr>
          <p:nvPr/>
        </p:nvSpPr>
        <p:spPr bwMode="auto">
          <a:xfrm>
            <a:off x="4654550" y="48847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17485" name="Line 84"/>
          <p:cNvSpPr>
            <a:spLocks noChangeShapeType="1"/>
          </p:cNvSpPr>
          <p:nvPr/>
        </p:nvSpPr>
        <p:spPr bwMode="auto">
          <a:xfrm>
            <a:off x="4983163" y="65627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6" name="Oval 85"/>
          <p:cNvSpPr>
            <a:spLocks noChangeArrowheads="1"/>
          </p:cNvSpPr>
          <p:nvPr/>
        </p:nvSpPr>
        <p:spPr bwMode="auto">
          <a:xfrm rot="-7282380">
            <a:off x="5287963" y="5953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87" name="Text Box 86"/>
          <p:cNvSpPr txBox="1">
            <a:spLocks noChangeArrowheads="1"/>
          </p:cNvSpPr>
          <p:nvPr/>
        </p:nvSpPr>
        <p:spPr bwMode="auto">
          <a:xfrm>
            <a:off x="7215188" y="60944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x</a:t>
            </a:r>
          </a:p>
        </p:txBody>
      </p:sp>
      <p:sp>
        <p:nvSpPr>
          <p:cNvPr id="17488" name="Line 87"/>
          <p:cNvSpPr>
            <a:spLocks noChangeShapeType="1"/>
          </p:cNvSpPr>
          <p:nvPr/>
        </p:nvSpPr>
        <p:spPr bwMode="auto">
          <a:xfrm>
            <a:off x="6430963" y="32099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9" name="Oval 91"/>
          <p:cNvSpPr>
            <a:spLocks noChangeArrowheads="1"/>
          </p:cNvSpPr>
          <p:nvPr/>
        </p:nvSpPr>
        <p:spPr bwMode="auto">
          <a:xfrm rot="-7282380">
            <a:off x="5592763" y="5876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0" name="Oval 92"/>
          <p:cNvSpPr>
            <a:spLocks noChangeArrowheads="1"/>
          </p:cNvSpPr>
          <p:nvPr/>
        </p:nvSpPr>
        <p:spPr bwMode="auto">
          <a:xfrm rot="-7282380">
            <a:off x="5897563" y="5800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1" name="Oval 93"/>
          <p:cNvSpPr>
            <a:spLocks noChangeArrowheads="1"/>
          </p:cNvSpPr>
          <p:nvPr/>
        </p:nvSpPr>
        <p:spPr bwMode="auto">
          <a:xfrm rot="-7282380">
            <a:off x="6202363" y="5724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2" name="Oval 94"/>
          <p:cNvSpPr>
            <a:spLocks noChangeArrowheads="1"/>
          </p:cNvSpPr>
          <p:nvPr/>
        </p:nvSpPr>
        <p:spPr bwMode="auto">
          <a:xfrm rot="-7282380">
            <a:off x="6659563" y="5572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3" name="Oval 95"/>
          <p:cNvSpPr>
            <a:spLocks noChangeArrowheads="1"/>
          </p:cNvSpPr>
          <p:nvPr/>
        </p:nvSpPr>
        <p:spPr bwMode="auto">
          <a:xfrm rot="-7282380">
            <a:off x="6964363" y="5495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4" name="Oval 96"/>
          <p:cNvSpPr>
            <a:spLocks noChangeArrowheads="1"/>
          </p:cNvSpPr>
          <p:nvPr/>
        </p:nvSpPr>
        <p:spPr bwMode="auto">
          <a:xfrm rot="-7282380">
            <a:off x="7497763" y="5343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5" name="Oval 97"/>
          <p:cNvSpPr>
            <a:spLocks noChangeArrowheads="1"/>
          </p:cNvSpPr>
          <p:nvPr/>
        </p:nvSpPr>
        <p:spPr bwMode="auto">
          <a:xfrm rot="-7282380">
            <a:off x="3230563" y="5343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6" name="Oval 98"/>
          <p:cNvSpPr>
            <a:spLocks noChangeArrowheads="1"/>
          </p:cNvSpPr>
          <p:nvPr/>
        </p:nvSpPr>
        <p:spPr bwMode="auto">
          <a:xfrm rot="-7282380">
            <a:off x="3001963" y="4810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7" name="Oval 99"/>
          <p:cNvSpPr>
            <a:spLocks noChangeArrowheads="1"/>
          </p:cNvSpPr>
          <p:nvPr/>
        </p:nvSpPr>
        <p:spPr bwMode="auto">
          <a:xfrm rot="-7282380">
            <a:off x="2544763" y="5343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7498" name="Text Box 100"/>
          <p:cNvSpPr txBox="1">
            <a:spLocks noChangeArrowheads="1"/>
          </p:cNvSpPr>
          <p:nvPr/>
        </p:nvSpPr>
        <p:spPr bwMode="auto">
          <a:xfrm>
            <a:off x="-358775" y="1509713"/>
            <a:ext cx="57054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600"/>
              <a:t>Tag with appropriate  r value: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600"/>
              <a:t>  0,  1,  -1,  +0.3, -0.6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Designs\PrenHall1.pot</Template>
  <TotalTime>0</TotalTime>
  <Pages>20</Pages>
  <Words>2360</Words>
  <Application>Microsoft Office PowerPoint</Application>
  <PresentationFormat>On-screen Show (4:3)</PresentationFormat>
  <Paragraphs>548</Paragraphs>
  <Slides>67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Wingdings</vt:lpstr>
      <vt:lpstr>Symbol</vt:lpstr>
      <vt:lpstr>Times New Roman</vt:lpstr>
      <vt:lpstr>Tahoma</vt:lpstr>
      <vt:lpstr>PrenHall1</vt:lpstr>
      <vt:lpstr>1_PrenHall1</vt:lpstr>
      <vt:lpstr>Equation</vt:lpstr>
      <vt:lpstr>Mtb Graph</vt:lpstr>
      <vt:lpstr>Chart</vt:lpstr>
      <vt:lpstr>Clip</vt:lpstr>
      <vt:lpstr>PowerPoint Presentation</vt:lpstr>
      <vt:lpstr>Regression Models</vt:lpstr>
      <vt:lpstr>Dataset: Sample 0f 30 houses</vt:lpstr>
      <vt:lpstr>Correlation vs. Regression</vt:lpstr>
      <vt:lpstr>Correlation Coefficient</vt:lpstr>
      <vt:lpstr>Types of Relationships</vt:lpstr>
      <vt:lpstr>Types of Relationships</vt:lpstr>
      <vt:lpstr>Types of Relationships</vt:lpstr>
      <vt:lpstr>Examples of Approximate  r  Values</vt:lpstr>
      <vt:lpstr>Scatter Plot of sample 30 houses</vt:lpstr>
      <vt:lpstr>Simple Linear Regression Model</vt:lpstr>
      <vt:lpstr>Population &amp; Sample Regression Models</vt:lpstr>
      <vt:lpstr>Population &amp; Sample Regression Models</vt:lpstr>
      <vt:lpstr>Population &amp; Sample Regression Models</vt:lpstr>
      <vt:lpstr>Population &amp; Sample Regression Models</vt:lpstr>
      <vt:lpstr>Population &amp; Sample Regression Models</vt:lpstr>
      <vt:lpstr>Simple Linear Regression Model</vt:lpstr>
      <vt:lpstr>Simple Linear Regression Model</vt:lpstr>
      <vt:lpstr>Assumptions of Regression Models</vt:lpstr>
      <vt:lpstr>Normality of Errors and equal variance</vt:lpstr>
      <vt:lpstr>LINE assumptions in Regression</vt:lpstr>
      <vt:lpstr>Simple Linear Regression Equation (Prediction Line)</vt:lpstr>
      <vt:lpstr>Scatter Plot</vt:lpstr>
      <vt:lpstr>Estimate the Regression Equation</vt:lpstr>
      <vt:lpstr>Residuals (Deviations From the Line)</vt:lpstr>
      <vt:lpstr>Residuals</vt:lpstr>
      <vt:lpstr>Computation Ideas (1)</vt:lpstr>
      <vt:lpstr>Computation Ideas (2)</vt:lpstr>
      <vt:lpstr>Least Squares Method</vt:lpstr>
      <vt:lpstr>Finding the Least Squares Equation</vt:lpstr>
      <vt:lpstr>Population &amp; Sample Regression Models</vt:lpstr>
      <vt:lpstr>Scatter Plot of the sample (30) houses</vt:lpstr>
      <vt:lpstr>Predictions using  Regression Analysis</vt:lpstr>
      <vt:lpstr>Interpolation vs. Extrapolation</vt:lpstr>
      <vt:lpstr>Measures of Variation</vt:lpstr>
      <vt:lpstr>Measures of Variation</vt:lpstr>
      <vt:lpstr>Measures of Variation</vt:lpstr>
      <vt:lpstr>Coefficient of Determination, r2</vt:lpstr>
      <vt:lpstr>Examples of Approximate  r2  Values</vt:lpstr>
      <vt:lpstr>Examples of Approximate  r2  Values</vt:lpstr>
      <vt:lpstr>Examples of Approximate  r2  Values</vt:lpstr>
      <vt:lpstr>Model Evaluation</vt:lpstr>
      <vt:lpstr>Standard Error of Estimate</vt:lpstr>
      <vt:lpstr>Is the Model Significant? (Simple Regression)</vt:lpstr>
      <vt:lpstr>  Is the Defendant Guilty? </vt:lpstr>
      <vt:lpstr>Reject / Accept  Null Hypothesis</vt:lpstr>
      <vt:lpstr>   Multiple Regression </vt:lpstr>
      <vt:lpstr>The Multiple Regression Model</vt:lpstr>
      <vt:lpstr>Multiple Regression Model</vt:lpstr>
      <vt:lpstr>Multiple Regression Model</vt:lpstr>
      <vt:lpstr>R2   vs.  Adjusted R2</vt:lpstr>
      <vt:lpstr>Is the Model Significant?</vt:lpstr>
      <vt:lpstr>F Test for Significance</vt:lpstr>
      <vt:lpstr>Are all the independent variables needed?</vt:lpstr>
      <vt:lpstr>Are Individual Variables Significant?</vt:lpstr>
      <vt:lpstr>Inference about the Slope: t Test </vt:lpstr>
      <vt:lpstr>Multiple Regression Example</vt:lpstr>
      <vt:lpstr>F-Test for Overall Significance</vt:lpstr>
      <vt:lpstr>t- tests </vt:lpstr>
      <vt:lpstr>PowerPoint Presentation</vt:lpstr>
      <vt:lpstr>Residual Analysis</vt:lpstr>
      <vt:lpstr>Residual Analysis for Linearity</vt:lpstr>
      <vt:lpstr>PowerPoint Presentation</vt:lpstr>
      <vt:lpstr>Residual Analysis for Normality</vt:lpstr>
      <vt:lpstr>Residual Analysis for  Equal Variance </vt:lpstr>
      <vt:lpstr>F-test for the overall fit of the model</vt:lpstr>
      <vt:lpstr>Slope and Intercept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2015-04-21T02:00:51Z</dcterms:created>
  <dcterms:modified xsi:type="dcterms:W3CDTF">2019-01-19T03:40:26Z</dcterms:modified>
</cp:coreProperties>
</file>