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  <p:sldMasterId id="2147483685" r:id="rId3"/>
    <p:sldMasterId id="2147483701" r:id="rId4"/>
  </p:sldMasterIdLst>
  <p:notesMasterIdLst>
    <p:notesMasterId r:id="rId53"/>
  </p:notesMasterIdLst>
  <p:handoutMasterIdLst>
    <p:handoutMasterId r:id="rId54"/>
  </p:handoutMasterIdLst>
  <p:sldIdLst>
    <p:sldId id="257" r:id="rId5"/>
    <p:sldId id="411" r:id="rId6"/>
    <p:sldId id="531" r:id="rId7"/>
    <p:sldId id="545" r:id="rId8"/>
    <p:sldId id="549" r:id="rId9"/>
    <p:sldId id="544" r:id="rId10"/>
    <p:sldId id="546" r:id="rId11"/>
    <p:sldId id="550" r:id="rId12"/>
    <p:sldId id="533" r:id="rId13"/>
    <p:sldId id="530" r:id="rId14"/>
    <p:sldId id="536" r:id="rId15"/>
    <p:sldId id="528" r:id="rId16"/>
    <p:sldId id="466" r:id="rId17"/>
    <p:sldId id="384" r:id="rId18"/>
    <p:sldId id="385" r:id="rId19"/>
    <p:sldId id="386" r:id="rId20"/>
    <p:sldId id="387" r:id="rId21"/>
    <p:sldId id="467" r:id="rId22"/>
    <p:sldId id="504" r:id="rId23"/>
    <p:sldId id="505" r:id="rId24"/>
    <p:sldId id="506" r:id="rId25"/>
    <p:sldId id="537" r:id="rId26"/>
    <p:sldId id="497" r:id="rId27"/>
    <p:sldId id="394" r:id="rId28"/>
    <p:sldId id="494" r:id="rId29"/>
    <p:sldId id="495" r:id="rId30"/>
    <p:sldId id="540" r:id="rId31"/>
    <p:sldId id="535" r:id="rId32"/>
    <p:sldId id="547" r:id="rId33"/>
    <p:sldId id="548" r:id="rId34"/>
    <p:sldId id="492" r:id="rId35"/>
    <p:sldId id="468" r:id="rId36"/>
    <p:sldId id="469" r:id="rId37"/>
    <p:sldId id="470" r:id="rId38"/>
    <p:sldId id="471" r:id="rId39"/>
    <p:sldId id="473" r:id="rId40"/>
    <p:sldId id="484" r:id="rId41"/>
    <p:sldId id="541" r:id="rId42"/>
    <p:sldId id="477" r:id="rId43"/>
    <p:sldId id="502" r:id="rId44"/>
    <p:sldId id="493" r:id="rId45"/>
    <p:sldId id="543" r:id="rId46"/>
    <p:sldId id="498" r:id="rId47"/>
    <p:sldId id="499" r:id="rId48"/>
    <p:sldId id="500" r:id="rId49"/>
    <p:sldId id="501" r:id="rId50"/>
    <p:sldId id="489" r:id="rId51"/>
    <p:sldId id="538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0399"/>
    <a:srgbClr val="E5F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089" autoAdjust="0"/>
  </p:normalViewPr>
  <p:slideViewPr>
    <p:cSldViewPr>
      <p:cViewPr varScale="1">
        <p:scale>
          <a:sx n="59" d="100"/>
          <a:sy n="59" d="100"/>
        </p:scale>
        <p:origin x="150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My%20Courses\Data%20Mining\Lectire%20Materials%20and%20workshops\Lecture%20Materials%202018\Decision%20Trees\entropy%20calcul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measures</a:t>
            </a:r>
            <a:r>
              <a:rPr lang="en-US" baseline="0"/>
              <a:t> of homogeneity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'Entropy at a node'!$F$3</c:f>
              <c:strCache>
                <c:ptCount val="1"/>
                <c:pt idx="0">
                  <c:v>Entropy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'Entropy at a node'!$C$4:$C$19</c:f>
              <c:numCache>
                <c:formatCode>General</c:formatCode>
                <c:ptCount val="16"/>
                <c:pt idx="0">
                  <c:v>0</c:v>
                </c:pt>
                <c:pt idx="1">
                  <c:v>5</c:v>
                </c:pt>
                <c:pt idx="2">
                  <c:v>25</c:v>
                </c:pt>
                <c:pt idx="3">
                  <c:v>50</c:v>
                </c:pt>
                <c:pt idx="4">
                  <c:v>100</c:v>
                </c:pt>
                <c:pt idx="5">
                  <c:v>150</c:v>
                </c:pt>
                <c:pt idx="6">
                  <c:v>200</c:v>
                </c:pt>
                <c:pt idx="7">
                  <c:v>250</c:v>
                </c:pt>
                <c:pt idx="8">
                  <c:v>300</c:v>
                </c:pt>
                <c:pt idx="9">
                  <c:v>350</c:v>
                </c:pt>
                <c:pt idx="10">
                  <c:v>400</c:v>
                </c:pt>
                <c:pt idx="11">
                  <c:v>450</c:v>
                </c:pt>
                <c:pt idx="12">
                  <c:v>475</c:v>
                </c:pt>
                <c:pt idx="13">
                  <c:v>490</c:v>
                </c:pt>
                <c:pt idx="14">
                  <c:v>499</c:v>
                </c:pt>
                <c:pt idx="15">
                  <c:v>500</c:v>
                </c:pt>
              </c:numCache>
            </c:numRef>
          </c:xVal>
          <c:yVal>
            <c:numRef>
              <c:f>'Entropy at a node'!$F$4:$F$19</c:f>
              <c:numCache>
                <c:formatCode>0.0000</c:formatCode>
                <c:ptCount val="16"/>
                <c:pt idx="0">
                  <c:v>0</c:v>
                </c:pt>
                <c:pt idx="1">
                  <c:v>8.0793135895911181E-2</c:v>
                </c:pt>
                <c:pt idx="2">
                  <c:v>0.28639695711595625</c:v>
                </c:pt>
                <c:pt idx="3">
                  <c:v>0.46899559358928122</c:v>
                </c:pt>
                <c:pt idx="4">
                  <c:v>0.72192809488736231</c:v>
                </c:pt>
                <c:pt idx="5">
                  <c:v>0.8812908992306927</c:v>
                </c:pt>
                <c:pt idx="6">
                  <c:v>0.97095059445466858</c:v>
                </c:pt>
                <c:pt idx="7">
                  <c:v>1</c:v>
                </c:pt>
                <c:pt idx="8">
                  <c:v>0.97095059445466858</c:v>
                </c:pt>
                <c:pt idx="9">
                  <c:v>0.8812908992306927</c:v>
                </c:pt>
                <c:pt idx="10">
                  <c:v>0.72192809488736231</c:v>
                </c:pt>
                <c:pt idx="11">
                  <c:v>0.46899559358928122</c:v>
                </c:pt>
                <c:pt idx="12">
                  <c:v>0.28639695711595625</c:v>
                </c:pt>
                <c:pt idx="13">
                  <c:v>0.14144054254182067</c:v>
                </c:pt>
                <c:pt idx="14">
                  <c:v>2.0814071335501033E-2</c:v>
                </c:pt>
                <c:pt idx="1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46-48C9-8342-EDB7D5857D3A}"/>
            </c:ext>
          </c:extLst>
        </c:ser>
        <c:ser>
          <c:idx val="1"/>
          <c:order val="1"/>
          <c:tx>
            <c:strRef>
              <c:f>'Entropy at a node'!$G$3</c:f>
              <c:strCache>
                <c:ptCount val="1"/>
                <c:pt idx="0">
                  <c:v>Gini index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'Entropy at a node'!$C$4:$C$19</c:f>
              <c:numCache>
                <c:formatCode>General</c:formatCode>
                <c:ptCount val="16"/>
                <c:pt idx="0">
                  <c:v>0</c:v>
                </c:pt>
                <c:pt idx="1">
                  <c:v>5</c:v>
                </c:pt>
                <c:pt idx="2">
                  <c:v>25</c:v>
                </c:pt>
                <c:pt idx="3">
                  <c:v>50</c:v>
                </c:pt>
                <c:pt idx="4">
                  <c:v>100</c:v>
                </c:pt>
                <c:pt idx="5">
                  <c:v>150</c:v>
                </c:pt>
                <c:pt idx="6">
                  <c:v>200</c:v>
                </c:pt>
                <c:pt idx="7">
                  <c:v>250</c:v>
                </c:pt>
                <c:pt idx="8">
                  <c:v>300</c:v>
                </c:pt>
                <c:pt idx="9">
                  <c:v>350</c:v>
                </c:pt>
                <c:pt idx="10">
                  <c:v>400</c:v>
                </c:pt>
                <c:pt idx="11">
                  <c:v>450</c:v>
                </c:pt>
                <c:pt idx="12">
                  <c:v>475</c:v>
                </c:pt>
                <c:pt idx="13">
                  <c:v>490</c:v>
                </c:pt>
                <c:pt idx="14">
                  <c:v>499</c:v>
                </c:pt>
                <c:pt idx="15">
                  <c:v>500</c:v>
                </c:pt>
              </c:numCache>
            </c:numRef>
          </c:xVal>
          <c:yVal>
            <c:numRef>
              <c:f>'Entropy at a node'!$G$4:$G$19</c:f>
              <c:numCache>
                <c:formatCode>0.0000</c:formatCode>
                <c:ptCount val="16"/>
                <c:pt idx="0">
                  <c:v>0</c:v>
                </c:pt>
                <c:pt idx="1">
                  <c:v>1.9800000000000029E-2</c:v>
                </c:pt>
                <c:pt idx="2">
                  <c:v>9.5000000000000029E-2</c:v>
                </c:pt>
                <c:pt idx="3">
                  <c:v>0.17999999999999994</c:v>
                </c:pt>
                <c:pt idx="4">
                  <c:v>0.31999999999999984</c:v>
                </c:pt>
                <c:pt idx="5">
                  <c:v>0.42000000000000004</c:v>
                </c:pt>
                <c:pt idx="6">
                  <c:v>0.48</c:v>
                </c:pt>
                <c:pt idx="7">
                  <c:v>0.5</c:v>
                </c:pt>
                <c:pt idx="8">
                  <c:v>0.48</c:v>
                </c:pt>
                <c:pt idx="9">
                  <c:v>0.4200000000000001</c:v>
                </c:pt>
                <c:pt idx="10">
                  <c:v>0.31999999999999984</c:v>
                </c:pt>
                <c:pt idx="11">
                  <c:v>0.17999999999999994</c:v>
                </c:pt>
                <c:pt idx="12">
                  <c:v>9.5000000000000084E-2</c:v>
                </c:pt>
                <c:pt idx="13">
                  <c:v>3.9200000000000124E-2</c:v>
                </c:pt>
                <c:pt idx="14">
                  <c:v>3.9919999999999956E-3</c:v>
                </c:pt>
                <c:pt idx="1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546-48C9-8342-EDB7D5857D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3147167"/>
        <c:axId val="1103148831"/>
      </c:scatterChart>
      <c:valAx>
        <c:axId val="1103147167"/>
        <c:scaling>
          <c:orientation val="minMax"/>
          <c:max val="50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Benign Tumors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3148831"/>
        <c:crosses val="autoZero"/>
        <c:crossBetween val="midCat"/>
      </c:valAx>
      <c:valAx>
        <c:axId val="110314883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31471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E50D847-FAC3-4B56-9363-79913F3F0343}" type="datetimeFigureOut">
              <a:rPr lang="en-US"/>
              <a:pPr>
                <a:defRPr/>
              </a:pPr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2137377-8BF6-48E9-9378-01352795F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0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A15CAB8-560E-4FA0-A73E-9D5893B2B093}" type="datetimeFigureOut">
              <a:rPr lang="en-US"/>
              <a:pPr>
                <a:defRPr/>
              </a:pPr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C7D063C-4EC2-43E3-865A-C6CC9139E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7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8975"/>
            <a:ext cx="4567237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16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868" tIns="44930" rIns="89868" bIns="4493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AD1ADD-6B79-47C9-B608-79FD66410A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5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= 407/500,    Precision =  407/515,  accuracy =  567/768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7D063C-4EC2-43E3-865A-C6CC9139ECA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04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6316C8-D929-453C-A92D-9292E11D10A0}" type="slidenum">
              <a:rPr lang="en-US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222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Train data(</a:t>
            </a:r>
            <a:r>
              <a:rPr lang="zh-CN" altLang="en-US" dirty="0"/>
              <a:t>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7D063C-4EC2-43E3-865A-C6CC9139EC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只有一个数据（元素）在某个</a:t>
            </a:r>
            <a:r>
              <a:rPr lang="en-US" altLang="zh-CN" dirty="0"/>
              <a:t>class</a:t>
            </a:r>
            <a:r>
              <a:rPr lang="zh-CN" altLang="en-US" dirty="0"/>
              <a:t>中，过拟合的标志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7D063C-4EC2-43E3-865A-C6CC9139EC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98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Overfitting </a:t>
            </a:r>
            <a:r>
              <a:rPr lang="zh-CN" altLang="en-US" dirty="0"/>
              <a:t>（模型过于复杂）会降低模型实际的</a:t>
            </a:r>
            <a:r>
              <a:rPr lang="en-US" altLang="zh-CN" dirty="0"/>
              <a:t>classify</a:t>
            </a:r>
            <a:r>
              <a:rPr lang="zh-CN" altLang="en-US" dirty="0"/>
              <a:t>的能力（用</a:t>
            </a:r>
            <a:r>
              <a:rPr lang="en-US" altLang="zh-CN" dirty="0"/>
              <a:t>test model</a:t>
            </a:r>
            <a:r>
              <a:rPr lang="zh-CN" altLang="en-US" dirty="0"/>
              <a:t>测试时）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7D063C-4EC2-43E3-865A-C6CC9139EC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3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* </a:t>
            </a:r>
            <a:r>
              <a:rPr lang="en-US" altLang="zh-CN" dirty="0"/>
              <a:t>Y = a0 + a1x + a2x^2……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7D063C-4EC2-43E3-865A-C6CC9139EC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1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40 training 30 validation 30test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7D063C-4EC2-43E3-865A-C6CC9139EC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16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7D063C-4EC2-43E3-865A-C6CC9139EC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35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FCB62-B6D9-45E4-BE82-A2478E0D1592}" type="slidenum">
              <a:rPr lang="en-US"/>
              <a:pPr/>
              <a:t>36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EBC65-5A09-4397-8AF1-B97D4ABC9062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DAEBB-0960-4F49-9E8C-1AB4AABC8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4AF46-5A8C-42EC-801E-F3B9DAD03011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38DAD-3FA4-4544-B702-4F7BE9DF9D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38794-4290-4569-B87F-1A4E27563D99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443D4-1AA4-4472-8E02-4892267980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59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4" y="1143000"/>
            <a:ext cx="8318500" cy="518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24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9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9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DBF65-0910-41A3-A8E7-C36F1764258D}" type="datetime1">
              <a:rPr lang="en-US" smtClean="0"/>
              <a:t>9/24/2019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F31C9-8DF0-4308-925C-2958AA112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9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1" y="3840480"/>
            <a:ext cx="6400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4A3E-9D1A-47D8-8229-8926115357C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421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E4181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63B7-5F12-48E4-A47E-F0F4654757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80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04463" y="2424684"/>
            <a:ext cx="691039" cy="256540"/>
          </a:xfrm>
          <a:custGeom>
            <a:avLst/>
            <a:gdLst/>
            <a:ahLst/>
            <a:cxnLst/>
            <a:rect l="l" t="t" r="r" b="b"/>
            <a:pathLst>
              <a:path w="921385" h="256539">
                <a:moveTo>
                  <a:pt x="917447" y="0"/>
                </a:moveTo>
                <a:lnTo>
                  <a:pt x="860297" y="6857"/>
                </a:lnTo>
                <a:lnTo>
                  <a:pt x="745997" y="22097"/>
                </a:lnTo>
                <a:lnTo>
                  <a:pt x="630935" y="40385"/>
                </a:lnTo>
                <a:lnTo>
                  <a:pt x="573785" y="51053"/>
                </a:lnTo>
                <a:lnTo>
                  <a:pt x="487679" y="69341"/>
                </a:lnTo>
                <a:lnTo>
                  <a:pt x="400811" y="91439"/>
                </a:lnTo>
                <a:lnTo>
                  <a:pt x="343661" y="108203"/>
                </a:lnTo>
                <a:lnTo>
                  <a:pt x="228599" y="145541"/>
                </a:lnTo>
                <a:lnTo>
                  <a:pt x="114299" y="186689"/>
                </a:lnTo>
                <a:lnTo>
                  <a:pt x="0" y="229361"/>
                </a:lnTo>
                <a:lnTo>
                  <a:pt x="9905" y="256031"/>
                </a:lnTo>
                <a:lnTo>
                  <a:pt x="124205" y="213359"/>
                </a:lnTo>
                <a:lnTo>
                  <a:pt x="181355" y="192785"/>
                </a:lnTo>
                <a:lnTo>
                  <a:pt x="294893" y="153923"/>
                </a:lnTo>
                <a:lnTo>
                  <a:pt x="352043" y="135635"/>
                </a:lnTo>
                <a:lnTo>
                  <a:pt x="409193" y="118871"/>
                </a:lnTo>
                <a:lnTo>
                  <a:pt x="522731" y="90677"/>
                </a:lnTo>
                <a:lnTo>
                  <a:pt x="636269" y="68579"/>
                </a:lnTo>
                <a:lnTo>
                  <a:pt x="749807" y="50291"/>
                </a:lnTo>
                <a:lnTo>
                  <a:pt x="806957" y="42671"/>
                </a:lnTo>
                <a:lnTo>
                  <a:pt x="864107" y="35813"/>
                </a:lnTo>
                <a:lnTo>
                  <a:pt x="921257" y="28193"/>
                </a:lnTo>
                <a:lnTo>
                  <a:pt x="9174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3701605" y="2731770"/>
            <a:ext cx="695325" cy="483234"/>
          </a:xfrm>
          <a:custGeom>
            <a:avLst/>
            <a:gdLst/>
            <a:ahLst/>
            <a:cxnLst/>
            <a:rect l="l" t="t" r="r" b="b"/>
            <a:pathLst>
              <a:path w="927100" h="483235">
                <a:moveTo>
                  <a:pt x="17525" y="0"/>
                </a:moveTo>
                <a:lnTo>
                  <a:pt x="57149" y="66293"/>
                </a:lnTo>
                <a:lnTo>
                  <a:pt x="143255" y="129539"/>
                </a:lnTo>
                <a:lnTo>
                  <a:pt x="229361" y="190499"/>
                </a:lnTo>
                <a:lnTo>
                  <a:pt x="286511" y="228599"/>
                </a:lnTo>
                <a:lnTo>
                  <a:pt x="344423" y="265175"/>
                </a:lnTo>
                <a:lnTo>
                  <a:pt x="401573" y="298703"/>
                </a:lnTo>
                <a:lnTo>
                  <a:pt x="488441" y="343661"/>
                </a:lnTo>
                <a:lnTo>
                  <a:pt x="546353" y="368807"/>
                </a:lnTo>
                <a:lnTo>
                  <a:pt x="603503" y="391667"/>
                </a:lnTo>
                <a:lnTo>
                  <a:pt x="661415" y="411479"/>
                </a:lnTo>
                <a:lnTo>
                  <a:pt x="719327" y="429767"/>
                </a:lnTo>
                <a:lnTo>
                  <a:pt x="862583" y="468629"/>
                </a:lnTo>
                <a:lnTo>
                  <a:pt x="919733" y="483107"/>
                </a:lnTo>
                <a:lnTo>
                  <a:pt x="926591" y="454913"/>
                </a:lnTo>
                <a:lnTo>
                  <a:pt x="812291" y="425957"/>
                </a:lnTo>
                <a:lnTo>
                  <a:pt x="755903" y="410717"/>
                </a:lnTo>
                <a:lnTo>
                  <a:pt x="642365" y="374903"/>
                </a:lnTo>
                <a:lnTo>
                  <a:pt x="585977" y="354329"/>
                </a:lnTo>
                <a:lnTo>
                  <a:pt x="528827" y="330707"/>
                </a:lnTo>
                <a:lnTo>
                  <a:pt x="472439" y="304037"/>
                </a:lnTo>
                <a:lnTo>
                  <a:pt x="387857" y="257555"/>
                </a:lnTo>
                <a:lnTo>
                  <a:pt x="330707" y="223265"/>
                </a:lnTo>
                <a:lnTo>
                  <a:pt x="274319" y="185927"/>
                </a:lnTo>
                <a:lnTo>
                  <a:pt x="245363" y="166877"/>
                </a:lnTo>
                <a:lnTo>
                  <a:pt x="188213" y="126491"/>
                </a:lnTo>
                <a:lnTo>
                  <a:pt x="74675" y="43433"/>
                </a:lnTo>
                <a:lnTo>
                  <a:pt x="1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698748" y="2813305"/>
            <a:ext cx="701039" cy="1161415"/>
          </a:xfrm>
          <a:custGeom>
            <a:avLst/>
            <a:gdLst/>
            <a:ahLst/>
            <a:cxnLst/>
            <a:rect l="l" t="t" r="r" b="b"/>
            <a:pathLst>
              <a:path w="934720" h="1161414">
                <a:moveTo>
                  <a:pt x="25145" y="0"/>
                </a:moveTo>
                <a:lnTo>
                  <a:pt x="57149" y="120395"/>
                </a:lnTo>
                <a:lnTo>
                  <a:pt x="85343" y="172973"/>
                </a:lnTo>
                <a:lnTo>
                  <a:pt x="114299" y="226313"/>
                </a:lnTo>
                <a:lnTo>
                  <a:pt x="143255" y="278129"/>
                </a:lnTo>
                <a:lnTo>
                  <a:pt x="171449" y="329945"/>
                </a:lnTo>
                <a:lnTo>
                  <a:pt x="200405" y="380237"/>
                </a:lnTo>
                <a:lnTo>
                  <a:pt x="228599" y="430529"/>
                </a:lnTo>
                <a:lnTo>
                  <a:pt x="257555" y="479297"/>
                </a:lnTo>
                <a:lnTo>
                  <a:pt x="272033" y="502919"/>
                </a:lnTo>
                <a:lnTo>
                  <a:pt x="285749" y="526541"/>
                </a:lnTo>
                <a:lnTo>
                  <a:pt x="329183" y="595121"/>
                </a:lnTo>
                <a:lnTo>
                  <a:pt x="343661" y="617219"/>
                </a:lnTo>
                <a:lnTo>
                  <a:pt x="358139" y="638555"/>
                </a:lnTo>
                <a:lnTo>
                  <a:pt x="371855" y="659891"/>
                </a:lnTo>
                <a:lnTo>
                  <a:pt x="400811" y="701039"/>
                </a:lnTo>
                <a:lnTo>
                  <a:pt x="444245" y="758951"/>
                </a:lnTo>
                <a:lnTo>
                  <a:pt x="487679" y="812291"/>
                </a:lnTo>
                <a:lnTo>
                  <a:pt x="516635" y="845057"/>
                </a:lnTo>
                <a:lnTo>
                  <a:pt x="530351" y="861059"/>
                </a:lnTo>
                <a:lnTo>
                  <a:pt x="573785" y="905255"/>
                </a:lnTo>
                <a:lnTo>
                  <a:pt x="602741" y="932687"/>
                </a:lnTo>
                <a:lnTo>
                  <a:pt x="631697" y="958595"/>
                </a:lnTo>
                <a:lnTo>
                  <a:pt x="689609" y="1005839"/>
                </a:lnTo>
                <a:lnTo>
                  <a:pt x="746759" y="1048511"/>
                </a:lnTo>
                <a:lnTo>
                  <a:pt x="861821" y="1125473"/>
                </a:lnTo>
                <a:lnTo>
                  <a:pt x="919733" y="1161287"/>
                </a:lnTo>
                <a:lnTo>
                  <a:pt x="934211" y="1137665"/>
                </a:lnTo>
                <a:lnTo>
                  <a:pt x="848867" y="1083563"/>
                </a:lnTo>
                <a:lnTo>
                  <a:pt x="792479" y="1045463"/>
                </a:lnTo>
                <a:lnTo>
                  <a:pt x="735329" y="1005077"/>
                </a:lnTo>
                <a:lnTo>
                  <a:pt x="707135" y="983741"/>
                </a:lnTo>
                <a:lnTo>
                  <a:pt x="693419" y="972311"/>
                </a:lnTo>
                <a:lnTo>
                  <a:pt x="678941" y="960881"/>
                </a:lnTo>
                <a:lnTo>
                  <a:pt x="650747" y="937259"/>
                </a:lnTo>
                <a:lnTo>
                  <a:pt x="636269" y="924305"/>
                </a:lnTo>
                <a:lnTo>
                  <a:pt x="622553" y="911351"/>
                </a:lnTo>
                <a:lnTo>
                  <a:pt x="608075" y="898397"/>
                </a:lnTo>
                <a:lnTo>
                  <a:pt x="594359" y="884681"/>
                </a:lnTo>
                <a:lnTo>
                  <a:pt x="579881" y="870965"/>
                </a:lnTo>
                <a:lnTo>
                  <a:pt x="537209" y="826007"/>
                </a:lnTo>
                <a:lnTo>
                  <a:pt x="523493" y="810005"/>
                </a:lnTo>
                <a:lnTo>
                  <a:pt x="509015" y="794003"/>
                </a:lnTo>
                <a:lnTo>
                  <a:pt x="495299" y="777239"/>
                </a:lnTo>
                <a:lnTo>
                  <a:pt x="480821" y="759713"/>
                </a:lnTo>
                <a:lnTo>
                  <a:pt x="467105" y="741425"/>
                </a:lnTo>
                <a:lnTo>
                  <a:pt x="452627" y="723137"/>
                </a:lnTo>
                <a:lnTo>
                  <a:pt x="438149" y="704087"/>
                </a:lnTo>
                <a:lnTo>
                  <a:pt x="424433" y="684275"/>
                </a:lnTo>
                <a:lnTo>
                  <a:pt x="409955" y="664463"/>
                </a:lnTo>
                <a:lnTo>
                  <a:pt x="396239" y="643889"/>
                </a:lnTo>
                <a:lnTo>
                  <a:pt x="367283" y="601217"/>
                </a:lnTo>
                <a:lnTo>
                  <a:pt x="353567" y="579881"/>
                </a:lnTo>
                <a:lnTo>
                  <a:pt x="339089" y="557021"/>
                </a:lnTo>
                <a:lnTo>
                  <a:pt x="324611" y="534923"/>
                </a:lnTo>
                <a:lnTo>
                  <a:pt x="310895" y="511301"/>
                </a:lnTo>
                <a:lnTo>
                  <a:pt x="296417" y="488441"/>
                </a:lnTo>
                <a:lnTo>
                  <a:pt x="281939" y="464057"/>
                </a:lnTo>
                <a:lnTo>
                  <a:pt x="267461" y="440435"/>
                </a:lnTo>
                <a:lnTo>
                  <a:pt x="253745" y="416051"/>
                </a:lnTo>
                <a:lnTo>
                  <a:pt x="224789" y="366521"/>
                </a:lnTo>
                <a:lnTo>
                  <a:pt x="167639" y="264413"/>
                </a:lnTo>
                <a:lnTo>
                  <a:pt x="139445" y="212597"/>
                </a:lnTo>
                <a:lnTo>
                  <a:pt x="111251" y="160019"/>
                </a:lnTo>
                <a:lnTo>
                  <a:pt x="82295" y="106679"/>
                </a:lnTo>
                <a:lnTo>
                  <a:pt x="251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3698176" y="2891791"/>
            <a:ext cx="703898" cy="1843405"/>
          </a:xfrm>
          <a:custGeom>
            <a:avLst/>
            <a:gdLst/>
            <a:ahLst/>
            <a:cxnLst/>
            <a:rect l="l" t="t" r="r" b="b"/>
            <a:pathLst>
              <a:path w="938529" h="1843404">
                <a:moveTo>
                  <a:pt x="26669" y="0"/>
                </a:moveTo>
                <a:lnTo>
                  <a:pt x="0" y="8381"/>
                </a:lnTo>
                <a:lnTo>
                  <a:pt x="57149" y="179831"/>
                </a:lnTo>
                <a:lnTo>
                  <a:pt x="85343" y="265175"/>
                </a:lnTo>
                <a:lnTo>
                  <a:pt x="114299" y="348995"/>
                </a:lnTo>
                <a:lnTo>
                  <a:pt x="142493" y="432815"/>
                </a:lnTo>
                <a:lnTo>
                  <a:pt x="171449" y="515111"/>
                </a:lnTo>
                <a:lnTo>
                  <a:pt x="199643" y="595883"/>
                </a:lnTo>
                <a:lnTo>
                  <a:pt x="256793" y="753617"/>
                </a:lnTo>
                <a:lnTo>
                  <a:pt x="285749" y="829055"/>
                </a:lnTo>
                <a:lnTo>
                  <a:pt x="314705" y="902969"/>
                </a:lnTo>
                <a:lnTo>
                  <a:pt x="342899" y="973835"/>
                </a:lnTo>
                <a:lnTo>
                  <a:pt x="371855" y="1042415"/>
                </a:lnTo>
                <a:lnTo>
                  <a:pt x="386333" y="1075943"/>
                </a:lnTo>
                <a:lnTo>
                  <a:pt x="400049" y="1107947"/>
                </a:lnTo>
                <a:lnTo>
                  <a:pt x="414527" y="1139951"/>
                </a:lnTo>
                <a:lnTo>
                  <a:pt x="429005" y="1170431"/>
                </a:lnTo>
                <a:lnTo>
                  <a:pt x="457961" y="1229867"/>
                </a:lnTo>
                <a:lnTo>
                  <a:pt x="472439" y="1258061"/>
                </a:lnTo>
                <a:lnTo>
                  <a:pt x="486155" y="1285493"/>
                </a:lnTo>
                <a:lnTo>
                  <a:pt x="515111" y="1338071"/>
                </a:lnTo>
                <a:lnTo>
                  <a:pt x="544067" y="1386839"/>
                </a:lnTo>
                <a:lnTo>
                  <a:pt x="573023" y="1433321"/>
                </a:lnTo>
                <a:lnTo>
                  <a:pt x="587501" y="1455419"/>
                </a:lnTo>
                <a:lnTo>
                  <a:pt x="601217" y="1476755"/>
                </a:lnTo>
                <a:lnTo>
                  <a:pt x="615695" y="1498091"/>
                </a:lnTo>
                <a:lnTo>
                  <a:pt x="630173" y="1518665"/>
                </a:lnTo>
                <a:lnTo>
                  <a:pt x="644651" y="1537715"/>
                </a:lnTo>
                <a:lnTo>
                  <a:pt x="659129" y="1557527"/>
                </a:lnTo>
                <a:lnTo>
                  <a:pt x="688085" y="1594103"/>
                </a:lnTo>
                <a:lnTo>
                  <a:pt x="717041" y="1629155"/>
                </a:lnTo>
                <a:lnTo>
                  <a:pt x="730757" y="1645919"/>
                </a:lnTo>
                <a:lnTo>
                  <a:pt x="759713" y="1679447"/>
                </a:lnTo>
                <a:lnTo>
                  <a:pt x="774191" y="1694687"/>
                </a:lnTo>
                <a:lnTo>
                  <a:pt x="831341" y="1756409"/>
                </a:lnTo>
                <a:lnTo>
                  <a:pt x="889253" y="1814321"/>
                </a:lnTo>
                <a:lnTo>
                  <a:pt x="917447" y="1843277"/>
                </a:lnTo>
                <a:lnTo>
                  <a:pt x="938021" y="1822703"/>
                </a:lnTo>
                <a:lnTo>
                  <a:pt x="909065" y="1794509"/>
                </a:lnTo>
                <a:lnTo>
                  <a:pt x="823721" y="1706879"/>
                </a:lnTo>
                <a:lnTo>
                  <a:pt x="795527" y="1675637"/>
                </a:lnTo>
                <a:lnTo>
                  <a:pt x="781049" y="1660397"/>
                </a:lnTo>
                <a:lnTo>
                  <a:pt x="738377" y="1610867"/>
                </a:lnTo>
                <a:lnTo>
                  <a:pt x="724661" y="1594103"/>
                </a:lnTo>
                <a:lnTo>
                  <a:pt x="710183" y="1576577"/>
                </a:lnTo>
                <a:lnTo>
                  <a:pt x="696467" y="1558289"/>
                </a:lnTo>
                <a:lnTo>
                  <a:pt x="681989" y="1540001"/>
                </a:lnTo>
                <a:lnTo>
                  <a:pt x="667511" y="1520951"/>
                </a:lnTo>
                <a:lnTo>
                  <a:pt x="653795" y="1501901"/>
                </a:lnTo>
                <a:lnTo>
                  <a:pt x="639317" y="1482089"/>
                </a:lnTo>
                <a:lnTo>
                  <a:pt x="625601" y="1461515"/>
                </a:lnTo>
                <a:lnTo>
                  <a:pt x="596645" y="1418081"/>
                </a:lnTo>
                <a:lnTo>
                  <a:pt x="553973" y="1348739"/>
                </a:lnTo>
                <a:lnTo>
                  <a:pt x="540257" y="1323593"/>
                </a:lnTo>
                <a:lnTo>
                  <a:pt x="525779" y="1298447"/>
                </a:lnTo>
                <a:lnTo>
                  <a:pt x="512063" y="1271777"/>
                </a:lnTo>
                <a:lnTo>
                  <a:pt x="497585" y="1245107"/>
                </a:lnTo>
                <a:lnTo>
                  <a:pt x="483107" y="1216913"/>
                </a:lnTo>
                <a:lnTo>
                  <a:pt x="469391" y="1187957"/>
                </a:lnTo>
                <a:lnTo>
                  <a:pt x="454913" y="1158239"/>
                </a:lnTo>
                <a:lnTo>
                  <a:pt x="440435" y="1127759"/>
                </a:lnTo>
                <a:lnTo>
                  <a:pt x="426719" y="1096517"/>
                </a:lnTo>
                <a:lnTo>
                  <a:pt x="412241" y="1064513"/>
                </a:lnTo>
                <a:lnTo>
                  <a:pt x="397763" y="1030985"/>
                </a:lnTo>
                <a:lnTo>
                  <a:pt x="369569" y="963167"/>
                </a:lnTo>
                <a:lnTo>
                  <a:pt x="340613" y="892301"/>
                </a:lnTo>
                <a:lnTo>
                  <a:pt x="312419" y="819149"/>
                </a:lnTo>
                <a:lnTo>
                  <a:pt x="255269" y="665987"/>
                </a:lnTo>
                <a:lnTo>
                  <a:pt x="227075" y="586739"/>
                </a:lnTo>
                <a:lnTo>
                  <a:pt x="198119" y="505967"/>
                </a:lnTo>
                <a:lnTo>
                  <a:pt x="169925" y="423671"/>
                </a:lnTo>
                <a:lnTo>
                  <a:pt x="140969" y="339851"/>
                </a:lnTo>
                <a:lnTo>
                  <a:pt x="112775" y="256031"/>
                </a:lnTo>
                <a:lnTo>
                  <a:pt x="83819" y="170687"/>
                </a:lnTo>
                <a:lnTo>
                  <a:pt x="26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3697605" y="2968752"/>
            <a:ext cx="705326" cy="2602230"/>
          </a:xfrm>
          <a:custGeom>
            <a:avLst/>
            <a:gdLst/>
            <a:ahLst/>
            <a:cxnLst/>
            <a:rect l="l" t="t" r="r" b="b"/>
            <a:pathLst>
              <a:path w="940435" h="2602229">
                <a:moveTo>
                  <a:pt x="28193" y="0"/>
                </a:moveTo>
                <a:lnTo>
                  <a:pt x="0" y="6857"/>
                </a:lnTo>
                <a:lnTo>
                  <a:pt x="57149" y="249173"/>
                </a:lnTo>
                <a:lnTo>
                  <a:pt x="86105" y="369569"/>
                </a:lnTo>
                <a:lnTo>
                  <a:pt x="114299" y="489203"/>
                </a:lnTo>
                <a:lnTo>
                  <a:pt x="143255" y="607313"/>
                </a:lnTo>
                <a:lnTo>
                  <a:pt x="171449" y="723899"/>
                </a:lnTo>
                <a:lnTo>
                  <a:pt x="200405" y="838961"/>
                </a:lnTo>
                <a:lnTo>
                  <a:pt x="228599" y="951737"/>
                </a:lnTo>
                <a:lnTo>
                  <a:pt x="257555" y="1061465"/>
                </a:lnTo>
                <a:lnTo>
                  <a:pt x="272033" y="1115567"/>
                </a:lnTo>
                <a:lnTo>
                  <a:pt x="285749" y="1168907"/>
                </a:lnTo>
                <a:lnTo>
                  <a:pt x="300227" y="1221485"/>
                </a:lnTo>
                <a:lnTo>
                  <a:pt x="314705" y="1273301"/>
                </a:lnTo>
                <a:lnTo>
                  <a:pt x="329183" y="1323593"/>
                </a:lnTo>
                <a:lnTo>
                  <a:pt x="342899" y="1373885"/>
                </a:lnTo>
                <a:lnTo>
                  <a:pt x="357377" y="1422653"/>
                </a:lnTo>
                <a:lnTo>
                  <a:pt x="371855" y="1470659"/>
                </a:lnTo>
                <a:lnTo>
                  <a:pt x="386333" y="1517141"/>
                </a:lnTo>
                <a:lnTo>
                  <a:pt x="400811" y="1562861"/>
                </a:lnTo>
                <a:lnTo>
                  <a:pt x="414527" y="1607819"/>
                </a:lnTo>
                <a:lnTo>
                  <a:pt x="429005" y="1652015"/>
                </a:lnTo>
                <a:lnTo>
                  <a:pt x="443483" y="1693925"/>
                </a:lnTo>
                <a:lnTo>
                  <a:pt x="457961" y="1735073"/>
                </a:lnTo>
                <a:lnTo>
                  <a:pt x="472439" y="1775459"/>
                </a:lnTo>
                <a:lnTo>
                  <a:pt x="486155" y="1814321"/>
                </a:lnTo>
                <a:lnTo>
                  <a:pt x="500633" y="1851659"/>
                </a:lnTo>
                <a:lnTo>
                  <a:pt x="515111" y="1888235"/>
                </a:lnTo>
                <a:lnTo>
                  <a:pt x="544067" y="1957577"/>
                </a:lnTo>
                <a:lnTo>
                  <a:pt x="558545" y="1991105"/>
                </a:lnTo>
                <a:lnTo>
                  <a:pt x="572261" y="2023109"/>
                </a:lnTo>
                <a:lnTo>
                  <a:pt x="586739" y="2054351"/>
                </a:lnTo>
                <a:lnTo>
                  <a:pt x="601217" y="2084831"/>
                </a:lnTo>
                <a:lnTo>
                  <a:pt x="615695" y="2114549"/>
                </a:lnTo>
                <a:lnTo>
                  <a:pt x="644651" y="2170937"/>
                </a:lnTo>
                <a:lnTo>
                  <a:pt x="658367" y="2198369"/>
                </a:lnTo>
                <a:lnTo>
                  <a:pt x="687323" y="2250185"/>
                </a:lnTo>
                <a:lnTo>
                  <a:pt x="744473" y="2347721"/>
                </a:lnTo>
                <a:lnTo>
                  <a:pt x="773429" y="2392679"/>
                </a:lnTo>
                <a:lnTo>
                  <a:pt x="802385" y="2436875"/>
                </a:lnTo>
                <a:lnTo>
                  <a:pt x="830579" y="2479547"/>
                </a:lnTo>
                <a:lnTo>
                  <a:pt x="916685" y="2602229"/>
                </a:lnTo>
                <a:lnTo>
                  <a:pt x="940307" y="2586227"/>
                </a:lnTo>
                <a:lnTo>
                  <a:pt x="883157" y="2504693"/>
                </a:lnTo>
                <a:lnTo>
                  <a:pt x="854963" y="2463545"/>
                </a:lnTo>
                <a:lnTo>
                  <a:pt x="826007" y="2420873"/>
                </a:lnTo>
                <a:lnTo>
                  <a:pt x="797813" y="2377439"/>
                </a:lnTo>
                <a:lnTo>
                  <a:pt x="769619" y="2332481"/>
                </a:lnTo>
                <a:lnTo>
                  <a:pt x="740663" y="2285999"/>
                </a:lnTo>
                <a:lnTo>
                  <a:pt x="712469" y="2236469"/>
                </a:lnTo>
                <a:lnTo>
                  <a:pt x="669797" y="2157983"/>
                </a:lnTo>
                <a:lnTo>
                  <a:pt x="641603" y="2101595"/>
                </a:lnTo>
                <a:lnTo>
                  <a:pt x="627125" y="2072639"/>
                </a:lnTo>
                <a:lnTo>
                  <a:pt x="612647" y="2042921"/>
                </a:lnTo>
                <a:lnTo>
                  <a:pt x="598931" y="2011679"/>
                </a:lnTo>
                <a:lnTo>
                  <a:pt x="584453" y="1979675"/>
                </a:lnTo>
                <a:lnTo>
                  <a:pt x="569975" y="1946909"/>
                </a:lnTo>
                <a:lnTo>
                  <a:pt x="556259" y="1912619"/>
                </a:lnTo>
                <a:lnTo>
                  <a:pt x="541781" y="1877567"/>
                </a:lnTo>
                <a:lnTo>
                  <a:pt x="527303" y="1841753"/>
                </a:lnTo>
                <a:lnTo>
                  <a:pt x="513587" y="1804415"/>
                </a:lnTo>
                <a:lnTo>
                  <a:pt x="499109" y="1765553"/>
                </a:lnTo>
                <a:lnTo>
                  <a:pt x="484631" y="1725929"/>
                </a:lnTo>
                <a:lnTo>
                  <a:pt x="470915" y="1684781"/>
                </a:lnTo>
                <a:lnTo>
                  <a:pt x="456437" y="1642871"/>
                </a:lnTo>
                <a:lnTo>
                  <a:pt x="441959" y="1599437"/>
                </a:lnTo>
                <a:lnTo>
                  <a:pt x="427481" y="1554479"/>
                </a:lnTo>
                <a:lnTo>
                  <a:pt x="413765" y="1508759"/>
                </a:lnTo>
                <a:lnTo>
                  <a:pt x="399287" y="1462277"/>
                </a:lnTo>
                <a:lnTo>
                  <a:pt x="384809" y="1414271"/>
                </a:lnTo>
                <a:lnTo>
                  <a:pt x="371093" y="1365503"/>
                </a:lnTo>
                <a:lnTo>
                  <a:pt x="356615" y="1315973"/>
                </a:lnTo>
                <a:lnTo>
                  <a:pt x="342137" y="1265681"/>
                </a:lnTo>
                <a:lnTo>
                  <a:pt x="327659" y="1213865"/>
                </a:lnTo>
                <a:lnTo>
                  <a:pt x="313943" y="1161287"/>
                </a:lnTo>
                <a:lnTo>
                  <a:pt x="284987" y="1054607"/>
                </a:lnTo>
                <a:lnTo>
                  <a:pt x="256793" y="944117"/>
                </a:lnTo>
                <a:lnTo>
                  <a:pt x="227837" y="832103"/>
                </a:lnTo>
                <a:lnTo>
                  <a:pt x="199643" y="717041"/>
                </a:lnTo>
                <a:lnTo>
                  <a:pt x="170687" y="600455"/>
                </a:lnTo>
                <a:lnTo>
                  <a:pt x="142493" y="482345"/>
                </a:lnTo>
                <a:lnTo>
                  <a:pt x="113537" y="362711"/>
                </a:lnTo>
                <a:lnTo>
                  <a:pt x="85343" y="242315"/>
                </a:lnTo>
                <a:lnTo>
                  <a:pt x="28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3697605" y="3121914"/>
            <a:ext cx="705802" cy="3210560"/>
          </a:xfrm>
          <a:custGeom>
            <a:avLst/>
            <a:gdLst/>
            <a:ahLst/>
            <a:cxnLst/>
            <a:rect l="l" t="t" r="r" b="b"/>
            <a:pathLst>
              <a:path w="941070" h="3210560">
                <a:moveTo>
                  <a:pt x="28193" y="0"/>
                </a:moveTo>
                <a:lnTo>
                  <a:pt x="0" y="5333"/>
                </a:lnTo>
                <a:lnTo>
                  <a:pt x="28955" y="155447"/>
                </a:lnTo>
                <a:lnTo>
                  <a:pt x="57149" y="304799"/>
                </a:lnTo>
                <a:lnTo>
                  <a:pt x="86105" y="453389"/>
                </a:lnTo>
                <a:lnTo>
                  <a:pt x="114299" y="601217"/>
                </a:lnTo>
                <a:lnTo>
                  <a:pt x="143255" y="747521"/>
                </a:lnTo>
                <a:lnTo>
                  <a:pt x="171449" y="891539"/>
                </a:lnTo>
                <a:lnTo>
                  <a:pt x="200405" y="1033271"/>
                </a:lnTo>
                <a:lnTo>
                  <a:pt x="214121" y="1103375"/>
                </a:lnTo>
                <a:lnTo>
                  <a:pt x="228599" y="1172717"/>
                </a:lnTo>
                <a:lnTo>
                  <a:pt x="257555" y="1308353"/>
                </a:lnTo>
                <a:lnTo>
                  <a:pt x="271271" y="1374647"/>
                </a:lnTo>
                <a:lnTo>
                  <a:pt x="285749" y="1440941"/>
                </a:lnTo>
                <a:lnTo>
                  <a:pt x="300227" y="1505711"/>
                </a:lnTo>
                <a:lnTo>
                  <a:pt x="314705" y="1568957"/>
                </a:lnTo>
                <a:lnTo>
                  <a:pt x="328421" y="1632203"/>
                </a:lnTo>
                <a:lnTo>
                  <a:pt x="342899" y="1693925"/>
                </a:lnTo>
                <a:lnTo>
                  <a:pt x="357377" y="1754123"/>
                </a:lnTo>
                <a:lnTo>
                  <a:pt x="371855" y="1813559"/>
                </a:lnTo>
                <a:lnTo>
                  <a:pt x="386333" y="1871471"/>
                </a:lnTo>
                <a:lnTo>
                  <a:pt x="400049" y="1927859"/>
                </a:lnTo>
                <a:lnTo>
                  <a:pt x="414527" y="1982723"/>
                </a:lnTo>
                <a:lnTo>
                  <a:pt x="429005" y="2036825"/>
                </a:lnTo>
                <a:lnTo>
                  <a:pt x="443483" y="2089403"/>
                </a:lnTo>
                <a:lnTo>
                  <a:pt x="457199" y="2140457"/>
                </a:lnTo>
                <a:lnTo>
                  <a:pt x="471677" y="2189225"/>
                </a:lnTo>
                <a:lnTo>
                  <a:pt x="486155" y="2237231"/>
                </a:lnTo>
                <a:lnTo>
                  <a:pt x="500633" y="2283713"/>
                </a:lnTo>
                <a:lnTo>
                  <a:pt x="515111" y="2328671"/>
                </a:lnTo>
                <a:lnTo>
                  <a:pt x="528827" y="2372105"/>
                </a:lnTo>
                <a:lnTo>
                  <a:pt x="543305" y="2414777"/>
                </a:lnTo>
                <a:lnTo>
                  <a:pt x="572261" y="2495549"/>
                </a:lnTo>
                <a:lnTo>
                  <a:pt x="586739" y="2533649"/>
                </a:lnTo>
                <a:lnTo>
                  <a:pt x="600455" y="2571749"/>
                </a:lnTo>
                <a:lnTo>
                  <a:pt x="629411" y="2643377"/>
                </a:lnTo>
                <a:lnTo>
                  <a:pt x="643889" y="2677667"/>
                </a:lnTo>
                <a:lnTo>
                  <a:pt x="658367" y="2711195"/>
                </a:lnTo>
                <a:lnTo>
                  <a:pt x="672845" y="2743961"/>
                </a:lnTo>
                <a:lnTo>
                  <a:pt x="686561" y="2775203"/>
                </a:lnTo>
                <a:lnTo>
                  <a:pt x="715517" y="2836925"/>
                </a:lnTo>
                <a:lnTo>
                  <a:pt x="744473" y="2895599"/>
                </a:lnTo>
                <a:lnTo>
                  <a:pt x="772667" y="2951225"/>
                </a:lnTo>
                <a:lnTo>
                  <a:pt x="801623" y="3005327"/>
                </a:lnTo>
                <a:lnTo>
                  <a:pt x="830579" y="3057905"/>
                </a:lnTo>
                <a:lnTo>
                  <a:pt x="858773" y="3109721"/>
                </a:lnTo>
                <a:lnTo>
                  <a:pt x="887729" y="3160013"/>
                </a:lnTo>
                <a:lnTo>
                  <a:pt x="915923" y="3210305"/>
                </a:lnTo>
                <a:lnTo>
                  <a:pt x="941069" y="3195827"/>
                </a:lnTo>
                <a:lnTo>
                  <a:pt x="912113" y="3146297"/>
                </a:lnTo>
                <a:lnTo>
                  <a:pt x="883919" y="3095243"/>
                </a:lnTo>
                <a:lnTo>
                  <a:pt x="854963" y="3044189"/>
                </a:lnTo>
                <a:lnTo>
                  <a:pt x="826769" y="2992373"/>
                </a:lnTo>
                <a:lnTo>
                  <a:pt x="769619" y="2882645"/>
                </a:lnTo>
                <a:lnTo>
                  <a:pt x="741425" y="2824733"/>
                </a:lnTo>
                <a:lnTo>
                  <a:pt x="713231" y="2763773"/>
                </a:lnTo>
                <a:lnTo>
                  <a:pt x="698753" y="2732531"/>
                </a:lnTo>
                <a:lnTo>
                  <a:pt x="684275" y="2699765"/>
                </a:lnTo>
                <a:lnTo>
                  <a:pt x="670559" y="2666999"/>
                </a:lnTo>
                <a:lnTo>
                  <a:pt x="656081" y="2632709"/>
                </a:lnTo>
                <a:lnTo>
                  <a:pt x="641603" y="2597657"/>
                </a:lnTo>
                <a:lnTo>
                  <a:pt x="627887" y="2561081"/>
                </a:lnTo>
                <a:lnTo>
                  <a:pt x="613409" y="2523743"/>
                </a:lnTo>
                <a:lnTo>
                  <a:pt x="598931" y="2485643"/>
                </a:lnTo>
                <a:lnTo>
                  <a:pt x="584453" y="2446019"/>
                </a:lnTo>
                <a:lnTo>
                  <a:pt x="541781" y="2320289"/>
                </a:lnTo>
                <a:lnTo>
                  <a:pt x="528065" y="2275331"/>
                </a:lnTo>
                <a:lnTo>
                  <a:pt x="513587" y="2228849"/>
                </a:lnTo>
                <a:lnTo>
                  <a:pt x="499109" y="2181605"/>
                </a:lnTo>
                <a:lnTo>
                  <a:pt x="485393" y="2132075"/>
                </a:lnTo>
                <a:lnTo>
                  <a:pt x="470915" y="2081783"/>
                </a:lnTo>
                <a:lnTo>
                  <a:pt x="456437" y="2029205"/>
                </a:lnTo>
                <a:lnTo>
                  <a:pt x="441959" y="1975865"/>
                </a:lnTo>
                <a:lnTo>
                  <a:pt x="428243" y="1921001"/>
                </a:lnTo>
                <a:lnTo>
                  <a:pt x="413765" y="1864613"/>
                </a:lnTo>
                <a:lnTo>
                  <a:pt x="399287" y="1806701"/>
                </a:lnTo>
                <a:lnTo>
                  <a:pt x="384809" y="1747265"/>
                </a:lnTo>
                <a:lnTo>
                  <a:pt x="371093" y="1687067"/>
                </a:lnTo>
                <a:lnTo>
                  <a:pt x="356615" y="1625345"/>
                </a:lnTo>
                <a:lnTo>
                  <a:pt x="342137" y="1562861"/>
                </a:lnTo>
                <a:lnTo>
                  <a:pt x="328421" y="1499615"/>
                </a:lnTo>
                <a:lnTo>
                  <a:pt x="313943" y="1434845"/>
                </a:lnTo>
                <a:lnTo>
                  <a:pt x="299465" y="1369313"/>
                </a:lnTo>
                <a:lnTo>
                  <a:pt x="284987" y="1302257"/>
                </a:lnTo>
                <a:lnTo>
                  <a:pt x="271271" y="1235201"/>
                </a:lnTo>
                <a:lnTo>
                  <a:pt x="256793" y="1166621"/>
                </a:lnTo>
                <a:lnTo>
                  <a:pt x="227837" y="1027937"/>
                </a:lnTo>
                <a:lnTo>
                  <a:pt x="199643" y="886205"/>
                </a:lnTo>
                <a:lnTo>
                  <a:pt x="170687" y="742187"/>
                </a:lnTo>
                <a:lnTo>
                  <a:pt x="142493" y="595883"/>
                </a:lnTo>
                <a:lnTo>
                  <a:pt x="113537" y="448055"/>
                </a:lnTo>
                <a:lnTo>
                  <a:pt x="85343" y="299465"/>
                </a:lnTo>
                <a:lnTo>
                  <a:pt x="56387" y="150113"/>
                </a:lnTo>
                <a:lnTo>
                  <a:pt x="28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383405" y="2282953"/>
            <a:ext cx="3050381" cy="375285"/>
          </a:xfrm>
          <a:custGeom>
            <a:avLst/>
            <a:gdLst/>
            <a:ahLst/>
            <a:cxnLst/>
            <a:rect l="l" t="t" r="r" b="b"/>
            <a:pathLst>
              <a:path w="4067175" h="375285">
                <a:moveTo>
                  <a:pt x="4066793" y="0"/>
                </a:moveTo>
                <a:lnTo>
                  <a:pt x="0" y="0"/>
                </a:lnTo>
                <a:lnTo>
                  <a:pt x="0" y="374903"/>
                </a:lnTo>
                <a:lnTo>
                  <a:pt x="4066793" y="374903"/>
                </a:lnTo>
                <a:lnTo>
                  <a:pt x="4066793" y="360425"/>
                </a:lnTo>
                <a:lnTo>
                  <a:pt x="28193" y="360425"/>
                </a:lnTo>
                <a:lnTo>
                  <a:pt x="13715" y="345947"/>
                </a:lnTo>
                <a:lnTo>
                  <a:pt x="28193" y="345947"/>
                </a:lnTo>
                <a:lnTo>
                  <a:pt x="28193" y="28955"/>
                </a:lnTo>
                <a:lnTo>
                  <a:pt x="13715" y="28955"/>
                </a:lnTo>
                <a:lnTo>
                  <a:pt x="28193" y="14477"/>
                </a:lnTo>
                <a:lnTo>
                  <a:pt x="4066793" y="14477"/>
                </a:lnTo>
                <a:lnTo>
                  <a:pt x="4066793" y="0"/>
                </a:lnTo>
                <a:close/>
              </a:path>
              <a:path w="4067175" h="375285">
                <a:moveTo>
                  <a:pt x="28193" y="345947"/>
                </a:moveTo>
                <a:lnTo>
                  <a:pt x="13715" y="345947"/>
                </a:lnTo>
                <a:lnTo>
                  <a:pt x="28193" y="360425"/>
                </a:lnTo>
                <a:lnTo>
                  <a:pt x="28193" y="345947"/>
                </a:lnTo>
                <a:close/>
              </a:path>
              <a:path w="4067175" h="375285">
                <a:moveTo>
                  <a:pt x="4038599" y="345947"/>
                </a:moveTo>
                <a:lnTo>
                  <a:pt x="28193" y="345947"/>
                </a:lnTo>
                <a:lnTo>
                  <a:pt x="28193" y="360425"/>
                </a:lnTo>
                <a:lnTo>
                  <a:pt x="4038599" y="360425"/>
                </a:lnTo>
                <a:lnTo>
                  <a:pt x="4038599" y="345947"/>
                </a:lnTo>
                <a:close/>
              </a:path>
              <a:path w="4067175" h="375285">
                <a:moveTo>
                  <a:pt x="4038599" y="14477"/>
                </a:moveTo>
                <a:lnTo>
                  <a:pt x="4038599" y="360425"/>
                </a:lnTo>
                <a:lnTo>
                  <a:pt x="4052315" y="345947"/>
                </a:lnTo>
                <a:lnTo>
                  <a:pt x="4066793" y="345947"/>
                </a:lnTo>
                <a:lnTo>
                  <a:pt x="4066793" y="28955"/>
                </a:lnTo>
                <a:lnTo>
                  <a:pt x="4052315" y="28955"/>
                </a:lnTo>
                <a:lnTo>
                  <a:pt x="4038599" y="14477"/>
                </a:lnTo>
                <a:close/>
              </a:path>
              <a:path w="4067175" h="375285">
                <a:moveTo>
                  <a:pt x="4066793" y="345947"/>
                </a:moveTo>
                <a:lnTo>
                  <a:pt x="4052315" y="345947"/>
                </a:lnTo>
                <a:lnTo>
                  <a:pt x="4038599" y="360425"/>
                </a:lnTo>
                <a:lnTo>
                  <a:pt x="4066793" y="360425"/>
                </a:lnTo>
                <a:lnTo>
                  <a:pt x="4066793" y="345947"/>
                </a:lnTo>
                <a:close/>
              </a:path>
              <a:path w="4067175" h="375285">
                <a:moveTo>
                  <a:pt x="28193" y="14477"/>
                </a:moveTo>
                <a:lnTo>
                  <a:pt x="13715" y="28955"/>
                </a:lnTo>
                <a:lnTo>
                  <a:pt x="28193" y="28955"/>
                </a:lnTo>
                <a:lnTo>
                  <a:pt x="28193" y="14477"/>
                </a:lnTo>
                <a:close/>
              </a:path>
              <a:path w="4067175" h="375285">
                <a:moveTo>
                  <a:pt x="4038599" y="14477"/>
                </a:moveTo>
                <a:lnTo>
                  <a:pt x="28193" y="14477"/>
                </a:lnTo>
                <a:lnTo>
                  <a:pt x="28193" y="28955"/>
                </a:lnTo>
                <a:lnTo>
                  <a:pt x="4038599" y="28955"/>
                </a:lnTo>
                <a:lnTo>
                  <a:pt x="4038599" y="14477"/>
                </a:lnTo>
                <a:close/>
              </a:path>
              <a:path w="4067175" h="375285">
                <a:moveTo>
                  <a:pt x="4066793" y="14477"/>
                </a:moveTo>
                <a:lnTo>
                  <a:pt x="4038599" y="14477"/>
                </a:lnTo>
                <a:lnTo>
                  <a:pt x="4052315" y="28955"/>
                </a:lnTo>
                <a:lnTo>
                  <a:pt x="4066793" y="28955"/>
                </a:lnTo>
                <a:lnTo>
                  <a:pt x="4066793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E4181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20903" y="1511868"/>
            <a:ext cx="387429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6ACF7-46B7-4BFB-8ED8-624902ABD7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98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E4181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2FF5E-13CF-44DB-8757-DA3AB0A24D8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31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364A7-29FC-4E8D-B5B6-8492EB2516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0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DCC73-CCDA-4E9D-B908-E533FEACEEA6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5F3CD-7512-442A-96A4-C5A0D99E0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5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5DF8C-B66E-45CD-8BE8-6DBE20B6D4E7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E8319-C2BA-4524-A627-0773C6286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2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8DD23-3D50-4FDF-BA0B-635B79D1E975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33FA2-B067-47E1-9034-252D439A4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92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D493-06D3-42FE-A872-3E64BB87FA44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6F398-B6F2-4B60-AE73-152F38F99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636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D8F43-7A42-45D5-92E0-5F694C1DF545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50AFC-F78C-4526-BEA1-C2B62745B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83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AFDBD-D3DC-4D48-93FF-36DDD4A61E44}" type="datetime1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BF1AA-2373-450E-A63D-35DA8F3EE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881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3595E-53B9-4EBA-9F66-3F5CB46FB192}" type="datetime1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983FA-CADD-435F-B6C2-E2669A810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67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FE042-3BF0-4E9D-AAD8-EE6DC04F3537}" type="datetime1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0BC76-D33F-437B-A95E-81800B632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03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4C3EE-D932-484D-9DCC-0872E3EB993A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654DB-DA8E-4963-9768-57FD6456B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26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BE085-E607-4D98-A4C0-46447930581C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C940B-34CB-40F2-89FB-C11B0141D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666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31C06-DAF5-44FC-A603-75C8D4D0FE58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FEC00-F47F-4A01-ADF7-2BE58495DA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4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FA73F-622F-4450-83FB-23099DD26945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E3D37-B879-4017-ACC1-E7C505403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DE4F8-914A-4591-B2E1-6D5DA4B8D81C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CADDF-68C7-4BF6-B572-CC65B04F1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74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F163C-A9BB-4E8C-84B8-B93716291796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92D7D-F365-4B7F-BF0C-ED71AE55F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991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9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9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863BC-D07A-46BD-860E-040A7A57F53E}" type="datetime1">
              <a:rPr lang="en-US" smtClean="0"/>
              <a:t>9/24/2019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F31C9-8DF0-4308-925C-2958AA112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334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FD53C-B9F3-4BA4-B831-B88D1AE87C54}" type="datetime1">
              <a:rPr lang="en-US" smtClean="0"/>
              <a:t>9/24/2019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DA3F2-C258-4940-ABD6-B11A35414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05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DF250-70A0-4298-897F-4FB641B0C28E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2691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81944-8056-4FFD-A699-BBA9D2AF16CB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197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47749-02EE-4A8B-9E24-B00204769229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650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16A9B-F411-4AE7-AAAE-ACEE702A0F4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0417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386A0-9F21-4983-BD4D-C535441E2FC1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263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60296-77C9-4821-A971-18C0183E9F86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337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36F2-16F5-49FB-AE0A-FEB66712690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6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2264E-763F-4A68-90C3-F4C8D59019E6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FCEF9-27AA-44BD-9904-CB9972BDF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41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6F08F-F865-4F51-8752-60945758151E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5152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66C8-7C1F-4D62-8219-4069F6C780B3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358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F065C-CE20-4F45-80DB-9AEE4D8735C6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3838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DF84B-0A1A-4C95-9664-208B2D10F3CD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449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A1977-40C1-40AB-B65C-6AD73B7C8631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698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6A13A-CBBA-4E25-A12A-3B6997AF96A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3975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74E18-C93D-489D-8E63-35CF8EB8D99A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3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643D2-D42F-4EF7-AD88-F2CEF6E36D94}" type="datetime1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DFD99-982A-4909-A9FB-4AC69C248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20465-FD4D-4FBE-B024-179B3CB21AE0}" type="datetime1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93E27-9E98-4895-A8D2-7A9FC6FE7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A923D-5C0F-4693-8BF7-04AAF3675E68}" type="datetime1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23E24-A15F-4F37-B027-43F487C20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8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EED90-C0D6-4EB4-A471-F0EF798B438F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D0639-4A4E-4AEC-AE0F-202AE1987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6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CED2-CD21-4BCB-A781-01F21BE192B7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0C00C-5EBE-49B4-8E44-9A7A81BB6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1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428B1A-88AB-4572-91DE-7EFBF34FFCAC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7930EC2-2991-4345-BFD4-0432A11A0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700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6255" y="309811"/>
            <a:ext cx="811148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1">
                <a:solidFill>
                  <a:srgbClr val="E4181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9831" y="1511868"/>
            <a:ext cx="724433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1" y="6377940"/>
            <a:ext cx="29260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B10D41D-52EB-4C18-B35A-6941E8CE47E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t>9/24/2019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55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3E2DE26-0631-4B21-A756-8677BDA29184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E94EA4-B565-433A-82A2-D358D12F6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7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A3E88FC7-9DC3-4E72-A735-1BE4ECF014F9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381000" y="6400800"/>
            <a:ext cx="8382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4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i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arlett" pitchFamily="2" charset="2"/>
        <a:buChar char="4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Marlett" pitchFamily="2" charset="2"/>
        <a:buChar char="h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verfitt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Test_s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5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6.jpe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Relationship Id="rId6" Type="http://schemas.microsoft.com/office/2007/relationships/hdphoto" Target="../media/hdphoto2.wdp"/><Relationship Id="rId5" Type="http://schemas.openxmlformats.org/officeDocument/2006/relationships/image" Target="../media/image37.jpe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countries_by_income_equality" TargetMode="External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</p:spPr>
        <p:txBody>
          <a:bodyPr/>
          <a:lstStyle/>
          <a:p>
            <a:pPr algn="ctr">
              <a:defRPr/>
            </a:pPr>
            <a:fld id="{BF6F4264-27AA-4E8E-BFE5-6877B5B6B3B2}" type="slidenum">
              <a:rPr lang="en-US"/>
              <a:pPr algn="ctr">
                <a:defRPr/>
              </a:pPr>
              <a:t>1</a:t>
            </a:fld>
            <a:endParaRPr lang="en-US"/>
          </a:p>
        </p:txBody>
      </p:sp>
      <p:sp>
        <p:nvSpPr>
          <p:cNvPr id="5123" name="Rectangle 1027"/>
          <p:cNvSpPr>
            <a:spLocks noChangeArrowheads="1"/>
          </p:cNvSpPr>
          <p:nvPr/>
        </p:nvSpPr>
        <p:spPr bwMode="auto">
          <a:xfrm>
            <a:off x="381000" y="320328"/>
            <a:ext cx="8153400" cy="630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4800" dirty="0">
              <a:latin typeface="Arial" pitchFamily="34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4800" b="1" dirty="0">
                <a:solidFill>
                  <a:srgbClr val="200399"/>
                </a:solidFill>
              </a:rPr>
              <a:t>Data Mining for Business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4000" b="1" dirty="0">
              <a:solidFill>
                <a:srgbClr val="200399"/>
              </a:solidFill>
              <a:latin typeface="Arial" pitchFamily="34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dirty="0">
              <a:solidFill>
                <a:srgbClr val="200399"/>
              </a:solidFill>
              <a:latin typeface="Arial" pitchFamily="34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dirty="0">
                <a:solidFill>
                  <a:srgbClr val="200399"/>
                </a:solidFill>
                <a:latin typeface="Arial" pitchFamily="34" charset="0"/>
              </a:rPr>
              <a:t>Week 4: </a:t>
            </a:r>
            <a:r>
              <a:rPr lang="en-US" altLang="en-US" sz="3200" b="1" dirty="0">
                <a:solidFill>
                  <a:srgbClr val="200399"/>
                </a:solidFill>
                <a:latin typeface="Arial" pitchFamily="34" charset="0"/>
              </a:rPr>
              <a:t>Decision Trees Continued &amp; 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1" dirty="0">
                <a:solidFill>
                  <a:srgbClr val="200399"/>
                </a:solidFill>
                <a:latin typeface="Arial" pitchFamily="34" charset="0"/>
              </a:rPr>
              <a:t> Model Evaluation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400" dirty="0">
              <a:latin typeface="Arial" pitchFamily="34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 b="1" dirty="0">
                <a:latin typeface="Arial" pitchFamily="34" charset="0"/>
              </a:rPr>
              <a:t> </a:t>
            </a:r>
            <a:r>
              <a:rPr lang="en-US" altLang="en-US" sz="2400" b="1" dirty="0">
                <a:solidFill>
                  <a:srgbClr val="200399"/>
                </a:solidFill>
                <a:latin typeface="Arial" pitchFamily="34" charset="0"/>
              </a:rPr>
              <a:t>Dr. </a:t>
            </a:r>
            <a:r>
              <a:rPr lang="en-US" altLang="en-US" sz="2400" b="1" dirty="0" err="1">
                <a:solidFill>
                  <a:srgbClr val="200399"/>
                </a:solidFill>
                <a:latin typeface="Arial" pitchFamily="34" charset="0"/>
              </a:rPr>
              <a:t>Kamesam</a:t>
            </a:r>
            <a:endParaRPr lang="en-US" altLang="en-US" sz="2400" b="1" dirty="0">
              <a:solidFill>
                <a:srgbClr val="200399"/>
              </a:solidFill>
              <a:latin typeface="Arial" pitchFamily="34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400" b="1" dirty="0">
              <a:solidFill>
                <a:srgbClr val="200399"/>
              </a:solidFill>
              <a:latin typeface="Arial" pitchFamily="34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400" dirty="0">
              <a:latin typeface="Arial" pitchFamily="34" charset="0"/>
            </a:endParaRPr>
          </a:p>
          <a:p>
            <a:pPr eaLnBrk="0" hangingPunct="0"/>
            <a:endParaRPr lang="en-US" altLang="en-US" sz="20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200399"/>
                </a:solidFill>
              </a:rPr>
              <a:t>Decision Tree with Discrete attributes</a:t>
            </a:r>
            <a:br>
              <a:rPr lang="en-US" sz="3200" b="1" dirty="0">
                <a:solidFill>
                  <a:srgbClr val="200399"/>
                </a:solidFill>
              </a:rPr>
            </a:br>
            <a:endParaRPr lang="en-US" sz="3200" b="1" dirty="0">
              <a:solidFill>
                <a:srgbClr val="200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563880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Univers-CondensedBold"/>
              </a:rPr>
              <a:t> (</a:t>
            </a:r>
            <a:r>
              <a:rPr lang="en-US" sz="2000" b="1" dirty="0">
                <a:solidFill>
                  <a:srgbClr val="000000"/>
                </a:solidFill>
                <a:latin typeface="Univers-CondensedBold"/>
              </a:rPr>
              <a:t>worked out example sec 4.3 of Witten book). Target:   </a:t>
            </a:r>
            <a:r>
              <a:rPr lang="en-US" sz="2000" b="1" dirty="0">
                <a:solidFill>
                  <a:srgbClr val="00B050"/>
                </a:solidFill>
                <a:latin typeface="Univers-CondensedBold"/>
              </a:rPr>
              <a:t>Yes</a:t>
            </a:r>
            <a:r>
              <a:rPr lang="en-US" sz="2000" b="1" dirty="0">
                <a:solidFill>
                  <a:srgbClr val="000000"/>
                </a:solidFill>
                <a:latin typeface="Univers-CondensedBold"/>
              </a:rPr>
              <a:t>,  </a:t>
            </a:r>
            <a:r>
              <a:rPr lang="en-US" sz="2000" b="1" dirty="0">
                <a:solidFill>
                  <a:srgbClr val="FF0000"/>
                </a:solidFill>
                <a:latin typeface="Univers-CondensedBold"/>
              </a:rPr>
              <a:t>No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E8319-C2BA-4524-A627-0773C628615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1762"/>
            <a:ext cx="9144000" cy="531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40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DEC20-6CDF-4195-85D5-6FDB3F1051E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1751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559556"/>
              </p:ext>
            </p:extLst>
          </p:nvPr>
        </p:nvGraphicFramePr>
        <p:xfrm>
          <a:off x="1687513" y="703900"/>
          <a:ext cx="6770688" cy="4815840"/>
        </p:xfrm>
        <a:graphic>
          <a:graphicData uri="http://schemas.openxmlformats.org/drawingml/2006/table">
            <a:tbl>
              <a:tblPr/>
              <a:tblGrid>
                <a:gridCol w="2256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606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Hair 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Homer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43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Maggie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Selma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85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5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Krusty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4583" name="Rectangle 70"/>
          <p:cNvSpPr>
            <a:spLocks noChangeArrowheads="1"/>
          </p:cNvSpPr>
          <p:nvPr/>
        </p:nvSpPr>
        <p:spPr bwMode="auto">
          <a:xfrm>
            <a:off x="3195638" y="11001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84" name="Rectangle 71"/>
          <p:cNvSpPr>
            <a:spLocks noChangeArrowheads="1"/>
          </p:cNvSpPr>
          <p:nvPr/>
        </p:nvSpPr>
        <p:spPr bwMode="auto">
          <a:xfrm>
            <a:off x="3195638" y="11001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85" name="Rectangle 72"/>
          <p:cNvSpPr>
            <a:spLocks noChangeArrowheads="1"/>
          </p:cNvSpPr>
          <p:nvPr/>
        </p:nvSpPr>
        <p:spPr bwMode="auto">
          <a:xfrm>
            <a:off x="3195638" y="11001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86" name="Rectangle 73"/>
          <p:cNvSpPr>
            <a:spLocks noChangeArrowheads="1"/>
          </p:cNvSpPr>
          <p:nvPr/>
        </p:nvSpPr>
        <p:spPr bwMode="auto">
          <a:xfrm>
            <a:off x="3195638" y="11001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87" name="Rectangle 74"/>
          <p:cNvSpPr>
            <a:spLocks noChangeArrowheads="1"/>
          </p:cNvSpPr>
          <p:nvPr/>
        </p:nvSpPr>
        <p:spPr bwMode="auto">
          <a:xfrm>
            <a:off x="3195638" y="11001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88" name="Rectangle 75"/>
          <p:cNvSpPr>
            <a:spLocks noChangeArrowheads="1"/>
          </p:cNvSpPr>
          <p:nvPr/>
        </p:nvSpPr>
        <p:spPr bwMode="auto">
          <a:xfrm>
            <a:off x="3195638" y="11001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89" name="Rectangle 76"/>
          <p:cNvSpPr>
            <a:spLocks noChangeArrowheads="1"/>
          </p:cNvSpPr>
          <p:nvPr/>
        </p:nvSpPr>
        <p:spPr bwMode="auto">
          <a:xfrm>
            <a:off x="3195638" y="11001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90" name="Rectangle 77"/>
          <p:cNvSpPr>
            <a:spLocks noChangeArrowheads="1"/>
          </p:cNvSpPr>
          <p:nvPr/>
        </p:nvSpPr>
        <p:spPr bwMode="auto">
          <a:xfrm>
            <a:off x="3195638" y="11001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64591" name="Group 78"/>
          <p:cNvGrpSpPr>
            <a:grpSpLocks/>
          </p:cNvGrpSpPr>
          <p:nvPr/>
        </p:nvGrpSpPr>
        <p:grpSpPr bwMode="auto">
          <a:xfrm>
            <a:off x="2100263" y="895350"/>
            <a:ext cx="566737" cy="4667250"/>
            <a:chOff x="1011" y="744"/>
            <a:chExt cx="423" cy="3469"/>
          </a:xfrm>
        </p:grpSpPr>
        <p:pic>
          <p:nvPicPr>
            <p:cNvPr id="64608" name="Picture 79" descr="homer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67"/>
            <a:stretch>
              <a:fillRect/>
            </a:stretch>
          </p:blipFill>
          <p:spPr bwMode="auto">
            <a:xfrm>
              <a:off x="1019" y="744"/>
              <a:ext cx="40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609" name="Picture 80" descr="marge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851"/>
            <a:stretch>
              <a:fillRect/>
            </a:stretch>
          </p:blipFill>
          <p:spPr bwMode="auto">
            <a:xfrm>
              <a:off x="1019" y="1099"/>
              <a:ext cx="415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610" name="Picture 81" descr="bart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67"/>
            <a:stretch>
              <a:fillRect/>
            </a:stretch>
          </p:blipFill>
          <p:spPr bwMode="auto">
            <a:xfrm>
              <a:off x="1019" y="1501"/>
              <a:ext cx="409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611" name="Picture 82" descr="lisa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67"/>
            <a:stretch>
              <a:fillRect/>
            </a:stretch>
          </p:blipFill>
          <p:spPr bwMode="auto">
            <a:xfrm>
              <a:off x="1019" y="1884"/>
              <a:ext cx="392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612" name="Picture 83" descr="maggie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851"/>
            <a:stretch>
              <a:fillRect/>
            </a:stretch>
          </p:blipFill>
          <p:spPr bwMode="auto">
            <a:xfrm>
              <a:off x="1019" y="2258"/>
              <a:ext cx="399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613" name="Picture 84" descr="grandpa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69" b="41739"/>
            <a:stretch>
              <a:fillRect/>
            </a:stretch>
          </p:blipFill>
          <p:spPr bwMode="auto">
            <a:xfrm>
              <a:off x="1019" y="2677"/>
              <a:ext cx="39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614" name="Picture 85" descr="patty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85" b="41739"/>
            <a:stretch>
              <a:fillRect/>
            </a:stretch>
          </p:blipFill>
          <p:spPr bwMode="auto">
            <a:xfrm>
              <a:off x="1019" y="3060"/>
              <a:ext cx="40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615" name="Picture 86" descr="otto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1" r="13150" b="41290"/>
            <a:stretch>
              <a:fillRect/>
            </a:stretch>
          </p:blipFill>
          <p:spPr bwMode="auto">
            <a:xfrm>
              <a:off x="1017" y="3443"/>
              <a:ext cx="403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616" name="Picture 87" descr="krusty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1613" r="16872" b="39247"/>
            <a:stretch>
              <a:fillRect/>
            </a:stretch>
          </p:blipFill>
          <p:spPr bwMode="auto">
            <a:xfrm>
              <a:off x="1011" y="3818"/>
              <a:ext cx="419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592" name="Rectangle 88"/>
          <p:cNvSpPr>
            <a:spLocks noChangeArrowheads="1"/>
          </p:cNvSpPr>
          <p:nvPr/>
        </p:nvSpPr>
        <p:spPr bwMode="auto">
          <a:xfrm>
            <a:off x="71438" y="273685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64593" name="Picture 89" descr="Comic Book Guy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5672138"/>
            <a:ext cx="6000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98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19299"/>
              </p:ext>
            </p:extLst>
          </p:nvPr>
        </p:nvGraphicFramePr>
        <p:xfrm>
          <a:off x="1838326" y="5711190"/>
          <a:ext cx="6619875" cy="517576"/>
        </p:xfrm>
        <a:graphic>
          <a:graphicData uri="http://schemas.openxmlformats.org/drawingml/2006/table">
            <a:tbl>
              <a:tblPr/>
              <a:tblGrid>
                <a:gridCol w="220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18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Comic</a:t>
                      </a:r>
                    </a:p>
                  </a:txBody>
                  <a:tcPr marT="45428" marB="45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8”</a:t>
                      </a:r>
                    </a:p>
                  </a:txBody>
                  <a:tcPr marT="45428" marB="45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290</a:t>
                      </a:r>
                    </a:p>
                  </a:txBody>
                  <a:tcPr marT="45428" marB="45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38</a:t>
                      </a:r>
                    </a:p>
                  </a:txBody>
                  <a:tcPr marT="45428" marB="45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marT="45428" marB="45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87513" y="152400"/>
            <a:ext cx="677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Classification with Continuous Attributes</a:t>
            </a:r>
          </a:p>
        </p:txBody>
      </p:sp>
    </p:spTree>
    <p:extLst>
      <p:ext uri="{BB962C8B-B14F-4D97-AF65-F5344CB8AC3E}">
        <p14:creationId xmlns:p14="http://schemas.microsoft.com/office/powerpoint/2010/main" val="88006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200399"/>
                </a:solidFill>
              </a:rPr>
              <a:t>Discretization and deciding on split (Continuous Attributes)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95299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Univers-CondensedBold"/>
                <a:ea typeface="Calibri"/>
                <a:cs typeface="Univers-CondensedBold"/>
              </a:rPr>
              <a:t>Find each predictor’s best split. </a:t>
            </a:r>
            <a:r>
              <a:rPr lang="en-US" sz="2800" dirty="0">
                <a:solidFill>
                  <a:srgbClr val="000000"/>
                </a:solidFill>
                <a:latin typeface="TimesNewRoman"/>
                <a:ea typeface="Calibri"/>
                <a:cs typeface="TimesNewRoman"/>
              </a:rPr>
              <a:t>For each feature, find the best possible split for that field, as follows: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TimesNewRoman"/>
                <a:ea typeface="Calibri"/>
                <a:cs typeface="TimesNewRoman"/>
              </a:rPr>
              <a:t>Weight from  </a:t>
            </a:r>
            <a:r>
              <a:rPr lang="en-US" sz="2800" b="1" dirty="0">
                <a:solidFill>
                  <a:srgbClr val="7030A0"/>
                </a:solidFill>
                <a:latin typeface="TimesNewRoman"/>
                <a:ea typeface="Calibri"/>
                <a:cs typeface="TimesNewRoman"/>
              </a:rPr>
              <a:t>Simpson</a:t>
            </a:r>
            <a:r>
              <a:rPr lang="en-US" sz="2800" dirty="0">
                <a:solidFill>
                  <a:srgbClr val="000000"/>
                </a:solidFill>
                <a:latin typeface="TimesNewRoman"/>
                <a:ea typeface="Calibri"/>
                <a:cs typeface="TimesNewRoman"/>
              </a:rPr>
              <a:t> example. Although weight is a continuous attribute, the only values that </a:t>
            </a:r>
            <a:r>
              <a:rPr lang="en-US" sz="2800" dirty="0" err="1">
                <a:solidFill>
                  <a:srgbClr val="000000"/>
                </a:solidFill>
                <a:latin typeface="TimesNewRoman"/>
                <a:ea typeface="Calibri"/>
                <a:cs typeface="TimesNewRoman"/>
              </a:rPr>
              <a:t>apper</a:t>
            </a:r>
            <a:r>
              <a:rPr lang="en-US" sz="2800" dirty="0">
                <a:solidFill>
                  <a:srgbClr val="000000"/>
                </a:solidFill>
                <a:latin typeface="TimesNewRoman"/>
                <a:ea typeface="Calibri"/>
                <a:cs typeface="TimesNewRoman"/>
              </a:rPr>
              <a:t> in the training data   are: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00399"/>
                </a:solidFill>
                <a:latin typeface="TimesNewRoman"/>
                <a:ea typeface="Calibri"/>
                <a:cs typeface="TimesNewRoman"/>
              </a:rPr>
              <a:t>20,  78, 90, 150, 160, 170, 180, 200, 250</a:t>
            </a:r>
            <a:endParaRPr lang="en-US" sz="1800" b="1" dirty="0">
              <a:solidFill>
                <a:srgbClr val="200399"/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sz="2400" dirty="0"/>
              <a:t>Try </a:t>
            </a:r>
            <a:r>
              <a:rPr lang="en-US" sz="2400" b="1" dirty="0">
                <a:solidFill>
                  <a:srgbClr val="200399"/>
                </a:solidFill>
              </a:rPr>
              <a:t>&lt;= 49,  &gt;49,    </a:t>
            </a:r>
            <a:r>
              <a:rPr lang="en-US" sz="2400" b="1" dirty="0">
                <a:solidFill>
                  <a:srgbClr val="00B050"/>
                </a:solidFill>
              </a:rPr>
              <a:t>&lt;= 84,  &gt;84</a:t>
            </a:r>
            <a:r>
              <a:rPr lang="en-US" sz="2400" dirty="0"/>
              <a:t>,  </a:t>
            </a:r>
            <a:r>
              <a:rPr lang="en-US" sz="2400" b="1" dirty="0"/>
              <a:t>&lt;= 120,  &gt;120   </a:t>
            </a:r>
            <a:r>
              <a:rPr lang="en-US" sz="2400" dirty="0"/>
              <a:t>and so on.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Choose the split that gives the max information gain</a:t>
            </a:r>
            <a:r>
              <a:rPr lang="en-US" dirty="0"/>
              <a:t>.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SPSS Modeler uses the above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E8319-C2BA-4524-A627-0773C628615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00399"/>
                </a:solidFill>
              </a:rPr>
              <a:t>DT  Search Strategy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an </a:t>
            </a:r>
            <a:r>
              <a:rPr lang="en-US" b="1" i="1" dirty="0">
                <a:solidFill>
                  <a:srgbClr val="7030A0"/>
                </a:solidFill>
              </a:rPr>
              <a:t>optimal</a:t>
            </a:r>
            <a:r>
              <a:rPr lang="en-US" dirty="0"/>
              <a:t> decision tree is </a:t>
            </a:r>
            <a:r>
              <a:rPr lang="en-US" b="1" dirty="0">
                <a:solidFill>
                  <a:srgbClr val="7030A0"/>
                </a:solidFill>
              </a:rPr>
              <a:t>NP-hard </a:t>
            </a:r>
            <a:r>
              <a:rPr lang="en-US" dirty="0"/>
              <a:t>(which means it is very difficult)</a:t>
            </a:r>
          </a:p>
          <a:p>
            <a:r>
              <a:rPr lang="en-US" dirty="0"/>
              <a:t>The strategy of picking a split based on maximum information gain is only a </a:t>
            </a:r>
            <a:r>
              <a:rPr lang="en-US" b="1" i="1" dirty="0"/>
              <a:t>heuristic</a:t>
            </a:r>
            <a:endParaRPr lang="en-US" dirty="0"/>
          </a:p>
          <a:p>
            <a:r>
              <a:rPr lang="en-US" dirty="0"/>
              <a:t>The algorithm presented for decision trees uses a </a:t>
            </a:r>
            <a:r>
              <a:rPr lang="en-US" b="1" dirty="0">
                <a:solidFill>
                  <a:srgbClr val="200399"/>
                </a:solidFill>
              </a:rPr>
              <a:t>greedy</a:t>
            </a:r>
            <a:r>
              <a:rPr lang="en-US" dirty="0">
                <a:solidFill>
                  <a:srgbClr val="200399"/>
                </a:solidFill>
              </a:rPr>
              <a:t>,</a:t>
            </a:r>
            <a:r>
              <a:rPr lang="en-US" dirty="0"/>
              <a:t> top-down, </a:t>
            </a:r>
            <a:r>
              <a:rPr lang="en-US" b="1" dirty="0">
                <a:solidFill>
                  <a:srgbClr val="200399"/>
                </a:solidFill>
              </a:rPr>
              <a:t>recursive</a:t>
            </a:r>
            <a:r>
              <a:rPr lang="en-US" dirty="0"/>
              <a:t> partitioning strategy to induce a reasonable, hopefully good solution</a:t>
            </a:r>
          </a:p>
          <a:p>
            <a:pPr lvl="4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5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>
              <a:tabLst>
                <a:tab pos="857250" algn="l"/>
              </a:tabLst>
            </a:pPr>
            <a:r>
              <a:rPr lang="en-US" altLang="en-US" sz="3600" b="1" dirty="0">
                <a:solidFill>
                  <a:srgbClr val="200399"/>
                </a:solidFill>
              </a:rPr>
              <a:t>DTs in practice...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2"/>
            <a:ext cx="8458200" cy="5203825"/>
          </a:xfrm>
        </p:spPr>
        <p:txBody>
          <a:bodyPr/>
          <a:lstStyle/>
          <a:p>
            <a:pPr marL="631825">
              <a:spcBef>
                <a:spcPct val="0"/>
              </a:spcBef>
              <a:tabLst>
                <a:tab pos="1089025" algn="l"/>
              </a:tabLst>
            </a:pPr>
            <a:r>
              <a:rPr lang="en-US" altLang="en-US" sz="2400" dirty="0"/>
              <a:t>Growing to purity (</a:t>
            </a:r>
            <a:r>
              <a:rPr lang="en-US" altLang="en-US" sz="2400" dirty="0" err="1"/>
              <a:t>i.e</a:t>
            </a:r>
            <a:r>
              <a:rPr lang="en-US" altLang="en-US" sz="2400" dirty="0"/>
              <a:t>; growing the tree till every  leaf node is pure) </a:t>
            </a:r>
            <a:r>
              <a:rPr lang="en-US" altLang="en-US" sz="2800" b="1" dirty="0">
                <a:solidFill>
                  <a:srgbClr val="FF0000"/>
                </a:solidFill>
              </a:rPr>
              <a:t>is bad                               (</a:t>
            </a:r>
            <a:r>
              <a:rPr lang="en-US" altLang="en-US" sz="2800" b="1" i="1" dirty="0">
                <a:solidFill>
                  <a:srgbClr val="FF0000"/>
                </a:solidFill>
              </a:rPr>
              <a:t>overfitting</a:t>
            </a:r>
            <a:r>
              <a:rPr lang="en-US" altLang="en-US" sz="2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 flipH="1">
            <a:off x="1760538" y="1779590"/>
            <a:ext cx="0" cy="5038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21" name="Line 4"/>
          <p:cNvSpPr>
            <a:spLocks noChangeShapeType="1"/>
          </p:cNvSpPr>
          <p:nvPr/>
        </p:nvSpPr>
        <p:spPr bwMode="auto">
          <a:xfrm rot="10800000">
            <a:off x="1028701" y="5754688"/>
            <a:ext cx="7508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22" name="Rectangle 5"/>
          <p:cNvSpPr>
            <a:spLocks/>
          </p:cNvSpPr>
          <p:nvPr/>
        </p:nvSpPr>
        <p:spPr bwMode="auto">
          <a:xfrm>
            <a:off x="3571876" y="5965827"/>
            <a:ext cx="14491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i="1">
                <a:latin typeface="Times" pitchFamily="18" charset="0"/>
                <a:cs typeface="Times" pitchFamily="18" charset="0"/>
                <a:sym typeface="Times" pitchFamily="18" charset="0"/>
              </a:rPr>
              <a:t>x1: petal length</a:t>
            </a:r>
          </a:p>
        </p:txBody>
      </p:sp>
      <p:sp>
        <p:nvSpPr>
          <p:cNvPr id="86023" name="Rectangle 6"/>
          <p:cNvSpPr>
            <a:spLocks/>
          </p:cNvSpPr>
          <p:nvPr/>
        </p:nvSpPr>
        <p:spPr bwMode="auto">
          <a:xfrm rot="-5400000">
            <a:off x="79375" y="3611563"/>
            <a:ext cx="233203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i="1">
                <a:latin typeface="Times" pitchFamily="18" charset="0"/>
                <a:cs typeface="Times" pitchFamily="18" charset="0"/>
                <a:sym typeface="Times" pitchFamily="18" charset="0"/>
              </a:rPr>
              <a:t>x2: sepal width</a:t>
            </a:r>
          </a:p>
        </p:txBody>
      </p:sp>
      <p:sp>
        <p:nvSpPr>
          <p:cNvPr id="86024" name="AutoShape 7"/>
          <p:cNvSpPr>
            <a:spLocks/>
          </p:cNvSpPr>
          <p:nvPr/>
        </p:nvSpPr>
        <p:spPr bwMode="auto">
          <a:xfrm>
            <a:off x="4194175" y="496093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25" name="AutoShape 8"/>
          <p:cNvSpPr>
            <a:spLocks/>
          </p:cNvSpPr>
          <p:nvPr/>
        </p:nvSpPr>
        <p:spPr bwMode="auto">
          <a:xfrm>
            <a:off x="4697413" y="478948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26" name="AutoShape 9"/>
          <p:cNvSpPr>
            <a:spLocks/>
          </p:cNvSpPr>
          <p:nvPr/>
        </p:nvSpPr>
        <p:spPr bwMode="auto">
          <a:xfrm>
            <a:off x="3486150" y="4297363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27" name="AutoShape 10"/>
          <p:cNvSpPr>
            <a:spLocks/>
          </p:cNvSpPr>
          <p:nvPr/>
        </p:nvSpPr>
        <p:spPr bwMode="auto">
          <a:xfrm>
            <a:off x="3314700" y="387508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28" name="AutoShape 11"/>
          <p:cNvSpPr>
            <a:spLocks/>
          </p:cNvSpPr>
          <p:nvPr/>
        </p:nvSpPr>
        <p:spPr bwMode="auto">
          <a:xfrm>
            <a:off x="3143250" y="478948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29" name="AutoShape 12"/>
          <p:cNvSpPr>
            <a:spLocks/>
          </p:cNvSpPr>
          <p:nvPr/>
        </p:nvSpPr>
        <p:spPr bwMode="auto">
          <a:xfrm>
            <a:off x="3875088" y="4378325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30" name="AutoShape 13"/>
          <p:cNvSpPr>
            <a:spLocks/>
          </p:cNvSpPr>
          <p:nvPr/>
        </p:nvSpPr>
        <p:spPr bwMode="auto">
          <a:xfrm>
            <a:off x="2868613" y="3600450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31" name="AutoShape 14"/>
          <p:cNvSpPr>
            <a:spLocks/>
          </p:cNvSpPr>
          <p:nvPr/>
        </p:nvSpPr>
        <p:spPr bwMode="auto">
          <a:xfrm>
            <a:off x="3222625" y="3268663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32" name="AutoShape 15"/>
          <p:cNvSpPr>
            <a:spLocks/>
          </p:cNvSpPr>
          <p:nvPr/>
        </p:nvSpPr>
        <p:spPr bwMode="auto">
          <a:xfrm>
            <a:off x="3565525" y="336073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33" name="AutoShape 16"/>
          <p:cNvSpPr>
            <a:spLocks/>
          </p:cNvSpPr>
          <p:nvPr/>
        </p:nvSpPr>
        <p:spPr bwMode="auto">
          <a:xfrm>
            <a:off x="2971800" y="2879725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34" name="AutoShape 17"/>
          <p:cNvSpPr>
            <a:spLocks/>
          </p:cNvSpPr>
          <p:nvPr/>
        </p:nvSpPr>
        <p:spPr bwMode="auto">
          <a:xfrm>
            <a:off x="3406775" y="2606675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35" name="AutoShape 18"/>
          <p:cNvSpPr>
            <a:spLocks/>
          </p:cNvSpPr>
          <p:nvPr/>
        </p:nvSpPr>
        <p:spPr bwMode="auto">
          <a:xfrm>
            <a:off x="3657600" y="216058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36" name="AutoShape 19"/>
          <p:cNvSpPr>
            <a:spLocks/>
          </p:cNvSpPr>
          <p:nvPr/>
        </p:nvSpPr>
        <p:spPr bwMode="auto">
          <a:xfrm>
            <a:off x="2960688" y="233203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37" name="AutoShape 20"/>
          <p:cNvSpPr>
            <a:spLocks/>
          </p:cNvSpPr>
          <p:nvPr/>
        </p:nvSpPr>
        <p:spPr bwMode="auto">
          <a:xfrm>
            <a:off x="4046538" y="1782763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38" name="AutoShape 21"/>
          <p:cNvSpPr>
            <a:spLocks/>
          </p:cNvSpPr>
          <p:nvPr/>
        </p:nvSpPr>
        <p:spPr bwMode="auto">
          <a:xfrm>
            <a:off x="4365625" y="198913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39" name="AutoShape 22"/>
          <p:cNvSpPr>
            <a:spLocks/>
          </p:cNvSpPr>
          <p:nvPr/>
        </p:nvSpPr>
        <p:spPr bwMode="auto">
          <a:xfrm>
            <a:off x="4868863" y="170338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grpSp>
        <p:nvGrpSpPr>
          <p:cNvPr id="86040" name="Group 23"/>
          <p:cNvGrpSpPr>
            <a:grpSpLocks/>
          </p:cNvGrpSpPr>
          <p:nvPr/>
        </p:nvGrpSpPr>
        <p:grpSpPr bwMode="auto">
          <a:xfrm>
            <a:off x="4137026" y="3325813"/>
            <a:ext cx="127000" cy="120650"/>
            <a:chOff x="0" y="0"/>
            <a:chExt cx="88" cy="84"/>
          </a:xfrm>
        </p:grpSpPr>
        <p:sp>
          <p:nvSpPr>
            <p:cNvPr id="86125" name="Line 24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26" name="Line 25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41" name="Group 26"/>
          <p:cNvGrpSpPr>
            <a:grpSpLocks/>
          </p:cNvGrpSpPr>
          <p:nvPr/>
        </p:nvGrpSpPr>
        <p:grpSpPr bwMode="auto">
          <a:xfrm>
            <a:off x="4308476" y="3749677"/>
            <a:ext cx="127000" cy="119063"/>
            <a:chOff x="0" y="0"/>
            <a:chExt cx="88" cy="84"/>
          </a:xfrm>
        </p:grpSpPr>
        <p:sp>
          <p:nvSpPr>
            <p:cNvPr id="86123" name="Line 27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24" name="Line 28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42" name="Group 29"/>
          <p:cNvGrpSpPr>
            <a:grpSpLocks/>
          </p:cNvGrpSpPr>
          <p:nvPr/>
        </p:nvGrpSpPr>
        <p:grpSpPr bwMode="auto">
          <a:xfrm>
            <a:off x="4721226" y="3817938"/>
            <a:ext cx="125413" cy="119062"/>
            <a:chOff x="0" y="0"/>
            <a:chExt cx="88" cy="84"/>
          </a:xfrm>
        </p:grpSpPr>
        <p:sp>
          <p:nvSpPr>
            <p:cNvPr id="86121" name="Line 30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22" name="Line 31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43" name="Group 32"/>
          <p:cNvGrpSpPr>
            <a:grpSpLocks/>
          </p:cNvGrpSpPr>
          <p:nvPr/>
        </p:nvGrpSpPr>
        <p:grpSpPr bwMode="auto">
          <a:xfrm>
            <a:off x="3989388" y="3965575"/>
            <a:ext cx="125412" cy="120650"/>
            <a:chOff x="0" y="0"/>
            <a:chExt cx="88" cy="84"/>
          </a:xfrm>
        </p:grpSpPr>
        <p:sp>
          <p:nvSpPr>
            <p:cNvPr id="86119" name="Line 33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20" name="Line 34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44" name="Group 35"/>
          <p:cNvGrpSpPr>
            <a:grpSpLocks/>
          </p:cNvGrpSpPr>
          <p:nvPr/>
        </p:nvGrpSpPr>
        <p:grpSpPr bwMode="auto">
          <a:xfrm>
            <a:off x="4057651" y="2924175"/>
            <a:ext cx="125413" cy="122238"/>
            <a:chOff x="0" y="0"/>
            <a:chExt cx="88" cy="84"/>
          </a:xfrm>
        </p:grpSpPr>
        <p:sp>
          <p:nvSpPr>
            <p:cNvPr id="86117" name="Line 36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18" name="Line 37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45" name="Group 38"/>
          <p:cNvGrpSpPr>
            <a:grpSpLocks/>
          </p:cNvGrpSpPr>
          <p:nvPr/>
        </p:nvGrpSpPr>
        <p:grpSpPr bwMode="auto">
          <a:xfrm>
            <a:off x="4594226" y="2720977"/>
            <a:ext cx="127000" cy="119063"/>
            <a:chOff x="0" y="0"/>
            <a:chExt cx="88" cy="84"/>
          </a:xfrm>
        </p:grpSpPr>
        <p:sp>
          <p:nvSpPr>
            <p:cNvPr id="86115" name="Line 39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16" name="Line 40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46" name="Group 41"/>
          <p:cNvGrpSpPr>
            <a:grpSpLocks/>
          </p:cNvGrpSpPr>
          <p:nvPr/>
        </p:nvGrpSpPr>
        <p:grpSpPr bwMode="auto">
          <a:xfrm>
            <a:off x="4332288" y="4308475"/>
            <a:ext cx="125412" cy="120650"/>
            <a:chOff x="0" y="0"/>
            <a:chExt cx="88" cy="84"/>
          </a:xfrm>
        </p:grpSpPr>
        <p:sp>
          <p:nvSpPr>
            <p:cNvPr id="86113" name="Line 42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14" name="Line 43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47" name="Group 44"/>
          <p:cNvGrpSpPr>
            <a:grpSpLocks/>
          </p:cNvGrpSpPr>
          <p:nvPr/>
        </p:nvGrpSpPr>
        <p:grpSpPr bwMode="auto">
          <a:xfrm>
            <a:off x="4721226" y="3382963"/>
            <a:ext cx="125413" cy="120650"/>
            <a:chOff x="0" y="0"/>
            <a:chExt cx="88" cy="84"/>
          </a:xfrm>
        </p:grpSpPr>
        <p:sp>
          <p:nvSpPr>
            <p:cNvPr id="86111" name="Line 45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12" name="Line 46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48" name="Group 47"/>
          <p:cNvGrpSpPr>
            <a:grpSpLocks/>
          </p:cNvGrpSpPr>
          <p:nvPr/>
        </p:nvGrpSpPr>
        <p:grpSpPr bwMode="auto">
          <a:xfrm>
            <a:off x="4892676" y="4275138"/>
            <a:ext cx="125413" cy="119062"/>
            <a:chOff x="0" y="0"/>
            <a:chExt cx="88" cy="84"/>
          </a:xfrm>
        </p:grpSpPr>
        <p:sp>
          <p:nvSpPr>
            <p:cNvPr id="86109" name="Line 48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10" name="Line 49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49" name="Group 50"/>
          <p:cNvGrpSpPr>
            <a:grpSpLocks/>
          </p:cNvGrpSpPr>
          <p:nvPr/>
        </p:nvGrpSpPr>
        <p:grpSpPr bwMode="auto">
          <a:xfrm>
            <a:off x="5064125" y="2354263"/>
            <a:ext cx="125413" cy="120650"/>
            <a:chOff x="0" y="0"/>
            <a:chExt cx="88" cy="84"/>
          </a:xfrm>
        </p:grpSpPr>
        <p:sp>
          <p:nvSpPr>
            <p:cNvPr id="86107" name="Line 51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08" name="Line 52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50" name="Group 53"/>
          <p:cNvGrpSpPr>
            <a:grpSpLocks/>
          </p:cNvGrpSpPr>
          <p:nvPr/>
        </p:nvGrpSpPr>
        <p:grpSpPr bwMode="auto">
          <a:xfrm>
            <a:off x="5132388" y="3965575"/>
            <a:ext cx="125412" cy="120650"/>
            <a:chOff x="0" y="0"/>
            <a:chExt cx="88" cy="84"/>
          </a:xfrm>
        </p:grpSpPr>
        <p:sp>
          <p:nvSpPr>
            <p:cNvPr id="86105" name="Line 54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06" name="Line 55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51" name="Group 56"/>
          <p:cNvGrpSpPr>
            <a:grpSpLocks/>
          </p:cNvGrpSpPr>
          <p:nvPr/>
        </p:nvGrpSpPr>
        <p:grpSpPr bwMode="auto">
          <a:xfrm>
            <a:off x="5211763" y="3074988"/>
            <a:ext cx="125412" cy="119062"/>
            <a:chOff x="0" y="0"/>
            <a:chExt cx="88" cy="84"/>
          </a:xfrm>
        </p:grpSpPr>
        <p:sp>
          <p:nvSpPr>
            <p:cNvPr id="86103" name="Line 57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04" name="Line 58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52" name="Group 59"/>
          <p:cNvGrpSpPr>
            <a:grpSpLocks/>
          </p:cNvGrpSpPr>
          <p:nvPr/>
        </p:nvGrpSpPr>
        <p:grpSpPr bwMode="auto">
          <a:xfrm>
            <a:off x="5578476" y="3565525"/>
            <a:ext cx="125413" cy="120650"/>
            <a:chOff x="0" y="0"/>
            <a:chExt cx="88" cy="84"/>
          </a:xfrm>
        </p:grpSpPr>
        <p:sp>
          <p:nvSpPr>
            <p:cNvPr id="86101" name="Line 60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02" name="Line 61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53" name="Group 62"/>
          <p:cNvGrpSpPr>
            <a:grpSpLocks/>
          </p:cNvGrpSpPr>
          <p:nvPr/>
        </p:nvGrpSpPr>
        <p:grpSpPr bwMode="auto">
          <a:xfrm>
            <a:off x="3451226" y="2422525"/>
            <a:ext cx="127000" cy="120650"/>
            <a:chOff x="0" y="0"/>
            <a:chExt cx="88" cy="84"/>
          </a:xfrm>
        </p:grpSpPr>
        <p:sp>
          <p:nvSpPr>
            <p:cNvPr id="86099" name="Line 63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00" name="Line 64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54" name="Group 65"/>
          <p:cNvGrpSpPr>
            <a:grpSpLocks/>
          </p:cNvGrpSpPr>
          <p:nvPr/>
        </p:nvGrpSpPr>
        <p:grpSpPr bwMode="auto">
          <a:xfrm>
            <a:off x="3017838" y="3178177"/>
            <a:ext cx="125412" cy="119063"/>
            <a:chOff x="0" y="0"/>
            <a:chExt cx="88" cy="84"/>
          </a:xfrm>
        </p:grpSpPr>
        <p:sp>
          <p:nvSpPr>
            <p:cNvPr id="86097" name="Line 66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98" name="Line 67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55" name="Group 68"/>
          <p:cNvGrpSpPr>
            <a:grpSpLocks/>
          </p:cNvGrpSpPr>
          <p:nvPr/>
        </p:nvGrpSpPr>
        <p:grpSpPr bwMode="auto">
          <a:xfrm>
            <a:off x="3360738" y="3668713"/>
            <a:ext cx="125412" cy="120650"/>
            <a:chOff x="0" y="0"/>
            <a:chExt cx="88" cy="84"/>
          </a:xfrm>
        </p:grpSpPr>
        <p:sp>
          <p:nvSpPr>
            <p:cNvPr id="86095" name="Line 69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96" name="Line 70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56" name="Group 71"/>
          <p:cNvGrpSpPr>
            <a:grpSpLocks/>
          </p:cNvGrpSpPr>
          <p:nvPr/>
        </p:nvGrpSpPr>
        <p:grpSpPr bwMode="auto">
          <a:xfrm>
            <a:off x="4514851" y="3382963"/>
            <a:ext cx="125413" cy="120650"/>
            <a:chOff x="0" y="0"/>
            <a:chExt cx="88" cy="84"/>
          </a:xfrm>
        </p:grpSpPr>
        <p:sp>
          <p:nvSpPr>
            <p:cNvPr id="86093" name="Line 72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94" name="Line 73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57" name="Group 74"/>
          <p:cNvGrpSpPr>
            <a:grpSpLocks/>
          </p:cNvGrpSpPr>
          <p:nvPr/>
        </p:nvGrpSpPr>
        <p:grpSpPr bwMode="auto">
          <a:xfrm>
            <a:off x="4457701" y="2994025"/>
            <a:ext cx="125413" cy="120650"/>
            <a:chOff x="0" y="0"/>
            <a:chExt cx="88" cy="84"/>
          </a:xfrm>
        </p:grpSpPr>
        <p:sp>
          <p:nvSpPr>
            <p:cNvPr id="86091" name="Line 75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92" name="Line 76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58" name="Group 77"/>
          <p:cNvGrpSpPr>
            <a:grpSpLocks/>
          </p:cNvGrpSpPr>
          <p:nvPr/>
        </p:nvGrpSpPr>
        <p:grpSpPr bwMode="auto">
          <a:xfrm>
            <a:off x="4800601" y="3622675"/>
            <a:ext cx="125413" cy="120650"/>
            <a:chOff x="0" y="0"/>
            <a:chExt cx="88" cy="84"/>
          </a:xfrm>
        </p:grpSpPr>
        <p:sp>
          <p:nvSpPr>
            <p:cNvPr id="86089" name="Line 78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90" name="Line 79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59" name="Group 80"/>
          <p:cNvGrpSpPr>
            <a:grpSpLocks/>
          </p:cNvGrpSpPr>
          <p:nvPr/>
        </p:nvGrpSpPr>
        <p:grpSpPr bwMode="auto">
          <a:xfrm>
            <a:off x="4640263" y="4321177"/>
            <a:ext cx="125412" cy="119063"/>
            <a:chOff x="0" y="0"/>
            <a:chExt cx="88" cy="84"/>
          </a:xfrm>
        </p:grpSpPr>
        <p:sp>
          <p:nvSpPr>
            <p:cNvPr id="86087" name="Line 81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88" name="Line 82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60" name="Group 83"/>
          <p:cNvGrpSpPr>
            <a:grpSpLocks/>
          </p:cNvGrpSpPr>
          <p:nvPr/>
        </p:nvGrpSpPr>
        <p:grpSpPr bwMode="auto">
          <a:xfrm>
            <a:off x="4708526" y="2011363"/>
            <a:ext cx="127000" cy="120650"/>
            <a:chOff x="0" y="0"/>
            <a:chExt cx="88" cy="84"/>
          </a:xfrm>
        </p:grpSpPr>
        <p:sp>
          <p:nvSpPr>
            <p:cNvPr id="86085" name="Line 84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86" name="Line 85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61" name="Group 86"/>
          <p:cNvGrpSpPr>
            <a:grpSpLocks/>
          </p:cNvGrpSpPr>
          <p:nvPr/>
        </p:nvGrpSpPr>
        <p:grpSpPr bwMode="auto">
          <a:xfrm>
            <a:off x="3978276" y="2446338"/>
            <a:ext cx="125413" cy="119062"/>
            <a:chOff x="0" y="0"/>
            <a:chExt cx="88" cy="84"/>
          </a:xfrm>
        </p:grpSpPr>
        <p:sp>
          <p:nvSpPr>
            <p:cNvPr id="86083" name="Line 87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84" name="Line 88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62" name="Group 89"/>
          <p:cNvGrpSpPr>
            <a:grpSpLocks/>
          </p:cNvGrpSpPr>
          <p:nvPr/>
        </p:nvGrpSpPr>
        <p:grpSpPr bwMode="auto">
          <a:xfrm>
            <a:off x="5292726" y="2720977"/>
            <a:ext cx="125413" cy="119063"/>
            <a:chOff x="0" y="0"/>
            <a:chExt cx="88" cy="84"/>
          </a:xfrm>
        </p:grpSpPr>
        <p:sp>
          <p:nvSpPr>
            <p:cNvPr id="86081" name="Line 90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82" name="Line 91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63" name="Group 92"/>
          <p:cNvGrpSpPr>
            <a:grpSpLocks/>
          </p:cNvGrpSpPr>
          <p:nvPr/>
        </p:nvGrpSpPr>
        <p:grpSpPr bwMode="auto">
          <a:xfrm>
            <a:off x="4778375" y="4594225"/>
            <a:ext cx="125413" cy="120650"/>
            <a:chOff x="0" y="0"/>
            <a:chExt cx="88" cy="84"/>
          </a:xfrm>
        </p:grpSpPr>
        <p:sp>
          <p:nvSpPr>
            <p:cNvPr id="86079" name="Line 93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80" name="Line 94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64" name="Group 95"/>
          <p:cNvGrpSpPr>
            <a:grpSpLocks/>
          </p:cNvGrpSpPr>
          <p:nvPr/>
        </p:nvGrpSpPr>
        <p:grpSpPr bwMode="auto">
          <a:xfrm>
            <a:off x="5429251" y="2035175"/>
            <a:ext cx="125413" cy="119063"/>
            <a:chOff x="0" y="0"/>
            <a:chExt cx="88" cy="84"/>
          </a:xfrm>
        </p:grpSpPr>
        <p:sp>
          <p:nvSpPr>
            <p:cNvPr id="86077" name="Line 96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78" name="Line 97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065" name="AutoShape 98"/>
          <p:cNvSpPr>
            <a:spLocks/>
          </p:cNvSpPr>
          <p:nvPr/>
        </p:nvSpPr>
        <p:spPr bwMode="auto">
          <a:xfrm>
            <a:off x="3965575" y="3600450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66" name="AutoShape 99"/>
          <p:cNvSpPr>
            <a:spLocks/>
          </p:cNvSpPr>
          <p:nvPr/>
        </p:nvSpPr>
        <p:spPr bwMode="auto">
          <a:xfrm>
            <a:off x="2994025" y="2549525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67" name="AutoShape 100"/>
          <p:cNvSpPr>
            <a:spLocks/>
          </p:cNvSpPr>
          <p:nvPr/>
        </p:nvSpPr>
        <p:spPr bwMode="auto">
          <a:xfrm>
            <a:off x="3429000" y="290353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68" name="AutoShape 101"/>
          <p:cNvSpPr>
            <a:spLocks/>
          </p:cNvSpPr>
          <p:nvPr/>
        </p:nvSpPr>
        <p:spPr bwMode="auto">
          <a:xfrm>
            <a:off x="3349625" y="2068513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69" name="AutoShape 102"/>
          <p:cNvSpPr>
            <a:spLocks/>
          </p:cNvSpPr>
          <p:nvPr/>
        </p:nvSpPr>
        <p:spPr bwMode="auto">
          <a:xfrm>
            <a:off x="3143250" y="4114800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70" name="AutoShape 103"/>
          <p:cNvSpPr>
            <a:spLocks/>
          </p:cNvSpPr>
          <p:nvPr/>
        </p:nvSpPr>
        <p:spPr bwMode="auto">
          <a:xfrm>
            <a:off x="2800350" y="3211513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71" name="AutoShape 104"/>
          <p:cNvSpPr>
            <a:spLocks/>
          </p:cNvSpPr>
          <p:nvPr/>
        </p:nvSpPr>
        <p:spPr bwMode="auto">
          <a:xfrm>
            <a:off x="2697163" y="2308225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72" name="AutoShape 105"/>
          <p:cNvSpPr>
            <a:spLocks/>
          </p:cNvSpPr>
          <p:nvPr/>
        </p:nvSpPr>
        <p:spPr bwMode="auto">
          <a:xfrm>
            <a:off x="5121275" y="181768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73" name="AutoShape 106"/>
          <p:cNvSpPr>
            <a:spLocks/>
          </p:cNvSpPr>
          <p:nvPr/>
        </p:nvSpPr>
        <p:spPr bwMode="auto">
          <a:xfrm>
            <a:off x="4365625" y="1725613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74" name="AutoShape 107"/>
          <p:cNvSpPr>
            <a:spLocks/>
          </p:cNvSpPr>
          <p:nvPr/>
        </p:nvSpPr>
        <p:spPr bwMode="auto">
          <a:xfrm>
            <a:off x="5018088" y="2068513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6075" name="AutoShape 108"/>
          <p:cNvSpPr>
            <a:spLocks/>
          </p:cNvSpPr>
          <p:nvPr/>
        </p:nvSpPr>
        <p:spPr bwMode="auto">
          <a:xfrm>
            <a:off x="4879975" y="2949575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44092" name="Slide Number Placeholder 1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4384D-F86F-491F-AE5E-9A46FA87D45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57250" algn="l"/>
              </a:tabLst>
            </a:pPr>
            <a:r>
              <a:rPr lang="en-US" altLang="en-US" sz="3600" b="1" dirty="0">
                <a:solidFill>
                  <a:srgbClr val="200399"/>
                </a:solidFill>
              </a:rPr>
              <a:t>DTs in practice...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2"/>
            <a:ext cx="8229600" cy="4525963"/>
          </a:xfrm>
        </p:spPr>
        <p:txBody>
          <a:bodyPr/>
          <a:lstStyle/>
          <a:p>
            <a:pPr marL="631825">
              <a:spcBef>
                <a:spcPct val="0"/>
              </a:spcBef>
              <a:tabLst>
                <a:tab pos="1089025" algn="l"/>
              </a:tabLst>
            </a:pPr>
            <a:r>
              <a:rPr lang="en-US" altLang="en-US" sz="2400" dirty="0"/>
              <a:t>Growing to purity is bad (</a:t>
            </a:r>
            <a:r>
              <a:rPr lang="en-US" altLang="en-US" sz="2400" i="1" dirty="0"/>
              <a:t>overfitting</a:t>
            </a:r>
            <a:r>
              <a:rPr lang="en-US" altLang="en-US" sz="2400" dirty="0"/>
              <a:t>)</a:t>
            </a:r>
          </a:p>
        </p:txBody>
      </p:sp>
      <p:sp>
        <p:nvSpPr>
          <p:cNvPr id="87044" name="Line 3"/>
          <p:cNvSpPr>
            <a:spLocks noChangeShapeType="1"/>
          </p:cNvSpPr>
          <p:nvPr/>
        </p:nvSpPr>
        <p:spPr bwMode="auto">
          <a:xfrm flipH="1">
            <a:off x="1760538" y="1779590"/>
            <a:ext cx="0" cy="5038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45" name="Line 4"/>
          <p:cNvSpPr>
            <a:spLocks noChangeShapeType="1"/>
          </p:cNvSpPr>
          <p:nvPr/>
        </p:nvSpPr>
        <p:spPr bwMode="auto">
          <a:xfrm rot="10800000">
            <a:off x="1028701" y="5754688"/>
            <a:ext cx="7508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46" name="Rectangle 5"/>
          <p:cNvSpPr>
            <a:spLocks/>
          </p:cNvSpPr>
          <p:nvPr/>
        </p:nvSpPr>
        <p:spPr bwMode="auto">
          <a:xfrm>
            <a:off x="3571876" y="5965827"/>
            <a:ext cx="14491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i="1">
                <a:latin typeface="Times" pitchFamily="18" charset="0"/>
                <a:cs typeface="Times" pitchFamily="18" charset="0"/>
                <a:sym typeface="Times" pitchFamily="18" charset="0"/>
              </a:rPr>
              <a:t>x1: petal length</a:t>
            </a:r>
          </a:p>
        </p:txBody>
      </p:sp>
      <p:sp>
        <p:nvSpPr>
          <p:cNvPr id="87047" name="Rectangle 6"/>
          <p:cNvSpPr>
            <a:spLocks/>
          </p:cNvSpPr>
          <p:nvPr/>
        </p:nvSpPr>
        <p:spPr bwMode="auto">
          <a:xfrm rot="-5400000">
            <a:off x="79375" y="3611563"/>
            <a:ext cx="233203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i="1">
                <a:latin typeface="Times" pitchFamily="18" charset="0"/>
                <a:cs typeface="Times" pitchFamily="18" charset="0"/>
                <a:sym typeface="Times" pitchFamily="18" charset="0"/>
              </a:rPr>
              <a:t>x2: sepal width</a:t>
            </a:r>
          </a:p>
        </p:txBody>
      </p:sp>
      <p:sp>
        <p:nvSpPr>
          <p:cNvPr id="87048" name="AutoShape 7"/>
          <p:cNvSpPr>
            <a:spLocks/>
          </p:cNvSpPr>
          <p:nvPr/>
        </p:nvSpPr>
        <p:spPr bwMode="auto">
          <a:xfrm>
            <a:off x="4194175" y="496093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49" name="AutoShape 8"/>
          <p:cNvSpPr>
            <a:spLocks/>
          </p:cNvSpPr>
          <p:nvPr/>
        </p:nvSpPr>
        <p:spPr bwMode="auto">
          <a:xfrm>
            <a:off x="4697413" y="478948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50" name="AutoShape 9"/>
          <p:cNvSpPr>
            <a:spLocks/>
          </p:cNvSpPr>
          <p:nvPr/>
        </p:nvSpPr>
        <p:spPr bwMode="auto">
          <a:xfrm>
            <a:off x="3486150" y="4297363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51" name="AutoShape 10"/>
          <p:cNvSpPr>
            <a:spLocks/>
          </p:cNvSpPr>
          <p:nvPr/>
        </p:nvSpPr>
        <p:spPr bwMode="auto">
          <a:xfrm>
            <a:off x="3314700" y="387508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52" name="AutoShape 11"/>
          <p:cNvSpPr>
            <a:spLocks/>
          </p:cNvSpPr>
          <p:nvPr/>
        </p:nvSpPr>
        <p:spPr bwMode="auto">
          <a:xfrm>
            <a:off x="3143250" y="478948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53" name="AutoShape 12"/>
          <p:cNvSpPr>
            <a:spLocks/>
          </p:cNvSpPr>
          <p:nvPr/>
        </p:nvSpPr>
        <p:spPr bwMode="auto">
          <a:xfrm>
            <a:off x="3875088" y="4378325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54" name="AutoShape 13"/>
          <p:cNvSpPr>
            <a:spLocks/>
          </p:cNvSpPr>
          <p:nvPr/>
        </p:nvSpPr>
        <p:spPr bwMode="auto">
          <a:xfrm>
            <a:off x="2868613" y="3600450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55" name="AutoShape 14"/>
          <p:cNvSpPr>
            <a:spLocks/>
          </p:cNvSpPr>
          <p:nvPr/>
        </p:nvSpPr>
        <p:spPr bwMode="auto">
          <a:xfrm>
            <a:off x="3222625" y="3268663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56" name="AutoShape 15"/>
          <p:cNvSpPr>
            <a:spLocks/>
          </p:cNvSpPr>
          <p:nvPr/>
        </p:nvSpPr>
        <p:spPr bwMode="auto">
          <a:xfrm>
            <a:off x="3565525" y="336073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57" name="AutoShape 16"/>
          <p:cNvSpPr>
            <a:spLocks/>
          </p:cNvSpPr>
          <p:nvPr/>
        </p:nvSpPr>
        <p:spPr bwMode="auto">
          <a:xfrm>
            <a:off x="2971800" y="2879725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58" name="AutoShape 17"/>
          <p:cNvSpPr>
            <a:spLocks/>
          </p:cNvSpPr>
          <p:nvPr/>
        </p:nvSpPr>
        <p:spPr bwMode="auto">
          <a:xfrm>
            <a:off x="3406775" y="2606675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59" name="AutoShape 18"/>
          <p:cNvSpPr>
            <a:spLocks/>
          </p:cNvSpPr>
          <p:nvPr/>
        </p:nvSpPr>
        <p:spPr bwMode="auto">
          <a:xfrm>
            <a:off x="3657600" y="216058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60" name="AutoShape 19"/>
          <p:cNvSpPr>
            <a:spLocks/>
          </p:cNvSpPr>
          <p:nvPr/>
        </p:nvSpPr>
        <p:spPr bwMode="auto">
          <a:xfrm>
            <a:off x="2960688" y="233203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61" name="AutoShape 20"/>
          <p:cNvSpPr>
            <a:spLocks/>
          </p:cNvSpPr>
          <p:nvPr/>
        </p:nvSpPr>
        <p:spPr bwMode="auto">
          <a:xfrm>
            <a:off x="4046538" y="1782763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62" name="AutoShape 21"/>
          <p:cNvSpPr>
            <a:spLocks/>
          </p:cNvSpPr>
          <p:nvPr/>
        </p:nvSpPr>
        <p:spPr bwMode="auto">
          <a:xfrm>
            <a:off x="4365625" y="198913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63" name="AutoShape 22"/>
          <p:cNvSpPr>
            <a:spLocks/>
          </p:cNvSpPr>
          <p:nvPr/>
        </p:nvSpPr>
        <p:spPr bwMode="auto">
          <a:xfrm>
            <a:off x="4868863" y="170338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grpSp>
        <p:nvGrpSpPr>
          <p:cNvPr id="87064" name="Group 23"/>
          <p:cNvGrpSpPr>
            <a:grpSpLocks/>
          </p:cNvGrpSpPr>
          <p:nvPr/>
        </p:nvGrpSpPr>
        <p:grpSpPr bwMode="auto">
          <a:xfrm>
            <a:off x="4137026" y="3325813"/>
            <a:ext cx="127000" cy="120650"/>
            <a:chOff x="0" y="0"/>
            <a:chExt cx="88" cy="84"/>
          </a:xfrm>
        </p:grpSpPr>
        <p:sp>
          <p:nvSpPr>
            <p:cNvPr id="87171" name="Line 24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72" name="Line 25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65" name="Group 26"/>
          <p:cNvGrpSpPr>
            <a:grpSpLocks/>
          </p:cNvGrpSpPr>
          <p:nvPr/>
        </p:nvGrpSpPr>
        <p:grpSpPr bwMode="auto">
          <a:xfrm>
            <a:off x="4308476" y="3749677"/>
            <a:ext cx="127000" cy="119063"/>
            <a:chOff x="0" y="0"/>
            <a:chExt cx="88" cy="84"/>
          </a:xfrm>
        </p:grpSpPr>
        <p:sp>
          <p:nvSpPr>
            <p:cNvPr id="87169" name="Line 27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70" name="Line 28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66" name="Group 29"/>
          <p:cNvGrpSpPr>
            <a:grpSpLocks/>
          </p:cNvGrpSpPr>
          <p:nvPr/>
        </p:nvGrpSpPr>
        <p:grpSpPr bwMode="auto">
          <a:xfrm>
            <a:off x="4721226" y="3817938"/>
            <a:ext cx="125413" cy="119062"/>
            <a:chOff x="0" y="0"/>
            <a:chExt cx="88" cy="84"/>
          </a:xfrm>
        </p:grpSpPr>
        <p:sp>
          <p:nvSpPr>
            <p:cNvPr id="87167" name="Line 30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68" name="Line 31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67" name="Group 32"/>
          <p:cNvGrpSpPr>
            <a:grpSpLocks/>
          </p:cNvGrpSpPr>
          <p:nvPr/>
        </p:nvGrpSpPr>
        <p:grpSpPr bwMode="auto">
          <a:xfrm>
            <a:off x="3989388" y="3965575"/>
            <a:ext cx="125412" cy="120650"/>
            <a:chOff x="0" y="0"/>
            <a:chExt cx="88" cy="84"/>
          </a:xfrm>
        </p:grpSpPr>
        <p:sp>
          <p:nvSpPr>
            <p:cNvPr id="87165" name="Line 33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66" name="Line 34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68" name="Group 35"/>
          <p:cNvGrpSpPr>
            <a:grpSpLocks/>
          </p:cNvGrpSpPr>
          <p:nvPr/>
        </p:nvGrpSpPr>
        <p:grpSpPr bwMode="auto">
          <a:xfrm>
            <a:off x="4057651" y="2924175"/>
            <a:ext cx="125413" cy="122238"/>
            <a:chOff x="0" y="0"/>
            <a:chExt cx="88" cy="84"/>
          </a:xfrm>
        </p:grpSpPr>
        <p:sp>
          <p:nvSpPr>
            <p:cNvPr id="87163" name="Line 36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64" name="Line 37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69" name="Group 38"/>
          <p:cNvGrpSpPr>
            <a:grpSpLocks/>
          </p:cNvGrpSpPr>
          <p:nvPr/>
        </p:nvGrpSpPr>
        <p:grpSpPr bwMode="auto">
          <a:xfrm>
            <a:off x="4594226" y="2720977"/>
            <a:ext cx="127000" cy="119063"/>
            <a:chOff x="0" y="0"/>
            <a:chExt cx="88" cy="84"/>
          </a:xfrm>
        </p:grpSpPr>
        <p:sp>
          <p:nvSpPr>
            <p:cNvPr id="87161" name="Line 39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62" name="Line 40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70" name="Group 41"/>
          <p:cNvGrpSpPr>
            <a:grpSpLocks/>
          </p:cNvGrpSpPr>
          <p:nvPr/>
        </p:nvGrpSpPr>
        <p:grpSpPr bwMode="auto">
          <a:xfrm>
            <a:off x="4332288" y="4308475"/>
            <a:ext cx="125412" cy="120650"/>
            <a:chOff x="0" y="0"/>
            <a:chExt cx="88" cy="84"/>
          </a:xfrm>
        </p:grpSpPr>
        <p:sp>
          <p:nvSpPr>
            <p:cNvPr id="87159" name="Line 42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60" name="Line 43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71" name="Group 44"/>
          <p:cNvGrpSpPr>
            <a:grpSpLocks/>
          </p:cNvGrpSpPr>
          <p:nvPr/>
        </p:nvGrpSpPr>
        <p:grpSpPr bwMode="auto">
          <a:xfrm>
            <a:off x="4721226" y="3382963"/>
            <a:ext cx="125413" cy="120650"/>
            <a:chOff x="0" y="0"/>
            <a:chExt cx="88" cy="84"/>
          </a:xfrm>
        </p:grpSpPr>
        <p:sp>
          <p:nvSpPr>
            <p:cNvPr id="87157" name="Line 45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58" name="Line 46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72" name="Group 47"/>
          <p:cNvGrpSpPr>
            <a:grpSpLocks/>
          </p:cNvGrpSpPr>
          <p:nvPr/>
        </p:nvGrpSpPr>
        <p:grpSpPr bwMode="auto">
          <a:xfrm>
            <a:off x="4892676" y="4275138"/>
            <a:ext cx="125413" cy="119062"/>
            <a:chOff x="0" y="0"/>
            <a:chExt cx="88" cy="84"/>
          </a:xfrm>
        </p:grpSpPr>
        <p:sp>
          <p:nvSpPr>
            <p:cNvPr id="87155" name="Line 48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56" name="Line 49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73" name="Group 50"/>
          <p:cNvGrpSpPr>
            <a:grpSpLocks/>
          </p:cNvGrpSpPr>
          <p:nvPr/>
        </p:nvGrpSpPr>
        <p:grpSpPr bwMode="auto">
          <a:xfrm>
            <a:off x="5064125" y="2354263"/>
            <a:ext cx="125413" cy="120650"/>
            <a:chOff x="0" y="0"/>
            <a:chExt cx="88" cy="84"/>
          </a:xfrm>
        </p:grpSpPr>
        <p:sp>
          <p:nvSpPr>
            <p:cNvPr id="87153" name="Line 51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54" name="Line 52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74" name="Group 53"/>
          <p:cNvGrpSpPr>
            <a:grpSpLocks/>
          </p:cNvGrpSpPr>
          <p:nvPr/>
        </p:nvGrpSpPr>
        <p:grpSpPr bwMode="auto">
          <a:xfrm>
            <a:off x="5132388" y="3965575"/>
            <a:ext cx="125412" cy="120650"/>
            <a:chOff x="0" y="0"/>
            <a:chExt cx="88" cy="84"/>
          </a:xfrm>
        </p:grpSpPr>
        <p:sp>
          <p:nvSpPr>
            <p:cNvPr id="87151" name="Line 54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52" name="Line 55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75" name="Group 56"/>
          <p:cNvGrpSpPr>
            <a:grpSpLocks/>
          </p:cNvGrpSpPr>
          <p:nvPr/>
        </p:nvGrpSpPr>
        <p:grpSpPr bwMode="auto">
          <a:xfrm>
            <a:off x="5211763" y="3074988"/>
            <a:ext cx="125412" cy="119062"/>
            <a:chOff x="0" y="0"/>
            <a:chExt cx="88" cy="84"/>
          </a:xfrm>
        </p:grpSpPr>
        <p:sp>
          <p:nvSpPr>
            <p:cNvPr id="87149" name="Line 57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50" name="Line 58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76" name="Group 59"/>
          <p:cNvGrpSpPr>
            <a:grpSpLocks/>
          </p:cNvGrpSpPr>
          <p:nvPr/>
        </p:nvGrpSpPr>
        <p:grpSpPr bwMode="auto">
          <a:xfrm>
            <a:off x="5578476" y="3565525"/>
            <a:ext cx="125413" cy="120650"/>
            <a:chOff x="0" y="0"/>
            <a:chExt cx="88" cy="84"/>
          </a:xfrm>
        </p:grpSpPr>
        <p:sp>
          <p:nvSpPr>
            <p:cNvPr id="87147" name="Line 60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48" name="Line 61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7077" name="Line 62"/>
          <p:cNvSpPr>
            <a:spLocks noChangeShapeType="1"/>
          </p:cNvSpPr>
          <p:nvPr/>
        </p:nvSpPr>
        <p:spPr bwMode="auto">
          <a:xfrm flipH="1">
            <a:off x="3863975" y="1714500"/>
            <a:ext cx="0" cy="50609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78" name="Line 63"/>
          <p:cNvSpPr>
            <a:spLocks noChangeShapeType="1"/>
          </p:cNvSpPr>
          <p:nvPr/>
        </p:nvSpPr>
        <p:spPr bwMode="auto">
          <a:xfrm>
            <a:off x="3859214" y="2332038"/>
            <a:ext cx="46878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79" name="Line 64"/>
          <p:cNvSpPr>
            <a:spLocks noChangeShapeType="1"/>
          </p:cNvSpPr>
          <p:nvPr/>
        </p:nvSpPr>
        <p:spPr bwMode="auto">
          <a:xfrm>
            <a:off x="3859214" y="4240213"/>
            <a:ext cx="466407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80" name="Line 65"/>
          <p:cNvSpPr>
            <a:spLocks noChangeShapeType="1"/>
          </p:cNvSpPr>
          <p:nvPr/>
        </p:nvSpPr>
        <p:spPr bwMode="auto">
          <a:xfrm>
            <a:off x="4332288" y="4235452"/>
            <a:ext cx="0" cy="254476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81" name="Line 66"/>
          <p:cNvSpPr>
            <a:spLocks noChangeShapeType="1"/>
          </p:cNvSpPr>
          <p:nvPr/>
        </p:nvSpPr>
        <p:spPr bwMode="auto">
          <a:xfrm>
            <a:off x="4327525" y="4743450"/>
            <a:ext cx="419735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grpSp>
        <p:nvGrpSpPr>
          <p:cNvPr id="87082" name="Group 67"/>
          <p:cNvGrpSpPr>
            <a:grpSpLocks/>
          </p:cNvGrpSpPr>
          <p:nvPr/>
        </p:nvGrpSpPr>
        <p:grpSpPr bwMode="auto">
          <a:xfrm>
            <a:off x="3451226" y="2422525"/>
            <a:ext cx="127000" cy="120650"/>
            <a:chOff x="0" y="0"/>
            <a:chExt cx="88" cy="84"/>
          </a:xfrm>
        </p:grpSpPr>
        <p:sp>
          <p:nvSpPr>
            <p:cNvPr id="87145" name="Line 68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46" name="Line 69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83" name="Group 70"/>
          <p:cNvGrpSpPr>
            <a:grpSpLocks/>
          </p:cNvGrpSpPr>
          <p:nvPr/>
        </p:nvGrpSpPr>
        <p:grpSpPr bwMode="auto">
          <a:xfrm>
            <a:off x="3017838" y="3178177"/>
            <a:ext cx="125412" cy="119063"/>
            <a:chOff x="0" y="0"/>
            <a:chExt cx="88" cy="84"/>
          </a:xfrm>
        </p:grpSpPr>
        <p:sp>
          <p:nvSpPr>
            <p:cNvPr id="87143" name="Line 71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44" name="Line 72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84" name="Group 73"/>
          <p:cNvGrpSpPr>
            <a:grpSpLocks/>
          </p:cNvGrpSpPr>
          <p:nvPr/>
        </p:nvGrpSpPr>
        <p:grpSpPr bwMode="auto">
          <a:xfrm>
            <a:off x="3360738" y="3668713"/>
            <a:ext cx="125412" cy="120650"/>
            <a:chOff x="0" y="0"/>
            <a:chExt cx="88" cy="84"/>
          </a:xfrm>
        </p:grpSpPr>
        <p:sp>
          <p:nvSpPr>
            <p:cNvPr id="87141" name="Line 74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42" name="Line 75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85" name="Group 76"/>
          <p:cNvGrpSpPr>
            <a:grpSpLocks/>
          </p:cNvGrpSpPr>
          <p:nvPr/>
        </p:nvGrpSpPr>
        <p:grpSpPr bwMode="auto">
          <a:xfrm>
            <a:off x="4514851" y="3382963"/>
            <a:ext cx="125413" cy="120650"/>
            <a:chOff x="0" y="0"/>
            <a:chExt cx="88" cy="84"/>
          </a:xfrm>
        </p:grpSpPr>
        <p:sp>
          <p:nvSpPr>
            <p:cNvPr id="87139" name="Line 77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40" name="Line 78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86" name="Group 79"/>
          <p:cNvGrpSpPr>
            <a:grpSpLocks/>
          </p:cNvGrpSpPr>
          <p:nvPr/>
        </p:nvGrpSpPr>
        <p:grpSpPr bwMode="auto">
          <a:xfrm>
            <a:off x="4457701" y="2994025"/>
            <a:ext cx="125413" cy="120650"/>
            <a:chOff x="0" y="0"/>
            <a:chExt cx="88" cy="84"/>
          </a:xfrm>
        </p:grpSpPr>
        <p:sp>
          <p:nvSpPr>
            <p:cNvPr id="87137" name="Line 80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38" name="Line 81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87" name="Group 82"/>
          <p:cNvGrpSpPr>
            <a:grpSpLocks/>
          </p:cNvGrpSpPr>
          <p:nvPr/>
        </p:nvGrpSpPr>
        <p:grpSpPr bwMode="auto">
          <a:xfrm>
            <a:off x="4800601" y="3622675"/>
            <a:ext cx="125413" cy="120650"/>
            <a:chOff x="0" y="0"/>
            <a:chExt cx="88" cy="84"/>
          </a:xfrm>
        </p:grpSpPr>
        <p:sp>
          <p:nvSpPr>
            <p:cNvPr id="87135" name="Line 83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36" name="Line 84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88" name="Group 85"/>
          <p:cNvGrpSpPr>
            <a:grpSpLocks/>
          </p:cNvGrpSpPr>
          <p:nvPr/>
        </p:nvGrpSpPr>
        <p:grpSpPr bwMode="auto">
          <a:xfrm>
            <a:off x="4640263" y="4321177"/>
            <a:ext cx="125412" cy="119063"/>
            <a:chOff x="0" y="0"/>
            <a:chExt cx="88" cy="84"/>
          </a:xfrm>
        </p:grpSpPr>
        <p:sp>
          <p:nvSpPr>
            <p:cNvPr id="87133" name="Line 86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34" name="Line 87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89" name="Group 88"/>
          <p:cNvGrpSpPr>
            <a:grpSpLocks/>
          </p:cNvGrpSpPr>
          <p:nvPr/>
        </p:nvGrpSpPr>
        <p:grpSpPr bwMode="auto">
          <a:xfrm>
            <a:off x="4708526" y="2011363"/>
            <a:ext cx="127000" cy="120650"/>
            <a:chOff x="0" y="0"/>
            <a:chExt cx="88" cy="84"/>
          </a:xfrm>
        </p:grpSpPr>
        <p:sp>
          <p:nvSpPr>
            <p:cNvPr id="87131" name="Line 89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32" name="Line 90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90" name="Group 91"/>
          <p:cNvGrpSpPr>
            <a:grpSpLocks/>
          </p:cNvGrpSpPr>
          <p:nvPr/>
        </p:nvGrpSpPr>
        <p:grpSpPr bwMode="auto">
          <a:xfrm>
            <a:off x="3978276" y="2446338"/>
            <a:ext cx="125413" cy="119062"/>
            <a:chOff x="0" y="0"/>
            <a:chExt cx="88" cy="84"/>
          </a:xfrm>
        </p:grpSpPr>
        <p:sp>
          <p:nvSpPr>
            <p:cNvPr id="87129" name="Line 92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30" name="Line 93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91" name="Group 94"/>
          <p:cNvGrpSpPr>
            <a:grpSpLocks/>
          </p:cNvGrpSpPr>
          <p:nvPr/>
        </p:nvGrpSpPr>
        <p:grpSpPr bwMode="auto">
          <a:xfrm>
            <a:off x="5292726" y="2720977"/>
            <a:ext cx="125413" cy="119063"/>
            <a:chOff x="0" y="0"/>
            <a:chExt cx="88" cy="84"/>
          </a:xfrm>
        </p:grpSpPr>
        <p:sp>
          <p:nvSpPr>
            <p:cNvPr id="87127" name="Line 95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8" name="Line 96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92" name="Group 97"/>
          <p:cNvGrpSpPr>
            <a:grpSpLocks/>
          </p:cNvGrpSpPr>
          <p:nvPr/>
        </p:nvGrpSpPr>
        <p:grpSpPr bwMode="auto">
          <a:xfrm>
            <a:off x="4778375" y="4594225"/>
            <a:ext cx="125413" cy="120650"/>
            <a:chOff x="0" y="0"/>
            <a:chExt cx="88" cy="84"/>
          </a:xfrm>
        </p:grpSpPr>
        <p:sp>
          <p:nvSpPr>
            <p:cNvPr id="87125" name="Line 98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6" name="Line 99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093" name="Group 100"/>
          <p:cNvGrpSpPr>
            <a:grpSpLocks/>
          </p:cNvGrpSpPr>
          <p:nvPr/>
        </p:nvGrpSpPr>
        <p:grpSpPr bwMode="auto">
          <a:xfrm>
            <a:off x="5429251" y="2035175"/>
            <a:ext cx="125413" cy="119063"/>
            <a:chOff x="0" y="0"/>
            <a:chExt cx="88" cy="84"/>
          </a:xfrm>
        </p:grpSpPr>
        <p:sp>
          <p:nvSpPr>
            <p:cNvPr id="87123" name="Line 101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4" name="Line 102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7094" name="AutoShape 103"/>
          <p:cNvSpPr>
            <a:spLocks/>
          </p:cNvSpPr>
          <p:nvPr/>
        </p:nvSpPr>
        <p:spPr bwMode="auto">
          <a:xfrm>
            <a:off x="3965575" y="3600450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95" name="AutoShape 104"/>
          <p:cNvSpPr>
            <a:spLocks/>
          </p:cNvSpPr>
          <p:nvPr/>
        </p:nvSpPr>
        <p:spPr bwMode="auto">
          <a:xfrm>
            <a:off x="2994025" y="2549525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96" name="AutoShape 105"/>
          <p:cNvSpPr>
            <a:spLocks/>
          </p:cNvSpPr>
          <p:nvPr/>
        </p:nvSpPr>
        <p:spPr bwMode="auto">
          <a:xfrm>
            <a:off x="3429000" y="290353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97" name="AutoShape 106"/>
          <p:cNvSpPr>
            <a:spLocks/>
          </p:cNvSpPr>
          <p:nvPr/>
        </p:nvSpPr>
        <p:spPr bwMode="auto">
          <a:xfrm>
            <a:off x="3349625" y="2068513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98" name="AutoShape 107"/>
          <p:cNvSpPr>
            <a:spLocks/>
          </p:cNvSpPr>
          <p:nvPr/>
        </p:nvSpPr>
        <p:spPr bwMode="auto">
          <a:xfrm>
            <a:off x="3143250" y="4114800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099" name="AutoShape 108"/>
          <p:cNvSpPr>
            <a:spLocks/>
          </p:cNvSpPr>
          <p:nvPr/>
        </p:nvSpPr>
        <p:spPr bwMode="auto">
          <a:xfrm>
            <a:off x="2800350" y="3211513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100" name="AutoShape 109"/>
          <p:cNvSpPr>
            <a:spLocks/>
          </p:cNvSpPr>
          <p:nvPr/>
        </p:nvSpPr>
        <p:spPr bwMode="auto">
          <a:xfrm>
            <a:off x="2697163" y="2308225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101" name="AutoShape 110"/>
          <p:cNvSpPr>
            <a:spLocks/>
          </p:cNvSpPr>
          <p:nvPr/>
        </p:nvSpPr>
        <p:spPr bwMode="auto">
          <a:xfrm>
            <a:off x="5121275" y="181768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102" name="AutoShape 111"/>
          <p:cNvSpPr>
            <a:spLocks/>
          </p:cNvSpPr>
          <p:nvPr/>
        </p:nvSpPr>
        <p:spPr bwMode="auto">
          <a:xfrm>
            <a:off x="4365625" y="1725613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103" name="AutoShape 112"/>
          <p:cNvSpPr>
            <a:spLocks/>
          </p:cNvSpPr>
          <p:nvPr/>
        </p:nvSpPr>
        <p:spPr bwMode="auto">
          <a:xfrm>
            <a:off x="5018088" y="2068513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104" name="AutoShape 113"/>
          <p:cNvSpPr>
            <a:spLocks/>
          </p:cNvSpPr>
          <p:nvPr/>
        </p:nvSpPr>
        <p:spPr bwMode="auto">
          <a:xfrm>
            <a:off x="4879975" y="2949575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105" name="Line 114"/>
          <p:cNvSpPr>
            <a:spLocks noChangeShapeType="1"/>
          </p:cNvSpPr>
          <p:nvPr/>
        </p:nvSpPr>
        <p:spPr bwMode="auto">
          <a:xfrm>
            <a:off x="1104901" y="3875088"/>
            <a:ext cx="274637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106" name="Line 115"/>
          <p:cNvSpPr>
            <a:spLocks noChangeShapeType="1"/>
          </p:cNvSpPr>
          <p:nvPr/>
        </p:nvSpPr>
        <p:spPr bwMode="auto">
          <a:xfrm>
            <a:off x="1138239" y="3611563"/>
            <a:ext cx="274637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107" name="Line 116"/>
          <p:cNvSpPr>
            <a:spLocks noChangeShapeType="1"/>
          </p:cNvSpPr>
          <p:nvPr/>
        </p:nvSpPr>
        <p:spPr bwMode="auto">
          <a:xfrm>
            <a:off x="3222625" y="3614740"/>
            <a:ext cx="0" cy="28098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108" name="Line 117"/>
          <p:cNvSpPr>
            <a:spLocks noChangeShapeType="1"/>
          </p:cNvSpPr>
          <p:nvPr/>
        </p:nvSpPr>
        <p:spPr bwMode="auto">
          <a:xfrm>
            <a:off x="3189288" y="1733552"/>
            <a:ext cx="0" cy="187007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109" name="Line 118"/>
          <p:cNvSpPr>
            <a:spLocks noChangeShapeType="1"/>
          </p:cNvSpPr>
          <p:nvPr/>
        </p:nvSpPr>
        <p:spPr bwMode="auto">
          <a:xfrm>
            <a:off x="1422401" y="3143250"/>
            <a:ext cx="17875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110" name="Line 119"/>
          <p:cNvSpPr>
            <a:spLocks noChangeShapeType="1"/>
          </p:cNvSpPr>
          <p:nvPr/>
        </p:nvSpPr>
        <p:spPr bwMode="auto">
          <a:xfrm>
            <a:off x="3194051" y="2422525"/>
            <a:ext cx="690563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111" name="Line 120"/>
          <p:cNvSpPr>
            <a:spLocks noChangeShapeType="1"/>
          </p:cNvSpPr>
          <p:nvPr/>
        </p:nvSpPr>
        <p:spPr bwMode="auto">
          <a:xfrm>
            <a:off x="3205163" y="2582863"/>
            <a:ext cx="6905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112" name="Line 121"/>
          <p:cNvSpPr>
            <a:spLocks noChangeShapeType="1"/>
          </p:cNvSpPr>
          <p:nvPr/>
        </p:nvSpPr>
        <p:spPr bwMode="auto">
          <a:xfrm>
            <a:off x="2994025" y="3143252"/>
            <a:ext cx="0" cy="45561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113" name="Line 122"/>
          <p:cNvSpPr>
            <a:spLocks noChangeShapeType="1"/>
          </p:cNvSpPr>
          <p:nvPr/>
        </p:nvSpPr>
        <p:spPr bwMode="auto">
          <a:xfrm>
            <a:off x="3848101" y="3532188"/>
            <a:ext cx="466407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114" name="Line 123"/>
          <p:cNvSpPr>
            <a:spLocks noChangeShapeType="1"/>
          </p:cNvSpPr>
          <p:nvPr/>
        </p:nvSpPr>
        <p:spPr bwMode="auto">
          <a:xfrm>
            <a:off x="4205288" y="3532189"/>
            <a:ext cx="0" cy="7080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115" name="Line 124"/>
          <p:cNvSpPr>
            <a:spLocks noChangeShapeType="1"/>
          </p:cNvSpPr>
          <p:nvPr/>
        </p:nvSpPr>
        <p:spPr bwMode="auto">
          <a:xfrm>
            <a:off x="4879975" y="2306638"/>
            <a:ext cx="0" cy="12255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116" name="Line 125"/>
          <p:cNvSpPr>
            <a:spLocks noChangeShapeType="1"/>
          </p:cNvSpPr>
          <p:nvPr/>
        </p:nvSpPr>
        <p:spPr bwMode="auto">
          <a:xfrm>
            <a:off x="5038725" y="2328863"/>
            <a:ext cx="0" cy="12255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117" name="Line 126"/>
          <p:cNvSpPr>
            <a:spLocks noChangeShapeType="1"/>
          </p:cNvSpPr>
          <p:nvPr/>
        </p:nvSpPr>
        <p:spPr bwMode="auto">
          <a:xfrm>
            <a:off x="3867150" y="3829050"/>
            <a:ext cx="34448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118" name="Line 127"/>
          <p:cNvSpPr>
            <a:spLocks noChangeShapeType="1"/>
          </p:cNvSpPr>
          <p:nvPr/>
        </p:nvSpPr>
        <p:spPr bwMode="auto">
          <a:xfrm>
            <a:off x="3859214" y="2000250"/>
            <a:ext cx="46878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119" name="Line 128"/>
          <p:cNvSpPr>
            <a:spLocks noChangeShapeType="1"/>
          </p:cNvSpPr>
          <p:nvPr/>
        </p:nvSpPr>
        <p:spPr bwMode="auto">
          <a:xfrm>
            <a:off x="4627563" y="1982788"/>
            <a:ext cx="0" cy="41751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120" name="Line 129"/>
          <p:cNvSpPr>
            <a:spLocks noChangeShapeType="1"/>
          </p:cNvSpPr>
          <p:nvPr/>
        </p:nvSpPr>
        <p:spPr bwMode="auto">
          <a:xfrm>
            <a:off x="4937125" y="1982790"/>
            <a:ext cx="0" cy="39528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7121" name="Line 130"/>
          <p:cNvSpPr>
            <a:spLocks noChangeShapeType="1"/>
          </p:cNvSpPr>
          <p:nvPr/>
        </p:nvSpPr>
        <p:spPr bwMode="auto">
          <a:xfrm>
            <a:off x="5370513" y="1993900"/>
            <a:ext cx="0" cy="3429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45138" name="Slide Number Placeholder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EE84B-5BE1-49BE-ABFC-6422D1D9DAAA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857250" algn="l"/>
              </a:tabLst>
            </a:pPr>
            <a:r>
              <a:rPr lang="en-US" altLang="en-US" sz="3600" b="1" dirty="0">
                <a:solidFill>
                  <a:srgbClr val="200399"/>
                </a:solidFill>
              </a:rPr>
              <a:t>Overfitting and how to avoid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2"/>
            <a:ext cx="8839200" cy="4797425"/>
          </a:xfrm>
        </p:spPr>
        <p:txBody>
          <a:bodyPr/>
          <a:lstStyle/>
          <a:p>
            <a:pPr marL="631825">
              <a:spcBef>
                <a:spcPct val="0"/>
              </a:spcBef>
              <a:tabLst>
                <a:tab pos="1089025" algn="l"/>
                <a:tab pos="1409700" algn="l"/>
              </a:tabLst>
            </a:pPr>
            <a:r>
              <a:rPr lang="en-US" altLang="en-US" dirty="0"/>
              <a:t>Growing to </a:t>
            </a:r>
            <a:r>
              <a:rPr lang="en-US" altLang="en-US" b="1" dirty="0">
                <a:solidFill>
                  <a:srgbClr val="7030A0"/>
                </a:solidFill>
              </a:rPr>
              <a:t>purity</a:t>
            </a:r>
            <a:r>
              <a:rPr lang="en-US" altLang="en-US" dirty="0"/>
              <a:t> (all the examples in the node are of the same class) is bad (</a:t>
            </a:r>
            <a:r>
              <a:rPr lang="en-US" altLang="en-US" b="1" i="1" dirty="0">
                <a:solidFill>
                  <a:srgbClr val="FF0000"/>
                </a:solidFill>
              </a:rPr>
              <a:t>overfitting</a:t>
            </a:r>
            <a:r>
              <a:rPr lang="en-US" altLang="en-US" dirty="0"/>
              <a:t>)</a:t>
            </a:r>
          </a:p>
          <a:p>
            <a:pPr marL="631825" lvl="1" indent="-342900">
              <a:spcBef>
                <a:spcPct val="0"/>
              </a:spcBef>
              <a:buFont typeface="Arial" pitchFamily="34" charset="0"/>
              <a:buChar char="•"/>
              <a:tabLst>
                <a:tab pos="1089025" algn="l"/>
                <a:tab pos="1409700" algn="l"/>
              </a:tabLst>
            </a:pPr>
            <a:r>
              <a:rPr lang="en-US" altLang="en-US" sz="3200" dirty="0"/>
              <a:t>Results in poor accuracy </a:t>
            </a:r>
            <a:r>
              <a:rPr lang="en-US" altLang="en-US" sz="3600" i="1" dirty="0"/>
              <a:t>for unseen samples</a:t>
            </a:r>
          </a:p>
          <a:p>
            <a:pPr marL="631825" lvl="1" indent="-342900">
              <a:spcBef>
                <a:spcPct val="0"/>
              </a:spcBef>
              <a:buFont typeface="Arial" pitchFamily="34" charset="0"/>
              <a:buChar char="•"/>
              <a:tabLst>
                <a:tab pos="1089025" algn="l"/>
                <a:tab pos="1409700" algn="l"/>
              </a:tabLst>
            </a:pPr>
            <a:r>
              <a:rPr lang="en-US" altLang="en-US" sz="3600" b="1" i="1" dirty="0">
                <a:solidFill>
                  <a:srgbClr val="FF0000"/>
                </a:solidFill>
              </a:rPr>
              <a:t>Test data set </a:t>
            </a:r>
            <a:r>
              <a:rPr lang="en-US" altLang="en-US" sz="3600" dirty="0"/>
              <a:t>essential for evaluation</a:t>
            </a:r>
            <a:endParaRPr lang="en-US" altLang="en-US" sz="4400" dirty="0"/>
          </a:p>
          <a:p>
            <a:pPr marL="631825">
              <a:spcBef>
                <a:spcPct val="0"/>
              </a:spcBef>
              <a:tabLst>
                <a:tab pos="1089025" algn="l"/>
                <a:tab pos="1409700" algn="l"/>
              </a:tabLst>
            </a:pPr>
            <a:r>
              <a:rPr lang="en-US" altLang="en-US" b="1" dirty="0">
                <a:solidFill>
                  <a:srgbClr val="00B050"/>
                </a:solidFill>
              </a:rPr>
              <a:t>STRATEGIES</a:t>
            </a:r>
          </a:p>
          <a:p>
            <a:pPr marL="952500" lvl="1">
              <a:tabLst>
                <a:tab pos="1089025" algn="l"/>
                <a:tab pos="1409700" algn="l"/>
              </a:tabLst>
            </a:pPr>
            <a:r>
              <a:rPr lang="en-US" altLang="en-US" sz="3200" b="1" dirty="0">
                <a:solidFill>
                  <a:srgbClr val="7030A0"/>
                </a:solidFill>
              </a:rPr>
              <a:t>Pre Pruning</a:t>
            </a:r>
            <a:r>
              <a:rPr lang="en-US" altLang="en-US" sz="3200" dirty="0"/>
              <a:t>: Terminate tree growth early</a:t>
            </a:r>
          </a:p>
          <a:p>
            <a:pPr marL="952500" lvl="1">
              <a:tabLst>
                <a:tab pos="1089025" algn="l"/>
                <a:tab pos="1409700" algn="l"/>
              </a:tabLst>
            </a:pPr>
            <a:r>
              <a:rPr lang="en-US" altLang="en-US" sz="3200" b="1" dirty="0">
                <a:solidFill>
                  <a:srgbClr val="7030A0"/>
                </a:solidFill>
              </a:rPr>
              <a:t>Post Pruning</a:t>
            </a:r>
            <a:r>
              <a:rPr lang="en-US" altLang="en-US" sz="3200" dirty="0"/>
              <a:t>: Grow to purity, then </a:t>
            </a:r>
            <a:r>
              <a:rPr lang="en-US" altLang="en-US" sz="3200" i="1" dirty="0"/>
              <a:t>prune</a:t>
            </a:r>
            <a:r>
              <a:rPr lang="en-US" altLang="en-US" sz="3200" dirty="0"/>
              <a:t> back</a:t>
            </a:r>
          </a:p>
          <a:p>
            <a:pPr marL="952500" lvl="1">
              <a:tabLst>
                <a:tab pos="1089025" algn="l"/>
                <a:tab pos="1409700" algn="l"/>
              </a:tabLst>
            </a:pPr>
            <a:r>
              <a:rPr lang="en-US" altLang="en-US" sz="3200" dirty="0"/>
              <a:t>Post Pruning is the most commonly used strategy, although there are many variations</a:t>
            </a:r>
          </a:p>
        </p:txBody>
      </p:sp>
      <p:sp>
        <p:nvSpPr>
          <p:cNvPr id="88068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17D271D-20E4-4990-B519-9A63D9344C3A}" type="slidenum">
              <a:rPr lang="en-US" altLang="en-US" sz="1400"/>
              <a:pPr algn="r"/>
              <a:t>16</a:t>
            </a:fld>
            <a:endParaRPr lang="en-US" alt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323E24-A15F-4F37-B027-43F487C20BF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857250" algn="l"/>
              </a:tabLst>
            </a:pPr>
            <a:r>
              <a:rPr lang="en-US" altLang="en-US" sz="3600" b="1" dirty="0">
                <a:solidFill>
                  <a:srgbClr val="200399"/>
                </a:solidFill>
              </a:rPr>
              <a:t>DTs in practice...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28651" y="1066802"/>
            <a:ext cx="8412163" cy="549275"/>
          </a:xfrm>
        </p:spPr>
        <p:txBody>
          <a:bodyPr/>
          <a:lstStyle/>
          <a:p>
            <a:pPr marL="631825">
              <a:spcBef>
                <a:spcPct val="0"/>
              </a:spcBef>
              <a:tabLst>
                <a:tab pos="1089025" algn="l"/>
              </a:tabLst>
            </a:pPr>
            <a:r>
              <a:rPr lang="en-US" altLang="en-US" sz="2400"/>
              <a:t>Growing to purity is bad (</a:t>
            </a:r>
            <a:r>
              <a:rPr lang="en-US" altLang="en-US" sz="2400" i="1"/>
              <a:t>overfitting</a:t>
            </a:r>
            <a:r>
              <a:rPr lang="en-US" altLang="en-US" sz="2400"/>
              <a:t>)</a:t>
            </a:r>
          </a:p>
        </p:txBody>
      </p:sp>
      <p:sp>
        <p:nvSpPr>
          <p:cNvPr id="89092" name="Line 3"/>
          <p:cNvSpPr>
            <a:spLocks noChangeShapeType="1"/>
          </p:cNvSpPr>
          <p:nvPr/>
        </p:nvSpPr>
        <p:spPr bwMode="auto">
          <a:xfrm flipH="1">
            <a:off x="1760538" y="1779590"/>
            <a:ext cx="0" cy="5038725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093" name="Line 4"/>
          <p:cNvSpPr>
            <a:spLocks noChangeShapeType="1"/>
          </p:cNvSpPr>
          <p:nvPr/>
        </p:nvSpPr>
        <p:spPr bwMode="auto">
          <a:xfrm rot="10800000">
            <a:off x="1028701" y="5754688"/>
            <a:ext cx="7508875" cy="0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094" name="Rectangle 5"/>
          <p:cNvSpPr>
            <a:spLocks/>
          </p:cNvSpPr>
          <p:nvPr/>
        </p:nvSpPr>
        <p:spPr bwMode="auto">
          <a:xfrm>
            <a:off x="3571876" y="5965827"/>
            <a:ext cx="14491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i="1">
                <a:latin typeface="Times" pitchFamily="18" charset="0"/>
                <a:cs typeface="Times" pitchFamily="18" charset="0"/>
                <a:sym typeface="Times" pitchFamily="18" charset="0"/>
              </a:rPr>
              <a:t>x1: petal length</a:t>
            </a:r>
          </a:p>
        </p:txBody>
      </p:sp>
      <p:sp>
        <p:nvSpPr>
          <p:cNvPr id="89095" name="Rectangle 6"/>
          <p:cNvSpPr>
            <a:spLocks/>
          </p:cNvSpPr>
          <p:nvPr/>
        </p:nvSpPr>
        <p:spPr bwMode="auto">
          <a:xfrm rot="-5400000">
            <a:off x="79375" y="3611563"/>
            <a:ext cx="233203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754063" algn="l"/>
                <a:tab pos="235426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i="1">
                <a:latin typeface="Times" pitchFamily="18" charset="0"/>
                <a:cs typeface="Times" pitchFamily="18" charset="0"/>
                <a:sym typeface="Times" pitchFamily="18" charset="0"/>
              </a:rPr>
              <a:t>x2: sepal width</a:t>
            </a:r>
          </a:p>
        </p:txBody>
      </p:sp>
      <p:sp>
        <p:nvSpPr>
          <p:cNvPr id="89096" name="AutoShape 7"/>
          <p:cNvSpPr>
            <a:spLocks/>
          </p:cNvSpPr>
          <p:nvPr/>
        </p:nvSpPr>
        <p:spPr bwMode="auto">
          <a:xfrm>
            <a:off x="4194175" y="496093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097" name="AutoShape 8"/>
          <p:cNvSpPr>
            <a:spLocks/>
          </p:cNvSpPr>
          <p:nvPr/>
        </p:nvSpPr>
        <p:spPr bwMode="auto">
          <a:xfrm>
            <a:off x="4697413" y="478948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098" name="AutoShape 9"/>
          <p:cNvSpPr>
            <a:spLocks/>
          </p:cNvSpPr>
          <p:nvPr/>
        </p:nvSpPr>
        <p:spPr bwMode="auto">
          <a:xfrm>
            <a:off x="3486150" y="4297363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099" name="AutoShape 10"/>
          <p:cNvSpPr>
            <a:spLocks/>
          </p:cNvSpPr>
          <p:nvPr/>
        </p:nvSpPr>
        <p:spPr bwMode="auto">
          <a:xfrm>
            <a:off x="3314700" y="387508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00" name="AutoShape 11"/>
          <p:cNvSpPr>
            <a:spLocks/>
          </p:cNvSpPr>
          <p:nvPr/>
        </p:nvSpPr>
        <p:spPr bwMode="auto">
          <a:xfrm>
            <a:off x="3143250" y="478948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01" name="AutoShape 12"/>
          <p:cNvSpPr>
            <a:spLocks/>
          </p:cNvSpPr>
          <p:nvPr/>
        </p:nvSpPr>
        <p:spPr bwMode="auto">
          <a:xfrm>
            <a:off x="3875088" y="4378325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02" name="AutoShape 13"/>
          <p:cNvSpPr>
            <a:spLocks/>
          </p:cNvSpPr>
          <p:nvPr/>
        </p:nvSpPr>
        <p:spPr bwMode="auto">
          <a:xfrm>
            <a:off x="2868613" y="3600450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03" name="AutoShape 14"/>
          <p:cNvSpPr>
            <a:spLocks/>
          </p:cNvSpPr>
          <p:nvPr/>
        </p:nvSpPr>
        <p:spPr bwMode="auto">
          <a:xfrm>
            <a:off x="3222625" y="3268663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04" name="AutoShape 15"/>
          <p:cNvSpPr>
            <a:spLocks/>
          </p:cNvSpPr>
          <p:nvPr/>
        </p:nvSpPr>
        <p:spPr bwMode="auto">
          <a:xfrm>
            <a:off x="3565525" y="336073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05" name="AutoShape 16"/>
          <p:cNvSpPr>
            <a:spLocks/>
          </p:cNvSpPr>
          <p:nvPr/>
        </p:nvSpPr>
        <p:spPr bwMode="auto">
          <a:xfrm>
            <a:off x="2971800" y="2879725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06" name="AutoShape 17"/>
          <p:cNvSpPr>
            <a:spLocks/>
          </p:cNvSpPr>
          <p:nvPr/>
        </p:nvSpPr>
        <p:spPr bwMode="auto">
          <a:xfrm>
            <a:off x="3406775" y="2606675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07" name="AutoShape 18"/>
          <p:cNvSpPr>
            <a:spLocks/>
          </p:cNvSpPr>
          <p:nvPr/>
        </p:nvSpPr>
        <p:spPr bwMode="auto">
          <a:xfrm>
            <a:off x="3657600" y="216058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08" name="AutoShape 19"/>
          <p:cNvSpPr>
            <a:spLocks/>
          </p:cNvSpPr>
          <p:nvPr/>
        </p:nvSpPr>
        <p:spPr bwMode="auto">
          <a:xfrm>
            <a:off x="2960688" y="233203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09" name="AutoShape 20"/>
          <p:cNvSpPr>
            <a:spLocks/>
          </p:cNvSpPr>
          <p:nvPr/>
        </p:nvSpPr>
        <p:spPr bwMode="auto">
          <a:xfrm>
            <a:off x="4046538" y="1782763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10" name="AutoShape 21"/>
          <p:cNvSpPr>
            <a:spLocks/>
          </p:cNvSpPr>
          <p:nvPr/>
        </p:nvSpPr>
        <p:spPr bwMode="auto">
          <a:xfrm>
            <a:off x="4365625" y="198913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11" name="AutoShape 22"/>
          <p:cNvSpPr>
            <a:spLocks/>
          </p:cNvSpPr>
          <p:nvPr/>
        </p:nvSpPr>
        <p:spPr bwMode="auto">
          <a:xfrm>
            <a:off x="4868863" y="170338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grpSp>
        <p:nvGrpSpPr>
          <p:cNvPr id="89112" name="Group 23"/>
          <p:cNvGrpSpPr>
            <a:grpSpLocks/>
          </p:cNvGrpSpPr>
          <p:nvPr/>
        </p:nvGrpSpPr>
        <p:grpSpPr bwMode="auto">
          <a:xfrm>
            <a:off x="4137026" y="3325813"/>
            <a:ext cx="127000" cy="120650"/>
            <a:chOff x="0" y="0"/>
            <a:chExt cx="88" cy="84"/>
          </a:xfrm>
        </p:grpSpPr>
        <p:sp>
          <p:nvSpPr>
            <p:cNvPr id="89225" name="Line 24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26" name="Line 25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13" name="Group 26"/>
          <p:cNvGrpSpPr>
            <a:grpSpLocks/>
          </p:cNvGrpSpPr>
          <p:nvPr/>
        </p:nvGrpSpPr>
        <p:grpSpPr bwMode="auto">
          <a:xfrm>
            <a:off x="4308476" y="3749677"/>
            <a:ext cx="127000" cy="119063"/>
            <a:chOff x="0" y="0"/>
            <a:chExt cx="88" cy="84"/>
          </a:xfrm>
        </p:grpSpPr>
        <p:sp>
          <p:nvSpPr>
            <p:cNvPr id="89223" name="Line 27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24" name="Line 28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14" name="Group 29"/>
          <p:cNvGrpSpPr>
            <a:grpSpLocks/>
          </p:cNvGrpSpPr>
          <p:nvPr/>
        </p:nvGrpSpPr>
        <p:grpSpPr bwMode="auto">
          <a:xfrm>
            <a:off x="4721226" y="3817938"/>
            <a:ext cx="125413" cy="119062"/>
            <a:chOff x="0" y="0"/>
            <a:chExt cx="88" cy="84"/>
          </a:xfrm>
        </p:grpSpPr>
        <p:sp>
          <p:nvSpPr>
            <p:cNvPr id="89221" name="Line 30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22" name="Line 31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15" name="Group 32"/>
          <p:cNvGrpSpPr>
            <a:grpSpLocks/>
          </p:cNvGrpSpPr>
          <p:nvPr/>
        </p:nvGrpSpPr>
        <p:grpSpPr bwMode="auto">
          <a:xfrm>
            <a:off x="3989388" y="3965575"/>
            <a:ext cx="125412" cy="120650"/>
            <a:chOff x="0" y="0"/>
            <a:chExt cx="88" cy="84"/>
          </a:xfrm>
        </p:grpSpPr>
        <p:sp>
          <p:nvSpPr>
            <p:cNvPr id="89219" name="Line 33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20" name="Line 34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16" name="Group 35"/>
          <p:cNvGrpSpPr>
            <a:grpSpLocks/>
          </p:cNvGrpSpPr>
          <p:nvPr/>
        </p:nvGrpSpPr>
        <p:grpSpPr bwMode="auto">
          <a:xfrm>
            <a:off x="4057651" y="2924175"/>
            <a:ext cx="125413" cy="122238"/>
            <a:chOff x="0" y="0"/>
            <a:chExt cx="88" cy="84"/>
          </a:xfrm>
        </p:grpSpPr>
        <p:sp>
          <p:nvSpPr>
            <p:cNvPr id="89217" name="Line 36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18" name="Line 37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17" name="Group 38"/>
          <p:cNvGrpSpPr>
            <a:grpSpLocks/>
          </p:cNvGrpSpPr>
          <p:nvPr/>
        </p:nvGrpSpPr>
        <p:grpSpPr bwMode="auto">
          <a:xfrm>
            <a:off x="4594226" y="2720977"/>
            <a:ext cx="127000" cy="119063"/>
            <a:chOff x="0" y="0"/>
            <a:chExt cx="88" cy="84"/>
          </a:xfrm>
        </p:grpSpPr>
        <p:sp>
          <p:nvSpPr>
            <p:cNvPr id="89215" name="Line 39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16" name="Line 40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18" name="Group 41"/>
          <p:cNvGrpSpPr>
            <a:grpSpLocks/>
          </p:cNvGrpSpPr>
          <p:nvPr/>
        </p:nvGrpSpPr>
        <p:grpSpPr bwMode="auto">
          <a:xfrm>
            <a:off x="4332288" y="4308475"/>
            <a:ext cx="125412" cy="120650"/>
            <a:chOff x="0" y="0"/>
            <a:chExt cx="88" cy="84"/>
          </a:xfrm>
        </p:grpSpPr>
        <p:sp>
          <p:nvSpPr>
            <p:cNvPr id="89213" name="Line 42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14" name="Line 43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19" name="Group 44"/>
          <p:cNvGrpSpPr>
            <a:grpSpLocks/>
          </p:cNvGrpSpPr>
          <p:nvPr/>
        </p:nvGrpSpPr>
        <p:grpSpPr bwMode="auto">
          <a:xfrm>
            <a:off x="4721226" y="3382963"/>
            <a:ext cx="125413" cy="120650"/>
            <a:chOff x="0" y="0"/>
            <a:chExt cx="88" cy="84"/>
          </a:xfrm>
        </p:grpSpPr>
        <p:sp>
          <p:nvSpPr>
            <p:cNvPr id="89211" name="Line 45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12" name="Line 46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20" name="Group 47"/>
          <p:cNvGrpSpPr>
            <a:grpSpLocks/>
          </p:cNvGrpSpPr>
          <p:nvPr/>
        </p:nvGrpSpPr>
        <p:grpSpPr bwMode="auto">
          <a:xfrm>
            <a:off x="4892676" y="4275138"/>
            <a:ext cx="125413" cy="119062"/>
            <a:chOff x="0" y="0"/>
            <a:chExt cx="88" cy="84"/>
          </a:xfrm>
        </p:grpSpPr>
        <p:sp>
          <p:nvSpPr>
            <p:cNvPr id="89209" name="Line 48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10" name="Line 49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21" name="Group 50"/>
          <p:cNvGrpSpPr>
            <a:grpSpLocks/>
          </p:cNvGrpSpPr>
          <p:nvPr/>
        </p:nvGrpSpPr>
        <p:grpSpPr bwMode="auto">
          <a:xfrm>
            <a:off x="5064125" y="2354263"/>
            <a:ext cx="125413" cy="120650"/>
            <a:chOff x="0" y="0"/>
            <a:chExt cx="88" cy="84"/>
          </a:xfrm>
        </p:grpSpPr>
        <p:sp>
          <p:nvSpPr>
            <p:cNvPr id="89207" name="Line 51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08" name="Line 52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22" name="Group 53"/>
          <p:cNvGrpSpPr>
            <a:grpSpLocks/>
          </p:cNvGrpSpPr>
          <p:nvPr/>
        </p:nvGrpSpPr>
        <p:grpSpPr bwMode="auto">
          <a:xfrm>
            <a:off x="5132388" y="3965575"/>
            <a:ext cx="125412" cy="120650"/>
            <a:chOff x="0" y="0"/>
            <a:chExt cx="88" cy="84"/>
          </a:xfrm>
        </p:grpSpPr>
        <p:sp>
          <p:nvSpPr>
            <p:cNvPr id="89205" name="Line 54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06" name="Line 55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23" name="Group 56"/>
          <p:cNvGrpSpPr>
            <a:grpSpLocks/>
          </p:cNvGrpSpPr>
          <p:nvPr/>
        </p:nvGrpSpPr>
        <p:grpSpPr bwMode="auto">
          <a:xfrm>
            <a:off x="5211763" y="3074988"/>
            <a:ext cx="125412" cy="119062"/>
            <a:chOff x="0" y="0"/>
            <a:chExt cx="88" cy="84"/>
          </a:xfrm>
        </p:grpSpPr>
        <p:sp>
          <p:nvSpPr>
            <p:cNvPr id="89203" name="Line 57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04" name="Line 58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24" name="Group 59"/>
          <p:cNvGrpSpPr>
            <a:grpSpLocks/>
          </p:cNvGrpSpPr>
          <p:nvPr/>
        </p:nvGrpSpPr>
        <p:grpSpPr bwMode="auto">
          <a:xfrm>
            <a:off x="5578476" y="3565525"/>
            <a:ext cx="125413" cy="120650"/>
            <a:chOff x="0" y="0"/>
            <a:chExt cx="88" cy="84"/>
          </a:xfrm>
        </p:grpSpPr>
        <p:sp>
          <p:nvSpPr>
            <p:cNvPr id="89201" name="Line 60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02" name="Line 61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25" name="Line 62"/>
          <p:cNvSpPr>
            <a:spLocks noChangeShapeType="1"/>
          </p:cNvSpPr>
          <p:nvPr/>
        </p:nvSpPr>
        <p:spPr bwMode="auto">
          <a:xfrm flipH="1">
            <a:off x="3863975" y="1714500"/>
            <a:ext cx="0" cy="5060950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26" name="Line 63"/>
          <p:cNvSpPr>
            <a:spLocks noChangeShapeType="1"/>
          </p:cNvSpPr>
          <p:nvPr/>
        </p:nvSpPr>
        <p:spPr bwMode="auto">
          <a:xfrm>
            <a:off x="3859214" y="2332038"/>
            <a:ext cx="4687887" cy="0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27" name="Line 64"/>
          <p:cNvSpPr>
            <a:spLocks noChangeShapeType="1"/>
          </p:cNvSpPr>
          <p:nvPr/>
        </p:nvSpPr>
        <p:spPr bwMode="auto">
          <a:xfrm>
            <a:off x="3859214" y="4240213"/>
            <a:ext cx="4664075" cy="0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28" name="Line 65"/>
          <p:cNvSpPr>
            <a:spLocks noChangeShapeType="1"/>
          </p:cNvSpPr>
          <p:nvPr/>
        </p:nvSpPr>
        <p:spPr bwMode="auto">
          <a:xfrm>
            <a:off x="4332288" y="4235452"/>
            <a:ext cx="0" cy="2544763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29" name="Line 66"/>
          <p:cNvSpPr>
            <a:spLocks noChangeShapeType="1"/>
          </p:cNvSpPr>
          <p:nvPr/>
        </p:nvSpPr>
        <p:spPr bwMode="auto">
          <a:xfrm>
            <a:off x="4327525" y="4743450"/>
            <a:ext cx="4197350" cy="0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grpSp>
        <p:nvGrpSpPr>
          <p:cNvPr id="89130" name="Group 67"/>
          <p:cNvGrpSpPr>
            <a:grpSpLocks/>
          </p:cNvGrpSpPr>
          <p:nvPr/>
        </p:nvGrpSpPr>
        <p:grpSpPr bwMode="auto">
          <a:xfrm>
            <a:off x="3451226" y="2422525"/>
            <a:ext cx="127000" cy="120650"/>
            <a:chOff x="0" y="0"/>
            <a:chExt cx="88" cy="84"/>
          </a:xfrm>
        </p:grpSpPr>
        <p:sp>
          <p:nvSpPr>
            <p:cNvPr id="89199" name="Line 68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00" name="Line 69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31" name="Group 70"/>
          <p:cNvGrpSpPr>
            <a:grpSpLocks/>
          </p:cNvGrpSpPr>
          <p:nvPr/>
        </p:nvGrpSpPr>
        <p:grpSpPr bwMode="auto">
          <a:xfrm>
            <a:off x="3017838" y="3178177"/>
            <a:ext cx="125412" cy="119063"/>
            <a:chOff x="0" y="0"/>
            <a:chExt cx="88" cy="84"/>
          </a:xfrm>
        </p:grpSpPr>
        <p:sp>
          <p:nvSpPr>
            <p:cNvPr id="89197" name="Line 71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8" name="Line 72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32" name="Group 73"/>
          <p:cNvGrpSpPr>
            <a:grpSpLocks/>
          </p:cNvGrpSpPr>
          <p:nvPr/>
        </p:nvGrpSpPr>
        <p:grpSpPr bwMode="auto">
          <a:xfrm>
            <a:off x="3360738" y="3668713"/>
            <a:ext cx="125412" cy="120650"/>
            <a:chOff x="0" y="0"/>
            <a:chExt cx="88" cy="84"/>
          </a:xfrm>
        </p:grpSpPr>
        <p:sp>
          <p:nvSpPr>
            <p:cNvPr id="89195" name="Line 74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6" name="Line 75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33" name="Group 76"/>
          <p:cNvGrpSpPr>
            <a:grpSpLocks/>
          </p:cNvGrpSpPr>
          <p:nvPr/>
        </p:nvGrpSpPr>
        <p:grpSpPr bwMode="auto">
          <a:xfrm>
            <a:off x="4514851" y="3382963"/>
            <a:ext cx="125413" cy="120650"/>
            <a:chOff x="0" y="0"/>
            <a:chExt cx="88" cy="84"/>
          </a:xfrm>
        </p:grpSpPr>
        <p:sp>
          <p:nvSpPr>
            <p:cNvPr id="89193" name="Line 77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4" name="Line 78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34" name="Group 79"/>
          <p:cNvGrpSpPr>
            <a:grpSpLocks/>
          </p:cNvGrpSpPr>
          <p:nvPr/>
        </p:nvGrpSpPr>
        <p:grpSpPr bwMode="auto">
          <a:xfrm>
            <a:off x="4457701" y="2994025"/>
            <a:ext cx="125413" cy="120650"/>
            <a:chOff x="0" y="0"/>
            <a:chExt cx="88" cy="84"/>
          </a:xfrm>
        </p:grpSpPr>
        <p:sp>
          <p:nvSpPr>
            <p:cNvPr id="89191" name="Line 80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2" name="Line 81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35" name="Group 82"/>
          <p:cNvGrpSpPr>
            <a:grpSpLocks/>
          </p:cNvGrpSpPr>
          <p:nvPr/>
        </p:nvGrpSpPr>
        <p:grpSpPr bwMode="auto">
          <a:xfrm>
            <a:off x="4800601" y="3622675"/>
            <a:ext cx="125413" cy="120650"/>
            <a:chOff x="0" y="0"/>
            <a:chExt cx="88" cy="84"/>
          </a:xfrm>
        </p:grpSpPr>
        <p:sp>
          <p:nvSpPr>
            <p:cNvPr id="89189" name="Line 83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90" name="Line 84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36" name="Group 85"/>
          <p:cNvGrpSpPr>
            <a:grpSpLocks/>
          </p:cNvGrpSpPr>
          <p:nvPr/>
        </p:nvGrpSpPr>
        <p:grpSpPr bwMode="auto">
          <a:xfrm>
            <a:off x="4640263" y="4321177"/>
            <a:ext cx="125412" cy="119063"/>
            <a:chOff x="0" y="0"/>
            <a:chExt cx="88" cy="84"/>
          </a:xfrm>
        </p:grpSpPr>
        <p:sp>
          <p:nvSpPr>
            <p:cNvPr id="89187" name="Line 86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88" name="Line 87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37" name="Group 88"/>
          <p:cNvGrpSpPr>
            <a:grpSpLocks/>
          </p:cNvGrpSpPr>
          <p:nvPr/>
        </p:nvGrpSpPr>
        <p:grpSpPr bwMode="auto">
          <a:xfrm>
            <a:off x="4708526" y="2011363"/>
            <a:ext cx="127000" cy="120650"/>
            <a:chOff x="0" y="0"/>
            <a:chExt cx="88" cy="84"/>
          </a:xfrm>
        </p:grpSpPr>
        <p:sp>
          <p:nvSpPr>
            <p:cNvPr id="89185" name="Line 89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86" name="Line 90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38" name="Group 91"/>
          <p:cNvGrpSpPr>
            <a:grpSpLocks/>
          </p:cNvGrpSpPr>
          <p:nvPr/>
        </p:nvGrpSpPr>
        <p:grpSpPr bwMode="auto">
          <a:xfrm>
            <a:off x="3978276" y="2446338"/>
            <a:ext cx="125413" cy="119062"/>
            <a:chOff x="0" y="0"/>
            <a:chExt cx="88" cy="84"/>
          </a:xfrm>
        </p:grpSpPr>
        <p:sp>
          <p:nvSpPr>
            <p:cNvPr id="89183" name="Line 92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84" name="Line 93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39" name="Group 94"/>
          <p:cNvGrpSpPr>
            <a:grpSpLocks/>
          </p:cNvGrpSpPr>
          <p:nvPr/>
        </p:nvGrpSpPr>
        <p:grpSpPr bwMode="auto">
          <a:xfrm>
            <a:off x="5292726" y="2720977"/>
            <a:ext cx="125413" cy="119063"/>
            <a:chOff x="0" y="0"/>
            <a:chExt cx="88" cy="84"/>
          </a:xfrm>
        </p:grpSpPr>
        <p:sp>
          <p:nvSpPr>
            <p:cNvPr id="89181" name="Line 95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82" name="Line 96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40" name="Group 97"/>
          <p:cNvGrpSpPr>
            <a:grpSpLocks/>
          </p:cNvGrpSpPr>
          <p:nvPr/>
        </p:nvGrpSpPr>
        <p:grpSpPr bwMode="auto">
          <a:xfrm>
            <a:off x="4778375" y="4594225"/>
            <a:ext cx="125413" cy="120650"/>
            <a:chOff x="0" y="0"/>
            <a:chExt cx="88" cy="84"/>
          </a:xfrm>
        </p:grpSpPr>
        <p:sp>
          <p:nvSpPr>
            <p:cNvPr id="89179" name="Line 98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80" name="Line 99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41" name="Group 100"/>
          <p:cNvGrpSpPr>
            <a:grpSpLocks/>
          </p:cNvGrpSpPr>
          <p:nvPr/>
        </p:nvGrpSpPr>
        <p:grpSpPr bwMode="auto">
          <a:xfrm>
            <a:off x="5429251" y="2035175"/>
            <a:ext cx="125413" cy="119063"/>
            <a:chOff x="0" y="0"/>
            <a:chExt cx="88" cy="84"/>
          </a:xfrm>
        </p:grpSpPr>
        <p:sp>
          <p:nvSpPr>
            <p:cNvPr id="89177" name="Line 101"/>
            <p:cNvSpPr>
              <a:spLocks noChangeShapeType="1"/>
            </p:cNvSpPr>
            <p:nvPr/>
          </p:nvSpPr>
          <p:spPr bwMode="auto">
            <a:xfrm>
              <a:off x="0" y="0"/>
              <a:ext cx="84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78" name="Line 102"/>
            <p:cNvSpPr>
              <a:spLocks noChangeShapeType="1"/>
            </p:cNvSpPr>
            <p:nvPr/>
          </p:nvSpPr>
          <p:spPr bwMode="auto">
            <a:xfrm flipH="1">
              <a:off x="3" y="0"/>
              <a:ext cx="85" cy="84"/>
            </a:xfrm>
            <a:prstGeom prst="line">
              <a:avLst/>
            </a:prstGeom>
            <a:noFill/>
            <a:ln w="50800">
              <a:solidFill>
                <a:srgbClr val="D10C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42" name="AutoShape 103"/>
          <p:cNvSpPr>
            <a:spLocks/>
          </p:cNvSpPr>
          <p:nvPr/>
        </p:nvSpPr>
        <p:spPr bwMode="auto">
          <a:xfrm>
            <a:off x="3965575" y="3600450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43" name="AutoShape 104"/>
          <p:cNvSpPr>
            <a:spLocks/>
          </p:cNvSpPr>
          <p:nvPr/>
        </p:nvSpPr>
        <p:spPr bwMode="auto">
          <a:xfrm>
            <a:off x="2994025" y="2549525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44" name="AutoShape 105"/>
          <p:cNvSpPr>
            <a:spLocks/>
          </p:cNvSpPr>
          <p:nvPr/>
        </p:nvSpPr>
        <p:spPr bwMode="auto">
          <a:xfrm>
            <a:off x="3429000" y="290353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45" name="AutoShape 106"/>
          <p:cNvSpPr>
            <a:spLocks/>
          </p:cNvSpPr>
          <p:nvPr/>
        </p:nvSpPr>
        <p:spPr bwMode="auto">
          <a:xfrm>
            <a:off x="3349625" y="2068513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46" name="AutoShape 107"/>
          <p:cNvSpPr>
            <a:spLocks/>
          </p:cNvSpPr>
          <p:nvPr/>
        </p:nvSpPr>
        <p:spPr bwMode="auto">
          <a:xfrm>
            <a:off x="3143250" y="4114800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47" name="AutoShape 108"/>
          <p:cNvSpPr>
            <a:spLocks/>
          </p:cNvSpPr>
          <p:nvPr/>
        </p:nvSpPr>
        <p:spPr bwMode="auto">
          <a:xfrm>
            <a:off x="2800350" y="3211513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48" name="AutoShape 109"/>
          <p:cNvSpPr>
            <a:spLocks/>
          </p:cNvSpPr>
          <p:nvPr/>
        </p:nvSpPr>
        <p:spPr bwMode="auto">
          <a:xfrm>
            <a:off x="2697163" y="2308225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49" name="AutoShape 110"/>
          <p:cNvSpPr>
            <a:spLocks/>
          </p:cNvSpPr>
          <p:nvPr/>
        </p:nvSpPr>
        <p:spPr bwMode="auto">
          <a:xfrm>
            <a:off x="5121275" y="1817688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50" name="AutoShape 111"/>
          <p:cNvSpPr>
            <a:spLocks/>
          </p:cNvSpPr>
          <p:nvPr/>
        </p:nvSpPr>
        <p:spPr bwMode="auto">
          <a:xfrm>
            <a:off x="4365625" y="1725613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51" name="AutoShape 112"/>
          <p:cNvSpPr>
            <a:spLocks/>
          </p:cNvSpPr>
          <p:nvPr/>
        </p:nvSpPr>
        <p:spPr bwMode="auto">
          <a:xfrm>
            <a:off x="5018088" y="2068513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52" name="AutoShape 113"/>
          <p:cNvSpPr>
            <a:spLocks/>
          </p:cNvSpPr>
          <p:nvPr/>
        </p:nvSpPr>
        <p:spPr bwMode="auto">
          <a:xfrm>
            <a:off x="4879975" y="2949575"/>
            <a:ext cx="171450" cy="1714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  <a:gd name="T10" fmla="*/ 16796 w 19679"/>
              <a:gd name="T11" fmla="*/ 288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79"/>
              <a:gd name="T19" fmla="*/ 0 h 19679"/>
              <a:gd name="T20" fmla="*/ 19679 w 19679"/>
              <a:gd name="T21" fmla="*/ 19679 h 196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53" name="Line 114"/>
          <p:cNvSpPr>
            <a:spLocks noChangeShapeType="1"/>
          </p:cNvSpPr>
          <p:nvPr/>
        </p:nvSpPr>
        <p:spPr bwMode="auto">
          <a:xfrm>
            <a:off x="1104901" y="3875088"/>
            <a:ext cx="2746375" cy="0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54" name="Line 115"/>
          <p:cNvSpPr>
            <a:spLocks noChangeShapeType="1"/>
          </p:cNvSpPr>
          <p:nvPr/>
        </p:nvSpPr>
        <p:spPr bwMode="auto">
          <a:xfrm>
            <a:off x="1138239" y="3611563"/>
            <a:ext cx="2746375" cy="0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55" name="Line 116"/>
          <p:cNvSpPr>
            <a:spLocks noChangeShapeType="1"/>
          </p:cNvSpPr>
          <p:nvPr/>
        </p:nvSpPr>
        <p:spPr bwMode="auto">
          <a:xfrm>
            <a:off x="3222625" y="3614740"/>
            <a:ext cx="0" cy="280987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56" name="Line 117"/>
          <p:cNvSpPr>
            <a:spLocks noChangeShapeType="1"/>
          </p:cNvSpPr>
          <p:nvPr/>
        </p:nvSpPr>
        <p:spPr bwMode="auto">
          <a:xfrm>
            <a:off x="3189288" y="1733552"/>
            <a:ext cx="0" cy="1870075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57" name="Line 118"/>
          <p:cNvSpPr>
            <a:spLocks noChangeShapeType="1"/>
          </p:cNvSpPr>
          <p:nvPr/>
        </p:nvSpPr>
        <p:spPr bwMode="auto">
          <a:xfrm>
            <a:off x="1422401" y="3143250"/>
            <a:ext cx="1787525" cy="0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58" name="Line 119"/>
          <p:cNvSpPr>
            <a:spLocks noChangeShapeType="1"/>
          </p:cNvSpPr>
          <p:nvPr/>
        </p:nvSpPr>
        <p:spPr bwMode="auto">
          <a:xfrm>
            <a:off x="3194051" y="2422525"/>
            <a:ext cx="690563" cy="0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59" name="Line 120"/>
          <p:cNvSpPr>
            <a:spLocks noChangeShapeType="1"/>
          </p:cNvSpPr>
          <p:nvPr/>
        </p:nvSpPr>
        <p:spPr bwMode="auto">
          <a:xfrm>
            <a:off x="3205163" y="2582863"/>
            <a:ext cx="690562" cy="0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60" name="Line 121"/>
          <p:cNvSpPr>
            <a:spLocks noChangeShapeType="1"/>
          </p:cNvSpPr>
          <p:nvPr/>
        </p:nvSpPr>
        <p:spPr bwMode="auto">
          <a:xfrm>
            <a:off x="2994025" y="3143252"/>
            <a:ext cx="0" cy="455613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61" name="Line 122"/>
          <p:cNvSpPr>
            <a:spLocks noChangeShapeType="1"/>
          </p:cNvSpPr>
          <p:nvPr/>
        </p:nvSpPr>
        <p:spPr bwMode="auto">
          <a:xfrm>
            <a:off x="3848101" y="3532188"/>
            <a:ext cx="4664075" cy="0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62" name="Line 123"/>
          <p:cNvSpPr>
            <a:spLocks noChangeShapeType="1"/>
          </p:cNvSpPr>
          <p:nvPr/>
        </p:nvSpPr>
        <p:spPr bwMode="auto">
          <a:xfrm>
            <a:off x="4205288" y="3532189"/>
            <a:ext cx="0" cy="708025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63" name="Line 124"/>
          <p:cNvSpPr>
            <a:spLocks noChangeShapeType="1"/>
          </p:cNvSpPr>
          <p:nvPr/>
        </p:nvSpPr>
        <p:spPr bwMode="auto">
          <a:xfrm>
            <a:off x="4879975" y="2306638"/>
            <a:ext cx="0" cy="1225550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64" name="Line 125"/>
          <p:cNvSpPr>
            <a:spLocks noChangeShapeType="1"/>
          </p:cNvSpPr>
          <p:nvPr/>
        </p:nvSpPr>
        <p:spPr bwMode="auto">
          <a:xfrm>
            <a:off x="5038725" y="2328863"/>
            <a:ext cx="0" cy="1225550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65" name="Line 126"/>
          <p:cNvSpPr>
            <a:spLocks noChangeShapeType="1"/>
          </p:cNvSpPr>
          <p:nvPr/>
        </p:nvSpPr>
        <p:spPr bwMode="auto">
          <a:xfrm>
            <a:off x="3867150" y="3829050"/>
            <a:ext cx="344488" cy="0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66" name="Line 127"/>
          <p:cNvSpPr>
            <a:spLocks noChangeShapeType="1"/>
          </p:cNvSpPr>
          <p:nvPr/>
        </p:nvSpPr>
        <p:spPr bwMode="auto">
          <a:xfrm>
            <a:off x="3859214" y="2000250"/>
            <a:ext cx="4687887" cy="0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67" name="Line 128"/>
          <p:cNvSpPr>
            <a:spLocks noChangeShapeType="1"/>
          </p:cNvSpPr>
          <p:nvPr/>
        </p:nvSpPr>
        <p:spPr bwMode="auto">
          <a:xfrm>
            <a:off x="4627563" y="1982788"/>
            <a:ext cx="0" cy="417512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68" name="Line 129"/>
          <p:cNvSpPr>
            <a:spLocks noChangeShapeType="1"/>
          </p:cNvSpPr>
          <p:nvPr/>
        </p:nvSpPr>
        <p:spPr bwMode="auto">
          <a:xfrm>
            <a:off x="4937125" y="1982790"/>
            <a:ext cx="0" cy="395287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89169" name="Line 130"/>
          <p:cNvSpPr>
            <a:spLocks noChangeShapeType="1"/>
          </p:cNvSpPr>
          <p:nvPr/>
        </p:nvSpPr>
        <p:spPr bwMode="auto">
          <a:xfrm>
            <a:off x="5370513" y="1993900"/>
            <a:ext cx="0" cy="342900"/>
          </a:xfrm>
          <a:prstGeom prst="line">
            <a:avLst/>
          </a:prstGeom>
          <a:noFill/>
          <a:ln w="25400">
            <a:solidFill>
              <a:schemeClr val="tx1">
                <a:alpha val="50195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  <p:grpSp>
        <p:nvGrpSpPr>
          <p:cNvPr id="27" name="Group 131"/>
          <p:cNvGrpSpPr>
            <a:grpSpLocks/>
          </p:cNvGrpSpPr>
          <p:nvPr/>
        </p:nvGrpSpPr>
        <p:grpSpPr bwMode="auto">
          <a:xfrm>
            <a:off x="4972050" y="2446340"/>
            <a:ext cx="3051810" cy="617537"/>
            <a:chOff x="0" y="0"/>
            <a:chExt cx="2136" cy="432"/>
          </a:xfrm>
        </p:grpSpPr>
        <p:sp>
          <p:nvSpPr>
            <p:cNvPr id="89175" name="Rectangle 132"/>
            <p:cNvSpPr>
              <a:spLocks/>
            </p:cNvSpPr>
            <p:nvPr/>
          </p:nvSpPr>
          <p:spPr bwMode="auto">
            <a:xfrm>
              <a:off x="1099" y="0"/>
              <a:ext cx="103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75406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75406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75406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75406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75406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/>
                <a:t>Not statistically</a:t>
              </a:r>
            </a:p>
            <a:p>
              <a:r>
                <a:rPr lang="en-US" altLang="en-US"/>
                <a:t>supportable leaf</a:t>
              </a:r>
            </a:p>
          </p:txBody>
        </p:sp>
        <p:sp>
          <p:nvSpPr>
            <p:cNvPr id="89176" name="AutoShape 133"/>
            <p:cNvSpPr>
              <a:spLocks/>
            </p:cNvSpPr>
            <p:nvPr/>
          </p:nvSpPr>
          <p:spPr bwMode="auto">
            <a:xfrm rot="10800000">
              <a:off x="0" y="200"/>
              <a:ext cx="1016" cy="232"/>
            </a:xfrm>
            <a:prstGeom prst="rightArrow">
              <a:avLst>
                <a:gd name="adj1" fmla="val 37935"/>
                <a:gd name="adj2" fmla="val 165522"/>
              </a:avLst>
            </a:prstGeom>
            <a:solidFill>
              <a:srgbClr val="69F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8" name="Group 134"/>
          <p:cNvGrpSpPr>
            <a:grpSpLocks/>
          </p:cNvGrpSpPr>
          <p:nvPr/>
        </p:nvGrpSpPr>
        <p:grpSpPr bwMode="auto">
          <a:xfrm>
            <a:off x="5302250" y="3279776"/>
            <a:ext cx="2261564" cy="1696639"/>
            <a:chOff x="289" y="-37"/>
            <a:chExt cx="1582" cy="1186"/>
          </a:xfrm>
        </p:grpSpPr>
        <p:sp>
          <p:nvSpPr>
            <p:cNvPr id="89173" name="Rectangle 135"/>
            <p:cNvSpPr>
              <a:spLocks/>
            </p:cNvSpPr>
            <p:nvPr/>
          </p:nvSpPr>
          <p:spPr bwMode="auto">
            <a:xfrm>
              <a:off x="860" y="762"/>
              <a:ext cx="1011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75406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75406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75406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75406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75406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75406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/>
                <a:t>Remove split</a:t>
              </a:r>
            </a:p>
            <a:p>
              <a:r>
                <a:rPr lang="en-US" altLang="en-US"/>
                <a:t>&amp; merge leaves</a:t>
              </a:r>
            </a:p>
          </p:txBody>
        </p:sp>
        <p:sp>
          <p:nvSpPr>
            <p:cNvPr id="89174" name="AutoShape 136"/>
            <p:cNvSpPr>
              <a:spLocks/>
            </p:cNvSpPr>
            <p:nvPr/>
          </p:nvSpPr>
          <p:spPr bwMode="auto">
            <a:xfrm rot="-7693460">
              <a:off x="-102" y="354"/>
              <a:ext cx="1014" cy="232"/>
            </a:xfrm>
            <a:prstGeom prst="rightArrow">
              <a:avLst>
                <a:gd name="adj1" fmla="val 37935"/>
                <a:gd name="adj2" fmla="val 165196"/>
              </a:avLst>
            </a:prstGeom>
            <a:solidFill>
              <a:srgbClr val="69F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9172" name="Slide Number Placeholder 137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F13BE5EF-9416-4277-9A44-A08908DFEB7B}" type="slidenum">
              <a:rPr lang="en-US" altLang="en-US" sz="1400"/>
              <a:pPr algn="r"/>
              <a:t>17</a:t>
            </a:fld>
            <a:endParaRPr lang="en-US" alt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323E24-A15F-4F37-B027-43F487C20BF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90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63" y="838200"/>
            <a:ext cx="5605737" cy="4204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9012" name="Line 4"/>
          <p:cNvSpPr>
            <a:spLocks noChangeShapeType="1"/>
          </p:cNvSpPr>
          <p:nvPr/>
        </p:nvSpPr>
        <p:spPr bwMode="auto">
          <a:xfrm>
            <a:off x="4267200" y="990600"/>
            <a:ext cx="0" cy="4114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013" name="Text Box 5"/>
          <p:cNvSpPr txBox="1">
            <a:spLocks noChangeArrowheads="1"/>
          </p:cNvSpPr>
          <p:nvPr/>
        </p:nvSpPr>
        <p:spPr bwMode="auto">
          <a:xfrm>
            <a:off x="4343400" y="1219202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Overfitting</a:t>
            </a:r>
            <a:endParaRPr lang="en-US" sz="1800"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949" y="5042503"/>
            <a:ext cx="81216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 complexity </a:t>
            </a:r>
            <a:r>
              <a:rPr lang="en-US" dirty="0"/>
              <a:t>(the issue of overfitting is important for classification in general not only for decision trees)</a:t>
            </a:r>
          </a:p>
        </p:txBody>
      </p:sp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7223"/>
            <a:ext cx="8229600" cy="1143000"/>
          </a:xfrm>
        </p:spPr>
        <p:txBody>
          <a:bodyPr/>
          <a:lstStyle/>
          <a:p>
            <a:r>
              <a:rPr lang="en-US" sz="4000" b="1" dirty="0" err="1">
                <a:solidFill>
                  <a:srgbClr val="200399"/>
                </a:solidFill>
              </a:rPr>
              <a:t>Underfitting</a:t>
            </a:r>
            <a:r>
              <a:rPr lang="en-US" sz="4000" b="1" dirty="0">
                <a:solidFill>
                  <a:srgbClr val="200399"/>
                </a:solidFill>
              </a:rPr>
              <a:t> and Overfitting</a:t>
            </a:r>
          </a:p>
        </p:txBody>
      </p:sp>
      <p:sp>
        <p:nvSpPr>
          <p:cNvPr id="939014" name="Text Box 6"/>
          <p:cNvSpPr txBox="1">
            <a:spLocks noChangeArrowheads="1"/>
          </p:cNvSpPr>
          <p:nvPr/>
        </p:nvSpPr>
        <p:spPr bwMode="auto">
          <a:xfrm>
            <a:off x="488948" y="5638801"/>
            <a:ext cx="8578851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err="1"/>
              <a:t>Underfitting</a:t>
            </a:r>
            <a:r>
              <a:rPr lang="en-US" sz="1800" b="0" dirty="0"/>
              <a:t>: when model is too simple, both training and test errors are large 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Overfitting</a:t>
            </a:r>
            <a:r>
              <a:rPr lang="en-US" dirty="0"/>
              <a:t>: Model is too complex, training errors may be small while test errors are large 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15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>
                <a:solidFill>
                  <a:srgbClr val="200399"/>
                </a:solidFill>
              </a:rPr>
              <a:t>Overfitting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371601"/>
            <a:ext cx="8164512" cy="198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Learning a tree that classifies the training data perfectly may not lead to the tree with the best </a:t>
            </a:r>
            <a:r>
              <a:rPr lang="en-US" altLang="en-US" sz="2400" b="1" dirty="0">
                <a:solidFill>
                  <a:srgbClr val="7030A0"/>
                </a:solidFill>
              </a:rPr>
              <a:t>generalization</a:t>
            </a:r>
            <a:r>
              <a:rPr lang="en-US" altLang="en-US" sz="2400" dirty="0"/>
              <a:t> to unseen data.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There may be noise in the training data that the tree is erroneously fitting.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The algorithm may be making poor decisions towards the leaves of the tree that are based on very little data and may not reflect reliable trends.</a:t>
            </a: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>
            <a:off x="2693988" y="4518025"/>
            <a:ext cx="0" cy="168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>
            <a:off x="2682875" y="6200775"/>
            <a:ext cx="424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2743200" y="6211888"/>
            <a:ext cx="506129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solidFill>
                  <a:prstClr val="black"/>
                </a:solidFill>
              </a:rPr>
              <a:t>Model complexity/size of the tree (number of nodes)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 rot="-5400000">
            <a:off x="1897063" y="5178425"/>
            <a:ext cx="1082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</a:rPr>
              <a:t>accuracy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693988" y="4495800"/>
            <a:ext cx="5351462" cy="1277938"/>
            <a:chOff x="1697" y="2966"/>
            <a:chExt cx="3371" cy="805"/>
          </a:xfrm>
        </p:grpSpPr>
        <p:sp>
          <p:nvSpPr>
            <p:cNvPr id="91149" name="Freeform 9"/>
            <p:cNvSpPr>
              <a:spLocks/>
            </p:cNvSpPr>
            <p:nvPr/>
          </p:nvSpPr>
          <p:spPr bwMode="auto">
            <a:xfrm>
              <a:off x="1697" y="3122"/>
              <a:ext cx="2258" cy="649"/>
            </a:xfrm>
            <a:custGeom>
              <a:avLst/>
              <a:gdLst>
                <a:gd name="T0" fmla="*/ 0 w 2258"/>
                <a:gd name="T1" fmla="*/ 649 h 649"/>
                <a:gd name="T2" fmla="*/ 292 w 2258"/>
                <a:gd name="T3" fmla="*/ 403 h 649"/>
                <a:gd name="T4" fmla="*/ 569 w 2258"/>
                <a:gd name="T5" fmla="*/ 226 h 649"/>
                <a:gd name="T6" fmla="*/ 876 w 2258"/>
                <a:gd name="T7" fmla="*/ 73 h 649"/>
                <a:gd name="T8" fmla="*/ 1244 w 2258"/>
                <a:gd name="T9" fmla="*/ 11 h 649"/>
                <a:gd name="T10" fmla="*/ 1820 w 2258"/>
                <a:gd name="T11" fmla="*/ 4 h 649"/>
                <a:gd name="T12" fmla="*/ 2258 w 2258"/>
                <a:gd name="T13" fmla="*/ 4 h 6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58"/>
                <a:gd name="T22" fmla="*/ 0 h 649"/>
                <a:gd name="T23" fmla="*/ 2258 w 2258"/>
                <a:gd name="T24" fmla="*/ 649 h 6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58" h="649">
                  <a:moveTo>
                    <a:pt x="0" y="649"/>
                  </a:moveTo>
                  <a:cubicBezTo>
                    <a:pt x="98" y="561"/>
                    <a:pt x="197" y="473"/>
                    <a:pt x="292" y="403"/>
                  </a:cubicBezTo>
                  <a:cubicBezTo>
                    <a:pt x="387" y="333"/>
                    <a:pt x="472" y="281"/>
                    <a:pt x="569" y="226"/>
                  </a:cubicBezTo>
                  <a:cubicBezTo>
                    <a:pt x="666" y="171"/>
                    <a:pt x="763" y="109"/>
                    <a:pt x="876" y="73"/>
                  </a:cubicBezTo>
                  <a:cubicBezTo>
                    <a:pt x="989" y="37"/>
                    <a:pt x="1087" y="22"/>
                    <a:pt x="1244" y="11"/>
                  </a:cubicBezTo>
                  <a:cubicBezTo>
                    <a:pt x="1401" y="0"/>
                    <a:pt x="1651" y="5"/>
                    <a:pt x="1820" y="4"/>
                  </a:cubicBezTo>
                  <a:cubicBezTo>
                    <a:pt x="1989" y="3"/>
                    <a:pt x="2123" y="3"/>
                    <a:pt x="2258" y="4"/>
                  </a:cubicBez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150" name="Text Box 12"/>
            <p:cNvSpPr txBox="1">
              <a:spLocks noChangeArrowheads="1"/>
            </p:cNvSpPr>
            <p:nvPr/>
          </p:nvSpPr>
          <p:spPr bwMode="auto">
            <a:xfrm>
              <a:off x="3952" y="2966"/>
              <a:ext cx="1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>
                  <a:solidFill>
                    <a:prstClr val="black"/>
                  </a:solidFill>
                </a:rPr>
                <a:t>on training data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93988" y="4902200"/>
            <a:ext cx="4908550" cy="871538"/>
            <a:chOff x="1697" y="3222"/>
            <a:chExt cx="3092" cy="549"/>
          </a:xfrm>
        </p:grpSpPr>
        <p:sp>
          <p:nvSpPr>
            <p:cNvPr id="91147" name="Freeform 10"/>
            <p:cNvSpPr>
              <a:spLocks/>
            </p:cNvSpPr>
            <p:nvPr/>
          </p:nvSpPr>
          <p:spPr bwMode="auto">
            <a:xfrm>
              <a:off x="1697" y="3222"/>
              <a:ext cx="2258" cy="549"/>
            </a:xfrm>
            <a:custGeom>
              <a:avLst/>
              <a:gdLst>
                <a:gd name="T0" fmla="*/ 0 w 2258"/>
                <a:gd name="T1" fmla="*/ 549 h 549"/>
                <a:gd name="T2" fmla="*/ 377 w 2258"/>
                <a:gd name="T3" fmla="*/ 234 h 549"/>
                <a:gd name="T4" fmla="*/ 699 w 2258"/>
                <a:gd name="T5" fmla="*/ 50 h 549"/>
                <a:gd name="T6" fmla="*/ 899 w 2258"/>
                <a:gd name="T7" fmla="*/ 4 h 549"/>
                <a:gd name="T8" fmla="*/ 1122 w 2258"/>
                <a:gd name="T9" fmla="*/ 27 h 549"/>
                <a:gd name="T10" fmla="*/ 1260 w 2258"/>
                <a:gd name="T11" fmla="*/ 73 h 549"/>
                <a:gd name="T12" fmla="*/ 1644 w 2258"/>
                <a:gd name="T13" fmla="*/ 157 h 549"/>
                <a:gd name="T14" fmla="*/ 2258 w 2258"/>
                <a:gd name="T15" fmla="*/ 180 h 5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58"/>
                <a:gd name="T25" fmla="*/ 0 h 549"/>
                <a:gd name="T26" fmla="*/ 2258 w 2258"/>
                <a:gd name="T27" fmla="*/ 549 h 54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58" h="549">
                  <a:moveTo>
                    <a:pt x="0" y="549"/>
                  </a:moveTo>
                  <a:cubicBezTo>
                    <a:pt x="130" y="433"/>
                    <a:pt x="261" y="317"/>
                    <a:pt x="377" y="234"/>
                  </a:cubicBezTo>
                  <a:cubicBezTo>
                    <a:pt x="493" y="151"/>
                    <a:pt x="612" y="88"/>
                    <a:pt x="699" y="50"/>
                  </a:cubicBezTo>
                  <a:cubicBezTo>
                    <a:pt x="786" y="12"/>
                    <a:pt x="829" y="8"/>
                    <a:pt x="899" y="4"/>
                  </a:cubicBezTo>
                  <a:cubicBezTo>
                    <a:pt x="969" y="0"/>
                    <a:pt x="1062" y="16"/>
                    <a:pt x="1122" y="27"/>
                  </a:cubicBezTo>
                  <a:cubicBezTo>
                    <a:pt x="1182" y="38"/>
                    <a:pt x="1173" y="51"/>
                    <a:pt x="1260" y="73"/>
                  </a:cubicBezTo>
                  <a:cubicBezTo>
                    <a:pt x="1347" y="95"/>
                    <a:pt x="1478" y="139"/>
                    <a:pt x="1644" y="157"/>
                  </a:cubicBezTo>
                  <a:cubicBezTo>
                    <a:pt x="1810" y="175"/>
                    <a:pt x="2034" y="177"/>
                    <a:pt x="2258" y="180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148" name="Text Box 13"/>
            <p:cNvSpPr txBox="1">
              <a:spLocks noChangeArrowheads="1"/>
            </p:cNvSpPr>
            <p:nvPr/>
          </p:nvSpPr>
          <p:spPr bwMode="auto">
            <a:xfrm>
              <a:off x="3948" y="3285"/>
              <a:ext cx="8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>
                  <a:solidFill>
                    <a:prstClr val="black"/>
                  </a:solidFill>
                </a:rPr>
                <a:t>on test data</a:t>
              </a:r>
            </a:p>
          </p:txBody>
        </p:sp>
      </p:grpSp>
      <p:sp>
        <p:nvSpPr>
          <p:cNvPr id="48138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715BB-17C3-4A28-827A-7BEC23EEFD8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2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50926D-9E41-4827-A9F9-461C31A1BB4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0" y="1143000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CN" sz="2400" b="1" dirty="0">
                <a:solidFill>
                  <a:srgbClr val="200399"/>
                </a:solidFill>
              </a:rPr>
              <a:t>Decision tree is a </a:t>
            </a:r>
            <a:r>
              <a:rPr lang="en-US" altLang="zh-CN" sz="2800" b="1" dirty="0">
                <a:solidFill>
                  <a:srgbClr val="00B050"/>
                </a:solidFill>
              </a:rPr>
              <a:t>classifier</a:t>
            </a:r>
            <a:r>
              <a:rPr lang="en-US" altLang="zh-CN" sz="2400" b="1" dirty="0">
                <a:solidFill>
                  <a:srgbClr val="200399"/>
                </a:solidFill>
              </a:rPr>
              <a:t> in the form of a tree structure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CN" sz="2400" b="1" dirty="0">
                <a:solidFill>
                  <a:srgbClr val="200399"/>
                </a:solidFill>
              </a:rPr>
              <a:t>Decision trees classify instances (examples) by starting at the root of the tree, follow a path, and stopping at a leaf node.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CN" sz="2400" b="1" dirty="0">
                <a:solidFill>
                  <a:srgbClr val="200399"/>
                </a:solidFill>
              </a:rPr>
              <a:t>Root:   </a:t>
            </a:r>
            <a:r>
              <a:rPr lang="en-US" altLang="zh-CN" sz="2400" dirty="0"/>
              <a:t>top of the tree with all the examples.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CN" sz="2400" b="1" dirty="0">
                <a:solidFill>
                  <a:srgbClr val="200399"/>
                </a:solidFill>
              </a:rPr>
              <a:t>Decision node</a:t>
            </a:r>
            <a:r>
              <a:rPr lang="en-US" altLang="zh-CN" sz="2400" dirty="0"/>
              <a:t>: specifies a test on a single attribute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altLang="zh-CN" sz="2400" b="1" dirty="0">
                <a:solidFill>
                  <a:srgbClr val="200399"/>
                </a:solidFill>
              </a:rPr>
              <a:t>Leaf node</a:t>
            </a:r>
            <a:r>
              <a:rPr lang="en-US" altLang="zh-CN" sz="2400" dirty="0"/>
              <a:t>: No more splitting. Determines the </a:t>
            </a:r>
            <a:r>
              <a:rPr lang="en-US" altLang="zh-CN" sz="2400" b="1" dirty="0">
                <a:solidFill>
                  <a:srgbClr val="00B050"/>
                </a:solidFill>
              </a:rPr>
              <a:t>class of the Target</a:t>
            </a:r>
            <a:r>
              <a:rPr lang="en-US" altLang="zh-CN" sz="2400" dirty="0">
                <a:solidFill>
                  <a:srgbClr val="00B050"/>
                </a:solidFill>
              </a:rPr>
              <a:t>. </a:t>
            </a:r>
            <a:r>
              <a:rPr lang="en-US" altLang="zh-CN" sz="2400" b="1" dirty="0">
                <a:solidFill>
                  <a:srgbClr val="200399"/>
                </a:solidFill>
              </a:rPr>
              <a:t>Path</a:t>
            </a:r>
            <a:r>
              <a:rPr lang="en-US" altLang="zh-CN" sz="2400" dirty="0"/>
              <a:t>: the path from the root to a Leaf node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sz="2400" dirty="0"/>
              <a:t>All training examples must fall into one leaf node and only one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sz="2400" dirty="0"/>
              <a:t>Tree built using a </a:t>
            </a:r>
            <a:r>
              <a:rPr lang="en-US" altLang="zh-CN" sz="2800" b="1" dirty="0">
                <a:solidFill>
                  <a:srgbClr val="7030A0"/>
                </a:solidFill>
              </a:rPr>
              <a:t>Recursive algorithm</a:t>
            </a:r>
            <a:r>
              <a:rPr lang="en-US" altLang="zh-CN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dirty="0"/>
              <a:t>starting from the root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sz="2400" dirty="0"/>
              <a:t>Pick a feature to split on (by </a:t>
            </a:r>
            <a:r>
              <a:rPr lang="en-US" altLang="zh-CN" sz="2400" b="1" dirty="0">
                <a:solidFill>
                  <a:srgbClr val="00B050"/>
                </a:solidFill>
              </a:rPr>
              <a:t>Information Gain  or </a:t>
            </a:r>
            <a:r>
              <a:rPr lang="en-US" altLang="zh-CN" sz="2400" b="1" dirty="0">
                <a:solidFill>
                  <a:srgbClr val="7030A0"/>
                </a:solidFill>
              </a:rPr>
              <a:t>Gini Index</a:t>
            </a:r>
            <a:r>
              <a:rPr lang="en-US" altLang="zh-CN" sz="2400" dirty="0"/>
              <a:t>)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sz="2400" dirty="0"/>
              <a:t>For a continuous valued attribute, pick where to split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sz="2400" dirty="0"/>
              <a:t>After split, repeat splitting if necessary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US" altLang="zh-CN" sz="2400" dirty="0"/>
          </a:p>
        </p:txBody>
      </p:sp>
      <p:sp>
        <p:nvSpPr>
          <p:cNvPr id="57348" name="AutoShap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200399"/>
                </a:solidFill>
                <a:ea typeface="SimSun" pitchFamily="2" charset="-122"/>
              </a:rPr>
              <a:t>Decision Trees: A Summary</a:t>
            </a:r>
            <a:endParaRPr lang="en-US" altLang="zh-CN" b="1" dirty="0">
              <a:solidFill>
                <a:srgbClr val="200399"/>
              </a:solidFill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sz="3600" b="1" dirty="0" err="1">
                <a:solidFill>
                  <a:srgbClr val="200399"/>
                </a:solidFill>
              </a:rPr>
              <a:t>Overfitting</a:t>
            </a:r>
            <a:r>
              <a:rPr lang="en-US" altLang="en-US" sz="3600" b="1" dirty="0">
                <a:solidFill>
                  <a:srgbClr val="200399"/>
                </a:solidFill>
              </a:rPr>
              <a:t> Example</a:t>
            </a:r>
          </a:p>
        </p:txBody>
      </p:sp>
      <p:sp>
        <p:nvSpPr>
          <p:cNvPr id="92163" name="Line 9"/>
          <p:cNvSpPr>
            <a:spLocks noChangeShapeType="1"/>
          </p:cNvSpPr>
          <p:nvPr/>
        </p:nvSpPr>
        <p:spPr bwMode="auto">
          <a:xfrm>
            <a:off x="2767013" y="1903413"/>
            <a:ext cx="11112" cy="2170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164" name="Line 10"/>
          <p:cNvSpPr>
            <a:spLocks noChangeShapeType="1"/>
          </p:cNvSpPr>
          <p:nvPr/>
        </p:nvSpPr>
        <p:spPr bwMode="auto">
          <a:xfrm>
            <a:off x="2767013" y="4073525"/>
            <a:ext cx="424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165" name="Text Box 11"/>
          <p:cNvSpPr txBox="1">
            <a:spLocks noChangeArrowheads="1"/>
          </p:cNvSpPr>
          <p:nvPr/>
        </p:nvSpPr>
        <p:spPr bwMode="auto">
          <a:xfrm>
            <a:off x="3322638" y="4025900"/>
            <a:ext cx="1343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</a:rPr>
              <a:t>voltage (V)</a:t>
            </a:r>
          </a:p>
        </p:txBody>
      </p:sp>
      <p:sp>
        <p:nvSpPr>
          <p:cNvPr id="92166" name="Text Box 12"/>
          <p:cNvSpPr txBox="1">
            <a:spLocks noChangeArrowheads="1"/>
          </p:cNvSpPr>
          <p:nvPr/>
        </p:nvSpPr>
        <p:spPr bwMode="auto">
          <a:xfrm rot="-5400000">
            <a:off x="1915319" y="2985294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</a:rPr>
              <a:t>current (I)</a:t>
            </a:r>
          </a:p>
        </p:txBody>
      </p:sp>
      <p:sp>
        <p:nvSpPr>
          <p:cNvPr id="92167" name="Text Box 15"/>
          <p:cNvSpPr txBox="1">
            <a:spLocks noChangeArrowheads="1"/>
          </p:cNvSpPr>
          <p:nvPr/>
        </p:nvSpPr>
        <p:spPr bwMode="auto">
          <a:xfrm>
            <a:off x="6705600" y="762000"/>
            <a:ext cx="2265363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</a:rPr>
              <a:t>In electrical circuits, Ohm's law states that the current through a conductor between two points is directly proportional to the potential difference or voltage across the two points, and inversely proportional to the resistance between them.</a:t>
            </a:r>
          </a:p>
        </p:txBody>
      </p:sp>
      <p:sp>
        <p:nvSpPr>
          <p:cNvPr id="262161" name="Oval 17"/>
          <p:cNvSpPr>
            <a:spLocks noChangeArrowheads="1"/>
          </p:cNvSpPr>
          <p:nvPr/>
        </p:nvSpPr>
        <p:spPr bwMode="auto">
          <a:xfrm>
            <a:off x="2755900" y="4011613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62162" name="Oval 18"/>
          <p:cNvSpPr>
            <a:spLocks noChangeArrowheads="1"/>
          </p:cNvSpPr>
          <p:nvPr/>
        </p:nvSpPr>
        <p:spPr bwMode="auto">
          <a:xfrm>
            <a:off x="3017838" y="3749675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62163" name="Oval 19"/>
          <p:cNvSpPr>
            <a:spLocks noChangeArrowheads="1"/>
          </p:cNvSpPr>
          <p:nvPr/>
        </p:nvSpPr>
        <p:spPr bwMode="auto">
          <a:xfrm>
            <a:off x="3451225" y="3573463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62164" name="Oval 20"/>
          <p:cNvSpPr>
            <a:spLocks noChangeArrowheads="1"/>
          </p:cNvSpPr>
          <p:nvPr/>
        </p:nvSpPr>
        <p:spPr bwMode="auto">
          <a:xfrm>
            <a:off x="3738563" y="3178175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62166" name="Oval 22"/>
          <p:cNvSpPr>
            <a:spLocks noChangeArrowheads="1"/>
          </p:cNvSpPr>
          <p:nvPr/>
        </p:nvSpPr>
        <p:spPr bwMode="auto">
          <a:xfrm>
            <a:off x="3987800" y="3281363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62168" name="Oval 24"/>
          <p:cNvSpPr>
            <a:spLocks noChangeArrowheads="1"/>
          </p:cNvSpPr>
          <p:nvPr/>
        </p:nvSpPr>
        <p:spPr bwMode="auto">
          <a:xfrm>
            <a:off x="4421188" y="3030538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62169" name="Oval 25"/>
          <p:cNvSpPr>
            <a:spLocks noChangeArrowheads="1"/>
          </p:cNvSpPr>
          <p:nvPr/>
        </p:nvSpPr>
        <p:spPr bwMode="auto">
          <a:xfrm>
            <a:off x="4562475" y="2608263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62170" name="Oval 26"/>
          <p:cNvSpPr>
            <a:spLocks noChangeArrowheads="1"/>
          </p:cNvSpPr>
          <p:nvPr/>
        </p:nvSpPr>
        <p:spPr bwMode="auto">
          <a:xfrm>
            <a:off x="4899025" y="2709863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62171" name="Oval 27"/>
          <p:cNvSpPr>
            <a:spLocks noChangeArrowheads="1"/>
          </p:cNvSpPr>
          <p:nvPr/>
        </p:nvSpPr>
        <p:spPr bwMode="auto">
          <a:xfrm>
            <a:off x="5151438" y="2251075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62172" name="Oval 28"/>
          <p:cNvSpPr>
            <a:spLocks noChangeArrowheads="1"/>
          </p:cNvSpPr>
          <p:nvPr/>
        </p:nvSpPr>
        <p:spPr bwMode="auto">
          <a:xfrm>
            <a:off x="5502275" y="2305050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20663" y="1882775"/>
            <a:ext cx="8750301" cy="4275139"/>
            <a:chOff x="139" y="1198"/>
            <a:chExt cx="5512" cy="2693"/>
          </a:xfrm>
        </p:grpSpPr>
        <p:sp>
          <p:nvSpPr>
            <p:cNvPr id="92183" name="Freeform 37"/>
            <p:cNvSpPr>
              <a:spLocks/>
            </p:cNvSpPr>
            <p:nvPr/>
          </p:nvSpPr>
          <p:spPr bwMode="auto">
            <a:xfrm>
              <a:off x="1759" y="1198"/>
              <a:ext cx="2342" cy="1359"/>
            </a:xfrm>
            <a:custGeom>
              <a:avLst/>
              <a:gdLst>
                <a:gd name="T0" fmla="*/ 0 w 2342"/>
                <a:gd name="T1" fmla="*/ 1359 h 1359"/>
                <a:gd name="T2" fmla="*/ 176 w 2342"/>
                <a:gd name="T3" fmla="*/ 1183 h 1359"/>
                <a:gd name="T4" fmla="*/ 307 w 2342"/>
                <a:gd name="T5" fmla="*/ 960 h 1359"/>
                <a:gd name="T6" fmla="*/ 437 w 2342"/>
                <a:gd name="T7" fmla="*/ 1083 h 1359"/>
                <a:gd name="T8" fmla="*/ 514 w 2342"/>
                <a:gd name="T9" fmla="*/ 1198 h 1359"/>
                <a:gd name="T10" fmla="*/ 629 w 2342"/>
                <a:gd name="T11" fmla="*/ 822 h 1359"/>
                <a:gd name="T12" fmla="*/ 714 w 2342"/>
                <a:gd name="T13" fmla="*/ 607 h 1359"/>
                <a:gd name="T14" fmla="*/ 783 w 2342"/>
                <a:gd name="T15" fmla="*/ 914 h 1359"/>
                <a:gd name="T16" fmla="*/ 967 w 2342"/>
                <a:gd name="T17" fmla="*/ 1091 h 1359"/>
                <a:gd name="T18" fmla="*/ 1060 w 2342"/>
                <a:gd name="T19" fmla="*/ 737 h 1359"/>
                <a:gd name="T20" fmla="*/ 1152 w 2342"/>
                <a:gd name="T21" fmla="*/ 453 h 1359"/>
                <a:gd name="T22" fmla="*/ 1252 w 2342"/>
                <a:gd name="T23" fmla="*/ 246 h 1359"/>
                <a:gd name="T24" fmla="*/ 1359 w 2342"/>
                <a:gd name="T25" fmla="*/ 553 h 1359"/>
                <a:gd name="T26" fmla="*/ 1482 w 2342"/>
                <a:gd name="T27" fmla="*/ 645 h 1359"/>
                <a:gd name="T28" fmla="*/ 1513 w 2342"/>
                <a:gd name="T29" fmla="*/ 230 h 1359"/>
                <a:gd name="T30" fmla="*/ 1666 w 2342"/>
                <a:gd name="T31" fmla="*/ 8 h 1359"/>
                <a:gd name="T32" fmla="*/ 1743 w 2342"/>
                <a:gd name="T33" fmla="*/ 277 h 1359"/>
                <a:gd name="T34" fmla="*/ 1828 w 2342"/>
                <a:gd name="T35" fmla="*/ 653 h 1359"/>
                <a:gd name="T36" fmla="*/ 2342 w 2342"/>
                <a:gd name="T37" fmla="*/ 430 h 13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42"/>
                <a:gd name="T58" fmla="*/ 0 h 1359"/>
                <a:gd name="T59" fmla="*/ 2342 w 2342"/>
                <a:gd name="T60" fmla="*/ 1359 h 13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42" h="1359">
                  <a:moveTo>
                    <a:pt x="0" y="1359"/>
                  </a:moveTo>
                  <a:cubicBezTo>
                    <a:pt x="62" y="1304"/>
                    <a:pt x="125" y="1249"/>
                    <a:pt x="176" y="1183"/>
                  </a:cubicBezTo>
                  <a:cubicBezTo>
                    <a:pt x="227" y="1117"/>
                    <a:pt x="263" y="977"/>
                    <a:pt x="307" y="960"/>
                  </a:cubicBezTo>
                  <a:cubicBezTo>
                    <a:pt x="351" y="943"/>
                    <a:pt x="403" y="1043"/>
                    <a:pt x="437" y="1083"/>
                  </a:cubicBezTo>
                  <a:cubicBezTo>
                    <a:pt x="471" y="1123"/>
                    <a:pt x="482" y="1242"/>
                    <a:pt x="514" y="1198"/>
                  </a:cubicBezTo>
                  <a:cubicBezTo>
                    <a:pt x="546" y="1154"/>
                    <a:pt x="596" y="921"/>
                    <a:pt x="629" y="822"/>
                  </a:cubicBezTo>
                  <a:cubicBezTo>
                    <a:pt x="662" y="723"/>
                    <a:pt x="688" y="592"/>
                    <a:pt x="714" y="607"/>
                  </a:cubicBezTo>
                  <a:cubicBezTo>
                    <a:pt x="740" y="622"/>
                    <a:pt x="741" y="833"/>
                    <a:pt x="783" y="914"/>
                  </a:cubicBezTo>
                  <a:cubicBezTo>
                    <a:pt x="825" y="995"/>
                    <a:pt x="921" y="1120"/>
                    <a:pt x="967" y="1091"/>
                  </a:cubicBezTo>
                  <a:cubicBezTo>
                    <a:pt x="1013" y="1062"/>
                    <a:pt x="1029" y="843"/>
                    <a:pt x="1060" y="737"/>
                  </a:cubicBezTo>
                  <a:cubicBezTo>
                    <a:pt x="1091" y="631"/>
                    <a:pt x="1120" y="535"/>
                    <a:pt x="1152" y="453"/>
                  </a:cubicBezTo>
                  <a:cubicBezTo>
                    <a:pt x="1184" y="371"/>
                    <a:pt x="1218" y="229"/>
                    <a:pt x="1252" y="246"/>
                  </a:cubicBezTo>
                  <a:cubicBezTo>
                    <a:pt x="1286" y="263"/>
                    <a:pt x="1321" y="487"/>
                    <a:pt x="1359" y="553"/>
                  </a:cubicBezTo>
                  <a:cubicBezTo>
                    <a:pt x="1397" y="619"/>
                    <a:pt x="1456" y="699"/>
                    <a:pt x="1482" y="645"/>
                  </a:cubicBezTo>
                  <a:cubicBezTo>
                    <a:pt x="1508" y="591"/>
                    <a:pt x="1482" y="336"/>
                    <a:pt x="1513" y="230"/>
                  </a:cubicBezTo>
                  <a:cubicBezTo>
                    <a:pt x="1544" y="124"/>
                    <a:pt x="1628" y="0"/>
                    <a:pt x="1666" y="8"/>
                  </a:cubicBezTo>
                  <a:cubicBezTo>
                    <a:pt x="1704" y="16"/>
                    <a:pt x="1716" y="170"/>
                    <a:pt x="1743" y="277"/>
                  </a:cubicBezTo>
                  <a:cubicBezTo>
                    <a:pt x="1770" y="384"/>
                    <a:pt x="1728" y="628"/>
                    <a:pt x="1828" y="653"/>
                  </a:cubicBezTo>
                  <a:cubicBezTo>
                    <a:pt x="1928" y="678"/>
                    <a:pt x="2258" y="467"/>
                    <a:pt x="2342" y="43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184" name="Text Box 38"/>
            <p:cNvSpPr txBox="1">
              <a:spLocks noChangeArrowheads="1"/>
            </p:cNvSpPr>
            <p:nvPr/>
          </p:nvSpPr>
          <p:spPr bwMode="auto">
            <a:xfrm>
              <a:off x="139" y="3017"/>
              <a:ext cx="5512" cy="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dirty="0">
                  <a:solidFill>
                    <a:srgbClr val="FF0000"/>
                  </a:solidFill>
                </a:rPr>
                <a:t>Perfect fit to training data with a 9</a:t>
              </a:r>
              <a:r>
                <a:rPr lang="en-US" altLang="en-US" sz="2800" baseline="30000" dirty="0">
                  <a:solidFill>
                    <a:srgbClr val="FF0000"/>
                  </a:solidFill>
                </a:rPr>
                <a:t>th</a:t>
              </a:r>
              <a:r>
                <a:rPr lang="en-US" altLang="en-US" sz="2800" dirty="0">
                  <a:solidFill>
                    <a:srgbClr val="FF0000"/>
                  </a:solidFill>
                </a:rPr>
                <a:t> degree polynomial</a:t>
              </a:r>
            </a:p>
            <a:p>
              <a:r>
                <a:rPr lang="en-US" altLang="en-US" sz="2800" dirty="0">
                  <a:solidFill>
                    <a:srgbClr val="FF0000"/>
                  </a:solidFill>
                </a:rPr>
                <a:t>(</a:t>
              </a:r>
              <a:r>
                <a:rPr lang="en-US" altLang="en-US" sz="2800" dirty="0">
                  <a:solidFill>
                    <a:srgbClr val="002060"/>
                  </a:solidFill>
                </a:rPr>
                <a:t>can fit any </a:t>
              </a:r>
              <a:r>
                <a:rPr lang="en-US" altLang="en-US" sz="2800" i="1" dirty="0">
                  <a:solidFill>
                    <a:srgbClr val="002060"/>
                  </a:solidFill>
                </a:rPr>
                <a:t>n</a:t>
              </a:r>
              <a:r>
                <a:rPr lang="en-US" altLang="en-US" sz="2800" dirty="0">
                  <a:solidFill>
                    <a:srgbClr val="002060"/>
                  </a:solidFill>
                </a:rPr>
                <a:t> points exactly with an </a:t>
              </a:r>
              <a:r>
                <a:rPr lang="en-US" altLang="en-US" sz="2800" i="1" dirty="0">
                  <a:solidFill>
                    <a:srgbClr val="002060"/>
                  </a:solidFill>
                </a:rPr>
                <a:t>n</a:t>
              </a:r>
              <a:r>
                <a:rPr lang="en-US" altLang="en-US" sz="2800" dirty="0">
                  <a:solidFill>
                    <a:srgbClr val="002060"/>
                  </a:solidFill>
                </a:rPr>
                <a:t>-1 degree polynomial</a:t>
              </a:r>
              <a:r>
                <a:rPr lang="en-US" altLang="en-US" sz="2800" dirty="0">
                  <a:solidFill>
                    <a:srgbClr val="FF0000"/>
                  </a:solidFill>
                </a:rPr>
                <a:t>)</a:t>
              </a:r>
              <a:r>
                <a:rPr lang="zh-CN" altLang="en-US" sz="2800" dirty="0">
                  <a:solidFill>
                    <a:srgbClr val="FF0000"/>
                  </a:solidFill>
                </a:rPr>
                <a:t>*</a:t>
              </a:r>
              <a:endParaRPr lang="en-US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62183" name="Text Box 39"/>
          <p:cNvSpPr txBox="1">
            <a:spLocks noChangeArrowheads="1"/>
          </p:cNvSpPr>
          <p:nvPr/>
        </p:nvSpPr>
        <p:spPr bwMode="auto">
          <a:xfrm>
            <a:off x="323850" y="1989138"/>
            <a:ext cx="2025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</a:rPr>
              <a:t>Experimentally</a:t>
            </a:r>
          </a:p>
          <a:p>
            <a:r>
              <a:rPr lang="en-US" altLang="en-US">
                <a:solidFill>
                  <a:prstClr val="black"/>
                </a:solidFill>
              </a:rPr>
              <a:t>measure 10 points</a:t>
            </a:r>
          </a:p>
        </p:txBody>
      </p:sp>
      <p:sp>
        <p:nvSpPr>
          <p:cNvPr id="262184" name="Text Box 40"/>
          <p:cNvSpPr txBox="1">
            <a:spLocks noChangeArrowheads="1"/>
          </p:cNvSpPr>
          <p:nvPr/>
        </p:nvSpPr>
        <p:spPr bwMode="auto">
          <a:xfrm>
            <a:off x="347663" y="3036888"/>
            <a:ext cx="1898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</a:rPr>
              <a:t>Fit a curve to the</a:t>
            </a:r>
          </a:p>
          <a:p>
            <a:r>
              <a:rPr lang="en-US" altLang="en-US">
                <a:solidFill>
                  <a:prstClr val="black"/>
                </a:solidFill>
              </a:rPr>
              <a:t>Resulting data.</a:t>
            </a:r>
          </a:p>
        </p:txBody>
      </p:sp>
      <p:sp>
        <p:nvSpPr>
          <p:cNvPr id="49174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69819B-B06B-45D0-A288-D81ABDBCE9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2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61" grpId="0" animBg="1"/>
      <p:bldP spid="262162" grpId="0" animBg="1"/>
      <p:bldP spid="262163" grpId="0" animBg="1"/>
      <p:bldP spid="262164" grpId="0" animBg="1"/>
      <p:bldP spid="262166" grpId="0" animBg="1"/>
      <p:bldP spid="262168" grpId="0" animBg="1"/>
      <p:bldP spid="262169" grpId="0" animBg="1"/>
      <p:bldP spid="262170" grpId="0" animBg="1"/>
      <p:bldP spid="262171" grpId="0" animBg="1"/>
      <p:bldP spid="262172" grpId="0" animBg="1"/>
      <p:bldP spid="262183" grpId="0"/>
      <p:bldP spid="2621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>
                <a:solidFill>
                  <a:srgbClr val="200399"/>
                </a:solidFill>
              </a:rPr>
              <a:t> Example</a:t>
            </a:r>
          </a:p>
        </p:txBody>
      </p:sp>
      <p:sp>
        <p:nvSpPr>
          <p:cNvPr id="93187" name="Line 3"/>
          <p:cNvSpPr>
            <a:spLocks noChangeShapeType="1"/>
          </p:cNvSpPr>
          <p:nvPr/>
        </p:nvSpPr>
        <p:spPr bwMode="auto">
          <a:xfrm>
            <a:off x="2767013" y="1903413"/>
            <a:ext cx="11112" cy="2170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2767013" y="4073525"/>
            <a:ext cx="424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322638" y="4025900"/>
            <a:ext cx="186811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 dirty="0">
                <a:solidFill>
                  <a:prstClr val="black"/>
                </a:solidFill>
              </a:rPr>
              <a:t>voltage (V)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 rot="16200000">
            <a:off x="1726407" y="2965958"/>
            <a:ext cx="160786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1" dirty="0">
                <a:solidFill>
                  <a:prstClr val="black"/>
                </a:solidFill>
              </a:rPr>
              <a:t>current (I)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986755" y="1245394"/>
            <a:ext cx="5475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1" dirty="0">
                <a:solidFill>
                  <a:srgbClr val="008000"/>
                </a:solidFill>
              </a:rPr>
              <a:t>Testing Ohms Law: V = IR   (I = (1/R)V)</a:t>
            </a:r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2755900" y="4011613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3017838" y="3749675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3451225" y="3573463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3738563" y="3178175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3987800" y="3281363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auto">
          <a:xfrm>
            <a:off x="4421188" y="3030538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auto">
          <a:xfrm>
            <a:off x="4562475" y="2608263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3199" name="Oval 15"/>
          <p:cNvSpPr>
            <a:spLocks noChangeArrowheads="1"/>
          </p:cNvSpPr>
          <p:nvPr/>
        </p:nvSpPr>
        <p:spPr bwMode="auto">
          <a:xfrm>
            <a:off x="4899025" y="2709863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5151438" y="2251075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3201" name="Oval 17"/>
          <p:cNvSpPr>
            <a:spLocks noChangeArrowheads="1"/>
          </p:cNvSpPr>
          <p:nvPr/>
        </p:nvSpPr>
        <p:spPr bwMode="auto">
          <a:xfrm>
            <a:off x="5502275" y="2305050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3202" name="Line 22"/>
          <p:cNvSpPr>
            <a:spLocks noChangeShapeType="1"/>
          </p:cNvSpPr>
          <p:nvPr/>
        </p:nvSpPr>
        <p:spPr bwMode="auto">
          <a:xfrm flipV="1">
            <a:off x="2792413" y="1743075"/>
            <a:ext cx="3327400" cy="231616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3203" name="Text Box 23"/>
          <p:cNvSpPr txBox="1">
            <a:spLocks noChangeArrowheads="1"/>
          </p:cNvSpPr>
          <p:nvPr/>
        </p:nvSpPr>
        <p:spPr bwMode="auto">
          <a:xfrm>
            <a:off x="266700" y="4818063"/>
            <a:ext cx="8648700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dirty="0">
                <a:solidFill>
                  <a:srgbClr val="00B050"/>
                </a:solidFill>
              </a:rPr>
              <a:t>Better generalization </a:t>
            </a:r>
            <a:r>
              <a:rPr lang="en-US" altLang="en-US" sz="3200" dirty="0">
                <a:solidFill>
                  <a:prstClr val="black"/>
                </a:solidFill>
              </a:rPr>
              <a:t>with a linear function that fits training data less accurately than the polynomial </a:t>
            </a:r>
            <a:r>
              <a:rPr lang="en-US" altLang="en-US" sz="3200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3200" dirty="0">
                <a:solidFill>
                  <a:prstClr val="black"/>
                </a:solidFill>
              </a:rPr>
              <a:t>Better accuracy on Test Data</a:t>
            </a:r>
          </a:p>
        </p:txBody>
      </p:sp>
      <p:sp>
        <p:nvSpPr>
          <p:cNvPr id="5019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62E77-A2B4-41DA-AAE0-30FD7C9656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6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 2: Over Fitting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93E27-9E98-4895-A8D2-7A9FC6FE70F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643061"/>
            <a:ext cx="8863584" cy="4559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773344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Green curve</a:t>
            </a:r>
            <a:r>
              <a:rPr lang="en-US" sz="2800" dirty="0"/>
              <a:t>: Over Fit to </a:t>
            </a:r>
            <a:r>
              <a:rPr lang="en-US" sz="2800" b="1" dirty="0"/>
              <a:t>training</a:t>
            </a:r>
            <a:r>
              <a:rPr lang="en-US" sz="2800" dirty="0"/>
              <a:t> data</a:t>
            </a:r>
          </a:p>
          <a:p>
            <a:r>
              <a:rPr lang="en-US" sz="2800" dirty="0"/>
              <a:t> </a:t>
            </a:r>
            <a:r>
              <a:rPr lang="en-US" sz="2800" b="1" dirty="0"/>
              <a:t>Black curve</a:t>
            </a:r>
            <a:r>
              <a:rPr lang="en-US" sz="2800" dirty="0"/>
              <a:t>: Much better choice</a:t>
            </a:r>
          </a:p>
        </p:txBody>
      </p:sp>
    </p:spTree>
    <p:extLst>
      <p:ext uri="{BB962C8B-B14F-4D97-AF65-F5344CB8AC3E}">
        <p14:creationId xmlns:p14="http://schemas.microsoft.com/office/powerpoint/2010/main" val="264976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010527" cy="914400"/>
          </a:xfrm>
        </p:spPr>
        <p:txBody>
          <a:bodyPr/>
          <a:lstStyle/>
          <a:p>
            <a:r>
              <a:rPr lang="en-US" altLang="en-US" b="1" dirty="0">
                <a:solidFill>
                  <a:srgbClr val="200399"/>
                </a:solidFill>
              </a:rPr>
              <a:t>   </a:t>
            </a:r>
            <a:r>
              <a:rPr lang="en-US" altLang="en-US" sz="3600" b="1" dirty="0">
                <a:solidFill>
                  <a:srgbClr val="200399"/>
                </a:solidFill>
              </a:rPr>
              <a:t>Avoid Overfitting :</a:t>
            </a:r>
            <a:br>
              <a:rPr lang="en-US" altLang="en-US" sz="3600" b="1" dirty="0">
                <a:solidFill>
                  <a:srgbClr val="200399"/>
                </a:solidFill>
              </a:rPr>
            </a:br>
            <a:r>
              <a:rPr lang="en-US" altLang="en-US" sz="3600" b="1" dirty="0">
                <a:solidFill>
                  <a:srgbClr val="200399"/>
                </a:solidFill>
              </a:rPr>
              <a:t>Pruning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F3D34-6B47-4826-BA8C-FFEBAA8C815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8704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127429"/>
            <a:ext cx="7248526" cy="5408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62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200399"/>
                </a:solidFill>
              </a:rPr>
              <a:t>Overfitting</a:t>
            </a:r>
            <a:r>
              <a:rPr lang="en-US" sz="3600" b="1" dirty="0">
                <a:solidFill>
                  <a:srgbClr val="200399"/>
                </a:solidFill>
              </a:rPr>
              <a:t> Prevention (Pruning) Methods</a:t>
            </a:r>
            <a:br>
              <a:rPr lang="en-US" sz="3600" b="1" dirty="0">
                <a:solidFill>
                  <a:srgbClr val="200399"/>
                </a:solidFill>
              </a:rPr>
            </a:br>
            <a:r>
              <a:rPr lang="en-US" sz="3600" b="1" dirty="0">
                <a:solidFill>
                  <a:srgbClr val="200399"/>
                </a:solidFill>
              </a:rPr>
              <a:t>in Decision Trees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7630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Two basic approaches for decision trees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Pre pruning</a:t>
            </a:r>
            <a:r>
              <a:rPr lang="en-US" altLang="en-US" sz="2400" dirty="0"/>
              <a:t>: Stop growing tree at some point during top-down construction when there is no longer sufficient data to make reliable decisions.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Post pruning</a:t>
            </a:r>
            <a:r>
              <a:rPr lang="en-US" altLang="en-US" sz="2400" dirty="0"/>
              <a:t>: Grow the full tree, then remove subtrees that do not have sufficient evidence.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In </a:t>
            </a:r>
            <a:r>
              <a:rPr lang="en-US" altLang="en-US" sz="2800" b="1" dirty="0">
                <a:solidFill>
                  <a:srgbClr val="002060"/>
                </a:solidFill>
              </a:rPr>
              <a:t>Post pruning</a:t>
            </a:r>
            <a:r>
              <a:rPr lang="en-US" altLang="en-US" sz="2800" dirty="0"/>
              <a:t>, Label </a:t>
            </a:r>
            <a:r>
              <a:rPr lang="en-US" altLang="en-US" sz="2800" b="1" dirty="0"/>
              <a:t>leaf </a:t>
            </a:r>
            <a:r>
              <a:rPr lang="en-US" altLang="en-US" sz="2800" dirty="0"/>
              <a:t>resulting from pruning with the majority class of the remaining data</a:t>
            </a:r>
          </a:p>
          <a:p>
            <a:pPr>
              <a:lnSpc>
                <a:spcPct val="80000"/>
              </a:lnSpc>
            </a:pPr>
            <a:r>
              <a:rPr lang="en-US" altLang="en-US" sz="2800" b="1" dirty="0">
                <a:solidFill>
                  <a:srgbClr val="002060"/>
                </a:solidFill>
              </a:rPr>
              <a:t>Pre-pruning</a:t>
            </a:r>
            <a:r>
              <a:rPr lang="en-US" altLang="en-US" sz="2800" dirty="0"/>
              <a:t> is difficult, because even though we may not get a good information gain at a node, further tree development could lead to significant gains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1800" dirty="0"/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7B3A4F-2B12-4F19-896C-9898425CFBA8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200399"/>
                </a:solidFill>
              </a:rPr>
              <a:t>Training and Validation Set approach to avoid </a:t>
            </a:r>
            <a:r>
              <a:rPr lang="en-US" sz="4000" b="1" dirty="0">
                <a:solidFill>
                  <a:srgbClr val="FF0000"/>
                </a:solidFill>
              </a:rPr>
              <a:t>overfitting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9154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b="1" dirty="0">
                <a:solidFill>
                  <a:srgbClr val="7030A0"/>
                </a:solidFill>
              </a:rPr>
              <a:t>Training Data Set</a:t>
            </a:r>
            <a:r>
              <a:rPr lang="en-US" altLang="en-US" dirty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used to create the Classifier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b="1" dirty="0">
                <a:solidFill>
                  <a:srgbClr val="7030A0"/>
                </a:solidFill>
              </a:rPr>
              <a:t>Validation Data Set</a:t>
            </a:r>
            <a:r>
              <a:rPr lang="en-US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(for pruning not test data)</a:t>
            </a:r>
            <a:r>
              <a:rPr lang="en-US" altLang="en-US" dirty="0">
                <a:highlight>
                  <a:srgbClr val="FFFF00"/>
                </a:highlight>
              </a:rPr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used to evaluate the accuracy of the classifier over subsequent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Used to evaluate and prune the Decision Tree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>
                <a:solidFill>
                  <a:srgbClr val="7030A0"/>
                </a:solidFill>
              </a:rPr>
              <a:t>Philosophy</a:t>
            </a:r>
            <a:r>
              <a:rPr lang="en-US" altLang="en-US" dirty="0"/>
              <a:t>: (fine tune the model)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Prevent  over-fitting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7030A0"/>
                </a:solidFill>
              </a:rPr>
              <a:t>Test Data set</a:t>
            </a:r>
            <a:r>
              <a:rPr lang="en-US" altLang="en-US" dirty="0"/>
              <a:t>: Must still keep a test data set, </a:t>
            </a:r>
            <a:r>
              <a:rPr lang="en-US" altLang="en-US" b="1" dirty="0">
                <a:solidFill>
                  <a:srgbClr val="FF0000"/>
                </a:solidFill>
              </a:rPr>
              <a:t>unseen by the classification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E8319-C2BA-4524-A627-0773C628615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8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600" b="1" dirty="0">
                <a:solidFill>
                  <a:srgbClr val="200399"/>
                </a:solidFill>
              </a:rPr>
            </a:br>
            <a:r>
              <a:rPr lang="en-US" b="1" dirty="0">
                <a:solidFill>
                  <a:srgbClr val="200399"/>
                </a:solidFill>
              </a:rPr>
              <a:t>Validation Data set</a:t>
            </a:r>
            <a:br>
              <a:rPr lang="en-US" b="1" dirty="0">
                <a:solidFill>
                  <a:srgbClr val="200399"/>
                </a:solidFill>
              </a:rPr>
            </a:br>
            <a:endParaRPr lang="en-US" b="1" dirty="0">
              <a:solidFill>
                <a:srgbClr val="200399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102" y="1219200"/>
            <a:ext cx="8429297" cy="2438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Validation data provides a safety check against overfitting spurious characteristics of data</a:t>
            </a:r>
          </a:p>
          <a:p>
            <a:pPr eaLnBrk="1" hangingPunct="1"/>
            <a:r>
              <a:rPr lang="en-US" altLang="en-US" sz="2800" dirty="0"/>
              <a:t>Needs to be large enough to provide a statistically significant sample of instances</a:t>
            </a:r>
          </a:p>
          <a:p>
            <a:pPr eaLnBrk="1" hangingPunct="1"/>
            <a:r>
              <a:rPr lang="en-US" altLang="en-US" sz="2800" dirty="0"/>
              <a:t>Typically validation set is 1/3 to 1/2 of training data set 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E8319-C2BA-4524-A627-0773C628615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33400" y="3744530"/>
            <a:ext cx="8153400" cy="2884870"/>
            <a:chOff x="533400" y="3744530"/>
            <a:chExt cx="8153400" cy="2884870"/>
          </a:xfrm>
        </p:grpSpPr>
        <p:sp>
          <p:nvSpPr>
            <p:cNvPr id="2" name="Rectangle 1"/>
            <p:cNvSpPr/>
            <p:nvPr/>
          </p:nvSpPr>
          <p:spPr>
            <a:xfrm>
              <a:off x="562303" y="5016043"/>
              <a:ext cx="40386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324600" y="4769822"/>
              <a:ext cx="2362200" cy="1859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0251" y="5455622"/>
              <a:ext cx="3200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TRAINING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43400" y="5455622"/>
              <a:ext cx="16002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VALIDATION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1886" y="5442868"/>
              <a:ext cx="190762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   </a:t>
              </a:r>
              <a:r>
                <a:rPr lang="en-US" sz="3600" b="1" dirty="0">
                  <a:solidFill>
                    <a:srgbClr val="FF0000"/>
                  </a:solidFill>
                </a:rPr>
                <a:t>TEST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3400" y="4769822"/>
              <a:ext cx="5638800" cy="185957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2303" y="5029200"/>
              <a:ext cx="3476297" cy="1358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67200" y="5016043"/>
              <a:ext cx="17526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0959" y="5424844"/>
              <a:ext cx="279969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TRAINING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19752" y="5222557"/>
              <a:ext cx="1642241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VALID ATION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3400" y="3762703"/>
              <a:ext cx="563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</a:rPr>
                <a:t>MODEL  BUILDING</a:t>
              </a:r>
            </a:p>
          </p:txBody>
        </p:sp>
        <p:sp>
          <p:nvSpPr>
            <p:cNvPr id="18" name="Down Arrow 17"/>
            <p:cNvSpPr/>
            <p:nvPr/>
          </p:nvSpPr>
          <p:spPr>
            <a:xfrm flipH="1">
              <a:off x="3505201" y="4296103"/>
              <a:ext cx="152400" cy="3520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477000" y="3762703"/>
              <a:ext cx="2209800" cy="533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6040" y="3744530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</a:t>
              </a:r>
              <a:r>
                <a:rPr lang="en-US" sz="2800" b="1" dirty="0"/>
                <a:t>Evaluation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 rot="5400000" flipH="1">
              <a:off x="7594251" y="4423396"/>
              <a:ext cx="347099" cy="1615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593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Post Pruning Example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09" y="1263817"/>
            <a:ext cx="8440738" cy="16070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Pruning is done using the </a:t>
            </a:r>
            <a:r>
              <a:rPr lang="en-US" altLang="en-US" b="1" dirty="0">
                <a:solidFill>
                  <a:srgbClr val="FF0000"/>
                </a:solidFill>
              </a:rPr>
              <a:t>Validation</a:t>
            </a:r>
            <a:r>
              <a:rPr lang="en-US" altLang="en-US" dirty="0"/>
              <a:t> dataset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Tree is built with training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Will be tested with Test data, after Pruning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3421" y="4158160"/>
            <a:ext cx="4706680" cy="2414888"/>
            <a:chOff x="304800" y="2819400"/>
            <a:chExt cx="5410200" cy="3429000"/>
          </a:xfrm>
        </p:grpSpPr>
        <p:sp>
          <p:nvSpPr>
            <p:cNvPr id="50180" name="Rectangle 4"/>
            <p:cNvSpPr>
              <a:spLocks noChangeArrowheads="1"/>
            </p:cNvSpPr>
            <p:nvPr/>
          </p:nvSpPr>
          <p:spPr bwMode="auto">
            <a:xfrm>
              <a:off x="3733800" y="28194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0181" name="Rectangle 5"/>
            <p:cNvSpPr>
              <a:spLocks noChangeArrowheads="1"/>
            </p:cNvSpPr>
            <p:nvPr/>
          </p:nvSpPr>
          <p:spPr bwMode="auto">
            <a:xfrm>
              <a:off x="2895600" y="36576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1600200" y="43434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50183" name="AutoShape 7"/>
            <p:cNvCxnSpPr>
              <a:cxnSpLocks noChangeShapeType="1"/>
              <a:stCxn id="50180" idx="2"/>
              <a:endCxn id="50181" idx="0"/>
            </p:cNvCxnSpPr>
            <p:nvPr/>
          </p:nvCxnSpPr>
          <p:spPr bwMode="auto">
            <a:xfrm flipH="1">
              <a:off x="3314700" y="3200400"/>
              <a:ext cx="8382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4" name="AutoShape 8"/>
            <p:cNvCxnSpPr>
              <a:cxnSpLocks noChangeShapeType="1"/>
              <a:stCxn id="50181" idx="2"/>
              <a:endCxn id="50182" idx="0"/>
            </p:cNvCxnSpPr>
            <p:nvPr/>
          </p:nvCxnSpPr>
          <p:spPr bwMode="auto">
            <a:xfrm flipH="1">
              <a:off x="2019300" y="4038600"/>
              <a:ext cx="129540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457200" y="53340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1600200" y="54102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2743200" y="54102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50188" name="AutoShape 12"/>
            <p:cNvCxnSpPr>
              <a:cxnSpLocks noChangeShapeType="1"/>
              <a:stCxn id="50182" idx="2"/>
              <a:endCxn id="50185" idx="0"/>
            </p:cNvCxnSpPr>
            <p:nvPr/>
          </p:nvCxnSpPr>
          <p:spPr bwMode="auto">
            <a:xfrm flipH="1">
              <a:off x="876300" y="4724400"/>
              <a:ext cx="114300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9" name="AutoShape 13"/>
            <p:cNvCxnSpPr>
              <a:cxnSpLocks noChangeShapeType="1"/>
              <a:stCxn id="50182" idx="2"/>
              <a:endCxn id="50186" idx="0"/>
            </p:cNvCxnSpPr>
            <p:nvPr/>
          </p:nvCxnSpPr>
          <p:spPr bwMode="auto">
            <a:xfrm>
              <a:off x="2019300" y="4724400"/>
              <a:ext cx="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90" name="AutoShape 14"/>
            <p:cNvCxnSpPr>
              <a:cxnSpLocks noChangeShapeType="1"/>
              <a:stCxn id="50182" idx="2"/>
              <a:endCxn id="50187" idx="0"/>
            </p:cNvCxnSpPr>
            <p:nvPr/>
          </p:nvCxnSpPr>
          <p:spPr bwMode="auto">
            <a:xfrm>
              <a:off x="2019300" y="4724400"/>
              <a:ext cx="11430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3505200" y="44196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4876800" y="43434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50193" name="AutoShape 17"/>
            <p:cNvCxnSpPr>
              <a:cxnSpLocks noChangeShapeType="1"/>
              <a:stCxn id="50181" idx="2"/>
              <a:endCxn id="50191" idx="0"/>
            </p:cNvCxnSpPr>
            <p:nvPr/>
          </p:nvCxnSpPr>
          <p:spPr bwMode="auto">
            <a:xfrm>
              <a:off x="3314700" y="4038600"/>
              <a:ext cx="6096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94" name="AutoShape 18"/>
            <p:cNvCxnSpPr>
              <a:cxnSpLocks noChangeShapeType="1"/>
              <a:stCxn id="50181" idx="2"/>
              <a:endCxn id="50192" idx="0"/>
            </p:cNvCxnSpPr>
            <p:nvPr/>
          </p:nvCxnSpPr>
          <p:spPr bwMode="auto">
            <a:xfrm>
              <a:off x="3314700" y="4038600"/>
              <a:ext cx="198120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96" name="AutoShape 20"/>
            <p:cNvCxnSpPr>
              <a:cxnSpLocks noChangeShapeType="1"/>
              <a:stCxn id="50180" idx="2"/>
            </p:cNvCxnSpPr>
            <p:nvPr/>
          </p:nvCxnSpPr>
          <p:spPr bwMode="auto">
            <a:xfrm>
              <a:off x="4152900" y="3200400"/>
              <a:ext cx="34290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97" name="AutoShape 21"/>
            <p:cNvCxnSpPr>
              <a:cxnSpLocks noChangeShapeType="1"/>
              <a:stCxn id="50180" idx="2"/>
            </p:cNvCxnSpPr>
            <p:nvPr/>
          </p:nvCxnSpPr>
          <p:spPr bwMode="auto">
            <a:xfrm>
              <a:off x="4152900" y="3200400"/>
              <a:ext cx="14097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8" name="Oval 22"/>
            <p:cNvSpPr>
              <a:spLocks noChangeArrowheads="1"/>
            </p:cNvSpPr>
            <p:nvPr/>
          </p:nvSpPr>
          <p:spPr bwMode="auto">
            <a:xfrm>
              <a:off x="304800" y="4267200"/>
              <a:ext cx="3505200" cy="19812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066" y="3926227"/>
            <a:ext cx="3909072" cy="178819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008010" y="2133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2978221"/>
            <a:ext cx="432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     </a:t>
            </a:r>
            <a:r>
              <a:rPr lang="en-US" sz="2800" b="1" dirty="0">
                <a:solidFill>
                  <a:srgbClr val="7030A0"/>
                </a:solidFill>
              </a:rPr>
              <a:t>Tree Before Pruning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8800" y="2788823"/>
            <a:ext cx="4059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After pruning 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Leaf nodes 1,2,3</a:t>
            </a:r>
          </a:p>
        </p:txBody>
      </p:sp>
    </p:spTree>
    <p:extLst>
      <p:ext uri="{BB962C8B-B14F-4D97-AF65-F5344CB8AC3E}">
        <p14:creationId xmlns:p14="http://schemas.microsoft.com/office/powerpoint/2010/main" val="128539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200399"/>
                </a:solidFill>
              </a:rPr>
              <a:t>How to use validation set to Prune</a:t>
            </a:r>
            <a:br>
              <a:rPr lang="en-US" sz="3600" b="1" dirty="0">
                <a:solidFill>
                  <a:srgbClr val="200399"/>
                </a:solidFill>
              </a:rPr>
            </a:br>
            <a:r>
              <a:rPr lang="en-US" sz="3600" b="1" dirty="0">
                <a:solidFill>
                  <a:srgbClr val="200399"/>
                </a:solidFill>
              </a:rPr>
              <a:t>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619" y="9906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Consider each decision node in the tree to be a candidates for pruning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Pruning a decision tree consists of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removing a sub-tree rooted at the node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making it a leaf node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assigning it the most common classification of the training examples affiliated with that node.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/>
              <a:t>Reduced Error Pruning</a:t>
            </a:r>
            <a:r>
              <a:rPr lang="en-US" altLang="en-US" sz="2800" dirty="0"/>
              <a:t>: Nodes are removed only if the resulting pruned tree performs no worse than the original over the validation set.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33FA2-B067-47E1-9034-252D439A44B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B050"/>
                </a:solidFill>
              </a:rPr>
              <a:t>Decision Trees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0626"/>
            <a:ext cx="9144000" cy="5667373"/>
          </a:xfrm>
        </p:spPr>
        <p:txBody>
          <a:bodyPr/>
          <a:lstStyle/>
          <a:p>
            <a:r>
              <a:rPr lang="en-US" altLang="en-US" sz="2800" b="1" dirty="0">
                <a:solidFill>
                  <a:srgbClr val="7030A0"/>
                </a:solidFill>
              </a:rPr>
              <a:t>Advantages: </a:t>
            </a:r>
            <a:r>
              <a:rPr lang="en-US" altLang="en-US" sz="2800" dirty="0"/>
              <a:t>Decision Trees are popular because they are easy to understand, explain, or use.</a:t>
            </a:r>
          </a:p>
          <a:p>
            <a:r>
              <a:rPr lang="en-US" altLang="en-US" sz="2800" b="1" dirty="0">
                <a:solidFill>
                  <a:srgbClr val="7030A0"/>
                </a:solidFill>
              </a:rPr>
              <a:t>Disadvantages</a:t>
            </a:r>
            <a:r>
              <a:rPr lang="en-US" altLang="en-US" sz="2800" dirty="0"/>
              <a:t>: </a:t>
            </a:r>
          </a:p>
          <a:p>
            <a:pPr lvl="1"/>
            <a:r>
              <a:rPr lang="en-US" altLang="en-US" sz="2400" dirty="0"/>
              <a:t>They are prone to overfitting.</a:t>
            </a:r>
          </a:p>
          <a:p>
            <a:pPr lvl="1"/>
            <a:r>
              <a:rPr lang="en-US" altLang="en-US" sz="2400" dirty="0"/>
              <a:t>Not suitable for streaming data</a:t>
            </a:r>
          </a:p>
          <a:p>
            <a:r>
              <a:rPr lang="en-US" altLang="en-US" sz="2800" b="1" dirty="0">
                <a:solidFill>
                  <a:srgbClr val="7030A0"/>
                </a:solidFill>
              </a:rPr>
              <a:t>Decision forests: </a:t>
            </a:r>
            <a:r>
              <a:rPr lang="en-US" altLang="en-US" sz="2800" dirty="0"/>
              <a:t>are a generalization of decision trees, where a number of decision trees together form a decision forest. The decision forest serves as the classifier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Decision forests </a:t>
            </a:r>
            <a:r>
              <a:rPr lang="en-US" sz="2800" dirty="0"/>
              <a:t>correct for decision trees' weakness of </a:t>
            </a:r>
            <a:r>
              <a:rPr lang="en-US" sz="2800" dirty="0">
                <a:hlinkClick r:id="rId3" tooltip="Overfitting"/>
              </a:rPr>
              <a:t>overfitting</a:t>
            </a:r>
            <a:r>
              <a:rPr lang="en-US" sz="2800" dirty="0"/>
              <a:t> to their </a:t>
            </a:r>
            <a:r>
              <a:rPr lang="en-US" sz="2800" dirty="0">
                <a:hlinkClick r:id="rId4" tooltip="Test set"/>
              </a:rPr>
              <a:t>training set</a:t>
            </a:r>
            <a:endParaRPr lang="en-US" sz="2800" dirty="0"/>
          </a:p>
          <a:p>
            <a:r>
              <a:rPr lang="en-US" altLang="en-US" sz="2800" dirty="0"/>
              <a:t>A number of studies have shown that </a:t>
            </a:r>
            <a:r>
              <a:rPr lang="en-US" altLang="en-US" sz="2800" b="1" dirty="0">
                <a:solidFill>
                  <a:srgbClr val="7030A0"/>
                </a:solidFill>
              </a:rPr>
              <a:t>Decision Forests </a:t>
            </a:r>
            <a:r>
              <a:rPr lang="en-US" altLang="en-US" sz="2800" dirty="0"/>
              <a:t>perform better than </a:t>
            </a:r>
            <a:r>
              <a:rPr lang="en-US" altLang="en-US" sz="2800" b="1" dirty="0">
                <a:solidFill>
                  <a:srgbClr val="7030A0"/>
                </a:solidFill>
              </a:rPr>
              <a:t>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8F8EB-9F08-4E0B-A492-62C6864508D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0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B116B9-5393-452B-8063-7C85B0E7EA0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582560"/>
            <a:ext cx="6804025" cy="45151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212" name="TextBox 46"/>
          <p:cNvSpPr txBox="1">
            <a:spLocks noChangeArrowheads="1"/>
          </p:cNvSpPr>
          <p:nvPr/>
        </p:nvSpPr>
        <p:spPr bwMode="auto">
          <a:xfrm>
            <a:off x="1219200" y="5097674"/>
            <a:ext cx="6019800" cy="33855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Sunny             Hot                      Normal       Strong          ?     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5097674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</a:t>
            </a:r>
          </a:p>
          <a:p>
            <a:r>
              <a:rPr lang="en-US" sz="1400" dirty="0"/>
              <a:t>record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762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00399"/>
                </a:solidFill>
              </a:rPr>
              <a:t>Classification with Discrete Attributes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604034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Outlook takes 3 values, Temperature 3, Humidity 2, and wind 2 possible values</a:t>
            </a:r>
          </a:p>
          <a:p>
            <a:endParaRPr lang="en-US" dirty="0"/>
          </a:p>
          <a:p>
            <a:r>
              <a:rPr lang="en-US" dirty="0"/>
              <a:t>All  the Attributes are </a:t>
            </a:r>
            <a:r>
              <a:rPr lang="en-US" sz="2000" b="1" dirty="0">
                <a:solidFill>
                  <a:srgbClr val="7030A0"/>
                </a:solidFill>
              </a:rPr>
              <a:t>Categorical</a:t>
            </a:r>
          </a:p>
        </p:txBody>
      </p:sp>
    </p:spTree>
    <p:extLst>
      <p:ext uri="{BB962C8B-B14F-4D97-AF65-F5344CB8AC3E}">
        <p14:creationId xmlns:p14="http://schemas.microsoft.com/office/powerpoint/2010/main" val="81983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12" grpId="0" animBg="1"/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323E24-A15F-4F37-B027-43F487C20BF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3276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Can we start using the model?</a:t>
            </a:r>
            <a:endParaRPr lang="en-US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29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323E24-A15F-4F37-B027-43F487C20BF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289944"/>
            <a:ext cx="4653528" cy="42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2514600"/>
            <a:ext cx="3581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“The proof of </a:t>
            </a:r>
          </a:p>
          <a:p>
            <a:r>
              <a:rPr lang="en-US" sz="4000" b="1" dirty="0">
                <a:solidFill>
                  <a:srgbClr val="7030A0"/>
                </a:solidFill>
              </a:rPr>
              <a:t>the pudding is </a:t>
            </a:r>
          </a:p>
          <a:p>
            <a:r>
              <a:rPr lang="en-US" sz="4000" b="1" dirty="0">
                <a:solidFill>
                  <a:srgbClr val="7030A0"/>
                </a:solidFill>
              </a:rPr>
              <a:t> in the eating” </a:t>
            </a:r>
          </a:p>
          <a:p>
            <a:r>
              <a:rPr lang="en-US" sz="40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124" y="54864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To fully judge how effective something is, you need to use it for its intended purpose.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52400" y="12192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3600" b="1" dirty="0">
                <a:solidFill>
                  <a:srgbClr val="7030A0"/>
                </a:solidFill>
              </a:rPr>
              <a:t>  How Good is the Classifier (Model)?</a:t>
            </a:r>
          </a:p>
        </p:txBody>
      </p:sp>
    </p:spTree>
    <p:extLst>
      <p:ext uri="{BB962C8B-B14F-4D97-AF65-F5344CB8AC3E}">
        <p14:creationId xmlns:p14="http://schemas.microsoft.com/office/powerpoint/2010/main" val="269544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00399"/>
                </a:solidFill>
              </a:rPr>
              <a:t>Model Evaluation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2"/>
            <a:ext cx="9144000" cy="4525963"/>
          </a:xfrm>
        </p:spPr>
        <p:txBody>
          <a:bodyPr/>
          <a:lstStyle/>
          <a:p>
            <a:r>
              <a:rPr lang="en-US" b="1" dirty="0">
                <a:solidFill>
                  <a:srgbClr val="200399"/>
                </a:solidFill>
              </a:rPr>
              <a:t>Metrics for Performance Evaluation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Model </a:t>
            </a:r>
            <a:r>
              <a:rPr lang="en-US" b="1" dirty="0">
                <a:solidFill>
                  <a:srgbClr val="200399"/>
                </a:solidFill>
              </a:rPr>
              <a:t>Accuracy on Test Set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NOT training set</a:t>
            </a:r>
          </a:p>
          <a:p>
            <a:pPr marL="857250" lvl="2" indent="0">
              <a:buNone/>
            </a:pPr>
            <a:r>
              <a:rPr lang="en-US" sz="2800" b="1" dirty="0"/>
              <a:t>Of all the test examples, how many were accurately classified by the model?</a:t>
            </a:r>
            <a:endParaRPr 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b="1" dirty="0">
                <a:solidFill>
                  <a:srgbClr val="7030A0"/>
                </a:solidFill>
              </a:rPr>
              <a:t>Incidence Matrix</a:t>
            </a:r>
            <a:r>
              <a:rPr lang="en-US" sz="3200" dirty="0"/>
              <a:t>  </a:t>
            </a:r>
            <a:r>
              <a:rPr lang="en-US" dirty="0"/>
              <a:t>(also called </a:t>
            </a:r>
            <a:r>
              <a:rPr lang="en-US" b="1" dirty="0">
                <a:solidFill>
                  <a:srgbClr val="7030A0"/>
                </a:solidFill>
              </a:rPr>
              <a:t>Confusion Matrix</a:t>
            </a:r>
            <a:r>
              <a:rPr lang="en-US" dirty="0"/>
              <a:t>)</a:t>
            </a:r>
          </a:p>
          <a:p>
            <a:pPr marL="857250" lvl="2" indent="0">
              <a:buNone/>
            </a:pPr>
            <a:r>
              <a:rPr lang="en-US" b="1" dirty="0"/>
              <a:t>You can see correct classifications, and  misclassifications by each class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5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00399"/>
                </a:solidFill>
              </a:rPr>
              <a:t>Metrics for Performance Evaluation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the predictive capability of a model</a:t>
            </a:r>
          </a:p>
          <a:p>
            <a:pPr lvl="1"/>
            <a:r>
              <a:rPr lang="en-US" dirty="0"/>
              <a:t>Rather than how fast it takes to classify or build models, scalability, etc.</a:t>
            </a:r>
          </a:p>
          <a:p>
            <a:r>
              <a:rPr lang="en-US" dirty="0"/>
              <a:t>Confusion Matrix:</a:t>
            </a:r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885399"/>
              </p:ext>
            </p:extLst>
          </p:nvPr>
        </p:nvGraphicFramePr>
        <p:xfrm>
          <a:off x="228600" y="38100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3611" name="Text Box 27"/>
          <p:cNvSpPr txBox="1">
            <a:spLocks noChangeArrowheads="1"/>
          </p:cNvSpPr>
          <p:nvPr/>
        </p:nvSpPr>
        <p:spPr bwMode="auto">
          <a:xfrm>
            <a:off x="6629400" y="4292602"/>
            <a:ext cx="2209800" cy="16158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 TP (true positive)</a:t>
            </a:r>
          </a:p>
          <a:p>
            <a:pPr>
              <a:spcBef>
                <a:spcPct val="50000"/>
              </a:spcBef>
            </a:pPr>
            <a:r>
              <a:rPr lang="en-US"/>
              <a:t>b: FN (false negative)</a:t>
            </a:r>
          </a:p>
          <a:p>
            <a:pPr>
              <a:spcBef>
                <a:spcPct val="50000"/>
              </a:spcBef>
            </a:pPr>
            <a:r>
              <a:rPr lang="en-US"/>
              <a:t>c: FP (false positive)</a:t>
            </a:r>
          </a:p>
          <a:p>
            <a:pPr>
              <a:spcBef>
                <a:spcPct val="50000"/>
              </a:spcBef>
            </a:pPr>
            <a:r>
              <a:rPr lang="en-US"/>
              <a:t>d: TN (true negative)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63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1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200399"/>
                </a:solidFill>
              </a:rPr>
              <a:t>Metrics for Performance Evaluation…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2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9646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7257"/>
              </p:ext>
            </p:extLst>
          </p:nvPr>
        </p:nvGraphicFramePr>
        <p:xfrm>
          <a:off x="1524000" y="914400"/>
          <a:ext cx="6096000" cy="28219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46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707232"/>
              </p:ext>
            </p:extLst>
          </p:nvPr>
        </p:nvGraphicFramePr>
        <p:xfrm>
          <a:off x="609600" y="3886202"/>
          <a:ext cx="75834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9" name="Equation" r:id="rId3" imgW="5664200" imgH="723900" progId="Equation.3">
                  <p:embed/>
                </p:oleObj>
              </mc:Choice>
              <mc:Fallback>
                <p:oleObj name="Equation" r:id="rId3" imgW="56642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2"/>
                        <a:ext cx="7583488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5865349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Error Rate = 1 - Accuracy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5105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Again, Remember: We are concerned about accuracy on “</a:t>
            </a:r>
            <a:r>
              <a:rPr lang="en-US" sz="2000" b="1" dirty="0">
                <a:solidFill>
                  <a:srgbClr val="FF0000"/>
                </a:solidFill>
              </a:rPr>
              <a:t>UNSEEN</a:t>
            </a:r>
            <a:r>
              <a:rPr lang="en-US" sz="2000" dirty="0">
                <a:solidFill>
                  <a:srgbClr val="FF0000"/>
                </a:solidFill>
              </a:rPr>
              <a:t>” data  and NOT the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535991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00399"/>
                </a:solidFill>
              </a:rPr>
              <a:t>Limitation of Accuracy Measure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2"/>
            <a:ext cx="9144000" cy="4525963"/>
          </a:xfrm>
        </p:spPr>
        <p:txBody>
          <a:bodyPr/>
          <a:lstStyle/>
          <a:p>
            <a:r>
              <a:rPr lang="en-US" dirty="0"/>
              <a:t>Consider an </a:t>
            </a:r>
            <a:r>
              <a:rPr lang="en-US" b="1" dirty="0">
                <a:solidFill>
                  <a:srgbClr val="7030A0"/>
                </a:solidFill>
              </a:rPr>
              <a:t>extreme</a:t>
            </a:r>
            <a:r>
              <a:rPr lang="en-US" dirty="0"/>
              <a:t> example ( 2-classes) </a:t>
            </a:r>
          </a:p>
          <a:p>
            <a:pPr lvl="1"/>
            <a:r>
              <a:rPr lang="en-US" dirty="0"/>
              <a:t>Number of Class 0 examples = 9900</a:t>
            </a:r>
          </a:p>
          <a:p>
            <a:pPr lvl="1"/>
            <a:r>
              <a:rPr lang="en-US" dirty="0"/>
              <a:t>Number of Class 1 examples =   100</a:t>
            </a:r>
          </a:p>
          <a:p>
            <a:r>
              <a:rPr lang="en-US" dirty="0"/>
              <a:t>If model predicts everything to be class 0, accuracy is 9900/10000 = 99.0 %</a:t>
            </a:r>
          </a:p>
          <a:p>
            <a:pPr lvl="1"/>
            <a:r>
              <a:rPr lang="en-US" dirty="0"/>
              <a:t>Accuracy </a:t>
            </a:r>
            <a:r>
              <a:rPr lang="en-US" b="1" dirty="0">
                <a:solidFill>
                  <a:srgbClr val="200399"/>
                </a:solidFill>
              </a:rPr>
              <a:t>can be misleading </a:t>
            </a:r>
            <a:r>
              <a:rPr lang="en-US" dirty="0"/>
              <a:t>because model does not detect any class 1 example</a:t>
            </a:r>
          </a:p>
          <a:p>
            <a:r>
              <a:rPr lang="en-US" dirty="0"/>
              <a:t>Often, important to pay attention to minority class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00399"/>
                </a:solidFill>
              </a:rPr>
              <a:t>Costs of Decisions Matter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000" b="1" dirty="0"/>
          </a:p>
          <a:p>
            <a:pPr>
              <a:lnSpc>
                <a:spcPct val="80000"/>
              </a:lnSpc>
            </a:pPr>
            <a:r>
              <a:rPr lang="en-US" sz="2800" dirty="0"/>
              <a:t>The error rate (or Accuracy rate) is an inadequate measure of the performance of an algorithm, it doesn’t take into account the </a:t>
            </a:r>
            <a:r>
              <a:rPr lang="en-US" sz="2800" i="1" dirty="0">
                <a:solidFill>
                  <a:srgbClr val="FF0000"/>
                </a:solidFill>
              </a:rPr>
              <a:t>cost of making wrong decisions</a:t>
            </a:r>
            <a:r>
              <a:rPr lang="en-US" sz="2800" dirty="0"/>
              <a:t>.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Example: Based on chemical analysis of the water try to detect an oil slick in the sea.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rgbClr val="200399"/>
                </a:solidFill>
              </a:rPr>
              <a:t>False positive</a:t>
            </a:r>
            <a:r>
              <a:rPr lang="en-US" sz="2400" dirty="0"/>
              <a:t>: wrongly identifying an oil slick when there is none.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False negative</a:t>
            </a:r>
            <a:r>
              <a:rPr lang="en-US" sz="2400" dirty="0"/>
              <a:t>: fail to identify an oil slick if there is one.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Here, </a:t>
            </a:r>
            <a:r>
              <a:rPr lang="en-US" sz="2800" dirty="0">
                <a:solidFill>
                  <a:srgbClr val="FF0000"/>
                </a:solidFill>
              </a:rPr>
              <a:t>false negatives </a:t>
            </a:r>
            <a:r>
              <a:rPr lang="en-US" sz="2800" dirty="0"/>
              <a:t>(environmental disasters) are much more costly than false positives (false alarms). We have to take that into account when we evaluate our model.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3AAC-29B7-4F3A-AF2B-D8B39C0BF14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86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200399"/>
                </a:solidFill>
              </a:rPr>
              <a:t>Ex: Comparing 3 classifiers</a:t>
            </a:r>
          </a:p>
        </p:txBody>
      </p:sp>
      <p:graphicFrame>
        <p:nvGraphicFramePr>
          <p:cNvPr id="111619" name="Group 3"/>
          <p:cNvGraphicFramePr>
            <a:graphicFrameLocks noGrp="1"/>
          </p:cNvGraphicFramePr>
          <p:nvPr/>
        </p:nvGraphicFramePr>
        <p:xfrm>
          <a:off x="6400800" y="1981200"/>
          <a:ext cx="2286000" cy="1584816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Predicted</a:t>
                      </a:r>
                    </a:p>
                  </a:txBody>
                  <a:tcPr marT="45702" marB="4570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</a:t>
                      </a:r>
                    </a:p>
                  </a:txBody>
                  <a:tcPr marT="45702" marB="4570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</a:t>
                      </a:r>
                    </a:p>
                  </a:txBody>
                  <a:tcPr marT="45702" marB="4570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neg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1639" name="Group 23"/>
          <p:cNvGraphicFramePr>
            <a:graphicFrameLocks noGrp="1"/>
          </p:cNvGraphicFramePr>
          <p:nvPr/>
        </p:nvGraphicFramePr>
        <p:xfrm>
          <a:off x="3657600" y="1981200"/>
          <a:ext cx="2286000" cy="1584816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Predicted</a:t>
                      </a:r>
                    </a:p>
                  </a:txBody>
                  <a:tcPr marT="45702" marB="4570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</a:t>
                      </a:r>
                    </a:p>
                  </a:txBody>
                  <a:tcPr marT="45702" marB="4570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</a:p>
                  </a:txBody>
                  <a:tcPr marT="45702" marB="4570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neg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1659" name="Group 43"/>
          <p:cNvGraphicFramePr>
            <a:graphicFrameLocks noGrp="1"/>
          </p:cNvGraphicFramePr>
          <p:nvPr/>
        </p:nvGraphicFramePr>
        <p:xfrm>
          <a:off x="914400" y="1981200"/>
          <a:ext cx="2286000" cy="1584816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Predicted</a:t>
                      </a:r>
                    </a:p>
                  </a:txBody>
                  <a:tcPr marT="45702" marB="4570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</a:t>
                      </a:r>
                    </a:p>
                  </a:txBody>
                  <a:tcPr marT="45702" marB="4570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</a:p>
                  </a:txBody>
                  <a:tcPr marT="45702" marB="4570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neg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07" name="Text Box 63"/>
          <p:cNvSpPr txBox="1">
            <a:spLocks noChangeArrowheads="1"/>
          </p:cNvSpPr>
          <p:nvPr/>
        </p:nvSpPr>
        <p:spPr bwMode="auto">
          <a:xfrm>
            <a:off x="1203325" y="4154489"/>
            <a:ext cx="1709122" cy="1200329"/>
          </a:xfrm>
          <a:prstGeom prst="rect">
            <a:avLst/>
          </a:prstGeom>
          <a:noFill/>
          <a:ln w="76200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u="sng">
                <a:cs typeface="Times New Roman" pitchFamily="18" charset="0"/>
              </a:rPr>
              <a:t>Classifier 1</a:t>
            </a:r>
          </a:p>
          <a:p>
            <a:pPr eaLnBrk="1" hangingPunct="1"/>
            <a:r>
              <a:rPr lang="en-US" sz="2400">
                <a:cs typeface="Times New Roman" pitchFamily="18" charset="0"/>
              </a:rPr>
              <a:t>TP = 0.4</a:t>
            </a:r>
          </a:p>
          <a:p>
            <a:pPr eaLnBrk="1" hangingPunct="1"/>
            <a:r>
              <a:rPr lang="en-US" sz="2400">
                <a:cs typeface="Times New Roman" pitchFamily="18" charset="0"/>
              </a:rPr>
              <a:t>FP = 0.3</a:t>
            </a:r>
          </a:p>
        </p:txBody>
      </p:sp>
      <p:sp>
        <p:nvSpPr>
          <p:cNvPr id="6208" name="Text Box 64"/>
          <p:cNvSpPr txBox="1">
            <a:spLocks noChangeArrowheads="1"/>
          </p:cNvSpPr>
          <p:nvPr/>
        </p:nvSpPr>
        <p:spPr bwMode="auto">
          <a:xfrm>
            <a:off x="3962401" y="4154489"/>
            <a:ext cx="1709122" cy="1200329"/>
          </a:xfrm>
          <a:prstGeom prst="rect">
            <a:avLst/>
          </a:prstGeom>
          <a:noFill/>
          <a:ln w="762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u="sng">
                <a:cs typeface="Times New Roman" pitchFamily="18" charset="0"/>
              </a:rPr>
              <a:t>Classifier 2</a:t>
            </a:r>
          </a:p>
          <a:p>
            <a:pPr eaLnBrk="1" hangingPunct="1"/>
            <a:r>
              <a:rPr lang="en-US" sz="2400">
                <a:cs typeface="Times New Roman" pitchFamily="18" charset="0"/>
              </a:rPr>
              <a:t>TP = 0.7</a:t>
            </a:r>
          </a:p>
          <a:p>
            <a:pPr eaLnBrk="1" hangingPunct="1"/>
            <a:r>
              <a:rPr lang="en-US" sz="2400">
                <a:cs typeface="Times New Roman" pitchFamily="18" charset="0"/>
              </a:rPr>
              <a:t>FP = 0.5</a:t>
            </a:r>
          </a:p>
        </p:txBody>
      </p:sp>
      <p:sp>
        <p:nvSpPr>
          <p:cNvPr id="6209" name="Text Box 65"/>
          <p:cNvSpPr txBox="1">
            <a:spLocks noChangeArrowheads="1"/>
          </p:cNvSpPr>
          <p:nvPr/>
        </p:nvSpPr>
        <p:spPr bwMode="auto">
          <a:xfrm>
            <a:off x="6781801" y="4154489"/>
            <a:ext cx="1709122" cy="1200329"/>
          </a:xfrm>
          <a:prstGeom prst="rect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u="sng">
                <a:cs typeface="Times New Roman" pitchFamily="18" charset="0"/>
              </a:rPr>
              <a:t>Classifier 3</a:t>
            </a:r>
          </a:p>
          <a:p>
            <a:pPr eaLnBrk="1" hangingPunct="1"/>
            <a:r>
              <a:rPr lang="en-US" sz="2400">
                <a:cs typeface="Times New Roman" pitchFamily="18" charset="0"/>
              </a:rPr>
              <a:t>TP = 0.6</a:t>
            </a:r>
          </a:p>
          <a:p>
            <a:pPr eaLnBrk="1" hangingPunct="1"/>
            <a:r>
              <a:rPr lang="en-US" sz="2400">
                <a:cs typeface="Times New Roman" pitchFamily="18" charset="0"/>
              </a:rPr>
              <a:t>FP = 0.2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AB91-8E3B-4B1E-9D24-4010D4BC54D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1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altLang="en-US" dirty="0"/>
              <a:t>Classifier 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1" y="1158875"/>
            <a:ext cx="542925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Precision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% of instances that the classifier predicted as positive that are actually positive</a:t>
            </a:r>
          </a:p>
          <a:p>
            <a:pPr lvl="1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Recall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% of positive instances that the classifier predicted correctly as positive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a.k.a</a:t>
            </a:r>
            <a:r>
              <a:rPr lang="en-US" altLang="en-US" sz="2000" dirty="0"/>
              <a:t> “Completeness”</a:t>
            </a:r>
          </a:p>
          <a:p>
            <a:pPr lvl="1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Perfect score for both is 1.0, but there is often a trade-off between Precision and Recall</a:t>
            </a:r>
          </a:p>
          <a:p>
            <a:pPr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80000"/>
              </a:lnSpc>
            </a:pPr>
            <a:r>
              <a:rPr lang="en-US" altLang="en-US" sz="2400" i="1" dirty="0"/>
              <a:t>F</a:t>
            </a:r>
            <a:r>
              <a:rPr lang="en-US" altLang="en-US" sz="2400" dirty="0"/>
              <a:t> measure (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 or </a:t>
            </a:r>
            <a:r>
              <a:rPr lang="en-US" altLang="en-US" sz="2400" i="1" dirty="0"/>
              <a:t>F</a:t>
            </a:r>
            <a:r>
              <a:rPr lang="en-US" altLang="en-US" sz="2400" dirty="0"/>
              <a:t>-score)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harmonic mean of precision and recall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C81944-8056-4FFD-A699-BBA9D2AF16C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5" name="Picture 7" descr="8F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6" y="5022420"/>
            <a:ext cx="3457575" cy="6650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8recall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1" y="2643420"/>
            <a:ext cx="2781300" cy="658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8precision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1" y="1485292"/>
            <a:ext cx="3200400" cy="6483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369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91600" cy="114300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200399"/>
                </a:solidFill>
              </a:rPr>
              <a:t>Recall: Of all the + examples in the test data, how many are predicted +</a:t>
            </a:r>
            <a:br>
              <a:rPr lang="en-US" sz="2000" b="1" dirty="0">
                <a:solidFill>
                  <a:srgbClr val="200399"/>
                </a:solidFill>
              </a:rPr>
            </a:br>
            <a:br>
              <a:rPr lang="en-US" sz="2000" b="1" dirty="0">
                <a:solidFill>
                  <a:srgbClr val="200399"/>
                </a:solidFill>
              </a:rPr>
            </a:br>
            <a:r>
              <a:rPr lang="en-US" sz="2000" b="1" dirty="0">
                <a:solidFill>
                  <a:srgbClr val="200399"/>
                </a:solidFill>
              </a:rPr>
              <a:t>Precision:  Of all the test data predicted +, how many are actually +</a:t>
            </a:r>
            <a:br>
              <a:rPr lang="en-US" sz="2000" b="1" dirty="0">
                <a:solidFill>
                  <a:srgbClr val="200399"/>
                </a:solidFill>
              </a:rPr>
            </a:br>
            <a:endParaRPr lang="en-US" sz="2000" b="1" dirty="0">
              <a:solidFill>
                <a:srgbClr val="200399"/>
              </a:solidFill>
            </a:endParaRPr>
          </a:p>
        </p:txBody>
      </p:sp>
      <p:graphicFrame>
        <p:nvGraphicFramePr>
          <p:cNvPr id="969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085487"/>
              </p:ext>
            </p:extLst>
          </p:nvPr>
        </p:nvGraphicFramePr>
        <p:xfrm>
          <a:off x="136902" y="1219202"/>
          <a:ext cx="5410200" cy="2441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5" name="Equation" r:id="rId3" imgW="4241800" imgH="2400300" progId="Equation.3">
                  <p:embed/>
                </p:oleObj>
              </mc:Choice>
              <mc:Fallback>
                <p:oleObj name="Equation" r:id="rId3" imgW="4241800" imgH="240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02" y="1219202"/>
                        <a:ext cx="5410200" cy="24411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9732" name="Rectangle 4"/>
          <p:cNvSpPr>
            <a:spLocks noChangeArrowheads="1"/>
          </p:cNvSpPr>
          <p:nvPr/>
        </p:nvSpPr>
        <p:spPr bwMode="auto">
          <a:xfrm>
            <a:off x="152400" y="3962400"/>
            <a:ext cx="88392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endParaRPr lang="en-US" sz="2400" b="0"/>
          </a:p>
        </p:txBody>
      </p:sp>
      <p:graphicFrame>
        <p:nvGraphicFramePr>
          <p:cNvPr id="969759" name="Group 3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104196"/>
              </p:ext>
            </p:extLst>
          </p:nvPr>
        </p:nvGraphicFramePr>
        <p:xfrm>
          <a:off x="74909" y="3782061"/>
          <a:ext cx="6065837" cy="2575561"/>
        </p:xfrm>
        <a:graphic>
          <a:graphicData uri="http://schemas.openxmlformats.org/drawingml/2006/table">
            <a:tbl>
              <a:tblPr/>
              <a:tblGrid>
                <a:gridCol w="151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 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 +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44032" y="2218843"/>
            <a:ext cx="401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=  </a:t>
            </a:r>
            <a:r>
              <a:rPr lang="en-US" sz="2400" b="1" dirty="0">
                <a:solidFill>
                  <a:srgbClr val="200399"/>
                </a:solidFill>
              </a:rPr>
              <a:t>TRUE positive  Rate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48400" y="557278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00399"/>
                </a:solidFill>
              </a:rPr>
              <a:t>c/(</a:t>
            </a:r>
            <a:r>
              <a:rPr lang="en-US" sz="2800" dirty="0" err="1">
                <a:solidFill>
                  <a:srgbClr val="200399"/>
                </a:solidFill>
              </a:rPr>
              <a:t>c+d</a:t>
            </a:r>
            <a:r>
              <a:rPr lang="en-US" sz="2800" dirty="0">
                <a:solidFill>
                  <a:srgbClr val="200399"/>
                </a:solidFill>
              </a:rPr>
              <a:t>) = FP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48768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00399"/>
                </a:solidFill>
              </a:rPr>
              <a:t>a/(</a:t>
            </a:r>
            <a:r>
              <a:rPr lang="en-US" sz="2800" dirty="0" err="1">
                <a:solidFill>
                  <a:srgbClr val="200399"/>
                </a:solidFill>
              </a:rPr>
              <a:t>a+b</a:t>
            </a:r>
            <a:r>
              <a:rPr lang="en-US" sz="2800" dirty="0">
                <a:solidFill>
                  <a:srgbClr val="200399"/>
                </a:solidFill>
              </a:rPr>
              <a:t>) </a:t>
            </a:r>
            <a:r>
              <a:rPr lang="en-US" sz="2400" dirty="0">
                <a:solidFill>
                  <a:srgbClr val="200399"/>
                </a:solidFill>
              </a:rPr>
              <a:t>= </a:t>
            </a:r>
            <a:r>
              <a:rPr lang="en-US" sz="2800" dirty="0">
                <a:solidFill>
                  <a:srgbClr val="200399"/>
                </a:solidFill>
              </a:rPr>
              <a:t>TP Rate</a:t>
            </a:r>
            <a:endParaRPr lang="en-US" sz="2400" dirty="0">
              <a:solidFill>
                <a:srgbClr val="200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9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4" y="304800"/>
            <a:ext cx="7902146" cy="325395"/>
          </a:xfrm>
        </p:spPr>
        <p:txBody>
          <a:bodyPr/>
          <a:lstStyle/>
          <a:p>
            <a:r>
              <a:rPr lang="en-US" sz="4000" b="1" dirty="0">
                <a:solidFill>
                  <a:srgbClr val="200399"/>
                </a:solidFill>
              </a:rPr>
              <a:t>Splitting on a Discrete Attribute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1710295" y="697039"/>
            <a:ext cx="5723409" cy="6248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E8319-C2BA-4524-A627-0773C62861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962324"/>
            <a:ext cx="81083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959534"/>
            <a:ext cx="810838" cy="7742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657600"/>
            <a:ext cx="810838" cy="7742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981" y="3657600"/>
            <a:ext cx="810838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00399"/>
                </a:solidFill>
              </a:rPr>
              <a:t>Precision  and Recall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92" y="990600"/>
            <a:ext cx="846261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26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200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93E27-9E98-4895-A8D2-7A9FC6FE70F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28620" y="2895600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200399"/>
                </a:solidFill>
              </a:rPr>
              <a:t>K Fold Cross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953000"/>
            <a:ext cx="7734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Another Popular Method for  Testing a model’s Performance </a:t>
            </a:r>
          </a:p>
        </p:txBody>
      </p:sp>
    </p:spTree>
    <p:extLst>
      <p:ext uri="{BB962C8B-B14F-4D97-AF65-F5344CB8AC3E}">
        <p14:creationId xmlns:p14="http://schemas.microsoft.com/office/powerpoint/2010/main" val="904414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93E27-9E98-4895-A8D2-7A9FC6FE70F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40386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f5"/>
              </a:rPr>
              <a:t>Computer program for recognizingdogsinscenesfromavideoidentifies7dogsinascenecontaining9dogsandsomecats.If4oftheidentificationsarecorrect,but3areactuallycats,theprogram'sprecisionis4/7whileitsrecallis4/9.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413338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a </a:t>
            </a:r>
            <a:r>
              <a:rPr lang="en-US" dirty="0" err="1"/>
              <a:t>searchengine</a:t>
            </a:r>
            <a:r>
              <a:rPr lang="en-US" dirty="0"/>
              <a:t> returns 30 pages only 20 of </a:t>
            </a:r>
            <a:r>
              <a:rPr lang="en-US"/>
              <a:t>which were relevant while failing to return 40 additional relevant pages,itsprecisionis20/30=2/3whileitsrecallis20/60=1/3.So,inthiscase,precisionis"howusefulthesearchresultsare</a:t>
            </a:r>
            <a:r>
              <a:rPr lang="en-US" dirty="0"/>
              <a:t>",andrecallis"howcompletetheresultsare".</a:t>
            </a:r>
          </a:p>
        </p:txBody>
      </p:sp>
    </p:spTree>
    <p:extLst>
      <p:ext uri="{BB962C8B-B14F-4D97-AF65-F5344CB8AC3E}">
        <p14:creationId xmlns:p14="http://schemas.microsoft.com/office/powerpoint/2010/main" val="3689847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255" y="309811"/>
            <a:ext cx="811148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800" spc="-15" dirty="0">
                <a:solidFill>
                  <a:srgbClr val="7030A0"/>
                </a:solidFill>
              </a:rPr>
              <a:t>Cros</a:t>
            </a:r>
            <a:r>
              <a:rPr sz="4800" spc="-25" dirty="0">
                <a:solidFill>
                  <a:srgbClr val="7030A0"/>
                </a:solidFill>
              </a:rPr>
              <a:t>s</a:t>
            </a:r>
            <a:r>
              <a:rPr sz="4800" spc="-15" dirty="0">
                <a:solidFill>
                  <a:srgbClr val="7030A0"/>
                </a:solidFill>
              </a:rPr>
              <a:t>‐</a:t>
            </a:r>
            <a:r>
              <a:rPr sz="4800" spc="-20" dirty="0">
                <a:solidFill>
                  <a:srgbClr val="7030A0"/>
                </a:solidFill>
              </a:rPr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2636" y="1556271"/>
            <a:ext cx="7175563" cy="1236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4665" marR="5080" indent="-481965" fontAlgn="auto">
              <a:spcBef>
                <a:spcPts val="0"/>
              </a:spcBef>
              <a:spcAft>
                <a:spcPts val="0"/>
              </a:spcAft>
              <a:buFont typeface="Wingdings"/>
              <a:buChar char=""/>
              <a:tabLst>
                <a:tab pos="495300" algn="l"/>
              </a:tabLst>
            </a:pP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Sec 5.3 of Textbook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494665" indent="-481965" fontAlgn="auto">
              <a:spcBef>
                <a:spcPts val="505"/>
              </a:spcBef>
              <a:spcAft>
                <a:spcPts val="0"/>
              </a:spcAft>
              <a:buFont typeface="Wingdings"/>
              <a:buChar char=""/>
              <a:tabLst>
                <a:tab pos="495300" algn="l"/>
              </a:tabLst>
            </a:pPr>
            <a:r>
              <a:rPr sz="2400" spc="-20" dirty="0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sz="2400" spc="-50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oss‐</a:t>
            </a:r>
            <a:r>
              <a:rPr sz="2400" spc="-50" dirty="0">
                <a:solidFill>
                  <a:prstClr val="black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lid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ion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494665" indent="-481965" fontAlgn="auto">
              <a:spcBef>
                <a:spcPts val="495"/>
              </a:spcBef>
              <a:spcAft>
                <a:spcPts val="0"/>
              </a:spcAft>
              <a:buFont typeface="Wingdings"/>
              <a:buChar char=""/>
              <a:tabLst>
                <a:tab pos="495300" algn="l"/>
              </a:tabLst>
            </a:pP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St</a:t>
            </a:r>
            <a:r>
              <a:rPr sz="2400" spc="-50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tified</a:t>
            </a:r>
            <a:r>
              <a:rPr sz="2400" spc="-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sz="2400" spc="-50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oss‐</a:t>
            </a:r>
            <a:r>
              <a:rPr sz="2400" spc="-50" dirty="0">
                <a:solidFill>
                  <a:prstClr val="black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lid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ion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1800" y="6172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Ian Witten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984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255" y="309811"/>
            <a:ext cx="811148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5" dirty="0">
                <a:cs typeface="Times New Roman"/>
              </a:rPr>
              <a:t>	      </a:t>
            </a:r>
            <a:r>
              <a:rPr sz="6000" spc="-15" dirty="0">
                <a:solidFill>
                  <a:srgbClr val="7030A0"/>
                </a:solidFill>
              </a:rPr>
              <a:t>Cros</a:t>
            </a:r>
            <a:r>
              <a:rPr sz="6000" spc="-25" dirty="0">
                <a:solidFill>
                  <a:srgbClr val="7030A0"/>
                </a:solidFill>
              </a:rPr>
              <a:t>s</a:t>
            </a:r>
            <a:r>
              <a:rPr sz="6000" spc="-15" dirty="0">
                <a:solidFill>
                  <a:srgbClr val="7030A0"/>
                </a:solidFill>
              </a:rPr>
              <a:t>‐</a:t>
            </a:r>
            <a:r>
              <a:rPr sz="6000" spc="-20" dirty="0">
                <a:solidFill>
                  <a:srgbClr val="7030A0"/>
                </a:solidFill>
              </a:rPr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2637" y="1556272"/>
            <a:ext cx="60325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4665" indent="-481965" fontAlgn="auto">
              <a:spcBef>
                <a:spcPts val="0"/>
              </a:spcBef>
              <a:spcAft>
                <a:spcPts val="0"/>
              </a:spcAft>
              <a:buFont typeface="Wingdings"/>
              <a:buChar char=""/>
              <a:tabLst>
                <a:tab pos="495300" algn="l"/>
              </a:tabLst>
            </a:pPr>
            <a:r>
              <a:rPr sz="2400" spc="-60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p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2400"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holdout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494665" fontAlgn="auto">
              <a:spcBef>
                <a:spcPts val="0"/>
              </a:spcBef>
              <a:spcAft>
                <a:spcPts val="0"/>
              </a:spcAft>
            </a:pP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(</a:t>
            </a:r>
            <a:r>
              <a:rPr sz="2400" spc="-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hol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2400" spc="-6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ou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2400" spc="-6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10%</a:t>
            </a:r>
            <a:r>
              <a:rPr sz="2400" spc="-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prstClr val="black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2400" spc="-6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ti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2400" spc="10" dirty="0">
                <a:solidFill>
                  <a:prstClr val="black"/>
                </a:solidFill>
                <a:latin typeface="Calibri"/>
                <a:cs typeface="Calibri"/>
              </a:rPr>
              <a:t>g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,</a:t>
            </a:r>
            <a:r>
              <a:rPr sz="2400" spc="-6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p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2400" spc="-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10</a:t>
            </a:r>
            <a:r>
              <a:rPr sz="2400" spc="-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times)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9928" y="4343400"/>
            <a:ext cx="2171700" cy="1865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81679" y="4495800"/>
            <a:ext cx="2503169" cy="1738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9190" y="5892414"/>
            <a:ext cx="161496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(</a:t>
            </a:r>
            <a:r>
              <a:rPr sz="2400" spc="-45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epe</a:t>
            </a:r>
            <a:r>
              <a:rPr sz="2400" spc="-4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2400"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10</a:t>
            </a:r>
            <a:r>
              <a:rPr sz="2400" spc="-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times)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47679" y="2750993"/>
            <a:ext cx="2358866" cy="1585595"/>
          </a:xfrm>
          <a:custGeom>
            <a:avLst/>
            <a:gdLst/>
            <a:ahLst/>
            <a:cxnLst/>
            <a:rect l="l" t="t" r="r" b="b"/>
            <a:pathLst>
              <a:path w="3145154" h="1585595">
                <a:moveTo>
                  <a:pt x="2438450" y="0"/>
                </a:moveTo>
                <a:lnTo>
                  <a:pt x="2335068" y="539"/>
                </a:lnTo>
                <a:lnTo>
                  <a:pt x="2226945" y="5761"/>
                </a:lnTo>
                <a:lnTo>
                  <a:pt x="2114533" y="15693"/>
                </a:lnTo>
                <a:lnTo>
                  <a:pt x="1998286" y="30366"/>
                </a:lnTo>
                <a:lnTo>
                  <a:pt x="1878655" y="49807"/>
                </a:lnTo>
                <a:lnTo>
                  <a:pt x="1756093" y="74047"/>
                </a:lnTo>
                <a:lnTo>
                  <a:pt x="1631054" y="103114"/>
                </a:lnTo>
                <a:lnTo>
                  <a:pt x="1503989" y="137038"/>
                </a:lnTo>
                <a:lnTo>
                  <a:pt x="1375351" y="175848"/>
                </a:lnTo>
                <a:lnTo>
                  <a:pt x="1248022" y="218743"/>
                </a:lnTo>
                <a:lnTo>
                  <a:pt x="1124815" y="264711"/>
                </a:lnTo>
                <a:lnTo>
                  <a:pt x="1006081" y="313466"/>
                </a:lnTo>
                <a:lnTo>
                  <a:pt x="892170" y="364720"/>
                </a:lnTo>
                <a:lnTo>
                  <a:pt x="783432" y="418188"/>
                </a:lnTo>
                <a:lnTo>
                  <a:pt x="680217" y="473581"/>
                </a:lnTo>
                <a:lnTo>
                  <a:pt x="582876" y="530614"/>
                </a:lnTo>
                <a:lnTo>
                  <a:pt x="491760" y="588998"/>
                </a:lnTo>
                <a:lnTo>
                  <a:pt x="407218" y="648448"/>
                </a:lnTo>
                <a:lnTo>
                  <a:pt x="329601" y="708677"/>
                </a:lnTo>
                <a:lnTo>
                  <a:pt x="259259" y="769396"/>
                </a:lnTo>
                <a:lnTo>
                  <a:pt x="196543" y="830321"/>
                </a:lnTo>
                <a:lnTo>
                  <a:pt x="141802" y="891163"/>
                </a:lnTo>
                <a:lnTo>
                  <a:pt x="95388" y="951636"/>
                </a:lnTo>
                <a:lnTo>
                  <a:pt x="57650" y="1011452"/>
                </a:lnTo>
                <a:lnTo>
                  <a:pt x="28939" y="1070326"/>
                </a:lnTo>
                <a:lnTo>
                  <a:pt x="9606" y="1127970"/>
                </a:lnTo>
                <a:lnTo>
                  <a:pt x="0" y="1184097"/>
                </a:lnTo>
                <a:lnTo>
                  <a:pt x="471" y="1238421"/>
                </a:lnTo>
                <a:lnTo>
                  <a:pt x="11371" y="1290654"/>
                </a:lnTo>
                <a:lnTo>
                  <a:pt x="32727" y="1339586"/>
                </a:lnTo>
                <a:lnTo>
                  <a:pt x="63803" y="1384179"/>
                </a:lnTo>
                <a:lnTo>
                  <a:pt x="104146" y="1424400"/>
                </a:lnTo>
                <a:lnTo>
                  <a:pt x="153304" y="1460220"/>
                </a:lnTo>
                <a:lnTo>
                  <a:pt x="210824" y="1491608"/>
                </a:lnTo>
                <a:lnTo>
                  <a:pt x="276254" y="1518532"/>
                </a:lnTo>
                <a:lnTo>
                  <a:pt x="349141" y="1540961"/>
                </a:lnTo>
                <a:lnTo>
                  <a:pt x="429032" y="1558866"/>
                </a:lnTo>
                <a:lnTo>
                  <a:pt x="515475" y="1572214"/>
                </a:lnTo>
                <a:lnTo>
                  <a:pt x="608017" y="1580976"/>
                </a:lnTo>
                <a:lnTo>
                  <a:pt x="706205" y="1585120"/>
                </a:lnTo>
                <a:lnTo>
                  <a:pt x="809587" y="1584615"/>
                </a:lnTo>
                <a:lnTo>
                  <a:pt x="917710" y="1579431"/>
                </a:lnTo>
                <a:lnTo>
                  <a:pt x="1030122" y="1569537"/>
                </a:lnTo>
                <a:lnTo>
                  <a:pt x="1146370" y="1554901"/>
                </a:lnTo>
                <a:lnTo>
                  <a:pt x="1266001" y="1535494"/>
                </a:lnTo>
                <a:lnTo>
                  <a:pt x="1388562" y="1511283"/>
                </a:lnTo>
                <a:lnTo>
                  <a:pt x="1513602" y="1482239"/>
                </a:lnTo>
                <a:lnTo>
                  <a:pt x="1640667" y="1448330"/>
                </a:lnTo>
                <a:lnTo>
                  <a:pt x="1769305" y="1409526"/>
                </a:lnTo>
                <a:lnTo>
                  <a:pt x="1896634" y="1366631"/>
                </a:lnTo>
                <a:lnTo>
                  <a:pt x="2019840" y="1320663"/>
                </a:lnTo>
                <a:lnTo>
                  <a:pt x="2138575" y="1271908"/>
                </a:lnTo>
                <a:lnTo>
                  <a:pt x="2252486" y="1220654"/>
                </a:lnTo>
                <a:lnTo>
                  <a:pt x="2361224" y="1167186"/>
                </a:lnTo>
                <a:lnTo>
                  <a:pt x="2464439" y="1111793"/>
                </a:lnTo>
                <a:lnTo>
                  <a:pt x="2561779" y="1054760"/>
                </a:lnTo>
                <a:lnTo>
                  <a:pt x="2652896" y="996376"/>
                </a:lnTo>
                <a:lnTo>
                  <a:pt x="2737437" y="936926"/>
                </a:lnTo>
                <a:lnTo>
                  <a:pt x="2815055" y="876698"/>
                </a:lnTo>
                <a:lnTo>
                  <a:pt x="2885396" y="815978"/>
                </a:lnTo>
                <a:lnTo>
                  <a:pt x="2948113" y="755053"/>
                </a:lnTo>
                <a:lnTo>
                  <a:pt x="3002853" y="694211"/>
                </a:lnTo>
                <a:lnTo>
                  <a:pt x="3049267" y="633738"/>
                </a:lnTo>
                <a:lnTo>
                  <a:pt x="3087005" y="573922"/>
                </a:lnTo>
                <a:lnTo>
                  <a:pt x="3115716" y="515048"/>
                </a:lnTo>
                <a:lnTo>
                  <a:pt x="3135050" y="457404"/>
                </a:lnTo>
                <a:lnTo>
                  <a:pt x="3144656" y="401277"/>
                </a:lnTo>
                <a:lnTo>
                  <a:pt x="3144184" y="346953"/>
                </a:lnTo>
                <a:lnTo>
                  <a:pt x="3133285" y="294720"/>
                </a:lnTo>
                <a:lnTo>
                  <a:pt x="3111929" y="245684"/>
                </a:lnTo>
                <a:lnTo>
                  <a:pt x="3080853" y="201010"/>
                </a:lnTo>
                <a:lnTo>
                  <a:pt x="3040510" y="160726"/>
                </a:lnTo>
                <a:lnTo>
                  <a:pt x="2991352" y="124861"/>
                </a:lnTo>
                <a:lnTo>
                  <a:pt x="2933831" y="93445"/>
                </a:lnTo>
                <a:lnTo>
                  <a:pt x="2868401" y="66506"/>
                </a:lnTo>
                <a:lnTo>
                  <a:pt x="2795515" y="44075"/>
                </a:lnTo>
                <a:lnTo>
                  <a:pt x="2715623" y="26179"/>
                </a:lnTo>
                <a:lnTo>
                  <a:pt x="2629181" y="12849"/>
                </a:lnTo>
                <a:lnTo>
                  <a:pt x="2536639" y="4112"/>
                </a:lnTo>
                <a:lnTo>
                  <a:pt x="2438450" y="0"/>
                </a:lnTo>
                <a:close/>
              </a:path>
            </a:pathLst>
          </a:custGeom>
          <a:solidFill>
            <a:srgbClr val="C9FFBF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36204" y="2738628"/>
            <a:ext cx="2381726" cy="1612900"/>
          </a:xfrm>
          <a:custGeom>
            <a:avLst/>
            <a:gdLst/>
            <a:ahLst/>
            <a:cxnLst/>
            <a:rect l="l" t="t" r="r" b="b"/>
            <a:pathLst>
              <a:path w="3175635" h="1612900">
                <a:moveTo>
                  <a:pt x="2491739" y="0"/>
                </a:moveTo>
                <a:lnTo>
                  <a:pt x="2362961" y="0"/>
                </a:lnTo>
                <a:lnTo>
                  <a:pt x="2227325" y="6095"/>
                </a:lnTo>
                <a:lnTo>
                  <a:pt x="2156459" y="12191"/>
                </a:lnTo>
                <a:lnTo>
                  <a:pt x="2011679" y="30479"/>
                </a:lnTo>
                <a:lnTo>
                  <a:pt x="1860803" y="54863"/>
                </a:lnTo>
                <a:lnTo>
                  <a:pt x="1783841" y="70103"/>
                </a:lnTo>
                <a:lnTo>
                  <a:pt x="1626869" y="106679"/>
                </a:lnTo>
                <a:lnTo>
                  <a:pt x="1466849" y="149351"/>
                </a:lnTo>
                <a:lnTo>
                  <a:pt x="1386077" y="176783"/>
                </a:lnTo>
                <a:lnTo>
                  <a:pt x="1306067" y="201167"/>
                </a:lnTo>
                <a:lnTo>
                  <a:pt x="1226819" y="228599"/>
                </a:lnTo>
                <a:lnTo>
                  <a:pt x="1074419" y="289559"/>
                </a:lnTo>
                <a:lnTo>
                  <a:pt x="1001267" y="320039"/>
                </a:lnTo>
                <a:lnTo>
                  <a:pt x="929639" y="353567"/>
                </a:lnTo>
                <a:lnTo>
                  <a:pt x="859535" y="384047"/>
                </a:lnTo>
                <a:lnTo>
                  <a:pt x="791717" y="417575"/>
                </a:lnTo>
                <a:lnTo>
                  <a:pt x="726185" y="454151"/>
                </a:lnTo>
                <a:lnTo>
                  <a:pt x="662939" y="487679"/>
                </a:lnTo>
                <a:lnTo>
                  <a:pt x="602741" y="524255"/>
                </a:lnTo>
                <a:lnTo>
                  <a:pt x="544067" y="560831"/>
                </a:lnTo>
                <a:lnTo>
                  <a:pt x="487679" y="597407"/>
                </a:lnTo>
                <a:lnTo>
                  <a:pt x="434339" y="633983"/>
                </a:lnTo>
                <a:lnTo>
                  <a:pt x="383285" y="673607"/>
                </a:lnTo>
                <a:lnTo>
                  <a:pt x="335279" y="710183"/>
                </a:lnTo>
                <a:lnTo>
                  <a:pt x="290321" y="749807"/>
                </a:lnTo>
                <a:lnTo>
                  <a:pt x="248411" y="789431"/>
                </a:lnTo>
                <a:lnTo>
                  <a:pt x="208787" y="826007"/>
                </a:lnTo>
                <a:lnTo>
                  <a:pt x="190499" y="844295"/>
                </a:lnTo>
                <a:lnTo>
                  <a:pt x="172973" y="865631"/>
                </a:lnTo>
                <a:lnTo>
                  <a:pt x="155447" y="883919"/>
                </a:lnTo>
                <a:lnTo>
                  <a:pt x="139445" y="902207"/>
                </a:lnTo>
                <a:lnTo>
                  <a:pt x="124205" y="923543"/>
                </a:lnTo>
                <a:lnTo>
                  <a:pt x="109727" y="941831"/>
                </a:lnTo>
                <a:lnTo>
                  <a:pt x="96011" y="960119"/>
                </a:lnTo>
                <a:lnTo>
                  <a:pt x="83057" y="981455"/>
                </a:lnTo>
                <a:lnTo>
                  <a:pt x="60197" y="1018031"/>
                </a:lnTo>
                <a:lnTo>
                  <a:pt x="50291" y="1036319"/>
                </a:lnTo>
                <a:lnTo>
                  <a:pt x="41147" y="1057655"/>
                </a:lnTo>
                <a:lnTo>
                  <a:pt x="32765" y="1075943"/>
                </a:lnTo>
                <a:lnTo>
                  <a:pt x="18287" y="1112519"/>
                </a:lnTo>
                <a:lnTo>
                  <a:pt x="4571" y="1167383"/>
                </a:lnTo>
                <a:lnTo>
                  <a:pt x="0" y="1222247"/>
                </a:lnTo>
                <a:lnTo>
                  <a:pt x="761" y="1240535"/>
                </a:lnTo>
                <a:lnTo>
                  <a:pt x="8381" y="1292351"/>
                </a:lnTo>
                <a:lnTo>
                  <a:pt x="34289" y="1356359"/>
                </a:lnTo>
                <a:lnTo>
                  <a:pt x="64007" y="1402079"/>
                </a:lnTo>
                <a:lnTo>
                  <a:pt x="102107" y="1441703"/>
                </a:lnTo>
                <a:lnTo>
                  <a:pt x="131825" y="1466087"/>
                </a:lnTo>
                <a:lnTo>
                  <a:pt x="164591" y="1487423"/>
                </a:lnTo>
                <a:lnTo>
                  <a:pt x="182879" y="1499615"/>
                </a:lnTo>
                <a:lnTo>
                  <a:pt x="220217" y="1517903"/>
                </a:lnTo>
                <a:lnTo>
                  <a:pt x="282701" y="1545335"/>
                </a:lnTo>
                <a:lnTo>
                  <a:pt x="304799" y="1551431"/>
                </a:lnTo>
                <a:lnTo>
                  <a:pt x="327659" y="1560575"/>
                </a:lnTo>
                <a:lnTo>
                  <a:pt x="351281" y="1566671"/>
                </a:lnTo>
                <a:lnTo>
                  <a:pt x="425957" y="1584959"/>
                </a:lnTo>
                <a:lnTo>
                  <a:pt x="452627" y="1588007"/>
                </a:lnTo>
                <a:lnTo>
                  <a:pt x="506729" y="1597151"/>
                </a:lnTo>
                <a:lnTo>
                  <a:pt x="622553" y="1609343"/>
                </a:lnTo>
                <a:lnTo>
                  <a:pt x="683513" y="1612391"/>
                </a:lnTo>
                <a:lnTo>
                  <a:pt x="812291" y="1612391"/>
                </a:lnTo>
                <a:lnTo>
                  <a:pt x="947927" y="1606295"/>
                </a:lnTo>
                <a:lnTo>
                  <a:pt x="1018793" y="1600199"/>
                </a:lnTo>
                <a:lnTo>
                  <a:pt x="1139189" y="1584959"/>
                </a:lnTo>
                <a:lnTo>
                  <a:pt x="684275" y="1584959"/>
                </a:lnTo>
                <a:lnTo>
                  <a:pt x="624077" y="1581911"/>
                </a:lnTo>
                <a:lnTo>
                  <a:pt x="510539" y="1569719"/>
                </a:lnTo>
                <a:lnTo>
                  <a:pt x="457199" y="1560575"/>
                </a:lnTo>
                <a:lnTo>
                  <a:pt x="431291" y="1554479"/>
                </a:lnTo>
                <a:lnTo>
                  <a:pt x="382523" y="1545335"/>
                </a:lnTo>
                <a:lnTo>
                  <a:pt x="336041" y="1533143"/>
                </a:lnTo>
                <a:lnTo>
                  <a:pt x="313181" y="1523999"/>
                </a:lnTo>
                <a:lnTo>
                  <a:pt x="291845" y="1517903"/>
                </a:lnTo>
                <a:lnTo>
                  <a:pt x="271271" y="1508759"/>
                </a:lnTo>
                <a:lnTo>
                  <a:pt x="251459" y="1499615"/>
                </a:lnTo>
                <a:lnTo>
                  <a:pt x="232409" y="1493519"/>
                </a:lnTo>
                <a:lnTo>
                  <a:pt x="195833" y="1475231"/>
                </a:lnTo>
                <a:lnTo>
                  <a:pt x="179831" y="1463039"/>
                </a:lnTo>
                <a:lnTo>
                  <a:pt x="163829" y="1453895"/>
                </a:lnTo>
                <a:lnTo>
                  <a:pt x="148589" y="1441703"/>
                </a:lnTo>
                <a:lnTo>
                  <a:pt x="134111" y="1432559"/>
                </a:lnTo>
                <a:lnTo>
                  <a:pt x="120395" y="1420367"/>
                </a:lnTo>
                <a:lnTo>
                  <a:pt x="86105" y="1383791"/>
                </a:lnTo>
                <a:lnTo>
                  <a:pt x="67055" y="1356359"/>
                </a:lnTo>
                <a:lnTo>
                  <a:pt x="58673" y="1344167"/>
                </a:lnTo>
                <a:lnTo>
                  <a:pt x="40385" y="1298447"/>
                </a:lnTo>
                <a:lnTo>
                  <a:pt x="30479" y="1252727"/>
                </a:lnTo>
                <a:lnTo>
                  <a:pt x="28955" y="1237487"/>
                </a:lnTo>
                <a:lnTo>
                  <a:pt x="28955" y="1203959"/>
                </a:lnTo>
                <a:lnTo>
                  <a:pt x="30479" y="1188719"/>
                </a:lnTo>
                <a:lnTo>
                  <a:pt x="32765" y="1170431"/>
                </a:lnTo>
                <a:lnTo>
                  <a:pt x="40385" y="1136903"/>
                </a:lnTo>
                <a:lnTo>
                  <a:pt x="45719" y="1121663"/>
                </a:lnTo>
                <a:lnTo>
                  <a:pt x="51815" y="1103375"/>
                </a:lnTo>
                <a:lnTo>
                  <a:pt x="67055" y="1066799"/>
                </a:lnTo>
                <a:lnTo>
                  <a:pt x="75437" y="1048511"/>
                </a:lnTo>
                <a:lnTo>
                  <a:pt x="85343" y="1033271"/>
                </a:lnTo>
                <a:lnTo>
                  <a:pt x="96011" y="1014983"/>
                </a:lnTo>
                <a:lnTo>
                  <a:pt x="107441" y="996695"/>
                </a:lnTo>
                <a:lnTo>
                  <a:pt x="119633" y="978407"/>
                </a:lnTo>
                <a:lnTo>
                  <a:pt x="133349" y="957071"/>
                </a:lnTo>
                <a:lnTo>
                  <a:pt x="147065" y="938783"/>
                </a:lnTo>
                <a:lnTo>
                  <a:pt x="177545" y="902207"/>
                </a:lnTo>
                <a:lnTo>
                  <a:pt x="211073" y="865631"/>
                </a:lnTo>
                <a:lnTo>
                  <a:pt x="229361" y="847343"/>
                </a:lnTo>
                <a:lnTo>
                  <a:pt x="268223" y="807719"/>
                </a:lnTo>
                <a:lnTo>
                  <a:pt x="354329" y="731519"/>
                </a:lnTo>
                <a:lnTo>
                  <a:pt x="401573" y="694943"/>
                </a:lnTo>
                <a:lnTo>
                  <a:pt x="451103" y="658367"/>
                </a:lnTo>
                <a:lnTo>
                  <a:pt x="504443" y="621791"/>
                </a:lnTo>
                <a:lnTo>
                  <a:pt x="559307" y="585215"/>
                </a:lnTo>
                <a:lnTo>
                  <a:pt x="617219" y="548639"/>
                </a:lnTo>
                <a:lnTo>
                  <a:pt x="678179" y="512063"/>
                </a:lnTo>
                <a:lnTo>
                  <a:pt x="740663" y="478535"/>
                </a:lnTo>
                <a:lnTo>
                  <a:pt x="805433" y="445007"/>
                </a:lnTo>
                <a:lnTo>
                  <a:pt x="872489" y="411479"/>
                </a:lnTo>
                <a:lnTo>
                  <a:pt x="941831" y="377951"/>
                </a:lnTo>
                <a:lnTo>
                  <a:pt x="1012697" y="347471"/>
                </a:lnTo>
                <a:lnTo>
                  <a:pt x="1085849" y="313943"/>
                </a:lnTo>
                <a:lnTo>
                  <a:pt x="1160525" y="286511"/>
                </a:lnTo>
                <a:lnTo>
                  <a:pt x="1237487" y="256031"/>
                </a:lnTo>
                <a:lnTo>
                  <a:pt x="1315211" y="228599"/>
                </a:lnTo>
                <a:lnTo>
                  <a:pt x="1395221" y="204215"/>
                </a:lnTo>
                <a:lnTo>
                  <a:pt x="1475231" y="176783"/>
                </a:lnTo>
                <a:lnTo>
                  <a:pt x="1634489" y="134111"/>
                </a:lnTo>
                <a:lnTo>
                  <a:pt x="1789937" y="97535"/>
                </a:lnTo>
                <a:lnTo>
                  <a:pt x="1866137" y="82295"/>
                </a:lnTo>
                <a:lnTo>
                  <a:pt x="2016251" y="57911"/>
                </a:lnTo>
                <a:lnTo>
                  <a:pt x="2160269" y="39623"/>
                </a:lnTo>
                <a:lnTo>
                  <a:pt x="2229611" y="33527"/>
                </a:lnTo>
                <a:lnTo>
                  <a:pt x="2364485" y="27431"/>
                </a:lnTo>
                <a:lnTo>
                  <a:pt x="2749295" y="27431"/>
                </a:lnTo>
                <a:lnTo>
                  <a:pt x="2722625" y="24383"/>
                </a:lnTo>
                <a:lnTo>
                  <a:pt x="2668523" y="15239"/>
                </a:lnTo>
                <a:lnTo>
                  <a:pt x="2552699" y="3047"/>
                </a:lnTo>
                <a:lnTo>
                  <a:pt x="2491739" y="0"/>
                </a:lnTo>
                <a:close/>
              </a:path>
              <a:path w="3175635" h="1612900">
                <a:moveTo>
                  <a:pt x="2749295" y="27431"/>
                </a:moveTo>
                <a:lnTo>
                  <a:pt x="2490977" y="27431"/>
                </a:lnTo>
                <a:lnTo>
                  <a:pt x="2551175" y="30479"/>
                </a:lnTo>
                <a:lnTo>
                  <a:pt x="2664713" y="42671"/>
                </a:lnTo>
                <a:lnTo>
                  <a:pt x="2718053" y="51815"/>
                </a:lnTo>
                <a:lnTo>
                  <a:pt x="2743961" y="57911"/>
                </a:lnTo>
                <a:lnTo>
                  <a:pt x="2769107" y="60959"/>
                </a:lnTo>
                <a:lnTo>
                  <a:pt x="2839211" y="79247"/>
                </a:lnTo>
                <a:lnTo>
                  <a:pt x="2862071" y="88391"/>
                </a:lnTo>
                <a:lnTo>
                  <a:pt x="2883407" y="94487"/>
                </a:lnTo>
                <a:lnTo>
                  <a:pt x="2903981" y="103631"/>
                </a:lnTo>
                <a:lnTo>
                  <a:pt x="2923793" y="109727"/>
                </a:lnTo>
                <a:lnTo>
                  <a:pt x="2961893" y="128015"/>
                </a:lnTo>
                <a:lnTo>
                  <a:pt x="2979419" y="137159"/>
                </a:lnTo>
                <a:lnTo>
                  <a:pt x="2996183" y="149351"/>
                </a:lnTo>
                <a:lnTo>
                  <a:pt x="3012185" y="158495"/>
                </a:lnTo>
                <a:lnTo>
                  <a:pt x="3026663" y="170687"/>
                </a:lnTo>
                <a:lnTo>
                  <a:pt x="3041141" y="179831"/>
                </a:lnTo>
                <a:lnTo>
                  <a:pt x="3054857" y="192023"/>
                </a:lnTo>
                <a:lnTo>
                  <a:pt x="3067049" y="204215"/>
                </a:lnTo>
                <a:lnTo>
                  <a:pt x="3089909" y="228599"/>
                </a:lnTo>
                <a:lnTo>
                  <a:pt x="3099053" y="240791"/>
                </a:lnTo>
                <a:lnTo>
                  <a:pt x="3108197" y="256031"/>
                </a:lnTo>
                <a:lnTo>
                  <a:pt x="3116579" y="268223"/>
                </a:lnTo>
                <a:lnTo>
                  <a:pt x="3134867" y="313943"/>
                </a:lnTo>
                <a:lnTo>
                  <a:pt x="3144773" y="359663"/>
                </a:lnTo>
                <a:lnTo>
                  <a:pt x="3146297" y="374903"/>
                </a:lnTo>
                <a:lnTo>
                  <a:pt x="3146297" y="408431"/>
                </a:lnTo>
                <a:lnTo>
                  <a:pt x="3144773" y="423671"/>
                </a:lnTo>
                <a:lnTo>
                  <a:pt x="3142487" y="438911"/>
                </a:lnTo>
                <a:lnTo>
                  <a:pt x="3134867" y="475487"/>
                </a:lnTo>
                <a:lnTo>
                  <a:pt x="3129533" y="490727"/>
                </a:lnTo>
                <a:lnTo>
                  <a:pt x="3123437" y="509015"/>
                </a:lnTo>
                <a:lnTo>
                  <a:pt x="3116579" y="527303"/>
                </a:lnTo>
                <a:lnTo>
                  <a:pt x="3099815" y="563879"/>
                </a:lnTo>
                <a:lnTo>
                  <a:pt x="3089909" y="579119"/>
                </a:lnTo>
                <a:lnTo>
                  <a:pt x="3079241" y="597407"/>
                </a:lnTo>
                <a:lnTo>
                  <a:pt x="3067811" y="615695"/>
                </a:lnTo>
                <a:lnTo>
                  <a:pt x="3055619" y="633983"/>
                </a:lnTo>
                <a:lnTo>
                  <a:pt x="3041903" y="655319"/>
                </a:lnTo>
                <a:lnTo>
                  <a:pt x="3013709" y="691895"/>
                </a:lnTo>
                <a:lnTo>
                  <a:pt x="2964179" y="746759"/>
                </a:lnTo>
                <a:lnTo>
                  <a:pt x="2945891" y="765047"/>
                </a:lnTo>
                <a:lnTo>
                  <a:pt x="2907029" y="804671"/>
                </a:lnTo>
                <a:lnTo>
                  <a:pt x="2865881" y="841247"/>
                </a:lnTo>
                <a:lnTo>
                  <a:pt x="2773679" y="917447"/>
                </a:lnTo>
                <a:lnTo>
                  <a:pt x="2724149" y="954023"/>
                </a:lnTo>
                <a:lnTo>
                  <a:pt x="2670809" y="990599"/>
                </a:lnTo>
                <a:lnTo>
                  <a:pt x="2615945" y="1027175"/>
                </a:lnTo>
                <a:lnTo>
                  <a:pt x="2558033" y="1063751"/>
                </a:lnTo>
                <a:lnTo>
                  <a:pt x="2497835" y="1100327"/>
                </a:lnTo>
                <a:lnTo>
                  <a:pt x="2434589" y="1133855"/>
                </a:lnTo>
                <a:lnTo>
                  <a:pt x="2369819" y="1167383"/>
                </a:lnTo>
                <a:lnTo>
                  <a:pt x="2302763" y="1200911"/>
                </a:lnTo>
                <a:lnTo>
                  <a:pt x="2234183" y="1234439"/>
                </a:lnTo>
                <a:lnTo>
                  <a:pt x="2162555" y="1264919"/>
                </a:lnTo>
                <a:lnTo>
                  <a:pt x="2089403" y="1298447"/>
                </a:lnTo>
                <a:lnTo>
                  <a:pt x="2014727" y="1325879"/>
                </a:lnTo>
                <a:lnTo>
                  <a:pt x="1938527" y="1356359"/>
                </a:lnTo>
                <a:lnTo>
                  <a:pt x="1860041" y="1383791"/>
                </a:lnTo>
                <a:lnTo>
                  <a:pt x="1780031" y="1408175"/>
                </a:lnTo>
                <a:lnTo>
                  <a:pt x="1700021" y="1435607"/>
                </a:lnTo>
                <a:lnTo>
                  <a:pt x="1540763" y="1478279"/>
                </a:lnTo>
                <a:lnTo>
                  <a:pt x="1385315" y="1514855"/>
                </a:lnTo>
                <a:lnTo>
                  <a:pt x="1309115" y="1530095"/>
                </a:lnTo>
                <a:lnTo>
                  <a:pt x="1159763" y="1554479"/>
                </a:lnTo>
                <a:lnTo>
                  <a:pt x="1015745" y="1572767"/>
                </a:lnTo>
                <a:lnTo>
                  <a:pt x="945641" y="1578863"/>
                </a:lnTo>
                <a:lnTo>
                  <a:pt x="811529" y="1584959"/>
                </a:lnTo>
                <a:lnTo>
                  <a:pt x="1139189" y="1584959"/>
                </a:lnTo>
                <a:lnTo>
                  <a:pt x="1314449" y="1557527"/>
                </a:lnTo>
                <a:lnTo>
                  <a:pt x="1391411" y="1542287"/>
                </a:lnTo>
                <a:lnTo>
                  <a:pt x="1548383" y="1505711"/>
                </a:lnTo>
                <a:lnTo>
                  <a:pt x="1708403" y="1463039"/>
                </a:lnTo>
                <a:lnTo>
                  <a:pt x="1789175" y="1435607"/>
                </a:lnTo>
                <a:lnTo>
                  <a:pt x="1869185" y="1411223"/>
                </a:lnTo>
                <a:lnTo>
                  <a:pt x="1948433" y="1383791"/>
                </a:lnTo>
                <a:lnTo>
                  <a:pt x="2100833" y="1322831"/>
                </a:lnTo>
                <a:lnTo>
                  <a:pt x="2173985" y="1292351"/>
                </a:lnTo>
                <a:lnTo>
                  <a:pt x="2246375" y="1258823"/>
                </a:lnTo>
                <a:lnTo>
                  <a:pt x="2315717" y="1228343"/>
                </a:lnTo>
                <a:lnTo>
                  <a:pt x="2383535" y="1194815"/>
                </a:lnTo>
                <a:lnTo>
                  <a:pt x="2449067" y="1158239"/>
                </a:lnTo>
                <a:lnTo>
                  <a:pt x="2512313" y="1124711"/>
                </a:lnTo>
                <a:lnTo>
                  <a:pt x="2573273" y="1088135"/>
                </a:lnTo>
                <a:lnTo>
                  <a:pt x="2631185" y="1051559"/>
                </a:lnTo>
                <a:lnTo>
                  <a:pt x="2687573" y="1014983"/>
                </a:lnTo>
                <a:lnTo>
                  <a:pt x="2740913" y="975359"/>
                </a:lnTo>
                <a:lnTo>
                  <a:pt x="2791967" y="938783"/>
                </a:lnTo>
                <a:lnTo>
                  <a:pt x="2839973" y="902207"/>
                </a:lnTo>
                <a:lnTo>
                  <a:pt x="2884931" y="862583"/>
                </a:lnTo>
                <a:lnTo>
                  <a:pt x="2927603" y="822959"/>
                </a:lnTo>
                <a:lnTo>
                  <a:pt x="2966465" y="786383"/>
                </a:lnTo>
                <a:lnTo>
                  <a:pt x="3003041" y="746759"/>
                </a:lnTo>
                <a:lnTo>
                  <a:pt x="3019805" y="728471"/>
                </a:lnTo>
                <a:lnTo>
                  <a:pt x="3035807" y="710183"/>
                </a:lnTo>
                <a:lnTo>
                  <a:pt x="3051047" y="688847"/>
                </a:lnTo>
                <a:lnTo>
                  <a:pt x="3065525" y="670559"/>
                </a:lnTo>
                <a:lnTo>
                  <a:pt x="3079241" y="652271"/>
                </a:lnTo>
                <a:lnTo>
                  <a:pt x="3092195" y="630935"/>
                </a:lnTo>
                <a:lnTo>
                  <a:pt x="3115055" y="594359"/>
                </a:lnTo>
                <a:lnTo>
                  <a:pt x="3134867" y="554735"/>
                </a:lnTo>
                <a:lnTo>
                  <a:pt x="3150107" y="518159"/>
                </a:lnTo>
                <a:lnTo>
                  <a:pt x="3162299" y="481583"/>
                </a:lnTo>
                <a:lnTo>
                  <a:pt x="3172967" y="426719"/>
                </a:lnTo>
                <a:lnTo>
                  <a:pt x="3175253" y="390143"/>
                </a:lnTo>
                <a:lnTo>
                  <a:pt x="3174491" y="371855"/>
                </a:lnTo>
                <a:lnTo>
                  <a:pt x="3166871" y="320039"/>
                </a:lnTo>
                <a:lnTo>
                  <a:pt x="3149345" y="271271"/>
                </a:lnTo>
                <a:lnTo>
                  <a:pt x="3121913" y="225551"/>
                </a:lnTo>
                <a:lnTo>
                  <a:pt x="3099815" y="198119"/>
                </a:lnTo>
                <a:lnTo>
                  <a:pt x="3086861" y="182879"/>
                </a:lnTo>
                <a:lnTo>
                  <a:pt x="3043427" y="146303"/>
                </a:lnTo>
                <a:lnTo>
                  <a:pt x="3010661" y="124967"/>
                </a:lnTo>
                <a:lnTo>
                  <a:pt x="2993135" y="112775"/>
                </a:lnTo>
                <a:lnTo>
                  <a:pt x="2955035" y="94487"/>
                </a:lnTo>
                <a:lnTo>
                  <a:pt x="2935223" y="85343"/>
                </a:lnTo>
                <a:lnTo>
                  <a:pt x="2892551" y="67055"/>
                </a:lnTo>
                <a:lnTo>
                  <a:pt x="2870453" y="60959"/>
                </a:lnTo>
                <a:lnTo>
                  <a:pt x="2847593" y="51815"/>
                </a:lnTo>
                <a:lnTo>
                  <a:pt x="2799587" y="39623"/>
                </a:lnTo>
                <a:lnTo>
                  <a:pt x="2749295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1105" y="2664268"/>
            <a:ext cx="1769345" cy="14142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21993" y="3374901"/>
            <a:ext cx="737234" cy="4091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399" y="6477000"/>
            <a:ext cx="206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 Ian Witten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3729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255" y="309811"/>
            <a:ext cx="811148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5" dirty="0"/>
              <a:t>		</a:t>
            </a:r>
            <a:r>
              <a:rPr sz="4800" spc="-15" dirty="0">
                <a:solidFill>
                  <a:srgbClr val="7030A0"/>
                </a:solidFill>
              </a:rPr>
              <a:t>Cros</a:t>
            </a:r>
            <a:r>
              <a:rPr sz="4800" spc="-25" dirty="0">
                <a:solidFill>
                  <a:srgbClr val="7030A0"/>
                </a:solidFill>
              </a:rPr>
              <a:t>s</a:t>
            </a:r>
            <a:r>
              <a:rPr sz="4800" spc="-15" dirty="0">
                <a:solidFill>
                  <a:srgbClr val="7030A0"/>
                </a:solidFill>
              </a:rPr>
              <a:t>‐</a:t>
            </a:r>
            <a:r>
              <a:rPr sz="4800" spc="-20" dirty="0">
                <a:solidFill>
                  <a:srgbClr val="7030A0"/>
                </a:solidFill>
              </a:rPr>
              <a:t>validation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1511868"/>
            <a:ext cx="8686799" cy="4957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>
              <a:lnSpc>
                <a:spcPct val="100000"/>
              </a:lnSpc>
            </a:pPr>
            <a:r>
              <a:rPr dirty="0"/>
              <a:t>10</a:t>
            </a:r>
            <a:r>
              <a:rPr dirty="0">
                <a:latin typeface="Calibri"/>
                <a:cs typeface="Calibri"/>
              </a:rPr>
              <a:t>‐</a:t>
            </a:r>
            <a:r>
              <a:rPr spc="-45" dirty="0"/>
              <a:t>f</a:t>
            </a:r>
            <a:r>
              <a:rPr dirty="0"/>
              <a:t>o</a:t>
            </a:r>
            <a:r>
              <a:rPr spc="-10" dirty="0"/>
              <a:t>l</a:t>
            </a:r>
            <a:r>
              <a:rPr dirty="0"/>
              <a:t>d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spc="-40" dirty="0"/>
              <a:t>r</a:t>
            </a:r>
            <a:r>
              <a:rPr spc="-5" dirty="0"/>
              <a:t>oss</a:t>
            </a:r>
            <a:r>
              <a:rPr dirty="0">
                <a:latin typeface="Calibri"/>
                <a:cs typeface="Calibri"/>
              </a:rPr>
              <a:t>‐</a:t>
            </a:r>
            <a:r>
              <a:rPr spc="-45" dirty="0"/>
              <a:t>v</a:t>
            </a:r>
            <a:r>
              <a:rPr dirty="0"/>
              <a:t>a</a:t>
            </a:r>
            <a:r>
              <a:rPr spc="-10" dirty="0"/>
              <a:t>lid</a:t>
            </a:r>
            <a:r>
              <a:rPr spc="-40" dirty="0"/>
              <a:t>a</a:t>
            </a:r>
            <a:r>
              <a:rPr spc="-15" dirty="0"/>
              <a:t>tion</a:t>
            </a:r>
          </a:p>
          <a:p>
            <a:pPr marL="227965">
              <a:lnSpc>
                <a:spcPct val="100000"/>
              </a:lnSpc>
              <a:spcBef>
                <a:spcPts val="29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938530" indent="-482600">
              <a:lnSpc>
                <a:spcPct val="100000"/>
              </a:lnSpc>
              <a:buFont typeface="Wingdings"/>
              <a:buChar char=""/>
              <a:tabLst>
                <a:tab pos="939165" algn="l"/>
              </a:tabLst>
            </a:pPr>
            <a:r>
              <a:rPr sz="2400" b="0" spc="-5" dirty="0">
                <a:latin typeface="Calibri"/>
                <a:cs typeface="Calibri"/>
              </a:rPr>
              <a:t>Divid</a:t>
            </a:r>
            <a:r>
              <a:rPr sz="2400" b="0" dirty="0">
                <a:latin typeface="Calibri"/>
                <a:cs typeface="Calibri"/>
              </a:rPr>
              <a:t>e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d</a:t>
            </a:r>
            <a:r>
              <a:rPr sz="2400" b="0" spc="-25" dirty="0">
                <a:latin typeface="Calibri"/>
                <a:cs typeface="Calibri"/>
              </a:rPr>
              <a:t>a</a:t>
            </a:r>
            <a:r>
              <a:rPr sz="2400" b="0" spc="-40" dirty="0">
                <a:latin typeface="Calibri"/>
                <a:cs typeface="Calibri"/>
              </a:rPr>
              <a:t>t</a:t>
            </a:r>
            <a:r>
              <a:rPr sz="2400" b="0" dirty="0">
                <a:latin typeface="Calibri"/>
                <a:cs typeface="Calibri"/>
              </a:rPr>
              <a:t>a</a:t>
            </a:r>
            <a:r>
              <a:rPr sz="2400" b="0" spc="-20" dirty="0">
                <a:latin typeface="Calibri"/>
                <a:cs typeface="Calibri"/>
              </a:rPr>
              <a:t>se</a:t>
            </a:r>
            <a:r>
              <a:rPr sz="2400" b="0" spc="-10" dirty="0">
                <a:latin typeface="Calibri"/>
                <a:cs typeface="Calibri"/>
              </a:rPr>
              <a:t>t</a:t>
            </a:r>
            <a:r>
              <a:rPr sz="2400" b="0" spc="-6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"/>
                <a:cs typeface="Calibri"/>
              </a:rPr>
              <a:t>i</a:t>
            </a:r>
            <a:r>
              <a:rPr sz="2400" b="0" spc="-30" dirty="0">
                <a:latin typeface="Calibri"/>
                <a:cs typeface="Calibri"/>
              </a:rPr>
              <a:t>n</a:t>
            </a:r>
            <a:r>
              <a:rPr sz="2400" b="0" spc="-35" dirty="0">
                <a:latin typeface="Calibri"/>
                <a:cs typeface="Calibri"/>
              </a:rPr>
              <a:t>t</a:t>
            </a:r>
            <a:r>
              <a:rPr sz="2400" b="0" dirty="0">
                <a:latin typeface="Calibri"/>
                <a:cs typeface="Calibri"/>
              </a:rPr>
              <a:t>o</a:t>
            </a:r>
            <a:r>
              <a:rPr sz="2400" b="0" spc="-65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10</a:t>
            </a:r>
            <a:r>
              <a:rPr sz="2400" b="0" spc="-8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Calibri"/>
                <a:cs typeface="Calibri"/>
              </a:rPr>
              <a:t>part</a:t>
            </a:r>
            <a:r>
              <a:rPr sz="2400" b="0" dirty="0">
                <a:latin typeface="Calibri"/>
                <a:cs typeface="Calibri"/>
              </a:rPr>
              <a:t>s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Calibri"/>
                <a:cs typeface="Calibri"/>
              </a:rPr>
              <a:t>(</a:t>
            </a:r>
            <a:r>
              <a:rPr sz="2400" b="0" spc="-50" dirty="0">
                <a:latin typeface="Calibri"/>
                <a:cs typeface="Calibri"/>
              </a:rPr>
              <a:t>f</a:t>
            </a:r>
            <a:r>
              <a:rPr sz="2400" b="0" spc="-5" dirty="0">
                <a:latin typeface="Calibri"/>
                <a:cs typeface="Calibri"/>
              </a:rPr>
              <a:t>olds)</a:t>
            </a:r>
            <a:endParaRPr sz="2400" dirty="0">
              <a:latin typeface="Calibri"/>
              <a:cs typeface="Calibri"/>
            </a:endParaRPr>
          </a:p>
          <a:p>
            <a:pPr marL="938530" indent="-482600">
              <a:lnSpc>
                <a:spcPct val="100000"/>
              </a:lnSpc>
              <a:spcBef>
                <a:spcPts val="505"/>
              </a:spcBef>
              <a:buFont typeface="Wingdings"/>
              <a:buChar char=""/>
              <a:tabLst>
                <a:tab pos="939165" algn="l"/>
              </a:tabLst>
            </a:pPr>
            <a:r>
              <a:rPr sz="2400" b="0" dirty="0">
                <a:latin typeface="Calibri"/>
                <a:cs typeface="Calibri"/>
              </a:rPr>
              <a:t>Hold</a:t>
            </a:r>
            <a:r>
              <a:rPr sz="2400" b="0" spc="-65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Calibri"/>
                <a:cs typeface="Calibri"/>
              </a:rPr>
              <a:t>ou</a:t>
            </a:r>
            <a:r>
              <a:rPr sz="2400" b="0" dirty="0">
                <a:latin typeface="Calibri"/>
                <a:cs typeface="Calibri"/>
              </a:rPr>
              <a:t>t</a:t>
            </a:r>
            <a:r>
              <a:rPr sz="2400" b="0" spc="-65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each</a:t>
            </a:r>
            <a:r>
              <a:rPr sz="2400" b="0" spc="-65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par</a:t>
            </a:r>
            <a:r>
              <a:rPr sz="2400" b="0" spc="-10" dirty="0">
                <a:latin typeface="Calibri"/>
                <a:cs typeface="Calibri"/>
              </a:rPr>
              <a:t>t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"/>
                <a:cs typeface="Calibri"/>
              </a:rPr>
              <a:t>in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Calibri"/>
                <a:cs typeface="Calibri"/>
              </a:rPr>
              <a:t>turn</a:t>
            </a:r>
            <a:endParaRPr sz="2400" dirty="0">
              <a:latin typeface="Calibri"/>
              <a:cs typeface="Calibri"/>
            </a:endParaRPr>
          </a:p>
          <a:p>
            <a:pPr marL="938530" indent="-482600">
              <a:lnSpc>
                <a:spcPct val="100000"/>
              </a:lnSpc>
              <a:spcBef>
                <a:spcPts val="495"/>
              </a:spcBef>
              <a:buFont typeface="Wingdings"/>
              <a:buChar char=""/>
              <a:tabLst>
                <a:tab pos="939165" algn="l"/>
              </a:tabLst>
            </a:pPr>
            <a:r>
              <a:rPr sz="2400" b="0" spc="-60" dirty="0">
                <a:latin typeface="Calibri"/>
                <a:cs typeface="Calibri"/>
              </a:rPr>
              <a:t>A</a:t>
            </a:r>
            <a:r>
              <a:rPr sz="2400" b="0" spc="-40" dirty="0">
                <a:latin typeface="Calibri"/>
                <a:cs typeface="Calibri"/>
              </a:rPr>
              <a:t>v</a:t>
            </a:r>
            <a:r>
              <a:rPr sz="2400" b="0" spc="-15" dirty="0">
                <a:latin typeface="Calibri"/>
                <a:cs typeface="Calibri"/>
              </a:rPr>
              <a:t>e</a:t>
            </a:r>
            <a:r>
              <a:rPr sz="2400" b="0" spc="-60" dirty="0">
                <a:latin typeface="Calibri"/>
                <a:cs typeface="Calibri"/>
              </a:rPr>
              <a:t>r</a:t>
            </a:r>
            <a:r>
              <a:rPr sz="2400" b="0" dirty="0">
                <a:latin typeface="Calibri"/>
                <a:cs typeface="Calibri"/>
              </a:rPr>
              <a:t>a</a:t>
            </a:r>
            <a:r>
              <a:rPr sz="2400" b="0" spc="-35" dirty="0">
                <a:latin typeface="Calibri"/>
                <a:cs typeface="Calibri"/>
              </a:rPr>
              <a:t>g</a:t>
            </a:r>
            <a:r>
              <a:rPr sz="2400" b="0" spc="-15" dirty="0">
                <a:latin typeface="Calibri"/>
                <a:cs typeface="Calibri"/>
              </a:rPr>
              <a:t>e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th</a:t>
            </a:r>
            <a:r>
              <a:rPr sz="2400" b="0" spc="-15" dirty="0">
                <a:latin typeface="Calibri"/>
                <a:cs typeface="Calibri"/>
              </a:rPr>
              <a:t>e</a:t>
            </a:r>
            <a:r>
              <a:rPr sz="2400" b="0" spc="-65" dirty="0">
                <a:latin typeface="Times New Roman"/>
                <a:cs typeface="Times New Roman"/>
              </a:rPr>
              <a:t> </a:t>
            </a:r>
            <a:r>
              <a:rPr sz="2400" b="0" spc="-45" dirty="0">
                <a:latin typeface="Calibri"/>
                <a:cs typeface="Calibri"/>
              </a:rPr>
              <a:t>r</a:t>
            </a:r>
            <a:r>
              <a:rPr sz="2400" b="0" spc="-15" dirty="0">
                <a:latin typeface="Calibri"/>
                <a:cs typeface="Calibri"/>
              </a:rPr>
              <a:t>e</a:t>
            </a:r>
            <a:r>
              <a:rPr sz="2400" b="0" spc="-5" dirty="0">
                <a:latin typeface="Calibri"/>
                <a:cs typeface="Calibri"/>
              </a:rPr>
              <a:t>su</a:t>
            </a:r>
            <a:r>
              <a:rPr sz="2400" b="0" dirty="0">
                <a:latin typeface="Calibri"/>
                <a:cs typeface="Calibri"/>
              </a:rPr>
              <a:t>l</a:t>
            </a:r>
            <a:r>
              <a:rPr sz="2400" b="0" spc="-10" dirty="0">
                <a:latin typeface="Calibri"/>
                <a:cs typeface="Calibri"/>
              </a:rPr>
              <a:t>t</a:t>
            </a:r>
            <a:r>
              <a:rPr sz="2400" b="0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 marL="938530" indent="-482600">
              <a:lnSpc>
                <a:spcPct val="100000"/>
              </a:lnSpc>
              <a:spcBef>
                <a:spcPts val="495"/>
              </a:spcBef>
              <a:buFont typeface="Wingdings"/>
              <a:buChar char=""/>
              <a:tabLst>
                <a:tab pos="939165" algn="l"/>
              </a:tabLst>
            </a:pPr>
            <a:r>
              <a:rPr sz="2400" b="0" spc="-45" dirty="0">
                <a:latin typeface="Calibri"/>
                <a:cs typeface="Calibri"/>
              </a:rPr>
              <a:t>E</a:t>
            </a:r>
            <a:r>
              <a:rPr sz="2400" b="0" dirty="0">
                <a:latin typeface="Calibri"/>
                <a:cs typeface="Calibri"/>
              </a:rPr>
              <a:t>a</a:t>
            </a:r>
            <a:r>
              <a:rPr sz="2400" b="0" spc="-20" dirty="0">
                <a:latin typeface="Calibri"/>
                <a:cs typeface="Calibri"/>
              </a:rPr>
              <a:t>c</a:t>
            </a:r>
            <a:r>
              <a:rPr sz="2400" b="0" dirty="0">
                <a:latin typeface="Calibri"/>
                <a:cs typeface="Calibri"/>
              </a:rPr>
              <a:t>h</a:t>
            </a:r>
            <a:r>
              <a:rPr sz="2400" b="0" spc="-55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Calibri"/>
                <a:cs typeface="Calibri"/>
              </a:rPr>
              <a:t>d</a:t>
            </a:r>
            <a:r>
              <a:rPr sz="2400" b="0" spc="-25" dirty="0">
                <a:latin typeface="Calibri"/>
                <a:cs typeface="Calibri"/>
              </a:rPr>
              <a:t>a</a:t>
            </a:r>
            <a:r>
              <a:rPr sz="2400" b="0" spc="-40" dirty="0">
                <a:latin typeface="Calibri"/>
                <a:cs typeface="Calibri"/>
              </a:rPr>
              <a:t>t</a:t>
            </a:r>
            <a:r>
              <a:rPr sz="2400" b="0" dirty="0">
                <a:latin typeface="Calibri"/>
                <a:cs typeface="Calibri"/>
              </a:rPr>
              <a:t>a</a:t>
            </a:r>
            <a:r>
              <a:rPr sz="2400" b="0" spc="-65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Calibri"/>
                <a:cs typeface="Calibri"/>
              </a:rPr>
              <a:t>poi</a:t>
            </a:r>
            <a:r>
              <a:rPr sz="2400" b="0" spc="-30" dirty="0">
                <a:latin typeface="Calibri"/>
                <a:cs typeface="Calibri"/>
              </a:rPr>
              <a:t>n</a:t>
            </a:r>
            <a:r>
              <a:rPr sz="2400" b="0" spc="-10" dirty="0">
                <a:latin typeface="Calibri"/>
                <a:cs typeface="Calibri"/>
              </a:rPr>
              <a:t>t</a:t>
            </a:r>
            <a:r>
              <a:rPr sz="2400" b="0" spc="-65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Calibri"/>
                <a:cs typeface="Calibri"/>
              </a:rPr>
              <a:t>use</a:t>
            </a:r>
            <a:r>
              <a:rPr sz="2400" b="0" dirty="0">
                <a:latin typeface="Calibri"/>
                <a:cs typeface="Calibri"/>
              </a:rPr>
              <a:t>d</a:t>
            </a:r>
            <a:r>
              <a:rPr sz="2400" b="0" spc="-55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Calibri"/>
                <a:cs typeface="Calibri"/>
              </a:rPr>
              <a:t>onc</a:t>
            </a:r>
            <a:r>
              <a:rPr sz="2400" b="0" dirty="0">
                <a:latin typeface="Calibri"/>
                <a:cs typeface="Calibri"/>
              </a:rPr>
              <a:t>e</a:t>
            </a:r>
            <a:r>
              <a:rPr sz="2400" b="0" spc="-55" dirty="0">
                <a:latin typeface="Times New Roman"/>
                <a:cs typeface="Times New Roman"/>
              </a:rPr>
              <a:t> </a:t>
            </a:r>
            <a:r>
              <a:rPr sz="2400" b="0" spc="-50" dirty="0">
                <a:latin typeface="Calibri"/>
                <a:cs typeface="Calibri"/>
              </a:rPr>
              <a:t>f</a:t>
            </a:r>
            <a:r>
              <a:rPr sz="2400" b="0" spc="-5" dirty="0">
                <a:latin typeface="Calibri"/>
                <a:cs typeface="Calibri"/>
              </a:rPr>
              <a:t>o</a:t>
            </a:r>
            <a:r>
              <a:rPr sz="2400" b="0" spc="-10" dirty="0">
                <a:latin typeface="Calibri"/>
                <a:cs typeface="Calibri"/>
              </a:rPr>
              <a:t>r</a:t>
            </a:r>
            <a:r>
              <a:rPr sz="2400" b="0" spc="-65" dirty="0">
                <a:latin typeface="Times New Roman"/>
                <a:cs typeface="Times New Roman"/>
              </a:rPr>
              <a:t> </a:t>
            </a:r>
            <a:r>
              <a:rPr sz="2400" b="0" spc="-40" dirty="0">
                <a:latin typeface="Calibri"/>
                <a:cs typeface="Calibri"/>
              </a:rPr>
              <a:t>t</a:t>
            </a:r>
            <a:r>
              <a:rPr sz="2400" b="0" spc="-15" dirty="0">
                <a:latin typeface="Calibri"/>
                <a:cs typeface="Calibri"/>
              </a:rPr>
              <a:t>e</a:t>
            </a:r>
            <a:r>
              <a:rPr sz="2400" b="0" spc="-30" dirty="0">
                <a:latin typeface="Calibri"/>
                <a:cs typeface="Calibri"/>
              </a:rPr>
              <a:t>s</a:t>
            </a:r>
            <a:r>
              <a:rPr sz="2400" b="0" dirty="0">
                <a:latin typeface="Calibri"/>
                <a:cs typeface="Calibri"/>
              </a:rPr>
              <a:t>ti</a:t>
            </a:r>
            <a:r>
              <a:rPr sz="2400" b="0" spc="-5" dirty="0">
                <a:latin typeface="Calibri"/>
                <a:cs typeface="Calibri"/>
              </a:rPr>
              <a:t>n</a:t>
            </a:r>
            <a:r>
              <a:rPr sz="2400" b="0" spc="10" dirty="0">
                <a:latin typeface="Calibri"/>
                <a:cs typeface="Calibri"/>
              </a:rPr>
              <a:t>g</a:t>
            </a:r>
            <a:r>
              <a:rPr sz="2400" b="0" spc="-10" dirty="0">
                <a:latin typeface="Calibri"/>
                <a:cs typeface="Calibri"/>
              </a:rPr>
              <a:t>,</a:t>
            </a:r>
            <a:r>
              <a:rPr sz="2400" b="0" spc="-75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9</a:t>
            </a:r>
            <a:r>
              <a:rPr sz="2400" b="0" spc="-65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times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50" dirty="0">
                <a:latin typeface="Calibri"/>
                <a:cs typeface="Calibri"/>
              </a:rPr>
              <a:t>f</a:t>
            </a:r>
            <a:r>
              <a:rPr sz="2400" b="0" spc="-5" dirty="0">
                <a:latin typeface="Calibri"/>
                <a:cs typeface="Calibri"/>
              </a:rPr>
              <a:t>o</a:t>
            </a:r>
            <a:r>
              <a:rPr sz="2400" b="0" spc="-10" dirty="0">
                <a:latin typeface="Calibri"/>
                <a:cs typeface="Calibri"/>
              </a:rPr>
              <a:t>r</a:t>
            </a:r>
            <a:r>
              <a:rPr sz="2400" b="0" spc="-65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t</a:t>
            </a:r>
            <a:r>
              <a:rPr sz="2400" b="0" spc="-60" dirty="0">
                <a:latin typeface="Calibri"/>
                <a:cs typeface="Calibri"/>
              </a:rPr>
              <a:t>r</a:t>
            </a:r>
            <a:r>
              <a:rPr sz="2400" b="0" dirty="0">
                <a:latin typeface="Calibri"/>
                <a:cs typeface="Calibri"/>
              </a:rPr>
              <a:t>aining</a:t>
            </a:r>
            <a:endParaRPr sz="24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  <a:spcBef>
                <a:spcPts val="28"/>
              </a:spcBef>
              <a:buFont typeface="Wingdings"/>
              <a:buChar char=""/>
            </a:pPr>
            <a:endParaRPr sz="3650" dirty="0">
              <a:latin typeface="Times New Roman"/>
              <a:cs typeface="Times New Roman"/>
            </a:endParaRPr>
          </a:p>
          <a:p>
            <a:pPr marL="4946650">
              <a:lnSpc>
                <a:spcPct val="100000"/>
              </a:lnSpc>
            </a:pPr>
            <a:r>
              <a:rPr i="1" spc="-5" dirty="0">
                <a:latin typeface="Calibri"/>
                <a:cs typeface="Calibri"/>
              </a:rPr>
              <a:t>Stratifie</a:t>
            </a:r>
            <a:r>
              <a:rPr i="1" dirty="0">
                <a:latin typeface="Calibri"/>
                <a:cs typeface="Calibri"/>
              </a:rPr>
              <a:t>d</a:t>
            </a:r>
            <a:r>
              <a:rPr i="1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Calibri"/>
                <a:cs typeface="Calibri"/>
              </a:rPr>
              <a:t>c</a:t>
            </a:r>
            <a:r>
              <a:rPr b="0" spc="-50" dirty="0">
                <a:latin typeface="Calibri"/>
                <a:cs typeface="Calibri"/>
              </a:rPr>
              <a:t>r</a:t>
            </a:r>
            <a:r>
              <a:rPr b="0" spc="-5" dirty="0">
                <a:latin typeface="Calibri"/>
                <a:cs typeface="Calibri"/>
              </a:rPr>
              <a:t>os</a:t>
            </a:r>
            <a:r>
              <a:rPr b="0" dirty="0">
                <a:latin typeface="Calibri"/>
                <a:cs typeface="Calibri"/>
              </a:rPr>
              <a:t>s‐</a:t>
            </a:r>
            <a:r>
              <a:rPr b="0" spc="-60" dirty="0">
                <a:latin typeface="Calibri"/>
                <a:cs typeface="Calibri"/>
              </a:rPr>
              <a:t>v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-5" dirty="0">
                <a:latin typeface="Calibri"/>
                <a:cs typeface="Calibri"/>
              </a:rPr>
              <a:t>lid</a:t>
            </a:r>
            <a:r>
              <a:rPr b="0" spc="-25" dirty="0">
                <a:latin typeface="Calibri"/>
                <a:cs typeface="Calibri"/>
              </a:rPr>
              <a:t>a</a:t>
            </a:r>
            <a:r>
              <a:rPr b="0" spc="-5" dirty="0">
                <a:latin typeface="Calibri"/>
                <a:cs typeface="Calibri"/>
              </a:rPr>
              <a:t>tion</a:t>
            </a:r>
          </a:p>
          <a:p>
            <a:pPr marL="5401945" marR="5080" lvl="1" indent="-481330">
              <a:lnSpc>
                <a:spcPct val="100000"/>
              </a:lnSpc>
              <a:spcBef>
                <a:spcPts val="1415"/>
              </a:spcBef>
              <a:buFont typeface="Wingdings"/>
              <a:buChar char=""/>
              <a:tabLst>
                <a:tab pos="5402580" algn="l"/>
              </a:tabLst>
            </a:pPr>
            <a:r>
              <a:rPr sz="2400" spc="-5" dirty="0">
                <a:latin typeface="Calibri"/>
                <a:cs typeface="Calibri"/>
              </a:rPr>
              <a:t>Ensu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rig</a:t>
            </a:r>
            <a:r>
              <a:rPr sz="2400" spc="-3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oportio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9928" y="4343400"/>
            <a:ext cx="2171700" cy="1865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6477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Ian Witten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975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255" y="309811"/>
            <a:ext cx="811148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5" dirty="0"/>
              <a:t>		</a:t>
            </a:r>
            <a:r>
              <a:rPr sz="4800" spc="-15" dirty="0">
                <a:solidFill>
                  <a:srgbClr val="7030A0"/>
                </a:solidFill>
              </a:rPr>
              <a:t>Cros</a:t>
            </a:r>
            <a:r>
              <a:rPr sz="4800" spc="-25" dirty="0">
                <a:solidFill>
                  <a:srgbClr val="7030A0"/>
                </a:solidFill>
              </a:rPr>
              <a:t>s</a:t>
            </a:r>
            <a:r>
              <a:rPr sz="4800" spc="-15" dirty="0">
                <a:solidFill>
                  <a:srgbClr val="7030A0"/>
                </a:solidFill>
              </a:rPr>
              <a:t>‐</a:t>
            </a:r>
            <a:r>
              <a:rPr sz="4800" spc="-20" dirty="0">
                <a:solidFill>
                  <a:srgbClr val="7030A0"/>
                </a:solidFill>
              </a:rPr>
              <a:t>validation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408230" y="2971800"/>
            <a:ext cx="162401" cy="1459230"/>
          </a:xfrm>
          <a:custGeom>
            <a:avLst/>
            <a:gdLst/>
            <a:ahLst/>
            <a:cxnLst/>
            <a:rect l="l" t="t" r="r" b="b"/>
            <a:pathLst>
              <a:path w="216534" h="1459229">
                <a:moveTo>
                  <a:pt x="216407" y="1242821"/>
                </a:moveTo>
                <a:lnTo>
                  <a:pt x="0" y="1242821"/>
                </a:lnTo>
                <a:lnTo>
                  <a:pt x="108203" y="1459229"/>
                </a:lnTo>
                <a:lnTo>
                  <a:pt x="216407" y="1242821"/>
                </a:lnTo>
                <a:close/>
              </a:path>
              <a:path w="216534" h="1459229">
                <a:moveTo>
                  <a:pt x="161543" y="0"/>
                </a:moveTo>
                <a:lnTo>
                  <a:pt x="55625" y="0"/>
                </a:lnTo>
                <a:lnTo>
                  <a:pt x="55625" y="1242821"/>
                </a:lnTo>
                <a:lnTo>
                  <a:pt x="161543" y="1242821"/>
                </a:lnTo>
                <a:lnTo>
                  <a:pt x="161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92799" y="2959608"/>
            <a:ext cx="193358" cy="1499870"/>
          </a:xfrm>
          <a:custGeom>
            <a:avLst/>
            <a:gdLst/>
            <a:ahLst/>
            <a:cxnLst/>
            <a:rect l="l" t="t" r="r" b="b"/>
            <a:pathLst>
              <a:path w="257809" h="1499870">
                <a:moveTo>
                  <a:pt x="63245" y="1242059"/>
                </a:moveTo>
                <a:lnTo>
                  <a:pt x="0" y="1242059"/>
                </a:lnTo>
                <a:lnTo>
                  <a:pt x="128777" y="1499615"/>
                </a:lnTo>
                <a:lnTo>
                  <a:pt x="145541" y="1466087"/>
                </a:lnTo>
                <a:lnTo>
                  <a:pt x="117347" y="1466087"/>
                </a:lnTo>
                <a:lnTo>
                  <a:pt x="128777" y="1443147"/>
                </a:lnTo>
                <a:lnTo>
                  <a:pt x="41115" y="1267205"/>
                </a:lnTo>
                <a:lnTo>
                  <a:pt x="20573" y="1267205"/>
                </a:lnTo>
                <a:lnTo>
                  <a:pt x="32003" y="1248917"/>
                </a:lnTo>
                <a:lnTo>
                  <a:pt x="63245" y="1248917"/>
                </a:lnTo>
                <a:lnTo>
                  <a:pt x="63245" y="1242059"/>
                </a:lnTo>
                <a:close/>
              </a:path>
              <a:path w="257809" h="1499870">
                <a:moveTo>
                  <a:pt x="128777" y="1443147"/>
                </a:moveTo>
                <a:lnTo>
                  <a:pt x="117347" y="1466087"/>
                </a:lnTo>
                <a:lnTo>
                  <a:pt x="140207" y="1466087"/>
                </a:lnTo>
                <a:lnTo>
                  <a:pt x="128777" y="1443147"/>
                </a:lnTo>
                <a:close/>
              </a:path>
              <a:path w="257809" h="1499870">
                <a:moveTo>
                  <a:pt x="225551" y="1248917"/>
                </a:moveTo>
                <a:lnTo>
                  <a:pt x="128777" y="1443147"/>
                </a:lnTo>
                <a:lnTo>
                  <a:pt x="140207" y="1466087"/>
                </a:lnTo>
                <a:lnTo>
                  <a:pt x="145541" y="1466087"/>
                </a:lnTo>
                <a:lnTo>
                  <a:pt x="244982" y="1267205"/>
                </a:lnTo>
                <a:lnTo>
                  <a:pt x="236981" y="1267205"/>
                </a:lnTo>
                <a:lnTo>
                  <a:pt x="225551" y="1248917"/>
                </a:lnTo>
                <a:close/>
              </a:path>
              <a:path w="257809" h="1499870">
                <a:moveTo>
                  <a:pt x="32003" y="1248917"/>
                </a:moveTo>
                <a:lnTo>
                  <a:pt x="20573" y="1267205"/>
                </a:lnTo>
                <a:lnTo>
                  <a:pt x="41115" y="1267205"/>
                </a:lnTo>
                <a:lnTo>
                  <a:pt x="32003" y="1248917"/>
                </a:lnTo>
                <a:close/>
              </a:path>
              <a:path w="257809" h="1499870">
                <a:moveTo>
                  <a:pt x="63245" y="1248917"/>
                </a:moveTo>
                <a:lnTo>
                  <a:pt x="32003" y="1248917"/>
                </a:lnTo>
                <a:lnTo>
                  <a:pt x="41115" y="1267205"/>
                </a:lnTo>
                <a:lnTo>
                  <a:pt x="88391" y="1267205"/>
                </a:lnTo>
                <a:lnTo>
                  <a:pt x="88391" y="1255013"/>
                </a:lnTo>
                <a:lnTo>
                  <a:pt x="63245" y="1255013"/>
                </a:lnTo>
                <a:lnTo>
                  <a:pt x="63245" y="1248917"/>
                </a:lnTo>
                <a:close/>
              </a:path>
              <a:path w="257809" h="1499870">
                <a:moveTo>
                  <a:pt x="169163" y="12191"/>
                </a:moveTo>
                <a:lnTo>
                  <a:pt x="169163" y="1267205"/>
                </a:lnTo>
                <a:lnTo>
                  <a:pt x="216440" y="1267205"/>
                </a:lnTo>
                <a:lnTo>
                  <a:pt x="222514" y="1255013"/>
                </a:lnTo>
                <a:lnTo>
                  <a:pt x="194309" y="1255013"/>
                </a:lnTo>
                <a:lnTo>
                  <a:pt x="182117" y="1242059"/>
                </a:lnTo>
                <a:lnTo>
                  <a:pt x="194309" y="1242059"/>
                </a:lnTo>
                <a:lnTo>
                  <a:pt x="194309" y="25145"/>
                </a:lnTo>
                <a:lnTo>
                  <a:pt x="182117" y="25145"/>
                </a:lnTo>
                <a:lnTo>
                  <a:pt x="169163" y="12191"/>
                </a:lnTo>
                <a:close/>
              </a:path>
              <a:path w="257809" h="1499870">
                <a:moveTo>
                  <a:pt x="254126" y="1248917"/>
                </a:moveTo>
                <a:lnTo>
                  <a:pt x="225551" y="1248917"/>
                </a:lnTo>
                <a:lnTo>
                  <a:pt x="236981" y="1267205"/>
                </a:lnTo>
                <a:lnTo>
                  <a:pt x="244982" y="1267205"/>
                </a:lnTo>
                <a:lnTo>
                  <a:pt x="254126" y="1248917"/>
                </a:lnTo>
                <a:close/>
              </a:path>
              <a:path w="257809" h="1499870">
                <a:moveTo>
                  <a:pt x="194309" y="0"/>
                </a:moveTo>
                <a:lnTo>
                  <a:pt x="63245" y="0"/>
                </a:lnTo>
                <a:lnTo>
                  <a:pt x="63245" y="1255013"/>
                </a:lnTo>
                <a:lnTo>
                  <a:pt x="76199" y="1242059"/>
                </a:lnTo>
                <a:lnTo>
                  <a:pt x="88391" y="1242059"/>
                </a:lnTo>
                <a:lnTo>
                  <a:pt x="88391" y="25145"/>
                </a:lnTo>
                <a:lnTo>
                  <a:pt x="76199" y="25145"/>
                </a:lnTo>
                <a:lnTo>
                  <a:pt x="88391" y="12191"/>
                </a:lnTo>
                <a:lnTo>
                  <a:pt x="194309" y="12191"/>
                </a:lnTo>
                <a:lnTo>
                  <a:pt x="194309" y="0"/>
                </a:lnTo>
                <a:close/>
              </a:path>
              <a:path w="257809" h="1499870">
                <a:moveTo>
                  <a:pt x="88391" y="1242059"/>
                </a:moveTo>
                <a:lnTo>
                  <a:pt x="76199" y="1242059"/>
                </a:lnTo>
                <a:lnTo>
                  <a:pt x="63245" y="1255013"/>
                </a:lnTo>
                <a:lnTo>
                  <a:pt x="88391" y="1255013"/>
                </a:lnTo>
                <a:lnTo>
                  <a:pt x="88391" y="1242059"/>
                </a:lnTo>
                <a:close/>
              </a:path>
              <a:path w="257809" h="1499870">
                <a:moveTo>
                  <a:pt x="194309" y="1242059"/>
                </a:moveTo>
                <a:lnTo>
                  <a:pt x="182117" y="1242059"/>
                </a:lnTo>
                <a:lnTo>
                  <a:pt x="194309" y="1255013"/>
                </a:lnTo>
                <a:lnTo>
                  <a:pt x="194309" y="1242059"/>
                </a:lnTo>
                <a:close/>
              </a:path>
              <a:path w="257809" h="1499870">
                <a:moveTo>
                  <a:pt x="257555" y="1242059"/>
                </a:moveTo>
                <a:lnTo>
                  <a:pt x="194309" y="1242059"/>
                </a:lnTo>
                <a:lnTo>
                  <a:pt x="194309" y="1255013"/>
                </a:lnTo>
                <a:lnTo>
                  <a:pt x="222514" y="1255013"/>
                </a:lnTo>
                <a:lnTo>
                  <a:pt x="225551" y="1248917"/>
                </a:lnTo>
                <a:lnTo>
                  <a:pt x="254126" y="1248917"/>
                </a:lnTo>
                <a:lnTo>
                  <a:pt x="257555" y="1242059"/>
                </a:lnTo>
                <a:close/>
              </a:path>
              <a:path w="257809" h="1499870">
                <a:moveTo>
                  <a:pt x="88391" y="12191"/>
                </a:moveTo>
                <a:lnTo>
                  <a:pt x="76199" y="25145"/>
                </a:lnTo>
                <a:lnTo>
                  <a:pt x="88391" y="25145"/>
                </a:lnTo>
                <a:lnTo>
                  <a:pt x="88391" y="12191"/>
                </a:lnTo>
                <a:close/>
              </a:path>
              <a:path w="257809" h="1499870">
                <a:moveTo>
                  <a:pt x="169163" y="12191"/>
                </a:moveTo>
                <a:lnTo>
                  <a:pt x="88391" y="12191"/>
                </a:lnTo>
                <a:lnTo>
                  <a:pt x="88391" y="25145"/>
                </a:lnTo>
                <a:lnTo>
                  <a:pt x="169163" y="25145"/>
                </a:lnTo>
                <a:lnTo>
                  <a:pt x="169163" y="12191"/>
                </a:lnTo>
                <a:close/>
              </a:path>
              <a:path w="257809" h="1499870">
                <a:moveTo>
                  <a:pt x="194309" y="12191"/>
                </a:moveTo>
                <a:lnTo>
                  <a:pt x="169163" y="12191"/>
                </a:lnTo>
                <a:lnTo>
                  <a:pt x="182117" y="25145"/>
                </a:lnTo>
                <a:lnTo>
                  <a:pt x="194309" y="25145"/>
                </a:lnTo>
                <a:lnTo>
                  <a:pt x="194309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7874" y="3141726"/>
            <a:ext cx="1371600" cy="1083310"/>
          </a:xfrm>
          <a:custGeom>
            <a:avLst/>
            <a:gdLst/>
            <a:ahLst/>
            <a:cxnLst/>
            <a:rect l="l" t="t" r="r" b="b"/>
            <a:pathLst>
              <a:path w="1828800" h="1083310">
                <a:moveTo>
                  <a:pt x="914399" y="0"/>
                </a:moveTo>
                <a:lnTo>
                  <a:pt x="839378" y="1794"/>
                </a:lnTo>
                <a:lnTo>
                  <a:pt x="766031" y="7084"/>
                </a:lnTo>
                <a:lnTo>
                  <a:pt x="694595" y="15731"/>
                </a:lnTo>
                <a:lnTo>
                  <a:pt x="625303" y="27596"/>
                </a:lnTo>
                <a:lnTo>
                  <a:pt x="558391" y="42541"/>
                </a:lnTo>
                <a:lnTo>
                  <a:pt x="494093" y="60425"/>
                </a:lnTo>
                <a:lnTo>
                  <a:pt x="432645" y="81112"/>
                </a:lnTo>
                <a:lnTo>
                  <a:pt x="374282" y="104461"/>
                </a:lnTo>
                <a:lnTo>
                  <a:pt x="319237" y="130333"/>
                </a:lnTo>
                <a:lnTo>
                  <a:pt x="267747" y="158591"/>
                </a:lnTo>
                <a:lnTo>
                  <a:pt x="220046" y="189094"/>
                </a:lnTo>
                <a:lnTo>
                  <a:pt x="176369" y="221705"/>
                </a:lnTo>
                <a:lnTo>
                  <a:pt x="136951" y="256284"/>
                </a:lnTo>
                <a:lnTo>
                  <a:pt x="102026" y="292692"/>
                </a:lnTo>
                <a:lnTo>
                  <a:pt x="71830" y="330791"/>
                </a:lnTo>
                <a:lnTo>
                  <a:pt x="46597" y="370441"/>
                </a:lnTo>
                <a:lnTo>
                  <a:pt x="26563" y="411504"/>
                </a:lnTo>
                <a:lnTo>
                  <a:pt x="11962" y="453841"/>
                </a:lnTo>
                <a:lnTo>
                  <a:pt x="3029" y="497313"/>
                </a:lnTo>
                <a:lnTo>
                  <a:pt x="0" y="541781"/>
                </a:lnTo>
                <a:lnTo>
                  <a:pt x="3029" y="586141"/>
                </a:lnTo>
                <a:lnTo>
                  <a:pt x="11962" y="629515"/>
                </a:lnTo>
                <a:lnTo>
                  <a:pt x="26563" y="671765"/>
                </a:lnTo>
                <a:lnTo>
                  <a:pt x="46597" y="712750"/>
                </a:lnTo>
                <a:lnTo>
                  <a:pt x="71830" y="752332"/>
                </a:lnTo>
                <a:lnTo>
                  <a:pt x="102026" y="790370"/>
                </a:lnTo>
                <a:lnTo>
                  <a:pt x="136951" y="826726"/>
                </a:lnTo>
                <a:lnTo>
                  <a:pt x="176369" y="861261"/>
                </a:lnTo>
                <a:lnTo>
                  <a:pt x="220046" y="893833"/>
                </a:lnTo>
                <a:lnTo>
                  <a:pt x="267747" y="924305"/>
                </a:lnTo>
                <a:lnTo>
                  <a:pt x="319237" y="952537"/>
                </a:lnTo>
                <a:lnTo>
                  <a:pt x="374282" y="978389"/>
                </a:lnTo>
                <a:lnTo>
                  <a:pt x="432645" y="1001722"/>
                </a:lnTo>
                <a:lnTo>
                  <a:pt x="494093" y="1022396"/>
                </a:lnTo>
                <a:lnTo>
                  <a:pt x="558391" y="1040272"/>
                </a:lnTo>
                <a:lnTo>
                  <a:pt x="625303" y="1055211"/>
                </a:lnTo>
                <a:lnTo>
                  <a:pt x="694595" y="1067073"/>
                </a:lnTo>
                <a:lnTo>
                  <a:pt x="766031" y="1075718"/>
                </a:lnTo>
                <a:lnTo>
                  <a:pt x="839378" y="1081007"/>
                </a:lnTo>
                <a:lnTo>
                  <a:pt x="914399" y="1082801"/>
                </a:lnTo>
                <a:lnTo>
                  <a:pt x="989421" y="1081007"/>
                </a:lnTo>
                <a:lnTo>
                  <a:pt x="1062768" y="1075718"/>
                </a:lnTo>
                <a:lnTo>
                  <a:pt x="1134204" y="1067073"/>
                </a:lnTo>
                <a:lnTo>
                  <a:pt x="1203496" y="1055211"/>
                </a:lnTo>
                <a:lnTo>
                  <a:pt x="1270408" y="1040272"/>
                </a:lnTo>
                <a:lnTo>
                  <a:pt x="1334706" y="1022396"/>
                </a:lnTo>
                <a:lnTo>
                  <a:pt x="1396154" y="1001722"/>
                </a:lnTo>
                <a:lnTo>
                  <a:pt x="1454517" y="978389"/>
                </a:lnTo>
                <a:lnTo>
                  <a:pt x="1509562" y="952537"/>
                </a:lnTo>
                <a:lnTo>
                  <a:pt x="1561052" y="924305"/>
                </a:lnTo>
                <a:lnTo>
                  <a:pt x="1608753" y="893833"/>
                </a:lnTo>
                <a:lnTo>
                  <a:pt x="1652430" y="861261"/>
                </a:lnTo>
                <a:lnTo>
                  <a:pt x="1691848" y="826726"/>
                </a:lnTo>
                <a:lnTo>
                  <a:pt x="1726773" y="790370"/>
                </a:lnTo>
                <a:lnTo>
                  <a:pt x="1756969" y="752332"/>
                </a:lnTo>
                <a:lnTo>
                  <a:pt x="1782202" y="712750"/>
                </a:lnTo>
                <a:lnTo>
                  <a:pt x="1802236" y="671765"/>
                </a:lnTo>
                <a:lnTo>
                  <a:pt x="1816837" y="629515"/>
                </a:lnTo>
                <a:lnTo>
                  <a:pt x="1825770" y="586141"/>
                </a:lnTo>
                <a:lnTo>
                  <a:pt x="1828799" y="541781"/>
                </a:lnTo>
                <a:lnTo>
                  <a:pt x="1825770" y="497313"/>
                </a:lnTo>
                <a:lnTo>
                  <a:pt x="1816837" y="453841"/>
                </a:lnTo>
                <a:lnTo>
                  <a:pt x="1802236" y="411504"/>
                </a:lnTo>
                <a:lnTo>
                  <a:pt x="1782202" y="370441"/>
                </a:lnTo>
                <a:lnTo>
                  <a:pt x="1756969" y="330791"/>
                </a:lnTo>
                <a:lnTo>
                  <a:pt x="1726773" y="292692"/>
                </a:lnTo>
                <a:lnTo>
                  <a:pt x="1691848" y="256284"/>
                </a:lnTo>
                <a:lnTo>
                  <a:pt x="1652430" y="221705"/>
                </a:lnTo>
                <a:lnTo>
                  <a:pt x="1608753" y="189094"/>
                </a:lnTo>
                <a:lnTo>
                  <a:pt x="1561052" y="158591"/>
                </a:lnTo>
                <a:lnTo>
                  <a:pt x="1509562" y="130333"/>
                </a:lnTo>
                <a:lnTo>
                  <a:pt x="1454517" y="104461"/>
                </a:lnTo>
                <a:lnTo>
                  <a:pt x="1396154" y="81112"/>
                </a:lnTo>
                <a:lnTo>
                  <a:pt x="1334706" y="60425"/>
                </a:lnTo>
                <a:lnTo>
                  <a:pt x="1270408" y="42541"/>
                </a:lnTo>
                <a:lnTo>
                  <a:pt x="1203496" y="27596"/>
                </a:lnTo>
                <a:lnTo>
                  <a:pt x="1134204" y="15731"/>
                </a:lnTo>
                <a:lnTo>
                  <a:pt x="1062768" y="7084"/>
                </a:lnTo>
                <a:lnTo>
                  <a:pt x="989421" y="1794"/>
                </a:lnTo>
                <a:lnTo>
                  <a:pt x="914399" y="0"/>
                </a:lnTo>
                <a:close/>
              </a:path>
            </a:pathLst>
          </a:custGeom>
          <a:solidFill>
            <a:srgbClr val="C9FFBF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7015" y="3129534"/>
            <a:ext cx="1393508" cy="1109980"/>
          </a:xfrm>
          <a:custGeom>
            <a:avLst/>
            <a:gdLst/>
            <a:ahLst/>
            <a:cxnLst/>
            <a:rect l="l" t="t" r="r" b="b"/>
            <a:pathLst>
              <a:path w="1858010" h="1109979">
                <a:moveTo>
                  <a:pt x="976121" y="0"/>
                </a:moveTo>
                <a:lnTo>
                  <a:pt x="880871" y="0"/>
                </a:lnTo>
                <a:lnTo>
                  <a:pt x="742949" y="9143"/>
                </a:lnTo>
                <a:lnTo>
                  <a:pt x="697991" y="15239"/>
                </a:lnTo>
                <a:lnTo>
                  <a:pt x="569213" y="42671"/>
                </a:lnTo>
                <a:lnTo>
                  <a:pt x="528065" y="54863"/>
                </a:lnTo>
                <a:lnTo>
                  <a:pt x="488441" y="64007"/>
                </a:lnTo>
                <a:lnTo>
                  <a:pt x="449579" y="79247"/>
                </a:lnTo>
                <a:lnTo>
                  <a:pt x="412241" y="91439"/>
                </a:lnTo>
                <a:lnTo>
                  <a:pt x="375665" y="109727"/>
                </a:lnTo>
                <a:lnTo>
                  <a:pt x="340613" y="124967"/>
                </a:lnTo>
                <a:lnTo>
                  <a:pt x="307085" y="143255"/>
                </a:lnTo>
                <a:lnTo>
                  <a:pt x="243839" y="179831"/>
                </a:lnTo>
                <a:lnTo>
                  <a:pt x="186689" y="219455"/>
                </a:lnTo>
                <a:lnTo>
                  <a:pt x="136397" y="265175"/>
                </a:lnTo>
                <a:lnTo>
                  <a:pt x="114299" y="286511"/>
                </a:lnTo>
                <a:lnTo>
                  <a:pt x="92963" y="310895"/>
                </a:lnTo>
                <a:lnTo>
                  <a:pt x="74675" y="335279"/>
                </a:lnTo>
                <a:lnTo>
                  <a:pt x="57911" y="362711"/>
                </a:lnTo>
                <a:lnTo>
                  <a:pt x="42671" y="387095"/>
                </a:lnTo>
                <a:lnTo>
                  <a:pt x="19049" y="441959"/>
                </a:lnTo>
                <a:lnTo>
                  <a:pt x="5333" y="496823"/>
                </a:lnTo>
                <a:lnTo>
                  <a:pt x="0" y="554735"/>
                </a:lnTo>
                <a:lnTo>
                  <a:pt x="1523" y="585215"/>
                </a:lnTo>
                <a:lnTo>
                  <a:pt x="11429" y="640079"/>
                </a:lnTo>
                <a:lnTo>
                  <a:pt x="30479" y="694943"/>
                </a:lnTo>
                <a:lnTo>
                  <a:pt x="57911" y="749807"/>
                </a:lnTo>
                <a:lnTo>
                  <a:pt x="93725" y="798575"/>
                </a:lnTo>
                <a:lnTo>
                  <a:pt x="137159" y="847343"/>
                </a:lnTo>
                <a:lnTo>
                  <a:pt x="187451" y="890015"/>
                </a:lnTo>
                <a:lnTo>
                  <a:pt x="244601" y="929639"/>
                </a:lnTo>
                <a:lnTo>
                  <a:pt x="275081" y="950975"/>
                </a:lnTo>
                <a:lnTo>
                  <a:pt x="307847" y="969263"/>
                </a:lnTo>
                <a:lnTo>
                  <a:pt x="341375" y="984503"/>
                </a:lnTo>
                <a:lnTo>
                  <a:pt x="376427" y="1002791"/>
                </a:lnTo>
                <a:lnTo>
                  <a:pt x="412241" y="1018031"/>
                </a:lnTo>
                <a:lnTo>
                  <a:pt x="450341" y="1030223"/>
                </a:lnTo>
                <a:lnTo>
                  <a:pt x="489203" y="1045463"/>
                </a:lnTo>
                <a:lnTo>
                  <a:pt x="528827" y="1057655"/>
                </a:lnTo>
                <a:lnTo>
                  <a:pt x="569975" y="1066799"/>
                </a:lnTo>
                <a:lnTo>
                  <a:pt x="611885" y="1078991"/>
                </a:lnTo>
                <a:lnTo>
                  <a:pt x="654557" y="1085087"/>
                </a:lnTo>
                <a:lnTo>
                  <a:pt x="698753" y="1094231"/>
                </a:lnTo>
                <a:lnTo>
                  <a:pt x="742949" y="1100327"/>
                </a:lnTo>
                <a:lnTo>
                  <a:pt x="881633" y="1109471"/>
                </a:lnTo>
                <a:lnTo>
                  <a:pt x="976883" y="1109471"/>
                </a:lnTo>
                <a:lnTo>
                  <a:pt x="1114805" y="1100327"/>
                </a:lnTo>
                <a:lnTo>
                  <a:pt x="1159763" y="1094231"/>
                </a:lnTo>
                <a:lnTo>
                  <a:pt x="1218183" y="1082039"/>
                </a:lnTo>
                <a:lnTo>
                  <a:pt x="882395" y="1082039"/>
                </a:lnTo>
                <a:lnTo>
                  <a:pt x="790955" y="1075943"/>
                </a:lnTo>
                <a:lnTo>
                  <a:pt x="659129" y="1057655"/>
                </a:lnTo>
                <a:lnTo>
                  <a:pt x="576071" y="1039367"/>
                </a:lnTo>
                <a:lnTo>
                  <a:pt x="536447" y="1030223"/>
                </a:lnTo>
                <a:lnTo>
                  <a:pt x="459485" y="1005839"/>
                </a:lnTo>
                <a:lnTo>
                  <a:pt x="387095" y="975359"/>
                </a:lnTo>
                <a:lnTo>
                  <a:pt x="320801" y="941831"/>
                </a:lnTo>
                <a:lnTo>
                  <a:pt x="289559" y="926591"/>
                </a:lnTo>
                <a:lnTo>
                  <a:pt x="259841" y="908303"/>
                </a:lnTo>
                <a:lnTo>
                  <a:pt x="231647" y="886967"/>
                </a:lnTo>
                <a:lnTo>
                  <a:pt x="204977" y="868679"/>
                </a:lnTo>
                <a:lnTo>
                  <a:pt x="156971" y="826007"/>
                </a:lnTo>
                <a:lnTo>
                  <a:pt x="115823" y="780287"/>
                </a:lnTo>
                <a:lnTo>
                  <a:pt x="81533" y="734567"/>
                </a:lnTo>
                <a:lnTo>
                  <a:pt x="56387" y="682751"/>
                </a:lnTo>
                <a:lnTo>
                  <a:pt x="38861" y="633983"/>
                </a:lnTo>
                <a:lnTo>
                  <a:pt x="29717" y="582167"/>
                </a:lnTo>
                <a:lnTo>
                  <a:pt x="28955" y="554735"/>
                </a:lnTo>
                <a:lnTo>
                  <a:pt x="29717" y="527303"/>
                </a:lnTo>
                <a:lnTo>
                  <a:pt x="38861" y="475487"/>
                </a:lnTo>
                <a:lnTo>
                  <a:pt x="56387" y="423671"/>
                </a:lnTo>
                <a:lnTo>
                  <a:pt x="82295" y="374903"/>
                </a:lnTo>
                <a:lnTo>
                  <a:pt x="98297" y="353567"/>
                </a:lnTo>
                <a:lnTo>
                  <a:pt x="115823" y="329183"/>
                </a:lnTo>
                <a:lnTo>
                  <a:pt x="156971" y="283463"/>
                </a:lnTo>
                <a:lnTo>
                  <a:pt x="204977" y="240791"/>
                </a:lnTo>
                <a:lnTo>
                  <a:pt x="259841" y="204215"/>
                </a:lnTo>
                <a:lnTo>
                  <a:pt x="289559" y="182879"/>
                </a:lnTo>
                <a:lnTo>
                  <a:pt x="320801" y="167639"/>
                </a:lnTo>
                <a:lnTo>
                  <a:pt x="353567" y="149351"/>
                </a:lnTo>
                <a:lnTo>
                  <a:pt x="422909" y="118871"/>
                </a:lnTo>
                <a:lnTo>
                  <a:pt x="459485" y="106679"/>
                </a:lnTo>
                <a:lnTo>
                  <a:pt x="497585" y="91439"/>
                </a:lnTo>
                <a:lnTo>
                  <a:pt x="536447" y="79247"/>
                </a:lnTo>
                <a:lnTo>
                  <a:pt x="659891" y="51815"/>
                </a:lnTo>
                <a:lnTo>
                  <a:pt x="790955" y="33527"/>
                </a:lnTo>
                <a:lnTo>
                  <a:pt x="882395" y="27431"/>
                </a:lnTo>
                <a:lnTo>
                  <a:pt x="1217421" y="27431"/>
                </a:lnTo>
                <a:lnTo>
                  <a:pt x="1159001" y="15239"/>
                </a:lnTo>
                <a:lnTo>
                  <a:pt x="1114805" y="9143"/>
                </a:lnTo>
                <a:lnTo>
                  <a:pt x="976121" y="0"/>
                </a:lnTo>
                <a:close/>
              </a:path>
              <a:path w="1858010" h="1109979">
                <a:moveTo>
                  <a:pt x="1217421" y="27431"/>
                </a:moveTo>
                <a:lnTo>
                  <a:pt x="976121" y="27431"/>
                </a:lnTo>
                <a:lnTo>
                  <a:pt x="1066799" y="33527"/>
                </a:lnTo>
                <a:lnTo>
                  <a:pt x="1198625" y="51815"/>
                </a:lnTo>
                <a:lnTo>
                  <a:pt x="1281683" y="70103"/>
                </a:lnTo>
                <a:lnTo>
                  <a:pt x="1360931" y="91439"/>
                </a:lnTo>
                <a:lnTo>
                  <a:pt x="1398269" y="106679"/>
                </a:lnTo>
                <a:lnTo>
                  <a:pt x="1434845" y="118871"/>
                </a:lnTo>
                <a:lnTo>
                  <a:pt x="1470659" y="134111"/>
                </a:lnTo>
                <a:lnTo>
                  <a:pt x="1536953" y="167639"/>
                </a:lnTo>
                <a:lnTo>
                  <a:pt x="1597913" y="204215"/>
                </a:lnTo>
                <a:lnTo>
                  <a:pt x="1652777" y="243839"/>
                </a:lnTo>
                <a:lnTo>
                  <a:pt x="1677923" y="262127"/>
                </a:lnTo>
                <a:lnTo>
                  <a:pt x="1701545" y="283463"/>
                </a:lnTo>
                <a:lnTo>
                  <a:pt x="1722881" y="307847"/>
                </a:lnTo>
                <a:lnTo>
                  <a:pt x="1742693" y="329183"/>
                </a:lnTo>
                <a:lnTo>
                  <a:pt x="1776221" y="377951"/>
                </a:lnTo>
                <a:lnTo>
                  <a:pt x="1801367" y="426719"/>
                </a:lnTo>
                <a:lnTo>
                  <a:pt x="1818893" y="475487"/>
                </a:lnTo>
                <a:lnTo>
                  <a:pt x="1828037" y="530351"/>
                </a:lnTo>
                <a:lnTo>
                  <a:pt x="1828799" y="554735"/>
                </a:lnTo>
                <a:lnTo>
                  <a:pt x="1828037" y="582167"/>
                </a:lnTo>
                <a:lnTo>
                  <a:pt x="1818893" y="633983"/>
                </a:lnTo>
                <a:lnTo>
                  <a:pt x="1801367" y="685799"/>
                </a:lnTo>
                <a:lnTo>
                  <a:pt x="1775459" y="734567"/>
                </a:lnTo>
                <a:lnTo>
                  <a:pt x="1741931" y="780287"/>
                </a:lnTo>
                <a:lnTo>
                  <a:pt x="1722119" y="804671"/>
                </a:lnTo>
                <a:lnTo>
                  <a:pt x="1700783" y="826007"/>
                </a:lnTo>
                <a:lnTo>
                  <a:pt x="1677161" y="847343"/>
                </a:lnTo>
                <a:lnTo>
                  <a:pt x="1652777" y="868679"/>
                </a:lnTo>
                <a:lnTo>
                  <a:pt x="1626107" y="886967"/>
                </a:lnTo>
                <a:lnTo>
                  <a:pt x="1597913" y="908303"/>
                </a:lnTo>
                <a:lnTo>
                  <a:pt x="1568195" y="926591"/>
                </a:lnTo>
                <a:lnTo>
                  <a:pt x="1536953" y="941831"/>
                </a:lnTo>
                <a:lnTo>
                  <a:pt x="1504187" y="960119"/>
                </a:lnTo>
                <a:lnTo>
                  <a:pt x="1434845" y="990599"/>
                </a:lnTo>
                <a:lnTo>
                  <a:pt x="1398269" y="1005839"/>
                </a:lnTo>
                <a:lnTo>
                  <a:pt x="1321307" y="1030223"/>
                </a:lnTo>
                <a:lnTo>
                  <a:pt x="1197863" y="1057655"/>
                </a:lnTo>
                <a:lnTo>
                  <a:pt x="1066799" y="1075943"/>
                </a:lnTo>
                <a:lnTo>
                  <a:pt x="975359" y="1082039"/>
                </a:lnTo>
                <a:lnTo>
                  <a:pt x="1218183" y="1082039"/>
                </a:lnTo>
                <a:lnTo>
                  <a:pt x="1329689" y="1057655"/>
                </a:lnTo>
                <a:lnTo>
                  <a:pt x="1369313" y="1045463"/>
                </a:lnTo>
                <a:lnTo>
                  <a:pt x="1408175" y="1030223"/>
                </a:lnTo>
                <a:lnTo>
                  <a:pt x="1445513" y="1018031"/>
                </a:lnTo>
                <a:lnTo>
                  <a:pt x="1482089" y="1002791"/>
                </a:lnTo>
                <a:lnTo>
                  <a:pt x="1517141" y="984503"/>
                </a:lnTo>
                <a:lnTo>
                  <a:pt x="1550669" y="969263"/>
                </a:lnTo>
                <a:lnTo>
                  <a:pt x="1583435" y="950975"/>
                </a:lnTo>
                <a:lnTo>
                  <a:pt x="1613915" y="929639"/>
                </a:lnTo>
                <a:lnTo>
                  <a:pt x="1642871" y="911351"/>
                </a:lnTo>
                <a:lnTo>
                  <a:pt x="1671065" y="890015"/>
                </a:lnTo>
                <a:lnTo>
                  <a:pt x="1696973" y="868679"/>
                </a:lnTo>
                <a:lnTo>
                  <a:pt x="1721357" y="844295"/>
                </a:lnTo>
                <a:lnTo>
                  <a:pt x="1743455" y="822959"/>
                </a:lnTo>
                <a:lnTo>
                  <a:pt x="1783079" y="774191"/>
                </a:lnTo>
                <a:lnTo>
                  <a:pt x="1815083" y="722375"/>
                </a:lnTo>
                <a:lnTo>
                  <a:pt x="1838705" y="667511"/>
                </a:lnTo>
                <a:lnTo>
                  <a:pt x="1852421" y="612647"/>
                </a:lnTo>
                <a:lnTo>
                  <a:pt x="1857755" y="554735"/>
                </a:lnTo>
                <a:lnTo>
                  <a:pt x="1856231" y="524255"/>
                </a:lnTo>
                <a:lnTo>
                  <a:pt x="1846325" y="469391"/>
                </a:lnTo>
                <a:lnTo>
                  <a:pt x="1827275" y="414527"/>
                </a:lnTo>
                <a:lnTo>
                  <a:pt x="1799843" y="359663"/>
                </a:lnTo>
                <a:lnTo>
                  <a:pt x="1764029" y="310895"/>
                </a:lnTo>
                <a:lnTo>
                  <a:pt x="1720595" y="265175"/>
                </a:lnTo>
                <a:lnTo>
                  <a:pt x="1696211" y="240791"/>
                </a:lnTo>
                <a:lnTo>
                  <a:pt x="1670303" y="219455"/>
                </a:lnTo>
                <a:lnTo>
                  <a:pt x="1642871" y="198119"/>
                </a:lnTo>
                <a:lnTo>
                  <a:pt x="1613153" y="179831"/>
                </a:lnTo>
                <a:lnTo>
                  <a:pt x="1582673" y="158495"/>
                </a:lnTo>
                <a:lnTo>
                  <a:pt x="1549907" y="140207"/>
                </a:lnTo>
                <a:lnTo>
                  <a:pt x="1516379" y="124967"/>
                </a:lnTo>
                <a:lnTo>
                  <a:pt x="1481327" y="106679"/>
                </a:lnTo>
                <a:lnTo>
                  <a:pt x="1445513" y="91439"/>
                </a:lnTo>
                <a:lnTo>
                  <a:pt x="1407413" y="79247"/>
                </a:lnTo>
                <a:lnTo>
                  <a:pt x="1368551" y="64007"/>
                </a:lnTo>
                <a:lnTo>
                  <a:pt x="1328927" y="51815"/>
                </a:lnTo>
                <a:lnTo>
                  <a:pt x="1217421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68162" y="2209800"/>
            <a:ext cx="1188244" cy="722630"/>
          </a:xfrm>
          <a:custGeom>
            <a:avLst/>
            <a:gdLst/>
            <a:ahLst/>
            <a:cxnLst/>
            <a:rect l="l" t="t" r="r" b="b"/>
            <a:pathLst>
              <a:path w="1584325" h="722630">
                <a:moveTo>
                  <a:pt x="792479" y="0"/>
                </a:moveTo>
                <a:lnTo>
                  <a:pt x="727523" y="1201"/>
                </a:lnTo>
                <a:lnTo>
                  <a:pt x="664005" y="4743"/>
                </a:lnTo>
                <a:lnTo>
                  <a:pt x="602131" y="10531"/>
                </a:lnTo>
                <a:lnTo>
                  <a:pt x="542105" y="18470"/>
                </a:lnTo>
                <a:lnTo>
                  <a:pt x="484131" y="28467"/>
                </a:lnTo>
                <a:lnTo>
                  <a:pt x="428416" y="40427"/>
                </a:lnTo>
                <a:lnTo>
                  <a:pt x="375162" y="54256"/>
                </a:lnTo>
                <a:lnTo>
                  <a:pt x="324575" y="69860"/>
                </a:lnTo>
                <a:lnTo>
                  <a:pt x="276859" y="87143"/>
                </a:lnTo>
                <a:lnTo>
                  <a:pt x="232219" y="106013"/>
                </a:lnTo>
                <a:lnTo>
                  <a:pt x="190859" y="126374"/>
                </a:lnTo>
                <a:lnTo>
                  <a:pt x="152985" y="148132"/>
                </a:lnTo>
                <a:lnTo>
                  <a:pt x="118800" y="171194"/>
                </a:lnTo>
                <a:lnTo>
                  <a:pt x="88509" y="195464"/>
                </a:lnTo>
                <a:lnTo>
                  <a:pt x="40428" y="247253"/>
                </a:lnTo>
                <a:lnTo>
                  <a:pt x="10379" y="302746"/>
                </a:lnTo>
                <a:lnTo>
                  <a:pt x="0" y="361187"/>
                </a:lnTo>
                <a:lnTo>
                  <a:pt x="2629" y="390833"/>
                </a:lnTo>
                <a:lnTo>
                  <a:pt x="23048" y="448039"/>
                </a:lnTo>
                <a:lnTo>
                  <a:pt x="62317" y="501848"/>
                </a:lnTo>
                <a:lnTo>
                  <a:pt x="118800" y="551519"/>
                </a:lnTo>
                <a:lnTo>
                  <a:pt x="152985" y="574572"/>
                </a:lnTo>
                <a:lnTo>
                  <a:pt x="190859" y="596312"/>
                </a:lnTo>
                <a:lnTo>
                  <a:pt x="232219" y="616648"/>
                </a:lnTo>
                <a:lnTo>
                  <a:pt x="276859" y="635486"/>
                </a:lnTo>
                <a:lnTo>
                  <a:pt x="324575" y="652735"/>
                </a:lnTo>
                <a:lnTo>
                  <a:pt x="375162" y="668301"/>
                </a:lnTo>
                <a:lnTo>
                  <a:pt x="428416" y="682092"/>
                </a:lnTo>
                <a:lnTo>
                  <a:pt x="484131" y="694015"/>
                </a:lnTo>
                <a:lnTo>
                  <a:pt x="542105" y="703978"/>
                </a:lnTo>
                <a:lnTo>
                  <a:pt x="602131" y="711888"/>
                </a:lnTo>
                <a:lnTo>
                  <a:pt x="664005" y="717653"/>
                </a:lnTo>
                <a:lnTo>
                  <a:pt x="727523" y="721179"/>
                </a:lnTo>
                <a:lnTo>
                  <a:pt x="792479" y="722375"/>
                </a:lnTo>
                <a:lnTo>
                  <a:pt x="857431" y="721179"/>
                </a:lnTo>
                <a:lnTo>
                  <a:pt x="920933" y="717653"/>
                </a:lnTo>
                <a:lnTo>
                  <a:pt x="982782" y="711888"/>
                </a:lnTo>
                <a:lnTo>
                  <a:pt x="1042775" y="703978"/>
                </a:lnTo>
                <a:lnTo>
                  <a:pt x="1100708" y="694015"/>
                </a:lnTo>
                <a:lnTo>
                  <a:pt x="1156379" y="682092"/>
                </a:lnTo>
                <a:lnTo>
                  <a:pt x="1209582" y="668301"/>
                </a:lnTo>
                <a:lnTo>
                  <a:pt x="1260116" y="652735"/>
                </a:lnTo>
                <a:lnTo>
                  <a:pt x="1307776" y="635486"/>
                </a:lnTo>
                <a:lnTo>
                  <a:pt x="1352359" y="616648"/>
                </a:lnTo>
                <a:lnTo>
                  <a:pt x="1393662" y="596312"/>
                </a:lnTo>
                <a:lnTo>
                  <a:pt x="1431480" y="574572"/>
                </a:lnTo>
                <a:lnTo>
                  <a:pt x="1465612" y="551519"/>
                </a:lnTo>
                <a:lnTo>
                  <a:pt x="1495853" y="527247"/>
                </a:lnTo>
                <a:lnTo>
                  <a:pt x="1543848" y="475414"/>
                </a:lnTo>
                <a:lnTo>
                  <a:pt x="1573839" y="419814"/>
                </a:lnTo>
                <a:lnTo>
                  <a:pt x="1584197" y="361187"/>
                </a:lnTo>
                <a:lnTo>
                  <a:pt x="1581574" y="331645"/>
                </a:lnTo>
                <a:lnTo>
                  <a:pt x="1561196" y="274584"/>
                </a:lnTo>
                <a:lnTo>
                  <a:pt x="1521999" y="220849"/>
                </a:lnTo>
                <a:lnTo>
                  <a:pt x="1465612" y="171194"/>
                </a:lnTo>
                <a:lnTo>
                  <a:pt x="1431480" y="148132"/>
                </a:lnTo>
                <a:lnTo>
                  <a:pt x="1393662" y="126374"/>
                </a:lnTo>
                <a:lnTo>
                  <a:pt x="1352359" y="106013"/>
                </a:lnTo>
                <a:lnTo>
                  <a:pt x="1307776" y="87143"/>
                </a:lnTo>
                <a:lnTo>
                  <a:pt x="1260116" y="69860"/>
                </a:lnTo>
                <a:lnTo>
                  <a:pt x="1209582" y="54256"/>
                </a:lnTo>
                <a:lnTo>
                  <a:pt x="1156379" y="40427"/>
                </a:lnTo>
                <a:lnTo>
                  <a:pt x="1100708" y="28467"/>
                </a:lnTo>
                <a:lnTo>
                  <a:pt x="1042775" y="18470"/>
                </a:lnTo>
                <a:lnTo>
                  <a:pt x="982782" y="10531"/>
                </a:lnTo>
                <a:lnTo>
                  <a:pt x="920933" y="4743"/>
                </a:lnTo>
                <a:lnTo>
                  <a:pt x="857431" y="1201"/>
                </a:lnTo>
                <a:lnTo>
                  <a:pt x="792479" y="0"/>
                </a:lnTo>
                <a:close/>
              </a:path>
            </a:pathLst>
          </a:custGeom>
          <a:solidFill>
            <a:srgbClr val="C9FFBF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57876" y="2196849"/>
            <a:ext cx="1209675" cy="749935"/>
          </a:xfrm>
          <a:custGeom>
            <a:avLst/>
            <a:gdLst/>
            <a:ahLst/>
            <a:cxnLst/>
            <a:rect l="l" t="t" r="r" b="b"/>
            <a:pathLst>
              <a:path w="1612900" h="749935">
                <a:moveTo>
                  <a:pt x="927353" y="3047"/>
                </a:moveTo>
                <a:lnTo>
                  <a:pt x="684275" y="3047"/>
                </a:lnTo>
                <a:lnTo>
                  <a:pt x="644651" y="6095"/>
                </a:lnTo>
                <a:lnTo>
                  <a:pt x="568451" y="15239"/>
                </a:lnTo>
                <a:lnTo>
                  <a:pt x="495299" y="27431"/>
                </a:lnTo>
                <a:lnTo>
                  <a:pt x="459485" y="36575"/>
                </a:lnTo>
                <a:lnTo>
                  <a:pt x="425195" y="45719"/>
                </a:lnTo>
                <a:lnTo>
                  <a:pt x="391667" y="51815"/>
                </a:lnTo>
                <a:lnTo>
                  <a:pt x="358901" y="64007"/>
                </a:lnTo>
                <a:lnTo>
                  <a:pt x="297179" y="82295"/>
                </a:lnTo>
                <a:lnTo>
                  <a:pt x="267461" y="94487"/>
                </a:lnTo>
                <a:lnTo>
                  <a:pt x="240029" y="106679"/>
                </a:lnTo>
                <a:lnTo>
                  <a:pt x="213359" y="118871"/>
                </a:lnTo>
                <a:lnTo>
                  <a:pt x="187451" y="134111"/>
                </a:lnTo>
                <a:lnTo>
                  <a:pt x="163829" y="146303"/>
                </a:lnTo>
                <a:lnTo>
                  <a:pt x="140969" y="161543"/>
                </a:lnTo>
                <a:lnTo>
                  <a:pt x="119633" y="176783"/>
                </a:lnTo>
                <a:lnTo>
                  <a:pt x="99821" y="192023"/>
                </a:lnTo>
                <a:lnTo>
                  <a:pt x="82295" y="210311"/>
                </a:lnTo>
                <a:lnTo>
                  <a:pt x="65531" y="225551"/>
                </a:lnTo>
                <a:lnTo>
                  <a:pt x="37337" y="262127"/>
                </a:lnTo>
                <a:lnTo>
                  <a:pt x="16763" y="298703"/>
                </a:lnTo>
                <a:lnTo>
                  <a:pt x="3809" y="335279"/>
                </a:lnTo>
                <a:lnTo>
                  <a:pt x="0" y="377951"/>
                </a:lnTo>
                <a:lnTo>
                  <a:pt x="761" y="396239"/>
                </a:lnTo>
                <a:lnTo>
                  <a:pt x="9905" y="435863"/>
                </a:lnTo>
                <a:lnTo>
                  <a:pt x="26669" y="472439"/>
                </a:lnTo>
                <a:lnTo>
                  <a:pt x="51053" y="509015"/>
                </a:lnTo>
                <a:lnTo>
                  <a:pt x="82295" y="542543"/>
                </a:lnTo>
                <a:lnTo>
                  <a:pt x="100583" y="557783"/>
                </a:lnTo>
                <a:lnTo>
                  <a:pt x="120395" y="576071"/>
                </a:lnTo>
                <a:lnTo>
                  <a:pt x="141731" y="588263"/>
                </a:lnTo>
                <a:lnTo>
                  <a:pt x="164591" y="603503"/>
                </a:lnTo>
                <a:lnTo>
                  <a:pt x="188213" y="618743"/>
                </a:lnTo>
                <a:lnTo>
                  <a:pt x="240029" y="643127"/>
                </a:lnTo>
                <a:lnTo>
                  <a:pt x="297179" y="667511"/>
                </a:lnTo>
                <a:lnTo>
                  <a:pt x="358901" y="688847"/>
                </a:lnTo>
                <a:lnTo>
                  <a:pt x="425195" y="707135"/>
                </a:lnTo>
                <a:lnTo>
                  <a:pt x="606551" y="740663"/>
                </a:lnTo>
                <a:lnTo>
                  <a:pt x="724661" y="749807"/>
                </a:lnTo>
                <a:lnTo>
                  <a:pt x="887729" y="749807"/>
                </a:lnTo>
                <a:lnTo>
                  <a:pt x="1005839" y="740663"/>
                </a:lnTo>
                <a:lnTo>
                  <a:pt x="1117091" y="722375"/>
                </a:lnTo>
                <a:lnTo>
                  <a:pt x="765809" y="722375"/>
                </a:lnTo>
                <a:lnTo>
                  <a:pt x="725423" y="719327"/>
                </a:lnTo>
                <a:lnTo>
                  <a:pt x="686561" y="719327"/>
                </a:lnTo>
                <a:lnTo>
                  <a:pt x="647699" y="716279"/>
                </a:lnTo>
                <a:lnTo>
                  <a:pt x="609599" y="710183"/>
                </a:lnTo>
                <a:lnTo>
                  <a:pt x="572261" y="707135"/>
                </a:lnTo>
                <a:lnTo>
                  <a:pt x="500633" y="694943"/>
                </a:lnTo>
                <a:lnTo>
                  <a:pt x="465581" y="685799"/>
                </a:lnTo>
                <a:lnTo>
                  <a:pt x="432053" y="679703"/>
                </a:lnTo>
                <a:lnTo>
                  <a:pt x="367283" y="661415"/>
                </a:lnTo>
                <a:lnTo>
                  <a:pt x="336803" y="652271"/>
                </a:lnTo>
                <a:lnTo>
                  <a:pt x="307085" y="640079"/>
                </a:lnTo>
                <a:lnTo>
                  <a:pt x="278891" y="630935"/>
                </a:lnTo>
                <a:lnTo>
                  <a:pt x="251459" y="618743"/>
                </a:lnTo>
                <a:lnTo>
                  <a:pt x="226313" y="606551"/>
                </a:lnTo>
                <a:lnTo>
                  <a:pt x="201929" y="591311"/>
                </a:lnTo>
                <a:lnTo>
                  <a:pt x="178307" y="579119"/>
                </a:lnTo>
                <a:lnTo>
                  <a:pt x="137159" y="551687"/>
                </a:lnTo>
                <a:lnTo>
                  <a:pt x="101345" y="521207"/>
                </a:lnTo>
                <a:lnTo>
                  <a:pt x="73151" y="490727"/>
                </a:lnTo>
                <a:lnTo>
                  <a:pt x="51053" y="457199"/>
                </a:lnTo>
                <a:lnTo>
                  <a:pt x="42671" y="441959"/>
                </a:lnTo>
                <a:lnTo>
                  <a:pt x="36575" y="426719"/>
                </a:lnTo>
                <a:lnTo>
                  <a:pt x="32003" y="408431"/>
                </a:lnTo>
                <a:lnTo>
                  <a:pt x="28955" y="393191"/>
                </a:lnTo>
                <a:lnTo>
                  <a:pt x="28193" y="374903"/>
                </a:lnTo>
                <a:lnTo>
                  <a:pt x="29717" y="356615"/>
                </a:lnTo>
                <a:lnTo>
                  <a:pt x="32003" y="341375"/>
                </a:lnTo>
                <a:lnTo>
                  <a:pt x="36575" y="323087"/>
                </a:lnTo>
                <a:lnTo>
                  <a:pt x="43433" y="307847"/>
                </a:lnTo>
                <a:lnTo>
                  <a:pt x="51815" y="292607"/>
                </a:lnTo>
                <a:lnTo>
                  <a:pt x="61721" y="274319"/>
                </a:lnTo>
                <a:lnTo>
                  <a:pt x="86867" y="243839"/>
                </a:lnTo>
                <a:lnTo>
                  <a:pt x="118871" y="213359"/>
                </a:lnTo>
                <a:lnTo>
                  <a:pt x="157733" y="185927"/>
                </a:lnTo>
                <a:lnTo>
                  <a:pt x="179069" y="170687"/>
                </a:lnTo>
                <a:lnTo>
                  <a:pt x="226313" y="146303"/>
                </a:lnTo>
                <a:lnTo>
                  <a:pt x="279653" y="121919"/>
                </a:lnTo>
                <a:lnTo>
                  <a:pt x="336803" y="100583"/>
                </a:lnTo>
                <a:lnTo>
                  <a:pt x="368045" y="88391"/>
                </a:lnTo>
                <a:lnTo>
                  <a:pt x="399287" y="79247"/>
                </a:lnTo>
                <a:lnTo>
                  <a:pt x="432053" y="73151"/>
                </a:lnTo>
                <a:lnTo>
                  <a:pt x="466343" y="64007"/>
                </a:lnTo>
                <a:lnTo>
                  <a:pt x="610361" y="39623"/>
                </a:lnTo>
                <a:lnTo>
                  <a:pt x="726185" y="30479"/>
                </a:lnTo>
                <a:lnTo>
                  <a:pt x="765809" y="30479"/>
                </a:lnTo>
                <a:lnTo>
                  <a:pt x="806195" y="27431"/>
                </a:lnTo>
                <a:lnTo>
                  <a:pt x="1117091" y="27431"/>
                </a:lnTo>
                <a:lnTo>
                  <a:pt x="1043177" y="15239"/>
                </a:lnTo>
                <a:lnTo>
                  <a:pt x="1005839" y="12191"/>
                </a:lnTo>
                <a:lnTo>
                  <a:pt x="966977" y="6095"/>
                </a:lnTo>
                <a:lnTo>
                  <a:pt x="927353" y="3047"/>
                </a:lnTo>
                <a:close/>
              </a:path>
              <a:path w="1612900" h="749935">
                <a:moveTo>
                  <a:pt x="1117091" y="27431"/>
                </a:moveTo>
                <a:lnTo>
                  <a:pt x="806195" y="27431"/>
                </a:lnTo>
                <a:lnTo>
                  <a:pt x="846581" y="30479"/>
                </a:lnTo>
                <a:lnTo>
                  <a:pt x="886967" y="30479"/>
                </a:lnTo>
                <a:lnTo>
                  <a:pt x="1002791" y="39623"/>
                </a:lnTo>
                <a:lnTo>
                  <a:pt x="1146809" y="64007"/>
                </a:lnTo>
                <a:lnTo>
                  <a:pt x="1180337" y="73151"/>
                </a:lnTo>
                <a:lnTo>
                  <a:pt x="1213103" y="79247"/>
                </a:lnTo>
                <a:lnTo>
                  <a:pt x="1245107" y="88391"/>
                </a:lnTo>
                <a:lnTo>
                  <a:pt x="1275587" y="100583"/>
                </a:lnTo>
                <a:lnTo>
                  <a:pt x="1305305" y="109727"/>
                </a:lnTo>
                <a:lnTo>
                  <a:pt x="1360931" y="134111"/>
                </a:lnTo>
                <a:lnTo>
                  <a:pt x="1410461" y="158495"/>
                </a:lnTo>
                <a:lnTo>
                  <a:pt x="1455419" y="185927"/>
                </a:lnTo>
                <a:lnTo>
                  <a:pt x="1475231" y="201167"/>
                </a:lnTo>
                <a:lnTo>
                  <a:pt x="1493519" y="213359"/>
                </a:lnTo>
                <a:lnTo>
                  <a:pt x="1510283" y="228599"/>
                </a:lnTo>
                <a:lnTo>
                  <a:pt x="1525523" y="243839"/>
                </a:lnTo>
                <a:lnTo>
                  <a:pt x="1539239" y="262127"/>
                </a:lnTo>
                <a:lnTo>
                  <a:pt x="1551431" y="277367"/>
                </a:lnTo>
                <a:lnTo>
                  <a:pt x="1575815" y="326135"/>
                </a:lnTo>
                <a:lnTo>
                  <a:pt x="1584197" y="377951"/>
                </a:lnTo>
                <a:lnTo>
                  <a:pt x="1582673" y="393191"/>
                </a:lnTo>
                <a:lnTo>
                  <a:pt x="1568957" y="441959"/>
                </a:lnTo>
                <a:lnTo>
                  <a:pt x="1550669" y="475487"/>
                </a:lnTo>
                <a:lnTo>
                  <a:pt x="1525523" y="505967"/>
                </a:lnTo>
                <a:lnTo>
                  <a:pt x="1493519" y="536447"/>
                </a:lnTo>
                <a:lnTo>
                  <a:pt x="1454657" y="566927"/>
                </a:lnTo>
                <a:lnTo>
                  <a:pt x="1433321" y="579119"/>
                </a:lnTo>
                <a:lnTo>
                  <a:pt x="1410461" y="594359"/>
                </a:lnTo>
                <a:lnTo>
                  <a:pt x="1386077" y="606551"/>
                </a:lnTo>
                <a:lnTo>
                  <a:pt x="1360169" y="618743"/>
                </a:lnTo>
                <a:lnTo>
                  <a:pt x="1332737" y="630935"/>
                </a:lnTo>
                <a:lnTo>
                  <a:pt x="1304543" y="640079"/>
                </a:lnTo>
                <a:lnTo>
                  <a:pt x="1275587" y="652271"/>
                </a:lnTo>
                <a:lnTo>
                  <a:pt x="1213103" y="670559"/>
                </a:lnTo>
                <a:lnTo>
                  <a:pt x="1111757" y="694943"/>
                </a:lnTo>
                <a:lnTo>
                  <a:pt x="1039367" y="707135"/>
                </a:lnTo>
                <a:lnTo>
                  <a:pt x="1002029" y="710183"/>
                </a:lnTo>
                <a:lnTo>
                  <a:pt x="963929" y="716279"/>
                </a:lnTo>
                <a:lnTo>
                  <a:pt x="925829" y="719327"/>
                </a:lnTo>
                <a:lnTo>
                  <a:pt x="886205" y="719327"/>
                </a:lnTo>
                <a:lnTo>
                  <a:pt x="846581" y="722375"/>
                </a:lnTo>
                <a:lnTo>
                  <a:pt x="1117091" y="722375"/>
                </a:lnTo>
                <a:lnTo>
                  <a:pt x="1152905" y="716279"/>
                </a:lnTo>
                <a:lnTo>
                  <a:pt x="1253489" y="688847"/>
                </a:lnTo>
                <a:lnTo>
                  <a:pt x="1315211" y="667511"/>
                </a:lnTo>
                <a:lnTo>
                  <a:pt x="1372361" y="643127"/>
                </a:lnTo>
                <a:lnTo>
                  <a:pt x="1424177" y="618743"/>
                </a:lnTo>
                <a:lnTo>
                  <a:pt x="1471421" y="588263"/>
                </a:lnTo>
                <a:lnTo>
                  <a:pt x="1511807" y="557783"/>
                </a:lnTo>
                <a:lnTo>
                  <a:pt x="1546859" y="524255"/>
                </a:lnTo>
                <a:lnTo>
                  <a:pt x="1561337" y="509015"/>
                </a:lnTo>
                <a:lnTo>
                  <a:pt x="1585721" y="472439"/>
                </a:lnTo>
                <a:lnTo>
                  <a:pt x="1602485" y="435863"/>
                </a:lnTo>
                <a:lnTo>
                  <a:pt x="1611629" y="396239"/>
                </a:lnTo>
                <a:lnTo>
                  <a:pt x="1612391" y="374903"/>
                </a:lnTo>
                <a:lnTo>
                  <a:pt x="1611629" y="353567"/>
                </a:lnTo>
                <a:lnTo>
                  <a:pt x="1602485" y="313943"/>
                </a:lnTo>
                <a:lnTo>
                  <a:pt x="1585721" y="277367"/>
                </a:lnTo>
                <a:lnTo>
                  <a:pt x="1561337" y="240791"/>
                </a:lnTo>
                <a:lnTo>
                  <a:pt x="1546097" y="225551"/>
                </a:lnTo>
                <a:lnTo>
                  <a:pt x="1529333" y="207263"/>
                </a:lnTo>
                <a:lnTo>
                  <a:pt x="1491995" y="176783"/>
                </a:lnTo>
                <a:lnTo>
                  <a:pt x="1447799" y="146303"/>
                </a:lnTo>
                <a:lnTo>
                  <a:pt x="1424177" y="134111"/>
                </a:lnTo>
                <a:lnTo>
                  <a:pt x="1398269" y="118871"/>
                </a:lnTo>
                <a:lnTo>
                  <a:pt x="1371599" y="106679"/>
                </a:lnTo>
                <a:lnTo>
                  <a:pt x="1344167" y="94487"/>
                </a:lnTo>
                <a:lnTo>
                  <a:pt x="1315211" y="82295"/>
                </a:lnTo>
                <a:lnTo>
                  <a:pt x="1284731" y="73151"/>
                </a:lnTo>
                <a:lnTo>
                  <a:pt x="1252727" y="60959"/>
                </a:lnTo>
                <a:lnTo>
                  <a:pt x="1220723" y="51815"/>
                </a:lnTo>
                <a:lnTo>
                  <a:pt x="1187195" y="42671"/>
                </a:lnTo>
                <a:lnTo>
                  <a:pt x="1117091" y="27431"/>
                </a:lnTo>
                <a:close/>
              </a:path>
              <a:path w="1612900" h="749935">
                <a:moveTo>
                  <a:pt x="847343" y="0"/>
                </a:moveTo>
                <a:lnTo>
                  <a:pt x="765047" y="0"/>
                </a:lnTo>
                <a:lnTo>
                  <a:pt x="724661" y="3047"/>
                </a:lnTo>
                <a:lnTo>
                  <a:pt x="887729" y="3047"/>
                </a:lnTo>
                <a:lnTo>
                  <a:pt x="84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87864" y="3333750"/>
            <a:ext cx="1393508" cy="802640"/>
          </a:xfrm>
          <a:custGeom>
            <a:avLst/>
            <a:gdLst/>
            <a:ahLst/>
            <a:cxnLst/>
            <a:rect l="l" t="t" r="r" b="b"/>
            <a:pathLst>
              <a:path w="1858009" h="802639">
                <a:moveTo>
                  <a:pt x="1857755" y="0"/>
                </a:moveTo>
                <a:lnTo>
                  <a:pt x="0" y="0"/>
                </a:lnTo>
                <a:lnTo>
                  <a:pt x="0" y="802385"/>
                </a:lnTo>
                <a:lnTo>
                  <a:pt x="1857755" y="802385"/>
                </a:lnTo>
                <a:lnTo>
                  <a:pt x="1857755" y="787907"/>
                </a:lnTo>
                <a:lnTo>
                  <a:pt x="28955" y="787907"/>
                </a:lnTo>
                <a:lnTo>
                  <a:pt x="14477" y="773429"/>
                </a:lnTo>
                <a:lnTo>
                  <a:pt x="28955" y="773429"/>
                </a:lnTo>
                <a:lnTo>
                  <a:pt x="28955" y="28955"/>
                </a:lnTo>
                <a:lnTo>
                  <a:pt x="14477" y="28955"/>
                </a:lnTo>
                <a:lnTo>
                  <a:pt x="28955" y="14477"/>
                </a:lnTo>
                <a:lnTo>
                  <a:pt x="1857755" y="14477"/>
                </a:lnTo>
                <a:lnTo>
                  <a:pt x="1857755" y="0"/>
                </a:lnTo>
                <a:close/>
              </a:path>
              <a:path w="1858009" h="802639">
                <a:moveTo>
                  <a:pt x="28955" y="773429"/>
                </a:moveTo>
                <a:lnTo>
                  <a:pt x="14477" y="773429"/>
                </a:lnTo>
                <a:lnTo>
                  <a:pt x="28955" y="787907"/>
                </a:lnTo>
                <a:lnTo>
                  <a:pt x="28955" y="773429"/>
                </a:lnTo>
                <a:close/>
              </a:path>
              <a:path w="1858009" h="802639">
                <a:moveTo>
                  <a:pt x="1828799" y="773429"/>
                </a:moveTo>
                <a:lnTo>
                  <a:pt x="28955" y="773429"/>
                </a:lnTo>
                <a:lnTo>
                  <a:pt x="28955" y="787907"/>
                </a:lnTo>
                <a:lnTo>
                  <a:pt x="1828799" y="787907"/>
                </a:lnTo>
                <a:lnTo>
                  <a:pt x="1828799" y="773429"/>
                </a:lnTo>
                <a:close/>
              </a:path>
              <a:path w="1858009" h="802639">
                <a:moveTo>
                  <a:pt x="1828799" y="14477"/>
                </a:moveTo>
                <a:lnTo>
                  <a:pt x="1828799" y="787907"/>
                </a:lnTo>
                <a:lnTo>
                  <a:pt x="1843277" y="773429"/>
                </a:lnTo>
                <a:lnTo>
                  <a:pt x="1857755" y="773429"/>
                </a:lnTo>
                <a:lnTo>
                  <a:pt x="1857755" y="28955"/>
                </a:lnTo>
                <a:lnTo>
                  <a:pt x="1843277" y="28955"/>
                </a:lnTo>
                <a:lnTo>
                  <a:pt x="1828799" y="14477"/>
                </a:lnTo>
                <a:close/>
              </a:path>
              <a:path w="1858009" h="802639">
                <a:moveTo>
                  <a:pt x="1857755" y="773429"/>
                </a:moveTo>
                <a:lnTo>
                  <a:pt x="1843277" y="773429"/>
                </a:lnTo>
                <a:lnTo>
                  <a:pt x="1828799" y="787907"/>
                </a:lnTo>
                <a:lnTo>
                  <a:pt x="1857755" y="787907"/>
                </a:lnTo>
                <a:lnTo>
                  <a:pt x="1857755" y="773429"/>
                </a:lnTo>
                <a:close/>
              </a:path>
              <a:path w="1858009" h="802639">
                <a:moveTo>
                  <a:pt x="28955" y="14477"/>
                </a:moveTo>
                <a:lnTo>
                  <a:pt x="14477" y="28955"/>
                </a:lnTo>
                <a:lnTo>
                  <a:pt x="28955" y="28955"/>
                </a:lnTo>
                <a:lnTo>
                  <a:pt x="28955" y="14477"/>
                </a:lnTo>
                <a:close/>
              </a:path>
              <a:path w="1858009" h="802639">
                <a:moveTo>
                  <a:pt x="1828799" y="14477"/>
                </a:moveTo>
                <a:lnTo>
                  <a:pt x="28955" y="14477"/>
                </a:lnTo>
                <a:lnTo>
                  <a:pt x="28955" y="28955"/>
                </a:lnTo>
                <a:lnTo>
                  <a:pt x="1828799" y="28955"/>
                </a:lnTo>
                <a:lnTo>
                  <a:pt x="1828799" y="14477"/>
                </a:lnTo>
                <a:close/>
              </a:path>
              <a:path w="1858009" h="802639">
                <a:moveTo>
                  <a:pt x="1857755" y="14477"/>
                </a:moveTo>
                <a:lnTo>
                  <a:pt x="1828799" y="14477"/>
                </a:lnTo>
                <a:lnTo>
                  <a:pt x="1843277" y="28955"/>
                </a:lnTo>
                <a:lnTo>
                  <a:pt x="1857755" y="28955"/>
                </a:lnTo>
                <a:lnTo>
                  <a:pt x="1857755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84724" y="3295653"/>
            <a:ext cx="1436846" cy="775335"/>
          </a:xfrm>
          <a:custGeom>
            <a:avLst/>
            <a:gdLst/>
            <a:ahLst/>
            <a:cxnLst/>
            <a:rect l="l" t="t" r="r" b="b"/>
            <a:pathLst>
              <a:path w="1915795" h="775335">
                <a:moveTo>
                  <a:pt x="1098041" y="672845"/>
                </a:moveTo>
                <a:lnTo>
                  <a:pt x="817625" y="672845"/>
                </a:lnTo>
                <a:lnTo>
                  <a:pt x="957833" y="774953"/>
                </a:lnTo>
                <a:lnTo>
                  <a:pt x="1098041" y="672845"/>
                </a:lnTo>
                <a:close/>
              </a:path>
              <a:path w="1915795" h="775335">
                <a:moveTo>
                  <a:pt x="1357121" y="629411"/>
                </a:moveTo>
                <a:lnTo>
                  <a:pt x="558545" y="629411"/>
                </a:lnTo>
                <a:lnTo>
                  <a:pt x="591311" y="745235"/>
                </a:lnTo>
                <a:lnTo>
                  <a:pt x="817625" y="672845"/>
                </a:lnTo>
                <a:lnTo>
                  <a:pt x="1344834" y="672845"/>
                </a:lnTo>
                <a:lnTo>
                  <a:pt x="1357121" y="629411"/>
                </a:lnTo>
                <a:close/>
              </a:path>
              <a:path w="1915795" h="775335">
                <a:moveTo>
                  <a:pt x="1344834" y="672845"/>
                </a:moveTo>
                <a:lnTo>
                  <a:pt x="1098041" y="672845"/>
                </a:lnTo>
                <a:lnTo>
                  <a:pt x="1324355" y="745235"/>
                </a:lnTo>
                <a:lnTo>
                  <a:pt x="1344834" y="672845"/>
                </a:lnTo>
                <a:close/>
              </a:path>
              <a:path w="1915795" h="775335">
                <a:moveTo>
                  <a:pt x="280415" y="113537"/>
                </a:moveTo>
                <a:lnTo>
                  <a:pt x="360425" y="226313"/>
                </a:lnTo>
                <a:lnTo>
                  <a:pt x="73151" y="239267"/>
                </a:lnTo>
                <a:lnTo>
                  <a:pt x="253745" y="330707"/>
                </a:lnTo>
                <a:lnTo>
                  <a:pt x="0" y="387857"/>
                </a:lnTo>
                <a:lnTo>
                  <a:pt x="253745" y="444245"/>
                </a:lnTo>
                <a:lnTo>
                  <a:pt x="73151" y="535685"/>
                </a:lnTo>
                <a:lnTo>
                  <a:pt x="360425" y="549401"/>
                </a:lnTo>
                <a:lnTo>
                  <a:pt x="280415" y="661415"/>
                </a:lnTo>
                <a:lnTo>
                  <a:pt x="558545" y="629411"/>
                </a:lnTo>
                <a:lnTo>
                  <a:pt x="1612391" y="629411"/>
                </a:lnTo>
                <a:lnTo>
                  <a:pt x="1555241" y="549401"/>
                </a:lnTo>
                <a:lnTo>
                  <a:pt x="1842515" y="535685"/>
                </a:lnTo>
                <a:lnTo>
                  <a:pt x="1662683" y="444245"/>
                </a:lnTo>
                <a:lnTo>
                  <a:pt x="1915667" y="387857"/>
                </a:lnTo>
                <a:lnTo>
                  <a:pt x="1662683" y="330707"/>
                </a:lnTo>
                <a:lnTo>
                  <a:pt x="1842515" y="239267"/>
                </a:lnTo>
                <a:lnTo>
                  <a:pt x="1555241" y="226313"/>
                </a:lnTo>
                <a:lnTo>
                  <a:pt x="1612005" y="146303"/>
                </a:lnTo>
                <a:lnTo>
                  <a:pt x="558545" y="146303"/>
                </a:lnTo>
                <a:lnTo>
                  <a:pt x="280415" y="113537"/>
                </a:lnTo>
                <a:close/>
              </a:path>
              <a:path w="1915795" h="775335">
                <a:moveTo>
                  <a:pt x="1612391" y="629411"/>
                </a:moveTo>
                <a:lnTo>
                  <a:pt x="1357121" y="629411"/>
                </a:lnTo>
                <a:lnTo>
                  <a:pt x="1635251" y="661415"/>
                </a:lnTo>
                <a:lnTo>
                  <a:pt x="1612391" y="629411"/>
                </a:lnTo>
                <a:close/>
              </a:path>
              <a:path w="1915795" h="775335">
                <a:moveTo>
                  <a:pt x="591311" y="29717"/>
                </a:moveTo>
                <a:lnTo>
                  <a:pt x="558545" y="146303"/>
                </a:lnTo>
                <a:lnTo>
                  <a:pt x="1357121" y="146303"/>
                </a:lnTo>
                <a:lnTo>
                  <a:pt x="1344915" y="102869"/>
                </a:lnTo>
                <a:lnTo>
                  <a:pt x="817625" y="102869"/>
                </a:lnTo>
                <a:lnTo>
                  <a:pt x="591311" y="29717"/>
                </a:lnTo>
                <a:close/>
              </a:path>
              <a:path w="1915795" h="775335">
                <a:moveTo>
                  <a:pt x="1635251" y="113537"/>
                </a:moveTo>
                <a:lnTo>
                  <a:pt x="1357121" y="146303"/>
                </a:lnTo>
                <a:lnTo>
                  <a:pt x="1612005" y="146303"/>
                </a:lnTo>
                <a:lnTo>
                  <a:pt x="1635251" y="113537"/>
                </a:lnTo>
                <a:close/>
              </a:path>
              <a:path w="1915795" h="775335">
                <a:moveTo>
                  <a:pt x="957833" y="0"/>
                </a:moveTo>
                <a:lnTo>
                  <a:pt x="817625" y="102869"/>
                </a:lnTo>
                <a:lnTo>
                  <a:pt x="1098041" y="102869"/>
                </a:lnTo>
                <a:lnTo>
                  <a:pt x="957833" y="0"/>
                </a:lnTo>
                <a:close/>
              </a:path>
              <a:path w="1915795" h="775335">
                <a:moveTo>
                  <a:pt x="1324355" y="29717"/>
                </a:moveTo>
                <a:lnTo>
                  <a:pt x="1098041" y="102869"/>
                </a:lnTo>
                <a:lnTo>
                  <a:pt x="1344915" y="102869"/>
                </a:lnTo>
                <a:lnTo>
                  <a:pt x="1324355" y="29717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68722" y="3290319"/>
            <a:ext cx="1469708" cy="786765"/>
          </a:xfrm>
          <a:custGeom>
            <a:avLst/>
            <a:gdLst/>
            <a:ahLst/>
            <a:cxnLst/>
            <a:rect l="l" t="t" r="r" b="b"/>
            <a:pathLst>
              <a:path w="1959609" h="786764">
                <a:moveTo>
                  <a:pt x="852296" y="681989"/>
                </a:moveTo>
                <a:lnTo>
                  <a:pt x="836675" y="681989"/>
                </a:lnTo>
                <a:lnTo>
                  <a:pt x="840485" y="682751"/>
                </a:lnTo>
                <a:lnTo>
                  <a:pt x="838558" y="683369"/>
                </a:lnTo>
                <a:lnTo>
                  <a:pt x="979169" y="786383"/>
                </a:lnTo>
                <a:lnTo>
                  <a:pt x="992763" y="776477"/>
                </a:lnTo>
                <a:lnTo>
                  <a:pt x="976121" y="776477"/>
                </a:lnTo>
                <a:lnTo>
                  <a:pt x="979169" y="774261"/>
                </a:lnTo>
                <a:lnTo>
                  <a:pt x="852296" y="681989"/>
                </a:lnTo>
                <a:close/>
              </a:path>
              <a:path w="1959609" h="786764">
                <a:moveTo>
                  <a:pt x="979169" y="774261"/>
                </a:moveTo>
                <a:lnTo>
                  <a:pt x="976121" y="776477"/>
                </a:lnTo>
                <a:lnTo>
                  <a:pt x="982217" y="776477"/>
                </a:lnTo>
                <a:lnTo>
                  <a:pt x="979169" y="774261"/>
                </a:lnTo>
                <a:close/>
              </a:path>
              <a:path w="1959609" h="786764">
                <a:moveTo>
                  <a:pt x="1118615" y="672845"/>
                </a:moveTo>
                <a:lnTo>
                  <a:pt x="979169" y="774261"/>
                </a:lnTo>
                <a:lnTo>
                  <a:pt x="982217" y="776477"/>
                </a:lnTo>
                <a:lnTo>
                  <a:pt x="992763" y="776477"/>
                </a:lnTo>
                <a:lnTo>
                  <a:pt x="1120304" y="683536"/>
                </a:lnTo>
                <a:lnTo>
                  <a:pt x="1117853" y="682751"/>
                </a:lnTo>
                <a:lnTo>
                  <a:pt x="1122425" y="681989"/>
                </a:lnTo>
                <a:lnTo>
                  <a:pt x="1147190" y="681989"/>
                </a:lnTo>
                <a:lnTo>
                  <a:pt x="1118615" y="672845"/>
                </a:lnTo>
                <a:close/>
              </a:path>
              <a:path w="1959609" h="786764">
                <a:moveTo>
                  <a:pt x="585389" y="635507"/>
                </a:moveTo>
                <a:lnTo>
                  <a:pt x="575309" y="635507"/>
                </a:lnTo>
                <a:lnTo>
                  <a:pt x="580643" y="639317"/>
                </a:lnTo>
                <a:lnTo>
                  <a:pt x="576523" y="639796"/>
                </a:lnTo>
                <a:lnTo>
                  <a:pt x="609599" y="756665"/>
                </a:lnTo>
                <a:lnTo>
                  <a:pt x="631022" y="749807"/>
                </a:lnTo>
                <a:lnTo>
                  <a:pt x="617219" y="749807"/>
                </a:lnTo>
                <a:lnTo>
                  <a:pt x="611123" y="745997"/>
                </a:lnTo>
                <a:lnTo>
                  <a:pt x="615746" y="744518"/>
                </a:lnTo>
                <a:lnTo>
                  <a:pt x="585389" y="635507"/>
                </a:lnTo>
                <a:close/>
              </a:path>
              <a:path w="1959609" h="786764">
                <a:moveTo>
                  <a:pt x="1147190" y="681989"/>
                </a:moveTo>
                <a:lnTo>
                  <a:pt x="1122425" y="681989"/>
                </a:lnTo>
                <a:lnTo>
                  <a:pt x="1120304" y="683536"/>
                </a:lnTo>
                <a:lnTo>
                  <a:pt x="1348739" y="756665"/>
                </a:lnTo>
                <a:lnTo>
                  <a:pt x="1350680" y="749807"/>
                </a:lnTo>
                <a:lnTo>
                  <a:pt x="1341119" y="749807"/>
                </a:lnTo>
                <a:lnTo>
                  <a:pt x="1342592" y="744518"/>
                </a:lnTo>
                <a:lnTo>
                  <a:pt x="1147190" y="681989"/>
                </a:lnTo>
                <a:close/>
              </a:path>
              <a:path w="1959609" h="786764">
                <a:moveTo>
                  <a:pt x="615746" y="744518"/>
                </a:moveTo>
                <a:lnTo>
                  <a:pt x="611123" y="745997"/>
                </a:lnTo>
                <a:lnTo>
                  <a:pt x="617219" y="749807"/>
                </a:lnTo>
                <a:lnTo>
                  <a:pt x="615746" y="744518"/>
                </a:lnTo>
                <a:close/>
              </a:path>
              <a:path w="1959609" h="786764">
                <a:moveTo>
                  <a:pt x="839723" y="672845"/>
                </a:moveTo>
                <a:lnTo>
                  <a:pt x="615746" y="744518"/>
                </a:lnTo>
                <a:lnTo>
                  <a:pt x="617219" y="749807"/>
                </a:lnTo>
                <a:lnTo>
                  <a:pt x="631022" y="749807"/>
                </a:lnTo>
                <a:lnTo>
                  <a:pt x="838558" y="683369"/>
                </a:lnTo>
                <a:lnTo>
                  <a:pt x="836675" y="681989"/>
                </a:lnTo>
                <a:lnTo>
                  <a:pt x="852296" y="681989"/>
                </a:lnTo>
                <a:lnTo>
                  <a:pt x="839723" y="672845"/>
                </a:lnTo>
                <a:close/>
              </a:path>
              <a:path w="1959609" h="786764">
                <a:moveTo>
                  <a:pt x="1342592" y="744518"/>
                </a:moveTo>
                <a:lnTo>
                  <a:pt x="1341119" y="749807"/>
                </a:lnTo>
                <a:lnTo>
                  <a:pt x="1347215" y="745997"/>
                </a:lnTo>
                <a:lnTo>
                  <a:pt x="1342592" y="744518"/>
                </a:lnTo>
                <a:close/>
              </a:path>
              <a:path w="1959609" h="786764">
                <a:moveTo>
                  <a:pt x="1374647" y="629411"/>
                </a:moveTo>
                <a:lnTo>
                  <a:pt x="1342592" y="744518"/>
                </a:lnTo>
                <a:lnTo>
                  <a:pt x="1347215" y="745997"/>
                </a:lnTo>
                <a:lnTo>
                  <a:pt x="1341119" y="749807"/>
                </a:lnTo>
                <a:lnTo>
                  <a:pt x="1350680" y="749807"/>
                </a:lnTo>
                <a:lnTo>
                  <a:pt x="1381816" y="639796"/>
                </a:lnTo>
                <a:lnTo>
                  <a:pt x="1377695" y="639317"/>
                </a:lnTo>
                <a:lnTo>
                  <a:pt x="1383029" y="635507"/>
                </a:lnTo>
                <a:lnTo>
                  <a:pt x="1427243" y="635507"/>
                </a:lnTo>
                <a:lnTo>
                  <a:pt x="1374647" y="629411"/>
                </a:lnTo>
                <a:close/>
              </a:path>
              <a:path w="1959609" h="786764">
                <a:moveTo>
                  <a:pt x="1122425" y="681989"/>
                </a:moveTo>
                <a:lnTo>
                  <a:pt x="1117853" y="682751"/>
                </a:lnTo>
                <a:lnTo>
                  <a:pt x="1120304" y="683536"/>
                </a:lnTo>
                <a:lnTo>
                  <a:pt x="1122425" y="681989"/>
                </a:lnTo>
                <a:close/>
              </a:path>
              <a:path w="1959609" h="786764">
                <a:moveTo>
                  <a:pt x="836675" y="681989"/>
                </a:moveTo>
                <a:lnTo>
                  <a:pt x="838558" y="683369"/>
                </a:lnTo>
                <a:lnTo>
                  <a:pt x="840485" y="682751"/>
                </a:lnTo>
                <a:lnTo>
                  <a:pt x="836675" y="681989"/>
                </a:lnTo>
                <a:close/>
              </a:path>
              <a:path w="1959609" h="786764">
                <a:moveTo>
                  <a:pt x="372837" y="558885"/>
                </a:moveTo>
                <a:lnTo>
                  <a:pt x="291845" y="672845"/>
                </a:lnTo>
                <a:lnTo>
                  <a:pt x="318100" y="669797"/>
                </a:lnTo>
                <a:lnTo>
                  <a:pt x="305561" y="669797"/>
                </a:lnTo>
                <a:lnTo>
                  <a:pt x="301751" y="662177"/>
                </a:lnTo>
                <a:lnTo>
                  <a:pt x="311833" y="661006"/>
                </a:lnTo>
                <a:lnTo>
                  <a:pt x="384382" y="559307"/>
                </a:lnTo>
                <a:lnTo>
                  <a:pt x="381761" y="559307"/>
                </a:lnTo>
                <a:lnTo>
                  <a:pt x="372837" y="558885"/>
                </a:lnTo>
                <a:close/>
              </a:path>
              <a:path w="1959609" h="786764">
                <a:moveTo>
                  <a:pt x="1427243" y="635507"/>
                </a:moveTo>
                <a:lnTo>
                  <a:pt x="1383029" y="635507"/>
                </a:lnTo>
                <a:lnTo>
                  <a:pt x="1381816" y="639796"/>
                </a:lnTo>
                <a:lnTo>
                  <a:pt x="1666493" y="672845"/>
                </a:lnTo>
                <a:lnTo>
                  <a:pt x="1664327" y="669797"/>
                </a:lnTo>
                <a:lnTo>
                  <a:pt x="1652777" y="669797"/>
                </a:lnTo>
                <a:lnTo>
                  <a:pt x="1646439" y="660913"/>
                </a:lnTo>
                <a:lnTo>
                  <a:pt x="1427243" y="635507"/>
                </a:lnTo>
                <a:close/>
              </a:path>
              <a:path w="1959609" h="786764">
                <a:moveTo>
                  <a:pt x="311833" y="661006"/>
                </a:moveTo>
                <a:lnTo>
                  <a:pt x="301751" y="662177"/>
                </a:lnTo>
                <a:lnTo>
                  <a:pt x="305561" y="669797"/>
                </a:lnTo>
                <a:lnTo>
                  <a:pt x="311833" y="661006"/>
                </a:lnTo>
                <a:close/>
              </a:path>
              <a:path w="1959609" h="786764">
                <a:moveTo>
                  <a:pt x="583691" y="629411"/>
                </a:moveTo>
                <a:lnTo>
                  <a:pt x="311833" y="661006"/>
                </a:lnTo>
                <a:lnTo>
                  <a:pt x="305561" y="669797"/>
                </a:lnTo>
                <a:lnTo>
                  <a:pt x="318100" y="669797"/>
                </a:lnTo>
                <a:lnTo>
                  <a:pt x="576523" y="639796"/>
                </a:lnTo>
                <a:lnTo>
                  <a:pt x="575309" y="635507"/>
                </a:lnTo>
                <a:lnTo>
                  <a:pt x="585389" y="635507"/>
                </a:lnTo>
                <a:lnTo>
                  <a:pt x="583691" y="629411"/>
                </a:lnTo>
                <a:close/>
              </a:path>
              <a:path w="1959609" h="786764">
                <a:moveTo>
                  <a:pt x="1646439" y="660913"/>
                </a:moveTo>
                <a:lnTo>
                  <a:pt x="1652777" y="669797"/>
                </a:lnTo>
                <a:lnTo>
                  <a:pt x="1657349" y="662177"/>
                </a:lnTo>
                <a:lnTo>
                  <a:pt x="1646439" y="660913"/>
                </a:lnTo>
                <a:close/>
              </a:path>
              <a:path w="1959609" h="786764">
                <a:moveTo>
                  <a:pt x="1845896" y="537278"/>
                </a:moveTo>
                <a:lnTo>
                  <a:pt x="1567433" y="550163"/>
                </a:lnTo>
                <a:lnTo>
                  <a:pt x="1646439" y="660913"/>
                </a:lnTo>
                <a:lnTo>
                  <a:pt x="1657349" y="662177"/>
                </a:lnTo>
                <a:lnTo>
                  <a:pt x="1652777" y="669797"/>
                </a:lnTo>
                <a:lnTo>
                  <a:pt x="1664327" y="669797"/>
                </a:lnTo>
                <a:lnTo>
                  <a:pt x="1585803" y="559307"/>
                </a:lnTo>
                <a:lnTo>
                  <a:pt x="1576577" y="559307"/>
                </a:lnTo>
                <a:lnTo>
                  <a:pt x="1580387" y="551687"/>
                </a:lnTo>
                <a:lnTo>
                  <a:pt x="1737400" y="551687"/>
                </a:lnTo>
                <a:lnTo>
                  <a:pt x="1866057" y="545591"/>
                </a:lnTo>
                <a:lnTo>
                  <a:pt x="1862327" y="545591"/>
                </a:lnTo>
                <a:lnTo>
                  <a:pt x="1845896" y="537278"/>
                </a:lnTo>
                <a:close/>
              </a:path>
              <a:path w="1959609" h="786764">
                <a:moveTo>
                  <a:pt x="575309" y="635507"/>
                </a:moveTo>
                <a:lnTo>
                  <a:pt x="576523" y="639796"/>
                </a:lnTo>
                <a:lnTo>
                  <a:pt x="580643" y="639317"/>
                </a:lnTo>
                <a:lnTo>
                  <a:pt x="575309" y="635507"/>
                </a:lnTo>
                <a:close/>
              </a:path>
              <a:path w="1959609" h="786764">
                <a:moveTo>
                  <a:pt x="1383029" y="635507"/>
                </a:moveTo>
                <a:lnTo>
                  <a:pt x="1377695" y="639317"/>
                </a:lnTo>
                <a:lnTo>
                  <a:pt x="1381816" y="639796"/>
                </a:lnTo>
                <a:lnTo>
                  <a:pt x="1383029" y="635507"/>
                </a:lnTo>
                <a:close/>
              </a:path>
              <a:path w="1959609" h="786764">
                <a:moveTo>
                  <a:pt x="377951" y="551687"/>
                </a:moveTo>
                <a:lnTo>
                  <a:pt x="372837" y="558885"/>
                </a:lnTo>
                <a:lnTo>
                  <a:pt x="381761" y="559307"/>
                </a:lnTo>
                <a:lnTo>
                  <a:pt x="377951" y="551687"/>
                </a:lnTo>
                <a:close/>
              </a:path>
              <a:path w="1959609" h="786764">
                <a:moveTo>
                  <a:pt x="389818" y="551687"/>
                </a:moveTo>
                <a:lnTo>
                  <a:pt x="377951" y="551687"/>
                </a:lnTo>
                <a:lnTo>
                  <a:pt x="381761" y="559307"/>
                </a:lnTo>
                <a:lnTo>
                  <a:pt x="384382" y="559307"/>
                </a:lnTo>
                <a:lnTo>
                  <a:pt x="389818" y="551687"/>
                </a:lnTo>
                <a:close/>
              </a:path>
              <a:path w="1959609" h="786764">
                <a:moveTo>
                  <a:pt x="1580387" y="551687"/>
                </a:moveTo>
                <a:lnTo>
                  <a:pt x="1576577" y="559307"/>
                </a:lnTo>
                <a:lnTo>
                  <a:pt x="1585502" y="558885"/>
                </a:lnTo>
                <a:lnTo>
                  <a:pt x="1580387" y="551687"/>
                </a:lnTo>
                <a:close/>
              </a:path>
              <a:path w="1959609" h="786764">
                <a:moveTo>
                  <a:pt x="1585502" y="558885"/>
                </a:moveTo>
                <a:lnTo>
                  <a:pt x="1576577" y="559307"/>
                </a:lnTo>
                <a:lnTo>
                  <a:pt x="1585803" y="559307"/>
                </a:lnTo>
                <a:lnTo>
                  <a:pt x="1585502" y="558885"/>
                </a:lnTo>
                <a:close/>
              </a:path>
              <a:path w="1959609" h="786764">
                <a:moveTo>
                  <a:pt x="261495" y="451463"/>
                </a:moveTo>
                <a:lnTo>
                  <a:pt x="76199" y="544829"/>
                </a:lnTo>
                <a:lnTo>
                  <a:pt x="372837" y="558885"/>
                </a:lnTo>
                <a:lnTo>
                  <a:pt x="377951" y="551687"/>
                </a:lnTo>
                <a:lnTo>
                  <a:pt x="389818" y="551687"/>
                </a:lnTo>
                <a:lnTo>
                  <a:pt x="390905" y="550163"/>
                </a:lnTo>
                <a:lnTo>
                  <a:pt x="292099" y="545591"/>
                </a:lnTo>
                <a:lnTo>
                  <a:pt x="96773" y="545591"/>
                </a:lnTo>
                <a:lnTo>
                  <a:pt x="94487" y="536447"/>
                </a:lnTo>
                <a:lnTo>
                  <a:pt x="114776" y="536447"/>
                </a:lnTo>
                <a:lnTo>
                  <a:pt x="276796" y="454151"/>
                </a:lnTo>
                <a:lnTo>
                  <a:pt x="273557" y="454151"/>
                </a:lnTo>
                <a:lnTo>
                  <a:pt x="261495" y="451463"/>
                </a:lnTo>
                <a:close/>
              </a:path>
              <a:path w="1959609" h="786764">
                <a:moveTo>
                  <a:pt x="1737400" y="551687"/>
                </a:moveTo>
                <a:lnTo>
                  <a:pt x="1580387" y="551687"/>
                </a:lnTo>
                <a:lnTo>
                  <a:pt x="1585502" y="558885"/>
                </a:lnTo>
                <a:lnTo>
                  <a:pt x="1737400" y="551687"/>
                </a:lnTo>
                <a:close/>
              </a:path>
              <a:path w="1959609" h="786764">
                <a:moveTo>
                  <a:pt x="94487" y="536447"/>
                </a:moveTo>
                <a:lnTo>
                  <a:pt x="96773" y="545591"/>
                </a:lnTo>
                <a:lnTo>
                  <a:pt x="113082" y="537308"/>
                </a:lnTo>
                <a:lnTo>
                  <a:pt x="94487" y="536447"/>
                </a:lnTo>
                <a:close/>
              </a:path>
              <a:path w="1959609" h="786764">
                <a:moveTo>
                  <a:pt x="113082" y="537308"/>
                </a:moveTo>
                <a:lnTo>
                  <a:pt x="96773" y="545591"/>
                </a:lnTo>
                <a:lnTo>
                  <a:pt x="292099" y="545591"/>
                </a:lnTo>
                <a:lnTo>
                  <a:pt x="113082" y="537308"/>
                </a:lnTo>
                <a:close/>
              </a:path>
              <a:path w="1959609" h="786764">
                <a:moveTo>
                  <a:pt x="1863851" y="536447"/>
                </a:moveTo>
                <a:lnTo>
                  <a:pt x="1845896" y="537278"/>
                </a:lnTo>
                <a:lnTo>
                  <a:pt x="1862327" y="545591"/>
                </a:lnTo>
                <a:lnTo>
                  <a:pt x="1863851" y="536447"/>
                </a:lnTo>
                <a:close/>
              </a:path>
              <a:path w="1959609" h="786764">
                <a:moveTo>
                  <a:pt x="1865569" y="536447"/>
                </a:moveTo>
                <a:lnTo>
                  <a:pt x="1863851" y="536447"/>
                </a:lnTo>
                <a:lnTo>
                  <a:pt x="1862327" y="545591"/>
                </a:lnTo>
                <a:lnTo>
                  <a:pt x="1866057" y="545591"/>
                </a:lnTo>
                <a:lnTo>
                  <a:pt x="1882139" y="544829"/>
                </a:lnTo>
                <a:lnTo>
                  <a:pt x="1865569" y="536447"/>
                </a:lnTo>
                <a:close/>
              </a:path>
              <a:path w="1959609" h="786764">
                <a:moveTo>
                  <a:pt x="114776" y="536447"/>
                </a:moveTo>
                <a:lnTo>
                  <a:pt x="94487" y="536447"/>
                </a:lnTo>
                <a:lnTo>
                  <a:pt x="113082" y="537308"/>
                </a:lnTo>
                <a:lnTo>
                  <a:pt x="114776" y="536447"/>
                </a:lnTo>
                <a:close/>
              </a:path>
              <a:path w="1959609" h="786764">
                <a:moveTo>
                  <a:pt x="1915726" y="393191"/>
                </a:moveTo>
                <a:lnTo>
                  <a:pt x="1669541" y="448055"/>
                </a:lnTo>
                <a:lnTo>
                  <a:pt x="1845896" y="537278"/>
                </a:lnTo>
                <a:lnTo>
                  <a:pt x="1863851" y="536447"/>
                </a:lnTo>
                <a:lnTo>
                  <a:pt x="1865569" y="536447"/>
                </a:lnTo>
                <a:lnTo>
                  <a:pt x="1702876" y="454151"/>
                </a:lnTo>
                <a:lnTo>
                  <a:pt x="1684781" y="454151"/>
                </a:lnTo>
                <a:lnTo>
                  <a:pt x="1686305" y="445769"/>
                </a:lnTo>
                <a:lnTo>
                  <a:pt x="1722500" y="445769"/>
                </a:lnTo>
                <a:lnTo>
                  <a:pt x="1938527" y="397763"/>
                </a:lnTo>
                <a:lnTo>
                  <a:pt x="1936241" y="397763"/>
                </a:lnTo>
                <a:lnTo>
                  <a:pt x="1915726" y="393191"/>
                </a:lnTo>
                <a:close/>
              </a:path>
              <a:path w="1959609" h="786764">
                <a:moveTo>
                  <a:pt x="272795" y="445769"/>
                </a:moveTo>
                <a:lnTo>
                  <a:pt x="261495" y="451463"/>
                </a:lnTo>
                <a:lnTo>
                  <a:pt x="273557" y="454151"/>
                </a:lnTo>
                <a:lnTo>
                  <a:pt x="272795" y="445769"/>
                </a:lnTo>
                <a:close/>
              </a:path>
              <a:path w="1959609" h="786764">
                <a:moveTo>
                  <a:pt x="278569" y="445769"/>
                </a:moveTo>
                <a:lnTo>
                  <a:pt x="272795" y="445769"/>
                </a:lnTo>
                <a:lnTo>
                  <a:pt x="273557" y="454151"/>
                </a:lnTo>
                <a:lnTo>
                  <a:pt x="276796" y="454151"/>
                </a:lnTo>
                <a:lnTo>
                  <a:pt x="288797" y="448055"/>
                </a:lnTo>
                <a:lnTo>
                  <a:pt x="278569" y="445769"/>
                </a:lnTo>
                <a:close/>
              </a:path>
              <a:path w="1959609" h="786764">
                <a:moveTo>
                  <a:pt x="1686305" y="445769"/>
                </a:moveTo>
                <a:lnTo>
                  <a:pt x="1684781" y="454151"/>
                </a:lnTo>
                <a:lnTo>
                  <a:pt x="1697353" y="451358"/>
                </a:lnTo>
                <a:lnTo>
                  <a:pt x="1686305" y="445769"/>
                </a:lnTo>
                <a:close/>
              </a:path>
              <a:path w="1959609" h="786764">
                <a:moveTo>
                  <a:pt x="1697353" y="451358"/>
                </a:moveTo>
                <a:lnTo>
                  <a:pt x="1684781" y="454151"/>
                </a:lnTo>
                <a:lnTo>
                  <a:pt x="1702876" y="454151"/>
                </a:lnTo>
                <a:lnTo>
                  <a:pt x="1697353" y="451358"/>
                </a:lnTo>
                <a:close/>
              </a:path>
              <a:path w="1959609" h="786764">
                <a:moveTo>
                  <a:pt x="260562" y="334402"/>
                </a:moveTo>
                <a:lnTo>
                  <a:pt x="0" y="393191"/>
                </a:lnTo>
                <a:lnTo>
                  <a:pt x="261495" y="451463"/>
                </a:lnTo>
                <a:lnTo>
                  <a:pt x="272795" y="445769"/>
                </a:lnTo>
                <a:lnTo>
                  <a:pt x="278569" y="445769"/>
                </a:lnTo>
                <a:lnTo>
                  <a:pt x="63773" y="397763"/>
                </a:lnTo>
                <a:lnTo>
                  <a:pt x="22859" y="397763"/>
                </a:lnTo>
                <a:lnTo>
                  <a:pt x="22859" y="388619"/>
                </a:lnTo>
                <a:lnTo>
                  <a:pt x="63773" y="388619"/>
                </a:lnTo>
                <a:lnTo>
                  <a:pt x="278569" y="340613"/>
                </a:lnTo>
                <a:lnTo>
                  <a:pt x="272795" y="340613"/>
                </a:lnTo>
                <a:lnTo>
                  <a:pt x="260562" y="334402"/>
                </a:lnTo>
                <a:close/>
              </a:path>
              <a:path w="1959609" h="786764">
                <a:moveTo>
                  <a:pt x="1722500" y="445769"/>
                </a:moveTo>
                <a:lnTo>
                  <a:pt x="1686305" y="445769"/>
                </a:lnTo>
                <a:lnTo>
                  <a:pt x="1697353" y="451358"/>
                </a:lnTo>
                <a:lnTo>
                  <a:pt x="1722500" y="445769"/>
                </a:lnTo>
                <a:close/>
              </a:path>
              <a:path w="1959609" h="786764">
                <a:moveTo>
                  <a:pt x="22859" y="388619"/>
                </a:moveTo>
                <a:lnTo>
                  <a:pt x="22859" y="397763"/>
                </a:lnTo>
                <a:lnTo>
                  <a:pt x="43316" y="393191"/>
                </a:lnTo>
                <a:lnTo>
                  <a:pt x="22859" y="388619"/>
                </a:lnTo>
                <a:close/>
              </a:path>
              <a:path w="1959609" h="786764">
                <a:moveTo>
                  <a:pt x="43316" y="393191"/>
                </a:moveTo>
                <a:lnTo>
                  <a:pt x="22859" y="397763"/>
                </a:lnTo>
                <a:lnTo>
                  <a:pt x="63773" y="397763"/>
                </a:lnTo>
                <a:lnTo>
                  <a:pt x="43316" y="393191"/>
                </a:lnTo>
                <a:close/>
              </a:path>
              <a:path w="1959609" h="786764">
                <a:moveTo>
                  <a:pt x="1936241" y="388619"/>
                </a:moveTo>
                <a:lnTo>
                  <a:pt x="1915726" y="393191"/>
                </a:lnTo>
                <a:lnTo>
                  <a:pt x="1936241" y="397763"/>
                </a:lnTo>
                <a:lnTo>
                  <a:pt x="1936241" y="388619"/>
                </a:lnTo>
                <a:close/>
              </a:path>
              <a:path w="1959609" h="786764">
                <a:moveTo>
                  <a:pt x="1938781" y="388619"/>
                </a:moveTo>
                <a:lnTo>
                  <a:pt x="1936241" y="388619"/>
                </a:lnTo>
                <a:lnTo>
                  <a:pt x="1936241" y="397763"/>
                </a:lnTo>
                <a:lnTo>
                  <a:pt x="1938527" y="397763"/>
                </a:lnTo>
                <a:lnTo>
                  <a:pt x="1959101" y="393191"/>
                </a:lnTo>
                <a:lnTo>
                  <a:pt x="1938781" y="388619"/>
                </a:lnTo>
                <a:close/>
              </a:path>
              <a:path w="1959609" h="786764">
                <a:moveTo>
                  <a:pt x="63773" y="388619"/>
                </a:moveTo>
                <a:lnTo>
                  <a:pt x="22859" y="388619"/>
                </a:lnTo>
                <a:lnTo>
                  <a:pt x="43316" y="393191"/>
                </a:lnTo>
                <a:lnTo>
                  <a:pt x="63773" y="388619"/>
                </a:lnTo>
                <a:close/>
              </a:path>
              <a:path w="1959609" h="786764">
                <a:moveTo>
                  <a:pt x="1845896" y="249105"/>
                </a:moveTo>
                <a:lnTo>
                  <a:pt x="1669541" y="338327"/>
                </a:lnTo>
                <a:lnTo>
                  <a:pt x="1915726" y="393191"/>
                </a:lnTo>
                <a:lnTo>
                  <a:pt x="1936241" y="388619"/>
                </a:lnTo>
                <a:lnTo>
                  <a:pt x="1938781" y="388619"/>
                </a:lnTo>
                <a:lnTo>
                  <a:pt x="1725421" y="340613"/>
                </a:lnTo>
                <a:lnTo>
                  <a:pt x="1686305" y="340613"/>
                </a:lnTo>
                <a:lnTo>
                  <a:pt x="1684781" y="331469"/>
                </a:lnTo>
                <a:lnTo>
                  <a:pt x="1704244" y="331469"/>
                </a:lnTo>
                <a:lnTo>
                  <a:pt x="1864200" y="249935"/>
                </a:lnTo>
                <a:lnTo>
                  <a:pt x="1863851" y="249935"/>
                </a:lnTo>
                <a:lnTo>
                  <a:pt x="1845896" y="249105"/>
                </a:lnTo>
                <a:close/>
              </a:path>
              <a:path w="1959609" h="786764">
                <a:moveTo>
                  <a:pt x="273557" y="331469"/>
                </a:moveTo>
                <a:lnTo>
                  <a:pt x="260562" y="334402"/>
                </a:lnTo>
                <a:lnTo>
                  <a:pt x="272795" y="340613"/>
                </a:lnTo>
                <a:lnTo>
                  <a:pt x="273557" y="331469"/>
                </a:lnTo>
                <a:close/>
              </a:path>
              <a:path w="1959609" h="786764">
                <a:moveTo>
                  <a:pt x="275296" y="331469"/>
                </a:moveTo>
                <a:lnTo>
                  <a:pt x="273557" y="331469"/>
                </a:lnTo>
                <a:lnTo>
                  <a:pt x="272795" y="340613"/>
                </a:lnTo>
                <a:lnTo>
                  <a:pt x="278569" y="340613"/>
                </a:lnTo>
                <a:lnTo>
                  <a:pt x="288797" y="338327"/>
                </a:lnTo>
                <a:lnTo>
                  <a:pt x="275296" y="331469"/>
                </a:lnTo>
                <a:close/>
              </a:path>
              <a:path w="1959609" h="786764">
                <a:moveTo>
                  <a:pt x="1684781" y="331469"/>
                </a:moveTo>
                <a:lnTo>
                  <a:pt x="1686305" y="340613"/>
                </a:lnTo>
                <a:lnTo>
                  <a:pt x="1698284" y="334508"/>
                </a:lnTo>
                <a:lnTo>
                  <a:pt x="1684781" y="331469"/>
                </a:lnTo>
                <a:close/>
              </a:path>
              <a:path w="1959609" h="786764">
                <a:moveTo>
                  <a:pt x="1698284" y="334508"/>
                </a:moveTo>
                <a:lnTo>
                  <a:pt x="1686305" y="340613"/>
                </a:lnTo>
                <a:lnTo>
                  <a:pt x="1725421" y="340613"/>
                </a:lnTo>
                <a:lnTo>
                  <a:pt x="1698284" y="334508"/>
                </a:lnTo>
                <a:close/>
              </a:path>
              <a:path w="1959609" h="786764">
                <a:moveTo>
                  <a:pt x="1704244" y="331469"/>
                </a:moveTo>
                <a:lnTo>
                  <a:pt x="1684781" y="331469"/>
                </a:lnTo>
                <a:lnTo>
                  <a:pt x="1698284" y="334508"/>
                </a:lnTo>
                <a:lnTo>
                  <a:pt x="1704244" y="331469"/>
                </a:lnTo>
                <a:close/>
              </a:path>
              <a:path w="1959609" h="786764">
                <a:moveTo>
                  <a:pt x="372821" y="227477"/>
                </a:moveTo>
                <a:lnTo>
                  <a:pt x="76199" y="240791"/>
                </a:lnTo>
                <a:lnTo>
                  <a:pt x="260562" y="334402"/>
                </a:lnTo>
                <a:lnTo>
                  <a:pt x="273557" y="331469"/>
                </a:lnTo>
                <a:lnTo>
                  <a:pt x="275296" y="331469"/>
                </a:lnTo>
                <a:lnTo>
                  <a:pt x="114776" y="249935"/>
                </a:lnTo>
                <a:lnTo>
                  <a:pt x="94487" y="249935"/>
                </a:lnTo>
                <a:lnTo>
                  <a:pt x="96773" y="240791"/>
                </a:lnTo>
                <a:lnTo>
                  <a:pt x="292099" y="240791"/>
                </a:lnTo>
                <a:lnTo>
                  <a:pt x="390905" y="236219"/>
                </a:lnTo>
                <a:lnTo>
                  <a:pt x="389818" y="234695"/>
                </a:lnTo>
                <a:lnTo>
                  <a:pt x="377951" y="234695"/>
                </a:lnTo>
                <a:lnTo>
                  <a:pt x="372821" y="227477"/>
                </a:lnTo>
                <a:close/>
              </a:path>
              <a:path w="1959609" h="786764">
                <a:moveTo>
                  <a:pt x="96773" y="240791"/>
                </a:moveTo>
                <a:lnTo>
                  <a:pt x="94487" y="249935"/>
                </a:lnTo>
                <a:lnTo>
                  <a:pt x="113082" y="249075"/>
                </a:lnTo>
                <a:lnTo>
                  <a:pt x="96773" y="240791"/>
                </a:lnTo>
                <a:close/>
              </a:path>
              <a:path w="1959609" h="786764">
                <a:moveTo>
                  <a:pt x="113082" y="249075"/>
                </a:moveTo>
                <a:lnTo>
                  <a:pt x="94487" y="249935"/>
                </a:lnTo>
                <a:lnTo>
                  <a:pt x="114776" y="249935"/>
                </a:lnTo>
                <a:lnTo>
                  <a:pt x="113082" y="249075"/>
                </a:lnTo>
                <a:close/>
              </a:path>
              <a:path w="1959609" h="786764">
                <a:moveTo>
                  <a:pt x="1862327" y="240791"/>
                </a:moveTo>
                <a:lnTo>
                  <a:pt x="1845896" y="249105"/>
                </a:lnTo>
                <a:lnTo>
                  <a:pt x="1863851" y="249935"/>
                </a:lnTo>
                <a:lnTo>
                  <a:pt x="1862327" y="240791"/>
                </a:lnTo>
                <a:close/>
              </a:path>
              <a:path w="1959609" h="786764">
                <a:moveTo>
                  <a:pt x="1882139" y="240791"/>
                </a:moveTo>
                <a:lnTo>
                  <a:pt x="1862327" y="240791"/>
                </a:lnTo>
                <a:lnTo>
                  <a:pt x="1863851" y="249935"/>
                </a:lnTo>
                <a:lnTo>
                  <a:pt x="1864200" y="249935"/>
                </a:lnTo>
                <a:lnTo>
                  <a:pt x="1882139" y="240791"/>
                </a:lnTo>
                <a:close/>
              </a:path>
              <a:path w="1959609" h="786764">
                <a:moveTo>
                  <a:pt x="1664327" y="116585"/>
                </a:moveTo>
                <a:lnTo>
                  <a:pt x="1652777" y="116585"/>
                </a:lnTo>
                <a:lnTo>
                  <a:pt x="1657349" y="124205"/>
                </a:lnTo>
                <a:lnTo>
                  <a:pt x="1646439" y="125470"/>
                </a:lnTo>
                <a:lnTo>
                  <a:pt x="1567433" y="236219"/>
                </a:lnTo>
                <a:lnTo>
                  <a:pt x="1845896" y="249105"/>
                </a:lnTo>
                <a:lnTo>
                  <a:pt x="1862327" y="240791"/>
                </a:lnTo>
                <a:lnTo>
                  <a:pt x="1882139" y="240791"/>
                </a:lnTo>
                <a:lnTo>
                  <a:pt x="1746334" y="234695"/>
                </a:lnTo>
                <a:lnTo>
                  <a:pt x="1580387" y="234695"/>
                </a:lnTo>
                <a:lnTo>
                  <a:pt x="1576577" y="227075"/>
                </a:lnTo>
                <a:lnTo>
                  <a:pt x="1585803" y="227075"/>
                </a:lnTo>
                <a:lnTo>
                  <a:pt x="1664327" y="116585"/>
                </a:lnTo>
                <a:close/>
              </a:path>
              <a:path w="1959609" h="786764">
                <a:moveTo>
                  <a:pt x="292099" y="240791"/>
                </a:moveTo>
                <a:lnTo>
                  <a:pt x="96773" y="240791"/>
                </a:lnTo>
                <a:lnTo>
                  <a:pt x="113082" y="249075"/>
                </a:lnTo>
                <a:lnTo>
                  <a:pt x="292099" y="240791"/>
                </a:lnTo>
                <a:close/>
              </a:path>
              <a:path w="1959609" h="786764">
                <a:moveTo>
                  <a:pt x="381761" y="227075"/>
                </a:moveTo>
                <a:lnTo>
                  <a:pt x="372821" y="227477"/>
                </a:lnTo>
                <a:lnTo>
                  <a:pt x="377951" y="234695"/>
                </a:lnTo>
                <a:lnTo>
                  <a:pt x="381761" y="227075"/>
                </a:lnTo>
                <a:close/>
              </a:path>
              <a:path w="1959609" h="786764">
                <a:moveTo>
                  <a:pt x="384382" y="227075"/>
                </a:moveTo>
                <a:lnTo>
                  <a:pt x="381761" y="227075"/>
                </a:lnTo>
                <a:lnTo>
                  <a:pt x="377951" y="234695"/>
                </a:lnTo>
                <a:lnTo>
                  <a:pt x="389818" y="234695"/>
                </a:lnTo>
                <a:lnTo>
                  <a:pt x="384382" y="227075"/>
                </a:lnTo>
                <a:close/>
              </a:path>
              <a:path w="1959609" h="786764">
                <a:moveTo>
                  <a:pt x="1576577" y="227075"/>
                </a:moveTo>
                <a:lnTo>
                  <a:pt x="1580387" y="234695"/>
                </a:lnTo>
                <a:lnTo>
                  <a:pt x="1585518" y="227477"/>
                </a:lnTo>
                <a:lnTo>
                  <a:pt x="1576577" y="227075"/>
                </a:lnTo>
                <a:close/>
              </a:path>
              <a:path w="1959609" h="786764">
                <a:moveTo>
                  <a:pt x="1585518" y="227477"/>
                </a:moveTo>
                <a:lnTo>
                  <a:pt x="1580387" y="234695"/>
                </a:lnTo>
                <a:lnTo>
                  <a:pt x="1746334" y="234695"/>
                </a:lnTo>
                <a:lnTo>
                  <a:pt x="1585518" y="227477"/>
                </a:lnTo>
                <a:close/>
              </a:path>
              <a:path w="1959609" h="786764">
                <a:moveTo>
                  <a:pt x="291845" y="113537"/>
                </a:moveTo>
                <a:lnTo>
                  <a:pt x="372821" y="227477"/>
                </a:lnTo>
                <a:lnTo>
                  <a:pt x="381761" y="227075"/>
                </a:lnTo>
                <a:lnTo>
                  <a:pt x="384382" y="227075"/>
                </a:lnTo>
                <a:lnTo>
                  <a:pt x="311833" y="125377"/>
                </a:lnTo>
                <a:lnTo>
                  <a:pt x="301751" y="124205"/>
                </a:lnTo>
                <a:lnTo>
                  <a:pt x="305561" y="116585"/>
                </a:lnTo>
                <a:lnTo>
                  <a:pt x="318100" y="116585"/>
                </a:lnTo>
                <a:lnTo>
                  <a:pt x="291845" y="113537"/>
                </a:lnTo>
                <a:close/>
              </a:path>
              <a:path w="1959609" h="786764">
                <a:moveTo>
                  <a:pt x="1585803" y="227075"/>
                </a:moveTo>
                <a:lnTo>
                  <a:pt x="1576577" y="227075"/>
                </a:lnTo>
                <a:lnTo>
                  <a:pt x="1585518" y="227477"/>
                </a:lnTo>
                <a:lnTo>
                  <a:pt x="1585803" y="227075"/>
                </a:lnTo>
                <a:close/>
              </a:path>
              <a:path w="1959609" h="786764">
                <a:moveTo>
                  <a:pt x="318100" y="116585"/>
                </a:moveTo>
                <a:lnTo>
                  <a:pt x="305561" y="116585"/>
                </a:lnTo>
                <a:lnTo>
                  <a:pt x="311833" y="125377"/>
                </a:lnTo>
                <a:lnTo>
                  <a:pt x="583691" y="156971"/>
                </a:lnTo>
                <a:lnTo>
                  <a:pt x="585601" y="150113"/>
                </a:lnTo>
                <a:lnTo>
                  <a:pt x="575309" y="150113"/>
                </a:lnTo>
                <a:lnTo>
                  <a:pt x="576314" y="146563"/>
                </a:lnTo>
                <a:lnTo>
                  <a:pt x="318100" y="116585"/>
                </a:lnTo>
                <a:close/>
              </a:path>
              <a:path w="1959609" h="786764">
                <a:moveTo>
                  <a:pt x="1350896" y="36575"/>
                </a:moveTo>
                <a:lnTo>
                  <a:pt x="1341119" y="36575"/>
                </a:lnTo>
                <a:lnTo>
                  <a:pt x="1347215" y="39623"/>
                </a:lnTo>
                <a:lnTo>
                  <a:pt x="1342402" y="41180"/>
                </a:lnTo>
                <a:lnTo>
                  <a:pt x="1374647" y="156971"/>
                </a:lnTo>
                <a:lnTo>
                  <a:pt x="1433818" y="150113"/>
                </a:lnTo>
                <a:lnTo>
                  <a:pt x="1383029" y="150113"/>
                </a:lnTo>
                <a:lnTo>
                  <a:pt x="1377695" y="147065"/>
                </a:lnTo>
                <a:lnTo>
                  <a:pt x="1382025" y="146563"/>
                </a:lnTo>
                <a:lnTo>
                  <a:pt x="1350896" y="36575"/>
                </a:lnTo>
                <a:close/>
              </a:path>
              <a:path w="1959609" h="786764">
                <a:moveTo>
                  <a:pt x="576314" y="146563"/>
                </a:moveTo>
                <a:lnTo>
                  <a:pt x="575309" y="150113"/>
                </a:lnTo>
                <a:lnTo>
                  <a:pt x="580643" y="147065"/>
                </a:lnTo>
                <a:lnTo>
                  <a:pt x="576314" y="146563"/>
                </a:lnTo>
                <a:close/>
              </a:path>
              <a:path w="1959609" h="786764">
                <a:moveTo>
                  <a:pt x="609599" y="28955"/>
                </a:moveTo>
                <a:lnTo>
                  <a:pt x="576314" y="146563"/>
                </a:lnTo>
                <a:lnTo>
                  <a:pt x="580643" y="147065"/>
                </a:lnTo>
                <a:lnTo>
                  <a:pt x="575309" y="150113"/>
                </a:lnTo>
                <a:lnTo>
                  <a:pt x="585601" y="150113"/>
                </a:lnTo>
                <a:lnTo>
                  <a:pt x="615937" y="41180"/>
                </a:lnTo>
                <a:lnTo>
                  <a:pt x="611123" y="39623"/>
                </a:lnTo>
                <a:lnTo>
                  <a:pt x="617219" y="36575"/>
                </a:lnTo>
                <a:lnTo>
                  <a:pt x="633159" y="36575"/>
                </a:lnTo>
                <a:lnTo>
                  <a:pt x="609599" y="28955"/>
                </a:lnTo>
                <a:close/>
              </a:path>
              <a:path w="1959609" h="786764">
                <a:moveTo>
                  <a:pt x="1382025" y="146563"/>
                </a:moveTo>
                <a:lnTo>
                  <a:pt x="1377695" y="147065"/>
                </a:lnTo>
                <a:lnTo>
                  <a:pt x="1383029" y="150113"/>
                </a:lnTo>
                <a:lnTo>
                  <a:pt x="1382025" y="146563"/>
                </a:lnTo>
                <a:close/>
              </a:path>
              <a:path w="1959609" h="786764">
                <a:moveTo>
                  <a:pt x="1666493" y="113537"/>
                </a:moveTo>
                <a:lnTo>
                  <a:pt x="1382025" y="146563"/>
                </a:lnTo>
                <a:lnTo>
                  <a:pt x="1383029" y="150113"/>
                </a:lnTo>
                <a:lnTo>
                  <a:pt x="1433818" y="150113"/>
                </a:lnTo>
                <a:lnTo>
                  <a:pt x="1646439" y="125470"/>
                </a:lnTo>
                <a:lnTo>
                  <a:pt x="1652777" y="116585"/>
                </a:lnTo>
                <a:lnTo>
                  <a:pt x="1664327" y="116585"/>
                </a:lnTo>
                <a:lnTo>
                  <a:pt x="1666493" y="113537"/>
                </a:lnTo>
                <a:close/>
              </a:path>
              <a:path w="1959609" h="786764">
                <a:moveTo>
                  <a:pt x="1652777" y="116585"/>
                </a:moveTo>
                <a:lnTo>
                  <a:pt x="1646439" y="125470"/>
                </a:lnTo>
                <a:lnTo>
                  <a:pt x="1657349" y="124205"/>
                </a:lnTo>
                <a:lnTo>
                  <a:pt x="1652777" y="116585"/>
                </a:lnTo>
                <a:close/>
              </a:path>
              <a:path w="1959609" h="786764">
                <a:moveTo>
                  <a:pt x="305561" y="116585"/>
                </a:moveTo>
                <a:lnTo>
                  <a:pt x="301751" y="124205"/>
                </a:lnTo>
                <a:lnTo>
                  <a:pt x="311833" y="125377"/>
                </a:lnTo>
                <a:lnTo>
                  <a:pt x="305561" y="116585"/>
                </a:lnTo>
                <a:close/>
              </a:path>
              <a:path w="1959609" h="786764">
                <a:moveTo>
                  <a:pt x="633159" y="36575"/>
                </a:moveTo>
                <a:lnTo>
                  <a:pt x="617219" y="36575"/>
                </a:lnTo>
                <a:lnTo>
                  <a:pt x="615937" y="41180"/>
                </a:lnTo>
                <a:lnTo>
                  <a:pt x="839723" y="113537"/>
                </a:lnTo>
                <a:lnTo>
                  <a:pt x="852296" y="104393"/>
                </a:lnTo>
                <a:lnTo>
                  <a:pt x="836675" y="104393"/>
                </a:lnTo>
                <a:lnTo>
                  <a:pt x="838564" y="103010"/>
                </a:lnTo>
                <a:lnTo>
                  <a:pt x="633159" y="36575"/>
                </a:lnTo>
                <a:close/>
              </a:path>
              <a:path w="1959609" h="786764">
                <a:moveTo>
                  <a:pt x="992763" y="9905"/>
                </a:moveTo>
                <a:lnTo>
                  <a:pt x="982217" y="9905"/>
                </a:lnTo>
                <a:lnTo>
                  <a:pt x="979169" y="12122"/>
                </a:lnTo>
                <a:lnTo>
                  <a:pt x="1118615" y="113537"/>
                </a:lnTo>
                <a:lnTo>
                  <a:pt x="1146896" y="104393"/>
                </a:lnTo>
                <a:lnTo>
                  <a:pt x="1122425" y="104393"/>
                </a:lnTo>
                <a:lnTo>
                  <a:pt x="1117853" y="103631"/>
                </a:lnTo>
                <a:lnTo>
                  <a:pt x="1120296" y="102842"/>
                </a:lnTo>
                <a:lnTo>
                  <a:pt x="992763" y="9905"/>
                </a:lnTo>
                <a:close/>
              </a:path>
              <a:path w="1959609" h="786764">
                <a:moveTo>
                  <a:pt x="838564" y="103010"/>
                </a:moveTo>
                <a:lnTo>
                  <a:pt x="836675" y="104393"/>
                </a:lnTo>
                <a:lnTo>
                  <a:pt x="840485" y="103631"/>
                </a:lnTo>
                <a:lnTo>
                  <a:pt x="838564" y="103010"/>
                </a:lnTo>
                <a:close/>
              </a:path>
              <a:path w="1959609" h="786764">
                <a:moveTo>
                  <a:pt x="979169" y="0"/>
                </a:moveTo>
                <a:lnTo>
                  <a:pt x="838564" y="103010"/>
                </a:lnTo>
                <a:lnTo>
                  <a:pt x="840485" y="103631"/>
                </a:lnTo>
                <a:lnTo>
                  <a:pt x="836675" y="104393"/>
                </a:lnTo>
                <a:lnTo>
                  <a:pt x="852296" y="104393"/>
                </a:lnTo>
                <a:lnTo>
                  <a:pt x="979169" y="12122"/>
                </a:lnTo>
                <a:lnTo>
                  <a:pt x="976121" y="9905"/>
                </a:lnTo>
                <a:lnTo>
                  <a:pt x="992763" y="9905"/>
                </a:lnTo>
                <a:lnTo>
                  <a:pt x="979169" y="0"/>
                </a:lnTo>
                <a:close/>
              </a:path>
              <a:path w="1959609" h="786764">
                <a:moveTo>
                  <a:pt x="1120296" y="102842"/>
                </a:moveTo>
                <a:lnTo>
                  <a:pt x="1117853" y="103631"/>
                </a:lnTo>
                <a:lnTo>
                  <a:pt x="1122425" y="104393"/>
                </a:lnTo>
                <a:lnTo>
                  <a:pt x="1120296" y="102842"/>
                </a:lnTo>
                <a:close/>
              </a:path>
              <a:path w="1959609" h="786764">
                <a:moveTo>
                  <a:pt x="1348739" y="28955"/>
                </a:moveTo>
                <a:lnTo>
                  <a:pt x="1120296" y="102842"/>
                </a:lnTo>
                <a:lnTo>
                  <a:pt x="1122425" y="104393"/>
                </a:lnTo>
                <a:lnTo>
                  <a:pt x="1146896" y="104393"/>
                </a:lnTo>
                <a:lnTo>
                  <a:pt x="1342402" y="41180"/>
                </a:lnTo>
                <a:lnTo>
                  <a:pt x="1341119" y="36575"/>
                </a:lnTo>
                <a:lnTo>
                  <a:pt x="1350896" y="36575"/>
                </a:lnTo>
                <a:lnTo>
                  <a:pt x="1348739" y="28955"/>
                </a:lnTo>
                <a:close/>
              </a:path>
              <a:path w="1959609" h="786764">
                <a:moveTo>
                  <a:pt x="617219" y="36575"/>
                </a:moveTo>
                <a:lnTo>
                  <a:pt x="611123" y="39623"/>
                </a:lnTo>
                <a:lnTo>
                  <a:pt x="615937" y="41180"/>
                </a:lnTo>
                <a:lnTo>
                  <a:pt x="617219" y="36575"/>
                </a:lnTo>
                <a:close/>
              </a:path>
              <a:path w="1959609" h="786764">
                <a:moveTo>
                  <a:pt x="1341119" y="36575"/>
                </a:moveTo>
                <a:lnTo>
                  <a:pt x="1342402" y="41180"/>
                </a:lnTo>
                <a:lnTo>
                  <a:pt x="1347215" y="39623"/>
                </a:lnTo>
                <a:lnTo>
                  <a:pt x="1341119" y="36575"/>
                </a:lnTo>
                <a:close/>
              </a:path>
              <a:path w="1959609" h="786764">
                <a:moveTo>
                  <a:pt x="982217" y="9905"/>
                </a:moveTo>
                <a:lnTo>
                  <a:pt x="976121" y="9905"/>
                </a:lnTo>
                <a:lnTo>
                  <a:pt x="979169" y="12122"/>
                </a:lnTo>
                <a:lnTo>
                  <a:pt x="982217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79775" y="3554729"/>
            <a:ext cx="588645" cy="207010"/>
          </a:xfrm>
          <a:custGeom>
            <a:avLst/>
            <a:gdLst/>
            <a:ahLst/>
            <a:cxnLst/>
            <a:rect l="l" t="t" r="r" b="b"/>
            <a:pathLst>
              <a:path w="784860" h="207010">
                <a:moveTo>
                  <a:pt x="637793" y="0"/>
                </a:moveTo>
                <a:lnTo>
                  <a:pt x="637793" y="51815"/>
                </a:lnTo>
                <a:lnTo>
                  <a:pt x="0" y="51815"/>
                </a:lnTo>
                <a:lnTo>
                  <a:pt x="0" y="154685"/>
                </a:lnTo>
                <a:lnTo>
                  <a:pt x="637793" y="154685"/>
                </a:lnTo>
                <a:lnTo>
                  <a:pt x="637793" y="206501"/>
                </a:lnTo>
                <a:lnTo>
                  <a:pt x="784859" y="102869"/>
                </a:lnTo>
                <a:lnTo>
                  <a:pt x="637793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68918" y="3527298"/>
            <a:ext cx="618649" cy="261620"/>
          </a:xfrm>
          <a:custGeom>
            <a:avLst/>
            <a:gdLst/>
            <a:ahLst/>
            <a:cxnLst/>
            <a:rect l="l" t="t" r="r" b="b"/>
            <a:pathLst>
              <a:path w="824864" h="261620">
                <a:moveTo>
                  <a:pt x="637793" y="182117"/>
                </a:moveTo>
                <a:lnTo>
                  <a:pt x="637793" y="261365"/>
                </a:lnTo>
                <a:lnTo>
                  <a:pt x="676868" y="233933"/>
                </a:lnTo>
                <a:lnTo>
                  <a:pt x="666749" y="233933"/>
                </a:lnTo>
                <a:lnTo>
                  <a:pt x="643889" y="222503"/>
                </a:lnTo>
                <a:lnTo>
                  <a:pt x="666749" y="206478"/>
                </a:lnTo>
                <a:lnTo>
                  <a:pt x="666749" y="196595"/>
                </a:lnTo>
                <a:lnTo>
                  <a:pt x="652271" y="196595"/>
                </a:lnTo>
                <a:lnTo>
                  <a:pt x="637793" y="182117"/>
                </a:lnTo>
                <a:close/>
              </a:path>
              <a:path w="824864" h="261620">
                <a:moveTo>
                  <a:pt x="666749" y="206478"/>
                </a:moveTo>
                <a:lnTo>
                  <a:pt x="643889" y="222503"/>
                </a:lnTo>
                <a:lnTo>
                  <a:pt x="666749" y="233933"/>
                </a:lnTo>
                <a:lnTo>
                  <a:pt x="666749" y="206478"/>
                </a:lnTo>
                <a:close/>
              </a:path>
              <a:path w="824864" h="261620">
                <a:moveTo>
                  <a:pt x="774869" y="130682"/>
                </a:moveTo>
                <a:lnTo>
                  <a:pt x="666749" y="206478"/>
                </a:lnTo>
                <a:lnTo>
                  <a:pt x="666749" y="233933"/>
                </a:lnTo>
                <a:lnTo>
                  <a:pt x="676868" y="233933"/>
                </a:lnTo>
                <a:lnTo>
                  <a:pt x="807117" y="142493"/>
                </a:lnTo>
                <a:lnTo>
                  <a:pt x="791717" y="142493"/>
                </a:lnTo>
                <a:lnTo>
                  <a:pt x="774869" y="130682"/>
                </a:lnTo>
                <a:close/>
              </a:path>
              <a:path w="824864" h="261620">
                <a:moveTo>
                  <a:pt x="637793" y="64769"/>
                </a:moveTo>
                <a:lnTo>
                  <a:pt x="0" y="64769"/>
                </a:lnTo>
                <a:lnTo>
                  <a:pt x="0" y="196595"/>
                </a:lnTo>
                <a:lnTo>
                  <a:pt x="637793" y="196595"/>
                </a:lnTo>
                <a:lnTo>
                  <a:pt x="637793" y="182117"/>
                </a:lnTo>
                <a:lnTo>
                  <a:pt x="28955" y="182117"/>
                </a:lnTo>
                <a:lnTo>
                  <a:pt x="14477" y="167639"/>
                </a:lnTo>
                <a:lnTo>
                  <a:pt x="28955" y="167639"/>
                </a:lnTo>
                <a:lnTo>
                  <a:pt x="28955" y="93725"/>
                </a:lnTo>
                <a:lnTo>
                  <a:pt x="14477" y="93725"/>
                </a:lnTo>
                <a:lnTo>
                  <a:pt x="28955" y="79247"/>
                </a:lnTo>
                <a:lnTo>
                  <a:pt x="637793" y="79247"/>
                </a:lnTo>
                <a:lnTo>
                  <a:pt x="637793" y="64769"/>
                </a:lnTo>
                <a:close/>
              </a:path>
              <a:path w="824864" h="261620">
                <a:moveTo>
                  <a:pt x="666749" y="167639"/>
                </a:moveTo>
                <a:lnTo>
                  <a:pt x="28955" y="167639"/>
                </a:lnTo>
                <a:lnTo>
                  <a:pt x="28955" y="182117"/>
                </a:lnTo>
                <a:lnTo>
                  <a:pt x="637793" y="182117"/>
                </a:lnTo>
                <a:lnTo>
                  <a:pt x="652271" y="196595"/>
                </a:lnTo>
                <a:lnTo>
                  <a:pt x="666749" y="196595"/>
                </a:lnTo>
                <a:lnTo>
                  <a:pt x="666749" y="167639"/>
                </a:lnTo>
                <a:close/>
              </a:path>
              <a:path w="824864" h="261620">
                <a:moveTo>
                  <a:pt x="28955" y="167639"/>
                </a:moveTo>
                <a:lnTo>
                  <a:pt x="14477" y="167639"/>
                </a:lnTo>
                <a:lnTo>
                  <a:pt x="28955" y="182117"/>
                </a:lnTo>
                <a:lnTo>
                  <a:pt x="28955" y="167639"/>
                </a:lnTo>
                <a:close/>
              </a:path>
              <a:path w="824864" h="261620">
                <a:moveTo>
                  <a:pt x="791717" y="118871"/>
                </a:moveTo>
                <a:lnTo>
                  <a:pt x="774869" y="130682"/>
                </a:lnTo>
                <a:lnTo>
                  <a:pt x="791717" y="142493"/>
                </a:lnTo>
                <a:lnTo>
                  <a:pt x="791717" y="118871"/>
                </a:lnTo>
                <a:close/>
              </a:path>
              <a:path w="824864" h="261620">
                <a:moveTo>
                  <a:pt x="808107" y="118871"/>
                </a:moveTo>
                <a:lnTo>
                  <a:pt x="791717" y="118871"/>
                </a:lnTo>
                <a:lnTo>
                  <a:pt x="791717" y="142493"/>
                </a:lnTo>
                <a:lnTo>
                  <a:pt x="807117" y="142493"/>
                </a:lnTo>
                <a:lnTo>
                  <a:pt x="824483" y="130301"/>
                </a:lnTo>
                <a:lnTo>
                  <a:pt x="808107" y="118871"/>
                </a:lnTo>
                <a:close/>
              </a:path>
              <a:path w="824864" h="261620">
                <a:moveTo>
                  <a:pt x="677097" y="27431"/>
                </a:moveTo>
                <a:lnTo>
                  <a:pt x="666749" y="27431"/>
                </a:lnTo>
                <a:lnTo>
                  <a:pt x="666749" y="54887"/>
                </a:lnTo>
                <a:lnTo>
                  <a:pt x="774869" y="130682"/>
                </a:lnTo>
                <a:lnTo>
                  <a:pt x="791717" y="118871"/>
                </a:lnTo>
                <a:lnTo>
                  <a:pt x="808107" y="118871"/>
                </a:lnTo>
                <a:lnTo>
                  <a:pt x="677097" y="27431"/>
                </a:lnTo>
                <a:close/>
              </a:path>
              <a:path w="824864" h="261620">
                <a:moveTo>
                  <a:pt x="28955" y="79247"/>
                </a:moveTo>
                <a:lnTo>
                  <a:pt x="14477" y="93725"/>
                </a:lnTo>
                <a:lnTo>
                  <a:pt x="28955" y="93725"/>
                </a:lnTo>
                <a:lnTo>
                  <a:pt x="28955" y="79247"/>
                </a:lnTo>
                <a:close/>
              </a:path>
              <a:path w="824864" h="261620">
                <a:moveTo>
                  <a:pt x="666749" y="64769"/>
                </a:moveTo>
                <a:lnTo>
                  <a:pt x="652271" y="64769"/>
                </a:lnTo>
                <a:lnTo>
                  <a:pt x="637793" y="79247"/>
                </a:lnTo>
                <a:lnTo>
                  <a:pt x="28955" y="79247"/>
                </a:lnTo>
                <a:lnTo>
                  <a:pt x="28955" y="93725"/>
                </a:lnTo>
                <a:lnTo>
                  <a:pt x="666749" y="93725"/>
                </a:lnTo>
                <a:lnTo>
                  <a:pt x="666749" y="64769"/>
                </a:lnTo>
                <a:close/>
              </a:path>
              <a:path w="824864" h="261620">
                <a:moveTo>
                  <a:pt x="637793" y="0"/>
                </a:moveTo>
                <a:lnTo>
                  <a:pt x="637793" y="79247"/>
                </a:lnTo>
                <a:lnTo>
                  <a:pt x="652271" y="64769"/>
                </a:lnTo>
                <a:lnTo>
                  <a:pt x="666749" y="64769"/>
                </a:lnTo>
                <a:lnTo>
                  <a:pt x="666749" y="54887"/>
                </a:lnTo>
                <a:lnTo>
                  <a:pt x="643889" y="38861"/>
                </a:lnTo>
                <a:lnTo>
                  <a:pt x="666749" y="27431"/>
                </a:lnTo>
                <a:lnTo>
                  <a:pt x="677097" y="27431"/>
                </a:lnTo>
                <a:lnTo>
                  <a:pt x="637793" y="0"/>
                </a:lnTo>
                <a:close/>
              </a:path>
              <a:path w="824864" h="261620">
                <a:moveTo>
                  <a:pt x="666749" y="27431"/>
                </a:moveTo>
                <a:lnTo>
                  <a:pt x="643889" y="38861"/>
                </a:lnTo>
                <a:lnTo>
                  <a:pt x="666749" y="54887"/>
                </a:lnTo>
                <a:lnTo>
                  <a:pt x="666749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00626" y="3554729"/>
            <a:ext cx="587693" cy="207010"/>
          </a:xfrm>
          <a:custGeom>
            <a:avLst/>
            <a:gdLst/>
            <a:ahLst/>
            <a:cxnLst/>
            <a:rect l="l" t="t" r="r" b="b"/>
            <a:pathLst>
              <a:path w="783590" h="207010">
                <a:moveTo>
                  <a:pt x="636269" y="0"/>
                </a:moveTo>
                <a:lnTo>
                  <a:pt x="636269" y="51815"/>
                </a:lnTo>
                <a:lnTo>
                  <a:pt x="0" y="51815"/>
                </a:lnTo>
                <a:lnTo>
                  <a:pt x="0" y="154685"/>
                </a:lnTo>
                <a:lnTo>
                  <a:pt x="636269" y="154685"/>
                </a:lnTo>
                <a:lnTo>
                  <a:pt x="636269" y="206501"/>
                </a:lnTo>
                <a:lnTo>
                  <a:pt x="783335" y="102869"/>
                </a:lnTo>
                <a:lnTo>
                  <a:pt x="636269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89767" y="3527298"/>
            <a:ext cx="616744" cy="261620"/>
          </a:xfrm>
          <a:custGeom>
            <a:avLst/>
            <a:gdLst/>
            <a:ahLst/>
            <a:cxnLst/>
            <a:rect l="l" t="t" r="r" b="b"/>
            <a:pathLst>
              <a:path w="822325" h="261620">
                <a:moveTo>
                  <a:pt x="636269" y="182117"/>
                </a:moveTo>
                <a:lnTo>
                  <a:pt x="636269" y="261365"/>
                </a:lnTo>
                <a:lnTo>
                  <a:pt x="675185" y="233933"/>
                </a:lnTo>
                <a:lnTo>
                  <a:pt x="665225" y="233933"/>
                </a:lnTo>
                <a:lnTo>
                  <a:pt x="642365" y="222503"/>
                </a:lnTo>
                <a:lnTo>
                  <a:pt x="665225" y="206395"/>
                </a:lnTo>
                <a:lnTo>
                  <a:pt x="665225" y="196595"/>
                </a:lnTo>
                <a:lnTo>
                  <a:pt x="650747" y="196595"/>
                </a:lnTo>
                <a:lnTo>
                  <a:pt x="636269" y="182117"/>
                </a:lnTo>
                <a:close/>
              </a:path>
              <a:path w="822325" h="261620">
                <a:moveTo>
                  <a:pt x="665225" y="206395"/>
                </a:moveTo>
                <a:lnTo>
                  <a:pt x="642365" y="222503"/>
                </a:lnTo>
                <a:lnTo>
                  <a:pt x="665225" y="233933"/>
                </a:lnTo>
                <a:lnTo>
                  <a:pt x="665225" y="206395"/>
                </a:lnTo>
                <a:close/>
              </a:path>
              <a:path w="822325" h="261620">
                <a:moveTo>
                  <a:pt x="772670" y="130682"/>
                </a:moveTo>
                <a:lnTo>
                  <a:pt x="665225" y="206395"/>
                </a:lnTo>
                <a:lnTo>
                  <a:pt x="665225" y="233933"/>
                </a:lnTo>
                <a:lnTo>
                  <a:pt x="675185" y="233933"/>
                </a:lnTo>
                <a:lnTo>
                  <a:pt x="804902" y="142493"/>
                </a:lnTo>
                <a:lnTo>
                  <a:pt x="789431" y="142493"/>
                </a:lnTo>
                <a:lnTo>
                  <a:pt x="772670" y="130682"/>
                </a:lnTo>
                <a:close/>
              </a:path>
              <a:path w="822325" h="261620">
                <a:moveTo>
                  <a:pt x="636269" y="64769"/>
                </a:moveTo>
                <a:lnTo>
                  <a:pt x="0" y="64769"/>
                </a:lnTo>
                <a:lnTo>
                  <a:pt x="0" y="196595"/>
                </a:lnTo>
                <a:lnTo>
                  <a:pt x="636269" y="196595"/>
                </a:lnTo>
                <a:lnTo>
                  <a:pt x="636269" y="182117"/>
                </a:lnTo>
                <a:lnTo>
                  <a:pt x="28955" y="182117"/>
                </a:lnTo>
                <a:lnTo>
                  <a:pt x="14477" y="167639"/>
                </a:lnTo>
                <a:lnTo>
                  <a:pt x="28955" y="167639"/>
                </a:lnTo>
                <a:lnTo>
                  <a:pt x="28955" y="93725"/>
                </a:lnTo>
                <a:lnTo>
                  <a:pt x="14477" y="93725"/>
                </a:lnTo>
                <a:lnTo>
                  <a:pt x="28955" y="79247"/>
                </a:lnTo>
                <a:lnTo>
                  <a:pt x="636269" y="79247"/>
                </a:lnTo>
                <a:lnTo>
                  <a:pt x="636269" y="64769"/>
                </a:lnTo>
                <a:close/>
              </a:path>
              <a:path w="822325" h="261620">
                <a:moveTo>
                  <a:pt x="665225" y="167639"/>
                </a:moveTo>
                <a:lnTo>
                  <a:pt x="28955" y="167639"/>
                </a:lnTo>
                <a:lnTo>
                  <a:pt x="28955" y="182117"/>
                </a:lnTo>
                <a:lnTo>
                  <a:pt x="636269" y="182117"/>
                </a:lnTo>
                <a:lnTo>
                  <a:pt x="650747" y="196595"/>
                </a:lnTo>
                <a:lnTo>
                  <a:pt x="665225" y="196595"/>
                </a:lnTo>
                <a:lnTo>
                  <a:pt x="665225" y="167639"/>
                </a:lnTo>
                <a:close/>
              </a:path>
              <a:path w="822325" h="261620">
                <a:moveTo>
                  <a:pt x="28955" y="167639"/>
                </a:moveTo>
                <a:lnTo>
                  <a:pt x="14477" y="167639"/>
                </a:lnTo>
                <a:lnTo>
                  <a:pt x="28955" y="182117"/>
                </a:lnTo>
                <a:lnTo>
                  <a:pt x="28955" y="167639"/>
                </a:lnTo>
                <a:close/>
              </a:path>
              <a:path w="822325" h="261620">
                <a:moveTo>
                  <a:pt x="789431" y="118871"/>
                </a:moveTo>
                <a:lnTo>
                  <a:pt x="772670" y="130682"/>
                </a:lnTo>
                <a:lnTo>
                  <a:pt x="789431" y="142493"/>
                </a:lnTo>
                <a:lnTo>
                  <a:pt x="789431" y="118871"/>
                </a:lnTo>
                <a:close/>
              </a:path>
              <a:path w="822325" h="261620">
                <a:moveTo>
                  <a:pt x="805888" y="118871"/>
                </a:moveTo>
                <a:lnTo>
                  <a:pt x="789431" y="118871"/>
                </a:lnTo>
                <a:lnTo>
                  <a:pt x="789431" y="142493"/>
                </a:lnTo>
                <a:lnTo>
                  <a:pt x="804902" y="142493"/>
                </a:lnTo>
                <a:lnTo>
                  <a:pt x="822197" y="130301"/>
                </a:lnTo>
                <a:lnTo>
                  <a:pt x="805888" y="118871"/>
                </a:lnTo>
                <a:close/>
              </a:path>
              <a:path w="822325" h="261620">
                <a:moveTo>
                  <a:pt x="675412" y="27431"/>
                </a:moveTo>
                <a:lnTo>
                  <a:pt x="665225" y="27431"/>
                </a:lnTo>
                <a:lnTo>
                  <a:pt x="665225" y="54970"/>
                </a:lnTo>
                <a:lnTo>
                  <a:pt x="772670" y="130682"/>
                </a:lnTo>
                <a:lnTo>
                  <a:pt x="789431" y="118871"/>
                </a:lnTo>
                <a:lnTo>
                  <a:pt x="805888" y="118871"/>
                </a:lnTo>
                <a:lnTo>
                  <a:pt x="675412" y="27431"/>
                </a:lnTo>
                <a:close/>
              </a:path>
              <a:path w="822325" h="261620">
                <a:moveTo>
                  <a:pt x="28955" y="79247"/>
                </a:moveTo>
                <a:lnTo>
                  <a:pt x="14477" y="93725"/>
                </a:lnTo>
                <a:lnTo>
                  <a:pt x="28955" y="93725"/>
                </a:lnTo>
                <a:lnTo>
                  <a:pt x="28955" y="79247"/>
                </a:lnTo>
                <a:close/>
              </a:path>
              <a:path w="822325" h="261620">
                <a:moveTo>
                  <a:pt x="665225" y="64769"/>
                </a:moveTo>
                <a:lnTo>
                  <a:pt x="650747" y="64769"/>
                </a:lnTo>
                <a:lnTo>
                  <a:pt x="636269" y="79247"/>
                </a:lnTo>
                <a:lnTo>
                  <a:pt x="28955" y="79247"/>
                </a:lnTo>
                <a:lnTo>
                  <a:pt x="28955" y="93725"/>
                </a:lnTo>
                <a:lnTo>
                  <a:pt x="665225" y="93725"/>
                </a:lnTo>
                <a:lnTo>
                  <a:pt x="665225" y="64769"/>
                </a:lnTo>
                <a:close/>
              </a:path>
              <a:path w="822325" h="261620">
                <a:moveTo>
                  <a:pt x="636269" y="0"/>
                </a:moveTo>
                <a:lnTo>
                  <a:pt x="636269" y="79247"/>
                </a:lnTo>
                <a:lnTo>
                  <a:pt x="650747" y="64769"/>
                </a:lnTo>
                <a:lnTo>
                  <a:pt x="665225" y="64769"/>
                </a:lnTo>
                <a:lnTo>
                  <a:pt x="665225" y="54970"/>
                </a:lnTo>
                <a:lnTo>
                  <a:pt x="642365" y="38861"/>
                </a:lnTo>
                <a:lnTo>
                  <a:pt x="665225" y="27431"/>
                </a:lnTo>
                <a:lnTo>
                  <a:pt x="675412" y="27431"/>
                </a:lnTo>
                <a:lnTo>
                  <a:pt x="636269" y="0"/>
                </a:lnTo>
                <a:close/>
              </a:path>
              <a:path w="822325" h="261620">
                <a:moveTo>
                  <a:pt x="665225" y="27431"/>
                </a:moveTo>
                <a:lnTo>
                  <a:pt x="642365" y="38861"/>
                </a:lnTo>
                <a:lnTo>
                  <a:pt x="665225" y="54970"/>
                </a:lnTo>
                <a:lnTo>
                  <a:pt x="665225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0260" y="979248"/>
            <a:ext cx="6837203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33270" fontAlgn="auto"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prstClr val="black"/>
                </a:solidFill>
                <a:latin typeface="Calibri"/>
                <a:cs typeface="Calibri"/>
              </a:rPr>
              <a:t>Af</a:t>
            </a:r>
            <a:r>
              <a:rPr sz="2800" b="1" spc="-40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2800" b="1"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sz="2800" b="1" spc="-40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prstClr val="black"/>
                </a:solidFill>
                <a:latin typeface="Calibri"/>
                <a:cs typeface="Calibri"/>
              </a:rPr>
              <a:t>oss</a:t>
            </a:r>
            <a:r>
              <a:rPr sz="2800" b="1" dirty="0">
                <a:solidFill>
                  <a:prstClr val="black"/>
                </a:solidFill>
                <a:latin typeface="Calibri"/>
                <a:cs typeface="Calibri"/>
              </a:rPr>
              <a:t>‐</a:t>
            </a:r>
            <a:r>
              <a:rPr sz="2800" b="1" spc="-45" dirty="0">
                <a:solidFill>
                  <a:prstClr val="black"/>
                </a:solidFill>
                <a:latin typeface="Calibri"/>
                <a:cs typeface="Calibri"/>
              </a:rPr>
              <a:t>v</a:t>
            </a:r>
            <a:r>
              <a:rPr sz="2800" b="1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prstClr val="black"/>
                </a:solidFill>
                <a:latin typeface="Calibri"/>
                <a:cs typeface="Calibri"/>
              </a:rPr>
              <a:t>lid</a:t>
            </a:r>
            <a:r>
              <a:rPr sz="2800" b="1" spc="-4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800" b="1" spc="-15" dirty="0">
                <a:solidFill>
                  <a:prstClr val="black"/>
                </a:solidFill>
                <a:latin typeface="Calibri"/>
                <a:cs typeface="Calibri"/>
              </a:rPr>
              <a:t>tion,</a:t>
            </a:r>
            <a:r>
              <a:rPr sz="2800" b="1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105" dirty="0">
                <a:solidFill>
                  <a:prstClr val="black"/>
                </a:solidFill>
                <a:latin typeface="Calibri"/>
                <a:cs typeface="Calibri"/>
              </a:rPr>
              <a:t>W</a:t>
            </a:r>
            <a:r>
              <a:rPr sz="2800" b="1" spc="-5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2800" b="1" spc="-40" dirty="0">
                <a:solidFill>
                  <a:prstClr val="black"/>
                </a:solidFill>
                <a:latin typeface="Calibri"/>
                <a:cs typeface="Calibri"/>
              </a:rPr>
              <a:t>k</a:t>
            </a:r>
            <a:r>
              <a:rPr sz="2800" b="1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800" b="1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prstClr val="black"/>
                </a:solidFill>
                <a:latin typeface="Calibri"/>
                <a:cs typeface="Calibri"/>
              </a:rPr>
              <a:t>outputs</a:t>
            </a:r>
            <a:r>
              <a:rPr sz="2800" b="1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prstClr val="black"/>
                </a:solidFill>
                <a:latin typeface="Calibri"/>
                <a:cs typeface="Calibri"/>
              </a:rPr>
              <a:t>an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45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prstClr val="black"/>
                </a:solidFill>
                <a:latin typeface="Calibri"/>
                <a:cs typeface="Calibri"/>
              </a:rPr>
              <a:t>x</a:t>
            </a:r>
            <a:r>
              <a:rPr sz="2800" b="1" spc="-10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2800" b="1" spc="-65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prstClr val="black"/>
                </a:solidFill>
                <a:latin typeface="Calibri"/>
                <a:cs typeface="Calibri"/>
              </a:rPr>
              <a:t>mode</a:t>
            </a:r>
            <a:r>
              <a:rPr sz="2800" b="1" dirty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2800" b="1" spc="-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prstClr val="black"/>
                </a:solidFill>
                <a:latin typeface="Calibri"/>
                <a:cs typeface="Calibri"/>
              </a:rPr>
              <a:t>built</a:t>
            </a:r>
            <a:r>
              <a:rPr sz="2800" b="1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prstClr val="black"/>
                </a:solidFill>
                <a:latin typeface="Calibri"/>
                <a:cs typeface="Calibri"/>
              </a:rPr>
              <a:t>on</a:t>
            </a:r>
            <a:r>
              <a:rPr sz="2800" b="1" spc="-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2800" b="1" spc="-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2800" b="1" spc="-25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prstClr val="black"/>
                </a:solidFill>
                <a:latin typeface="Calibri"/>
                <a:cs typeface="Calibri"/>
              </a:rPr>
              <a:t>ti</a:t>
            </a:r>
            <a:r>
              <a:rPr sz="2800" b="1" spc="-35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2800" b="1" spc="-6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2800" b="1" spc="-25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prstClr val="black"/>
                </a:solidFill>
                <a:latin typeface="Calibri"/>
                <a:cs typeface="Calibri"/>
              </a:rPr>
              <a:t>as</a:t>
            </a:r>
            <a:r>
              <a:rPr sz="2800" b="1" spc="-20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R="5080" algn="r" fontAlgn="auto">
              <a:spcBef>
                <a:spcPts val="385"/>
              </a:spcBef>
              <a:spcAft>
                <a:spcPts val="0"/>
              </a:spcAft>
            </a:pP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10%</a:t>
            </a:r>
            <a:r>
              <a:rPr sz="2400" spc="-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f</a:t>
            </a:r>
            <a:r>
              <a:rPr sz="2400" spc="-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</a:p>
          <a:p>
            <a:pPr marL="306070" algn="ctr" fontAlgn="auto">
              <a:spcBef>
                <a:spcPts val="175"/>
              </a:spcBef>
              <a:spcAft>
                <a:spcPts val="0"/>
              </a:spcAft>
            </a:pP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07464" y="5956808"/>
            <a:ext cx="11079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Deploy!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7791" y="3378309"/>
            <a:ext cx="111680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90%</a:t>
            </a:r>
            <a:r>
              <a:rPr sz="2400" spc="-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f</a:t>
            </a:r>
            <a:r>
              <a:rPr sz="2400" spc="-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494791" y="3354824"/>
            <a:ext cx="151276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 fontAlgn="auto"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ML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al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g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rithm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066666" y="3518405"/>
            <a:ext cx="162953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sz="2400" b="1" spc="-15" dirty="0">
                <a:solidFill>
                  <a:prstClr val="black"/>
                </a:solidFill>
                <a:latin typeface="Calibri"/>
                <a:cs typeface="Calibri"/>
              </a:rPr>
              <a:t>Classifier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77874" y="5547359"/>
            <a:ext cx="1371600" cy="1082040"/>
          </a:xfrm>
          <a:custGeom>
            <a:avLst/>
            <a:gdLst/>
            <a:ahLst/>
            <a:cxnLst/>
            <a:rect l="l" t="t" r="r" b="b"/>
            <a:pathLst>
              <a:path w="1828800" h="1082040">
                <a:moveTo>
                  <a:pt x="914399" y="0"/>
                </a:moveTo>
                <a:lnTo>
                  <a:pt x="839378" y="1794"/>
                </a:lnTo>
                <a:lnTo>
                  <a:pt x="766031" y="7083"/>
                </a:lnTo>
                <a:lnTo>
                  <a:pt x="694595" y="15728"/>
                </a:lnTo>
                <a:lnTo>
                  <a:pt x="625303" y="27590"/>
                </a:lnTo>
                <a:lnTo>
                  <a:pt x="558391" y="42529"/>
                </a:lnTo>
                <a:lnTo>
                  <a:pt x="494093" y="60405"/>
                </a:lnTo>
                <a:lnTo>
                  <a:pt x="432645" y="81079"/>
                </a:lnTo>
                <a:lnTo>
                  <a:pt x="374282" y="104412"/>
                </a:lnTo>
                <a:lnTo>
                  <a:pt x="319237" y="130264"/>
                </a:lnTo>
                <a:lnTo>
                  <a:pt x="267747" y="158495"/>
                </a:lnTo>
                <a:lnTo>
                  <a:pt x="220046" y="188967"/>
                </a:lnTo>
                <a:lnTo>
                  <a:pt x="176369" y="221540"/>
                </a:lnTo>
                <a:lnTo>
                  <a:pt x="136951" y="256075"/>
                </a:lnTo>
                <a:lnTo>
                  <a:pt x="102026" y="292431"/>
                </a:lnTo>
                <a:lnTo>
                  <a:pt x="71830" y="330469"/>
                </a:lnTo>
                <a:lnTo>
                  <a:pt x="46597" y="370051"/>
                </a:lnTo>
                <a:lnTo>
                  <a:pt x="26563" y="411036"/>
                </a:lnTo>
                <a:lnTo>
                  <a:pt x="11962" y="453286"/>
                </a:lnTo>
                <a:lnTo>
                  <a:pt x="3029" y="496660"/>
                </a:lnTo>
                <a:lnTo>
                  <a:pt x="0" y="541019"/>
                </a:lnTo>
                <a:lnTo>
                  <a:pt x="3029" y="585379"/>
                </a:lnTo>
                <a:lnTo>
                  <a:pt x="11962" y="628753"/>
                </a:lnTo>
                <a:lnTo>
                  <a:pt x="26563" y="671003"/>
                </a:lnTo>
                <a:lnTo>
                  <a:pt x="46597" y="711988"/>
                </a:lnTo>
                <a:lnTo>
                  <a:pt x="71830" y="751570"/>
                </a:lnTo>
                <a:lnTo>
                  <a:pt x="102026" y="789608"/>
                </a:lnTo>
                <a:lnTo>
                  <a:pt x="136951" y="825964"/>
                </a:lnTo>
                <a:lnTo>
                  <a:pt x="176369" y="860499"/>
                </a:lnTo>
                <a:lnTo>
                  <a:pt x="220046" y="893071"/>
                </a:lnTo>
                <a:lnTo>
                  <a:pt x="267747" y="923543"/>
                </a:lnTo>
                <a:lnTo>
                  <a:pt x="319237" y="951775"/>
                </a:lnTo>
                <a:lnTo>
                  <a:pt x="374282" y="977627"/>
                </a:lnTo>
                <a:lnTo>
                  <a:pt x="432645" y="1000960"/>
                </a:lnTo>
                <a:lnTo>
                  <a:pt x="494093" y="1021634"/>
                </a:lnTo>
                <a:lnTo>
                  <a:pt x="558391" y="1039510"/>
                </a:lnTo>
                <a:lnTo>
                  <a:pt x="625303" y="1054449"/>
                </a:lnTo>
                <a:lnTo>
                  <a:pt x="694595" y="1066311"/>
                </a:lnTo>
                <a:lnTo>
                  <a:pt x="766031" y="1074956"/>
                </a:lnTo>
                <a:lnTo>
                  <a:pt x="839378" y="1080245"/>
                </a:lnTo>
                <a:lnTo>
                  <a:pt x="914399" y="1082039"/>
                </a:lnTo>
                <a:lnTo>
                  <a:pt x="989421" y="1080245"/>
                </a:lnTo>
                <a:lnTo>
                  <a:pt x="1062768" y="1074956"/>
                </a:lnTo>
                <a:lnTo>
                  <a:pt x="1134204" y="1066311"/>
                </a:lnTo>
                <a:lnTo>
                  <a:pt x="1203496" y="1054449"/>
                </a:lnTo>
                <a:lnTo>
                  <a:pt x="1270408" y="1039510"/>
                </a:lnTo>
                <a:lnTo>
                  <a:pt x="1334706" y="1021634"/>
                </a:lnTo>
                <a:lnTo>
                  <a:pt x="1396154" y="1000960"/>
                </a:lnTo>
                <a:lnTo>
                  <a:pt x="1454517" y="977627"/>
                </a:lnTo>
                <a:lnTo>
                  <a:pt x="1509562" y="951775"/>
                </a:lnTo>
                <a:lnTo>
                  <a:pt x="1561052" y="923543"/>
                </a:lnTo>
                <a:lnTo>
                  <a:pt x="1608753" y="893071"/>
                </a:lnTo>
                <a:lnTo>
                  <a:pt x="1652430" y="860499"/>
                </a:lnTo>
                <a:lnTo>
                  <a:pt x="1691848" y="825964"/>
                </a:lnTo>
                <a:lnTo>
                  <a:pt x="1726773" y="789608"/>
                </a:lnTo>
                <a:lnTo>
                  <a:pt x="1756969" y="751570"/>
                </a:lnTo>
                <a:lnTo>
                  <a:pt x="1782202" y="711988"/>
                </a:lnTo>
                <a:lnTo>
                  <a:pt x="1802236" y="671003"/>
                </a:lnTo>
                <a:lnTo>
                  <a:pt x="1816837" y="628753"/>
                </a:lnTo>
                <a:lnTo>
                  <a:pt x="1825770" y="585379"/>
                </a:lnTo>
                <a:lnTo>
                  <a:pt x="1828799" y="541019"/>
                </a:lnTo>
                <a:lnTo>
                  <a:pt x="1825770" y="496660"/>
                </a:lnTo>
                <a:lnTo>
                  <a:pt x="1816837" y="453286"/>
                </a:lnTo>
                <a:lnTo>
                  <a:pt x="1802236" y="411036"/>
                </a:lnTo>
                <a:lnTo>
                  <a:pt x="1782202" y="370051"/>
                </a:lnTo>
                <a:lnTo>
                  <a:pt x="1756969" y="330469"/>
                </a:lnTo>
                <a:lnTo>
                  <a:pt x="1726773" y="292431"/>
                </a:lnTo>
                <a:lnTo>
                  <a:pt x="1691848" y="256075"/>
                </a:lnTo>
                <a:lnTo>
                  <a:pt x="1652430" y="221540"/>
                </a:lnTo>
                <a:lnTo>
                  <a:pt x="1608753" y="188967"/>
                </a:lnTo>
                <a:lnTo>
                  <a:pt x="1561052" y="158495"/>
                </a:lnTo>
                <a:lnTo>
                  <a:pt x="1509562" y="130264"/>
                </a:lnTo>
                <a:lnTo>
                  <a:pt x="1454517" y="104412"/>
                </a:lnTo>
                <a:lnTo>
                  <a:pt x="1396154" y="81079"/>
                </a:lnTo>
                <a:lnTo>
                  <a:pt x="1334706" y="60405"/>
                </a:lnTo>
                <a:lnTo>
                  <a:pt x="1270408" y="42529"/>
                </a:lnTo>
                <a:lnTo>
                  <a:pt x="1203496" y="27590"/>
                </a:lnTo>
                <a:lnTo>
                  <a:pt x="1134204" y="15728"/>
                </a:lnTo>
                <a:lnTo>
                  <a:pt x="1062768" y="7083"/>
                </a:lnTo>
                <a:lnTo>
                  <a:pt x="989421" y="1794"/>
                </a:lnTo>
                <a:lnTo>
                  <a:pt x="914399" y="0"/>
                </a:lnTo>
                <a:close/>
              </a:path>
            </a:pathLst>
          </a:custGeom>
          <a:solidFill>
            <a:srgbClr val="C9FFBF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67015" y="5534405"/>
            <a:ext cx="1393508" cy="1109980"/>
          </a:xfrm>
          <a:custGeom>
            <a:avLst/>
            <a:gdLst/>
            <a:ahLst/>
            <a:cxnLst/>
            <a:rect l="l" t="t" r="r" b="b"/>
            <a:pathLst>
              <a:path w="1858010" h="1109979">
                <a:moveTo>
                  <a:pt x="976121" y="0"/>
                </a:moveTo>
                <a:lnTo>
                  <a:pt x="880871" y="0"/>
                </a:lnTo>
                <a:lnTo>
                  <a:pt x="742949" y="9143"/>
                </a:lnTo>
                <a:lnTo>
                  <a:pt x="697991" y="18287"/>
                </a:lnTo>
                <a:lnTo>
                  <a:pt x="654557" y="24383"/>
                </a:lnTo>
                <a:lnTo>
                  <a:pt x="569213" y="42671"/>
                </a:lnTo>
                <a:lnTo>
                  <a:pt x="528065" y="54863"/>
                </a:lnTo>
                <a:lnTo>
                  <a:pt x="449579" y="79247"/>
                </a:lnTo>
                <a:lnTo>
                  <a:pt x="375665" y="109727"/>
                </a:lnTo>
                <a:lnTo>
                  <a:pt x="340613" y="124967"/>
                </a:lnTo>
                <a:lnTo>
                  <a:pt x="307085" y="143255"/>
                </a:lnTo>
                <a:lnTo>
                  <a:pt x="243839" y="179831"/>
                </a:lnTo>
                <a:lnTo>
                  <a:pt x="186689" y="219455"/>
                </a:lnTo>
                <a:lnTo>
                  <a:pt x="136397" y="265175"/>
                </a:lnTo>
                <a:lnTo>
                  <a:pt x="114299" y="286511"/>
                </a:lnTo>
                <a:lnTo>
                  <a:pt x="92963" y="310895"/>
                </a:lnTo>
                <a:lnTo>
                  <a:pt x="74675" y="335279"/>
                </a:lnTo>
                <a:lnTo>
                  <a:pt x="57911" y="362711"/>
                </a:lnTo>
                <a:lnTo>
                  <a:pt x="42671" y="387095"/>
                </a:lnTo>
                <a:lnTo>
                  <a:pt x="19049" y="441959"/>
                </a:lnTo>
                <a:lnTo>
                  <a:pt x="5333" y="496823"/>
                </a:lnTo>
                <a:lnTo>
                  <a:pt x="0" y="554735"/>
                </a:lnTo>
                <a:lnTo>
                  <a:pt x="1523" y="585215"/>
                </a:lnTo>
                <a:lnTo>
                  <a:pt x="11429" y="643127"/>
                </a:lnTo>
                <a:lnTo>
                  <a:pt x="30479" y="697991"/>
                </a:lnTo>
                <a:lnTo>
                  <a:pt x="43433" y="722375"/>
                </a:lnTo>
                <a:lnTo>
                  <a:pt x="57911" y="749807"/>
                </a:lnTo>
                <a:lnTo>
                  <a:pt x="93725" y="798575"/>
                </a:lnTo>
                <a:lnTo>
                  <a:pt x="137159" y="847343"/>
                </a:lnTo>
                <a:lnTo>
                  <a:pt x="187451" y="890015"/>
                </a:lnTo>
                <a:lnTo>
                  <a:pt x="244601" y="932687"/>
                </a:lnTo>
                <a:lnTo>
                  <a:pt x="307847" y="969263"/>
                </a:lnTo>
                <a:lnTo>
                  <a:pt x="341375" y="984503"/>
                </a:lnTo>
                <a:lnTo>
                  <a:pt x="376427" y="1002791"/>
                </a:lnTo>
                <a:lnTo>
                  <a:pt x="412241" y="1018031"/>
                </a:lnTo>
                <a:lnTo>
                  <a:pt x="450341" y="1030223"/>
                </a:lnTo>
                <a:lnTo>
                  <a:pt x="489203" y="1045463"/>
                </a:lnTo>
                <a:lnTo>
                  <a:pt x="528827" y="1057655"/>
                </a:lnTo>
                <a:lnTo>
                  <a:pt x="569975" y="1066799"/>
                </a:lnTo>
                <a:lnTo>
                  <a:pt x="611885" y="1078991"/>
                </a:lnTo>
                <a:lnTo>
                  <a:pt x="654557" y="1085087"/>
                </a:lnTo>
                <a:lnTo>
                  <a:pt x="698753" y="1094231"/>
                </a:lnTo>
                <a:lnTo>
                  <a:pt x="742949" y="1100327"/>
                </a:lnTo>
                <a:lnTo>
                  <a:pt x="788669" y="1103375"/>
                </a:lnTo>
                <a:lnTo>
                  <a:pt x="835151" y="1109471"/>
                </a:lnTo>
                <a:lnTo>
                  <a:pt x="1023365" y="1109471"/>
                </a:lnTo>
                <a:lnTo>
                  <a:pt x="1069847" y="1103375"/>
                </a:lnTo>
                <a:lnTo>
                  <a:pt x="1114805" y="1100327"/>
                </a:lnTo>
                <a:lnTo>
                  <a:pt x="1159763" y="1094231"/>
                </a:lnTo>
                <a:lnTo>
                  <a:pt x="1203959" y="1085087"/>
                </a:lnTo>
                <a:lnTo>
                  <a:pt x="1225295" y="1082039"/>
                </a:lnTo>
                <a:lnTo>
                  <a:pt x="882395" y="1082039"/>
                </a:lnTo>
                <a:lnTo>
                  <a:pt x="790955" y="1075943"/>
                </a:lnTo>
                <a:lnTo>
                  <a:pt x="745997" y="1069847"/>
                </a:lnTo>
                <a:lnTo>
                  <a:pt x="702563" y="1066799"/>
                </a:lnTo>
                <a:lnTo>
                  <a:pt x="576071" y="1039367"/>
                </a:lnTo>
                <a:lnTo>
                  <a:pt x="536447" y="1030223"/>
                </a:lnTo>
                <a:lnTo>
                  <a:pt x="459485" y="1005839"/>
                </a:lnTo>
                <a:lnTo>
                  <a:pt x="387095" y="975359"/>
                </a:lnTo>
                <a:lnTo>
                  <a:pt x="320801" y="941831"/>
                </a:lnTo>
                <a:lnTo>
                  <a:pt x="289559" y="926591"/>
                </a:lnTo>
                <a:lnTo>
                  <a:pt x="259841" y="908303"/>
                </a:lnTo>
                <a:lnTo>
                  <a:pt x="231647" y="886967"/>
                </a:lnTo>
                <a:lnTo>
                  <a:pt x="204977" y="868679"/>
                </a:lnTo>
                <a:lnTo>
                  <a:pt x="156971" y="826007"/>
                </a:lnTo>
                <a:lnTo>
                  <a:pt x="115823" y="780287"/>
                </a:lnTo>
                <a:lnTo>
                  <a:pt x="81533" y="734567"/>
                </a:lnTo>
                <a:lnTo>
                  <a:pt x="56387" y="685799"/>
                </a:lnTo>
                <a:lnTo>
                  <a:pt x="38861" y="633983"/>
                </a:lnTo>
                <a:lnTo>
                  <a:pt x="29717" y="582167"/>
                </a:lnTo>
                <a:lnTo>
                  <a:pt x="28955" y="554735"/>
                </a:lnTo>
                <a:lnTo>
                  <a:pt x="29717" y="527303"/>
                </a:lnTo>
                <a:lnTo>
                  <a:pt x="38861" y="475487"/>
                </a:lnTo>
                <a:lnTo>
                  <a:pt x="56387" y="423671"/>
                </a:lnTo>
                <a:lnTo>
                  <a:pt x="82295" y="374903"/>
                </a:lnTo>
                <a:lnTo>
                  <a:pt x="98297" y="353567"/>
                </a:lnTo>
                <a:lnTo>
                  <a:pt x="115823" y="329183"/>
                </a:lnTo>
                <a:lnTo>
                  <a:pt x="135635" y="307847"/>
                </a:lnTo>
                <a:lnTo>
                  <a:pt x="156971" y="283463"/>
                </a:lnTo>
                <a:lnTo>
                  <a:pt x="180593" y="262127"/>
                </a:lnTo>
                <a:lnTo>
                  <a:pt x="231647" y="222503"/>
                </a:lnTo>
                <a:lnTo>
                  <a:pt x="289559" y="185927"/>
                </a:lnTo>
                <a:lnTo>
                  <a:pt x="353567" y="149351"/>
                </a:lnTo>
                <a:lnTo>
                  <a:pt x="422909" y="118871"/>
                </a:lnTo>
                <a:lnTo>
                  <a:pt x="459485" y="106679"/>
                </a:lnTo>
                <a:lnTo>
                  <a:pt x="497585" y="91439"/>
                </a:lnTo>
                <a:lnTo>
                  <a:pt x="536447" y="82295"/>
                </a:lnTo>
                <a:lnTo>
                  <a:pt x="576833" y="70103"/>
                </a:lnTo>
                <a:lnTo>
                  <a:pt x="659891" y="51815"/>
                </a:lnTo>
                <a:lnTo>
                  <a:pt x="790955" y="33527"/>
                </a:lnTo>
                <a:lnTo>
                  <a:pt x="882395" y="27431"/>
                </a:lnTo>
                <a:lnTo>
                  <a:pt x="1217421" y="27431"/>
                </a:lnTo>
                <a:lnTo>
                  <a:pt x="1159001" y="15239"/>
                </a:lnTo>
                <a:lnTo>
                  <a:pt x="1114805" y="9143"/>
                </a:lnTo>
                <a:lnTo>
                  <a:pt x="976121" y="0"/>
                </a:lnTo>
                <a:close/>
              </a:path>
              <a:path w="1858010" h="1109979">
                <a:moveTo>
                  <a:pt x="1217421" y="27431"/>
                </a:moveTo>
                <a:lnTo>
                  <a:pt x="976121" y="27431"/>
                </a:lnTo>
                <a:lnTo>
                  <a:pt x="1066799" y="33527"/>
                </a:lnTo>
                <a:lnTo>
                  <a:pt x="1198625" y="51815"/>
                </a:lnTo>
                <a:lnTo>
                  <a:pt x="1281683" y="70103"/>
                </a:lnTo>
                <a:lnTo>
                  <a:pt x="1321307" y="82295"/>
                </a:lnTo>
                <a:lnTo>
                  <a:pt x="1360931" y="91439"/>
                </a:lnTo>
                <a:lnTo>
                  <a:pt x="1398269" y="106679"/>
                </a:lnTo>
                <a:lnTo>
                  <a:pt x="1434845" y="118871"/>
                </a:lnTo>
                <a:lnTo>
                  <a:pt x="1470659" y="134111"/>
                </a:lnTo>
                <a:lnTo>
                  <a:pt x="1536953" y="167639"/>
                </a:lnTo>
                <a:lnTo>
                  <a:pt x="1597913" y="204215"/>
                </a:lnTo>
                <a:lnTo>
                  <a:pt x="1652777" y="243839"/>
                </a:lnTo>
                <a:lnTo>
                  <a:pt x="1677923" y="262127"/>
                </a:lnTo>
                <a:lnTo>
                  <a:pt x="1701545" y="283463"/>
                </a:lnTo>
                <a:lnTo>
                  <a:pt x="1722881" y="307847"/>
                </a:lnTo>
                <a:lnTo>
                  <a:pt x="1742693" y="329183"/>
                </a:lnTo>
                <a:lnTo>
                  <a:pt x="1776221" y="377951"/>
                </a:lnTo>
                <a:lnTo>
                  <a:pt x="1801367" y="426719"/>
                </a:lnTo>
                <a:lnTo>
                  <a:pt x="1818893" y="475487"/>
                </a:lnTo>
                <a:lnTo>
                  <a:pt x="1828037" y="530351"/>
                </a:lnTo>
                <a:lnTo>
                  <a:pt x="1828799" y="554735"/>
                </a:lnTo>
                <a:lnTo>
                  <a:pt x="1828037" y="582167"/>
                </a:lnTo>
                <a:lnTo>
                  <a:pt x="1818893" y="633983"/>
                </a:lnTo>
                <a:lnTo>
                  <a:pt x="1801367" y="685799"/>
                </a:lnTo>
                <a:lnTo>
                  <a:pt x="1775459" y="734567"/>
                </a:lnTo>
                <a:lnTo>
                  <a:pt x="1741931" y="780287"/>
                </a:lnTo>
                <a:lnTo>
                  <a:pt x="1722119" y="804671"/>
                </a:lnTo>
                <a:lnTo>
                  <a:pt x="1700783" y="826007"/>
                </a:lnTo>
                <a:lnTo>
                  <a:pt x="1677161" y="847343"/>
                </a:lnTo>
                <a:lnTo>
                  <a:pt x="1652777" y="868679"/>
                </a:lnTo>
                <a:lnTo>
                  <a:pt x="1626107" y="886967"/>
                </a:lnTo>
                <a:lnTo>
                  <a:pt x="1597913" y="908303"/>
                </a:lnTo>
                <a:lnTo>
                  <a:pt x="1536953" y="944879"/>
                </a:lnTo>
                <a:lnTo>
                  <a:pt x="1434845" y="990599"/>
                </a:lnTo>
                <a:lnTo>
                  <a:pt x="1398269" y="1005839"/>
                </a:lnTo>
                <a:lnTo>
                  <a:pt x="1321307" y="1030223"/>
                </a:lnTo>
                <a:lnTo>
                  <a:pt x="1155191" y="1066799"/>
                </a:lnTo>
                <a:lnTo>
                  <a:pt x="1066799" y="1075943"/>
                </a:lnTo>
                <a:lnTo>
                  <a:pt x="975359" y="1082039"/>
                </a:lnTo>
                <a:lnTo>
                  <a:pt x="1225295" y="1082039"/>
                </a:lnTo>
                <a:lnTo>
                  <a:pt x="1246631" y="1078991"/>
                </a:lnTo>
                <a:lnTo>
                  <a:pt x="1288541" y="1066799"/>
                </a:lnTo>
                <a:lnTo>
                  <a:pt x="1329689" y="1057655"/>
                </a:lnTo>
                <a:lnTo>
                  <a:pt x="1369313" y="1045463"/>
                </a:lnTo>
                <a:lnTo>
                  <a:pt x="1408175" y="1030223"/>
                </a:lnTo>
                <a:lnTo>
                  <a:pt x="1445513" y="1018031"/>
                </a:lnTo>
                <a:lnTo>
                  <a:pt x="1482089" y="1002791"/>
                </a:lnTo>
                <a:lnTo>
                  <a:pt x="1517141" y="984503"/>
                </a:lnTo>
                <a:lnTo>
                  <a:pt x="1550669" y="969263"/>
                </a:lnTo>
                <a:lnTo>
                  <a:pt x="1583435" y="950975"/>
                </a:lnTo>
                <a:lnTo>
                  <a:pt x="1613915" y="929639"/>
                </a:lnTo>
                <a:lnTo>
                  <a:pt x="1642871" y="911351"/>
                </a:lnTo>
                <a:lnTo>
                  <a:pt x="1696973" y="868679"/>
                </a:lnTo>
                <a:lnTo>
                  <a:pt x="1743455" y="822959"/>
                </a:lnTo>
                <a:lnTo>
                  <a:pt x="1783079" y="774191"/>
                </a:lnTo>
                <a:lnTo>
                  <a:pt x="1815083" y="722375"/>
                </a:lnTo>
                <a:lnTo>
                  <a:pt x="1838705" y="667511"/>
                </a:lnTo>
                <a:lnTo>
                  <a:pt x="1852421" y="612647"/>
                </a:lnTo>
                <a:lnTo>
                  <a:pt x="1857755" y="554735"/>
                </a:lnTo>
                <a:lnTo>
                  <a:pt x="1856231" y="524255"/>
                </a:lnTo>
                <a:lnTo>
                  <a:pt x="1846325" y="469391"/>
                </a:lnTo>
                <a:lnTo>
                  <a:pt x="1827275" y="414527"/>
                </a:lnTo>
                <a:lnTo>
                  <a:pt x="1799843" y="359663"/>
                </a:lnTo>
                <a:lnTo>
                  <a:pt x="1764029" y="310895"/>
                </a:lnTo>
                <a:lnTo>
                  <a:pt x="1720595" y="265175"/>
                </a:lnTo>
                <a:lnTo>
                  <a:pt x="1696211" y="240791"/>
                </a:lnTo>
                <a:lnTo>
                  <a:pt x="1670303" y="219455"/>
                </a:lnTo>
                <a:lnTo>
                  <a:pt x="1642871" y="198119"/>
                </a:lnTo>
                <a:lnTo>
                  <a:pt x="1613153" y="179831"/>
                </a:lnTo>
                <a:lnTo>
                  <a:pt x="1582673" y="158495"/>
                </a:lnTo>
                <a:lnTo>
                  <a:pt x="1549907" y="143255"/>
                </a:lnTo>
                <a:lnTo>
                  <a:pt x="1516379" y="124967"/>
                </a:lnTo>
                <a:lnTo>
                  <a:pt x="1481327" y="106679"/>
                </a:lnTo>
                <a:lnTo>
                  <a:pt x="1445513" y="91439"/>
                </a:lnTo>
                <a:lnTo>
                  <a:pt x="1407413" y="79247"/>
                </a:lnTo>
                <a:lnTo>
                  <a:pt x="1368551" y="64007"/>
                </a:lnTo>
                <a:lnTo>
                  <a:pt x="1328927" y="54863"/>
                </a:lnTo>
                <a:lnTo>
                  <a:pt x="1287779" y="42671"/>
                </a:lnTo>
                <a:lnTo>
                  <a:pt x="1217421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87864" y="5739387"/>
            <a:ext cx="1393508" cy="802005"/>
          </a:xfrm>
          <a:custGeom>
            <a:avLst/>
            <a:gdLst/>
            <a:ahLst/>
            <a:cxnLst/>
            <a:rect l="l" t="t" r="r" b="b"/>
            <a:pathLst>
              <a:path w="1858009" h="802004">
                <a:moveTo>
                  <a:pt x="1857755" y="0"/>
                </a:moveTo>
                <a:lnTo>
                  <a:pt x="0" y="0"/>
                </a:lnTo>
                <a:lnTo>
                  <a:pt x="0" y="801623"/>
                </a:lnTo>
                <a:lnTo>
                  <a:pt x="1857755" y="801623"/>
                </a:lnTo>
                <a:lnTo>
                  <a:pt x="1857755" y="787145"/>
                </a:lnTo>
                <a:lnTo>
                  <a:pt x="28955" y="787145"/>
                </a:lnTo>
                <a:lnTo>
                  <a:pt x="14477" y="772667"/>
                </a:lnTo>
                <a:lnTo>
                  <a:pt x="28955" y="772667"/>
                </a:lnTo>
                <a:lnTo>
                  <a:pt x="28955" y="28193"/>
                </a:lnTo>
                <a:lnTo>
                  <a:pt x="14477" y="28193"/>
                </a:lnTo>
                <a:lnTo>
                  <a:pt x="28955" y="13715"/>
                </a:lnTo>
                <a:lnTo>
                  <a:pt x="1857755" y="13715"/>
                </a:lnTo>
                <a:lnTo>
                  <a:pt x="1857755" y="0"/>
                </a:lnTo>
                <a:close/>
              </a:path>
              <a:path w="1858009" h="802004">
                <a:moveTo>
                  <a:pt x="28955" y="772667"/>
                </a:moveTo>
                <a:lnTo>
                  <a:pt x="14477" y="772667"/>
                </a:lnTo>
                <a:lnTo>
                  <a:pt x="28955" y="787145"/>
                </a:lnTo>
                <a:lnTo>
                  <a:pt x="28955" y="772667"/>
                </a:lnTo>
                <a:close/>
              </a:path>
              <a:path w="1858009" h="802004">
                <a:moveTo>
                  <a:pt x="1828799" y="772667"/>
                </a:moveTo>
                <a:lnTo>
                  <a:pt x="28955" y="772667"/>
                </a:lnTo>
                <a:lnTo>
                  <a:pt x="28955" y="787145"/>
                </a:lnTo>
                <a:lnTo>
                  <a:pt x="1828799" y="787145"/>
                </a:lnTo>
                <a:lnTo>
                  <a:pt x="1828799" y="772667"/>
                </a:lnTo>
                <a:close/>
              </a:path>
              <a:path w="1858009" h="802004">
                <a:moveTo>
                  <a:pt x="1828799" y="13715"/>
                </a:moveTo>
                <a:lnTo>
                  <a:pt x="1828799" y="787145"/>
                </a:lnTo>
                <a:lnTo>
                  <a:pt x="1843277" y="772667"/>
                </a:lnTo>
                <a:lnTo>
                  <a:pt x="1857755" y="772667"/>
                </a:lnTo>
                <a:lnTo>
                  <a:pt x="1857755" y="28193"/>
                </a:lnTo>
                <a:lnTo>
                  <a:pt x="1843277" y="28193"/>
                </a:lnTo>
                <a:lnTo>
                  <a:pt x="1828799" y="13715"/>
                </a:lnTo>
                <a:close/>
              </a:path>
              <a:path w="1858009" h="802004">
                <a:moveTo>
                  <a:pt x="1857755" y="772667"/>
                </a:moveTo>
                <a:lnTo>
                  <a:pt x="1843277" y="772667"/>
                </a:lnTo>
                <a:lnTo>
                  <a:pt x="1828799" y="787145"/>
                </a:lnTo>
                <a:lnTo>
                  <a:pt x="1857755" y="787145"/>
                </a:lnTo>
                <a:lnTo>
                  <a:pt x="1857755" y="772667"/>
                </a:lnTo>
                <a:close/>
              </a:path>
              <a:path w="1858009" h="802004">
                <a:moveTo>
                  <a:pt x="28955" y="13715"/>
                </a:moveTo>
                <a:lnTo>
                  <a:pt x="14477" y="28193"/>
                </a:lnTo>
                <a:lnTo>
                  <a:pt x="28955" y="28193"/>
                </a:lnTo>
                <a:lnTo>
                  <a:pt x="28955" y="13715"/>
                </a:lnTo>
                <a:close/>
              </a:path>
              <a:path w="1858009" h="802004">
                <a:moveTo>
                  <a:pt x="1828799" y="13715"/>
                </a:moveTo>
                <a:lnTo>
                  <a:pt x="28955" y="13715"/>
                </a:lnTo>
                <a:lnTo>
                  <a:pt x="28955" y="28193"/>
                </a:lnTo>
                <a:lnTo>
                  <a:pt x="1828799" y="28193"/>
                </a:lnTo>
                <a:lnTo>
                  <a:pt x="1828799" y="13715"/>
                </a:lnTo>
                <a:close/>
              </a:path>
              <a:path w="1858009" h="802004">
                <a:moveTo>
                  <a:pt x="1857755" y="13715"/>
                </a:moveTo>
                <a:lnTo>
                  <a:pt x="1828799" y="13715"/>
                </a:lnTo>
                <a:lnTo>
                  <a:pt x="1843277" y="28193"/>
                </a:lnTo>
                <a:lnTo>
                  <a:pt x="1857755" y="28193"/>
                </a:lnTo>
                <a:lnTo>
                  <a:pt x="1857755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84724" y="5701284"/>
            <a:ext cx="1436846" cy="774700"/>
          </a:xfrm>
          <a:custGeom>
            <a:avLst/>
            <a:gdLst/>
            <a:ahLst/>
            <a:cxnLst/>
            <a:rect l="l" t="t" r="r" b="b"/>
            <a:pathLst>
              <a:path w="1915795" h="774700">
                <a:moveTo>
                  <a:pt x="1098041" y="672083"/>
                </a:moveTo>
                <a:lnTo>
                  <a:pt x="817625" y="672083"/>
                </a:lnTo>
                <a:lnTo>
                  <a:pt x="957833" y="774191"/>
                </a:lnTo>
                <a:lnTo>
                  <a:pt x="1098041" y="672083"/>
                </a:lnTo>
                <a:close/>
              </a:path>
              <a:path w="1915795" h="774700">
                <a:moveTo>
                  <a:pt x="1357121" y="628649"/>
                </a:moveTo>
                <a:lnTo>
                  <a:pt x="558545" y="628649"/>
                </a:lnTo>
                <a:lnTo>
                  <a:pt x="591311" y="745235"/>
                </a:lnTo>
                <a:lnTo>
                  <a:pt x="817625" y="672083"/>
                </a:lnTo>
                <a:lnTo>
                  <a:pt x="1344915" y="672083"/>
                </a:lnTo>
                <a:lnTo>
                  <a:pt x="1357121" y="628649"/>
                </a:lnTo>
                <a:close/>
              </a:path>
              <a:path w="1915795" h="774700">
                <a:moveTo>
                  <a:pt x="1344915" y="672083"/>
                </a:moveTo>
                <a:lnTo>
                  <a:pt x="1098041" y="672083"/>
                </a:lnTo>
                <a:lnTo>
                  <a:pt x="1324355" y="745235"/>
                </a:lnTo>
                <a:lnTo>
                  <a:pt x="1344915" y="672083"/>
                </a:lnTo>
                <a:close/>
              </a:path>
              <a:path w="1915795" h="774700">
                <a:moveTo>
                  <a:pt x="280415" y="113537"/>
                </a:moveTo>
                <a:lnTo>
                  <a:pt x="360425" y="225551"/>
                </a:lnTo>
                <a:lnTo>
                  <a:pt x="73151" y="239267"/>
                </a:lnTo>
                <a:lnTo>
                  <a:pt x="253745" y="330707"/>
                </a:lnTo>
                <a:lnTo>
                  <a:pt x="0" y="387095"/>
                </a:lnTo>
                <a:lnTo>
                  <a:pt x="253745" y="443483"/>
                </a:lnTo>
                <a:lnTo>
                  <a:pt x="73151" y="535685"/>
                </a:lnTo>
                <a:lnTo>
                  <a:pt x="360425" y="548639"/>
                </a:lnTo>
                <a:lnTo>
                  <a:pt x="280415" y="661415"/>
                </a:lnTo>
                <a:lnTo>
                  <a:pt x="558545" y="628649"/>
                </a:lnTo>
                <a:lnTo>
                  <a:pt x="1612005" y="628649"/>
                </a:lnTo>
                <a:lnTo>
                  <a:pt x="1555241" y="548639"/>
                </a:lnTo>
                <a:lnTo>
                  <a:pt x="1842515" y="535685"/>
                </a:lnTo>
                <a:lnTo>
                  <a:pt x="1662683" y="443483"/>
                </a:lnTo>
                <a:lnTo>
                  <a:pt x="1915667" y="387095"/>
                </a:lnTo>
                <a:lnTo>
                  <a:pt x="1662683" y="330707"/>
                </a:lnTo>
                <a:lnTo>
                  <a:pt x="1842515" y="239267"/>
                </a:lnTo>
                <a:lnTo>
                  <a:pt x="1555241" y="225551"/>
                </a:lnTo>
                <a:lnTo>
                  <a:pt x="1612391" y="145541"/>
                </a:lnTo>
                <a:lnTo>
                  <a:pt x="558545" y="145541"/>
                </a:lnTo>
                <a:lnTo>
                  <a:pt x="280415" y="113537"/>
                </a:lnTo>
                <a:close/>
              </a:path>
              <a:path w="1915795" h="774700">
                <a:moveTo>
                  <a:pt x="1612005" y="628649"/>
                </a:moveTo>
                <a:lnTo>
                  <a:pt x="1357121" y="628649"/>
                </a:lnTo>
                <a:lnTo>
                  <a:pt x="1635251" y="661415"/>
                </a:lnTo>
                <a:lnTo>
                  <a:pt x="1612005" y="628649"/>
                </a:lnTo>
                <a:close/>
              </a:path>
              <a:path w="1915795" h="774700">
                <a:moveTo>
                  <a:pt x="591311" y="28955"/>
                </a:moveTo>
                <a:lnTo>
                  <a:pt x="558545" y="145541"/>
                </a:lnTo>
                <a:lnTo>
                  <a:pt x="1357121" y="145541"/>
                </a:lnTo>
                <a:lnTo>
                  <a:pt x="1344915" y="102107"/>
                </a:lnTo>
                <a:lnTo>
                  <a:pt x="817625" y="102107"/>
                </a:lnTo>
                <a:lnTo>
                  <a:pt x="591311" y="28955"/>
                </a:lnTo>
                <a:close/>
              </a:path>
              <a:path w="1915795" h="774700">
                <a:moveTo>
                  <a:pt x="1635251" y="113537"/>
                </a:moveTo>
                <a:lnTo>
                  <a:pt x="1357121" y="145541"/>
                </a:lnTo>
                <a:lnTo>
                  <a:pt x="1612391" y="145541"/>
                </a:lnTo>
                <a:lnTo>
                  <a:pt x="1635251" y="113537"/>
                </a:lnTo>
                <a:close/>
              </a:path>
              <a:path w="1915795" h="774700">
                <a:moveTo>
                  <a:pt x="957833" y="0"/>
                </a:moveTo>
                <a:lnTo>
                  <a:pt x="817625" y="102107"/>
                </a:lnTo>
                <a:lnTo>
                  <a:pt x="1098041" y="102107"/>
                </a:lnTo>
                <a:lnTo>
                  <a:pt x="957833" y="0"/>
                </a:lnTo>
                <a:close/>
              </a:path>
              <a:path w="1915795" h="774700">
                <a:moveTo>
                  <a:pt x="1324355" y="28955"/>
                </a:moveTo>
                <a:lnTo>
                  <a:pt x="1098041" y="102107"/>
                </a:lnTo>
                <a:lnTo>
                  <a:pt x="1344915" y="102107"/>
                </a:lnTo>
                <a:lnTo>
                  <a:pt x="1324355" y="28955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68722" y="5695191"/>
            <a:ext cx="1469708" cy="786765"/>
          </a:xfrm>
          <a:custGeom>
            <a:avLst/>
            <a:gdLst/>
            <a:ahLst/>
            <a:cxnLst/>
            <a:rect l="l" t="t" r="r" b="b"/>
            <a:pathLst>
              <a:path w="1959609" h="786764">
                <a:moveTo>
                  <a:pt x="852296" y="681989"/>
                </a:moveTo>
                <a:lnTo>
                  <a:pt x="836675" y="681989"/>
                </a:lnTo>
                <a:lnTo>
                  <a:pt x="840485" y="682751"/>
                </a:lnTo>
                <a:lnTo>
                  <a:pt x="838564" y="683373"/>
                </a:lnTo>
                <a:lnTo>
                  <a:pt x="979169" y="786383"/>
                </a:lnTo>
                <a:lnTo>
                  <a:pt x="992763" y="776477"/>
                </a:lnTo>
                <a:lnTo>
                  <a:pt x="976121" y="776477"/>
                </a:lnTo>
                <a:lnTo>
                  <a:pt x="979169" y="774261"/>
                </a:lnTo>
                <a:lnTo>
                  <a:pt x="852296" y="681989"/>
                </a:lnTo>
                <a:close/>
              </a:path>
              <a:path w="1959609" h="786764">
                <a:moveTo>
                  <a:pt x="979169" y="774261"/>
                </a:moveTo>
                <a:lnTo>
                  <a:pt x="976121" y="776477"/>
                </a:lnTo>
                <a:lnTo>
                  <a:pt x="982217" y="776477"/>
                </a:lnTo>
                <a:lnTo>
                  <a:pt x="979169" y="774261"/>
                </a:lnTo>
                <a:close/>
              </a:path>
              <a:path w="1959609" h="786764">
                <a:moveTo>
                  <a:pt x="1118615" y="672845"/>
                </a:moveTo>
                <a:lnTo>
                  <a:pt x="979169" y="774261"/>
                </a:lnTo>
                <a:lnTo>
                  <a:pt x="982217" y="776477"/>
                </a:lnTo>
                <a:lnTo>
                  <a:pt x="992763" y="776477"/>
                </a:lnTo>
                <a:lnTo>
                  <a:pt x="1120296" y="683541"/>
                </a:lnTo>
                <a:lnTo>
                  <a:pt x="1117853" y="682751"/>
                </a:lnTo>
                <a:lnTo>
                  <a:pt x="1122425" y="681989"/>
                </a:lnTo>
                <a:lnTo>
                  <a:pt x="1146896" y="681989"/>
                </a:lnTo>
                <a:lnTo>
                  <a:pt x="1118615" y="672845"/>
                </a:lnTo>
                <a:close/>
              </a:path>
              <a:path w="1959609" h="786764">
                <a:moveTo>
                  <a:pt x="585601" y="636269"/>
                </a:moveTo>
                <a:lnTo>
                  <a:pt x="575309" y="636269"/>
                </a:lnTo>
                <a:lnTo>
                  <a:pt x="580643" y="639317"/>
                </a:lnTo>
                <a:lnTo>
                  <a:pt x="576314" y="639820"/>
                </a:lnTo>
                <a:lnTo>
                  <a:pt x="609599" y="757427"/>
                </a:lnTo>
                <a:lnTo>
                  <a:pt x="633159" y="749807"/>
                </a:lnTo>
                <a:lnTo>
                  <a:pt x="617219" y="749807"/>
                </a:lnTo>
                <a:lnTo>
                  <a:pt x="611123" y="746759"/>
                </a:lnTo>
                <a:lnTo>
                  <a:pt x="615937" y="745203"/>
                </a:lnTo>
                <a:lnTo>
                  <a:pt x="585601" y="636269"/>
                </a:lnTo>
                <a:close/>
              </a:path>
              <a:path w="1959609" h="786764">
                <a:moveTo>
                  <a:pt x="1146896" y="681989"/>
                </a:moveTo>
                <a:lnTo>
                  <a:pt x="1122425" y="681989"/>
                </a:lnTo>
                <a:lnTo>
                  <a:pt x="1120296" y="683541"/>
                </a:lnTo>
                <a:lnTo>
                  <a:pt x="1348739" y="757427"/>
                </a:lnTo>
                <a:lnTo>
                  <a:pt x="1350896" y="749807"/>
                </a:lnTo>
                <a:lnTo>
                  <a:pt x="1341119" y="749807"/>
                </a:lnTo>
                <a:lnTo>
                  <a:pt x="1342402" y="745203"/>
                </a:lnTo>
                <a:lnTo>
                  <a:pt x="1146896" y="681989"/>
                </a:lnTo>
                <a:close/>
              </a:path>
              <a:path w="1959609" h="786764">
                <a:moveTo>
                  <a:pt x="615937" y="745203"/>
                </a:moveTo>
                <a:lnTo>
                  <a:pt x="611123" y="746759"/>
                </a:lnTo>
                <a:lnTo>
                  <a:pt x="617219" y="749807"/>
                </a:lnTo>
                <a:lnTo>
                  <a:pt x="615937" y="745203"/>
                </a:lnTo>
                <a:close/>
              </a:path>
              <a:path w="1959609" h="786764">
                <a:moveTo>
                  <a:pt x="839723" y="672845"/>
                </a:moveTo>
                <a:lnTo>
                  <a:pt x="615937" y="745203"/>
                </a:lnTo>
                <a:lnTo>
                  <a:pt x="617219" y="749807"/>
                </a:lnTo>
                <a:lnTo>
                  <a:pt x="633159" y="749807"/>
                </a:lnTo>
                <a:lnTo>
                  <a:pt x="838564" y="683373"/>
                </a:lnTo>
                <a:lnTo>
                  <a:pt x="836675" y="681989"/>
                </a:lnTo>
                <a:lnTo>
                  <a:pt x="852296" y="681989"/>
                </a:lnTo>
                <a:lnTo>
                  <a:pt x="839723" y="672845"/>
                </a:lnTo>
                <a:close/>
              </a:path>
              <a:path w="1959609" h="786764">
                <a:moveTo>
                  <a:pt x="1342402" y="745203"/>
                </a:moveTo>
                <a:lnTo>
                  <a:pt x="1341119" y="749807"/>
                </a:lnTo>
                <a:lnTo>
                  <a:pt x="1347215" y="746759"/>
                </a:lnTo>
                <a:lnTo>
                  <a:pt x="1342402" y="745203"/>
                </a:lnTo>
                <a:close/>
              </a:path>
              <a:path w="1959609" h="786764">
                <a:moveTo>
                  <a:pt x="1374647" y="629411"/>
                </a:moveTo>
                <a:lnTo>
                  <a:pt x="1342402" y="745203"/>
                </a:lnTo>
                <a:lnTo>
                  <a:pt x="1347215" y="746759"/>
                </a:lnTo>
                <a:lnTo>
                  <a:pt x="1341119" y="749807"/>
                </a:lnTo>
                <a:lnTo>
                  <a:pt x="1350896" y="749807"/>
                </a:lnTo>
                <a:lnTo>
                  <a:pt x="1382025" y="639820"/>
                </a:lnTo>
                <a:lnTo>
                  <a:pt x="1377695" y="639317"/>
                </a:lnTo>
                <a:lnTo>
                  <a:pt x="1383029" y="636269"/>
                </a:lnTo>
                <a:lnTo>
                  <a:pt x="1433818" y="636269"/>
                </a:lnTo>
                <a:lnTo>
                  <a:pt x="1374647" y="629411"/>
                </a:lnTo>
                <a:close/>
              </a:path>
              <a:path w="1959609" h="786764">
                <a:moveTo>
                  <a:pt x="1122425" y="681989"/>
                </a:moveTo>
                <a:lnTo>
                  <a:pt x="1117853" y="682751"/>
                </a:lnTo>
                <a:lnTo>
                  <a:pt x="1120296" y="683541"/>
                </a:lnTo>
                <a:lnTo>
                  <a:pt x="1122425" y="681989"/>
                </a:lnTo>
                <a:close/>
              </a:path>
              <a:path w="1959609" h="786764">
                <a:moveTo>
                  <a:pt x="836675" y="681989"/>
                </a:moveTo>
                <a:lnTo>
                  <a:pt x="838564" y="683373"/>
                </a:lnTo>
                <a:lnTo>
                  <a:pt x="840485" y="682751"/>
                </a:lnTo>
                <a:lnTo>
                  <a:pt x="836675" y="681989"/>
                </a:lnTo>
                <a:close/>
              </a:path>
              <a:path w="1959609" h="786764">
                <a:moveTo>
                  <a:pt x="372821" y="558906"/>
                </a:moveTo>
                <a:lnTo>
                  <a:pt x="291845" y="672845"/>
                </a:lnTo>
                <a:lnTo>
                  <a:pt x="318100" y="669797"/>
                </a:lnTo>
                <a:lnTo>
                  <a:pt x="305561" y="669797"/>
                </a:lnTo>
                <a:lnTo>
                  <a:pt x="301751" y="662177"/>
                </a:lnTo>
                <a:lnTo>
                  <a:pt x="311833" y="661006"/>
                </a:lnTo>
                <a:lnTo>
                  <a:pt x="384382" y="559307"/>
                </a:lnTo>
                <a:lnTo>
                  <a:pt x="381761" y="559307"/>
                </a:lnTo>
                <a:lnTo>
                  <a:pt x="372821" y="558906"/>
                </a:lnTo>
                <a:close/>
              </a:path>
              <a:path w="1959609" h="786764">
                <a:moveTo>
                  <a:pt x="1433818" y="636269"/>
                </a:moveTo>
                <a:lnTo>
                  <a:pt x="1383029" y="636269"/>
                </a:lnTo>
                <a:lnTo>
                  <a:pt x="1382025" y="639820"/>
                </a:lnTo>
                <a:lnTo>
                  <a:pt x="1666493" y="672845"/>
                </a:lnTo>
                <a:lnTo>
                  <a:pt x="1664327" y="669797"/>
                </a:lnTo>
                <a:lnTo>
                  <a:pt x="1652777" y="669797"/>
                </a:lnTo>
                <a:lnTo>
                  <a:pt x="1646439" y="660913"/>
                </a:lnTo>
                <a:lnTo>
                  <a:pt x="1433818" y="636269"/>
                </a:lnTo>
                <a:close/>
              </a:path>
              <a:path w="1959609" h="786764">
                <a:moveTo>
                  <a:pt x="311833" y="661006"/>
                </a:moveTo>
                <a:lnTo>
                  <a:pt x="301751" y="662177"/>
                </a:lnTo>
                <a:lnTo>
                  <a:pt x="305561" y="669797"/>
                </a:lnTo>
                <a:lnTo>
                  <a:pt x="311833" y="661006"/>
                </a:lnTo>
                <a:close/>
              </a:path>
              <a:path w="1959609" h="786764">
                <a:moveTo>
                  <a:pt x="583691" y="629411"/>
                </a:moveTo>
                <a:lnTo>
                  <a:pt x="311833" y="661006"/>
                </a:lnTo>
                <a:lnTo>
                  <a:pt x="305561" y="669797"/>
                </a:lnTo>
                <a:lnTo>
                  <a:pt x="318100" y="669797"/>
                </a:lnTo>
                <a:lnTo>
                  <a:pt x="576314" y="639820"/>
                </a:lnTo>
                <a:lnTo>
                  <a:pt x="575309" y="636269"/>
                </a:lnTo>
                <a:lnTo>
                  <a:pt x="585601" y="636269"/>
                </a:lnTo>
                <a:lnTo>
                  <a:pt x="583691" y="629411"/>
                </a:lnTo>
                <a:close/>
              </a:path>
              <a:path w="1959609" h="786764">
                <a:moveTo>
                  <a:pt x="1646439" y="660913"/>
                </a:moveTo>
                <a:lnTo>
                  <a:pt x="1652777" y="669797"/>
                </a:lnTo>
                <a:lnTo>
                  <a:pt x="1657349" y="662177"/>
                </a:lnTo>
                <a:lnTo>
                  <a:pt x="1646439" y="660913"/>
                </a:lnTo>
                <a:close/>
              </a:path>
              <a:path w="1959609" h="786764">
                <a:moveTo>
                  <a:pt x="1845896" y="537278"/>
                </a:moveTo>
                <a:lnTo>
                  <a:pt x="1567433" y="550163"/>
                </a:lnTo>
                <a:lnTo>
                  <a:pt x="1646439" y="660913"/>
                </a:lnTo>
                <a:lnTo>
                  <a:pt x="1657349" y="662177"/>
                </a:lnTo>
                <a:lnTo>
                  <a:pt x="1652777" y="669797"/>
                </a:lnTo>
                <a:lnTo>
                  <a:pt x="1664327" y="669797"/>
                </a:lnTo>
                <a:lnTo>
                  <a:pt x="1585803" y="559307"/>
                </a:lnTo>
                <a:lnTo>
                  <a:pt x="1576577" y="559307"/>
                </a:lnTo>
                <a:lnTo>
                  <a:pt x="1580387" y="551687"/>
                </a:lnTo>
                <a:lnTo>
                  <a:pt x="1746334" y="551687"/>
                </a:lnTo>
                <a:lnTo>
                  <a:pt x="1882139" y="545591"/>
                </a:lnTo>
                <a:lnTo>
                  <a:pt x="1862327" y="545591"/>
                </a:lnTo>
                <a:lnTo>
                  <a:pt x="1845896" y="537278"/>
                </a:lnTo>
                <a:close/>
              </a:path>
              <a:path w="1959609" h="786764">
                <a:moveTo>
                  <a:pt x="575309" y="636269"/>
                </a:moveTo>
                <a:lnTo>
                  <a:pt x="576314" y="639820"/>
                </a:lnTo>
                <a:lnTo>
                  <a:pt x="580643" y="639317"/>
                </a:lnTo>
                <a:lnTo>
                  <a:pt x="575309" y="636269"/>
                </a:lnTo>
                <a:close/>
              </a:path>
              <a:path w="1959609" h="786764">
                <a:moveTo>
                  <a:pt x="1383029" y="636269"/>
                </a:moveTo>
                <a:lnTo>
                  <a:pt x="1377695" y="639317"/>
                </a:lnTo>
                <a:lnTo>
                  <a:pt x="1382025" y="639820"/>
                </a:lnTo>
                <a:lnTo>
                  <a:pt x="1383029" y="636269"/>
                </a:lnTo>
                <a:close/>
              </a:path>
              <a:path w="1959609" h="786764">
                <a:moveTo>
                  <a:pt x="377951" y="551687"/>
                </a:moveTo>
                <a:lnTo>
                  <a:pt x="372821" y="558906"/>
                </a:lnTo>
                <a:lnTo>
                  <a:pt x="381761" y="559307"/>
                </a:lnTo>
                <a:lnTo>
                  <a:pt x="377951" y="551687"/>
                </a:lnTo>
                <a:close/>
              </a:path>
              <a:path w="1959609" h="786764">
                <a:moveTo>
                  <a:pt x="389818" y="551687"/>
                </a:moveTo>
                <a:lnTo>
                  <a:pt x="377951" y="551687"/>
                </a:lnTo>
                <a:lnTo>
                  <a:pt x="381761" y="559307"/>
                </a:lnTo>
                <a:lnTo>
                  <a:pt x="384382" y="559307"/>
                </a:lnTo>
                <a:lnTo>
                  <a:pt x="389818" y="551687"/>
                </a:lnTo>
                <a:close/>
              </a:path>
              <a:path w="1959609" h="786764">
                <a:moveTo>
                  <a:pt x="1580387" y="551687"/>
                </a:moveTo>
                <a:lnTo>
                  <a:pt x="1576577" y="559307"/>
                </a:lnTo>
                <a:lnTo>
                  <a:pt x="1585518" y="558906"/>
                </a:lnTo>
                <a:lnTo>
                  <a:pt x="1580387" y="551687"/>
                </a:lnTo>
                <a:close/>
              </a:path>
              <a:path w="1959609" h="786764">
                <a:moveTo>
                  <a:pt x="1585518" y="558906"/>
                </a:moveTo>
                <a:lnTo>
                  <a:pt x="1576577" y="559307"/>
                </a:lnTo>
                <a:lnTo>
                  <a:pt x="1585803" y="559307"/>
                </a:lnTo>
                <a:lnTo>
                  <a:pt x="1585518" y="558906"/>
                </a:lnTo>
                <a:close/>
              </a:path>
              <a:path w="1959609" h="786764">
                <a:moveTo>
                  <a:pt x="260562" y="451981"/>
                </a:moveTo>
                <a:lnTo>
                  <a:pt x="76199" y="545591"/>
                </a:lnTo>
                <a:lnTo>
                  <a:pt x="372821" y="558906"/>
                </a:lnTo>
                <a:lnTo>
                  <a:pt x="377951" y="551687"/>
                </a:lnTo>
                <a:lnTo>
                  <a:pt x="389818" y="551687"/>
                </a:lnTo>
                <a:lnTo>
                  <a:pt x="390905" y="550163"/>
                </a:lnTo>
                <a:lnTo>
                  <a:pt x="292099" y="545591"/>
                </a:lnTo>
                <a:lnTo>
                  <a:pt x="96773" y="545591"/>
                </a:lnTo>
                <a:lnTo>
                  <a:pt x="94487" y="536447"/>
                </a:lnTo>
                <a:lnTo>
                  <a:pt x="114776" y="536447"/>
                </a:lnTo>
                <a:lnTo>
                  <a:pt x="275296" y="454913"/>
                </a:lnTo>
                <a:lnTo>
                  <a:pt x="273557" y="454913"/>
                </a:lnTo>
                <a:lnTo>
                  <a:pt x="260562" y="451981"/>
                </a:lnTo>
                <a:close/>
              </a:path>
              <a:path w="1959609" h="786764">
                <a:moveTo>
                  <a:pt x="1746334" y="551687"/>
                </a:moveTo>
                <a:lnTo>
                  <a:pt x="1580387" y="551687"/>
                </a:lnTo>
                <a:lnTo>
                  <a:pt x="1585518" y="558906"/>
                </a:lnTo>
                <a:lnTo>
                  <a:pt x="1746334" y="551687"/>
                </a:lnTo>
                <a:close/>
              </a:path>
              <a:path w="1959609" h="786764">
                <a:moveTo>
                  <a:pt x="94487" y="536447"/>
                </a:moveTo>
                <a:lnTo>
                  <a:pt x="96773" y="545591"/>
                </a:lnTo>
                <a:lnTo>
                  <a:pt x="113082" y="537308"/>
                </a:lnTo>
                <a:lnTo>
                  <a:pt x="94487" y="536447"/>
                </a:lnTo>
                <a:close/>
              </a:path>
              <a:path w="1959609" h="786764">
                <a:moveTo>
                  <a:pt x="113082" y="537308"/>
                </a:moveTo>
                <a:lnTo>
                  <a:pt x="96773" y="545591"/>
                </a:lnTo>
                <a:lnTo>
                  <a:pt x="292099" y="545591"/>
                </a:lnTo>
                <a:lnTo>
                  <a:pt x="113082" y="537308"/>
                </a:lnTo>
                <a:close/>
              </a:path>
              <a:path w="1959609" h="786764">
                <a:moveTo>
                  <a:pt x="1863851" y="536447"/>
                </a:moveTo>
                <a:lnTo>
                  <a:pt x="1845896" y="537278"/>
                </a:lnTo>
                <a:lnTo>
                  <a:pt x="1862327" y="545591"/>
                </a:lnTo>
                <a:lnTo>
                  <a:pt x="1863851" y="536447"/>
                </a:lnTo>
                <a:close/>
              </a:path>
              <a:path w="1959609" h="786764">
                <a:moveTo>
                  <a:pt x="1864200" y="536447"/>
                </a:moveTo>
                <a:lnTo>
                  <a:pt x="1863851" y="536447"/>
                </a:lnTo>
                <a:lnTo>
                  <a:pt x="1862327" y="545591"/>
                </a:lnTo>
                <a:lnTo>
                  <a:pt x="1882139" y="545591"/>
                </a:lnTo>
                <a:lnTo>
                  <a:pt x="1864200" y="536447"/>
                </a:lnTo>
                <a:close/>
              </a:path>
              <a:path w="1959609" h="786764">
                <a:moveTo>
                  <a:pt x="114776" y="536447"/>
                </a:moveTo>
                <a:lnTo>
                  <a:pt x="94487" y="536447"/>
                </a:lnTo>
                <a:lnTo>
                  <a:pt x="113082" y="537308"/>
                </a:lnTo>
                <a:lnTo>
                  <a:pt x="114776" y="536447"/>
                </a:lnTo>
                <a:close/>
              </a:path>
              <a:path w="1959609" h="786764">
                <a:moveTo>
                  <a:pt x="1915726" y="393191"/>
                </a:moveTo>
                <a:lnTo>
                  <a:pt x="1669541" y="448055"/>
                </a:lnTo>
                <a:lnTo>
                  <a:pt x="1845896" y="537278"/>
                </a:lnTo>
                <a:lnTo>
                  <a:pt x="1863851" y="536447"/>
                </a:lnTo>
                <a:lnTo>
                  <a:pt x="1864200" y="536447"/>
                </a:lnTo>
                <a:lnTo>
                  <a:pt x="1704244" y="454913"/>
                </a:lnTo>
                <a:lnTo>
                  <a:pt x="1684781" y="454913"/>
                </a:lnTo>
                <a:lnTo>
                  <a:pt x="1686305" y="445769"/>
                </a:lnTo>
                <a:lnTo>
                  <a:pt x="1725421" y="445769"/>
                </a:lnTo>
                <a:lnTo>
                  <a:pt x="1938781" y="397763"/>
                </a:lnTo>
                <a:lnTo>
                  <a:pt x="1936241" y="397763"/>
                </a:lnTo>
                <a:lnTo>
                  <a:pt x="1915726" y="393191"/>
                </a:lnTo>
                <a:close/>
              </a:path>
              <a:path w="1959609" h="786764">
                <a:moveTo>
                  <a:pt x="272795" y="445769"/>
                </a:moveTo>
                <a:lnTo>
                  <a:pt x="260562" y="451981"/>
                </a:lnTo>
                <a:lnTo>
                  <a:pt x="273557" y="454913"/>
                </a:lnTo>
                <a:lnTo>
                  <a:pt x="272795" y="445769"/>
                </a:lnTo>
                <a:close/>
              </a:path>
              <a:path w="1959609" h="786764">
                <a:moveTo>
                  <a:pt x="278569" y="445769"/>
                </a:moveTo>
                <a:lnTo>
                  <a:pt x="272795" y="445769"/>
                </a:lnTo>
                <a:lnTo>
                  <a:pt x="273557" y="454913"/>
                </a:lnTo>
                <a:lnTo>
                  <a:pt x="275296" y="454913"/>
                </a:lnTo>
                <a:lnTo>
                  <a:pt x="288797" y="448055"/>
                </a:lnTo>
                <a:lnTo>
                  <a:pt x="278569" y="445769"/>
                </a:lnTo>
                <a:close/>
              </a:path>
              <a:path w="1959609" h="786764">
                <a:moveTo>
                  <a:pt x="1686305" y="445769"/>
                </a:moveTo>
                <a:lnTo>
                  <a:pt x="1684781" y="454913"/>
                </a:lnTo>
                <a:lnTo>
                  <a:pt x="1698284" y="451875"/>
                </a:lnTo>
                <a:lnTo>
                  <a:pt x="1686305" y="445769"/>
                </a:lnTo>
                <a:close/>
              </a:path>
              <a:path w="1959609" h="786764">
                <a:moveTo>
                  <a:pt x="1698284" y="451875"/>
                </a:moveTo>
                <a:lnTo>
                  <a:pt x="1684781" y="454913"/>
                </a:lnTo>
                <a:lnTo>
                  <a:pt x="1704244" y="454913"/>
                </a:lnTo>
                <a:lnTo>
                  <a:pt x="1698284" y="451875"/>
                </a:lnTo>
                <a:close/>
              </a:path>
              <a:path w="1959609" h="786764">
                <a:moveTo>
                  <a:pt x="261555" y="334906"/>
                </a:moveTo>
                <a:lnTo>
                  <a:pt x="0" y="393191"/>
                </a:lnTo>
                <a:lnTo>
                  <a:pt x="260562" y="451981"/>
                </a:lnTo>
                <a:lnTo>
                  <a:pt x="272795" y="445769"/>
                </a:lnTo>
                <a:lnTo>
                  <a:pt x="278569" y="445769"/>
                </a:lnTo>
                <a:lnTo>
                  <a:pt x="63773" y="397763"/>
                </a:lnTo>
                <a:lnTo>
                  <a:pt x="22859" y="397763"/>
                </a:lnTo>
                <a:lnTo>
                  <a:pt x="22859" y="388619"/>
                </a:lnTo>
                <a:lnTo>
                  <a:pt x="63773" y="388619"/>
                </a:lnTo>
                <a:lnTo>
                  <a:pt x="278569" y="340613"/>
                </a:lnTo>
                <a:lnTo>
                  <a:pt x="272795" y="340613"/>
                </a:lnTo>
                <a:lnTo>
                  <a:pt x="261555" y="334906"/>
                </a:lnTo>
                <a:close/>
              </a:path>
              <a:path w="1959609" h="786764">
                <a:moveTo>
                  <a:pt x="1725421" y="445769"/>
                </a:moveTo>
                <a:lnTo>
                  <a:pt x="1686305" y="445769"/>
                </a:lnTo>
                <a:lnTo>
                  <a:pt x="1698284" y="451875"/>
                </a:lnTo>
                <a:lnTo>
                  <a:pt x="1725421" y="445769"/>
                </a:lnTo>
                <a:close/>
              </a:path>
              <a:path w="1959609" h="786764">
                <a:moveTo>
                  <a:pt x="22859" y="388619"/>
                </a:moveTo>
                <a:lnTo>
                  <a:pt x="22859" y="397763"/>
                </a:lnTo>
                <a:lnTo>
                  <a:pt x="43316" y="393191"/>
                </a:lnTo>
                <a:lnTo>
                  <a:pt x="22859" y="388619"/>
                </a:lnTo>
                <a:close/>
              </a:path>
              <a:path w="1959609" h="786764">
                <a:moveTo>
                  <a:pt x="43316" y="393191"/>
                </a:moveTo>
                <a:lnTo>
                  <a:pt x="22859" y="397763"/>
                </a:lnTo>
                <a:lnTo>
                  <a:pt x="63773" y="397763"/>
                </a:lnTo>
                <a:lnTo>
                  <a:pt x="43316" y="393191"/>
                </a:lnTo>
                <a:close/>
              </a:path>
              <a:path w="1959609" h="786764">
                <a:moveTo>
                  <a:pt x="1936241" y="388619"/>
                </a:moveTo>
                <a:lnTo>
                  <a:pt x="1915726" y="393191"/>
                </a:lnTo>
                <a:lnTo>
                  <a:pt x="1936241" y="397763"/>
                </a:lnTo>
                <a:lnTo>
                  <a:pt x="1936241" y="388619"/>
                </a:lnTo>
                <a:close/>
              </a:path>
              <a:path w="1959609" h="786764">
                <a:moveTo>
                  <a:pt x="1938527" y="388619"/>
                </a:moveTo>
                <a:lnTo>
                  <a:pt x="1936241" y="388619"/>
                </a:lnTo>
                <a:lnTo>
                  <a:pt x="1936241" y="397763"/>
                </a:lnTo>
                <a:lnTo>
                  <a:pt x="1938781" y="397763"/>
                </a:lnTo>
                <a:lnTo>
                  <a:pt x="1959101" y="393191"/>
                </a:lnTo>
                <a:lnTo>
                  <a:pt x="1938527" y="388619"/>
                </a:lnTo>
                <a:close/>
              </a:path>
              <a:path w="1959609" h="786764">
                <a:moveTo>
                  <a:pt x="63773" y="388619"/>
                </a:moveTo>
                <a:lnTo>
                  <a:pt x="22859" y="388619"/>
                </a:lnTo>
                <a:lnTo>
                  <a:pt x="43316" y="393191"/>
                </a:lnTo>
                <a:lnTo>
                  <a:pt x="63773" y="388619"/>
                </a:lnTo>
                <a:close/>
              </a:path>
              <a:path w="1959609" h="786764">
                <a:moveTo>
                  <a:pt x="1845896" y="249105"/>
                </a:moveTo>
                <a:lnTo>
                  <a:pt x="1669541" y="338327"/>
                </a:lnTo>
                <a:lnTo>
                  <a:pt x="1915726" y="393191"/>
                </a:lnTo>
                <a:lnTo>
                  <a:pt x="1936241" y="388619"/>
                </a:lnTo>
                <a:lnTo>
                  <a:pt x="1938527" y="388619"/>
                </a:lnTo>
                <a:lnTo>
                  <a:pt x="1722500" y="340613"/>
                </a:lnTo>
                <a:lnTo>
                  <a:pt x="1686305" y="340613"/>
                </a:lnTo>
                <a:lnTo>
                  <a:pt x="1684781" y="332231"/>
                </a:lnTo>
                <a:lnTo>
                  <a:pt x="1702750" y="332231"/>
                </a:lnTo>
                <a:lnTo>
                  <a:pt x="1864200" y="249935"/>
                </a:lnTo>
                <a:lnTo>
                  <a:pt x="1863851" y="249935"/>
                </a:lnTo>
                <a:lnTo>
                  <a:pt x="1845896" y="249105"/>
                </a:lnTo>
                <a:close/>
              </a:path>
              <a:path w="1959609" h="786764">
                <a:moveTo>
                  <a:pt x="273557" y="332231"/>
                </a:moveTo>
                <a:lnTo>
                  <a:pt x="261555" y="334906"/>
                </a:lnTo>
                <a:lnTo>
                  <a:pt x="272795" y="340613"/>
                </a:lnTo>
                <a:lnTo>
                  <a:pt x="273557" y="332231"/>
                </a:lnTo>
                <a:close/>
              </a:path>
              <a:path w="1959609" h="786764">
                <a:moveTo>
                  <a:pt x="276796" y="332231"/>
                </a:moveTo>
                <a:lnTo>
                  <a:pt x="273557" y="332231"/>
                </a:lnTo>
                <a:lnTo>
                  <a:pt x="272795" y="340613"/>
                </a:lnTo>
                <a:lnTo>
                  <a:pt x="278569" y="340613"/>
                </a:lnTo>
                <a:lnTo>
                  <a:pt x="288797" y="338327"/>
                </a:lnTo>
                <a:lnTo>
                  <a:pt x="276796" y="332231"/>
                </a:lnTo>
                <a:close/>
              </a:path>
              <a:path w="1959609" h="786764">
                <a:moveTo>
                  <a:pt x="1684781" y="332231"/>
                </a:moveTo>
                <a:lnTo>
                  <a:pt x="1686305" y="340613"/>
                </a:lnTo>
                <a:lnTo>
                  <a:pt x="1697294" y="335012"/>
                </a:lnTo>
                <a:lnTo>
                  <a:pt x="1684781" y="332231"/>
                </a:lnTo>
                <a:close/>
              </a:path>
              <a:path w="1959609" h="786764">
                <a:moveTo>
                  <a:pt x="1697294" y="335012"/>
                </a:moveTo>
                <a:lnTo>
                  <a:pt x="1686305" y="340613"/>
                </a:lnTo>
                <a:lnTo>
                  <a:pt x="1722500" y="340613"/>
                </a:lnTo>
                <a:lnTo>
                  <a:pt x="1697294" y="335012"/>
                </a:lnTo>
                <a:close/>
              </a:path>
              <a:path w="1959609" h="786764">
                <a:moveTo>
                  <a:pt x="1702750" y="332231"/>
                </a:moveTo>
                <a:lnTo>
                  <a:pt x="1684781" y="332231"/>
                </a:lnTo>
                <a:lnTo>
                  <a:pt x="1697294" y="335012"/>
                </a:lnTo>
                <a:lnTo>
                  <a:pt x="1702750" y="332231"/>
                </a:lnTo>
                <a:close/>
              </a:path>
              <a:path w="1959609" h="786764">
                <a:moveTo>
                  <a:pt x="372821" y="227477"/>
                </a:moveTo>
                <a:lnTo>
                  <a:pt x="76199" y="240791"/>
                </a:lnTo>
                <a:lnTo>
                  <a:pt x="261555" y="334906"/>
                </a:lnTo>
                <a:lnTo>
                  <a:pt x="273557" y="332231"/>
                </a:lnTo>
                <a:lnTo>
                  <a:pt x="276796" y="332231"/>
                </a:lnTo>
                <a:lnTo>
                  <a:pt x="114776" y="249935"/>
                </a:lnTo>
                <a:lnTo>
                  <a:pt x="94487" y="249935"/>
                </a:lnTo>
                <a:lnTo>
                  <a:pt x="96773" y="240791"/>
                </a:lnTo>
                <a:lnTo>
                  <a:pt x="292099" y="240791"/>
                </a:lnTo>
                <a:lnTo>
                  <a:pt x="390905" y="236219"/>
                </a:lnTo>
                <a:lnTo>
                  <a:pt x="389818" y="234695"/>
                </a:lnTo>
                <a:lnTo>
                  <a:pt x="377951" y="234695"/>
                </a:lnTo>
                <a:lnTo>
                  <a:pt x="372821" y="227477"/>
                </a:lnTo>
                <a:close/>
              </a:path>
              <a:path w="1959609" h="786764">
                <a:moveTo>
                  <a:pt x="96773" y="240791"/>
                </a:moveTo>
                <a:lnTo>
                  <a:pt x="94487" y="249935"/>
                </a:lnTo>
                <a:lnTo>
                  <a:pt x="113082" y="249075"/>
                </a:lnTo>
                <a:lnTo>
                  <a:pt x="96773" y="240791"/>
                </a:lnTo>
                <a:close/>
              </a:path>
              <a:path w="1959609" h="786764">
                <a:moveTo>
                  <a:pt x="113082" y="249075"/>
                </a:moveTo>
                <a:lnTo>
                  <a:pt x="94487" y="249935"/>
                </a:lnTo>
                <a:lnTo>
                  <a:pt x="114776" y="249935"/>
                </a:lnTo>
                <a:lnTo>
                  <a:pt x="113082" y="249075"/>
                </a:lnTo>
                <a:close/>
              </a:path>
              <a:path w="1959609" h="786764">
                <a:moveTo>
                  <a:pt x="1862327" y="240791"/>
                </a:moveTo>
                <a:lnTo>
                  <a:pt x="1845896" y="249105"/>
                </a:lnTo>
                <a:lnTo>
                  <a:pt x="1863851" y="249935"/>
                </a:lnTo>
                <a:lnTo>
                  <a:pt x="1862327" y="240791"/>
                </a:lnTo>
                <a:close/>
              </a:path>
              <a:path w="1959609" h="786764">
                <a:moveTo>
                  <a:pt x="1882139" y="240791"/>
                </a:moveTo>
                <a:lnTo>
                  <a:pt x="1862327" y="240791"/>
                </a:lnTo>
                <a:lnTo>
                  <a:pt x="1863851" y="249935"/>
                </a:lnTo>
                <a:lnTo>
                  <a:pt x="1864200" y="249935"/>
                </a:lnTo>
                <a:lnTo>
                  <a:pt x="1882139" y="240791"/>
                </a:lnTo>
                <a:close/>
              </a:path>
              <a:path w="1959609" h="786764">
                <a:moveTo>
                  <a:pt x="1664327" y="116585"/>
                </a:moveTo>
                <a:lnTo>
                  <a:pt x="1652777" y="116585"/>
                </a:lnTo>
                <a:lnTo>
                  <a:pt x="1657349" y="124205"/>
                </a:lnTo>
                <a:lnTo>
                  <a:pt x="1646439" y="125470"/>
                </a:lnTo>
                <a:lnTo>
                  <a:pt x="1567433" y="236219"/>
                </a:lnTo>
                <a:lnTo>
                  <a:pt x="1845896" y="249105"/>
                </a:lnTo>
                <a:lnTo>
                  <a:pt x="1862327" y="240791"/>
                </a:lnTo>
                <a:lnTo>
                  <a:pt x="1882139" y="240791"/>
                </a:lnTo>
                <a:lnTo>
                  <a:pt x="1746334" y="234695"/>
                </a:lnTo>
                <a:lnTo>
                  <a:pt x="1580387" y="234695"/>
                </a:lnTo>
                <a:lnTo>
                  <a:pt x="1576577" y="227075"/>
                </a:lnTo>
                <a:lnTo>
                  <a:pt x="1585803" y="227075"/>
                </a:lnTo>
                <a:lnTo>
                  <a:pt x="1664327" y="116585"/>
                </a:lnTo>
                <a:close/>
              </a:path>
              <a:path w="1959609" h="786764">
                <a:moveTo>
                  <a:pt x="292099" y="240791"/>
                </a:moveTo>
                <a:lnTo>
                  <a:pt x="96773" y="240791"/>
                </a:lnTo>
                <a:lnTo>
                  <a:pt x="113082" y="249075"/>
                </a:lnTo>
                <a:lnTo>
                  <a:pt x="292099" y="240791"/>
                </a:lnTo>
                <a:close/>
              </a:path>
              <a:path w="1959609" h="786764">
                <a:moveTo>
                  <a:pt x="381761" y="227075"/>
                </a:moveTo>
                <a:lnTo>
                  <a:pt x="372821" y="227477"/>
                </a:lnTo>
                <a:lnTo>
                  <a:pt x="377951" y="234695"/>
                </a:lnTo>
                <a:lnTo>
                  <a:pt x="381761" y="227075"/>
                </a:lnTo>
                <a:close/>
              </a:path>
              <a:path w="1959609" h="786764">
                <a:moveTo>
                  <a:pt x="384382" y="227075"/>
                </a:moveTo>
                <a:lnTo>
                  <a:pt x="381761" y="227075"/>
                </a:lnTo>
                <a:lnTo>
                  <a:pt x="377951" y="234695"/>
                </a:lnTo>
                <a:lnTo>
                  <a:pt x="389818" y="234695"/>
                </a:lnTo>
                <a:lnTo>
                  <a:pt x="384382" y="227075"/>
                </a:lnTo>
                <a:close/>
              </a:path>
              <a:path w="1959609" h="786764">
                <a:moveTo>
                  <a:pt x="1576577" y="227075"/>
                </a:moveTo>
                <a:lnTo>
                  <a:pt x="1580387" y="234695"/>
                </a:lnTo>
                <a:lnTo>
                  <a:pt x="1585518" y="227477"/>
                </a:lnTo>
                <a:lnTo>
                  <a:pt x="1576577" y="227075"/>
                </a:lnTo>
                <a:close/>
              </a:path>
              <a:path w="1959609" h="786764">
                <a:moveTo>
                  <a:pt x="1585518" y="227477"/>
                </a:moveTo>
                <a:lnTo>
                  <a:pt x="1580387" y="234695"/>
                </a:lnTo>
                <a:lnTo>
                  <a:pt x="1746334" y="234695"/>
                </a:lnTo>
                <a:lnTo>
                  <a:pt x="1585518" y="227477"/>
                </a:lnTo>
                <a:close/>
              </a:path>
              <a:path w="1959609" h="786764">
                <a:moveTo>
                  <a:pt x="291845" y="113537"/>
                </a:moveTo>
                <a:lnTo>
                  <a:pt x="372821" y="227477"/>
                </a:lnTo>
                <a:lnTo>
                  <a:pt x="381761" y="227075"/>
                </a:lnTo>
                <a:lnTo>
                  <a:pt x="384382" y="227075"/>
                </a:lnTo>
                <a:lnTo>
                  <a:pt x="311833" y="125377"/>
                </a:lnTo>
                <a:lnTo>
                  <a:pt x="301751" y="124205"/>
                </a:lnTo>
                <a:lnTo>
                  <a:pt x="305561" y="116585"/>
                </a:lnTo>
                <a:lnTo>
                  <a:pt x="318100" y="116585"/>
                </a:lnTo>
                <a:lnTo>
                  <a:pt x="291845" y="113537"/>
                </a:lnTo>
                <a:close/>
              </a:path>
              <a:path w="1959609" h="786764">
                <a:moveTo>
                  <a:pt x="1585803" y="227075"/>
                </a:moveTo>
                <a:lnTo>
                  <a:pt x="1576577" y="227075"/>
                </a:lnTo>
                <a:lnTo>
                  <a:pt x="1585518" y="227477"/>
                </a:lnTo>
                <a:lnTo>
                  <a:pt x="1585803" y="227075"/>
                </a:lnTo>
                <a:close/>
              </a:path>
              <a:path w="1959609" h="786764">
                <a:moveTo>
                  <a:pt x="318100" y="116585"/>
                </a:moveTo>
                <a:lnTo>
                  <a:pt x="305561" y="116585"/>
                </a:lnTo>
                <a:lnTo>
                  <a:pt x="311833" y="125377"/>
                </a:lnTo>
                <a:lnTo>
                  <a:pt x="583691" y="156971"/>
                </a:lnTo>
                <a:lnTo>
                  <a:pt x="585601" y="150113"/>
                </a:lnTo>
                <a:lnTo>
                  <a:pt x="575309" y="150113"/>
                </a:lnTo>
                <a:lnTo>
                  <a:pt x="576314" y="146563"/>
                </a:lnTo>
                <a:lnTo>
                  <a:pt x="318100" y="116585"/>
                </a:lnTo>
                <a:close/>
              </a:path>
              <a:path w="1959609" h="786764">
                <a:moveTo>
                  <a:pt x="1350896" y="36575"/>
                </a:moveTo>
                <a:lnTo>
                  <a:pt x="1341119" y="36575"/>
                </a:lnTo>
                <a:lnTo>
                  <a:pt x="1347215" y="39623"/>
                </a:lnTo>
                <a:lnTo>
                  <a:pt x="1342402" y="41180"/>
                </a:lnTo>
                <a:lnTo>
                  <a:pt x="1374647" y="156971"/>
                </a:lnTo>
                <a:lnTo>
                  <a:pt x="1433818" y="150113"/>
                </a:lnTo>
                <a:lnTo>
                  <a:pt x="1383029" y="150113"/>
                </a:lnTo>
                <a:lnTo>
                  <a:pt x="1377695" y="147065"/>
                </a:lnTo>
                <a:lnTo>
                  <a:pt x="1382025" y="146563"/>
                </a:lnTo>
                <a:lnTo>
                  <a:pt x="1350896" y="36575"/>
                </a:lnTo>
                <a:close/>
              </a:path>
              <a:path w="1959609" h="786764">
                <a:moveTo>
                  <a:pt x="576314" y="146563"/>
                </a:moveTo>
                <a:lnTo>
                  <a:pt x="575309" y="150113"/>
                </a:lnTo>
                <a:lnTo>
                  <a:pt x="580643" y="147065"/>
                </a:lnTo>
                <a:lnTo>
                  <a:pt x="576314" y="146563"/>
                </a:lnTo>
                <a:close/>
              </a:path>
              <a:path w="1959609" h="786764">
                <a:moveTo>
                  <a:pt x="609599" y="28955"/>
                </a:moveTo>
                <a:lnTo>
                  <a:pt x="576314" y="146563"/>
                </a:lnTo>
                <a:lnTo>
                  <a:pt x="580643" y="147065"/>
                </a:lnTo>
                <a:lnTo>
                  <a:pt x="575309" y="150113"/>
                </a:lnTo>
                <a:lnTo>
                  <a:pt x="585601" y="150113"/>
                </a:lnTo>
                <a:lnTo>
                  <a:pt x="615937" y="41180"/>
                </a:lnTo>
                <a:lnTo>
                  <a:pt x="611123" y="39623"/>
                </a:lnTo>
                <a:lnTo>
                  <a:pt x="617219" y="36575"/>
                </a:lnTo>
                <a:lnTo>
                  <a:pt x="633159" y="36575"/>
                </a:lnTo>
                <a:lnTo>
                  <a:pt x="609599" y="28955"/>
                </a:lnTo>
                <a:close/>
              </a:path>
              <a:path w="1959609" h="786764">
                <a:moveTo>
                  <a:pt x="1382025" y="146563"/>
                </a:moveTo>
                <a:lnTo>
                  <a:pt x="1377695" y="147065"/>
                </a:lnTo>
                <a:lnTo>
                  <a:pt x="1383029" y="150113"/>
                </a:lnTo>
                <a:lnTo>
                  <a:pt x="1382025" y="146563"/>
                </a:lnTo>
                <a:close/>
              </a:path>
              <a:path w="1959609" h="786764">
                <a:moveTo>
                  <a:pt x="1666493" y="113537"/>
                </a:moveTo>
                <a:lnTo>
                  <a:pt x="1382025" y="146563"/>
                </a:lnTo>
                <a:lnTo>
                  <a:pt x="1383029" y="150113"/>
                </a:lnTo>
                <a:lnTo>
                  <a:pt x="1433818" y="150113"/>
                </a:lnTo>
                <a:lnTo>
                  <a:pt x="1646439" y="125470"/>
                </a:lnTo>
                <a:lnTo>
                  <a:pt x="1652777" y="116585"/>
                </a:lnTo>
                <a:lnTo>
                  <a:pt x="1664327" y="116585"/>
                </a:lnTo>
                <a:lnTo>
                  <a:pt x="1666493" y="113537"/>
                </a:lnTo>
                <a:close/>
              </a:path>
              <a:path w="1959609" h="786764">
                <a:moveTo>
                  <a:pt x="1652777" y="116585"/>
                </a:moveTo>
                <a:lnTo>
                  <a:pt x="1646439" y="125470"/>
                </a:lnTo>
                <a:lnTo>
                  <a:pt x="1657349" y="124205"/>
                </a:lnTo>
                <a:lnTo>
                  <a:pt x="1652777" y="116585"/>
                </a:lnTo>
                <a:close/>
              </a:path>
              <a:path w="1959609" h="786764">
                <a:moveTo>
                  <a:pt x="305561" y="116585"/>
                </a:moveTo>
                <a:lnTo>
                  <a:pt x="301751" y="124205"/>
                </a:lnTo>
                <a:lnTo>
                  <a:pt x="311833" y="125377"/>
                </a:lnTo>
                <a:lnTo>
                  <a:pt x="305561" y="116585"/>
                </a:lnTo>
                <a:close/>
              </a:path>
              <a:path w="1959609" h="786764">
                <a:moveTo>
                  <a:pt x="633159" y="36575"/>
                </a:moveTo>
                <a:lnTo>
                  <a:pt x="617219" y="36575"/>
                </a:lnTo>
                <a:lnTo>
                  <a:pt x="615937" y="41180"/>
                </a:lnTo>
                <a:lnTo>
                  <a:pt x="839723" y="113537"/>
                </a:lnTo>
                <a:lnTo>
                  <a:pt x="852296" y="104393"/>
                </a:lnTo>
                <a:lnTo>
                  <a:pt x="836675" y="104393"/>
                </a:lnTo>
                <a:lnTo>
                  <a:pt x="838564" y="103010"/>
                </a:lnTo>
                <a:lnTo>
                  <a:pt x="633159" y="36575"/>
                </a:lnTo>
                <a:close/>
              </a:path>
              <a:path w="1959609" h="786764">
                <a:moveTo>
                  <a:pt x="992763" y="9905"/>
                </a:moveTo>
                <a:lnTo>
                  <a:pt x="982217" y="9905"/>
                </a:lnTo>
                <a:lnTo>
                  <a:pt x="979169" y="12122"/>
                </a:lnTo>
                <a:lnTo>
                  <a:pt x="1118615" y="113537"/>
                </a:lnTo>
                <a:lnTo>
                  <a:pt x="1146896" y="104393"/>
                </a:lnTo>
                <a:lnTo>
                  <a:pt x="1122425" y="104393"/>
                </a:lnTo>
                <a:lnTo>
                  <a:pt x="1117853" y="103631"/>
                </a:lnTo>
                <a:lnTo>
                  <a:pt x="1120296" y="102842"/>
                </a:lnTo>
                <a:lnTo>
                  <a:pt x="992763" y="9905"/>
                </a:lnTo>
                <a:close/>
              </a:path>
              <a:path w="1959609" h="786764">
                <a:moveTo>
                  <a:pt x="838564" y="103010"/>
                </a:moveTo>
                <a:lnTo>
                  <a:pt x="836675" y="104393"/>
                </a:lnTo>
                <a:lnTo>
                  <a:pt x="840485" y="103631"/>
                </a:lnTo>
                <a:lnTo>
                  <a:pt x="838564" y="103010"/>
                </a:lnTo>
                <a:close/>
              </a:path>
              <a:path w="1959609" h="786764">
                <a:moveTo>
                  <a:pt x="979169" y="0"/>
                </a:moveTo>
                <a:lnTo>
                  <a:pt x="838564" y="103010"/>
                </a:lnTo>
                <a:lnTo>
                  <a:pt x="840485" y="103631"/>
                </a:lnTo>
                <a:lnTo>
                  <a:pt x="836675" y="104393"/>
                </a:lnTo>
                <a:lnTo>
                  <a:pt x="852296" y="104393"/>
                </a:lnTo>
                <a:lnTo>
                  <a:pt x="979169" y="12122"/>
                </a:lnTo>
                <a:lnTo>
                  <a:pt x="976121" y="9905"/>
                </a:lnTo>
                <a:lnTo>
                  <a:pt x="992763" y="9905"/>
                </a:lnTo>
                <a:lnTo>
                  <a:pt x="979169" y="0"/>
                </a:lnTo>
                <a:close/>
              </a:path>
              <a:path w="1959609" h="786764">
                <a:moveTo>
                  <a:pt x="1120296" y="102842"/>
                </a:moveTo>
                <a:lnTo>
                  <a:pt x="1117853" y="103631"/>
                </a:lnTo>
                <a:lnTo>
                  <a:pt x="1122425" y="104393"/>
                </a:lnTo>
                <a:lnTo>
                  <a:pt x="1120296" y="102842"/>
                </a:lnTo>
                <a:close/>
              </a:path>
              <a:path w="1959609" h="786764">
                <a:moveTo>
                  <a:pt x="1348739" y="28955"/>
                </a:moveTo>
                <a:lnTo>
                  <a:pt x="1120296" y="102842"/>
                </a:lnTo>
                <a:lnTo>
                  <a:pt x="1122425" y="104393"/>
                </a:lnTo>
                <a:lnTo>
                  <a:pt x="1146896" y="104393"/>
                </a:lnTo>
                <a:lnTo>
                  <a:pt x="1342402" y="41180"/>
                </a:lnTo>
                <a:lnTo>
                  <a:pt x="1341119" y="36575"/>
                </a:lnTo>
                <a:lnTo>
                  <a:pt x="1350896" y="36575"/>
                </a:lnTo>
                <a:lnTo>
                  <a:pt x="1348739" y="28955"/>
                </a:lnTo>
                <a:close/>
              </a:path>
              <a:path w="1959609" h="786764">
                <a:moveTo>
                  <a:pt x="617219" y="36575"/>
                </a:moveTo>
                <a:lnTo>
                  <a:pt x="611123" y="39623"/>
                </a:lnTo>
                <a:lnTo>
                  <a:pt x="615937" y="41180"/>
                </a:lnTo>
                <a:lnTo>
                  <a:pt x="617219" y="36575"/>
                </a:lnTo>
                <a:close/>
              </a:path>
              <a:path w="1959609" h="786764">
                <a:moveTo>
                  <a:pt x="1341119" y="36575"/>
                </a:moveTo>
                <a:lnTo>
                  <a:pt x="1342402" y="41180"/>
                </a:lnTo>
                <a:lnTo>
                  <a:pt x="1347215" y="39623"/>
                </a:lnTo>
                <a:lnTo>
                  <a:pt x="1341119" y="36575"/>
                </a:lnTo>
                <a:close/>
              </a:path>
              <a:path w="1959609" h="786764">
                <a:moveTo>
                  <a:pt x="982217" y="9905"/>
                </a:moveTo>
                <a:lnTo>
                  <a:pt x="976121" y="9905"/>
                </a:lnTo>
                <a:lnTo>
                  <a:pt x="979169" y="12122"/>
                </a:lnTo>
                <a:lnTo>
                  <a:pt x="982217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79775" y="5959602"/>
            <a:ext cx="588645" cy="207010"/>
          </a:xfrm>
          <a:custGeom>
            <a:avLst/>
            <a:gdLst/>
            <a:ahLst/>
            <a:cxnLst/>
            <a:rect l="l" t="t" r="r" b="b"/>
            <a:pathLst>
              <a:path w="784860" h="207010">
                <a:moveTo>
                  <a:pt x="637793" y="0"/>
                </a:moveTo>
                <a:lnTo>
                  <a:pt x="637793" y="51815"/>
                </a:lnTo>
                <a:lnTo>
                  <a:pt x="0" y="51815"/>
                </a:lnTo>
                <a:lnTo>
                  <a:pt x="0" y="154685"/>
                </a:lnTo>
                <a:lnTo>
                  <a:pt x="637793" y="154685"/>
                </a:lnTo>
                <a:lnTo>
                  <a:pt x="637793" y="206501"/>
                </a:lnTo>
                <a:lnTo>
                  <a:pt x="784859" y="103631"/>
                </a:lnTo>
                <a:lnTo>
                  <a:pt x="637793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68918" y="5932170"/>
            <a:ext cx="618649" cy="261620"/>
          </a:xfrm>
          <a:custGeom>
            <a:avLst/>
            <a:gdLst/>
            <a:ahLst/>
            <a:cxnLst/>
            <a:rect l="l" t="t" r="r" b="b"/>
            <a:pathLst>
              <a:path w="824864" h="261620">
                <a:moveTo>
                  <a:pt x="637793" y="182117"/>
                </a:moveTo>
                <a:lnTo>
                  <a:pt x="637793" y="261365"/>
                </a:lnTo>
                <a:lnTo>
                  <a:pt x="677097" y="233933"/>
                </a:lnTo>
                <a:lnTo>
                  <a:pt x="666749" y="233933"/>
                </a:lnTo>
                <a:lnTo>
                  <a:pt x="643889" y="222503"/>
                </a:lnTo>
                <a:lnTo>
                  <a:pt x="666749" y="206478"/>
                </a:lnTo>
                <a:lnTo>
                  <a:pt x="666749" y="196595"/>
                </a:lnTo>
                <a:lnTo>
                  <a:pt x="652271" y="196595"/>
                </a:lnTo>
                <a:lnTo>
                  <a:pt x="637793" y="182117"/>
                </a:lnTo>
                <a:close/>
              </a:path>
              <a:path w="824864" h="261620">
                <a:moveTo>
                  <a:pt x="666749" y="206478"/>
                </a:moveTo>
                <a:lnTo>
                  <a:pt x="643889" y="222503"/>
                </a:lnTo>
                <a:lnTo>
                  <a:pt x="666749" y="233933"/>
                </a:lnTo>
                <a:lnTo>
                  <a:pt x="666749" y="206478"/>
                </a:lnTo>
                <a:close/>
              </a:path>
              <a:path w="824864" h="261620">
                <a:moveTo>
                  <a:pt x="774807" y="130726"/>
                </a:moveTo>
                <a:lnTo>
                  <a:pt x="666749" y="206478"/>
                </a:lnTo>
                <a:lnTo>
                  <a:pt x="666749" y="233933"/>
                </a:lnTo>
                <a:lnTo>
                  <a:pt x="677097" y="233933"/>
                </a:lnTo>
                <a:lnTo>
                  <a:pt x="808107" y="142493"/>
                </a:lnTo>
                <a:lnTo>
                  <a:pt x="791717" y="142493"/>
                </a:lnTo>
                <a:lnTo>
                  <a:pt x="774807" y="130726"/>
                </a:lnTo>
                <a:close/>
              </a:path>
              <a:path w="824864" h="261620">
                <a:moveTo>
                  <a:pt x="637793" y="64769"/>
                </a:moveTo>
                <a:lnTo>
                  <a:pt x="0" y="64769"/>
                </a:lnTo>
                <a:lnTo>
                  <a:pt x="0" y="196595"/>
                </a:lnTo>
                <a:lnTo>
                  <a:pt x="637793" y="196595"/>
                </a:lnTo>
                <a:lnTo>
                  <a:pt x="637793" y="182117"/>
                </a:lnTo>
                <a:lnTo>
                  <a:pt x="28955" y="182117"/>
                </a:lnTo>
                <a:lnTo>
                  <a:pt x="14477" y="168401"/>
                </a:lnTo>
                <a:lnTo>
                  <a:pt x="28955" y="168401"/>
                </a:lnTo>
                <a:lnTo>
                  <a:pt x="28955" y="93725"/>
                </a:lnTo>
                <a:lnTo>
                  <a:pt x="14477" y="93725"/>
                </a:lnTo>
                <a:lnTo>
                  <a:pt x="28955" y="79247"/>
                </a:lnTo>
                <a:lnTo>
                  <a:pt x="637793" y="79247"/>
                </a:lnTo>
                <a:lnTo>
                  <a:pt x="637793" y="64769"/>
                </a:lnTo>
                <a:close/>
              </a:path>
              <a:path w="824864" h="261620">
                <a:moveTo>
                  <a:pt x="666749" y="168401"/>
                </a:moveTo>
                <a:lnTo>
                  <a:pt x="28955" y="168401"/>
                </a:lnTo>
                <a:lnTo>
                  <a:pt x="28955" y="182117"/>
                </a:lnTo>
                <a:lnTo>
                  <a:pt x="637793" y="182117"/>
                </a:lnTo>
                <a:lnTo>
                  <a:pt x="652271" y="196595"/>
                </a:lnTo>
                <a:lnTo>
                  <a:pt x="666749" y="196595"/>
                </a:lnTo>
                <a:lnTo>
                  <a:pt x="666749" y="168401"/>
                </a:lnTo>
                <a:close/>
              </a:path>
              <a:path w="824864" h="261620">
                <a:moveTo>
                  <a:pt x="28955" y="168401"/>
                </a:moveTo>
                <a:lnTo>
                  <a:pt x="14477" y="168401"/>
                </a:lnTo>
                <a:lnTo>
                  <a:pt x="28955" y="182117"/>
                </a:lnTo>
                <a:lnTo>
                  <a:pt x="28955" y="168401"/>
                </a:lnTo>
                <a:close/>
              </a:path>
              <a:path w="824864" h="261620">
                <a:moveTo>
                  <a:pt x="791717" y="118871"/>
                </a:moveTo>
                <a:lnTo>
                  <a:pt x="774807" y="130726"/>
                </a:lnTo>
                <a:lnTo>
                  <a:pt x="791717" y="142493"/>
                </a:lnTo>
                <a:lnTo>
                  <a:pt x="791717" y="118871"/>
                </a:lnTo>
                <a:close/>
              </a:path>
              <a:path w="824864" h="261620">
                <a:moveTo>
                  <a:pt x="807117" y="118871"/>
                </a:moveTo>
                <a:lnTo>
                  <a:pt x="791717" y="118871"/>
                </a:lnTo>
                <a:lnTo>
                  <a:pt x="791717" y="142493"/>
                </a:lnTo>
                <a:lnTo>
                  <a:pt x="808107" y="142493"/>
                </a:lnTo>
                <a:lnTo>
                  <a:pt x="824483" y="131063"/>
                </a:lnTo>
                <a:lnTo>
                  <a:pt x="807117" y="118871"/>
                </a:lnTo>
                <a:close/>
              </a:path>
              <a:path w="824864" h="261620">
                <a:moveTo>
                  <a:pt x="676868" y="27431"/>
                </a:moveTo>
                <a:lnTo>
                  <a:pt x="666749" y="27431"/>
                </a:lnTo>
                <a:lnTo>
                  <a:pt x="666749" y="55531"/>
                </a:lnTo>
                <a:lnTo>
                  <a:pt x="774807" y="130726"/>
                </a:lnTo>
                <a:lnTo>
                  <a:pt x="791717" y="118871"/>
                </a:lnTo>
                <a:lnTo>
                  <a:pt x="807117" y="118871"/>
                </a:lnTo>
                <a:lnTo>
                  <a:pt x="676868" y="27431"/>
                </a:lnTo>
                <a:close/>
              </a:path>
              <a:path w="824864" h="261620">
                <a:moveTo>
                  <a:pt x="28955" y="79247"/>
                </a:moveTo>
                <a:lnTo>
                  <a:pt x="14477" y="93725"/>
                </a:lnTo>
                <a:lnTo>
                  <a:pt x="28955" y="93725"/>
                </a:lnTo>
                <a:lnTo>
                  <a:pt x="28955" y="79247"/>
                </a:lnTo>
                <a:close/>
              </a:path>
              <a:path w="824864" h="261620">
                <a:moveTo>
                  <a:pt x="666749" y="64769"/>
                </a:moveTo>
                <a:lnTo>
                  <a:pt x="652271" y="64769"/>
                </a:lnTo>
                <a:lnTo>
                  <a:pt x="637793" y="79247"/>
                </a:lnTo>
                <a:lnTo>
                  <a:pt x="28955" y="79247"/>
                </a:lnTo>
                <a:lnTo>
                  <a:pt x="28955" y="93725"/>
                </a:lnTo>
                <a:lnTo>
                  <a:pt x="666749" y="93725"/>
                </a:lnTo>
                <a:lnTo>
                  <a:pt x="666749" y="64769"/>
                </a:lnTo>
                <a:close/>
              </a:path>
              <a:path w="824864" h="261620">
                <a:moveTo>
                  <a:pt x="637793" y="0"/>
                </a:moveTo>
                <a:lnTo>
                  <a:pt x="637793" y="79247"/>
                </a:lnTo>
                <a:lnTo>
                  <a:pt x="652271" y="64769"/>
                </a:lnTo>
                <a:lnTo>
                  <a:pt x="666749" y="64769"/>
                </a:lnTo>
                <a:lnTo>
                  <a:pt x="666749" y="55531"/>
                </a:lnTo>
                <a:lnTo>
                  <a:pt x="643889" y="39623"/>
                </a:lnTo>
                <a:lnTo>
                  <a:pt x="666749" y="27431"/>
                </a:lnTo>
                <a:lnTo>
                  <a:pt x="676868" y="27431"/>
                </a:lnTo>
                <a:lnTo>
                  <a:pt x="637793" y="0"/>
                </a:lnTo>
                <a:close/>
              </a:path>
              <a:path w="824864" h="261620">
                <a:moveTo>
                  <a:pt x="666749" y="27431"/>
                </a:moveTo>
                <a:lnTo>
                  <a:pt x="643889" y="39623"/>
                </a:lnTo>
                <a:lnTo>
                  <a:pt x="666749" y="55531"/>
                </a:lnTo>
                <a:lnTo>
                  <a:pt x="666749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00626" y="5959602"/>
            <a:ext cx="587693" cy="207010"/>
          </a:xfrm>
          <a:custGeom>
            <a:avLst/>
            <a:gdLst/>
            <a:ahLst/>
            <a:cxnLst/>
            <a:rect l="l" t="t" r="r" b="b"/>
            <a:pathLst>
              <a:path w="783590" h="207010">
                <a:moveTo>
                  <a:pt x="636269" y="0"/>
                </a:moveTo>
                <a:lnTo>
                  <a:pt x="636269" y="51815"/>
                </a:lnTo>
                <a:lnTo>
                  <a:pt x="0" y="51815"/>
                </a:lnTo>
                <a:lnTo>
                  <a:pt x="0" y="154685"/>
                </a:lnTo>
                <a:lnTo>
                  <a:pt x="636269" y="154685"/>
                </a:lnTo>
                <a:lnTo>
                  <a:pt x="636269" y="206501"/>
                </a:lnTo>
                <a:lnTo>
                  <a:pt x="783335" y="103631"/>
                </a:lnTo>
                <a:lnTo>
                  <a:pt x="636269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89767" y="5932170"/>
            <a:ext cx="616744" cy="261620"/>
          </a:xfrm>
          <a:custGeom>
            <a:avLst/>
            <a:gdLst/>
            <a:ahLst/>
            <a:cxnLst/>
            <a:rect l="l" t="t" r="r" b="b"/>
            <a:pathLst>
              <a:path w="822325" h="261620">
                <a:moveTo>
                  <a:pt x="636269" y="182117"/>
                </a:moveTo>
                <a:lnTo>
                  <a:pt x="636269" y="261365"/>
                </a:lnTo>
                <a:lnTo>
                  <a:pt x="675412" y="233933"/>
                </a:lnTo>
                <a:lnTo>
                  <a:pt x="665225" y="233933"/>
                </a:lnTo>
                <a:lnTo>
                  <a:pt x="642365" y="222503"/>
                </a:lnTo>
                <a:lnTo>
                  <a:pt x="665225" y="206395"/>
                </a:lnTo>
                <a:lnTo>
                  <a:pt x="665225" y="196595"/>
                </a:lnTo>
                <a:lnTo>
                  <a:pt x="650747" y="196595"/>
                </a:lnTo>
                <a:lnTo>
                  <a:pt x="636269" y="182117"/>
                </a:lnTo>
                <a:close/>
              </a:path>
              <a:path w="822325" h="261620">
                <a:moveTo>
                  <a:pt x="665225" y="206395"/>
                </a:moveTo>
                <a:lnTo>
                  <a:pt x="642365" y="222503"/>
                </a:lnTo>
                <a:lnTo>
                  <a:pt x="665225" y="233933"/>
                </a:lnTo>
                <a:lnTo>
                  <a:pt x="665225" y="206395"/>
                </a:lnTo>
                <a:close/>
              </a:path>
              <a:path w="822325" h="261620">
                <a:moveTo>
                  <a:pt x="772608" y="130726"/>
                </a:moveTo>
                <a:lnTo>
                  <a:pt x="665225" y="206395"/>
                </a:lnTo>
                <a:lnTo>
                  <a:pt x="665225" y="233933"/>
                </a:lnTo>
                <a:lnTo>
                  <a:pt x="675412" y="233933"/>
                </a:lnTo>
                <a:lnTo>
                  <a:pt x="805888" y="142493"/>
                </a:lnTo>
                <a:lnTo>
                  <a:pt x="789431" y="142493"/>
                </a:lnTo>
                <a:lnTo>
                  <a:pt x="772608" y="130726"/>
                </a:lnTo>
                <a:close/>
              </a:path>
              <a:path w="822325" h="261620">
                <a:moveTo>
                  <a:pt x="636269" y="64769"/>
                </a:moveTo>
                <a:lnTo>
                  <a:pt x="0" y="64769"/>
                </a:lnTo>
                <a:lnTo>
                  <a:pt x="0" y="196595"/>
                </a:lnTo>
                <a:lnTo>
                  <a:pt x="636269" y="196595"/>
                </a:lnTo>
                <a:lnTo>
                  <a:pt x="636269" y="182117"/>
                </a:lnTo>
                <a:lnTo>
                  <a:pt x="28955" y="182117"/>
                </a:lnTo>
                <a:lnTo>
                  <a:pt x="14477" y="168401"/>
                </a:lnTo>
                <a:lnTo>
                  <a:pt x="28955" y="168401"/>
                </a:lnTo>
                <a:lnTo>
                  <a:pt x="28955" y="93725"/>
                </a:lnTo>
                <a:lnTo>
                  <a:pt x="14477" y="93725"/>
                </a:lnTo>
                <a:lnTo>
                  <a:pt x="28955" y="79247"/>
                </a:lnTo>
                <a:lnTo>
                  <a:pt x="636269" y="79247"/>
                </a:lnTo>
                <a:lnTo>
                  <a:pt x="636269" y="64769"/>
                </a:lnTo>
                <a:close/>
              </a:path>
              <a:path w="822325" h="261620">
                <a:moveTo>
                  <a:pt x="665225" y="168401"/>
                </a:moveTo>
                <a:lnTo>
                  <a:pt x="28955" y="168401"/>
                </a:lnTo>
                <a:lnTo>
                  <a:pt x="28955" y="182117"/>
                </a:lnTo>
                <a:lnTo>
                  <a:pt x="636269" y="182117"/>
                </a:lnTo>
                <a:lnTo>
                  <a:pt x="650747" y="196595"/>
                </a:lnTo>
                <a:lnTo>
                  <a:pt x="665225" y="196595"/>
                </a:lnTo>
                <a:lnTo>
                  <a:pt x="665225" y="168401"/>
                </a:lnTo>
                <a:close/>
              </a:path>
              <a:path w="822325" h="261620">
                <a:moveTo>
                  <a:pt x="28955" y="168401"/>
                </a:moveTo>
                <a:lnTo>
                  <a:pt x="14477" y="168401"/>
                </a:lnTo>
                <a:lnTo>
                  <a:pt x="28955" y="182117"/>
                </a:lnTo>
                <a:lnTo>
                  <a:pt x="28955" y="168401"/>
                </a:lnTo>
                <a:close/>
              </a:path>
              <a:path w="822325" h="261620">
                <a:moveTo>
                  <a:pt x="789431" y="118871"/>
                </a:moveTo>
                <a:lnTo>
                  <a:pt x="772608" y="130726"/>
                </a:lnTo>
                <a:lnTo>
                  <a:pt x="789431" y="142493"/>
                </a:lnTo>
                <a:lnTo>
                  <a:pt x="789431" y="118871"/>
                </a:lnTo>
                <a:close/>
              </a:path>
              <a:path w="822325" h="261620">
                <a:moveTo>
                  <a:pt x="804902" y="118871"/>
                </a:moveTo>
                <a:lnTo>
                  <a:pt x="789431" y="118871"/>
                </a:lnTo>
                <a:lnTo>
                  <a:pt x="789431" y="142493"/>
                </a:lnTo>
                <a:lnTo>
                  <a:pt x="805888" y="142493"/>
                </a:lnTo>
                <a:lnTo>
                  <a:pt x="822197" y="131063"/>
                </a:lnTo>
                <a:lnTo>
                  <a:pt x="804902" y="118871"/>
                </a:lnTo>
                <a:close/>
              </a:path>
              <a:path w="822325" h="261620">
                <a:moveTo>
                  <a:pt x="675185" y="27431"/>
                </a:moveTo>
                <a:lnTo>
                  <a:pt x="665225" y="27431"/>
                </a:lnTo>
                <a:lnTo>
                  <a:pt x="665225" y="55614"/>
                </a:lnTo>
                <a:lnTo>
                  <a:pt x="772608" y="130726"/>
                </a:lnTo>
                <a:lnTo>
                  <a:pt x="789431" y="118871"/>
                </a:lnTo>
                <a:lnTo>
                  <a:pt x="804902" y="118871"/>
                </a:lnTo>
                <a:lnTo>
                  <a:pt x="675185" y="27431"/>
                </a:lnTo>
                <a:close/>
              </a:path>
              <a:path w="822325" h="261620">
                <a:moveTo>
                  <a:pt x="28955" y="79247"/>
                </a:moveTo>
                <a:lnTo>
                  <a:pt x="14477" y="93725"/>
                </a:lnTo>
                <a:lnTo>
                  <a:pt x="28955" y="93725"/>
                </a:lnTo>
                <a:lnTo>
                  <a:pt x="28955" y="79247"/>
                </a:lnTo>
                <a:close/>
              </a:path>
              <a:path w="822325" h="261620">
                <a:moveTo>
                  <a:pt x="665225" y="64769"/>
                </a:moveTo>
                <a:lnTo>
                  <a:pt x="650747" y="64769"/>
                </a:lnTo>
                <a:lnTo>
                  <a:pt x="636269" y="79247"/>
                </a:lnTo>
                <a:lnTo>
                  <a:pt x="28955" y="79247"/>
                </a:lnTo>
                <a:lnTo>
                  <a:pt x="28955" y="93725"/>
                </a:lnTo>
                <a:lnTo>
                  <a:pt x="665225" y="93725"/>
                </a:lnTo>
                <a:lnTo>
                  <a:pt x="665225" y="64769"/>
                </a:lnTo>
                <a:close/>
              </a:path>
              <a:path w="822325" h="261620">
                <a:moveTo>
                  <a:pt x="636269" y="0"/>
                </a:moveTo>
                <a:lnTo>
                  <a:pt x="636269" y="79247"/>
                </a:lnTo>
                <a:lnTo>
                  <a:pt x="650747" y="64769"/>
                </a:lnTo>
                <a:lnTo>
                  <a:pt x="665225" y="64769"/>
                </a:lnTo>
                <a:lnTo>
                  <a:pt x="665225" y="55614"/>
                </a:lnTo>
                <a:lnTo>
                  <a:pt x="642365" y="39623"/>
                </a:lnTo>
                <a:lnTo>
                  <a:pt x="665225" y="27431"/>
                </a:lnTo>
                <a:lnTo>
                  <a:pt x="675185" y="27431"/>
                </a:lnTo>
                <a:lnTo>
                  <a:pt x="636269" y="0"/>
                </a:lnTo>
                <a:close/>
              </a:path>
              <a:path w="822325" h="261620">
                <a:moveTo>
                  <a:pt x="665225" y="27431"/>
                </a:moveTo>
                <a:lnTo>
                  <a:pt x="642365" y="39623"/>
                </a:lnTo>
                <a:lnTo>
                  <a:pt x="665225" y="55614"/>
                </a:lnTo>
                <a:lnTo>
                  <a:pt x="665225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36091" y="4509007"/>
            <a:ext cx="5103109" cy="1069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531745" fontAlgn="auto">
              <a:spcBef>
                <a:spcPts val="0"/>
              </a:spcBef>
              <a:spcAft>
                <a:spcPts val="0"/>
              </a:spcAft>
            </a:pPr>
            <a:r>
              <a:rPr sz="2400" spc="-75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prstClr val="black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al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u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2400" spc="-6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su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</a:p>
          <a:p>
            <a:pPr fontAlgn="auto">
              <a:spcBef>
                <a:spcPts val="47"/>
              </a:spcBef>
              <a:spcAft>
                <a:spcPts val="0"/>
              </a:spcAft>
            </a:pPr>
            <a:endParaRPr sz="21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11th</a:t>
            </a:r>
            <a:r>
              <a:rPr sz="2400" spc="-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time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17415" y="5783833"/>
            <a:ext cx="123205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100%</a:t>
            </a:r>
            <a:r>
              <a:rPr sz="24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f</a:t>
            </a:r>
            <a:r>
              <a:rPr sz="2400" spc="-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487864" y="5783833"/>
            <a:ext cx="139350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 fontAlgn="auto"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ML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al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g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rithm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066666" y="5923279"/>
            <a:ext cx="11717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sz="2400" b="1" spc="-15" dirty="0">
                <a:solidFill>
                  <a:prstClr val="black"/>
                </a:solidFill>
                <a:latin typeface="Calibri"/>
                <a:cs typeface="Calibri"/>
              </a:rPr>
              <a:t>Classifier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94791" y="4239514"/>
            <a:ext cx="138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10 times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34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Holdout validation: Cross-validation (CV)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data into </a:t>
            </a:r>
            <a:r>
              <a:rPr lang="en-US" i="1" dirty="0"/>
              <a:t>k </a:t>
            </a:r>
            <a:r>
              <a:rPr lang="en-US" dirty="0"/>
              <a:t>“folds” (randomly)</a:t>
            </a:r>
          </a:p>
          <a:p>
            <a:r>
              <a:rPr lang="en-US" dirty="0"/>
              <a:t>Run training/test evaluation </a:t>
            </a:r>
            <a:r>
              <a:rPr lang="en-US" i="1" dirty="0"/>
              <a:t>k </a:t>
            </a:r>
            <a:r>
              <a:rPr lang="en-US" dirty="0"/>
              <a:t>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136-4E8E-4D87-A7F7-4981FC07A7C9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971802"/>
            <a:ext cx="4371108" cy="3135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6366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200399"/>
                </a:solidFill>
              </a:rPr>
              <a:t>Validation Data Set</a:t>
            </a:r>
            <a:br>
              <a:rPr lang="en-US" sz="4000" b="1" dirty="0">
                <a:solidFill>
                  <a:srgbClr val="200399"/>
                </a:solidFill>
              </a:rPr>
            </a:br>
            <a:endParaRPr lang="en-US" sz="4000" b="1" dirty="0">
              <a:solidFill>
                <a:srgbClr val="200399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b="1" dirty="0">
                <a:solidFill>
                  <a:srgbClr val="7030A0"/>
                </a:solidFill>
              </a:rPr>
              <a:t>Repetition of previous slide</a:t>
            </a:r>
          </a:p>
          <a:p>
            <a:pPr eaLnBrk="1" hangingPunct="1"/>
            <a:r>
              <a:rPr lang="en-US" altLang="en-US" sz="2800" dirty="0"/>
              <a:t>Provides a safety check against overfitting spurious characteristics of data</a:t>
            </a:r>
          </a:p>
          <a:p>
            <a:pPr eaLnBrk="1" hangingPunct="1"/>
            <a:r>
              <a:rPr lang="en-US" altLang="en-US" sz="2800" dirty="0"/>
              <a:t>Needs to be large enough to provide a statistically significant sample of instances</a:t>
            </a:r>
          </a:p>
          <a:p>
            <a:pPr eaLnBrk="1" hangingPunct="1"/>
            <a:r>
              <a:rPr lang="en-US" altLang="en-US" sz="2800" dirty="0"/>
              <a:t>Typically validation set is 1/3 to 1/2 of training set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33FA2-B067-47E1-9034-252D439A44B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4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A399F-2FB7-4084-955B-9B61307642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1443" name="Slide Number Placeholder 5"/>
          <p:cNvSpPr txBox="1">
            <a:spLocks noGrp="1"/>
          </p:cNvSpPr>
          <p:nvPr/>
        </p:nvSpPr>
        <p:spPr bwMode="auto">
          <a:xfrm>
            <a:off x="3048000" y="6248400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7030A0"/>
                </a:solidFill>
              </a:rPr>
              <a:t>Entropy  , Gini Index</a:t>
            </a:r>
            <a:endParaRPr lang="en-US" altLang="en-US" b="1" dirty="0">
              <a:solidFill>
                <a:srgbClr val="7030A0"/>
              </a:solidFill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49375"/>
            <a:ext cx="9144000" cy="51371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/>
              <a:t>Let S be a set of examples of c classes</a:t>
            </a:r>
          </a:p>
          <a:p>
            <a:pPr eaLnBrk="1" hangingPunct="1"/>
            <a:r>
              <a:rPr lang="en-US" altLang="en-US" sz="2400" b="1" dirty="0">
                <a:solidFill>
                  <a:srgbClr val="7030A0"/>
                </a:solidFill>
              </a:rPr>
              <a:t>Entropy</a:t>
            </a:r>
            <a:r>
              <a:rPr lang="en-US" altLang="en-US" sz="2400" dirty="0"/>
              <a:t>, and </a:t>
            </a:r>
            <a:r>
              <a:rPr lang="en-US" altLang="en-US" sz="2400" b="1" dirty="0">
                <a:solidFill>
                  <a:srgbClr val="7030A0"/>
                </a:solidFill>
              </a:rPr>
              <a:t>Gini Index </a:t>
            </a:r>
            <a:r>
              <a:rPr lang="en-US" altLang="en-US" sz="2400" dirty="0"/>
              <a:t>both measure the </a:t>
            </a:r>
            <a:r>
              <a:rPr lang="en-US" altLang="en-US" sz="2400" b="1" dirty="0">
                <a:solidFill>
                  <a:srgbClr val="002060"/>
                </a:solidFill>
              </a:rPr>
              <a:t>homogen</a:t>
            </a:r>
            <a:r>
              <a:rPr lang="en-US" altLang="zh-CN" sz="2400" b="1" dirty="0">
                <a:solidFill>
                  <a:srgbClr val="002060"/>
                </a:solidFill>
              </a:rPr>
              <a:t>ei</a:t>
            </a:r>
            <a:r>
              <a:rPr lang="en-US" altLang="en-US" sz="2400" b="1" dirty="0">
                <a:solidFill>
                  <a:srgbClr val="002060"/>
                </a:solidFill>
              </a:rPr>
              <a:t>ty</a:t>
            </a:r>
            <a:r>
              <a:rPr lang="en-US" altLang="en-US" sz="2400" dirty="0"/>
              <a:t> of  S</a:t>
            </a:r>
          </a:p>
          <a:p>
            <a:pPr eaLnBrk="1" hangingPunct="1"/>
            <a:r>
              <a:rPr lang="en-US" altLang="en-US" sz="2400" dirty="0"/>
              <a:t>If c = 2,  and 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1</a:t>
            </a:r>
            <a:r>
              <a:rPr lang="en-US" altLang="en-US" sz="2400" dirty="0"/>
              <a:t> and 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</a:t>
            </a:r>
            <a:r>
              <a:rPr lang="en-US" altLang="en-US" sz="2400" dirty="0"/>
              <a:t>are the proportions of the two classes.</a:t>
            </a:r>
          </a:p>
          <a:p>
            <a:pPr eaLnBrk="1" hangingPunct="1"/>
            <a:endParaRPr lang="en-US" altLang="en-US" sz="18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If S has  </a:t>
            </a:r>
            <a:r>
              <a:rPr lang="en-US" altLang="en-US" b="1" dirty="0"/>
              <a:t>c</a:t>
            </a:r>
            <a:r>
              <a:rPr lang="en-US" altLang="en-US" sz="2400" dirty="0"/>
              <a:t> classes, </a:t>
            </a:r>
          </a:p>
        </p:txBody>
      </p:sp>
      <p:graphicFrame>
        <p:nvGraphicFramePr>
          <p:cNvPr id="460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373076"/>
              </p:ext>
            </p:extLst>
          </p:nvPr>
        </p:nvGraphicFramePr>
        <p:xfrm>
          <a:off x="1036278" y="4505119"/>
          <a:ext cx="4450122" cy="1026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17" name="Equation" r:id="rId3" imgW="1866900" imgH="431800" progId="Equation.3">
                  <p:embed/>
                </p:oleObj>
              </mc:Choice>
              <mc:Fallback>
                <p:oleObj name="Equation" r:id="rId3" imgW="1866900" imgH="431800" progId="Equation.3">
                  <p:embed/>
                  <p:pic>
                    <p:nvPicPr>
                      <p:cNvPr id="460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278" y="4505119"/>
                        <a:ext cx="4450122" cy="1026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2840056"/>
            <a:ext cx="7710931" cy="4653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278" y="3444829"/>
            <a:ext cx="4450122" cy="8264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344" y="5463260"/>
            <a:ext cx="6942376" cy="614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6278767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8"/>
              </a:rPr>
              <a:t>https://en.wikipedia.org/wiki/List_of_countries_by_income_equality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3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Entropy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E8319-C2BA-4524-A627-0773C628615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1676400"/>
            <a:ext cx="2819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00400" y="182656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9 </a:t>
            </a:r>
            <a:r>
              <a:rPr lang="en-US" sz="2400" b="1" dirty="0">
                <a:solidFill>
                  <a:srgbClr val="92D050"/>
                </a:solidFill>
              </a:rPr>
              <a:t>YES</a:t>
            </a:r>
            <a:r>
              <a:rPr lang="en-US" sz="2400" b="1" dirty="0"/>
              <a:t>    5 </a:t>
            </a:r>
            <a:r>
              <a:rPr lang="en-US" sz="24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3429000"/>
            <a:ext cx="1905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748" y="3457189"/>
            <a:ext cx="1926503" cy="859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429000"/>
            <a:ext cx="2078903" cy="859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" y="3609333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 </a:t>
            </a:r>
            <a:r>
              <a:rPr lang="en-US" sz="2400" b="1" dirty="0">
                <a:solidFill>
                  <a:srgbClr val="00B050"/>
                </a:solidFill>
              </a:rPr>
              <a:t>YES </a:t>
            </a:r>
            <a:r>
              <a:rPr lang="en-US" sz="2400" b="1" dirty="0"/>
              <a:t> 3 </a:t>
            </a:r>
            <a:r>
              <a:rPr lang="en-US" sz="24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02300" y="3625872"/>
            <a:ext cx="184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4 </a:t>
            </a:r>
            <a:r>
              <a:rPr lang="en-US" sz="2400" b="1" dirty="0">
                <a:solidFill>
                  <a:srgbClr val="00B050"/>
                </a:solidFill>
              </a:rPr>
              <a:t>YES </a:t>
            </a:r>
            <a:r>
              <a:rPr lang="en-US" sz="2400" b="1" dirty="0"/>
              <a:t> 0 </a:t>
            </a:r>
            <a:r>
              <a:rPr lang="en-US" sz="24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41643" y="3618358"/>
            <a:ext cx="2061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3 </a:t>
            </a:r>
            <a:r>
              <a:rPr lang="en-US" sz="2400" b="1" dirty="0">
                <a:solidFill>
                  <a:srgbClr val="00B050"/>
                </a:solidFill>
              </a:rPr>
              <a:t>YES </a:t>
            </a:r>
            <a:r>
              <a:rPr lang="en-US" sz="2400" b="1" dirty="0"/>
              <a:t>   2 </a:t>
            </a:r>
            <a:r>
              <a:rPr lang="en-US" sz="24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5" name="Down Arrow 14"/>
          <p:cNvSpPr/>
          <p:nvPr/>
        </p:nvSpPr>
        <p:spPr>
          <a:xfrm rot="2492174">
            <a:off x="2532773" y="2389631"/>
            <a:ext cx="377288" cy="1018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1621984" y="2547414"/>
            <a:ext cx="109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Sunny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089641">
            <a:off x="4207658" y="2529967"/>
            <a:ext cx="728681" cy="7838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0" y="2667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Overcast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647073">
            <a:off x="6047795" y="2421900"/>
            <a:ext cx="804742" cy="8657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05600" y="2547414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Rainy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1720735"/>
            <a:ext cx="147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= 0.9403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419600"/>
            <a:ext cx="1480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   </a:t>
            </a:r>
            <a:r>
              <a:rPr lang="en-US" sz="2800" b="1" dirty="0">
                <a:solidFill>
                  <a:srgbClr val="7030A0"/>
                </a:solidFill>
              </a:rPr>
              <a:t>0.9709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86200" y="4419600"/>
            <a:ext cx="1218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       </a:t>
            </a:r>
            <a:r>
              <a:rPr lang="en-US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49656" y="4439637"/>
            <a:ext cx="1480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   </a:t>
            </a:r>
            <a:r>
              <a:rPr lang="en-US" sz="2800" b="1" dirty="0">
                <a:solidFill>
                  <a:srgbClr val="7030A0"/>
                </a:solidFill>
              </a:rPr>
              <a:t>0.9709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070" y="5902483"/>
            <a:ext cx="8914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Information  Gain  = 0.9403  - 0.6935    =    0.2467 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384" y="1720735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Split on </a:t>
            </a:r>
            <a:r>
              <a:rPr lang="en-US" sz="2800" b="1" dirty="0">
                <a:solidFill>
                  <a:srgbClr val="7030A0"/>
                </a:solidFill>
              </a:rPr>
              <a:t>Outlook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763" y="1232049"/>
            <a:ext cx="3047277" cy="609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724" y="4906340"/>
            <a:ext cx="5692439" cy="9221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3549" y="5191819"/>
            <a:ext cx="342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Entropy after  Split    </a:t>
            </a:r>
            <a:r>
              <a:rPr lang="en-US" sz="24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7358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2406"/>
            <a:ext cx="7719250" cy="840158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Gini Index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E8319-C2BA-4524-A627-0773C62861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1676400"/>
            <a:ext cx="2819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182656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9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YES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5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NO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3429000"/>
            <a:ext cx="1905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748" y="3457189"/>
            <a:ext cx="1926503" cy="859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429000"/>
            <a:ext cx="2078903" cy="859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" y="3609333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YES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3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02300" y="3625872"/>
            <a:ext cx="184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YES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0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41643" y="3618358"/>
            <a:ext cx="2061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3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YES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2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NO</a:t>
            </a:r>
          </a:p>
        </p:txBody>
      </p:sp>
      <p:sp>
        <p:nvSpPr>
          <p:cNvPr id="15" name="Down Arrow 14"/>
          <p:cNvSpPr/>
          <p:nvPr/>
        </p:nvSpPr>
        <p:spPr>
          <a:xfrm rot="2492174">
            <a:off x="2532773" y="2389631"/>
            <a:ext cx="377288" cy="1018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621984" y="2547414"/>
            <a:ext cx="109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Sunny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089641">
            <a:off x="4207658" y="2529967"/>
            <a:ext cx="728681" cy="7838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0" y="2667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Overcast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647073">
            <a:off x="6047795" y="2421900"/>
            <a:ext cx="804742" cy="8657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05600" y="2547414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Rainy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1720735"/>
            <a:ext cx="147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= 0.4592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611619"/>
            <a:ext cx="1480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0.48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99343" y="4583803"/>
            <a:ext cx="1218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0" y="4548185"/>
            <a:ext cx="1480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0.48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070" y="5902483"/>
            <a:ext cx="8914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Improvement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in Gini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= 0.4592  - 0.3429    =    0.1163 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400" y="178711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Split on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Outlook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914" y="1055439"/>
            <a:ext cx="2790825" cy="5238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64" y="4319227"/>
            <a:ext cx="1848383" cy="3470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4844" y="4336765"/>
            <a:ext cx="1853345" cy="34140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3105" y="4327973"/>
            <a:ext cx="1853345" cy="34140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70" y="5125808"/>
            <a:ext cx="79914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6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Entropy</a:t>
            </a:r>
            <a:r>
              <a:rPr lang="en-US" b="1" dirty="0"/>
              <a:t> or </a:t>
            </a:r>
            <a:r>
              <a:rPr lang="en-US" b="1" dirty="0">
                <a:solidFill>
                  <a:srgbClr val="7030A0"/>
                </a:solidFill>
              </a:rPr>
              <a:t>Gini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33FA2-B067-47E1-9034-252D439A44B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889895"/>
              </p:ext>
            </p:extLst>
          </p:nvPr>
        </p:nvGraphicFramePr>
        <p:xfrm>
          <a:off x="804672" y="1219200"/>
          <a:ext cx="7534656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" y="5257800"/>
            <a:ext cx="891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 SPSS Modeler,</a:t>
            </a:r>
          </a:p>
          <a:p>
            <a:r>
              <a:rPr lang="en-US" sz="2800" b="1" dirty="0">
                <a:solidFill>
                  <a:srgbClr val="002060"/>
                </a:solidFill>
                <a:highlight>
                  <a:srgbClr val="FFFF00"/>
                </a:highlight>
              </a:rPr>
              <a:t>C5.0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/>
              <a:t>     Decision Tree Learner  uses </a:t>
            </a:r>
            <a:r>
              <a:rPr lang="en-US" sz="2800" b="1" dirty="0">
                <a:solidFill>
                  <a:srgbClr val="FF0000"/>
                </a:solidFill>
              </a:rPr>
              <a:t>Entropy</a:t>
            </a:r>
            <a:r>
              <a:rPr lang="en-US" sz="2800" b="1" dirty="0"/>
              <a:t>. 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C&amp;RT</a:t>
            </a:r>
            <a:r>
              <a:rPr lang="en-US" sz="2800" b="1" dirty="0"/>
              <a:t>  Decision Tree Learner  uses </a:t>
            </a:r>
            <a:r>
              <a:rPr lang="en-US" sz="2800" b="1" dirty="0">
                <a:solidFill>
                  <a:srgbClr val="7030A0"/>
                </a:solidFill>
              </a:rPr>
              <a:t>Gini Index</a:t>
            </a:r>
          </a:p>
        </p:txBody>
      </p:sp>
    </p:spTree>
    <p:extLst>
      <p:ext uri="{BB962C8B-B14F-4D97-AF65-F5344CB8AC3E}">
        <p14:creationId xmlns:p14="http://schemas.microsoft.com/office/powerpoint/2010/main" val="268585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620000" cy="487362"/>
          </a:xfrm>
        </p:spPr>
        <p:txBody>
          <a:bodyPr/>
          <a:lstStyle/>
          <a:p>
            <a:r>
              <a:rPr lang="en-US" sz="4000" b="1" dirty="0">
                <a:solidFill>
                  <a:srgbClr val="200399"/>
                </a:solidFill>
              </a:rPr>
              <a:t>Selecting Attribute to Split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005696" y="670047"/>
            <a:ext cx="5723409" cy="6248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E8319-C2BA-4524-A627-0773C628615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3276600"/>
            <a:ext cx="3886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00399"/>
                </a:solidFill>
              </a:rPr>
              <a:t>Information  Gain</a:t>
            </a:r>
          </a:p>
          <a:p>
            <a:endParaRPr lang="en-US" b="1" dirty="0"/>
          </a:p>
          <a:p>
            <a:r>
              <a:rPr lang="en-US" sz="2400" b="1" dirty="0">
                <a:solidFill>
                  <a:srgbClr val="00B050"/>
                </a:solidFill>
              </a:rPr>
              <a:t>Gain(Outlook)          </a:t>
            </a:r>
            <a:r>
              <a:rPr lang="en-US" sz="2400" b="1" dirty="0"/>
              <a:t>= </a:t>
            </a:r>
            <a:r>
              <a:rPr lang="en-US" sz="2400" b="1" dirty="0">
                <a:solidFill>
                  <a:srgbClr val="00B050"/>
                </a:solidFill>
              </a:rPr>
              <a:t>0.247</a:t>
            </a:r>
          </a:p>
          <a:p>
            <a:r>
              <a:rPr lang="en-US" sz="2400" b="1" dirty="0"/>
              <a:t>Gain(Temperature)  = 0.029</a:t>
            </a:r>
          </a:p>
          <a:p>
            <a:r>
              <a:rPr lang="en-US" sz="2400" b="1" dirty="0"/>
              <a:t>Gain(Humidity)       = 0.152</a:t>
            </a:r>
          </a:p>
          <a:p>
            <a:r>
              <a:rPr lang="en-US" sz="2400" b="1" dirty="0"/>
              <a:t>Gain(Windy)            = 0.048</a:t>
            </a:r>
          </a:p>
          <a:p>
            <a:endParaRPr lang="en-US" sz="2400" b="1" dirty="0"/>
          </a:p>
          <a:p>
            <a:r>
              <a:rPr lang="en-US" sz="2000" dirty="0"/>
              <a:t>All calculations in textbook</a:t>
            </a:r>
          </a:p>
          <a:p>
            <a:r>
              <a:rPr lang="en-US" sz="2000" dirty="0"/>
              <a:t>pp 100-101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0772" y="93254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9 Yes</a:t>
            </a:r>
          </a:p>
          <a:p>
            <a:r>
              <a:rPr lang="en-US" b="1" dirty="0">
                <a:solidFill>
                  <a:srgbClr val="FF0000"/>
                </a:solidFill>
              </a:rPr>
              <a:t>5 No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032" y="870140"/>
            <a:ext cx="816935" cy="7742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865" y="3343153"/>
            <a:ext cx="816935" cy="774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730282"/>
            <a:ext cx="816935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9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11597</TotalTime>
  <Words>2477</Words>
  <Application>Microsoft Office PowerPoint</Application>
  <PresentationFormat>On-screen Show (4:3)</PresentationFormat>
  <Paragraphs>520</Paragraphs>
  <Slides>48</Slides>
  <Notes>15</Notes>
  <HiddenSlides>3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3" baseType="lpstr">
      <vt:lpstr>ff5</vt:lpstr>
      <vt:lpstr>Monotype Sorts</vt:lpstr>
      <vt:lpstr>TimesNewRoman</vt:lpstr>
      <vt:lpstr>Univers-CondensedBold</vt:lpstr>
      <vt:lpstr>Arial</vt:lpstr>
      <vt:lpstr>Calibri</vt:lpstr>
      <vt:lpstr>Marlett</vt:lpstr>
      <vt:lpstr>Times</vt:lpstr>
      <vt:lpstr>Times New Roman</vt:lpstr>
      <vt:lpstr>Wingdings</vt:lpstr>
      <vt:lpstr>Office Theme</vt:lpstr>
      <vt:lpstr>1_Office Theme</vt:lpstr>
      <vt:lpstr>2_Office Theme</vt:lpstr>
      <vt:lpstr>Blank Presentation</vt:lpstr>
      <vt:lpstr>Equation</vt:lpstr>
      <vt:lpstr>PowerPoint Presentation</vt:lpstr>
      <vt:lpstr>Decision Trees: A Summary</vt:lpstr>
      <vt:lpstr>PowerPoint Presentation</vt:lpstr>
      <vt:lpstr>Splitting on a Discrete Attribute</vt:lpstr>
      <vt:lpstr>Entropy  , Gini Index</vt:lpstr>
      <vt:lpstr>Entropy Calculation</vt:lpstr>
      <vt:lpstr>Gini Index Calculation</vt:lpstr>
      <vt:lpstr>Entropy or Gini Index</vt:lpstr>
      <vt:lpstr>Selecting Attribute to Split</vt:lpstr>
      <vt:lpstr>Decision Tree with Discrete attributes </vt:lpstr>
      <vt:lpstr>PowerPoint Presentation</vt:lpstr>
      <vt:lpstr>Discretization and deciding on split (Continuous Attributes)</vt:lpstr>
      <vt:lpstr>DT  Search Strategy</vt:lpstr>
      <vt:lpstr>DTs in practice...</vt:lpstr>
      <vt:lpstr>DTs in practice...</vt:lpstr>
      <vt:lpstr>Overfitting and how to avoid</vt:lpstr>
      <vt:lpstr>DTs in practice...</vt:lpstr>
      <vt:lpstr>Underfitting and Overfitting</vt:lpstr>
      <vt:lpstr>Overfitting</vt:lpstr>
      <vt:lpstr>Overfitting Example</vt:lpstr>
      <vt:lpstr> Example</vt:lpstr>
      <vt:lpstr>Ex 2: Over Fitting</vt:lpstr>
      <vt:lpstr>   Avoid Overfitting : Pruning the Tree</vt:lpstr>
      <vt:lpstr>Overfitting Prevention (Pruning) Methods in Decision Trees</vt:lpstr>
      <vt:lpstr>Training and Validation Set approach to avoid overfitting</vt:lpstr>
      <vt:lpstr> Validation Data set </vt:lpstr>
      <vt:lpstr>Post Pruning Example</vt:lpstr>
      <vt:lpstr>How to use validation set to Prune  </vt:lpstr>
      <vt:lpstr>Decision Trees Summary</vt:lpstr>
      <vt:lpstr>PowerPoint Presentation</vt:lpstr>
      <vt:lpstr>PowerPoint Presentation</vt:lpstr>
      <vt:lpstr>Model Evaluation</vt:lpstr>
      <vt:lpstr>Metrics for Performance Evaluation</vt:lpstr>
      <vt:lpstr>Metrics for Performance Evaluation…</vt:lpstr>
      <vt:lpstr>Limitation of Accuracy Measure</vt:lpstr>
      <vt:lpstr>Costs of Decisions Matter</vt:lpstr>
      <vt:lpstr>Ex: Comparing 3 classifiers</vt:lpstr>
      <vt:lpstr>Other Classifier Evaluation Metrics</vt:lpstr>
      <vt:lpstr>Recall: Of all the + examples in the test data, how many are predicted +  Precision:  Of all the test data predicted +, how many are actually + </vt:lpstr>
      <vt:lpstr>Precision  and Recall</vt:lpstr>
      <vt:lpstr>PowerPoint Presentation</vt:lpstr>
      <vt:lpstr>PowerPoint Presentation</vt:lpstr>
      <vt:lpstr>Cross‐validation</vt:lpstr>
      <vt:lpstr>       Cross‐validation</vt:lpstr>
      <vt:lpstr>  Cross‐validation</vt:lpstr>
      <vt:lpstr>  Cross‐validation</vt:lpstr>
      <vt:lpstr>Holdout validation: Cross-validation (CV)</vt:lpstr>
      <vt:lpstr>Validation Data Set 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Elena Filatova</dc:creator>
  <cp:lastModifiedBy>Ziwei Li</cp:lastModifiedBy>
  <cp:revision>224</cp:revision>
  <dcterms:created xsi:type="dcterms:W3CDTF">2010-09-01T23:21:38Z</dcterms:created>
  <dcterms:modified xsi:type="dcterms:W3CDTF">2019-09-24T23:58:02Z</dcterms:modified>
</cp:coreProperties>
</file>