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60"/>
  </p:notesMasterIdLst>
  <p:handoutMasterIdLst>
    <p:handoutMasterId r:id="rId61"/>
  </p:handoutMasterIdLst>
  <p:sldIdLst>
    <p:sldId id="312" r:id="rId3"/>
    <p:sldId id="421" r:id="rId4"/>
    <p:sldId id="422" r:id="rId5"/>
    <p:sldId id="420" r:id="rId6"/>
    <p:sldId id="389" r:id="rId7"/>
    <p:sldId id="368" r:id="rId8"/>
    <p:sldId id="394" r:id="rId9"/>
    <p:sldId id="391" r:id="rId10"/>
    <p:sldId id="407" r:id="rId11"/>
    <p:sldId id="395" r:id="rId12"/>
    <p:sldId id="369" r:id="rId13"/>
    <p:sldId id="319" r:id="rId14"/>
    <p:sldId id="401" r:id="rId15"/>
    <p:sldId id="409" r:id="rId16"/>
    <p:sldId id="408" r:id="rId17"/>
    <p:sldId id="386" r:id="rId18"/>
    <p:sldId id="392" r:id="rId19"/>
    <p:sldId id="372" r:id="rId20"/>
    <p:sldId id="393" r:id="rId21"/>
    <p:sldId id="318" r:id="rId22"/>
    <p:sldId id="271" r:id="rId23"/>
    <p:sldId id="323" r:id="rId24"/>
    <p:sldId id="324" r:id="rId25"/>
    <p:sldId id="330" r:id="rId26"/>
    <p:sldId id="331" r:id="rId27"/>
    <p:sldId id="332" r:id="rId28"/>
    <p:sldId id="333" r:id="rId29"/>
    <p:sldId id="334" r:id="rId30"/>
    <p:sldId id="335" r:id="rId31"/>
    <p:sldId id="340" r:id="rId32"/>
    <p:sldId id="344" r:id="rId33"/>
    <p:sldId id="419" r:id="rId34"/>
    <p:sldId id="379" r:id="rId35"/>
    <p:sldId id="373" r:id="rId36"/>
    <p:sldId id="345" r:id="rId37"/>
    <p:sldId id="418" r:id="rId38"/>
    <p:sldId id="412" r:id="rId39"/>
    <p:sldId id="413" r:id="rId40"/>
    <p:sldId id="415" r:id="rId41"/>
    <p:sldId id="414" r:id="rId42"/>
    <p:sldId id="416" r:id="rId43"/>
    <p:sldId id="417" r:id="rId44"/>
    <p:sldId id="378" r:id="rId45"/>
    <p:sldId id="388" r:id="rId46"/>
    <p:sldId id="387" r:id="rId47"/>
    <p:sldId id="405" r:id="rId48"/>
    <p:sldId id="396" r:id="rId49"/>
    <p:sldId id="397" r:id="rId50"/>
    <p:sldId id="398" r:id="rId51"/>
    <p:sldId id="377" r:id="rId52"/>
    <p:sldId id="402" r:id="rId53"/>
    <p:sldId id="403" r:id="rId54"/>
    <p:sldId id="404" r:id="rId55"/>
    <p:sldId id="406" r:id="rId56"/>
    <p:sldId id="410" r:id="rId57"/>
    <p:sldId id="411" r:id="rId58"/>
    <p:sldId id="423" r:id="rId5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88043" autoAdjust="0"/>
  </p:normalViewPr>
  <p:slideViewPr>
    <p:cSldViewPr>
      <p:cViewPr varScale="1">
        <p:scale>
          <a:sx n="58" d="100"/>
          <a:sy n="58" d="100"/>
        </p:scale>
        <p:origin x="1860" y="5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88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1B7539-62CC-4C9E-8CEE-A1913BACED05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5E1D0A-1CC5-4687-AED9-161CBB0A908E}">
      <dgm:prSet phldrT="[Text]"/>
      <dgm:spPr/>
      <dgm:t>
        <a:bodyPr/>
        <a:lstStyle/>
        <a:p>
          <a:r>
            <a:rPr lang="en-US" dirty="0"/>
            <a:t>Data Mining / Machine Learning</a:t>
          </a:r>
        </a:p>
      </dgm:t>
    </dgm:pt>
    <dgm:pt modelId="{125A7E18-D09D-470E-8669-81B82B3FC597}" type="parTrans" cxnId="{1F9B8B2A-38B5-46B5-AB34-CF01C6E3767E}">
      <dgm:prSet/>
      <dgm:spPr/>
      <dgm:t>
        <a:bodyPr/>
        <a:lstStyle/>
        <a:p>
          <a:endParaRPr lang="en-US"/>
        </a:p>
      </dgm:t>
    </dgm:pt>
    <dgm:pt modelId="{B958D43A-262C-4ECB-AA6A-B5E0D2F52765}" type="sibTrans" cxnId="{1F9B8B2A-38B5-46B5-AB34-CF01C6E3767E}">
      <dgm:prSet/>
      <dgm:spPr/>
      <dgm:t>
        <a:bodyPr/>
        <a:lstStyle/>
        <a:p>
          <a:endParaRPr lang="en-US"/>
        </a:p>
      </dgm:t>
    </dgm:pt>
    <dgm:pt modelId="{490B6267-DE40-44B5-8FBE-008FEA446FD1}">
      <dgm:prSet phldrT="[Text]"/>
      <dgm:spPr/>
      <dgm:t>
        <a:bodyPr/>
        <a:lstStyle/>
        <a:p>
          <a:r>
            <a:rPr lang="en-US" dirty="0"/>
            <a:t>Supervised Learning</a:t>
          </a:r>
        </a:p>
      </dgm:t>
    </dgm:pt>
    <dgm:pt modelId="{82E06757-9DBA-414A-AD50-44AF43691F9A}" type="parTrans" cxnId="{BE389131-0109-438C-9B2E-7FE9FD9ACFAE}">
      <dgm:prSet/>
      <dgm:spPr/>
      <dgm:t>
        <a:bodyPr/>
        <a:lstStyle/>
        <a:p>
          <a:endParaRPr lang="en-US"/>
        </a:p>
      </dgm:t>
    </dgm:pt>
    <dgm:pt modelId="{0380B261-3E08-434D-B441-C02D6D384107}" type="sibTrans" cxnId="{BE389131-0109-438C-9B2E-7FE9FD9ACFAE}">
      <dgm:prSet/>
      <dgm:spPr/>
      <dgm:t>
        <a:bodyPr/>
        <a:lstStyle/>
        <a:p>
          <a:endParaRPr lang="en-US"/>
        </a:p>
      </dgm:t>
    </dgm:pt>
    <dgm:pt modelId="{3CE0D3A2-DF57-4E30-961F-BBC17AB978AF}">
      <dgm:prSet phldrT="[Text]"/>
      <dgm:spPr/>
      <dgm:t>
        <a:bodyPr/>
        <a:lstStyle/>
        <a:p>
          <a:r>
            <a:rPr lang="en-US" dirty="0"/>
            <a:t>Unsupervised</a:t>
          </a:r>
        </a:p>
        <a:p>
          <a:r>
            <a:rPr lang="en-US" dirty="0"/>
            <a:t>Learning</a:t>
          </a:r>
        </a:p>
      </dgm:t>
    </dgm:pt>
    <dgm:pt modelId="{592B0B01-BBD5-4170-9F95-07477007CC92}" type="parTrans" cxnId="{505E75B8-9E0C-4FD0-9858-438F74E79D29}">
      <dgm:prSet/>
      <dgm:spPr/>
      <dgm:t>
        <a:bodyPr/>
        <a:lstStyle/>
        <a:p>
          <a:endParaRPr lang="en-US"/>
        </a:p>
      </dgm:t>
    </dgm:pt>
    <dgm:pt modelId="{8829E755-2771-4091-A554-BEB5059AD441}" type="sibTrans" cxnId="{505E75B8-9E0C-4FD0-9858-438F74E79D29}">
      <dgm:prSet/>
      <dgm:spPr/>
      <dgm:t>
        <a:bodyPr/>
        <a:lstStyle/>
        <a:p>
          <a:endParaRPr lang="en-US"/>
        </a:p>
      </dgm:t>
    </dgm:pt>
    <dgm:pt modelId="{1BD7E3BA-720A-4B35-BFDF-23AB63A82548}">
      <dgm:prSet phldrT="[Text]"/>
      <dgm:spPr/>
      <dgm:t>
        <a:bodyPr/>
        <a:lstStyle/>
        <a:p>
          <a:r>
            <a:rPr lang="en-US" dirty="0"/>
            <a:t>Classification</a:t>
          </a:r>
        </a:p>
      </dgm:t>
    </dgm:pt>
    <dgm:pt modelId="{11DC2C67-4F91-4E5C-A55F-8535876E570F}" type="parTrans" cxnId="{BA867C81-E5B7-46CD-BC80-C454C8D5214B}">
      <dgm:prSet/>
      <dgm:spPr/>
      <dgm:t>
        <a:bodyPr/>
        <a:lstStyle/>
        <a:p>
          <a:endParaRPr lang="en-US"/>
        </a:p>
      </dgm:t>
    </dgm:pt>
    <dgm:pt modelId="{1EDB708D-3E2A-4D57-8915-9DE22CC26489}" type="sibTrans" cxnId="{BA867C81-E5B7-46CD-BC80-C454C8D5214B}">
      <dgm:prSet/>
      <dgm:spPr/>
      <dgm:t>
        <a:bodyPr/>
        <a:lstStyle/>
        <a:p>
          <a:endParaRPr lang="en-US"/>
        </a:p>
      </dgm:t>
    </dgm:pt>
    <dgm:pt modelId="{577EA6A6-DA33-4B23-BD8B-94CC1DD67D5F}">
      <dgm:prSet phldrT="[Text]"/>
      <dgm:spPr/>
      <dgm:t>
        <a:bodyPr/>
        <a:lstStyle/>
        <a:p>
          <a:r>
            <a:rPr lang="en-US" dirty="0"/>
            <a:t>Regression</a:t>
          </a:r>
        </a:p>
      </dgm:t>
    </dgm:pt>
    <dgm:pt modelId="{E3684B51-2DC3-491D-9BAE-3D88D9D5468C}" type="parTrans" cxnId="{4CC9A779-EBD1-4EFB-A811-E9F0D5A02CAE}">
      <dgm:prSet/>
      <dgm:spPr/>
      <dgm:t>
        <a:bodyPr/>
        <a:lstStyle/>
        <a:p>
          <a:endParaRPr lang="en-US"/>
        </a:p>
      </dgm:t>
    </dgm:pt>
    <dgm:pt modelId="{5189C3B4-439A-48DF-82EC-684B572930FD}" type="sibTrans" cxnId="{4CC9A779-EBD1-4EFB-A811-E9F0D5A02CAE}">
      <dgm:prSet/>
      <dgm:spPr/>
      <dgm:t>
        <a:bodyPr/>
        <a:lstStyle/>
        <a:p>
          <a:endParaRPr lang="en-US"/>
        </a:p>
      </dgm:t>
    </dgm:pt>
    <dgm:pt modelId="{14DE83C5-30BE-4D2D-804F-9DD4065E06D9}">
      <dgm:prSet phldrT="[Text]"/>
      <dgm:spPr/>
      <dgm:t>
        <a:bodyPr/>
        <a:lstStyle/>
        <a:p>
          <a:r>
            <a:rPr lang="en-US" dirty="0"/>
            <a:t>Clustering</a:t>
          </a:r>
        </a:p>
      </dgm:t>
    </dgm:pt>
    <dgm:pt modelId="{EE29D9C1-E6B3-482B-9268-73574730336A}" type="parTrans" cxnId="{D72992C2-8E6F-4FF6-97B1-B6D56F2F57B0}">
      <dgm:prSet/>
      <dgm:spPr/>
      <dgm:t>
        <a:bodyPr/>
        <a:lstStyle/>
        <a:p>
          <a:endParaRPr lang="en-US"/>
        </a:p>
      </dgm:t>
    </dgm:pt>
    <dgm:pt modelId="{2F646912-1CB1-4D15-B4DE-D0A9A920D2E1}" type="sibTrans" cxnId="{D72992C2-8E6F-4FF6-97B1-B6D56F2F57B0}">
      <dgm:prSet/>
      <dgm:spPr/>
      <dgm:t>
        <a:bodyPr/>
        <a:lstStyle/>
        <a:p>
          <a:endParaRPr lang="en-US"/>
        </a:p>
      </dgm:t>
    </dgm:pt>
    <dgm:pt modelId="{D0C0D36D-FF7E-4C92-8299-39179E4A3801}">
      <dgm:prSet phldrT="[Text]"/>
      <dgm:spPr/>
      <dgm:t>
        <a:bodyPr/>
        <a:lstStyle/>
        <a:p>
          <a:r>
            <a:rPr lang="en-US" dirty="0"/>
            <a:t>Association Rules</a:t>
          </a:r>
        </a:p>
      </dgm:t>
    </dgm:pt>
    <dgm:pt modelId="{AECB34AC-5327-488D-9472-841FE07200AA}" type="parTrans" cxnId="{E3647DEF-58B9-4584-AA62-4FAFFF1B25A7}">
      <dgm:prSet/>
      <dgm:spPr/>
      <dgm:t>
        <a:bodyPr/>
        <a:lstStyle/>
        <a:p>
          <a:endParaRPr lang="en-US"/>
        </a:p>
      </dgm:t>
    </dgm:pt>
    <dgm:pt modelId="{5CAD143C-074A-454B-861F-44B819583D91}" type="sibTrans" cxnId="{E3647DEF-58B9-4584-AA62-4FAFFF1B25A7}">
      <dgm:prSet/>
      <dgm:spPr/>
      <dgm:t>
        <a:bodyPr/>
        <a:lstStyle/>
        <a:p>
          <a:endParaRPr lang="en-US"/>
        </a:p>
      </dgm:t>
    </dgm:pt>
    <dgm:pt modelId="{DE7E6BEC-5186-4F16-884F-8E61E505B460}">
      <dgm:prSet phldrT="[Text]"/>
      <dgm:spPr/>
      <dgm:t>
        <a:bodyPr/>
        <a:lstStyle/>
        <a:p>
          <a:r>
            <a:rPr lang="en-US" dirty="0"/>
            <a:t>Linear Regression</a:t>
          </a:r>
        </a:p>
      </dgm:t>
    </dgm:pt>
    <dgm:pt modelId="{97FB3C4F-3F1F-4D7C-9AF2-06D08F6ABDFC}" type="parTrans" cxnId="{0FBE1F63-8FAA-4AD0-A689-13494E5E7410}">
      <dgm:prSet/>
      <dgm:spPr/>
      <dgm:t>
        <a:bodyPr/>
        <a:lstStyle/>
        <a:p>
          <a:endParaRPr lang="en-US"/>
        </a:p>
      </dgm:t>
    </dgm:pt>
    <dgm:pt modelId="{08A11B1F-954F-4E68-8534-54C5FFF23552}" type="sibTrans" cxnId="{0FBE1F63-8FAA-4AD0-A689-13494E5E7410}">
      <dgm:prSet/>
      <dgm:spPr/>
      <dgm:t>
        <a:bodyPr/>
        <a:lstStyle/>
        <a:p>
          <a:endParaRPr lang="en-US"/>
        </a:p>
      </dgm:t>
    </dgm:pt>
    <dgm:pt modelId="{E7CBCFC3-6877-4FE3-A215-F815BE60F743}">
      <dgm:prSet phldrT="[Text]"/>
      <dgm:spPr/>
      <dgm:t>
        <a:bodyPr/>
        <a:lstStyle/>
        <a:p>
          <a:r>
            <a:rPr lang="en-US" dirty="0"/>
            <a:t>Nonlinear Regression</a:t>
          </a:r>
        </a:p>
      </dgm:t>
    </dgm:pt>
    <dgm:pt modelId="{5E5B4681-F7B3-4BB5-A8FE-9E650B70ADFD}" type="parTrans" cxnId="{97559540-0FBD-4B8F-B888-B103660DA5C2}">
      <dgm:prSet/>
      <dgm:spPr/>
      <dgm:t>
        <a:bodyPr/>
        <a:lstStyle/>
        <a:p>
          <a:endParaRPr lang="en-US"/>
        </a:p>
      </dgm:t>
    </dgm:pt>
    <dgm:pt modelId="{0DC6EAF3-BC8F-4E7D-A4B3-EE70D97BE348}" type="sibTrans" cxnId="{97559540-0FBD-4B8F-B888-B103660DA5C2}">
      <dgm:prSet/>
      <dgm:spPr/>
      <dgm:t>
        <a:bodyPr/>
        <a:lstStyle/>
        <a:p>
          <a:endParaRPr lang="en-US"/>
        </a:p>
      </dgm:t>
    </dgm:pt>
    <dgm:pt modelId="{654FCE2B-EFA7-47F0-BD7C-0CD31064947C}" type="pres">
      <dgm:prSet presAssocID="{E71B7539-62CC-4C9E-8CEE-A1913BACED0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8E5BE53-DED7-4BF1-BC88-853194BD4E10}" type="pres">
      <dgm:prSet presAssocID="{E71B7539-62CC-4C9E-8CEE-A1913BACED05}" presName="hierFlow" presStyleCnt="0"/>
      <dgm:spPr/>
    </dgm:pt>
    <dgm:pt modelId="{0B80E9CA-48BC-4832-869D-8058A2E18F45}" type="pres">
      <dgm:prSet presAssocID="{E71B7539-62CC-4C9E-8CEE-A1913BACED0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31042D4-266B-4C0D-B2C2-615B2DFB2739}" type="pres">
      <dgm:prSet presAssocID="{1F5E1D0A-1CC5-4687-AED9-161CBB0A908E}" presName="Name14" presStyleCnt="0"/>
      <dgm:spPr/>
    </dgm:pt>
    <dgm:pt modelId="{5E9037F0-02F4-4FF2-B228-55F650D963B2}" type="pres">
      <dgm:prSet presAssocID="{1F5E1D0A-1CC5-4687-AED9-161CBB0A908E}" presName="level1Shape" presStyleLbl="node0" presStyleIdx="0" presStyleCnt="1">
        <dgm:presLayoutVars>
          <dgm:chPref val="3"/>
        </dgm:presLayoutVars>
      </dgm:prSet>
      <dgm:spPr/>
    </dgm:pt>
    <dgm:pt modelId="{E9914B0C-DA9C-4E8C-8D9D-772A145C892C}" type="pres">
      <dgm:prSet presAssocID="{1F5E1D0A-1CC5-4687-AED9-161CBB0A908E}" presName="hierChild2" presStyleCnt="0"/>
      <dgm:spPr/>
    </dgm:pt>
    <dgm:pt modelId="{A34EA7E9-91F7-4A47-A9B1-86D5890E9C49}" type="pres">
      <dgm:prSet presAssocID="{82E06757-9DBA-414A-AD50-44AF43691F9A}" presName="Name19" presStyleLbl="parChTrans1D2" presStyleIdx="0" presStyleCnt="2"/>
      <dgm:spPr/>
    </dgm:pt>
    <dgm:pt modelId="{9405829A-97A2-41F6-BD72-67818D0E6DEE}" type="pres">
      <dgm:prSet presAssocID="{490B6267-DE40-44B5-8FBE-008FEA446FD1}" presName="Name21" presStyleCnt="0"/>
      <dgm:spPr/>
    </dgm:pt>
    <dgm:pt modelId="{BB0D6C66-AC82-4C3C-AE7B-DA39A55F0B8D}" type="pres">
      <dgm:prSet presAssocID="{490B6267-DE40-44B5-8FBE-008FEA446FD1}" presName="level2Shape" presStyleLbl="node2" presStyleIdx="0" presStyleCnt="2" custLinFactNeighborX="-89248" custLinFactNeighborY="-10804"/>
      <dgm:spPr/>
    </dgm:pt>
    <dgm:pt modelId="{C3CF76D0-F036-42A9-8E6F-CEF41D98EDD4}" type="pres">
      <dgm:prSet presAssocID="{490B6267-DE40-44B5-8FBE-008FEA446FD1}" presName="hierChild3" presStyleCnt="0"/>
      <dgm:spPr/>
    </dgm:pt>
    <dgm:pt modelId="{E6AECC25-6B1E-4495-8920-A51E5B4C531C}" type="pres">
      <dgm:prSet presAssocID="{E3684B51-2DC3-491D-9BAE-3D88D9D5468C}" presName="Name19" presStyleLbl="parChTrans1D3" presStyleIdx="0" presStyleCnt="4"/>
      <dgm:spPr/>
    </dgm:pt>
    <dgm:pt modelId="{D372694F-E89F-400E-8956-AEAC5D8EE2BB}" type="pres">
      <dgm:prSet presAssocID="{577EA6A6-DA33-4B23-BD8B-94CC1DD67D5F}" presName="Name21" presStyleCnt="0"/>
      <dgm:spPr/>
    </dgm:pt>
    <dgm:pt modelId="{C1D37592-A243-45FE-A719-02375AA346C9}" type="pres">
      <dgm:prSet presAssocID="{577EA6A6-DA33-4B23-BD8B-94CC1DD67D5F}" presName="level2Shape" presStyleLbl="node3" presStyleIdx="0" presStyleCnt="4" custLinFactX="-25309" custLinFactNeighborX="-100000" custLinFactNeighborY="6217"/>
      <dgm:spPr/>
    </dgm:pt>
    <dgm:pt modelId="{6B6CA3E7-D173-4997-831D-333004ACDDF3}" type="pres">
      <dgm:prSet presAssocID="{577EA6A6-DA33-4B23-BD8B-94CC1DD67D5F}" presName="hierChild3" presStyleCnt="0"/>
      <dgm:spPr/>
    </dgm:pt>
    <dgm:pt modelId="{DFBCAFBC-A005-4225-A0E5-CEC26733D0CA}" type="pres">
      <dgm:prSet presAssocID="{97FB3C4F-3F1F-4D7C-9AF2-06D08F6ABDFC}" presName="Name19" presStyleLbl="parChTrans1D4" presStyleIdx="0" presStyleCnt="2"/>
      <dgm:spPr/>
    </dgm:pt>
    <dgm:pt modelId="{1DEA292A-91BB-426F-A1F9-0930BE30875E}" type="pres">
      <dgm:prSet presAssocID="{DE7E6BEC-5186-4F16-884F-8E61E505B460}" presName="Name21" presStyleCnt="0"/>
      <dgm:spPr/>
    </dgm:pt>
    <dgm:pt modelId="{D334B1D3-C8C2-439E-A872-24F4FBC4FCE4}" type="pres">
      <dgm:prSet presAssocID="{DE7E6BEC-5186-4F16-884F-8E61E505B460}" presName="level2Shape" presStyleLbl="node4" presStyleIdx="0" presStyleCnt="2" custLinFactX="-40886" custLinFactNeighborX="-100000" custLinFactNeighborY="16126"/>
      <dgm:spPr/>
    </dgm:pt>
    <dgm:pt modelId="{BC4C3EE0-E2D0-411B-8797-A4E1AD70BCD1}" type="pres">
      <dgm:prSet presAssocID="{DE7E6BEC-5186-4F16-884F-8E61E505B460}" presName="hierChild3" presStyleCnt="0"/>
      <dgm:spPr/>
    </dgm:pt>
    <dgm:pt modelId="{091C3BC8-A0A0-4A58-86CF-46D6A0A92BA1}" type="pres">
      <dgm:prSet presAssocID="{5E5B4681-F7B3-4BB5-A8FE-9E650B70ADFD}" presName="Name19" presStyleLbl="parChTrans1D4" presStyleIdx="1" presStyleCnt="2"/>
      <dgm:spPr/>
    </dgm:pt>
    <dgm:pt modelId="{F1B6117B-C0F3-403E-B5DB-D807CE87F947}" type="pres">
      <dgm:prSet presAssocID="{E7CBCFC3-6877-4FE3-A215-F815BE60F743}" presName="Name21" presStyleCnt="0"/>
      <dgm:spPr/>
    </dgm:pt>
    <dgm:pt modelId="{D221D420-1C38-44F8-B7ED-CE10CF6B3533}" type="pres">
      <dgm:prSet presAssocID="{E7CBCFC3-6877-4FE3-A215-F815BE60F743}" presName="level2Shape" presStyleLbl="node4" presStyleIdx="1" presStyleCnt="2" custLinFactNeighborX="-96010" custLinFactNeighborY="5915"/>
      <dgm:spPr/>
    </dgm:pt>
    <dgm:pt modelId="{3DCF3243-2605-467E-BFE6-0CA150A98B43}" type="pres">
      <dgm:prSet presAssocID="{E7CBCFC3-6877-4FE3-A215-F815BE60F743}" presName="hierChild3" presStyleCnt="0"/>
      <dgm:spPr/>
    </dgm:pt>
    <dgm:pt modelId="{9E8BEEB1-5D56-4A0F-A4D7-2EB3AF7CAE69}" type="pres">
      <dgm:prSet presAssocID="{11DC2C67-4F91-4E5C-A55F-8535876E570F}" presName="Name19" presStyleLbl="parChTrans1D3" presStyleIdx="1" presStyleCnt="4"/>
      <dgm:spPr/>
    </dgm:pt>
    <dgm:pt modelId="{07F609EC-A425-4E6D-B424-A461701C36C4}" type="pres">
      <dgm:prSet presAssocID="{1BD7E3BA-720A-4B35-BFDF-23AB63A82548}" presName="Name21" presStyleCnt="0"/>
      <dgm:spPr/>
    </dgm:pt>
    <dgm:pt modelId="{6F83C9F2-BF03-4BB6-859B-7BDE45BE8649}" type="pres">
      <dgm:prSet presAssocID="{1BD7E3BA-720A-4B35-BFDF-23AB63A82548}" presName="level2Shape" presStyleLbl="node3" presStyleIdx="1" presStyleCnt="4" custLinFactNeighborX="-53503" custLinFactNeighborY="9456"/>
      <dgm:spPr/>
    </dgm:pt>
    <dgm:pt modelId="{A0CDCDDE-2641-4435-A9E1-62755EFF0B0B}" type="pres">
      <dgm:prSet presAssocID="{1BD7E3BA-720A-4B35-BFDF-23AB63A82548}" presName="hierChild3" presStyleCnt="0"/>
      <dgm:spPr/>
    </dgm:pt>
    <dgm:pt modelId="{98E546D6-E1CD-4FC9-9FAA-5708ADD3D463}" type="pres">
      <dgm:prSet presAssocID="{592B0B01-BBD5-4170-9F95-07477007CC92}" presName="Name19" presStyleLbl="parChTrans1D2" presStyleIdx="1" presStyleCnt="2"/>
      <dgm:spPr/>
    </dgm:pt>
    <dgm:pt modelId="{5B2D8871-3E99-4690-A183-B4E2FA28B4A3}" type="pres">
      <dgm:prSet presAssocID="{3CE0D3A2-DF57-4E30-961F-BBC17AB978AF}" presName="Name21" presStyleCnt="0"/>
      <dgm:spPr/>
    </dgm:pt>
    <dgm:pt modelId="{D668D209-AAD6-41FD-93BA-BCD7BE506BB9}" type="pres">
      <dgm:prSet presAssocID="{3CE0D3A2-DF57-4E30-961F-BBC17AB978AF}" presName="level2Shape" presStyleLbl="node2" presStyleIdx="1" presStyleCnt="2" custLinFactNeighborX="69460" custLinFactNeighborY="-8948"/>
      <dgm:spPr/>
    </dgm:pt>
    <dgm:pt modelId="{8314277E-ABD2-4AA5-8A55-E80887390CE2}" type="pres">
      <dgm:prSet presAssocID="{3CE0D3A2-DF57-4E30-961F-BBC17AB978AF}" presName="hierChild3" presStyleCnt="0"/>
      <dgm:spPr/>
    </dgm:pt>
    <dgm:pt modelId="{5FED2598-ADBF-44C9-9CA2-238DDEC28881}" type="pres">
      <dgm:prSet presAssocID="{EE29D9C1-E6B3-482B-9268-73574730336A}" presName="Name19" presStyleLbl="parChTrans1D3" presStyleIdx="2" presStyleCnt="4"/>
      <dgm:spPr/>
    </dgm:pt>
    <dgm:pt modelId="{EA27275A-9632-42FD-9FF4-EC6742C3305D}" type="pres">
      <dgm:prSet presAssocID="{14DE83C5-30BE-4D2D-804F-9DD4065E06D9}" presName="Name21" presStyleCnt="0"/>
      <dgm:spPr/>
    </dgm:pt>
    <dgm:pt modelId="{E9B3F34C-020E-421A-A8A9-C9704CE83014}" type="pres">
      <dgm:prSet presAssocID="{14DE83C5-30BE-4D2D-804F-9DD4065E06D9}" presName="level2Shape" presStyleLbl="node3" presStyleIdx="2" presStyleCnt="4" custLinFactNeighborX="40843" custLinFactNeighborY="9025"/>
      <dgm:spPr/>
    </dgm:pt>
    <dgm:pt modelId="{6033A5E7-C59D-43AA-8A32-F2476C9156A5}" type="pres">
      <dgm:prSet presAssocID="{14DE83C5-30BE-4D2D-804F-9DD4065E06D9}" presName="hierChild3" presStyleCnt="0"/>
      <dgm:spPr/>
    </dgm:pt>
    <dgm:pt modelId="{85A1D5A5-6233-4FBE-AC62-251BF8417DBF}" type="pres">
      <dgm:prSet presAssocID="{AECB34AC-5327-488D-9472-841FE07200AA}" presName="Name19" presStyleLbl="parChTrans1D3" presStyleIdx="3" presStyleCnt="4"/>
      <dgm:spPr/>
    </dgm:pt>
    <dgm:pt modelId="{C8D0C368-CB3E-40D5-8C6B-53BE8610EDD1}" type="pres">
      <dgm:prSet presAssocID="{D0C0D36D-FF7E-4C92-8299-39179E4A3801}" presName="Name21" presStyleCnt="0"/>
      <dgm:spPr/>
    </dgm:pt>
    <dgm:pt modelId="{792AF383-C742-4C72-9609-59B5FC4E3D50}" type="pres">
      <dgm:prSet presAssocID="{D0C0D36D-FF7E-4C92-8299-39179E4A3801}" presName="level2Shape" presStyleLbl="node3" presStyleIdx="3" presStyleCnt="4" custLinFactNeighborX="79639" custLinFactNeighborY="7587"/>
      <dgm:spPr/>
    </dgm:pt>
    <dgm:pt modelId="{DBC03A59-A87F-444A-A5A7-5E55455146E2}" type="pres">
      <dgm:prSet presAssocID="{D0C0D36D-FF7E-4C92-8299-39179E4A3801}" presName="hierChild3" presStyleCnt="0"/>
      <dgm:spPr/>
    </dgm:pt>
    <dgm:pt modelId="{6BF38534-47F2-4A57-B0BA-F88F3F697D00}" type="pres">
      <dgm:prSet presAssocID="{E71B7539-62CC-4C9E-8CEE-A1913BACED05}" presName="bgShapesFlow" presStyleCnt="0"/>
      <dgm:spPr/>
    </dgm:pt>
  </dgm:ptLst>
  <dgm:cxnLst>
    <dgm:cxn modelId="{901FFF06-C9F6-4E8D-AFC1-A4893327A1FC}" type="presOf" srcId="{5E5B4681-F7B3-4BB5-A8FE-9E650B70ADFD}" destId="{091C3BC8-A0A0-4A58-86CF-46D6A0A92BA1}" srcOrd="0" destOrd="0" presId="urn:microsoft.com/office/officeart/2005/8/layout/hierarchy6"/>
    <dgm:cxn modelId="{5A5A890F-5DDC-49AA-961F-38BDA6BB9DC4}" type="presOf" srcId="{E7CBCFC3-6877-4FE3-A215-F815BE60F743}" destId="{D221D420-1C38-44F8-B7ED-CE10CF6B3533}" srcOrd="0" destOrd="0" presId="urn:microsoft.com/office/officeart/2005/8/layout/hierarchy6"/>
    <dgm:cxn modelId="{3CFB8B15-25A4-4A59-866B-B9706FE7E0B2}" type="presOf" srcId="{577EA6A6-DA33-4B23-BD8B-94CC1DD67D5F}" destId="{C1D37592-A243-45FE-A719-02375AA346C9}" srcOrd="0" destOrd="0" presId="urn:microsoft.com/office/officeart/2005/8/layout/hierarchy6"/>
    <dgm:cxn modelId="{1F9B8B2A-38B5-46B5-AB34-CF01C6E3767E}" srcId="{E71B7539-62CC-4C9E-8CEE-A1913BACED05}" destId="{1F5E1D0A-1CC5-4687-AED9-161CBB0A908E}" srcOrd="0" destOrd="0" parTransId="{125A7E18-D09D-470E-8669-81B82B3FC597}" sibTransId="{B958D43A-262C-4ECB-AA6A-B5E0D2F52765}"/>
    <dgm:cxn modelId="{BE389131-0109-438C-9B2E-7FE9FD9ACFAE}" srcId="{1F5E1D0A-1CC5-4687-AED9-161CBB0A908E}" destId="{490B6267-DE40-44B5-8FBE-008FEA446FD1}" srcOrd="0" destOrd="0" parTransId="{82E06757-9DBA-414A-AD50-44AF43691F9A}" sibTransId="{0380B261-3E08-434D-B441-C02D6D384107}"/>
    <dgm:cxn modelId="{9973D234-CA20-4FE2-8240-B24765A6C85B}" type="presOf" srcId="{D0C0D36D-FF7E-4C92-8299-39179E4A3801}" destId="{792AF383-C742-4C72-9609-59B5FC4E3D50}" srcOrd="0" destOrd="0" presId="urn:microsoft.com/office/officeart/2005/8/layout/hierarchy6"/>
    <dgm:cxn modelId="{E142A03A-8D6A-49A4-A999-D3132BC25453}" type="presOf" srcId="{11DC2C67-4F91-4E5C-A55F-8535876E570F}" destId="{9E8BEEB1-5D56-4A0F-A4D7-2EB3AF7CAE69}" srcOrd="0" destOrd="0" presId="urn:microsoft.com/office/officeart/2005/8/layout/hierarchy6"/>
    <dgm:cxn modelId="{97559540-0FBD-4B8F-B888-B103660DA5C2}" srcId="{577EA6A6-DA33-4B23-BD8B-94CC1DD67D5F}" destId="{E7CBCFC3-6877-4FE3-A215-F815BE60F743}" srcOrd="1" destOrd="0" parTransId="{5E5B4681-F7B3-4BB5-A8FE-9E650B70ADFD}" sibTransId="{0DC6EAF3-BC8F-4E7D-A4B3-EE70D97BE348}"/>
    <dgm:cxn modelId="{370AF15C-AFEE-4934-A4FB-E5C07A410E0D}" type="presOf" srcId="{14DE83C5-30BE-4D2D-804F-9DD4065E06D9}" destId="{E9B3F34C-020E-421A-A8A9-C9704CE83014}" srcOrd="0" destOrd="0" presId="urn:microsoft.com/office/officeart/2005/8/layout/hierarchy6"/>
    <dgm:cxn modelId="{0FBE1F63-8FAA-4AD0-A689-13494E5E7410}" srcId="{577EA6A6-DA33-4B23-BD8B-94CC1DD67D5F}" destId="{DE7E6BEC-5186-4F16-884F-8E61E505B460}" srcOrd="0" destOrd="0" parTransId="{97FB3C4F-3F1F-4D7C-9AF2-06D08F6ABDFC}" sibTransId="{08A11B1F-954F-4E68-8534-54C5FFF23552}"/>
    <dgm:cxn modelId="{CDAB4D4C-72D0-4A4E-9F95-F4F538D720F6}" type="presOf" srcId="{490B6267-DE40-44B5-8FBE-008FEA446FD1}" destId="{BB0D6C66-AC82-4C3C-AE7B-DA39A55F0B8D}" srcOrd="0" destOrd="0" presId="urn:microsoft.com/office/officeart/2005/8/layout/hierarchy6"/>
    <dgm:cxn modelId="{4CC9A779-EBD1-4EFB-A811-E9F0D5A02CAE}" srcId="{490B6267-DE40-44B5-8FBE-008FEA446FD1}" destId="{577EA6A6-DA33-4B23-BD8B-94CC1DD67D5F}" srcOrd="0" destOrd="0" parTransId="{E3684B51-2DC3-491D-9BAE-3D88D9D5468C}" sibTransId="{5189C3B4-439A-48DF-82EC-684B572930FD}"/>
    <dgm:cxn modelId="{9B6D3B7E-F3BA-4BDB-A9E7-8C30CB52E3DB}" type="presOf" srcId="{3CE0D3A2-DF57-4E30-961F-BBC17AB978AF}" destId="{D668D209-AAD6-41FD-93BA-BCD7BE506BB9}" srcOrd="0" destOrd="0" presId="urn:microsoft.com/office/officeart/2005/8/layout/hierarchy6"/>
    <dgm:cxn modelId="{6E0D577E-5390-43AB-AD8C-B7032A757FBA}" type="presOf" srcId="{DE7E6BEC-5186-4F16-884F-8E61E505B460}" destId="{D334B1D3-C8C2-439E-A872-24F4FBC4FCE4}" srcOrd="0" destOrd="0" presId="urn:microsoft.com/office/officeart/2005/8/layout/hierarchy6"/>
    <dgm:cxn modelId="{BA867C81-E5B7-46CD-BC80-C454C8D5214B}" srcId="{490B6267-DE40-44B5-8FBE-008FEA446FD1}" destId="{1BD7E3BA-720A-4B35-BFDF-23AB63A82548}" srcOrd="1" destOrd="0" parTransId="{11DC2C67-4F91-4E5C-A55F-8535876E570F}" sibTransId="{1EDB708D-3E2A-4D57-8915-9DE22CC26489}"/>
    <dgm:cxn modelId="{280A3E96-39E2-4FE2-9C9F-DEC779C768E2}" type="presOf" srcId="{82E06757-9DBA-414A-AD50-44AF43691F9A}" destId="{A34EA7E9-91F7-4A47-A9B1-86D5890E9C49}" srcOrd="0" destOrd="0" presId="urn:microsoft.com/office/officeart/2005/8/layout/hierarchy6"/>
    <dgm:cxn modelId="{1D945997-BAAB-44FC-B6DF-ADD39EF6C6DC}" type="presOf" srcId="{EE29D9C1-E6B3-482B-9268-73574730336A}" destId="{5FED2598-ADBF-44C9-9CA2-238DDEC28881}" srcOrd="0" destOrd="0" presId="urn:microsoft.com/office/officeart/2005/8/layout/hierarchy6"/>
    <dgm:cxn modelId="{CC18039F-7087-42C1-9AA5-F710B849A762}" type="presOf" srcId="{97FB3C4F-3F1F-4D7C-9AF2-06D08F6ABDFC}" destId="{DFBCAFBC-A005-4225-A0E5-CEC26733D0CA}" srcOrd="0" destOrd="0" presId="urn:microsoft.com/office/officeart/2005/8/layout/hierarchy6"/>
    <dgm:cxn modelId="{12BF78A8-2DE9-4F66-82F5-4DB1CDE9EC5C}" type="presOf" srcId="{1F5E1D0A-1CC5-4687-AED9-161CBB0A908E}" destId="{5E9037F0-02F4-4FF2-B228-55F650D963B2}" srcOrd="0" destOrd="0" presId="urn:microsoft.com/office/officeart/2005/8/layout/hierarchy6"/>
    <dgm:cxn modelId="{5CB20AAA-FCE4-4758-9D21-5D57E5D17FFF}" type="presOf" srcId="{1BD7E3BA-720A-4B35-BFDF-23AB63A82548}" destId="{6F83C9F2-BF03-4BB6-859B-7BDE45BE8649}" srcOrd="0" destOrd="0" presId="urn:microsoft.com/office/officeart/2005/8/layout/hierarchy6"/>
    <dgm:cxn modelId="{505E75B8-9E0C-4FD0-9858-438F74E79D29}" srcId="{1F5E1D0A-1CC5-4687-AED9-161CBB0A908E}" destId="{3CE0D3A2-DF57-4E30-961F-BBC17AB978AF}" srcOrd="1" destOrd="0" parTransId="{592B0B01-BBD5-4170-9F95-07477007CC92}" sibTransId="{8829E755-2771-4091-A554-BEB5059AD441}"/>
    <dgm:cxn modelId="{D72992C2-8E6F-4FF6-97B1-B6D56F2F57B0}" srcId="{3CE0D3A2-DF57-4E30-961F-BBC17AB978AF}" destId="{14DE83C5-30BE-4D2D-804F-9DD4065E06D9}" srcOrd="0" destOrd="0" parTransId="{EE29D9C1-E6B3-482B-9268-73574730336A}" sibTransId="{2F646912-1CB1-4D15-B4DE-D0A9A920D2E1}"/>
    <dgm:cxn modelId="{185A35C3-7243-403F-BBC8-90E6CADC4713}" type="presOf" srcId="{AECB34AC-5327-488D-9472-841FE07200AA}" destId="{85A1D5A5-6233-4FBE-AC62-251BF8417DBF}" srcOrd="0" destOrd="0" presId="urn:microsoft.com/office/officeart/2005/8/layout/hierarchy6"/>
    <dgm:cxn modelId="{CA2CA7C7-6CF5-4164-B5C1-BD3D38346491}" type="presOf" srcId="{E71B7539-62CC-4C9E-8CEE-A1913BACED05}" destId="{654FCE2B-EFA7-47F0-BD7C-0CD31064947C}" srcOrd="0" destOrd="0" presId="urn:microsoft.com/office/officeart/2005/8/layout/hierarchy6"/>
    <dgm:cxn modelId="{D168D2E1-7103-4C40-B7C3-D5D5CC207B7C}" type="presOf" srcId="{E3684B51-2DC3-491D-9BAE-3D88D9D5468C}" destId="{E6AECC25-6B1E-4495-8920-A51E5B4C531C}" srcOrd="0" destOrd="0" presId="urn:microsoft.com/office/officeart/2005/8/layout/hierarchy6"/>
    <dgm:cxn modelId="{E3647DEF-58B9-4584-AA62-4FAFFF1B25A7}" srcId="{3CE0D3A2-DF57-4E30-961F-BBC17AB978AF}" destId="{D0C0D36D-FF7E-4C92-8299-39179E4A3801}" srcOrd="1" destOrd="0" parTransId="{AECB34AC-5327-488D-9472-841FE07200AA}" sibTransId="{5CAD143C-074A-454B-861F-44B819583D91}"/>
    <dgm:cxn modelId="{4BD74DF1-BFA7-4138-9823-1FC404EEA04B}" type="presOf" srcId="{592B0B01-BBD5-4170-9F95-07477007CC92}" destId="{98E546D6-E1CD-4FC9-9FAA-5708ADD3D463}" srcOrd="0" destOrd="0" presId="urn:microsoft.com/office/officeart/2005/8/layout/hierarchy6"/>
    <dgm:cxn modelId="{E051DD9E-F8B2-440A-A32C-6F48ACB28E11}" type="presParOf" srcId="{654FCE2B-EFA7-47F0-BD7C-0CD31064947C}" destId="{08E5BE53-DED7-4BF1-BC88-853194BD4E10}" srcOrd="0" destOrd="0" presId="urn:microsoft.com/office/officeart/2005/8/layout/hierarchy6"/>
    <dgm:cxn modelId="{886556CF-232B-427D-AE84-626706A463F7}" type="presParOf" srcId="{08E5BE53-DED7-4BF1-BC88-853194BD4E10}" destId="{0B80E9CA-48BC-4832-869D-8058A2E18F45}" srcOrd="0" destOrd="0" presId="urn:microsoft.com/office/officeart/2005/8/layout/hierarchy6"/>
    <dgm:cxn modelId="{463B27F5-D211-469B-A121-110C1FE07736}" type="presParOf" srcId="{0B80E9CA-48BC-4832-869D-8058A2E18F45}" destId="{B31042D4-266B-4C0D-B2C2-615B2DFB2739}" srcOrd="0" destOrd="0" presId="urn:microsoft.com/office/officeart/2005/8/layout/hierarchy6"/>
    <dgm:cxn modelId="{16F88C81-C5D8-4DBB-A998-4EACDE6EF638}" type="presParOf" srcId="{B31042D4-266B-4C0D-B2C2-615B2DFB2739}" destId="{5E9037F0-02F4-4FF2-B228-55F650D963B2}" srcOrd="0" destOrd="0" presId="urn:microsoft.com/office/officeart/2005/8/layout/hierarchy6"/>
    <dgm:cxn modelId="{1501C142-A684-40E2-B183-0F66CC888616}" type="presParOf" srcId="{B31042D4-266B-4C0D-B2C2-615B2DFB2739}" destId="{E9914B0C-DA9C-4E8C-8D9D-772A145C892C}" srcOrd="1" destOrd="0" presId="urn:microsoft.com/office/officeart/2005/8/layout/hierarchy6"/>
    <dgm:cxn modelId="{9D63E60D-D8E2-4BF1-803E-48C31F0E3EF6}" type="presParOf" srcId="{E9914B0C-DA9C-4E8C-8D9D-772A145C892C}" destId="{A34EA7E9-91F7-4A47-A9B1-86D5890E9C49}" srcOrd="0" destOrd="0" presId="urn:microsoft.com/office/officeart/2005/8/layout/hierarchy6"/>
    <dgm:cxn modelId="{1279952D-9B26-41F4-BAE8-E1B84AD75586}" type="presParOf" srcId="{E9914B0C-DA9C-4E8C-8D9D-772A145C892C}" destId="{9405829A-97A2-41F6-BD72-67818D0E6DEE}" srcOrd="1" destOrd="0" presId="urn:microsoft.com/office/officeart/2005/8/layout/hierarchy6"/>
    <dgm:cxn modelId="{9E3C5F3B-B363-4085-8BAE-7DD722BE3D86}" type="presParOf" srcId="{9405829A-97A2-41F6-BD72-67818D0E6DEE}" destId="{BB0D6C66-AC82-4C3C-AE7B-DA39A55F0B8D}" srcOrd="0" destOrd="0" presId="urn:microsoft.com/office/officeart/2005/8/layout/hierarchy6"/>
    <dgm:cxn modelId="{19849506-0118-4186-84BE-C9DED5ED6108}" type="presParOf" srcId="{9405829A-97A2-41F6-BD72-67818D0E6DEE}" destId="{C3CF76D0-F036-42A9-8E6F-CEF41D98EDD4}" srcOrd="1" destOrd="0" presId="urn:microsoft.com/office/officeart/2005/8/layout/hierarchy6"/>
    <dgm:cxn modelId="{A9A61A26-C270-4661-AE93-3A753A94FCA4}" type="presParOf" srcId="{C3CF76D0-F036-42A9-8E6F-CEF41D98EDD4}" destId="{E6AECC25-6B1E-4495-8920-A51E5B4C531C}" srcOrd="0" destOrd="0" presId="urn:microsoft.com/office/officeart/2005/8/layout/hierarchy6"/>
    <dgm:cxn modelId="{A419A862-873A-4BC3-B7DA-63F3603B3F33}" type="presParOf" srcId="{C3CF76D0-F036-42A9-8E6F-CEF41D98EDD4}" destId="{D372694F-E89F-400E-8956-AEAC5D8EE2BB}" srcOrd="1" destOrd="0" presId="urn:microsoft.com/office/officeart/2005/8/layout/hierarchy6"/>
    <dgm:cxn modelId="{0B6F8249-AC7E-4104-834D-715F9A8C90EB}" type="presParOf" srcId="{D372694F-E89F-400E-8956-AEAC5D8EE2BB}" destId="{C1D37592-A243-45FE-A719-02375AA346C9}" srcOrd="0" destOrd="0" presId="urn:microsoft.com/office/officeart/2005/8/layout/hierarchy6"/>
    <dgm:cxn modelId="{6F91055A-F982-49CF-9715-0F3842D721C0}" type="presParOf" srcId="{D372694F-E89F-400E-8956-AEAC5D8EE2BB}" destId="{6B6CA3E7-D173-4997-831D-333004ACDDF3}" srcOrd="1" destOrd="0" presId="urn:microsoft.com/office/officeart/2005/8/layout/hierarchy6"/>
    <dgm:cxn modelId="{3EEC8CA2-60F9-469E-86CE-026FC11D318F}" type="presParOf" srcId="{6B6CA3E7-D173-4997-831D-333004ACDDF3}" destId="{DFBCAFBC-A005-4225-A0E5-CEC26733D0CA}" srcOrd="0" destOrd="0" presId="urn:microsoft.com/office/officeart/2005/8/layout/hierarchy6"/>
    <dgm:cxn modelId="{28B1C93E-96AE-4591-8012-99323D6BFA54}" type="presParOf" srcId="{6B6CA3E7-D173-4997-831D-333004ACDDF3}" destId="{1DEA292A-91BB-426F-A1F9-0930BE30875E}" srcOrd="1" destOrd="0" presId="urn:microsoft.com/office/officeart/2005/8/layout/hierarchy6"/>
    <dgm:cxn modelId="{BB3B0D85-E8D6-4F65-A354-6E8A98D41D81}" type="presParOf" srcId="{1DEA292A-91BB-426F-A1F9-0930BE30875E}" destId="{D334B1D3-C8C2-439E-A872-24F4FBC4FCE4}" srcOrd="0" destOrd="0" presId="urn:microsoft.com/office/officeart/2005/8/layout/hierarchy6"/>
    <dgm:cxn modelId="{3AB6A473-DBB8-4921-A4F5-246AF6FC2CFB}" type="presParOf" srcId="{1DEA292A-91BB-426F-A1F9-0930BE30875E}" destId="{BC4C3EE0-E2D0-411B-8797-A4E1AD70BCD1}" srcOrd="1" destOrd="0" presId="urn:microsoft.com/office/officeart/2005/8/layout/hierarchy6"/>
    <dgm:cxn modelId="{9E9428FA-6B32-4526-8AB9-A1FCBBC90D2C}" type="presParOf" srcId="{6B6CA3E7-D173-4997-831D-333004ACDDF3}" destId="{091C3BC8-A0A0-4A58-86CF-46D6A0A92BA1}" srcOrd="2" destOrd="0" presId="urn:microsoft.com/office/officeart/2005/8/layout/hierarchy6"/>
    <dgm:cxn modelId="{955A34B6-93FA-4BA9-9147-4F5F4582069C}" type="presParOf" srcId="{6B6CA3E7-D173-4997-831D-333004ACDDF3}" destId="{F1B6117B-C0F3-403E-B5DB-D807CE87F947}" srcOrd="3" destOrd="0" presId="urn:microsoft.com/office/officeart/2005/8/layout/hierarchy6"/>
    <dgm:cxn modelId="{3E7D2DD1-4C84-4316-B571-AA67E7B3529B}" type="presParOf" srcId="{F1B6117B-C0F3-403E-B5DB-D807CE87F947}" destId="{D221D420-1C38-44F8-B7ED-CE10CF6B3533}" srcOrd="0" destOrd="0" presId="urn:microsoft.com/office/officeart/2005/8/layout/hierarchy6"/>
    <dgm:cxn modelId="{95FED51A-9D73-4781-B9CC-60682730AC1C}" type="presParOf" srcId="{F1B6117B-C0F3-403E-B5DB-D807CE87F947}" destId="{3DCF3243-2605-467E-BFE6-0CA150A98B43}" srcOrd="1" destOrd="0" presId="urn:microsoft.com/office/officeart/2005/8/layout/hierarchy6"/>
    <dgm:cxn modelId="{C81FC694-8178-4B8B-8441-173EEA1AB3AD}" type="presParOf" srcId="{C3CF76D0-F036-42A9-8E6F-CEF41D98EDD4}" destId="{9E8BEEB1-5D56-4A0F-A4D7-2EB3AF7CAE69}" srcOrd="2" destOrd="0" presId="urn:microsoft.com/office/officeart/2005/8/layout/hierarchy6"/>
    <dgm:cxn modelId="{51C59861-DB01-4D53-BBCF-3EE4D3250C40}" type="presParOf" srcId="{C3CF76D0-F036-42A9-8E6F-CEF41D98EDD4}" destId="{07F609EC-A425-4E6D-B424-A461701C36C4}" srcOrd="3" destOrd="0" presId="urn:microsoft.com/office/officeart/2005/8/layout/hierarchy6"/>
    <dgm:cxn modelId="{6E1DA7E7-9919-4456-9C05-5C62BAC5A0A0}" type="presParOf" srcId="{07F609EC-A425-4E6D-B424-A461701C36C4}" destId="{6F83C9F2-BF03-4BB6-859B-7BDE45BE8649}" srcOrd="0" destOrd="0" presId="urn:microsoft.com/office/officeart/2005/8/layout/hierarchy6"/>
    <dgm:cxn modelId="{D02D57CA-66A6-427A-A3CA-626F8CC82F2C}" type="presParOf" srcId="{07F609EC-A425-4E6D-B424-A461701C36C4}" destId="{A0CDCDDE-2641-4435-A9E1-62755EFF0B0B}" srcOrd="1" destOrd="0" presId="urn:microsoft.com/office/officeart/2005/8/layout/hierarchy6"/>
    <dgm:cxn modelId="{7BB1B08B-5B1F-47B4-9E5B-688175F48F72}" type="presParOf" srcId="{E9914B0C-DA9C-4E8C-8D9D-772A145C892C}" destId="{98E546D6-E1CD-4FC9-9FAA-5708ADD3D463}" srcOrd="2" destOrd="0" presId="urn:microsoft.com/office/officeart/2005/8/layout/hierarchy6"/>
    <dgm:cxn modelId="{CC920BCE-E95F-4103-B56D-FA3CA8D216DA}" type="presParOf" srcId="{E9914B0C-DA9C-4E8C-8D9D-772A145C892C}" destId="{5B2D8871-3E99-4690-A183-B4E2FA28B4A3}" srcOrd="3" destOrd="0" presId="urn:microsoft.com/office/officeart/2005/8/layout/hierarchy6"/>
    <dgm:cxn modelId="{912A2C22-6B03-4A7B-948B-3BCFDC34461B}" type="presParOf" srcId="{5B2D8871-3E99-4690-A183-B4E2FA28B4A3}" destId="{D668D209-AAD6-41FD-93BA-BCD7BE506BB9}" srcOrd="0" destOrd="0" presId="urn:microsoft.com/office/officeart/2005/8/layout/hierarchy6"/>
    <dgm:cxn modelId="{F9E88DCD-44AF-4DD0-BA7D-43B93F0C87CC}" type="presParOf" srcId="{5B2D8871-3E99-4690-A183-B4E2FA28B4A3}" destId="{8314277E-ABD2-4AA5-8A55-E80887390CE2}" srcOrd="1" destOrd="0" presId="urn:microsoft.com/office/officeart/2005/8/layout/hierarchy6"/>
    <dgm:cxn modelId="{AEFD9906-DF56-4750-98CA-AE27532F7445}" type="presParOf" srcId="{8314277E-ABD2-4AA5-8A55-E80887390CE2}" destId="{5FED2598-ADBF-44C9-9CA2-238DDEC28881}" srcOrd="0" destOrd="0" presId="urn:microsoft.com/office/officeart/2005/8/layout/hierarchy6"/>
    <dgm:cxn modelId="{5910F1D0-DA57-4D0A-B984-01BD5C92D86D}" type="presParOf" srcId="{8314277E-ABD2-4AA5-8A55-E80887390CE2}" destId="{EA27275A-9632-42FD-9FF4-EC6742C3305D}" srcOrd="1" destOrd="0" presId="urn:microsoft.com/office/officeart/2005/8/layout/hierarchy6"/>
    <dgm:cxn modelId="{5AC890D0-720F-4FBD-B9AD-0F5A496E20DB}" type="presParOf" srcId="{EA27275A-9632-42FD-9FF4-EC6742C3305D}" destId="{E9B3F34C-020E-421A-A8A9-C9704CE83014}" srcOrd="0" destOrd="0" presId="urn:microsoft.com/office/officeart/2005/8/layout/hierarchy6"/>
    <dgm:cxn modelId="{C4FA9E50-8F56-4FF4-8D34-4CC584A763E7}" type="presParOf" srcId="{EA27275A-9632-42FD-9FF4-EC6742C3305D}" destId="{6033A5E7-C59D-43AA-8A32-F2476C9156A5}" srcOrd="1" destOrd="0" presId="urn:microsoft.com/office/officeart/2005/8/layout/hierarchy6"/>
    <dgm:cxn modelId="{F5AEDA47-22F2-45F7-93AF-EB3C1B99C9DB}" type="presParOf" srcId="{8314277E-ABD2-4AA5-8A55-E80887390CE2}" destId="{85A1D5A5-6233-4FBE-AC62-251BF8417DBF}" srcOrd="2" destOrd="0" presId="urn:microsoft.com/office/officeart/2005/8/layout/hierarchy6"/>
    <dgm:cxn modelId="{FD435FE2-1FAA-4C91-9C01-B067A02FC8D5}" type="presParOf" srcId="{8314277E-ABD2-4AA5-8A55-E80887390CE2}" destId="{C8D0C368-CB3E-40D5-8C6B-53BE8610EDD1}" srcOrd="3" destOrd="0" presId="urn:microsoft.com/office/officeart/2005/8/layout/hierarchy6"/>
    <dgm:cxn modelId="{C588EBF8-6F6E-4C3D-93AE-496280915785}" type="presParOf" srcId="{C8D0C368-CB3E-40D5-8C6B-53BE8610EDD1}" destId="{792AF383-C742-4C72-9609-59B5FC4E3D50}" srcOrd="0" destOrd="0" presId="urn:microsoft.com/office/officeart/2005/8/layout/hierarchy6"/>
    <dgm:cxn modelId="{C8AA0BFF-72E2-4140-B2DF-C602404BD267}" type="presParOf" srcId="{C8D0C368-CB3E-40D5-8C6B-53BE8610EDD1}" destId="{DBC03A59-A87F-444A-A5A7-5E55455146E2}" srcOrd="1" destOrd="0" presId="urn:microsoft.com/office/officeart/2005/8/layout/hierarchy6"/>
    <dgm:cxn modelId="{E812766B-A7E5-477F-B998-A33DE04FB56B}" type="presParOf" srcId="{654FCE2B-EFA7-47F0-BD7C-0CD31064947C}" destId="{6BF38534-47F2-4A57-B0BA-F88F3F697D00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9037F0-02F4-4FF2-B228-55F650D963B2}">
      <dsp:nvSpPr>
        <dsp:cNvPr id="0" name=""/>
        <dsp:cNvSpPr/>
      </dsp:nvSpPr>
      <dsp:spPr>
        <a:xfrm>
          <a:off x="4211891" y="1304"/>
          <a:ext cx="1186904" cy="79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Mining / Machine Learning</a:t>
          </a:r>
        </a:p>
      </dsp:txBody>
      <dsp:txXfrm>
        <a:off x="4235066" y="24479"/>
        <a:ext cx="1140554" cy="744919"/>
      </dsp:txXfrm>
    </dsp:sp>
    <dsp:sp modelId="{A34EA7E9-91F7-4A47-A9B1-86D5890E9C49}">
      <dsp:nvSpPr>
        <dsp:cNvPr id="0" name=""/>
        <dsp:cNvSpPr/>
      </dsp:nvSpPr>
      <dsp:spPr>
        <a:xfrm>
          <a:off x="2203079" y="792573"/>
          <a:ext cx="2602263" cy="231019"/>
        </a:xfrm>
        <a:custGeom>
          <a:avLst/>
          <a:gdLst/>
          <a:ahLst/>
          <a:cxnLst/>
          <a:rect l="0" t="0" r="0" b="0"/>
          <a:pathLst>
            <a:path>
              <a:moveTo>
                <a:pt x="2602263" y="0"/>
              </a:moveTo>
              <a:lnTo>
                <a:pt x="2602263" y="115509"/>
              </a:lnTo>
              <a:lnTo>
                <a:pt x="0" y="115509"/>
              </a:lnTo>
              <a:lnTo>
                <a:pt x="0" y="23101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0D6C66-AC82-4C3C-AE7B-DA39A55F0B8D}">
      <dsp:nvSpPr>
        <dsp:cNvPr id="0" name=""/>
        <dsp:cNvSpPr/>
      </dsp:nvSpPr>
      <dsp:spPr>
        <a:xfrm>
          <a:off x="1609627" y="1023592"/>
          <a:ext cx="1186904" cy="79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Supervised Learning</a:t>
          </a:r>
        </a:p>
      </dsp:txBody>
      <dsp:txXfrm>
        <a:off x="1632802" y="1046767"/>
        <a:ext cx="1140554" cy="744919"/>
      </dsp:txXfrm>
    </dsp:sp>
    <dsp:sp modelId="{E6AECC25-6B1E-4495-8920-A51E5B4C531C}">
      <dsp:nvSpPr>
        <dsp:cNvPr id="0" name=""/>
        <dsp:cNvSpPr/>
      </dsp:nvSpPr>
      <dsp:spPr>
        <a:xfrm>
          <a:off x="1003582" y="1814862"/>
          <a:ext cx="1199497" cy="451189"/>
        </a:xfrm>
        <a:custGeom>
          <a:avLst/>
          <a:gdLst/>
          <a:ahLst/>
          <a:cxnLst/>
          <a:rect l="0" t="0" r="0" b="0"/>
          <a:pathLst>
            <a:path>
              <a:moveTo>
                <a:pt x="1199497" y="0"/>
              </a:moveTo>
              <a:lnTo>
                <a:pt x="1199497" y="225594"/>
              </a:lnTo>
              <a:lnTo>
                <a:pt x="0" y="225594"/>
              </a:lnTo>
              <a:lnTo>
                <a:pt x="0" y="45118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D37592-A243-45FE-A719-02375AA346C9}">
      <dsp:nvSpPr>
        <dsp:cNvPr id="0" name=""/>
        <dsp:cNvSpPr/>
      </dsp:nvSpPr>
      <dsp:spPr>
        <a:xfrm>
          <a:off x="410130" y="2266052"/>
          <a:ext cx="1186904" cy="79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Regression</a:t>
          </a:r>
        </a:p>
      </dsp:txBody>
      <dsp:txXfrm>
        <a:off x="433305" y="2289227"/>
        <a:ext cx="1140554" cy="744919"/>
      </dsp:txXfrm>
    </dsp:sp>
    <dsp:sp modelId="{DFBCAFBC-A005-4225-A0E5-CEC26733D0CA}">
      <dsp:nvSpPr>
        <dsp:cNvPr id="0" name=""/>
        <dsp:cNvSpPr/>
      </dsp:nvSpPr>
      <dsp:spPr>
        <a:xfrm>
          <a:off x="593452" y="3057321"/>
          <a:ext cx="410130" cy="268618"/>
        </a:xfrm>
        <a:custGeom>
          <a:avLst/>
          <a:gdLst/>
          <a:ahLst/>
          <a:cxnLst/>
          <a:rect l="0" t="0" r="0" b="0"/>
          <a:pathLst>
            <a:path>
              <a:moveTo>
                <a:pt x="410130" y="0"/>
              </a:moveTo>
              <a:lnTo>
                <a:pt x="410130" y="134309"/>
              </a:lnTo>
              <a:lnTo>
                <a:pt x="0" y="134309"/>
              </a:lnTo>
              <a:lnTo>
                <a:pt x="0" y="2686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4B1D3-C8C2-439E-A872-24F4FBC4FCE4}">
      <dsp:nvSpPr>
        <dsp:cNvPr id="0" name=""/>
        <dsp:cNvSpPr/>
      </dsp:nvSpPr>
      <dsp:spPr>
        <a:xfrm>
          <a:off x="0" y="3325940"/>
          <a:ext cx="1186904" cy="79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Linear Regression</a:t>
          </a:r>
        </a:p>
      </dsp:txBody>
      <dsp:txXfrm>
        <a:off x="23175" y="3349115"/>
        <a:ext cx="1140554" cy="744919"/>
      </dsp:txXfrm>
    </dsp:sp>
    <dsp:sp modelId="{091C3BC8-A0A0-4A58-86CF-46D6A0A92BA1}">
      <dsp:nvSpPr>
        <dsp:cNvPr id="0" name=""/>
        <dsp:cNvSpPr/>
      </dsp:nvSpPr>
      <dsp:spPr>
        <a:xfrm>
          <a:off x="1003582" y="3057321"/>
          <a:ext cx="1119238" cy="268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309"/>
              </a:lnTo>
              <a:lnTo>
                <a:pt x="1119238" y="134309"/>
              </a:lnTo>
              <a:lnTo>
                <a:pt x="1119238" y="2686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21D420-1C38-44F8-B7ED-CE10CF6B3533}">
      <dsp:nvSpPr>
        <dsp:cNvPr id="0" name=""/>
        <dsp:cNvSpPr/>
      </dsp:nvSpPr>
      <dsp:spPr>
        <a:xfrm>
          <a:off x="1529369" y="3325940"/>
          <a:ext cx="1186904" cy="79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Nonlinear Regression</a:t>
          </a:r>
        </a:p>
      </dsp:txBody>
      <dsp:txXfrm>
        <a:off x="1552544" y="3349115"/>
        <a:ext cx="1140554" cy="744919"/>
      </dsp:txXfrm>
    </dsp:sp>
    <dsp:sp modelId="{9E8BEEB1-5D56-4A0F-A4D7-2EB3AF7CAE69}">
      <dsp:nvSpPr>
        <dsp:cNvPr id="0" name=""/>
        <dsp:cNvSpPr/>
      </dsp:nvSpPr>
      <dsp:spPr>
        <a:xfrm>
          <a:off x="2203079" y="1814862"/>
          <a:ext cx="1195746" cy="4768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409"/>
              </a:lnTo>
              <a:lnTo>
                <a:pt x="1195746" y="238409"/>
              </a:lnTo>
              <a:lnTo>
                <a:pt x="1195746" y="4768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83C9F2-BF03-4BB6-859B-7BDE45BE8649}">
      <dsp:nvSpPr>
        <dsp:cNvPr id="0" name=""/>
        <dsp:cNvSpPr/>
      </dsp:nvSpPr>
      <dsp:spPr>
        <a:xfrm>
          <a:off x="2805374" y="2291681"/>
          <a:ext cx="1186904" cy="79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Classification</a:t>
          </a:r>
        </a:p>
      </dsp:txBody>
      <dsp:txXfrm>
        <a:off x="2828549" y="2314856"/>
        <a:ext cx="1140554" cy="744919"/>
      </dsp:txXfrm>
    </dsp:sp>
    <dsp:sp modelId="{98E546D6-E1CD-4FC9-9FAA-5708ADD3D463}">
      <dsp:nvSpPr>
        <dsp:cNvPr id="0" name=""/>
        <dsp:cNvSpPr/>
      </dsp:nvSpPr>
      <dsp:spPr>
        <a:xfrm>
          <a:off x="4805343" y="792573"/>
          <a:ext cx="2367399" cy="245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852"/>
              </a:lnTo>
              <a:lnTo>
                <a:pt x="2367399" y="122852"/>
              </a:lnTo>
              <a:lnTo>
                <a:pt x="2367399" y="24570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68D209-AAD6-41FD-93BA-BCD7BE506BB9}">
      <dsp:nvSpPr>
        <dsp:cNvPr id="0" name=""/>
        <dsp:cNvSpPr/>
      </dsp:nvSpPr>
      <dsp:spPr>
        <a:xfrm>
          <a:off x="6579291" y="1038278"/>
          <a:ext cx="1186904" cy="79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Unsupervised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Learning</a:t>
          </a:r>
        </a:p>
      </dsp:txBody>
      <dsp:txXfrm>
        <a:off x="6602466" y="1061453"/>
        <a:ext cx="1140554" cy="744919"/>
      </dsp:txXfrm>
    </dsp:sp>
    <dsp:sp modelId="{5FED2598-ADBF-44C9-9CA2-238DDEC28881}">
      <dsp:nvSpPr>
        <dsp:cNvPr id="0" name=""/>
        <dsp:cNvSpPr/>
      </dsp:nvSpPr>
      <dsp:spPr>
        <a:xfrm>
          <a:off x="6061599" y="1829548"/>
          <a:ext cx="1111144" cy="458722"/>
        </a:xfrm>
        <a:custGeom>
          <a:avLst/>
          <a:gdLst/>
          <a:ahLst/>
          <a:cxnLst/>
          <a:rect l="0" t="0" r="0" b="0"/>
          <a:pathLst>
            <a:path>
              <a:moveTo>
                <a:pt x="1111144" y="0"/>
              </a:moveTo>
              <a:lnTo>
                <a:pt x="1111144" y="229361"/>
              </a:lnTo>
              <a:lnTo>
                <a:pt x="0" y="229361"/>
              </a:lnTo>
              <a:lnTo>
                <a:pt x="0" y="4587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B3F34C-020E-421A-A8A9-C9704CE83014}">
      <dsp:nvSpPr>
        <dsp:cNvPr id="0" name=""/>
        <dsp:cNvSpPr/>
      </dsp:nvSpPr>
      <dsp:spPr>
        <a:xfrm>
          <a:off x="5468146" y="2288270"/>
          <a:ext cx="1186904" cy="79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Clustering</a:t>
          </a:r>
        </a:p>
      </dsp:txBody>
      <dsp:txXfrm>
        <a:off x="5491321" y="2311445"/>
        <a:ext cx="1140554" cy="744919"/>
      </dsp:txXfrm>
    </dsp:sp>
    <dsp:sp modelId="{85A1D5A5-6233-4FBE-AC62-251BF8417DBF}">
      <dsp:nvSpPr>
        <dsp:cNvPr id="0" name=""/>
        <dsp:cNvSpPr/>
      </dsp:nvSpPr>
      <dsp:spPr>
        <a:xfrm>
          <a:off x="7172743" y="1829548"/>
          <a:ext cx="892302" cy="4473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672"/>
              </a:lnTo>
              <a:lnTo>
                <a:pt x="892302" y="223672"/>
              </a:lnTo>
              <a:lnTo>
                <a:pt x="892302" y="44734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2AF383-C742-4C72-9609-59B5FC4E3D50}">
      <dsp:nvSpPr>
        <dsp:cNvPr id="0" name=""/>
        <dsp:cNvSpPr/>
      </dsp:nvSpPr>
      <dsp:spPr>
        <a:xfrm>
          <a:off x="7471593" y="2276892"/>
          <a:ext cx="1186904" cy="79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Association Rules</a:t>
          </a:r>
        </a:p>
      </dsp:txBody>
      <dsp:txXfrm>
        <a:off x="7494768" y="2300067"/>
        <a:ext cx="1140554" cy="7449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8E5ABA-31C9-4547-A8E5-F07ADD4401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93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F0B0896-F7A5-4261-A18E-07CA10B158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44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102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7763" y="688975"/>
            <a:ext cx="4567237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7171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3703"/>
            <a:ext cx="5030391" cy="411086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68" tIns="44930" rIns="89868" bIns="4493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828D2B-8B5A-4657-A19F-84AB66FFC95E}" type="slidenum">
              <a:rPr lang="en-US"/>
              <a:pPr/>
              <a:t>27</a:t>
            </a:fld>
            <a:endParaRPr lang="en-US"/>
          </a:p>
        </p:txBody>
      </p:sp>
      <p:sp>
        <p:nvSpPr>
          <p:cNvPr id="11366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2BFD359-D017-4A9B-9874-BC96B4EB0ED5}" type="slidenum">
              <a:rPr lang="en-US" sz="1200">
                <a:cs typeface="Arial" pitchFamily="34" charset="0"/>
              </a:rPr>
              <a:pPr algn="r"/>
              <a:t>27</a:t>
            </a:fld>
            <a:endParaRPr lang="en-US" sz="1200">
              <a:cs typeface="Arial" pitchFamily="34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1F7CCB-129C-43F2-8EBC-C0B6B6A7B6C0}" type="slidenum">
              <a:rPr lang="en-US"/>
              <a:pPr/>
              <a:t>28</a:t>
            </a:fld>
            <a:endParaRPr lang="en-US"/>
          </a:p>
        </p:txBody>
      </p:sp>
      <p:sp>
        <p:nvSpPr>
          <p:cNvPr id="1157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983A4BB-61C8-4B48-B996-D603C6B762A1}" type="slidenum">
              <a:rPr lang="en-US" sz="1200">
                <a:cs typeface="Arial" pitchFamily="34" charset="0"/>
              </a:rPr>
              <a:pPr algn="r"/>
              <a:t>28</a:t>
            </a:fld>
            <a:endParaRPr lang="en-US" sz="1200">
              <a:cs typeface="Arial" pitchFamily="34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B1B044-3C3F-4F6D-BDDA-535F0A668913}" type="slidenum">
              <a:rPr lang="en-US"/>
              <a:pPr/>
              <a:t>29</a:t>
            </a:fld>
            <a:endParaRPr lang="en-US"/>
          </a:p>
        </p:txBody>
      </p:sp>
      <p:sp>
        <p:nvSpPr>
          <p:cNvPr id="11776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7472AA6-186E-4B42-930A-D1CC97EE2514}" type="slidenum">
              <a:rPr lang="en-US" sz="1200">
                <a:cs typeface="Arial" pitchFamily="34" charset="0"/>
              </a:rPr>
              <a:pPr algn="r"/>
              <a:t>29</a:t>
            </a:fld>
            <a:endParaRPr lang="en-US" sz="1200">
              <a:cs typeface="Arial" pitchFamily="34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A0545B-569B-4DD4-A605-740E8AD97FFF}" type="slidenum">
              <a:rPr lang="en-US"/>
              <a:pPr/>
              <a:t>33</a:t>
            </a:fld>
            <a:endParaRPr lang="en-US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4A21FA1-8DD6-48BD-AD6C-B203BE9031D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98731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D16F4B-2595-4468-8CB8-3E89AF1A6AF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90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Inductive learning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B0896-F7A5-4261-A18E-07CA10B1583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73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43FD7B4-5F08-4447-B2E4-C11EB9F3E15F}" type="slidenum">
              <a:rPr lang="en-US" altLang="en-US">
                <a:latin typeface="Times New Roman" pitchFamily="18" charset="0"/>
              </a:rPr>
              <a:pPr/>
              <a:t>11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*W0+</a:t>
            </a:r>
            <a:r>
              <a:rPr lang="zh-CN" altLang="en-US" dirty="0"/>
              <a:t>求和</a:t>
            </a:r>
            <a:r>
              <a:rPr lang="en-US" altLang="zh-CN" dirty="0"/>
              <a:t>n=1w1*x1 because x0=1 we can get *line</a:t>
            </a:r>
          </a:p>
          <a:p>
            <a:r>
              <a:rPr lang="en-US" altLang="zh-CN" dirty="0"/>
              <a:t>Bias </a:t>
            </a:r>
            <a:r>
              <a:rPr lang="zh-CN" altLang="en-US" dirty="0"/>
              <a:t>最初引入的偏差值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B0896-F7A5-4261-A18E-07CA10B1583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52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0938" y="692150"/>
            <a:ext cx="4554537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936" y="4343401"/>
            <a:ext cx="5030560" cy="411320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dirty="0" err="1"/>
              <a:t>Mögliche</a:t>
            </a:r>
            <a:r>
              <a:rPr lang="en-US" altLang="en-US" dirty="0"/>
              <a:t> </a:t>
            </a:r>
            <a:r>
              <a:rPr lang="en-US" altLang="en-US" dirty="0" err="1"/>
              <a:t>Topologien</a:t>
            </a:r>
            <a:r>
              <a:rPr lang="en-US" altLang="en-US" dirty="0"/>
              <a:t> </a:t>
            </a:r>
            <a:r>
              <a:rPr lang="en-US" altLang="en-US" dirty="0" err="1"/>
              <a:t>für</a:t>
            </a:r>
            <a:r>
              <a:rPr lang="en-US" altLang="en-US" dirty="0"/>
              <a:t> </a:t>
            </a:r>
            <a:r>
              <a:rPr lang="en-US" altLang="en-US" dirty="0" err="1"/>
              <a:t>Neuronale</a:t>
            </a:r>
            <a:r>
              <a:rPr lang="en-US" altLang="en-US" dirty="0"/>
              <a:t> </a:t>
            </a:r>
            <a:r>
              <a:rPr lang="en-US" altLang="en-US" dirty="0" err="1"/>
              <a:t>Netze</a:t>
            </a:r>
            <a:r>
              <a:rPr lang="en-US" altLang="en-US" dirty="0"/>
              <a:t>:</a:t>
            </a:r>
          </a:p>
          <a:p>
            <a:r>
              <a:rPr lang="en-US" altLang="en-US" dirty="0"/>
              <a:t>- </a:t>
            </a:r>
            <a:r>
              <a:rPr lang="en-US" altLang="en-US" dirty="0" err="1"/>
              <a:t>vollständig</a:t>
            </a:r>
            <a:r>
              <a:rPr lang="en-US" altLang="en-US" dirty="0"/>
              <a:t> </a:t>
            </a:r>
            <a:r>
              <a:rPr lang="en-US" altLang="en-US" dirty="0" err="1"/>
              <a:t>vernetzt</a:t>
            </a:r>
            <a:r>
              <a:rPr lang="en-US" altLang="en-US" dirty="0"/>
              <a:t>: </a:t>
            </a:r>
            <a:r>
              <a:rPr lang="en-US" altLang="en-US" dirty="0" err="1"/>
              <a:t>Selbstassoziative</a:t>
            </a:r>
            <a:r>
              <a:rPr lang="en-US" altLang="en-US" dirty="0"/>
              <a:t> </a:t>
            </a:r>
            <a:r>
              <a:rPr lang="en-US" altLang="en-US" dirty="0" err="1"/>
              <a:t>Netze</a:t>
            </a:r>
            <a:r>
              <a:rPr lang="en-US" altLang="en-US" dirty="0"/>
              <a:t> (Hopfield)</a:t>
            </a:r>
          </a:p>
          <a:p>
            <a:pPr marL="171450" indent="-171450">
              <a:buFontTx/>
              <a:buChar char="-"/>
            </a:pPr>
            <a:r>
              <a:rPr lang="en-US" altLang="en-US" dirty="0"/>
              <a:t>feedforward: </a:t>
            </a:r>
            <a:r>
              <a:rPr lang="en-US" altLang="en-US" dirty="0" err="1"/>
              <a:t>vielparametrisierter</a:t>
            </a:r>
            <a:r>
              <a:rPr lang="en-US" altLang="en-US" dirty="0"/>
              <a:t> Approximator</a:t>
            </a:r>
          </a:p>
          <a:p>
            <a:pPr marL="0" indent="0">
              <a:buFontTx/>
              <a:buNone/>
            </a:pPr>
            <a:r>
              <a:rPr lang="en-US" altLang="en-US" dirty="0"/>
              <a:t>Yellow  </a:t>
            </a:r>
            <a:r>
              <a:rPr lang="zh-CN" altLang="en-US" dirty="0"/>
              <a:t>有等级 </a:t>
            </a:r>
            <a:r>
              <a:rPr lang="en-US" altLang="zh-CN" dirty="0"/>
              <a:t>different layer</a:t>
            </a:r>
          </a:p>
          <a:p>
            <a:pPr marL="0" indent="0">
              <a:buFontTx/>
              <a:buNone/>
            </a:pPr>
            <a:r>
              <a:rPr lang="en-US" altLang="en-US" dirty="0"/>
              <a:t>Recurrent(</a:t>
            </a:r>
            <a:r>
              <a:rPr lang="zh-CN" altLang="en-US" dirty="0"/>
              <a:t>负反馈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- recurrent: </a:t>
            </a:r>
            <a:r>
              <a:rPr lang="en-US" altLang="en-US" dirty="0" err="1"/>
              <a:t>zur</a:t>
            </a:r>
            <a:r>
              <a:rPr lang="en-US" altLang="en-US" dirty="0"/>
              <a:t> </a:t>
            </a:r>
            <a:r>
              <a:rPr lang="en-US" altLang="en-US" dirty="0" err="1"/>
              <a:t>Modellierung</a:t>
            </a:r>
            <a:r>
              <a:rPr lang="en-US" altLang="en-US" dirty="0"/>
              <a:t> </a:t>
            </a:r>
            <a:r>
              <a:rPr lang="en-US" altLang="en-US" dirty="0" err="1"/>
              <a:t>zeitveränderlicher</a:t>
            </a:r>
            <a:r>
              <a:rPr lang="en-US" altLang="en-US" dirty="0"/>
              <a:t> </a:t>
            </a:r>
            <a:r>
              <a:rPr lang="en-US" altLang="en-US" dirty="0" err="1"/>
              <a:t>Signale</a:t>
            </a:r>
            <a:endParaRPr lang="en-US" altLang="en-US" dirty="0"/>
          </a:p>
          <a:p>
            <a:r>
              <a:rPr lang="en-US" altLang="en-US" dirty="0" err="1"/>
              <a:t>Für</a:t>
            </a:r>
            <a:r>
              <a:rPr lang="en-US" altLang="en-US" dirty="0"/>
              <a:t> die Approximation </a:t>
            </a:r>
            <a:r>
              <a:rPr lang="en-US" altLang="en-US" dirty="0" err="1"/>
              <a:t>zeitkonstanter</a:t>
            </a:r>
            <a:r>
              <a:rPr lang="en-US" altLang="en-US" dirty="0"/>
              <a:t> </a:t>
            </a:r>
            <a:r>
              <a:rPr lang="en-US" altLang="en-US" dirty="0" err="1"/>
              <a:t>Signale</a:t>
            </a:r>
            <a:r>
              <a:rPr lang="en-US" altLang="en-US" dirty="0"/>
              <a:t> </a:t>
            </a:r>
            <a:r>
              <a:rPr lang="en-US" altLang="en-US" dirty="0" err="1"/>
              <a:t>werden</a:t>
            </a:r>
            <a:r>
              <a:rPr lang="en-US" altLang="en-US" dirty="0"/>
              <a:t> </a:t>
            </a:r>
            <a:r>
              <a:rPr lang="en-US" altLang="en-US" dirty="0" err="1"/>
              <a:t>meist</a:t>
            </a:r>
            <a:r>
              <a:rPr lang="en-US" altLang="en-US" dirty="0"/>
              <a:t> </a:t>
            </a:r>
            <a:r>
              <a:rPr lang="en-US" altLang="en-US" dirty="0" err="1"/>
              <a:t>vorwärtsgerichtete</a:t>
            </a:r>
            <a:r>
              <a:rPr lang="en-US" altLang="en-US" dirty="0"/>
              <a:t> </a:t>
            </a:r>
            <a:r>
              <a:rPr lang="en-US" altLang="en-US" dirty="0" err="1"/>
              <a:t>Neuronale</a:t>
            </a:r>
            <a:r>
              <a:rPr lang="en-US" altLang="en-US" dirty="0"/>
              <a:t> </a:t>
            </a:r>
            <a:r>
              <a:rPr lang="en-US" altLang="en-US" dirty="0" err="1"/>
              <a:t>Netze</a:t>
            </a:r>
            <a:r>
              <a:rPr lang="en-US" altLang="en-US" dirty="0"/>
              <a:t> </a:t>
            </a:r>
            <a:r>
              <a:rPr lang="en-US" altLang="en-US" dirty="0" err="1"/>
              <a:t>eingesetzt</a:t>
            </a:r>
            <a:r>
              <a:rPr lang="en-US" altLang="en-US" dirty="0"/>
              <a:t>. </a:t>
            </a:r>
            <a:r>
              <a:rPr lang="en-US" altLang="en-US" dirty="0" err="1"/>
              <a:t>Darauf</a:t>
            </a:r>
            <a:r>
              <a:rPr lang="en-US" altLang="en-US" dirty="0"/>
              <a:t> </a:t>
            </a:r>
            <a:r>
              <a:rPr lang="en-US" altLang="en-US" dirty="0" err="1"/>
              <a:t>beschränken</a:t>
            </a:r>
            <a:r>
              <a:rPr lang="en-US" altLang="en-US" dirty="0"/>
              <a:t> </a:t>
            </a:r>
            <a:r>
              <a:rPr lang="en-US" altLang="en-US" dirty="0" err="1"/>
              <a:t>wir</a:t>
            </a:r>
            <a:r>
              <a:rPr lang="en-US" altLang="en-US" dirty="0"/>
              <a:t> </a:t>
            </a:r>
            <a:r>
              <a:rPr lang="en-US" altLang="en-US" dirty="0" err="1"/>
              <a:t>uns</a:t>
            </a:r>
            <a:r>
              <a:rPr lang="en-US" altLang="en-US" dirty="0"/>
              <a:t> </a:t>
            </a:r>
            <a:r>
              <a:rPr lang="en-US" altLang="en-US" dirty="0" err="1"/>
              <a:t>auch</a:t>
            </a:r>
            <a:r>
              <a:rPr lang="en-US" altLang="en-US" dirty="0"/>
              <a:t> </a:t>
            </a:r>
            <a:r>
              <a:rPr lang="en-US" altLang="en-US" dirty="0" err="1"/>
              <a:t>im</a:t>
            </a:r>
            <a:r>
              <a:rPr lang="en-US" altLang="en-US" dirty="0"/>
              <a:t> </a:t>
            </a:r>
            <a:r>
              <a:rPr lang="en-US" altLang="en-US" dirty="0" err="1"/>
              <a:t>weiteren</a:t>
            </a:r>
            <a:r>
              <a:rPr lang="en-US" altLang="en-US" dirty="0"/>
              <a:t>...</a:t>
            </a:r>
          </a:p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3B8EE09-43DF-4B27-AFA5-486581E41D2F}" type="slidenum">
              <a:rPr lang="en-US" altLang="en-US">
                <a:latin typeface="Times New Roman" pitchFamily="18" charset="0"/>
              </a:rPr>
              <a:pPr/>
              <a:t>18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46D485-F350-4CA6-81B6-A4B2753926D5}" type="slidenum">
              <a:rPr lang="en-US"/>
              <a:pPr/>
              <a:t>21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157CD0-D59C-4583-9E5D-531811F2CB36}" type="slidenum">
              <a:rPr lang="en-US"/>
              <a:pPr/>
              <a:t>25</a:t>
            </a:fld>
            <a:endParaRPr lang="en-US"/>
          </a:p>
        </p:txBody>
      </p:sp>
      <p:sp>
        <p:nvSpPr>
          <p:cNvPr id="1095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4C0D53A-E55E-4B50-B57A-26709816F6F1}" type="slidenum">
              <a:rPr lang="en-US" sz="1200">
                <a:cs typeface="Arial" pitchFamily="34" charset="0"/>
              </a:rPr>
              <a:pPr algn="r"/>
              <a:t>25</a:t>
            </a:fld>
            <a:endParaRPr lang="en-US" sz="1200">
              <a:cs typeface="Arial" pitchFamily="34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64A9B-5A6E-4D19-8303-25507AEEB3A2}" type="slidenum">
              <a:rPr lang="en-US"/>
              <a:pPr/>
              <a:t>26</a:t>
            </a:fld>
            <a:endParaRPr lang="en-US"/>
          </a:p>
        </p:txBody>
      </p:sp>
      <p:sp>
        <p:nvSpPr>
          <p:cNvPr id="11161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ED3F487-D46F-41F3-B988-BA796C8F9404}" type="slidenum">
              <a:rPr lang="en-US" sz="1200">
                <a:cs typeface="Arial" pitchFamily="34" charset="0"/>
              </a:rPr>
              <a:pPr algn="r"/>
              <a:t>26</a:t>
            </a:fld>
            <a:endParaRPr lang="en-US" sz="1200">
              <a:cs typeface="Arial" pitchFamily="34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4433C1-1B1F-4913-8905-6C58D280C2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B7E004-3B36-41BB-9690-E288570B03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005724-BE68-472A-8139-7FCFF6B9A5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6FF84B3-D10F-4A70-AB41-46E4F451DC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52F4BAD-D8EF-4B4C-B752-CE588956BF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F5E027E-C3E4-4B38-A5E6-88E0748A9D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1CC648E-800B-4F0C-B31A-122D4A4AE4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85B3-D84F-45AF-8025-9FFFFF5ADC4F}" type="datetime1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CISC 4631: Data Mining  Fall 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9136-4E8E-4D87-A7F7-4981FC07A7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080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20A9-48A4-42CF-99BC-4AD1D6DC9EC2}" type="datetime1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CISC 4631: Data Mining  Fall 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9136-4E8E-4D87-A7F7-4981FC07A7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67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BBC8-A8DA-41F8-8010-0A44AB7F842B}" type="datetime1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CISC 4631: Data Mining  Fall 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9136-4E8E-4D87-A7F7-4981FC07A7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107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9FD6-C3EF-45AE-8E14-35834BB208BD}" type="datetime1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CISC 4631: Data Mining  Fall 2010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9136-4E8E-4D87-A7F7-4981FC07A7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21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E6B067-3016-4C19-BDB8-7421A05D4E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DE05B-6D83-4584-AEC3-5099235CA8AC}" type="datetime1">
              <a:rPr lang="en-US" smtClean="0"/>
              <a:t>10/8/2019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CISC 4631: Data Mining  Fall 2010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9136-4E8E-4D87-A7F7-4981FC07A7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968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DFFFE-C56B-4E2B-9C9C-CF0243F7BB03}" type="datetime1">
              <a:rPr lang="en-US" smtClean="0"/>
              <a:t>10/8/2019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CISC 4631: Data Mining  Fall 2010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9136-4E8E-4D87-A7F7-4981FC07A7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637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7A6F-C963-4CC0-84A4-89E5B2E2C6A9}" type="datetime1">
              <a:rPr lang="en-US" smtClean="0"/>
              <a:t>10/8/2019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CISC 4631: Data Mining  Fall 2010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9136-4E8E-4D87-A7F7-4981FC07A7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18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9D02-5E87-4C12-8828-6E6CA269BB90}" type="datetime1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CISC 4631: Data Mining  Fall 2010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9136-4E8E-4D87-A7F7-4981FC07A7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073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C3E1-CB11-4AD7-98C1-6F2C841808FE}" type="datetime1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CISC 4631: Data Mining  Fall 2010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9136-4E8E-4D87-A7F7-4981FC07A7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26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8169-0751-4198-A71E-0FC2FD128217}" type="datetime1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CISC 4631: Data Mining  Fall 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9136-4E8E-4D87-A7F7-4981FC07A7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893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73ED-FA3F-43B0-9818-45752D432460}" type="datetime1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CISC 4631: Data Mining  Fall 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9136-4E8E-4D87-A7F7-4981FC07A7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58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AD8594-2BE5-4C17-AEB3-472B622463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E68348-3DBD-43A1-B054-079D4F7B5B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F65218-9B56-45A4-B47C-97FF7BBB8E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CC7B71-3E26-4041-A1DE-9879CCEE53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885044-8A3A-4808-A313-31F3B936D7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4199F2-AA8B-416A-81DC-88D2E7800E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E8F6FD-E2EC-49D9-9CCD-5DC9F9DF03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8578B3F-009D-4588-B3C5-E06EA3F580C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A6B5D-E4FD-4FB5-A65B-3AD955961321}" type="datetime1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CISC 4631: Data Mining  Fall 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A9136-4E8E-4D87-A7F7-4981FC07A7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1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6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aai.org/Papers/MAICS/2000/MAICS00-015.pdf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7.bin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76250"/>
          </a:xfrm>
        </p:spPr>
        <p:txBody>
          <a:bodyPr/>
          <a:lstStyle/>
          <a:p>
            <a:fld id="{892C62A0-0AA5-40D7-B702-751D24CE81EB}" type="slidenum">
              <a:rPr lang="en-US"/>
              <a:pPr/>
              <a:t>1</a:t>
            </a:fld>
            <a:endParaRPr lang="en-US"/>
          </a:p>
        </p:txBody>
      </p:sp>
      <p:sp>
        <p:nvSpPr>
          <p:cNvPr id="646147" name="Rectangle 1027"/>
          <p:cNvSpPr>
            <a:spLocks noChangeArrowheads="1"/>
          </p:cNvSpPr>
          <p:nvPr/>
        </p:nvSpPr>
        <p:spPr bwMode="auto">
          <a:xfrm>
            <a:off x="381000" y="205668"/>
            <a:ext cx="8153400" cy="5419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4400" dirty="0">
              <a:latin typeface="Arial" charset="0"/>
            </a:endParaRP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3600" b="1" dirty="0">
                <a:solidFill>
                  <a:schemeClr val="accent2"/>
                </a:solidFill>
              </a:rPr>
              <a:t>Data Mining for Business</a:t>
            </a: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4400" b="1" dirty="0">
              <a:solidFill>
                <a:schemeClr val="accent2"/>
              </a:solidFill>
            </a:endParaRP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4400" b="1" dirty="0">
                <a:solidFill>
                  <a:schemeClr val="accent2"/>
                </a:solidFill>
              </a:rPr>
              <a:t>Artificial Neural Networks.</a:t>
            </a:r>
            <a:r>
              <a:rPr lang="en-US" sz="3600" dirty="0">
                <a:latin typeface="Arial" charset="0"/>
              </a:rPr>
              <a:t> </a:t>
            </a:r>
            <a:endParaRPr lang="en-US" sz="2800" dirty="0">
              <a:latin typeface="Arial" charset="0"/>
            </a:endParaRP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800" b="1" dirty="0">
                <a:solidFill>
                  <a:srgbClr val="7030A0"/>
                </a:solidFill>
              </a:rPr>
              <a:t>Dr.  </a:t>
            </a:r>
            <a:r>
              <a:rPr lang="en-US" sz="2800" b="1" dirty="0" err="1">
                <a:solidFill>
                  <a:srgbClr val="7030A0"/>
                </a:solidFill>
              </a:rPr>
              <a:t>Kamesam</a:t>
            </a:r>
            <a:endParaRPr lang="en-US" sz="2800" b="1" dirty="0">
              <a:solidFill>
                <a:srgbClr val="7030A0"/>
              </a:solidFill>
            </a:endParaRP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2000" dirty="0">
              <a:latin typeface="Arial" charset="0"/>
            </a:endParaRPr>
          </a:p>
          <a:p>
            <a:pPr algn="ctr" eaLnBrk="0" hangingPunct="0"/>
            <a:endParaRPr lang="en-US" sz="1100" dirty="0">
              <a:latin typeface="Arial" charset="0"/>
            </a:endParaRPr>
          </a:p>
          <a:p>
            <a:pPr algn="ctr" eaLnBrk="0" hangingPunct="0"/>
            <a:endParaRPr lang="en-US" sz="1400" dirty="0">
              <a:latin typeface="Arial" charset="0"/>
            </a:endParaRP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US" altLang="ko-KR" sz="2400" b="1" kern="0" dirty="0">
                <a:solidFill>
                  <a:srgbClr val="333399"/>
                </a:solidFill>
                <a:latin typeface="Arial"/>
                <a:ea typeface="굴림" charset="-127"/>
                <a:cs typeface="Arial"/>
              </a:rPr>
              <a:t>Cognition</a:t>
            </a:r>
            <a:r>
              <a:rPr lang="en-US" altLang="ko-KR" sz="2400" kern="0" dirty="0">
                <a:solidFill>
                  <a:srgbClr val="000000"/>
                </a:solidFill>
                <a:latin typeface="Arial"/>
                <a:ea typeface="굴림" charset="-127"/>
                <a:cs typeface="Arial"/>
              </a:rPr>
              <a:t>: conscious mental activities : the activities of thinking, understanding, learning, and remembering</a:t>
            </a:r>
          </a:p>
          <a:p>
            <a:pPr eaLnBrk="0" hangingPunct="0"/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Geoffrey Hinton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B067-3016-4C19-BDB8-7421A05D4E86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78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970" y="1417638"/>
            <a:ext cx="4960259" cy="334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2310" y="5171972"/>
            <a:ext cx="9146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Significant contributions to Artificial Neural Networks and Deep Learning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903816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2018  Turing Prize Winner</a:t>
            </a:r>
          </a:p>
        </p:txBody>
      </p:sp>
    </p:spTree>
    <p:extLst>
      <p:ext uri="{BB962C8B-B14F-4D97-AF65-F5344CB8AC3E}">
        <p14:creationId xmlns:p14="http://schemas.microsoft.com/office/powerpoint/2010/main" val="355477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8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400" dirty="0">
                <a:solidFill>
                  <a:schemeClr val="accent2"/>
                </a:solidFill>
              </a:rPr>
              <a:t>Biological neuron</a:t>
            </a:r>
          </a:p>
        </p:txBody>
      </p:sp>
      <p:sp>
        <p:nvSpPr>
          <p:cNvPr id="5123" name="Rectangle 1034"/>
          <p:cNvSpPr>
            <a:spLocks noGrp="1" noChangeArrowheads="1"/>
          </p:cNvSpPr>
          <p:nvPr>
            <p:ph type="body" idx="1"/>
          </p:nvPr>
        </p:nvSpPr>
        <p:spPr>
          <a:xfrm>
            <a:off x="457200" y="3644900"/>
            <a:ext cx="8435975" cy="2879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A neuron has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A branching input (</a:t>
            </a:r>
            <a:r>
              <a:rPr lang="en-US" altLang="en-US" sz="2000" b="1" dirty="0">
                <a:solidFill>
                  <a:schemeClr val="accent2"/>
                </a:solidFill>
              </a:rPr>
              <a:t>dendritic tree</a:t>
            </a:r>
            <a:r>
              <a:rPr lang="en-US" altLang="en-US" sz="2000" dirty="0"/>
              <a:t>) to which other neurons connect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A branching output (</a:t>
            </a:r>
            <a:r>
              <a:rPr lang="en-US" altLang="en-US" sz="2000" b="1" dirty="0">
                <a:solidFill>
                  <a:schemeClr val="accent2"/>
                </a:solidFill>
              </a:rPr>
              <a:t>the axon</a:t>
            </a:r>
            <a:r>
              <a:rPr lang="en-US" altLang="en-US" sz="2000" dirty="0"/>
              <a:t>) to other neurons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The information circulates from the </a:t>
            </a:r>
            <a:r>
              <a:rPr lang="en-US" altLang="en-US" sz="2400" b="1" dirty="0">
                <a:solidFill>
                  <a:schemeClr val="accent2"/>
                </a:solidFill>
              </a:rPr>
              <a:t>dendrites</a:t>
            </a:r>
            <a:r>
              <a:rPr lang="en-US" altLang="en-US" sz="2400" dirty="0">
                <a:solidFill>
                  <a:schemeClr val="accent2"/>
                </a:solidFill>
              </a:rPr>
              <a:t> </a:t>
            </a:r>
            <a:r>
              <a:rPr lang="en-US" altLang="en-US" sz="2400" dirty="0"/>
              <a:t>to the </a:t>
            </a:r>
            <a:r>
              <a:rPr lang="en-US" altLang="en-US" sz="2400" b="1" dirty="0">
                <a:solidFill>
                  <a:schemeClr val="accent2"/>
                </a:solidFill>
              </a:rPr>
              <a:t>axon</a:t>
            </a:r>
            <a:r>
              <a:rPr lang="en-US" altLang="en-US" sz="2400" dirty="0"/>
              <a:t> via the cell body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b="1" dirty="0">
                <a:solidFill>
                  <a:schemeClr val="accent2"/>
                </a:solidFill>
              </a:rPr>
              <a:t>Axon</a:t>
            </a:r>
            <a:r>
              <a:rPr lang="en-US" altLang="en-US" sz="2400" dirty="0"/>
              <a:t> connects to </a:t>
            </a:r>
            <a:r>
              <a:rPr lang="en-US" altLang="en-US" sz="2400" b="1" dirty="0">
                <a:solidFill>
                  <a:schemeClr val="accent2"/>
                </a:solidFill>
              </a:rPr>
              <a:t>dendrites</a:t>
            </a:r>
            <a:r>
              <a:rPr lang="en-US" altLang="en-US" sz="2400" dirty="0"/>
              <a:t> via </a:t>
            </a:r>
            <a:r>
              <a:rPr lang="en-US" altLang="en-US" sz="2400" b="1" dirty="0">
                <a:solidFill>
                  <a:schemeClr val="accent2"/>
                </a:solidFill>
              </a:rPr>
              <a:t>synapses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Synapses vary in strength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Synapses may be excitatory or inhibitory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Synapse is where a signal passes from one nerve cell to another</a:t>
            </a:r>
          </a:p>
        </p:txBody>
      </p:sp>
      <p:graphicFrame>
        <p:nvGraphicFramePr>
          <p:cNvPr id="5124" name="Object 1032">
            <a:hlinkClick r:id="" action="ppaction://ole?verb=0"/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535251290"/>
              </p:ext>
            </p:extLst>
          </p:nvPr>
        </p:nvGraphicFramePr>
        <p:xfrm>
          <a:off x="609600" y="914400"/>
          <a:ext cx="6553200" cy="2586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437" name="Microsoft Drawing" r:id="rId4" imgW="3962400" imgH="1766888" progId="MSDraw">
                  <p:embed/>
                </p:oleObj>
              </mc:Choice>
              <mc:Fallback>
                <p:oleObj name="Microsoft Drawing" r:id="rId4" imgW="3962400" imgH="1766888" progId="MSDraw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7539" r="972" b="2263"/>
                      <a:stretch>
                        <a:fillRect/>
                      </a:stretch>
                    </p:blipFill>
                    <p:spPr bwMode="auto">
                      <a:xfrm>
                        <a:off x="609600" y="914400"/>
                        <a:ext cx="6553200" cy="2586039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114FFB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B067-3016-4C19-BDB8-7421A05D4E8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5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sz="4000" b="1" dirty="0">
                <a:solidFill>
                  <a:schemeClr val="accent2"/>
                </a:solidFill>
              </a:rPr>
              <a:t>Machine Learning Abstraction</a:t>
            </a:r>
          </a:p>
        </p:txBody>
      </p:sp>
      <p:pic>
        <p:nvPicPr>
          <p:cNvPr id="103427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3800" y="1668463"/>
            <a:ext cx="6959600" cy="4668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5044-8A3A-4808-A313-31F3B936D74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848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3600" b="1" dirty="0">
                <a:solidFill>
                  <a:srgbClr val="0070C0"/>
                </a:solidFill>
              </a:rPr>
              <a:t>Computing Units</a:t>
            </a:r>
            <a:endParaRPr lang="en-US" altLang="en-US" sz="2400" b="1" dirty="0">
              <a:solidFill>
                <a:srgbClr val="0070C0"/>
              </a:solidFill>
              <a:latin typeface="Times New Roman" pitchFamily="18" charset="0"/>
            </a:endParaRPr>
          </a:p>
        </p:txBody>
      </p:sp>
      <p:sp>
        <p:nvSpPr>
          <p:cNvPr id="186371" name="Text Box 3"/>
          <p:cNvSpPr txBox="1">
            <a:spLocks noChangeArrowheads="1"/>
          </p:cNvSpPr>
          <p:nvPr/>
        </p:nvSpPr>
        <p:spPr bwMode="auto">
          <a:xfrm>
            <a:off x="888442" y="1524000"/>
            <a:ext cx="6721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2400" dirty="0"/>
              <a:t>A typical unit:</a:t>
            </a:r>
          </a:p>
        </p:txBody>
      </p:sp>
      <p:pic>
        <p:nvPicPr>
          <p:cNvPr id="186372" name="Picture 4"/>
          <p:cNvPicPr>
            <a:picLocks noChangeAspect="1" noChangeArrowheads="1"/>
          </p:cNvPicPr>
          <p:nvPr/>
        </p:nvPicPr>
        <p:blipFill>
          <a:blip r:embed="rId2">
            <a:lum bright="30000" contrast="6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3600"/>
            <a:ext cx="9144000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0944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5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3600" b="1" dirty="0">
                <a:solidFill>
                  <a:schemeClr val="accent2"/>
                </a:solidFill>
              </a:rPr>
              <a:t>Single Neuron</a:t>
            </a:r>
          </a:p>
        </p:txBody>
      </p:sp>
      <p:sp>
        <p:nvSpPr>
          <p:cNvPr id="104451" name="Oval 23"/>
          <p:cNvSpPr>
            <a:spLocks noChangeArrowheads="1"/>
          </p:cNvSpPr>
          <p:nvPr/>
        </p:nvSpPr>
        <p:spPr bwMode="auto">
          <a:xfrm>
            <a:off x="3352800" y="3200400"/>
            <a:ext cx="8382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pitchFamily="34" charset="0"/>
              </a:rPr>
              <a:t>Σ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pitchFamily="34" charset="0"/>
            </a:endParaRPr>
          </a:p>
        </p:txBody>
      </p:sp>
      <p:sp>
        <p:nvSpPr>
          <p:cNvPr id="104453" name="Oval 28"/>
          <p:cNvSpPr>
            <a:spLocks noChangeArrowheads="1"/>
          </p:cNvSpPr>
          <p:nvPr/>
        </p:nvSpPr>
        <p:spPr bwMode="auto">
          <a:xfrm>
            <a:off x="1295400" y="11430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pitchFamily="34" charset="0"/>
            </a:endParaRPr>
          </a:p>
        </p:txBody>
      </p:sp>
      <p:sp>
        <p:nvSpPr>
          <p:cNvPr id="104454" name="Oval 29"/>
          <p:cNvSpPr>
            <a:spLocks noChangeArrowheads="1"/>
          </p:cNvSpPr>
          <p:nvPr/>
        </p:nvSpPr>
        <p:spPr bwMode="auto">
          <a:xfrm>
            <a:off x="1295400" y="22860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pitchFamily="34" charset="0"/>
            </a:endParaRPr>
          </a:p>
        </p:txBody>
      </p:sp>
      <p:sp>
        <p:nvSpPr>
          <p:cNvPr id="104455" name="Oval 30"/>
          <p:cNvSpPr>
            <a:spLocks noChangeArrowheads="1"/>
          </p:cNvSpPr>
          <p:nvPr/>
        </p:nvSpPr>
        <p:spPr bwMode="auto">
          <a:xfrm>
            <a:off x="1295400" y="34290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pitchFamily="34" charset="0"/>
            </a:endParaRPr>
          </a:p>
        </p:txBody>
      </p:sp>
      <p:sp>
        <p:nvSpPr>
          <p:cNvPr id="104456" name="Oval 31"/>
          <p:cNvSpPr>
            <a:spLocks noChangeArrowheads="1"/>
          </p:cNvSpPr>
          <p:nvPr/>
        </p:nvSpPr>
        <p:spPr bwMode="auto">
          <a:xfrm>
            <a:off x="1295400" y="45720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pitchFamily="34" charset="0"/>
            </a:endParaRPr>
          </a:p>
        </p:txBody>
      </p:sp>
      <p:sp>
        <p:nvSpPr>
          <p:cNvPr id="104457" name="Oval 32"/>
          <p:cNvSpPr>
            <a:spLocks noChangeArrowheads="1"/>
          </p:cNvSpPr>
          <p:nvPr/>
        </p:nvSpPr>
        <p:spPr bwMode="auto">
          <a:xfrm>
            <a:off x="1295400" y="57150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pitchFamily="34" charset="0"/>
            </a:endParaRPr>
          </a:p>
        </p:txBody>
      </p:sp>
      <p:cxnSp>
        <p:nvCxnSpPr>
          <p:cNvPr id="104458" name="AutoShape 33"/>
          <p:cNvCxnSpPr>
            <a:cxnSpLocks noChangeShapeType="1"/>
            <a:stCxn id="104457" idx="6"/>
            <a:endCxn id="104451" idx="2"/>
          </p:cNvCxnSpPr>
          <p:nvPr/>
        </p:nvCxnSpPr>
        <p:spPr bwMode="auto">
          <a:xfrm flipV="1">
            <a:off x="1828800" y="3657600"/>
            <a:ext cx="1524000" cy="2286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4459" name="AutoShape 34"/>
          <p:cNvCxnSpPr>
            <a:cxnSpLocks noChangeShapeType="1"/>
            <a:stCxn id="104456" idx="6"/>
            <a:endCxn id="104451" idx="2"/>
          </p:cNvCxnSpPr>
          <p:nvPr/>
        </p:nvCxnSpPr>
        <p:spPr bwMode="auto">
          <a:xfrm flipV="1">
            <a:off x="1828800" y="3657600"/>
            <a:ext cx="1524000" cy="1143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4460" name="AutoShape 35"/>
          <p:cNvCxnSpPr>
            <a:cxnSpLocks noChangeShapeType="1"/>
            <a:stCxn id="104455" idx="6"/>
            <a:endCxn id="104451" idx="2"/>
          </p:cNvCxnSpPr>
          <p:nvPr/>
        </p:nvCxnSpPr>
        <p:spPr bwMode="auto">
          <a:xfrm>
            <a:off x="1828800" y="3657600"/>
            <a:ext cx="1524000" cy="1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4461" name="AutoShape 36"/>
          <p:cNvCxnSpPr>
            <a:cxnSpLocks noChangeShapeType="1"/>
            <a:stCxn id="104454" idx="6"/>
            <a:endCxn id="104451" idx="2"/>
          </p:cNvCxnSpPr>
          <p:nvPr/>
        </p:nvCxnSpPr>
        <p:spPr bwMode="auto">
          <a:xfrm>
            <a:off x="1828800" y="2514600"/>
            <a:ext cx="1524000" cy="1143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4462" name="AutoShape 37"/>
          <p:cNvCxnSpPr>
            <a:cxnSpLocks noChangeShapeType="1"/>
            <a:stCxn id="104453" idx="6"/>
            <a:endCxn id="104451" idx="2"/>
          </p:cNvCxnSpPr>
          <p:nvPr/>
        </p:nvCxnSpPr>
        <p:spPr bwMode="auto">
          <a:xfrm>
            <a:off x="1828800" y="1371600"/>
            <a:ext cx="1524000" cy="2286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4463" name="AutoShape 38"/>
          <p:cNvCxnSpPr>
            <a:cxnSpLocks noChangeShapeType="1"/>
            <a:stCxn id="104451" idx="6"/>
          </p:cNvCxnSpPr>
          <p:nvPr/>
        </p:nvCxnSpPr>
        <p:spPr bwMode="auto">
          <a:xfrm>
            <a:off x="4191000" y="3657600"/>
            <a:ext cx="1447800" cy="1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104464" name="Text Box 39"/>
          <p:cNvSpPr txBox="1">
            <a:spLocks noChangeArrowheads="1"/>
          </p:cNvSpPr>
          <p:nvPr/>
        </p:nvSpPr>
        <p:spPr bwMode="auto">
          <a:xfrm>
            <a:off x="1752600" y="1676400"/>
            <a:ext cx="4968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w</a:t>
            </a:r>
            <a:r>
              <a:rPr kumimoji="0" lang="en-US" sz="18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1</a:t>
            </a:r>
            <a:endParaRPr kumimoji="0" lang="en-US" sz="18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104465" name="Text Box 41"/>
          <p:cNvSpPr txBox="1">
            <a:spLocks noChangeArrowheads="1"/>
          </p:cNvSpPr>
          <p:nvPr/>
        </p:nvSpPr>
        <p:spPr bwMode="auto">
          <a:xfrm>
            <a:off x="1752600" y="3581400"/>
            <a:ext cx="4968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w</a:t>
            </a:r>
            <a:r>
              <a:rPr kumimoji="0" lang="en-US" sz="18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3</a:t>
            </a:r>
            <a:endParaRPr kumimoji="0" lang="en-US" sz="18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104466" name="Text Box 42"/>
          <p:cNvSpPr txBox="1">
            <a:spLocks noChangeArrowheads="1"/>
          </p:cNvSpPr>
          <p:nvPr/>
        </p:nvSpPr>
        <p:spPr bwMode="auto">
          <a:xfrm>
            <a:off x="1752600" y="2590800"/>
            <a:ext cx="4968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w</a:t>
            </a:r>
            <a:r>
              <a:rPr kumimoji="0" lang="en-US" sz="18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2</a:t>
            </a:r>
            <a:endParaRPr kumimoji="0" lang="en-US" sz="18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104467" name="Text Box 43"/>
          <p:cNvSpPr txBox="1">
            <a:spLocks noChangeArrowheads="1"/>
          </p:cNvSpPr>
          <p:nvPr/>
        </p:nvSpPr>
        <p:spPr bwMode="auto">
          <a:xfrm>
            <a:off x="1789113" y="4586288"/>
            <a:ext cx="4968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w</a:t>
            </a:r>
            <a:r>
              <a:rPr kumimoji="0" lang="en-US" sz="18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4</a:t>
            </a:r>
            <a:endParaRPr kumimoji="0" lang="en-US" sz="18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104468" name="Text Box 44"/>
          <p:cNvSpPr txBox="1">
            <a:spLocks noChangeArrowheads="1"/>
          </p:cNvSpPr>
          <p:nvPr/>
        </p:nvSpPr>
        <p:spPr bwMode="auto">
          <a:xfrm>
            <a:off x="1828800" y="5638800"/>
            <a:ext cx="53412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w</a:t>
            </a:r>
            <a:r>
              <a:rPr kumimoji="0" lang="en-US" sz="18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m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104469" name="Text Box 45"/>
          <p:cNvSpPr txBox="1">
            <a:spLocks noChangeArrowheads="1"/>
          </p:cNvSpPr>
          <p:nvPr/>
        </p:nvSpPr>
        <p:spPr bwMode="auto">
          <a:xfrm>
            <a:off x="1371600" y="1066800"/>
            <a:ext cx="4175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x</a:t>
            </a:r>
            <a:r>
              <a:rPr kumimoji="0" lang="en-US" sz="18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1</a:t>
            </a:r>
            <a:endParaRPr kumimoji="0" lang="en-US" sz="18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104470" name="Text Box 46"/>
          <p:cNvSpPr txBox="1">
            <a:spLocks noChangeArrowheads="1"/>
          </p:cNvSpPr>
          <p:nvPr/>
        </p:nvSpPr>
        <p:spPr bwMode="auto">
          <a:xfrm>
            <a:off x="1371600" y="2209800"/>
            <a:ext cx="4175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x</a:t>
            </a:r>
            <a:r>
              <a:rPr kumimoji="0" lang="en-US" sz="18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2</a:t>
            </a:r>
            <a:endParaRPr kumimoji="0" lang="en-US" sz="18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104471" name="Text Box 47"/>
          <p:cNvSpPr txBox="1">
            <a:spLocks noChangeArrowheads="1"/>
          </p:cNvSpPr>
          <p:nvPr/>
        </p:nvSpPr>
        <p:spPr bwMode="auto">
          <a:xfrm>
            <a:off x="1371600" y="3352800"/>
            <a:ext cx="4175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x</a:t>
            </a:r>
            <a:r>
              <a:rPr kumimoji="0" lang="en-US" sz="18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3</a:t>
            </a:r>
            <a:endParaRPr kumimoji="0" lang="en-US" sz="18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104472" name="Text Box 48"/>
          <p:cNvSpPr txBox="1">
            <a:spLocks noChangeArrowheads="1"/>
          </p:cNvSpPr>
          <p:nvPr/>
        </p:nvSpPr>
        <p:spPr bwMode="auto">
          <a:xfrm>
            <a:off x="1371600" y="4495800"/>
            <a:ext cx="4175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x</a:t>
            </a:r>
            <a:r>
              <a:rPr kumimoji="0" lang="en-US" sz="18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4</a:t>
            </a:r>
            <a:endParaRPr kumimoji="0" lang="en-US" sz="18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104473" name="Text Box 49"/>
          <p:cNvSpPr txBox="1">
            <a:spLocks noChangeArrowheads="1"/>
          </p:cNvSpPr>
          <p:nvPr/>
        </p:nvSpPr>
        <p:spPr bwMode="auto">
          <a:xfrm>
            <a:off x="1371600" y="5638800"/>
            <a:ext cx="45397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x</a:t>
            </a:r>
            <a:r>
              <a:rPr kumimoji="0" lang="en-US" sz="1800" b="0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m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cxnSp>
        <p:nvCxnSpPr>
          <p:cNvPr id="104474" name="AutoShape 50"/>
          <p:cNvCxnSpPr>
            <a:cxnSpLocks noChangeShapeType="1"/>
            <a:stCxn id="104477" idx="2"/>
            <a:endCxn id="104451" idx="0"/>
          </p:cNvCxnSpPr>
          <p:nvPr/>
        </p:nvCxnSpPr>
        <p:spPr bwMode="auto">
          <a:xfrm rot="5400000">
            <a:off x="3011886" y="2422128"/>
            <a:ext cx="1538287" cy="1825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3505200" y="1143000"/>
            <a:ext cx="533400" cy="533400"/>
            <a:chOff x="1920" y="960"/>
            <a:chExt cx="336" cy="336"/>
          </a:xfrm>
        </p:grpSpPr>
        <p:sp>
          <p:nvSpPr>
            <p:cNvPr id="104476" name="Oval 51"/>
            <p:cNvSpPr>
              <a:spLocks noChangeArrowheads="1"/>
            </p:cNvSpPr>
            <p:nvPr/>
          </p:nvSpPr>
          <p:spPr bwMode="auto">
            <a:xfrm>
              <a:off x="1920" y="1008"/>
              <a:ext cx="336" cy="28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pitchFamily="34" charset="0"/>
              </a:endParaRPr>
            </a:p>
          </p:txBody>
        </p:sp>
        <p:sp>
          <p:nvSpPr>
            <p:cNvPr id="104477" name="Text Box 53"/>
            <p:cNvSpPr txBox="1">
              <a:spLocks noChangeArrowheads="1"/>
            </p:cNvSpPr>
            <p:nvPr/>
          </p:nvSpPr>
          <p:spPr bwMode="auto">
            <a:xfrm>
              <a:off x="1968" y="960"/>
              <a:ext cx="26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pitchFamily="34" charset="0"/>
                </a:rPr>
                <a:t>x</a:t>
              </a:r>
              <a:r>
                <a:rPr kumimoji="0" lang="en-US" sz="1800" b="0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pitchFamily="34" charset="0"/>
                </a:rPr>
                <a:t>0</a:t>
              </a:r>
              <a:endPara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104478" name="Text Box 55"/>
          <p:cNvSpPr txBox="1">
            <a:spLocks noChangeArrowheads="1"/>
          </p:cNvSpPr>
          <p:nvPr/>
        </p:nvSpPr>
        <p:spPr bwMode="auto">
          <a:xfrm>
            <a:off x="3352800" y="1676400"/>
            <a:ext cx="4968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w</a:t>
            </a:r>
            <a:r>
              <a:rPr kumimoji="0" lang="en-US" sz="18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0</a:t>
            </a:r>
            <a:endParaRPr kumimoji="0" lang="en-US" sz="18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104479" name="Text Box 56"/>
          <p:cNvSpPr txBox="1">
            <a:spLocks noChangeArrowheads="1"/>
          </p:cNvSpPr>
          <p:nvPr/>
        </p:nvSpPr>
        <p:spPr bwMode="auto">
          <a:xfrm rot="-5400000">
            <a:off x="-204787" y="3176587"/>
            <a:ext cx="15684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pitchFamily="34" charset="0"/>
              </a:rPr>
              <a:t>Inputs</a:t>
            </a:r>
          </a:p>
        </p:txBody>
      </p:sp>
      <p:sp>
        <p:nvSpPr>
          <p:cNvPr id="104480" name="Text Box 57"/>
          <p:cNvSpPr txBox="1">
            <a:spLocks noChangeArrowheads="1"/>
          </p:cNvSpPr>
          <p:nvPr/>
        </p:nvSpPr>
        <p:spPr bwMode="auto">
          <a:xfrm>
            <a:off x="4038600" y="1066800"/>
            <a:ext cx="32305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pitchFamily="34" charset="0"/>
              </a:rPr>
              <a:t>Bias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pitchFamily="34" charset="0"/>
              </a:rPr>
              <a:t>(x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pitchFamily="34" charset="0"/>
              </a:rPr>
              <a:t>0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pitchFamily="34" charset="0"/>
              </a:rPr>
              <a:t> =1,always)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52800" y="44196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Summing function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                            *</a:t>
            </a:r>
          </a:p>
        </p:txBody>
      </p:sp>
      <p:cxnSp>
        <p:nvCxnSpPr>
          <p:cNvPr id="70" name="AutoShape 38"/>
          <p:cNvCxnSpPr>
            <a:cxnSpLocks noChangeShapeType="1"/>
          </p:cNvCxnSpPr>
          <p:nvPr/>
        </p:nvCxnSpPr>
        <p:spPr bwMode="auto">
          <a:xfrm>
            <a:off x="6629400" y="3657600"/>
            <a:ext cx="1447800" cy="1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71" name="Rectangle 70"/>
          <p:cNvSpPr/>
          <p:nvPr/>
        </p:nvSpPr>
        <p:spPr>
          <a:xfrm>
            <a:off x="5715000" y="3200400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φ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(.)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953000" y="2514600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Activation function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305800" y="3505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y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001000" y="30480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output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3739182" y="4900112"/>
          <a:ext cx="1663700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487" name="Equation" r:id="rId4" imgW="622080" imgH="457200" progId="Equation.3">
                  <p:embed/>
                </p:oleObj>
              </mc:Choice>
              <mc:Fallback>
                <p:oleObj name="Equation" r:id="rId4" imgW="622080" imgH="457200" progId="Equation.3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9182" y="4900112"/>
                        <a:ext cx="1663700" cy="122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B885044-8A3A-4808-A313-31F3B936D74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055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ext Box 2"/>
          <p:cNvSpPr txBox="1">
            <a:spLocks noChangeArrowheads="1"/>
          </p:cNvSpPr>
          <p:nvPr/>
        </p:nvSpPr>
        <p:spPr bwMode="auto">
          <a:xfrm>
            <a:off x="152400" y="0"/>
            <a:ext cx="86106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 Computing Unit</a:t>
            </a: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.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Now in more detail but for a particular model only</a:t>
            </a:r>
            <a:endParaRPr kumimoji="0" lang="en-US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193539" name="Text Box 3"/>
          <p:cNvSpPr txBox="1">
            <a:spLocks noChangeArrowheads="1"/>
          </p:cNvSpPr>
          <p:nvPr/>
        </p:nvSpPr>
        <p:spPr bwMode="auto">
          <a:xfrm>
            <a:off x="1981200" y="2286000"/>
            <a:ext cx="6721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193540" name="Picture 4"/>
          <p:cNvPicPr>
            <a:picLocks noChangeAspect="1" noChangeArrowheads="1"/>
          </p:cNvPicPr>
          <p:nvPr/>
        </p:nvPicPr>
        <p:blipFill>
          <a:blip r:embed="rId2">
            <a:lum bright="18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1" r="2647" b="9900"/>
          <a:stretch>
            <a:fillRect/>
          </a:stretch>
        </p:blipFill>
        <p:spPr bwMode="auto">
          <a:xfrm>
            <a:off x="0" y="1676400"/>
            <a:ext cx="91440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8499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077200" cy="1143000"/>
          </a:xfrm>
        </p:spPr>
        <p:txBody>
          <a:bodyPr/>
          <a:lstStyle/>
          <a:p>
            <a:r>
              <a:rPr lang="en-US" altLang="en-US" sz="4000" b="1" dirty="0">
                <a:solidFill>
                  <a:schemeClr val="accent2"/>
                </a:solidFill>
              </a:rPr>
              <a:t>Topologies of Neural Networks</a:t>
            </a:r>
          </a:p>
        </p:txBody>
      </p:sp>
      <p:grpSp>
        <p:nvGrpSpPr>
          <p:cNvPr id="351235" name="Group 3"/>
          <p:cNvGrpSpPr>
            <a:grpSpLocks/>
          </p:cNvGrpSpPr>
          <p:nvPr/>
        </p:nvGrpSpPr>
        <p:grpSpPr bwMode="auto">
          <a:xfrm>
            <a:off x="685800" y="2133600"/>
            <a:ext cx="1828800" cy="3032125"/>
            <a:chOff x="432" y="1344"/>
            <a:chExt cx="1152" cy="1910"/>
          </a:xfrm>
        </p:grpSpPr>
        <p:sp>
          <p:nvSpPr>
            <p:cNvPr id="351236" name="Line 4"/>
            <p:cNvSpPr>
              <a:spLocks noChangeShapeType="1"/>
            </p:cNvSpPr>
            <p:nvPr/>
          </p:nvSpPr>
          <p:spPr bwMode="auto">
            <a:xfrm>
              <a:off x="528" y="1776"/>
              <a:ext cx="48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237" name="Line 5"/>
            <p:cNvSpPr>
              <a:spLocks noChangeShapeType="1"/>
            </p:cNvSpPr>
            <p:nvPr/>
          </p:nvSpPr>
          <p:spPr bwMode="auto">
            <a:xfrm>
              <a:off x="576" y="2208"/>
              <a:ext cx="432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238" name="Line 6"/>
            <p:cNvSpPr>
              <a:spLocks noChangeShapeType="1"/>
            </p:cNvSpPr>
            <p:nvPr/>
          </p:nvSpPr>
          <p:spPr bwMode="auto">
            <a:xfrm flipV="1">
              <a:off x="1008" y="2160"/>
              <a:ext cx="38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239" name="Line 7"/>
            <p:cNvSpPr>
              <a:spLocks noChangeShapeType="1"/>
            </p:cNvSpPr>
            <p:nvPr/>
          </p:nvSpPr>
          <p:spPr bwMode="auto">
            <a:xfrm flipV="1">
              <a:off x="1392" y="1728"/>
              <a:ext cx="96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240" name="Line 8"/>
            <p:cNvSpPr>
              <a:spLocks noChangeShapeType="1"/>
            </p:cNvSpPr>
            <p:nvPr/>
          </p:nvSpPr>
          <p:spPr bwMode="auto">
            <a:xfrm flipH="1" flipV="1">
              <a:off x="1200" y="1536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241" name="Line 9"/>
            <p:cNvSpPr>
              <a:spLocks noChangeShapeType="1"/>
            </p:cNvSpPr>
            <p:nvPr/>
          </p:nvSpPr>
          <p:spPr bwMode="auto">
            <a:xfrm flipH="1" flipV="1">
              <a:off x="816" y="1440"/>
              <a:ext cx="384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242" name="Line 10"/>
            <p:cNvSpPr>
              <a:spLocks noChangeShapeType="1"/>
            </p:cNvSpPr>
            <p:nvPr/>
          </p:nvSpPr>
          <p:spPr bwMode="auto">
            <a:xfrm flipH="1">
              <a:off x="528" y="1440"/>
              <a:ext cx="28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243" name="Line 11"/>
            <p:cNvSpPr>
              <a:spLocks noChangeShapeType="1"/>
            </p:cNvSpPr>
            <p:nvPr/>
          </p:nvSpPr>
          <p:spPr bwMode="auto">
            <a:xfrm flipV="1">
              <a:off x="528" y="1536"/>
              <a:ext cx="672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244" name="Line 12"/>
            <p:cNvSpPr>
              <a:spLocks noChangeShapeType="1"/>
            </p:cNvSpPr>
            <p:nvPr/>
          </p:nvSpPr>
          <p:spPr bwMode="auto">
            <a:xfrm>
              <a:off x="1200" y="1536"/>
              <a:ext cx="192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245" name="Line 13"/>
            <p:cNvSpPr>
              <a:spLocks noChangeShapeType="1"/>
            </p:cNvSpPr>
            <p:nvPr/>
          </p:nvSpPr>
          <p:spPr bwMode="auto">
            <a:xfrm flipH="1">
              <a:off x="576" y="2160"/>
              <a:ext cx="816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246" name="Line 14"/>
            <p:cNvSpPr>
              <a:spLocks noChangeShapeType="1"/>
            </p:cNvSpPr>
            <p:nvPr/>
          </p:nvSpPr>
          <p:spPr bwMode="auto">
            <a:xfrm flipV="1">
              <a:off x="576" y="1440"/>
              <a:ext cx="24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247" name="Line 15"/>
            <p:cNvSpPr>
              <a:spLocks noChangeShapeType="1"/>
            </p:cNvSpPr>
            <p:nvPr/>
          </p:nvSpPr>
          <p:spPr bwMode="auto">
            <a:xfrm>
              <a:off x="816" y="1440"/>
              <a:ext cx="672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248" name="Line 16"/>
            <p:cNvSpPr>
              <a:spLocks noChangeShapeType="1"/>
            </p:cNvSpPr>
            <p:nvPr/>
          </p:nvSpPr>
          <p:spPr bwMode="auto">
            <a:xfrm flipH="1">
              <a:off x="1008" y="1728"/>
              <a:ext cx="48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249" name="Line 17"/>
            <p:cNvSpPr>
              <a:spLocks noChangeShapeType="1"/>
            </p:cNvSpPr>
            <p:nvPr/>
          </p:nvSpPr>
          <p:spPr bwMode="auto">
            <a:xfrm flipH="1" flipV="1">
              <a:off x="528" y="1776"/>
              <a:ext cx="48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250" name="Line 18"/>
            <p:cNvSpPr>
              <a:spLocks noChangeShapeType="1"/>
            </p:cNvSpPr>
            <p:nvPr/>
          </p:nvSpPr>
          <p:spPr bwMode="auto">
            <a:xfrm>
              <a:off x="816" y="1440"/>
              <a:ext cx="576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251" name="Line 19"/>
            <p:cNvSpPr>
              <a:spLocks noChangeShapeType="1"/>
            </p:cNvSpPr>
            <p:nvPr/>
          </p:nvSpPr>
          <p:spPr bwMode="auto">
            <a:xfrm flipH="1" flipV="1">
              <a:off x="528" y="1776"/>
              <a:ext cx="86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252" name="Line 20"/>
            <p:cNvSpPr>
              <a:spLocks noChangeShapeType="1"/>
            </p:cNvSpPr>
            <p:nvPr/>
          </p:nvSpPr>
          <p:spPr bwMode="auto">
            <a:xfrm flipV="1">
              <a:off x="576" y="1536"/>
              <a:ext cx="624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253" name="Line 21"/>
            <p:cNvSpPr>
              <a:spLocks noChangeShapeType="1"/>
            </p:cNvSpPr>
            <p:nvPr/>
          </p:nvSpPr>
          <p:spPr bwMode="auto">
            <a:xfrm flipV="1">
              <a:off x="576" y="1728"/>
              <a:ext cx="91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254" name="Line 22"/>
            <p:cNvSpPr>
              <a:spLocks noChangeShapeType="1"/>
            </p:cNvSpPr>
            <p:nvPr/>
          </p:nvSpPr>
          <p:spPr bwMode="auto">
            <a:xfrm flipH="1" flipV="1">
              <a:off x="816" y="1440"/>
              <a:ext cx="192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255" name="Line 23"/>
            <p:cNvSpPr>
              <a:spLocks noChangeShapeType="1"/>
            </p:cNvSpPr>
            <p:nvPr/>
          </p:nvSpPr>
          <p:spPr bwMode="auto">
            <a:xfrm flipV="1">
              <a:off x="1008" y="1536"/>
              <a:ext cx="192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256" name="Line 24"/>
            <p:cNvSpPr>
              <a:spLocks noChangeShapeType="1"/>
            </p:cNvSpPr>
            <p:nvPr/>
          </p:nvSpPr>
          <p:spPr bwMode="auto">
            <a:xfrm flipV="1">
              <a:off x="528" y="1728"/>
              <a:ext cx="96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257" name="Oval 25"/>
            <p:cNvSpPr>
              <a:spLocks noChangeArrowheads="1"/>
            </p:cNvSpPr>
            <p:nvPr/>
          </p:nvSpPr>
          <p:spPr bwMode="auto">
            <a:xfrm>
              <a:off x="720" y="1344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258" name="Oval 26"/>
            <p:cNvSpPr>
              <a:spLocks noChangeArrowheads="1"/>
            </p:cNvSpPr>
            <p:nvPr/>
          </p:nvSpPr>
          <p:spPr bwMode="auto">
            <a:xfrm>
              <a:off x="912" y="2256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259" name="Oval 27"/>
            <p:cNvSpPr>
              <a:spLocks noChangeArrowheads="1"/>
            </p:cNvSpPr>
            <p:nvPr/>
          </p:nvSpPr>
          <p:spPr bwMode="auto">
            <a:xfrm>
              <a:off x="432" y="1680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260" name="Oval 28"/>
            <p:cNvSpPr>
              <a:spLocks noChangeArrowheads="1"/>
            </p:cNvSpPr>
            <p:nvPr/>
          </p:nvSpPr>
          <p:spPr bwMode="auto">
            <a:xfrm>
              <a:off x="1104" y="1440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261" name="Oval 29"/>
            <p:cNvSpPr>
              <a:spLocks noChangeArrowheads="1"/>
            </p:cNvSpPr>
            <p:nvPr/>
          </p:nvSpPr>
          <p:spPr bwMode="auto">
            <a:xfrm>
              <a:off x="1296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262" name="Oval 30"/>
            <p:cNvSpPr>
              <a:spLocks noChangeArrowheads="1"/>
            </p:cNvSpPr>
            <p:nvPr/>
          </p:nvSpPr>
          <p:spPr bwMode="auto">
            <a:xfrm>
              <a:off x="1392" y="1632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263" name="Oval 31"/>
            <p:cNvSpPr>
              <a:spLocks noChangeArrowheads="1"/>
            </p:cNvSpPr>
            <p:nvPr/>
          </p:nvSpPr>
          <p:spPr bwMode="auto">
            <a:xfrm>
              <a:off x="480" y="2112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264" name="Text Box 32"/>
            <p:cNvSpPr txBox="1">
              <a:spLocks noChangeArrowheads="1"/>
            </p:cNvSpPr>
            <p:nvPr/>
          </p:nvSpPr>
          <p:spPr bwMode="auto">
            <a:xfrm>
              <a:off x="489" y="2736"/>
              <a:ext cx="94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i="1"/>
                <a:t>completely</a:t>
              </a:r>
              <a:br>
                <a:rPr lang="en-US" altLang="en-US" i="1"/>
              </a:br>
              <a:r>
                <a:rPr lang="en-US" altLang="en-US" i="1"/>
                <a:t>connected</a:t>
              </a:r>
            </a:p>
          </p:txBody>
        </p:sp>
      </p:grpSp>
      <p:grpSp>
        <p:nvGrpSpPr>
          <p:cNvPr id="351265" name="Group 33"/>
          <p:cNvGrpSpPr>
            <a:grpSpLocks/>
          </p:cNvGrpSpPr>
          <p:nvPr/>
        </p:nvGrpSpPr>
        <p:grpSpPr bwMode="auto">
          <a:xfrm>
            <a:off x="2997201" y="2057400"/>
            <a:ext cx="2509838" cy="3573463"/>
            <a:chOff x="1888" y="1296"/>
            <a:chExt cx="1581" cy="2251"/>
          </a:xfrm>
        </p:grpSpPr>
        <p:sp>
          <p:nvSpPr>
            <p:cNvPr id="351266" name="Oval 34"/>
            <p:cNvSpPr>
              <a:spLocks noChangeArrowheads="1"/>
            </p:cNvSpPr>
            <p:nvPr/>
          </p:nvSpPr>
          <p:spPr bwMode="auto">
            <a:xfrm>
              <a:off x="2160" y="2544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267" name="Line 35"/>
            <p:cNvSpPr>
              <a:spLocks noChangeShapeType="1"/>
            </p:cNvSpPr>
            <p:nvPr/>
          </p:nvSpPr>
          <p:spPr bwMode="auto">
            <a:xfrm flipV="1">
              <a:off x="2256" y="2112"/>
              <a:ext cx="288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268" name="Oval 36"/>
            <p:cNvSpPr>
              <a:spLocks noChangeArrowheads="1"/>
            </p:cNvSpPr>
            <p:nvPr/>
          </p:nvSpPr>
          <p:spPr bwMode="auto">
            <a:xfrm>
              <a:off x="2448" y="1920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269" name="Oval 37"/>
            <p:cNvSpPr>
              <a:spLocks noChangeArrowheads="1"/>
            </p:cNvSpPr>
            <p:nvPr/>
          </p:nvSpPr>
          <p:spPr bwMode="auto">
            <a:xfrm>
              <a:off x="2544" y="2544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270" name="Oval 38"/>
            <p:cNvSpPr>
              <a:spLocks noChangeArrowheads="1"/>
            </p:cNvSpPr>
            <p:nvPr/>
          </p:nvSpPr>
          <p:spPr bwMode="auto">
            <a:xfrm>
              <a:off x="2976" y="2544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271" name="Oval 39"/>
            <p:cNvSpPr>
              <a:spLocks noChangeArrowheads="1"/>
            </p:cNvSpPr>
            <p:nvPr/>
          </p:nvSpPr>
          <p:spPr bwMode="auto">
            <a:xfrm>
              <a:off x="2832" y="1920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272" name="Oval 40"/>
            <p:cNvSpPr>
              <a:spLocks noChangeArrowheads="1"/>
            </p:cNvSpPr>
            <p:nvPr/>
          </p:nvSpPr>
          <p:spPr bwMode="auto">
            <a:xfrm>
              <a:off x="2304" y="1296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273" name="Oval 41"/>
            <p:cNvSpPr>
              <a:spLocks noChangeArrowheads="1"/>
            </p:cNvSpPr>
            <p:nvPr/>
          </p:nvSpPr>
          <p:spPr bwMode="auto">
            <a:xfrm>
              <a:off x="2688" y="1296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274" name="Oval 42"/>
            <p:cNvSpPr>
              <a:spLocks noChangeArrowheads="1"/>
            </p:cNvSpPr>
            <p:nvPr/>
          </p:nvSpPr>
          <p:spPr bwMode="auto">
            <a:xfrm>
              <a:off x="3120" y="1296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275" name="Line 43"/>
            <p:cNvSpPr>
              <a:spLocks noChangeShapeType="1"/>
            </p:cNvSpPr>
            <p:nvPr/>
          </p:nvSpPr>
          <p:spPr bwMode="auto">
            <a:xfrm flipH="1" flipV="1">
              <a:off x="2544" y="2112"/>
              <a:ext cx="96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276" name="Line 44"/>
            <p:cNvSpPr>
              <a:spLocks noChangeShapeType="1"/>
            </p:cNvSpPr>
            <p:nvPr/>
          </p:nvSpPr>
          <p:spPr bwMode="auto">
            <a:xfrm flipV="1">
              <a:off x="2640" y="2112"/>
              <a:ext cx="288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277" name="Line 45"/>
            <p:cNvSpPr>
              <a:spLocks noChangeShapeType="1"/>
            </p:cNvSpPr>
            <p:nvPr/>
          </p:nvSpPr>
          <p:spPr bwMode="auto">
            <a:xfrm flipH="1" flipV="1">
              <a:off x="2928" y="2112"/>
              <a:ext cx="144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278" name="Line 46"/>
            <p:cNvSpPr>
              <a:spLocks noChangeShapeType="1"/>
            </p:cNvSpPr>
            <p:nvPr/>
          </p:nvSpPr>
          <p:spPr bwMode="auto">
            <a:xfrm flipH="1" flipV="1">
              <a:off x="2544" y="2112"/>
              <a:ext cx="528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279" name="Line 47"/>
            <p:cNvSpPr>
              <a:spLocks noChangeShapeType="1"/>
            </p:cNvSpPr>
            <p:nvPr/>
          </p:nvSpPr>
          <p:spPr bwMode="auto">
            <a:xfrm flipV="1">
              <a:off x="2256" y="2112"/>
              <a:ext cx="672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280" name="Line 48"/>
            <p:cNvSpPr>
              <a:spLocks noChangeShapeType="1"/>
            </p:cNvSpPr>
            <p:nvPr/>
          </p:nvSpPr>
          <p:spPr bwMode="auto">
            <a:xfrm flipH="1" flipV="1">
              <a:off x="2400" y="1488"/>
              <a:ext cx="144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281" name="Line 49"/>
            <p:cNvSpPr>
              <a:spLocks noChangeShapeType="1"/>
            </p:cNvSpPr>
            <p:nvPr/>
          </p:nvSpPr>
          <p:spPr bwMode="auto">
            <a:xfrm flipV="1">
              <a:off x="2544" y="1488"/>
              <a:ext cx="2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282" name="Line 50"/>
            <p:cNvSpPr>
              <a:spLocks noChangeShapeType="1"/>
            </p:cNvSpPr>
            <p:nvPr/>
          </p:nvSpPr>
          <p:spPr bwMode="auto">
            <a:xfrm flipV="1">
              <a:off x="2544" y="1488"/>
              <a:ext cx="672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283" name="Line 51"/>
            <p:cNvSpPr>
              <a:spLocks noChangeShapeType="1"/>
            </p:cNvSpPr>
            <p:nvPr/>
          </p:nvSpPr>
          <p:spPr bwMode="auto">
            <a:xfrm flipV="1">
              <a:off x="2928" y="1488"/>
              <a:ext cx="288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284" name="Line 52"/>
            <p:cNvSpPr>
              <a:spLocks noChangeShapeType="1"/>
            </p:cNvSpPr>
            <p:nvPr/>
          </p:nvSpPr>
          <p:spPr bwMode="auto">
            <a:xfrm flipH="1" flipV="1">
              <a:off x="2784" y="1488"/>
              <a:ext cx="144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285" name="Line 53"/>
            <p:cNvSpPr>
              <a:spLocks noChangeShapeType="1"/>
            </p:cNvSpPr>
            <p:nvPr/>
          </p:nvSpPr>
          <p:spPr bwMode="auto">
            <a:xfrm flipH="1" flipV="1">
              <a:off x="2400" y="1488"/>
              <a:ext cx="528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286" name="Text Box 54"/>
            <p:cNvSpPr txBox="1">
              <a:spLocks noChangeArrowheads="1"/>
            </p:cNvSpPr>
            <p:nvPr/>
          </p:nvSpPr>
          <p:spPr bwMode="auto">
            <a:xfrm>
              <a:off x="1888" y="3024"/>
              <a:ext cx="158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i="1" dirty="0">
                  <a:highlight>
                    <a:srgbClr val="FFFF00"/>
                  </a:highlight>
                </a:rPr>
                <a:t>feedforward</a:t>
              </a:r>
            </a:p>
            <a:p>
              <a:pPr algn="ctr"/>
              <a:r>
                <a:rPr lang="en-US" altLang="en-US" i="1" dirty="0"/>
                <a:t>(directed, a-cyclic)</a:t>
              </a:r>
            </a:p>
          </p:txBody>
        </p:sp>
      </p:grpSp>
      <p:grpSp>
        <p:nvGrpSpPr>
          <p:cNvPr id="351287" name="Group 55"/>
          <p:cNvGrpSpPr>
            <a:grpSpLocks/>
          </p:cNvGrpSpPr>
          <p:nvPr/>
        </p:nvGrpSpPr>
        <p:grpSpPr bwMode="auto">
          <a:xfrm>
            <a:off x="5716588" y="2057400"/>
            <a:ext cx="2998787" cy="3454400"/>
            <a:chOff x="3601" y="1296"/>
            <a:chExt cx="1889" cy="2176"/>
          </a:xfrm>
        </p:grpSpPr>
        <p:sp>
          <p:nvSpPr>
            <p:cNvPr id="351288" name="Line 56"/>
            <p:cNvSpPr>
              <a:spLocks noChangeShapeType="1"/>
            </p:cNvSpPr>
            <p:nvPr/>
          </p:nvSpPr>
          <p:spPr bwMode="auto">
            <a:xfrm flipV="1">
              <a:off x="4464" y="2112"/>
              <a:ext cx="288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289" name="Line 57"/>
            <p:cNvSpPr>
              <a:spLocks noChangeShapeType="1"/>
            </p:cNvSpPr>
            <p:nvPr/>
          </p:nvSpPr>
          <p:spPr bwMode="auto">
            <a:xfrm flipH="1" flipV="1">
              <a:off x="4752" y="2112"/>
              <a:ext cx="144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290" name="Line 58"/>
            <p:cNvSpPr>
              <a:spLocks noChangeShapeType="1"/>
            </p:cNvSpPr>
            <p:nvPr/>
          </p:nvSpPr>
          <p:spPr bwMode="auto">
            <a:xfrm flipV="1">
              <a:off x="4080" y="2112"/>
              <a:ext cx="672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291" name="Line 59"/>
            <p:cNvSpPr>
              <a:spLocks noChangeShapeType="1"/>
            </p:cNvSpPr>
            <p:nvPr/>
          </p:nvSpPr>
          <p:spPr bwMode="auto">
            <a:xfrm flipV="1">
              <a:off x="4368" y="1488"/>
              <a:ext cx="2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292" name="Line 60"/>
            <p:cNvSpPr>
              <a:spLocks noChangeShapeType="1"/>
            </p:cNvSpPr>
            <p:nvPr/>
          </p:nvSpPr>
          <p:spPr bwMode="auto">
            <a:xfrm flipV="1">
              <a:off x="4368" y="1488"/>
              <a:ext cx="672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293" name="Line 61"/>
            <p:cNvSpPr>
              <a:spLocks noChangeShapeType="1"/>
            </p:cNvSpPr>
            <p:nvPr/>
          </p:nvSpPr>
          <p:spPr bwMode="auto">
            <a:xfrm flipV="1">
              <a:off x="4752" y="1488"/>
              <a:ext cx="288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294" name="Line 62"/>
            <p:cNvSpPr>
              <a:spLocks noChangeShapeType="1"/>
            </p:cNvSpPr>
            <p:nvPr/>
          </p:nvSpPr>
          <p:spPr bwMode="auto">
            <a:xfrm flipH="1" flipV="1">
              <a:off x="4608" y="1488"/>
              <a:ext cx="144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295" name="AutoShape 63"/>
            <p:cNvSpPr>
              <a:spLocks noChangeArrowheads="1"/>
            </p:cNvSpPr>
            <p:nvPr/>
          </p:nvSpPr>
          <p:spPr bwMode="auto">
            <a:xfrm rot="-3218701">
              <a:off x="4308" y="1308"/>
              <a:ext cx="240" cy="216"/>
            </a:xfrm>
            <a:custGeom>
              <a:avLst/>
              <a:gdLst>
                <a:gd name="G0" fmla="+- 0 0 0"/>
                <a:gd name="G1" fmla="+- 1955710 0 0"/>
                <a:gd name="G2" fmla="+- 0 0 195571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10683 0 0"/>
                <a:gd name="G9" fmla="+- 0 0 1955710"/>
                <a:gd name="G10" fmla="+- 10683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10683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10683 0"/>
                <a:gd name="G29" fmla="sin 10683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1955710"/>
                <a:gd name="G36" fmla="sin G34 1955710"/>
                <a:gd name="G37" fmla="+/ 195571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10683 G39"/>
                <a:gd name="G43" fmla="sin 10683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364 w 21600"/>
                <a:gd name="T5" fmla="*/ 8019 h 21600"/>
                <a:gd name="T6" fmla="*/ 20117 w 21600"/>
                <a:gd name="T7" fmla="*/ 16145 h 21600"/>
                <a:gd name="T8" fmla="*/ 477 w 21600"/>
                <a:gd name="T9" fmla="*/ 8049 h 21600"/>
                <a:gd name="T10" fmla="*/ 24300 w 21600"/>
                <a:gd name="T11" fmla="*/ 10800 h 21600"/>
                <a:gd name="T12" fmla="*/ 21542 w 21600"/>
                <a:gd name="T13" fmla="*/ 13559 h 21600"/>
                <a:gd name="T14" fmla="*/ 18783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21483" y="10800"/>
                  </a:moveTo>
                  <a:cubicBezTo>
                    <a:pt x="21483" y="4899"/>
                    <a:pt x="16700" y="117"/>
                    <a:pt x="10800" y="117"/>
                  </a:cubicBezTo>
                  <a:cubicBezTo>
                    <a:pt x="4899" y="117"/>
                    <a:pt x="117" y="4899"/>
                    <a:pt x="117" y="10800"/>
                  </a:cubicBezTo>
                  <a:cubicBezTo>
                    <a:pt x="117" y="16700"/>
                    <a:pt x="4899" y="21483"/>
                    <a:pt x="10800" y="21483"/>
                  </a:cubicBezTo>
                  <a:cubicBezTo>
                    <a:pt x="14627" y="21483"/>
                    <a:pt x="18162" y="19435"/>
                    <a:pt x="20066" y="16115"/>
                  </a:cubicBezTo>
                  <a:lnTo>
                    <a:pt x="20167" y="16174"/>
                  </a:lnTo>
                  <a:cubicBezTo>
                    <a:pt x="18242" y="19530"/>
                    <a:pt x="14669" y="21599"/>
                    <a:pt x="10800" y="21600"/>
                  </a:cubicBezTo>
                  <a:cubicBezTo>
                    <a:pt x="4835" y="21600"/>
                    <a:pt x="0" y="1676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-1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21542" y="13559"/>
                  </a:lnTo>
                  <a:lnTo>
                    <a:pt x="18783" y="10800"/>
                  </a:lnTo>
                  <a:lnTo>
                    <a:pt x="21483" y="10800"/>
                  </a:ln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296" name="AutoShape 64"/>
            <p:cNvSpPr>
              <a:spLocks noChangeArrowheads="1"/>
            </p:cNvSpPr>
            <p:nvPr/>
          </p:nvSpPr>
          <p:spPr bwMode="auto">
            <a:xfrm rot="-3218701">
              <a:off x="4740" y="1308"/>
              <a:ext cx="240" cy="216"/>
            </a:xfrm>
            <a:custGeom>
              <a:avLst/>
              <a:gdLst>
                <a:gd name="G0" fmla="+- 0 0 0"/>
                <a:gd name="G1" fmla="+- 1955710 0 0"/>
                <a:gd name="G2" fmla="+- 0 0 195571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10683 0 0"/>
                <a:gd name="G9" fmla="+- 0 0 1955710"/>
                <a:gd name="G10" fmla="+- 10683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10683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10683 0"/>
                <a:gd name="G29" fmla="sin 10683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1955710"/>
                <a:gd name="G36" fmla="sin G34 1955710"/>
                <a:gd name="G37" fmla="+/ 195571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10683 G39"/>
                <a:gd name="G43" fmla="sin 10683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364 w 21600"/>
                <a:gd name="T5" fmla="*/ 8019 h 21600"/>
                <a:gd name="T6" fmla="*/ 20117 w 21600"/>
                <a:gd name="T7" fmla="*/ 16145 h 21600"/>
                <a:gd name="T8" fmla="*/ 477 w 21600"/>
                <a:gd name="T9" fmla="*/ 8049 h 21600"/>
                <a:gd name="T10" fmla="*/ 24300 w 21600"/>
                <a:gd name="T11" fmla="*/ 10800 h 21600"/>
                <a:gd name="T12" fmla="*/ 21542 w 21600"/>
                <a:gd name="T13" fmla="*/ 13559 h 21600"/>
                <a:gd name="T14" fmla="*/ 18783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21483" y="10800"/>
                  </a:moveTo>
                  <a:cubicBezTo>
                    <a:pt x="21483" y="4899"/>
                    <a:pt x="16700" y="117"/>
                    <a:pt x="10800" y="117"/>
                  </a:cubicBezTo>
                  <a:cubicBezTo>
                    <a:pt x="4899" y="117"/>
                    <a:pt x="117" y="4899"/>
                    <a:pt x="117" y="10800"/>
                  </a:cubicBezTo>
                  <a:cubicBezTo>
                    <a:pt x="117" y="16700"/>
                    <a:pt x="4899" y="21483"/>
                    <a:pt x="10800" y="21483"/>
                  </a:cubicBezTo>
                  <a:cubicBezTo>
                    <a:pt x="14627" y="21483"/>
                    <a:pt x="18162" y="19435"/>
                    <a:pt x="20066" y="16115"/>
                  </a:cubicBezTo>
                  <a:lnTo>
                    <a:pt x="20167" y="16174"/>
                  </a:lnTo>
                  <a:cubicBezTo>
                    <a:pt x="18242" y="19530"/>
                    <a:pt x="14669" y="21599"/>
                    <a:pt x="10800" y="21600"/>
                  </a:cubicBezTo>
                  <a:cubicBezTo>
                    <a:pt x="4835" y="21600"/>
                    <a:pt x="0" y="1676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-1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21542" y="13559"/>
                  </a:lnTo>
                  <a:lnTo>
                    <a:pt x="18783" y="10800"/>
                  </a:lnTo>
                  <a:lnTo>
                    <a:pt x="21483" y="10800"/>
                  </a:ln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297" name="AutoShape 65"/>
            <p:cNvSpPr>
              <a:spLocks noChangeArrowheads="1"/>
            </p:cNvSpPr>
            <p:nvPr/>
          </p:nvSpPr>
          <p:spPr bwMode="auto">
            <a:xfrm rot="-3218701">
              <a:off x="4452" y="1932"/>
              <a:ext cx="240" cy="216"/>
            </a:xfrm>
            <a:custGeom>
              <a:avLst/>
              <a:gdLst>
                <a:gd name="G0" fmla="+- 0 0 0"/>
                <a:gd name="G1" fmla="+- 1955710 0 0"/>
                <a:gd name="G2" fmla="+- 0 0 195571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10683 0 0"/>
                <a:gd name="G9" fmla="+- 0 0 1955710"/>
                <a:gd name="G10" fmla="+- 10683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10683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10683 0"/>
                <a:gd name="G29" fmla="sin 10683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1955710"/>
                <a:gd name="G36" fmla="sin G34 1955710"/>
                <a:gd name="G37" fmla="+/ 195571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10683 G39"/>
                <a:gd name="G43" fmla="sin 10683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364 w 21600"/>
                <a:gd name="T5" fmla="*/ 8019 h 21600"/>
                <a:gd name="T6" fmla="*/ 20117 w 21600"/>
                <a:gd name="T7" fmla="*/ 16145 h 21600"/>
                <a:gd name="T8" fmla="*/ 477 w 21600"/>
                <a:gd name="T9" fmla="*/ 8049 h 21600"/>
                <a:gd name="T10" fmla="*/ 24300 w 21600"/>
                <a:gd name="T11" fmla="*/ 10800 h 21600"/>
                <a:gd name="T12" fmla="*/ 21542 w 21600"/>
                <a:gd name="T13" fmla="*/ 13559 h 21600"/>
                <a:gd name="T14" fmla="*/ 18783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21483" y="10800"/>
                  </a:moveTo>
                  <a:cubicBezTo>
                    <a:pt x="21483" y="4899"/>
                    <a:pt x="16700" y="117"/>
                    <a:pt x="10800" y="117"/>
                  </a:cubicBezTo>
                  <a:cubicBezTo>
                    <a:pt x="4899" y="117"/>
                    <a:pt x="117" y="4899"/>
                    <a:pt x="117" y="10800"/>
                  </a:cubicBezTo>
                  <a:cubicBezTo>
                    <a:pt x="117" y="16700"/>
                    <a:pt x="4899" y="21483"/>
                    <a:pt x="10800" y="21483"/>
                  </a:cubicBezTo>
                  <a:cubicBezTo>
                    <a:pt x="14627" y="21483"/>
                    <a:pt x="18162" y="19435"/>
                    <a:pt x="20066" y="16115"/>
                  </a:cubicBezTo>
                  <a:lnTo>
                    <a:pt x="20167" y="16174"/>
                  </a:lnTo>
                  <a:cubicBezTo>
                    <a:pt x="18242" y="19530"/>
                    <a:pt x="14669" y="21599"/>
                    <a:pt x="10800" y="21600"/>
                  </a:cubicBezTo>
                  <a:cubicBezTo>
                    <a:pt x="4835" y="21600"/>
                    <a:pt x="0" y="1676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-1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21542" y="13559"/>
                  </a:lnTo>
                  <a:lnTo>
                    <a:pt x="18783" y="10800"/>
                  </a:lnTo>
                  <a:lnTo>
                    <a:pt x="21483" y="10800"/>
                  </a:ln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298" name="AutoShape 66"/>
            <p:cNvSpPr>
              <a:spLocks noChangeArrowheads="1"/>
            </p:cNvSpPr>
            <p:nvPr/>
          </p:nvSpPr>
          <p:spPr bwMode="auto">
            <a:xfrm rot="-3218701">
              <a:off x="3876" y="1308"/>
              <a:ext cx="240" cy="216"/>
            </a:xfrm>
            <a:custGeom>
              <a:avLst/>
              <a:gdLst>
                <a:gd name="G0" fmla="+- 0 0 0"/>
                <a:gd name="G1" fmla="+- 1955710 0 0"/>
                <a:gd name="G2" fmla="+- 0 0 195571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10683 0 0"/>
                <a:gd name="G9" fmla="+- 0 0 1955710"/>
                <a:gd name="G10" fmla="+- 10683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10683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10683 0"/>
                <a:gd name="G29" fmla="sin 10683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1955710"/>
                <a:gd name="G36" fmla="sin G34 1955710"/>
                <a:gd name="G37" fmla="+/ 195571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10683 G39"/>
                <a:gd name="G43" fmla="sin 10683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364 w 21600"/>
                <a:gd name="T5" fmla="*/ 8019 h 21600"/>
                <a:gd name="T6" fmla="*/ 20117 w 21600"/>
                <a:gd name="T7" fmla="*/ 16145 h 21600"/>
                <a:gd name="T8" fmla="*/ 477 w 21600"/>
                <a:gd name="T9" fmla="*/ 8049 h 21600"/>
                <a:gd name="T10" fmla="*/ 24300 w 21600"/>
                <a:gd name="T11" fmla="*/ 10800 h 21600"/>
                <a:gd name="T12" fmla="*/ 21542 w 21600"/>
                <a:gd name="T13" fmla="*/ 13559 h 21600"/>
                <a:gd name="T14" fmla="*/ 18783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21483" y="10800"/>
                  </a:moveTo>
                  <a:cubicBezTo>
                    <a:pt x="21483" y="4899"/>
                    <a:pt x="16700" y="117"/>
                    <a:pt x="10800" y="117"/>
                  </a:cubicBezTo>
                  <a:cubicBezTo>
                    <a:pt x="4899" y="117"/>
                    <a:pt x="117" y="4899"/>
                    <a:pt x="117" y="10800"/>
                  </a:cubicBezTo>
                  <a:cubicBezTo>
                    <a:pt x="117" y="16700"/>
                    <a:pt x="4899" y="21483"/>
                    <a:pt x="10800" y="21483"/>
                  </a:cubicBezTo>
                  <a:cubicBezTo>
                    <a:pt x="14627" y="21483"/>
                    <a:pt x="18162" y="19435"/>
                    <a:pt x="20066" y="16115"/>
                  </a:cubicBezTo>
                  <a:lnTo>
                    <a:pt x="20167" y="16174"/>
                  </a:lnTo>
                  <a:cubicBezTo>
                    <a:pt x="18242" y="19530"/>
                    <a:pt x="14669" y="21599"/>
                    <a:pt x="10800" y="21600"/>
                  </a:cubicBezTo>
                  <a:cubicBezTo>
                    <a:pt x="4835" y="21600"/>
                    <a:pt x="0" y="1676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-1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21542" y="13559"/>
                  </a:lnTo>
                  <a:lnTo>
                    <a:pt x="18783" y="10800"/>
                  </a:lnTo>
                  <a:lnTo>
                    <a:pt x="21483" y="10800"/>
                  </a:ln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299" name="AutoShape 67"/>
            <p:cNvSpPr>
              <a:spLocks noChangeArrowheads="1"/>
            </p:cNvSpPr>
            <p:nvPr/>
          </p:nvSpPr>
          <p:spPr bwMode="auto">
            <a:xfrm rot="-3218701">
              <a:off x="4020" y="1932"/>
              <a:ext cx="240" cy="216"/>
            </a:xfrm>
            <a:custGeom>
              <a:avLst/>
              <a:gdLst>
                <a:gd name="G0" fmla="+- 0 0 0"/>
                <a:gd name="G1" fmla="+- 1955710 0 0"/>
                <a:gd name="G2" fmla="+- 0 0 195571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10683 0 0"/>
                <a:gd name="G9" fmla="+- 0 0 1955710"/>
                <a:gd name="G10" fmla="+- 10683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10683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10683 0"/>
                <a:gd name="G29" fmla="sin 10683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1955710"/>
                <a:gd name="G36" fmla="sin G34 1955710"/>
                <a:gd name="G37" fmla="+/ 195571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10683 G39"/>
                <a:gd name="G43" fmla="sin 10683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364 w 21600"/>
                <a:gd name="T5" fmla="*/ 8019 h 21600"/>
                <a:gd name="T6" fmla="*/ 20117 w 21600"/>
                <a:gd name="T7" fmla="*/ 16145 h 21600"/>
                <a:gd name="T8" fmla="*/ 477 w 21600"/>
                <a:gd name="T9" fmla="*/ 8049 h 21600"/>
                <a:gd name="T10" fmla="*/ 24300 w 21600"/>
                <a:gd name="T11" fmla="*/ 10800 h 21600"/>
                <a:gd name="T12" fmla="*/ 21542 w 21600"/>
                <a:gd name="T13" fmla="*/ 13559 h 21600"/>
                <a:gd name="T14" fmla="*/ 18783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21483" y="10800"/>
                  </a:moveTo>
                  <a:cubicBezTo>
                    <a:pt x="21483" y="4899"/>
                    <a:pt x="16700" y="117"/>
                    <a:pt x="10800" y="117"/>
                  </a:cubicBezTo>
                  <a:cubicBezTo>
                    <a:pt x="4899" y="117"/>
                    <a:pt x="117" y="4899"/>
                    <a:pt x="117" y="10800"/>
                  </a:cubicBezTo>
                  <a:cubicBezTo>
                    <a:pt x="117" y="16700"/>
                    <a:pt x="4899" y="21483"/>
                    <a:pt x="10800" y="21483"/>
                  </a:cubicBezTo>
                  <a:cubicBezTo>
                    <a:pt x="14627" y="21483"/>
                    <a:pt x="18162" y="19435"/>
                    <a:pt x="20066" y="16115"/>
                  </a:cubicBezTo>
                  <a:lnTo>
                    <a:pt x="20167" y="16174"/>
                  </a:lnTo>
                  <a:cubicBezTo>
                    <a:pt x="18242" y="19530"/>
                    <a:pt x="14669" y="21599"/>
                    <a:pt x="10800" y="21600"/>
                  </a:cubicBezTo>
                  <a:cubicBezTo>
                    <a:pt x="4835" y="21600"/>
                    <a:pt x="0" y="1676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-1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21542" y="13559"/>
                  </a:lnTo>
                  <a:lnTo>
                    <a:pt x="18783" y="10800"/>
                  </a:lnTo>
                  <a:lnTo>
                    <a:pt x="21483" y="10800"/>
                  </a:ln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300" name="Line 68"/>
            <p:cNvSpPr>
              <a:spLocks noChangeShapeType="1"/>
            </p:cNvSpPr>
            <p:nvPr/>
          </p:nvSpPr>
          <p:spPr bwMode="auto">
            <a:xfrm flipH="1" flipV="1">
              <a:off x="4320" y="2112"/>
              <a:ext cx="576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301" name="Line 69"/>
            <p:cNvSpPr>
              <a:spLocks noChangeShapeType="1"/>
            </p:cNvSpPr>
            <p:nvPr/>
          </p:nvSpPr>
          <p:spPr bwMode="auto">
            <a:xfrm flipH="1" flipV="1">
              <a:off x="4320" y="2112"/>
              <a:ext cx="144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302" name="Line 70"/>
            <p:cNvSpPr>
              <a:spLocks noChangeShapeType="1"/>
            </p:cNvSpPr>
            <p:nvPr/>
          </p:nvSpPr>
          <p:spPr bwMode="auto">
            <a:xfrm flipV="1">
              <a:off x="4080" y="2112"/>
              <a:ext cx="2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303" name="Line 71"/>
            <p:cNvSpPr>
              <a:spLocks noChangeShapeType="1"/>
            </p:cNvSpPr>
            <p:nvPr/>
          </p:nvSpPr>
          <p:spPr bwMode="auto">
            <a:xfrm flipH="1" flipV="1">
              <a:off x="4176" y="1488"/>
              <a:ext cx="144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304" name="Line 72"/>
            <p:cNvSpPr>
              <a:spLocks noChangeShapeType="1"/>
            </p:cNvSpPr>
            <p:nvPr/>
          </p:nvSpPr>
          <p:spPr bwMode="auto">
            <a:xfrm flipH="1" flipV="1">
              <a:off x="4176" y="1488"/>
              <a:ext cx="576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305" name="Oval 73"/>
            <p:cNvSpPr>
              <a:spLocks noChangeArrowheads="1"/>
            </p:cNvSpPr>
            <p:nvPr/>
          </p:nvSpPr>
          <p:spPr bwMode="auto">
            <a:xfrm>
              <a:off x="3984" y="2544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306" name="Oval 74"/>
            <p:cNvSpPr>
              <a:spLocks noChangeArrowheads="1"/>
            </p:cNvSpPr>
            <p:nvPr/>
          </p:nvSpPr>
          <p:spPr bwMode="auto">
            <a:xfrm>
              <a:off x="4224" y="1920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307" name="Oval 75"/>
            <p:cNvSpPr>
              <a:spLocks noChangeArrowheads="1"/>
            </p:cNvSpPr>
            <p:nvPr/>
          </p:nvSpPr>
          <p:spPr bwMode="auto">
            <a:xfrm>
              <a:off x="4368" y="2544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308" name="Oval 76"/>
            <p:cNvSpPr>
              <a:spLocks noChangeArrowheads="1"/>
            </p:cNvSpPr>
            <p:nvPr/>
          </p:nvSpPr>
          <p:spPr bwMode="auto">
            <a:xfrm>
              <a:off x="4800" y="2544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309" name="Oval 77"/>
            <p:cNvSpPr>
              <a:spLocks noChangeArrowheads="1"/>
            </p:cNvSpPr>
            <p:nvPr/>
          </p:nvSpPr>
          <p:spPr bwMode="auto">
            <a:xfrm>
              <a:off x="4656" y="1920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310" name="Oval 78"/>
            <p:cNvSpPr>
              <a:spLocks noChangeArrowheads="1"/>
            </p:cNvSpPr>
            <p:nvPr/>
          </p:nvSpPr>
          <p:spPr bwMode="auto">
            <a:xfrm>
              <a:off x="4080" y="1296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311" name="Oval 79"/>
            <p:cNvSpPr>
              <a:spLocks noChangeArrowheads="1"/>
            </p:cNvSpPr>
            <p:nvPr/>
          </p:nvSpPr>
          <p:spPr bwMode="auto">
            <a:xfrm>
              <a:off x="4512" y="1296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312" name="Oval 80"/>
            <p:cNvSpPr>
              <a:spLocks noChangeArrowheads="1"/>
            </p:cNvSpPr>
            <p:nvPr/>
          </p:nvSpPr>
          <p:spPr bwMode="auto">
            <a:xfrm>
              <a:off x="4944" y="1296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313" name="Text Box 81"/>
            <p:cNvSpPr txBox="1">
              <a:spLocks noChangeArrowheads="1"/>
            </p:cNvSpPr>
            <p:nvPr/>
          </p:nvSpPr>
          <p:spPr bwMode="auto">
            <a:xfrm>
              <a:off x="3601" y="2954"/>
              <a:ext cx="188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i="1"/>
                <a:t>recurrent</a:t>
              </a:r>
            </a:p>
            <a:p>
              <a:pPr algn="ctr"/>
              <a:r>
                <a:rPr lang="en-US" altLang="en-US" i="1"/>
                <a:t>(feedback connections)</a:t>
              </a:r>
            </a:p>
          </p:txBody>
        </p:sp>
      </p:grpSp>
      <p:pic>
        <p:nvPicPr>
          <p:cNvPr id="351314" name="Picture 82" descr="E:\Classes\CSE 599\Spring99\Slides\Week6\Figures\elmannew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275" y="1885950"/>
            <a:ext cx="3248025" cy="288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78704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1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1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Artificial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953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We will learn a computing model </a:t>
            </a:r>
            <a:r>
              <a:rPr lang="en-US" b="1" dirty="0">
                <a:solidFill>
                  <a:srgbClr val="7030A0"/>
                </a:solidFill>
              </a:rPr>
              <a:t>inspired</a:t>
            </a:r>
            <a:r>
              <a:rPr lang="en-US" dirty="0"/>
              <a:t> by the biological neural network. However, everything we will learn today is implemented in software, on traditional computers.</a:t>
            </a:r>
          </a:p>
          <a:p>
            <a:endParaRPr lang="en-US" dirty="0"/>
          </a:p>
          <a:p>
            <a:r>
              <a:rPr lang="en-US" dirty="0"/>
              <a:t>There are some research projects that implement </a:t>
            </a:r>
            <a:r>
              <a:rPr lang="en-US" b="1" dirty="0">
                <a:solidFill>
                  <a:srgbClr val="7030A0"/>
                </a:solidFill>
              </a:rPr>
              <a:t>neural networks</a:t>
            </a:r>
            <a:r>
              <a:rPr lang="en-US" b="1" dirty="0"/>
              <a:t> </a:t>
            </a:r>
            <a:r>
              <a:rPr lang="en-US" dirty="0"/>
              <a:t>in hardware (IBM synapse, others)</a:t>
            </a:r>
          </a:p>
          <a:p>
            <a:r>
              <a:rPr lang="en-US" dirty="0"/>
              <a:t>ANN are a popular learning model for </a:t>
            </a:r>
            <a:r>
              <a:rPr lang="en-US" b="1" dirty="0">
                <a:solidFill>
                  <a:srgbClr val="7030A0"/>
                </a:solidFill>
              </a:rPr>
              <a:t>Supervised Learning </a:t>
            </a:r>
            <a:r>
              <a:rPr lang="en-US" b="1" dirty="0"/>
              <a:t>(</a:t>
            </a:r>
            <a:r>
              <a:rPr lang="en-US" b="1" dirty="0">
                <a:solidFill>
                  <a:srgbClr val="000099"/>
                </a:solidFill>
              </a:rPr>
              <a:t>Classification</a:t>
            </a:r>
            <a:r>
              <a:rPr lang="en-US" dirty="0"/>
              <a:t>, as well as </a:t>
            </a:r>
            <a:r>
              <a:rPr lang="en-US" b="1" dirty="0">
                <a:solidFill>
                  <a:srgbClr val="00B050"/>
                </a:solidFill>
              </a:rPr>
              <a:t>Regression</a:t>
            </a:r>
            <a:r>
              <a:rPr lang="en-US" b="1" dirty="0"/>
              <a:t>)</a:t>
            </a:r>
          </a:p>
          <a:p>
            <a:r>
              <a:rPr lang="en-US" dirty="0"/>
              <a:t>Recent Developments in </a:t>
            </a:r>
            <a:r>
              <a:rPr lang="en-US" b="1" dirty="0">
                <a:solidFill>
                  <a:srgbClr val="7030A0"/>
                </a:solidFill>
              </a:rPr>
              <a:t>Deep Learning </a:t>
            </a:r>
            <a:r>
              <a:rPr lang="en-US" dirty="0"/>
              <a:t>are based on ANN</a:t>
            </a:r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B067-3016-4C19-BDB8-7421A05D4E8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5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dirty="0">
                <a:solidFill>
                  <a:schemeClr val="accent2"/>
                </a:solidFill>
              </a:rPr>
              <a:t>Prototypical  Feed Forward Artificial Neural Networks</a:t>
            </a:r>
          </a:p>
        </p:txBody>
      </p:sp>
      <p:sp>
        <p:nvSpPr>
          <p:cNvPr id="9219" name="Rectangle 1070"/>
          <p:cNvSpPr>
            <a:spLocks noGrp="1" noChangeArrowheads="1"/>
          </p:cNvSpPr>
          <p:nvPr>
            <p:ph type="body" sz="half" idx="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The information is propagated from the inputs to the outputs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Most nonlinear functions can be learnt from this ANN </a:t>
            </a:r>
            <a:r>
              <a:rPr lang="en-US" altLang="en-US" sz="2400" dirty="0" err="1"/>
              <a:t>archtecture</a:t>
            </a:r>
            <a:r>
              <a:rPr lang="en-US" altLang="en-US" sz="24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>
                <a:solidFill>
                  <a:schemeClr val="accent2"/>
                </a:solidFill>
              </a:rPr>
              <a:t>Where </a:t>
            </a:r>
            <a:r>
              <a:rPr lang="en-US" altLang="en-US" sz="2400" b="1">
                <a:solidFill>
                  <a:schemeClr val="accent2"/>
                </a:solidFill>
              </a:rPr>
              <a:t>is the </a:t>
            </a:r>
            <a:r>
              <a:rPr lang="en-US" altLang="en-US" sz="2400" b="1" dirty="0">
                <a:solidFill>
                  <a:schemeClr val="accent2"/>
                </a:solidFill>
              </a:rPr>
              <a:t>learning 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>
                <a:solidFill>
                  <a:schemeClr val="accent2"/>
                </a:solidFill>
              </a:rPr>
              <a:t>The Learning is stored in the weights on each connection between layers</a:t>
            </a:r>
          </a:p>
        </p:txBody>
      </p:sp>
      <p:sp>
        <p:nvSpPr>
          <p:cNvPr id="9220" name="Oval 1028"/>
          <p:cNvSpPr>
            <a:spLocks noChangeArrowheads="1"/>
          </p:cNvSpPr>
          <p:nvPr/>
        </p:nvSpPr>
        <p:spPr bwMode="auto">
          <a:xfrm>
            <a:off x="1116013" y="4365625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9221" name="Oval 1029"/>
          <p:cNvSpPr>
            <a:spLocks noChangeArrowheads="1"/>
          </p:cNvSpPr>
          <p:nvPr/>
        </p:nvSpPr>
        <p:spPr bwMode="auto">
          <a:xfrm>
            <a:off x="1692275" y="4365625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9222" name="Oval 1030"/>
          <p:cNvSpPr>
            <a:spLocks noChangeArrowheads="1"/>
          </p:cNvSpPr>
          <p:nvPr/>
        </p:nvSpPr>
        <p:spPr bwMode="auto">
          <a:xfrm>
            <a:off x="2268538" y="4365625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9223" name="Oval 1031"/>
          <p:cNvSpPr>
            <a:spLocks noChangeArrowheads="1"/>
          </p:cNvSpPr>
          <p:nvPr/>
        </p:nvSpPr>
        <p:spPr bwMode="auto">
          <a:xfrm>
            <a:off x="2916238" y="4365625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9224" name="Oval 1032"/>
          <p:cNvSpPr>
            <a:spLocks noChangeArrowheads="1"/>
          </p:cNvSpPr>
          <p:nvPr/>
        </p:nvSpPr>
        <p:spPr bwMode="auto">
          <a:xfrm>
            <a:off x="3563938" y="4365625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9225" name="Oval 1033"/>
          <p:cNvSpPr>
            <a:spLocks noChangeArrowheads="1"/>
          </p:cNvSpPr>
          <p:nvPr/>
        </p:nvSpPr>
        <p:spPr bwMode="auto">
          <a:xfrm>
            <a:off x="1116013" y="3502025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9226" name="Oval 1034"/>
          <p:cNvSpPr>
            <a:spLocks noChangeArrowheads="1"/>
          </p:cNvSpPr>
          <p:nvPr/>
        </p:nvSpPr>
        <p:spPr bwMode="auto">
          <a:xfrm>
            <a:off x="1692275" y="3502025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9227" name="Oval 1035"/>
          <p:cNvSpPr>
            <a:spLocks noChangeArrowheads="1"/>
          </p:cNvSpPr>
          <p:nvPr/>
        </p:nvSpPr>
        <p:spPr bwMode="auto">
          <a:xfrm>
            <a:off x="2268538" y="3502025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9228" name="Oval 1036"/>
          <p:cNvSpPr>
            <a:spLocks noChangeArrowheads="1"/>
          </p:cNvSpPr>
          <p:nvPr/>
        </p:nvSpPr>
        <p:spPr bwMode="auto">
          <a:xfrm>
            <a:off x="2916238" y="3502025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9229" name="Oval 1037"/>
          <p:cNvSpPr>
            <a:spLocks noChangeArrowheads="1"/>
          </p:cNvSpPr>
          <p:nvPr/>
        </p:nvSpPr>
        <p:spPr bwMode="auto">
          <a:xfrm>
            <a:off x="3563938" y="3502025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9230" name="Rectangle 1038"/>
          <p:cNvSpPr>
            <a:spLocks noChangeArrowheads="1"/>
          </p:cNvSpPr>
          <p:nvPr/>
        </p:nvSpPr>
        <p:spPr bwMode="auto">
          <a:xfrm>
            <a:off x="539750" y="5518150"/>
            <a:ext cx="287338" cy="287338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9231" name="Rectangle 1039"/>
          <p:cNvSpPr>
            <a:spLocks noChangeArrowheads="1"/>
          </p:cNvSpPr>
          <p:nvPr/>
        </p:nvSpPr>
        <p:spPr bwMode="auto">
          <a:xfrm>
            <a:off x="1044575" y="5518150"/>
            <a:ext cx="287338" cy="287338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9232" name="Rectangle 1040"/>
          <p:cNvSpPr>
            <a:spLocks noChangeArrowheads="1"/>
          </p:cNvSpPr>
          <p:nvPr/>
        </p:nvSpPr>
        <p:spPr bwMode="auto">
          <a:xfrm>
            <a:off x="1620838" y="5518150"/>
            <a:ext cx="287337" cy="287338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9233" name="Rectangle 1041"/>
          <p:cNvSpPr>
            <a:spLocks noChangeArrowheads="1"/>
          </p:cNvSpPr>
          <p:nvPr/>
        </p:nvSpPr>
        <p:spPr bwMode="auto">
          <a:xfrm>
            <a:off x="2197100" y="5518150"/>
            <a:ext cx="287338" cy="287338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9234" name="Rectangle 1042"/>
          <p:cNvSpPr>
            <a:spLocks noChangeArrowheads="1"/>
          </p:cNvSpPr>
          <p:nvPr/>
        </p:nvSpPr>
        <p:spPr bwMode="auto">
          <a:xfrm>
            <a:off x="2773363" y="5518150"/>
            <a:ext cx="287337" cy="287338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9235" name="Rectangle 1043"/>
          <p:cNvSpPr>
            <a:spLocks noChangeArrowheads="1"/>
          </p:cNvSpPr>
          <p:nvPr/>
        </p:nvSpPr>
        <p:spPr bwMode="auto">
          <a:xfrm>
            <a:off x="3348038" y="5518150"/>
            <a:ext cx="287337" cy="287338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9236" name="Rectangle 1044"/>
          <p:cNvSpPr>
            <a:spLocks noChangeArrowheads="1"/>
          </p:cNvSpPr>
          <p:nvPr/>
        </p:nvSpPr>
        <p:spPr bwMode="auto">
          <a:xfrm>
            <a:off x="3924300" y="5518150"/>
            <a:ext cx="287338" cy="287338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9237" name="Oval 1045"/>
          <p:cNvSpPr>
            <a:spLocks noChangeArrowheads="1"/>
          </p:cNvSpPr>
          <p:nvPr/>
        </p:nvSpPr>
        <p:spPr bwMode="auto">
          <a:xfrm>
            <a:off x="1979613" y="2638425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9238" name="Oval 1046"/>
          <p:cNvSpPr>
            <a:spLocks noChangeArrowheads="1"/>
          </p:cNvSpPr>
          <p:nvPr/>
        </p:nvSpPr>
        <p:spPr bwMode="auto">
          <a:xfrm>
            <a:off x="2627313" y="2638425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9239" name="Line 1047"/>
          <p:cNvSpPr>
            <a:spLocks noChangeShapeType="1"/>
          </p:cNvSpPr>
          <p:nvPr/>
        </p:nvSpPr>
        <p:spPr bwMode="auto">
          <a:xfrm flipV="1">
            <a:off x="1331913" y="3068638"/>
            <a:ext cx="863600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40" name="Line 1048"/>
          <p:cNvSpPr>
            <a:spLocks noChangeShapeType="1"/>
          </p:cNvSpPr>
          <p:nvPr/>
        </p:nvSpPr>
        <p:spPr bwMode="auto">
          <a:xfrm flipV="1">
            <a:off x="1979613" y="3068638"/>
            <a:ext cx="215900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41" name="Line 1049"/>
          <p:cNvSpPr>
            <a:spLocks noChangeShapeType="1"/>
          </p:cNvSpPr>
          <p:nvPr/>
        </p:nvSpPr>
        <p:spPr bwMode="auto">
          <a:xfrm flipV="1">
            <a:off x="1979613" y="3068638"/>
            <a:ext cx="863600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42" name="Line 1050"/>
          <p:cNvSpPr>
            <a:spLocks noChangeShapeType="1"/>
          </p:cNvSpPr>
          <p:nvPr/>
        </p:nvSpPr>
        <p:spPr bwMode="auto">
          <a:xfrm flipH="1" flipV="1">
            <a:off x="2195513" y="3068638"/>
            <a:ext cx="288925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43" name="Line 1051"/>
          <p:cNvSpPr>
            <a:spLocks noChangeShapeType="1"/>
          </p:cNvSpPr>
          <p:nvPr/>
        </p:nvSpPr>
        <p:spPr bwMode="auto">
          <a:xfrm flipH="1" flipV="1">
            <a:off x="2195513" y="3068638"/>
            <a:ext cx="936625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44" name="Line 1052"/>
          <p:cNvSpPr>
            <a:spLocks noChangeShapeType="1"/>
          </p:cNvSpPr>
          <p:nvPr/>
        </p:nvSpPr>
        <p:spPr bwMode="auto">
          <a:xfrm flipH="1" flipV="1">
            <a:off x="2195513" y="3068638"/>
            <a:ext cx="1584325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45" name="Line 1053"/>
          <p:cNvSpPr>
            <a:spLocks noChangeShapeType="1"/>
          </p:cNvSpPr>
          <p:nvPr/>
        </p:nvSpPr>
        <p:spPr bwMode="auto">
          <a:xfrm flipV="1">
            <a:off x="1331913" y="3068638"/>
            <a:ext cx="1511300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46" name="Line 1054"/>
          <p:cNvSpPr>
            <a:spLocks noChangeShapeType="1"/>
          </p:cNvSpPr>
          <p:nvPr/>
        </p:nvSpPr>
        <p:spPr bwMode="auto">
          <a:xfrm flipV="1">
            <a:off x="2484438" y="3068638"/>
            <a:ext cx="358775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47" name="Line 1055"/>
          <p:cNvSpPr>
            <a:spLocks noChangeShapeType="1"/>
          </p:cNvSpPr>
          <p:nvPr/>
        </p:nvSpPr>
        <p:spPr bwMode="auto">
          <a:xfrm flipH="1" flipV="1">
            <a:off x="2843213" y="3068638"/>
            <a:ext cx="288925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48" name="Line 1056"/>
          <p:cNvSpPr>
            <a:spLocks noChangeShapeType="1"/>
          </p:cNvSpPr>
          <p:nvPr/>
        </p:nvSpPr>
        <p:spPr bwMode="auto">
          <a:xfrm flipH="1" flipV="1">
            <a:off x="2843213" y="3068638"/>
            <a:ext cx="936625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49" name="Line 1057"/>
          <p:cNvSpPr>
            <a:spLocks noChangeShapeType="1"/>
          </p:cNvSpPr>
          <p:nvPr/>
        </p:nvSpPr>
        <p:spPr bwMode="auto">
          <a:xfrm flipV="1">
            <a:off x="684213" y="4797425"/>
            <a:ext cx="647700" cy="7191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50" name="Line 1058"/>
          <p:cNvSpPr>
            <a:spLocks noChangeShapeType="1"/>
          </p:cNvSpPr>
          <p:nvPr/>
        </p:nvSpPr>
        <p:spPr bwMode="auto">
          <a:xfrm flipV="1">
            <a:off x="684213" y="4797425"/>
            <a:ext cx="1223962" cy="7191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51" name="Line 1059"/>
          <p:cNvSpPr>
            <a:spLocks noChangeShapeType="1"/>
          </p:cNvSpPr>
          <p:nvPr/>
        </p:nvSpPr>
        <p:spPr bwMode="auto">
          <a:xfrm flipV="1">
            <a:off x="684213" y="4797425"/>
            <a:ext cx="1800225" cy="7191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52" name="Line 1060"/>
          <p:cNvSpPr>
            <a:spLocks noChangeShapeType="1"/>
          </p:cNvSpPr>
          <p:nvPr/>
        </p:nvSpPr>
        <p:spPr bwMode="auto">
          <a:xfrm flipV="1">
            <a:off x="755650" y="4797425"/>
            <a:ext cx="2376488" cy="7191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53" name="Line 1061"/>
          <p:cNvSpPr>
            <a:spLocks noChangeShapeType="1"/>
          </p:cNvSpPr>
          <p:nvPr/>
        </p:nvSpPr>
        <p:spPr bwMode="auto">
          <a:xfrm flipV="1">
            <a:off x="755650" y="4797425"/>
            <a:ext cx="3024188" cy="7191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54" name="Line 1062"/>
          <p:cNvSpPr>
            <a:spLocks noChangeShapeType="1"/>
          </p:cNvSpPr>
          <p:nvPr/>
        </p:nvSpPr>
        <p:spPr bwMode="auto">
          <a:xfrm flipH="1" flipV="1">
            <a:off x="1331913" y="4797425"/>
            <a:ext cx="2736850" cy="7191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55" name="Line 1063"/>
          <p:cNvSpPr>
            <a:spLocks noChangeShapeType="1"/>
          </p:cNvSpPr>
          <p:nvPr/>
        </p:nvSpPr>
        <p:spPr bwMode="auto">
          <a:xfrm flipH="1" flipV="1">
            <a:off x="1908175" y="4797425"/>
            <a:ext cx="2160588" cy="7191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56" name="Line 1064"/>
          <p:cNvSpPr>
            <a:spLocks noChangeShapeType="1"/>
          </p:cNvSpPr>
          <p:nvPr/>
        </p:nvSpPr>
        <p:spPr bwMode="auto">
          <a:xfrm flipH="1" flipV="1">
            <a:off x="2484438" y="4797425"/>
            <a:ext cx="1584325" cy="7191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57" name="Line 1065"/>
          <p:cNvSpPr>
            <a:spLocks noChangeShapeType="1"/>
          </p:cNvSpPr>
          <p:nvPr/>
        </p:nvSpPr>
        <p:spPr bwMode="auto">
          <a:xfrm flipH="1" flipV="1">
            <a:off x="3132138" y="4797425"/>
            <a:ext cx="936625" cy="7191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58" name="Line 1066"/>
          <p:cNvSpPr>
            <a:spLocks noChangeShapeType="1"/>
          </p:cNvSpPr>
          <p:nvPr/>
        </p:nvSpPr>
        <p:spPr bwMode="auto">
          <a:xfrm flipH="1" flipV="1">
            <a:off x="3779838" y="4797425"/>
            <a:ext cx="288925" cy="7191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59" name="Line 1067"/>
          <p:cNvSpPr>
            <a:spLocks noChangeShapeType="1"/>
          </p:cNvSpPr>
          <p:nvPr/>
        </p:nvSpPr>
        <p:spPr bwMode="auto">
          <a:xfrm flipV="1">
            <a:off x="2195513" y="213360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60" name="Line 1068"/>
          <p:cNvSpPr>
            <a:spLocks noChangeShapeType="1"/>
          </p:cNvSpPr>
          <p:nvPr/>
        </p:nvSpPr>
        <p:spPr bwMode="auto">
          <a:xfrm flipV="1">
            <a:off x="2843213" y="213360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61" name="Line 1071"/>
          <p:cNvSpPr>
            <a:spLocks noChangeShapeType="1"/>
          </p:cNvSpPr>
          <p:nvPr/>
        </p:nvSpPr>
        <p:spPr bwMode="auto">
          <a:xfrm flipV="1">
            <a:off x="1331913" y="3933825"/>
            <a:ext cx="2447925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62" name="Line 1072"/>
          <p:cNvSpPr>
            <a:spLocks noChangeShapeType="1"/>
          </p:cNvSpPr>
          <p:nvPr/>
        </p:nvSpPr>
        <p:spPr bwMode="auto">
          <a:xfrm flipV="1">
            <a:off x="1331913" y="3933825"/>
            <a:ext cx="1800225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63" name="Line 1073"/>
          <p:cNvSpPr>
            <a:spLocks noChangeShapeType="1"/>
          </p:cNvSpPr>
          <p:nvPr/>
        </p:nvSpPr>
        <p:spPr bwMode="auto">
          <a:xfrm flipV="1">
            <a:off x="1331913" y="3933825"/>
            <a:ext cx="1152525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64" name="Line 1074"/>
          <p:cNvSpPr>
            <a:spLocks noChangeShapeType="1"/>
          </p:cNvSpPr>
          <p:nvPr/>
        </p:nvSpPr>
        <p:spPr bwMode="auto">
          <a:xfrm flipV="1">
            <a:off x="1331913" y="3933825"/>
            <a:ext cx="576262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65" name="Line 1075"/>
          <p:cNvSpPr>
            <a:spLocks noChangeShapeType="1"/>
          </p:cNvSpPr>
          <p:nvPr/>
        </p:nvSpPr>
        <p:spPr bwMode="auto">
          <a:xfrm flipV="1">
            <a:off x="1331913" y="393382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66" name="Line 1076"/>
          <p:cNvSpPr>
            <a:spLocks noChangeShapeType="1"/>
          </p:cNvSpPr>
          <p:nvPr/>
        </p:nvSpPr>
        <p:spPr bwMode="auto">
          <a:xfrm>
            <a:off x="1331913" y="3933825"/>
            <a:ext cx="2447925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67" name="Line 1077"/>
          <p:cNvSpPr>
            <a:spLocks noChangeShapeType="1"/>
          </p:cNvSpPr>
          <p:nvPr/>
        </p:nvSpPr>
        <p:spPr bwMode="auto">
          <a:xfrm>
            <a:off x="1908175" y="3933825"/>
            <a:ext cx="1871663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68" name="Line 1078"/>
          <p:cNvSpPr>
            <a:spLocks noChangeShapeType="1"/>
          </p:cNvSpPr>
          <p:nvPr/>
        </p:nvSpPr>
        <p:spPr bwMode="auto">
          <a:xfrm>
            <a:off x="2484438" y="3933825"/>
            <a:ext cx="1366837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69" name="Line 1079"/>
          <p:cNvSpPr>
            <a:spLocks noChangeShapeType="1"/>
          </p:cNvSpPr>
          <p:nvPr/>
        </p:nvSpPr>
        <p:spPr bwMode="auto">
          <a:xfrm>
            <a:off x="3132138" y="3933825"/>
            <a:ext cx="647700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70" name="Line 1080"/>
          <p:cNvSpPr>
            <a:spLocks noChangeShapeType="1"/>
          </p:cNvSpPr>
          <p:nvPr/>
        </p:nvSpPr>
        <p:spPr bwMode="auto">
          <a:xfrm>
            <a:off x="3779838" y="393382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71" name="Line 1081"/>
          <p:cNvSpPr>
            <a:spLocks noChangeShapeType="1"/>
          </p:cNvSpPr>
          <p:nvPr/>
        </p:nvSpPr>
        <p:spPr bwMode="auto">
          <a:xfrm flipH="1" flipV="1">
            <a:off x="1331913" y="3933825"/>
            <a:ext cx="576262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72" name="Line 1082"/>
          <p:cNvSpPr>
            <a:spLocks noChangeShapeType="1"/>
          </p:cNvSpPr>
          <p:nvPr/>
        </p:nvSpPr>
        <p:spPr bwMode="auto">
          <a:xfrm flipV="1">
            <a:off x="1908175" y="393382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73" name="Line 1083"/>
          <p:cNvSpPr>
            <a:spLocks noChangeShapeType="1"/>
          </p:cNvSpPr>
          <p:nvPr/>
        </p:nvSpPr>
        <p:spPr bwMode="auto">
          <a:xfrm flipV="1">
            <a:off x="1908175" y="3933825"/>
            <a:ext cx="576263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74" name="Line 1084"/>
          <p:cNvSpPr>
            <a:spLocks noChangeShapeType="1"/>
          </p:cNvSpPr>
          <p:nvPr/>
        </p:nvSpPr>
        <p:spPr bwMode="auto">
          <a:xfrm flipV="1">
            <a:off x="1908175" y="3933825"/>
            <a:ext cx="1223963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75" name="Line 1085"/>
          <p:cNvSpPr>
            <a:spLocks noChangeShapeType="1"/>
          </p:cNvSpPr>
          <p:nvPr/>
        </p:nvSpPr>
        <p:spPr bwMode="auto">
          <a:xfrm flipV="1">
            <a:off x="1979613" y="3933825"/>
            <a:ext cx="1800225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76" name="Line 1086"/>
          <p:cNvSpPr>
            <a:spLocks noChangeShapeType="1"/>
          </p:cNvSpPr>
          <p:nvPr/>
        </p:nvSpPr>
        <p:spPr bwMode="auto">
          <a:xfrm>
            <a:off x="1331913" y="3933825"/>
            <a:ext cx="1152525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77" name="Line 1087"/>
          <p:cNvSpPr>
            <a:spLocks noChangeShapeType="1"/>
          </p:cNvSpPr>
          <p:nvPr/>
        </p:nvSpPr>
        <p:spPr bwMode="auto">
          <a:xfrm>
            <a:off x="1908175" y="3933825"/>
            <a:ext cx="576263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78" name="Line 1088"/>
          <p:cNvSpPr>
            <a:spLocks noChangeShapeType="1"/>
          </p:cNvSpPr>
          <p:nvPr/>
        </p:nvSpPr>
        <p:spPr bwMode="auto">
          <a:xfrm>
            <a:off x="2484438" y="393382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79" name="Line 1089"/>
          <p:cNvSpPr>
            <a:spLocks noChangeShapeType="1"/>
          </p:cNvSpPr>
          <p:nvPr/>
        </p:nvSpPr>
        <p:spPr bwMode="auto">
          <a:xfrm flipV="1">
            <a:off x="2484438" y="3933825"/>
            <a:ext cx="647700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80" name="Line 1090"/>
          <p:cNvSpPr>
            <a:spLocks noChangeShapeType="1"/>
          </p:cNvSpPr>
          <p:nvPr/>
        </p:nvSpPr>
        <p:spPr bwMode="auto">
          <a:xfrm flipV="1">
            <a:off x="2484438" y="3933825"/>
            <a:ext cx="1295400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81" name="Line 1091"/>
          <p:cNvSpPr>
            <a:spLocks noChangeShapeType="1"/>
          </p:cNvSpPr>
          <p:nvPr/>
        </p:nvSpPr>
        <p:spPr bwMode="auto">
          <a:xfrm>
            <a:off x="1260475" y="3933825"/>
            <a:ext cx="1871663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82" name="Line 1092"/>
          <p:cNvSpPr>
            <a:spLocks noChangeShapeType="1"/>
          </p:cNvSpPr>
          <p:nvPr/>
        </p:nvSpPr>
        <p:spPr bwMode="auto">
          <a:xfrm>
            <a:off x="1908175" y="3933825"/>
            <a:ext cx="1223963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83" name="Line 1093"/>
          <p:cNvSpPr>
            <a:spLocks noChangeShapeType="1"/>
          </p:cNvSpPr>
          <p:nvPr/>
        </p:nvSpPr>
        <p:spPr bwMode="auto">
          <a:xfrm>
            <a:off x="2484438" y="3933825"/>
            <a:ext cx="647700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84" name="Line 1094"/>
          <p:cNvSpPr>
            <a:spLocks noChangeShapeType="1"/>
          </p:cNvSpPr>
          <p:nvPr/>
        </p:nvSpPr>
        <p:spPr bwMode="auto">
          <a:xfrm>
            <a:off x="3132138" y="393382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85" name="Line 1095"/>
          <p:cNvSpPr>
            <a:spLocks noChangeShapeType="1"/>
          </p:cNvSpPr>
          <p:nvPr/>
        </p:nvSpPr>
        <p:spPr bwMode="auto">
          <a:xfrm flipV="1">
            <a:off x="3132138" y="3933825"/>
            <a:ext cx="576262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86" name="Line 1096"/>
          <p:cNvSpPr>
            <a:spLocks noChangeShapeType="1"/>
          </p:cNvSpPr>
          <p:nvPr/>
        </p:nvSpPr>
        <p:spPr bwMode="auto">
          <a:xfrm flipV="1">
            <a:off x="1187450" y="4797425"/>
            <a:ext cx="144463" cy="7191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87" name="Line 1097"/>
          <p:cNvSpPr>
            <a:spLocks noChangeShapeType="1"/>
          </p:cNvSpPr>
          <p:nvPr/>
        </p:nvSpPr>
        <p:spPr bwMode="auto">
          <a:xfrm flipV="1">
            <a:off x="1187450" y="4797425"/>
            <a:ext cx="720725" cy="7191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88" name="Line 1098"/>
          <p:cNvSpPr>
            <a:spLocks noChangeShapeType="1"/>
          </p:cNvSpPr>
          <p:nvPr/>
        </p:nvSpPr>
        <p:spPr bwMode="auto">
          <a:xfrm flipV="1">
            <a:off x="1187450" y="4797425"/>
            <a:ext cx="1296988" cy="7191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89" name="Line 1099"/>
          <p:cNvSpPr>
            <a:spLocks noChangeShapeType="1"/>
          </p:cNvSpPr>
          <p:nvPr/>
        </p:nvSpPr>
        <p:spPr bwMode="auto">
          <a:xfrm flipV="1">
            <a:off x="1187450" y="4797425"/>
            <a:ext cx="1944688" cy="7191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90" name="Text Box 1101"/>
          <p:cNvSpPr txBox="1">
            <a:spLocks noChangeArrowheads="1"/>
          </p:cNvSpPr>
          <p:nvPr/>
        </p:nvSpPr>
        <p:spPr bwMode="auto">
          <a:xfrm>
            <a:off x="468313" y="5799138"/>
            <a:ext cx="425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x1</a:t>
            </a:r>
          </a:p>
        </p:txBody>
      </p:sp>
      <p:sp>
        <p:nvSpPr>
          <p:cNvPr id="9291" name="Text Box 1102"/>
          <p:cNvSpPr txBox="1">
            <a:spLocks noChangeArrowheads="1"/>
          </p:cNvSpPr>
          <p:nvPr/>
        </p:nvSpPr>
        <p:spPr bwMode="auto">
          <a:xfrm>
            <a:off x="971550" y="5805488"/>
            <a:ext cx="425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x2</a:t>
            </a:r>
          </a:p>
        </p:txBody>
      </p:sp>
      <p:sp>
        <p:nvSpPr>
          <p:cNvPr id="9292" name="Text Box 1103"/>
          <p:cNvSpPr txBox="1">
            <a:spLocks noChangeArrowheads="1"/>
          </p:cNvSpPr>
          <p:nvPr/>
        </p:nvSpPr>
        <p:spPr bwMode="auto">
          <a:xfrm>
            <a:off x="3930650" y="5805488"/>
            <a:ext cx="425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dirty="0" err="1"/>
              <a:t>xn</a:t>
            </a:r>
            <a:endParaRPr lang="en-US" altLang="en-US" dirty="0"/>
          </a:p>
        </p:txBody>
      </p:sp>
      <p:sp>
        <p:nvSpPr>
          <p:cNvPr id="9293" name="Text Box 1104"/>
          <p:cNvSpPr txBox="1">
            <a:spLocks noChangeArrowheads="1"/>
          </p:cNvSpPr>
          <p:nvPr/>
        </p:nvSpPr>
        <p:spPr bwMode="auto">
          <a:xfrm>
            <a:off x="1979613" y="5805488"/>
            <a:ext cx="17938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…..</a:t>
            </a:r>
          </a:p>
        </p:txBody>
      </p:sp>
      <p:sp>
        <p:nvSpPr>
          <p:cNvPr id="9294" name="Text Box 1105"/>
          <p:cNvSpPr txBox="1">
            <a:spLocks noChangeArrowheads="1"/>
          </p:cNvSpPr>
          <p:nvPr/>
        </p:nvSpPr>
        <p:spPr bwMode="auto">
          <a:xfrm>
            <a:off x="0" y="4076700"/>
            <a:ext cx="15478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dirty="0"/>
              <a:t>1st hidden </a:t>
            </a:r>
          </a:p>
          <a:p>
            <a:r>
              <a:rPr lang="en-US" altLang="en-US" dirty="0"/>
              <a:t>layer</a:t>
            </a:r>
          </a:p>
        </p:txBody>
      </p:sp>
      <p:sp>
        <p:nvSpPr>
          <p:cNvPr id="9295" name="Text Box 1106"/>
          <p:cNvSpPr txBox="1">
            <a:spLocks noChangeArrowheads="1"/>
          </p:cNvSpPr>
          <p:nvPr/>
        </p:nvSpPr>
        <p:spPr bwMode="auto">
          <a:xfrm>
            <a:off x="0" y="3148013"/>
            <a:ext cx="15478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dirty="0"/>
              <a:t>2nd hidden</a:t>
            </a:r>
          </a:p>
          <a:p>
            <a:r>
              <a:rPr lang="en-US" altLang="en-US" dirty="0"/>
              <a:t>layer</a:t>
            </a:r>
          </a:p>
        </p:txBody>
      </p:sp>
      <p:sp>
        <p:nvSpPr>
          <p:cNvPr id="9296" name="Text Box 1107"/>
          <p:cNvSpPr txBox="1">
            <a:spLocks noChangeArrowheads="1"/>
          </p:cNvSpPr>
          <p:nvPr/>
        </p:nvSpPr>
        <p:spPr bwMode="auto">
          <a:xfrm>
            <a:off x="-36513" y="2349500"/>
            <a:ext cx="15478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Output layer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77800" y="4879209"/>
            <a:ext cx="827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  <a:p>
            <a:r>
              <a:rPr lang="en-US" dirty="0"/>
              <a:t>layer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68348-3DBD-43A1-B054-079D4F7B5B1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5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chemeClr val="accent2"/>
                </a:solidFill>
              </a:rPr>
              <a:t>Single hidden layer ANN for classification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68348-3DBD-43A1-B054-079D4F7B5B1C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600199"/>
            <a:ext cx="9068036" cy="452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64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228600" y="492167"/>
          <a:ext cx="8839200" cy="4117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375" y="4945266"/>
            <a:ext cx="857250" cy="8418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80182" y="6322802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today</a:t>
            </a:r>
          </a:p>
        </p:txBody>
      </p:sp>
      <p:sp>
        <p:nvSpPr>
          <p:cNvPr id="7" name="Right Arrow 6"/>
          <p:cNvSpPr/>
          <p:nvPr/>
        </p:nvSpPr>
        <p:spPr>
          <a:xfrm rot="16200000">
            <a:off x="3265408" y="5882859"/>
            <a:ext cx="572547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00400" y="4315657"/>
            <a:ext cx="2103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DT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C&amp;RT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Logistic Regression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31163" y="3688106"/>
            <a:ext cx="658670" cy="6492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22648" y="5212727"/>
            <a:ext cx="921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ANN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87437" y="4822755"/>
            <a:ext cx="987638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36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2"/>
                </a:solidFill>
              </a:rPr>
              <a:t>Artificial Neural Networks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334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7030A0"/>
                </a:solidFill>
              </a:rPr>
              <a:t>Attraction</a:t>
            </a:r>
            <a:r>
              <a:rPr lang="en-US" dirty="0"/>
              <a:t>: Their ability to generalize and learn from data “mimics” a human’s ability to learn from experience.</a:t>
            </a: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7030A0"/>
                </a:solidFill>
              </a:rPr>
              <a:t>Drawback</a:t>
            </a:r>
            <a:r>
              <a:rPr lang="en-US" b="1" dirty="0"/>
              <a:t>:</a:t>
            </a:r>
            <a:r>
              <a:rPr lang="en-US" dirty="0"/>
              <a:t> Not easy to explain to most people.</a:t>
            </a:r>
          </a:p>
          <a:p>
            <a:pPr>
              <a:lnSpc>
                <a:spcPct val="110000"/>
              </a:lnSpc>
            </a:pPr>
            <a:r>
              <a:rPr lang="en-US" dirty="0"/>
              <a:t>                    </a:t>
            </a:r>
            <a:r>
              <a:rPr lang="en-US" b="1" dirty="0"/>
              <a:t>Black Box</a:t>
            </a:r>
          </a:p>
          <a:p>
            <a:pPr>
              <a:lnSpc>
                <a:spcPct val="110000"/>
              </a:lnSpc>
            </a:pPr>
            <a:r>
              <a:rPr lang="en-US" dirty="0"/>
              <a:t>Very useful in Data Mining…better results are the hope</a:t>
            </a:r>
          </a:p>
          <a:p>
            <a:pPr lvl="1"/>
            <a:r>
              <a:rPr lang="en-US" dirty="0"/>
              <a:t>Can handle Noisy data well</a:t>
            </a:r>
          </a:p>
          <a:p>
            <a:pPr lvl="1"/>
            <a:r>
              <a:rPr lang="en-US" dirty="0"/>
              <a:t>Long training times may be needed</a:t>
            </a:r>
          </a:p>
          <a:p>
            <a:pPr lvl="1"/>
            <a:r>
              <a:rPr lang="en-US" dirty="0"/>
              <a:t>Once training is done, Evaluation is Fast.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Classification as well as Regression functions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B067-3016-4C19-BDB8-7421A05D4E8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400" b="1" dirty="0" err="1">
                <a:solidFill>
                  <a:schemeClr val="accent2"/>
                </a:solidFill>
              </a:rPr>
              <a:t>Perceptrons</a:t>
            </a:r>
            <a:endParaRPr lang="en-US" sz="4800" b="1" dirty="0">
              <a:solidFill>
                <a:schemeClr val="accent2"/>
              </a:solidFill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82000" cy="5334000"/>
          </a:xfrm>
        </p:spPr>
        <p:txBody>
          <a:bodyPr/>
          <a:lstStyle/>
          <a:p>
            <a:r>
              <a:rPr lang="en-US" sz="2000" dirty="0"/>
              <a:t>The </a:t>
            </a:r>
            <a:r>
              <a:rPr lang="en-US" sz="2000" b="1" dirty="0"/>
              <a:t>perceptron</a:t>
            </a:r>
            <a:r>
              <a:rPr lang="en-US" sz="2000" dirty="0"/>
              <a:t> is a type of artificial neural network which can be seen as the simplest kind of feed forward neural network with a single Neuron: </a:t>
            </a:r>
            <a:r>
              <a:rPr lang="en-US" sz="2000" dirty="0">
                <a:solidFill>
                  <a:schemeClr val="accent6"/>
                </a:solidFill>
              </a:rPr>
              <a:t>a linear classifier</a:t>
            </a:r>
            <a:r>
              <a:rPr lang="en-US" sz="2000" dirty="0"/>
              <a:t>.</a:t>
            </a:r>
          </a:p>
          <a:p>
            <a:r>
              <a:rPr lang="en-US" sz="2000" dirty="0"/>
              <a:t>Introduced in the late 50s. </a:t>
            </a:r>
          </a:p>
          <a:p>
            <a:r>
              <a:rPr lang="en-US" sz="2000" dirty="0" err="1"/>
              <a:t>Perceptron</a:t>
            </a:r>
            <a:r>
              <a:rPr lang="en-US" sz="2000" dirty="0"/>
              <a:t> convergence theorem Rosenblatt 1962: </a:t>
            </a:r>
            <a:r>
              <a:rPr lang="en-US" sz="2000" dirty="0" err="1">
                <a:solidFill>
                  <a:schemeClr val="accent2"/>
                </a:solidFill>
              </a:rPr>
              <a:t>Perceptron</a:t>
            </a:r>
            <a:r>
              <a:rPr lang="en-US" sz="2000" dirty="0">
                <a:solidFill>
                  <a:schemeClr val="accent2"/>
                </a:solidFill>
              </a:rPr>
              <a:t> will learn to classify any </a:t>
            </a:r>
            <a:r>
              <a:rPr lang="en-US" sz="2000" b="1" i="1" dirty="0">
                <a:solidFill>
                  <a:schemeClr val="accent2"/>
                </a:solidFill>
              </a:rPr>
              <a:t>linearly separable</a:t>
            </a:r>
            <a:r>
              <a:rPr lang="en-US" sz="2000" dirty="0">
                <a:solidFill>
                  <a:schemeClr val="accent2"/>
                </a:solidFill>
              </a:rPr>
              <a:t> set of inputs.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B067-3016-4C19-BDB8-7421A05D4E86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277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64" y="3200400"/>
            <a:ext cx="7397536" cy="2966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2"/>
                </a:solidFill>
              </a:rPr>
              <a:t>Simple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sz="2800" b="1" dirty="0">
                <a:solidFill>
                  <a:schemeClr val="accent2"/>
                </a:solidFill>
              </a:rPr>
              <a:t>Linear regression</a:t>
            </a:r>
          </a:p>
          <a:p>
            <a:pPr lvl="1"/>
            <a:r>
              <a:rPr lang="en-US" dirty="0"/>
              <a:t>A single neuron</a:t>
            </a:r>
          </a:p>
          <a:p>
            <a:pPr lvl="1"/>
            <a:r>
              <a:rPr lang="en-US" dirty="0"/>
              <a:t>Activation function: Φ(Σ) = Σ (just pass through the sum)</a:t>
            </a:r>
          </a:p>
          <a:p>
            <a:r>
              <a:rPr lang="en-US" dirty="0"/>
              <a:t>– Output:</a:t>
            </a:r>
          </a:p>
          <a:p>
            <a:pPr lvl="2"/>
            <a:r>
              <a:rPr lang="en-US" dirty="0"/>
              <a:t>Linear in inputs: weighted sum </a:t>
            </a:r>
            <a:r>
              <a:rPr lang="en-US" i="1" dirty="0"/>
              <a:t>(maybe plus a constant)</a:t>
            </a:r>
          </a:p>
          <a:p>
            <a:r>
              <a:rPr lang="en-US" sz="2800" b="1" dirty="0">
                <a:solidFill>
                  <a:schemeClr val="accent2"/>
                </a:solidFill>
              </a:rPr>
              <a:t>Logistic regression</a:t>
            </a:r>
          </a:p>
          <a:p>
            <a:pPr lvl="1"/>
            <a:r>
              <a:rPr lang="en-US" dirty="0"/>
              <a:t>Same as above, but</a:t>
            </a:r>
          </a:p>
          <a:p>
            <a:pPr lvl="1"/>
            <a:r>
              <a:rPr lang="en-US" dirty="0"/>
              <a:t>Activation function is Φ(Σ) = 1/(1+e</a:t>
            </a:r>
            <a:r>
              <a:rPr lang="en-US" baseline="30000" dirty="0"/>
              <a:t>-Σ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Output:</a:t>
            </a:r>
          </a:p>
          <a:p>
            <a:pPr lvl="2"/>
            <a:r>
              <a:rPr lang="en-US" dirty="0"/>
              <a:t>Non-linear (“squashed”) weighted sum of inputs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B067-3016-4C19-BDB8-7421A05D4E86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Activation Functions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7514" y="-400185"/>
            <a:ext cx="2934286" cy="5276985"/>
          </a:xfrm>
        </p:spPr>
        <p:txBody>
          <a:bodyPr/>
          <a:lstStyle/>
          <a:p>
            <a:endParaRPr lang="en-US" sz="2000" dirty="0">
              <a:solidFill>
                <a:srgbClr val="CC3300"/>
              </a:solidFill>
            </a:endParaRPr>
          </a:p>
          <a:p>
            <a:endParaRPr lang="en-US" sz="2000" dirty="0">
              <a:solidFill>
                <a:srgbClr val="CC3300"/>
              </a:solidFill>
            </a:endParaRPr>
          </a:p>
          <a:p>
            <a:endParaRPr lang="en-US" sz="2000" dirty="0">
              <a:solidFill>
                <a:srgbClr val="CC3300"/>
              </a:solidFill>
            </a:endParaRPr>
          </a:p>
          <a:p>
            <a:r>
              <a:rPr lang="en-US" sz="2000" b="1" dirty="0">
                <a:solidFill>
                  <a:srgbClr val="CC3300"/>
                </a:solidFill>
              </a:rPr>
              <a:t>Perceptron</a:t>
            </a:r>
          </a:p>
          <a:p>
            <a:endParaRPr lang="en-US" sz="2000" dirty="0">
              <a:solidFill>
                <a:srgbClr val="CC3300"/>
              </a:solidFill>
            </a:endParaRPr>
          </a:p>
          <a:p>
            <a:endParaRPr lang="en-US" sz="2000" dirty="0">
              <a:solidFill>
                <a:srgbClr val="CC3300"/>
              </a:solidFill>
            </a:endParaRPr>
          </a:p>
          <a:p>
            <a:endParaRPr lang="en-US" sz="2000" dirty="0">
              <a:solidFill>
                <a:srgbClr val="CC3300"/>
              </a:solidFill>
            </a:endParaRPr>
          </a:p>
          <a:p>
            <a:endParaRPr lang="en-US" sz="2000" dirty="0">
              <a:solidFill>
                <a:srgbClr val="CC3300"/>
              </a:solidFill>
            </a:endParaRPr>
          </a:p>
          <a:p>
            <a:endParaRPr lang="en-US" sz="2000" dirty="0">
              <a:solidFill>
                <a:srgbClr val="CC3300"/>
              </a:solidFill>
            </a:endParaRPr>
          </a:p>
          <a:p>
            <a:r>
              <a:rPr lang="en-US" sz="2000" b="1" dirty="0">
                <a:solidFill>
                  <a:srgbClr val="CC3300"/>
                </a:solidFill>
              </a:rPr>
              <a:t>Linear Regression</a:t>
            </a:r>
          </a:p>
          <a:p>
            <a:endParaRPr lang="en-US" sz="2000" dirty="0">
              <a:solidFill>
                <a:srgbClr val="CC3300"/>
              </a:solidFill>
            </a:endParaRPr>
          </a:p>
          <a:p>
            <a:endParaRPr lang="en-US" sz="2000" dirty="0">
              <a:solidFill>
                <a:srgbClr val="CC3300"/>
              </a:solidFill>
            </a:endParaRPr>
          </a:p>
          <a:p>
            <a:pPr lvl="3"/>
            <a:endParaRPr lang="en-US" sz="1400" dirty="0">
              <a:solidFill>
                <a:srgbClr val="CC3300"/>
              </a:solidFill>
            </a:endParaRPr>
          </a:p>
          <a:p>
            <a:pPr lvl="3"/>
            <a:endParaRPr lang="en-US" sz="1400" dirty="0">
              <a:solidFill>
                <a:srgbClr val="CC3300"/>
              </a:solidFill>
            </a:endParaRPr>
          </a:p>
          <a:p>
            <a:endParaRPr lang="en-US" sz="2000" dirty="0">
              <a:solidFill>
                <a:srgbClr val="CC3300"/>
              </a:solidFill>
            </a:endParaRPr>
          </a:p>
          <a:p>
            <a:endParaRPr lang="en-US" sz="2000" dirty="0">
              <a:solidFill>
                <a:srgbClr val="CC3300"/>
              </a:solidFill>
            </a:endParaRPr>
          </a:p>
          <a:p>
            <a:r>
              <a:rPr lang="en-US" sz="2000" b="1" dirty="0">
                <a:solidFill>
                  <a:srgbClr val="CC3300"/>
                </a:solidFill>
              </a:rPr>
              <a:t>Sigmoid (Logistic)</a:t>
            </a:r>
          </a:p>
        </p:txBody>
      </p:sp>
      <p:graphicFrame>
        <p:nvGraphicFramePr>
          <p:cNvPr id="49156" name="Object 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220088327"/>
              </p:ext>
            </p:extLst>
          </p:nvPr>
        </p:nvGraphicFramePr>
        <p:xfrm>
          <a:off x="1600200" y="882650"/>
          <a:ext cx="49530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04" name="Equation" r:id="rId3" imgW="1650960" imgH="634680" progId="Equation.DSMT4">
                  <p:embed/>
                </p:oleObj>
              </mc:Choice>
              <mc:Fallback>
                <p:oleObj name="Equation" r:id="rId3" imgW="1650960" imgH="6346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882650"/>
                        <a:ext cx="4953000" cy="143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7" name="Line 5"/>
          <p:cNvSpPr>
            <a:spLocks noChangeShapeType="1"/>
          </p:cNvSpPr>
          <p:nvPr/>
        </p:nvSpPr>
        <p:spPr bwMode="auto">
          <a:xfrm flipV="1">
            <a:off x="6553200" y="990600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158" name="Line 6"/>
          <p:cNvSpPr>
            <a:spLocks noChangeShapeType="1"/>
          </p:cNvSpPr>
          <p:nvPr/>
        </p:nvSpPr>
        <p:spPr bwMode="auto">
          <a:xfrm>
            <a:off x="6553200" y="220980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159" name="Line 7"/>
          <p:cNvSpPr>
            <a:spLocks noChangeShapeType="1"/>
          </p:cNvSpPr>
          <p:nvPr/>
        </p:nvSpPr>
        <p:spPr bwMode="auto">
          <a:xfrm>
            <a:off x="6553200" y="2209800"/>
            <a:ext cx="914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60" name="Line 8"/>
          <p:cNvSpPr>
            <a:spLocks noChangeShapeType="1"/>
          </p:cNvSpPr>
          <p:nvPr/>
        </p:nvSpPr>
        <p:spPr bwMode="auto">
          <a:xfrm>
            <a:off x="7467600" y="1295400"/>
            <a:ext cx="914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61" name="Line 9"/>
          <p:cNvSpPr>
            <a:spLocks noChangeShapeType="1"/>
          </p:cNvSpPr>
          <p:nvPr/>
        </p:nvSpPr>
        <p:spPr bwMode="auto">
          <a:xfrm rot="-5400000">
            <a:off x="7010400" y="1752600"/>
            <a:ext cx="914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62" name="Line 10"/>
          <p:cNvSpPr>
            <a:spLocks noChangeShapeType="1"/>
          </p:cNvSpPr>
          <p:nvPr/>
        </p:nvSpPr>
        <p:spPr bwMode="auto">
          <a:xfrm flipV="1">
            <a:off x="6553200" y="2743200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163" name="Line 11"/>
          <p:cNvSpPr>
            <a:spLocks noChangeShapeType="1"/>
          </p:cNvSpPr>
          <p:nvPr/>
        </p:nvSpPr>
        <p:spPr bwMode="auto">
          <a:xfrm>
            <a:off x="6553200" y="396240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164" name="Line 12"/>
          <p:cNvSpPr>
            <a:spLocks noChangeShapeType="1"/>
          </p:cNvSpPr>
          <p:nvPr/>
        </p:nvSpPr>
        <p:spPr bwMode="auto">
          <a:xfrm flipV="1">
            <a:off x="6553200" y="3048000"/>
            <a:ext cx="1752600" cy="685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65" name="Freeform 13"/>
          <p:cNvSpPr>
            <a:spLocks/>
          </p:cNvSpPr>
          <p:nvPr/>
        </p:nvSpPr>
        <p:spPr bwMode="auto">
          <a:xfrm>
            <a:off x="6665913" y="4695825"/>
            <a:ext cx="2006600" cy="1466850"/>
          </a:xfrm>
          <a:custGeom>
            <a:avLst/>
            <a:gdLst>
              <a:gd name="T0" fmla="*/ 0 w 1024"/>
              <a:gd name="T1" fmla="*/ 620 h 620"/>
              <a:gd name="T2" fmla="*/ 455 w 1024"/>
              <a:gd name="T3" fmla="*/ 496 h 620"/>
              <a:gd name="T4" fmla="*/ 579 w 1024"/>
              <a:gd name="T5" fmla="*/ 83 h 620"/>
              <a:gd name="T6" fmla="*/ 1024 w 1024"/>
              <a:gd name="T7" fmla="*/ 0 h 620"/>
              <a:gd name="T8" fmla="*/ 0 60000 65536"/>
              <a:gd name="T9" fmla="*/ 0 60000 65536"/>
              <a:gd name="T10" fmla="*/ 0 60000 65536"/>
              <a:gd name="T11" fmla="*/ 0 60000 65536"/>
              <a:gd name="T12" fmla="*/ 0 w 1024"/>
              <a:gd name="T13" fmla="*/ 0 h 620"/>
              <a:gd name="T14" fmla="*/ 1024 w 1024"/>
              <a:gd name="T15" fmla="*/ 620 h 6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24" h="620">
                <a:moveTo>
                  <a:pt x="0" y="620"/>
                </a:moveTo>
                <a:cubicBezTo>
                  <a:pt x="179" y="602"/>
                  <a:pt x="359" y="585"/>
                  <a:pt x="455" y="496"/>
                </a:cubicBezTo>
                <a:cubicBezTo>
                  <a:pt x="551" y="407"/>
                  <a:pt x="484" y="166"/>
                  <a:pt x="579" y="83"/>
                </a:cubicBezTo>
                <a:cubicBezTo>
                  <a:pt x="674" y="0"/>
                  <a:pt x="849" y="0"/>
                  <a:pt x="1024" y="0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cs typeface="Arial" pitchFamily="34" charset="0"/>
            </a:endParaRPr>
          </a:p>
        </p:txBody>
      </p:sp>
      <p:sp>
        <p:nvSpPr>
          <p:cNvPr id="49166" name="Freeform 14"/>
          <p:cNvSpPr>
            <a:spLocks/>
          </p:cNvSpPr>
          <p:nvPr/>
        </p:nvSpPr>
        <p:spPr bwMode="auto">
          <a:xfrm>
            <a:off x="6635750" y="4435475"/>
            <a:ext cx="2279650" cy="1738313"/>
          </a:xfrm>
          <a:custGeom>
            <a:avLst/>
            <a:gdLst>
              <a:gd name="T0" fmla="*/ 0 w 818"/>
              <a:gd name="T1" fmla="*/ 0 h 559"/>
              <a:gd name="T2" fmla="*/ 0 w 818"/>
              <a:gd name="T3" fmla="*/ 559 h 559"/>
              <a:gd name="T4" fmla="*/ 818 w 818"/>
              <a:gd name="T5" fmla="*/ 559 h 559"/>
              <a:gd name="T6" fmla="*/ 0 60000 65536"/>
              <a:gd name="T7" fmla="*/ 0 60000 65536"/>
              <a:gd name="T8" fmla="*/ 0 60000 65536"/>
              <a:gd name="T9" fmla="*/ 0 w 818"/>
              <a:gd name="T10" fmla="*/ 0 h 559"/>
              <a:gd name="T11" fmla="*/ 818 w 818"/>
              <a:gd name="T12" fmla="*/ 559 h 5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8" h="559">
                <a:moveTo>
                  <a:pt x="0" y="0"/>
                </a:moveTo>
                <a:lnTo>
                  <a:pt x="0" y="559"/>
                </a:lnTo>
                <a:lnTo>
                  <a:pt x="818" y="559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>
              <a:cs typeface="Arial" pitchFamily="34" charset="0"/>
            </a:endParaRPr>
          </a:p>
        </p:txBody>
      </p:sp>
      <p:graphicFrame>
        <p:nvGraphicFramePr>
          <p:cNvPr id="49167" name="Object 15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676400" y="3429000"/>
          <a:ext cx="3429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05" name="Equation" r:id="rId5" imgW="1371600" imgH="431640" progId="Equation.3">
                  <p:embed/>
                </p:oleObj>
              </mc:Choice>
              <mc:Fallback>
                <p:oleObj name="Equation" r:id="rId5" imgW="1371600" imgH="4316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429000"/>
                        <a:ext cx="34290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8" name="Object 16"/>
          <p:cNvGraphicFramePr>
            <a:graphicFrameLocks noChangeAspect="1"/>
          </p:cNvGraphicFramePr>
          <p:nvPr/>
        </p:nvGraphicFramePr>
        <p:xfrm>
          <a:off x="1752600" y="4953000"/>
          <a:ext cx="3733800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06" name="Equation" r:id="rId7" imgW="1625400" imgH="583920" progId="Equation.3">
                  <p:embed/>
                </p:oleObj>
              </mc:Choice>
              <mc:Fallback>
                <p:oleObj name="Equation" r:id="rId7" imgW="1625400" imgH="58392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953000"/>
                        <a:ext cx="3733800" cy="1339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5044-8A3A-4808-A313-31F3B936D74A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solidFill>
                  <a:schemeClr val="accent2"/>
                </a:solidFill>
              </a:rPr>
              <a:t>Multi-Layer Networks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945" y="1199356"/>
            <a:ext cx="8229600" cy="512524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</a:rPr>
              <a:t>Multi-layer networks can represent arbitrary functions</a:t>
            </a:r>
            <a:r>
              <a:rPr lang="en-US" sz="2000" dirty="0"/>
              <a:t>, but an effective learning algorithm for such networks was thought to be difficult.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 typical multi-layer network consists of an input, hidden and output layer, each fully connected to the next, with activation feeding forward.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B050"/>
                </a:solidFill>
              </a:rPr>
              <a:t>The weights determine the function computed</a:t>
            </a:r>
            <a:r>
              <a:rPr lang="en-US" sz="2000" dirty="0"/>
              <a:t>. With 2 hidden layers, any nonlinear function can be approximated.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In IBM SPSS Modeler, ANN are referred to as </a:t>
            </a:r>
            <a:r>
              <a:rPr lang="en-US" sz="2000" b="1" dirty="0">
                <a:solidFill>
                  <a:srgbClr val="7030A0"/>
                </a:solidFill>
              </a:rPr>
              <a:t>Multi-Layer </a:t>
            </a:r>
            <a:r>
              <a:rPr lang="en-US" sz="2000" b="1" dirty="0" err="1">
                <a:solidFill>
                  <a:srgbClr val="7030A0"/>
                </a:solidFill>
              </a:rPr>
              <a:t>Perceptrons</a:t>
            </a:r>
            <a:endParaRPr lang="en-US" sz="2000" b="1" dirty="0">
              <a:solidFill>
                <a:srgbClr val="7030A0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317876" y="3368675"/>
            <a:ext cx="2432051" cy="1420813"/>
            <a:chOff x="2090" y="2122"/>
            <a:chExt cx="1532" cy="895"/>
          </a:xfrm>
        </p:grpSpPr>
        <p:sp>
          <p:nvSpPr>
            <p:cNvPr id="107525" name="Text Box 5"/>
            <p:cNvSpPr txBox="1">
              <a:spLocks noChangeArrowheads="1"/>
            </p:cNvSpPr>
            <p:nvPr/>
          </p:nvSpPr>
          <p:spPr bwMode="auto">
            <a:xfrm>
              <a:off x="3100" y="2122"/>
              <a:ext cx="52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sz="2000" dirty="0">
                  <a:latin typeface="Times New Roman" pitchFamily="18" charset="0"/>
                </a:rPr>
                <a:t>output</a:t>
              </a:r>
            </a:p>
          </p:txBody>
        </p:sp>
        <p:sp>
          <p:nvSpPr>
            <p:cNvPr id="107526" name="Text Box 6"/>
            <p:cNvSpPr txBox="1">
              <a:spLocks noChangeArrowheads="1"/>
            </p:cNvSpPr>
            <p:nvPr/>
          </p:nvSpPr>
          <p:spPr bwMode="auto">
            <a:xfrm>
              <a:off x="3073" y="2456"/>
              <a:ext cx="549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sz="2000" dirty="0">
                  <a:latin typeface="Times New Roman" pitchFamily="18" charset="0"/>
                </a:rPr>
                <a:t>hidden</a:t>
              </a:r>
            </a:p>
          </p:txBody>
        </p:sp>
        <p:sp>
          <p:nvSpPr>
            <p:cNvPr id="107527" name="Text Box 7"/>
            <p:cNvSpPr txBox="1">
              <a:spLocks noChangeArrowheads="1"/>
            </p:cNvSpPr>
            <p:nvPr/>
          </p:nvSpPr>
          <p:spPr bwMode="auto">
            <a:xfrm>
              <a:off x="3127" y="2767"/>
              <a:ext cx="44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sz="2000">
                  <a:latin typeface="Times New Roman" pitchFamily="18" charset="0"/>
                </a:rPr>
                <a:t>input</a:t>
              </a:r>
            </a:p>
          </p:txBody>
        </p:sp>
        <p:sp>
          <p:nvSpPr>
            <p:cNvPr id="107528" name="Line 8"/>
            <p:cNvSpPr>
              <a:spLocks noChangeShapeType="1"/>
            </p:cNvSpPr>
            <p:nvPr/>
          </p:nvSpPr>
          <p:spPr bwMode="auto">
            <a:xfrm flipH="1">
              <a:off x="2112" y="2596"/>
              <a:ext cx="92" cy="3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07529" name="Line 9"/>
            <p:cNvSpPr>
              <a:spLocks noChangeShapeType="1"/>
            </p:cNvSpPr>
            <p:nvPr/>
          </p:nvSpPr>
          <p:spPr bwMode="auto">
            <a:xfrm>
              <a:off x="2212" y="2604"/>
              <a:ext cx="123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07530" name="Line 10"/>
            <p:cNvSpPr>
              <a:spLocks noChangeShapeType="1"/>
            </p:cNvSpPr>
            <p:nvPr/>
          </p:nvSpPr>
          <p:spPr bwMode="auto">
            <a:xfrm>
              <a:off x="2212" y="2612"/>
              <a:ext cx="315" cy="2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07531" name="Line 11"/>
            <p:cNvSpPr>
              <a:spLocks noChangeShapeType="1"/>
            </p:cNvSpPr>
            <p:nvPr/>
          </p:nvSpPr>
          <p:spPr bwMode="auto">
            <a:xfrm>
              <a:off x="2212" y="2619"/>
              <a:ext cx="545" cy="3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07532" name="Line 12"/>
            <p:cNvSpPr>
              <a:spLocks noChangeShapeType="1"/>
            </p:cNvSpPr>
            <p:nvPr/>
          </p:nvSpPr>
          <p:spPr bwMode="auto">
            <a:xfrm>
              <a:off x="2212" y="2619"/>
              <a:ext cx="768" cy="2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07533" name="Line 13"/>
            <p:cNvSpPr>
              <a:spLocks noChangeShapeType="1"/>
            </p:cNvSpPr>
            <p:nvPr/>
          </p:nvSpPr>
          <p:spPr bwMode="auto">
            <a:xfrm flipH="1">
              <a:off x="2112" y="2604"/>
              <a:ext cx="376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07534" name="Line 14"/>
            <p:cNvSpPr>
              <a:spLocks noChangeShapeType="1"/>
            </p:cNvSpPr>
            <p:nvPr/>
          </p:nvSpPr>
          <p:spPr bwMode="auto">
            <a:xfrm flipH="1">
              <a:off x="2327" y="2596"/>
              <a:ext cx="169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07535" name="Line 15"/>
            <p:cNvSpPr>
              <a:spLocks noChangeShapeType="1"/>
            </p:cNvSpPr>
            <p:nvPr/>
          </p:nvSpPr>
          <p:spPr bwMode="auto">
            <a:xfrm>
              <a:off x="2496" y="2588"/>
              <a:ext cx="38" cy="3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07536" name="Line 16"/>
            <p:cNvSpPr>
              <a:spLocks noChangeShapeType="1"/>
            </p:cNvSpPr>
            <p:nvPr/>
          </p:nvSpPr>
          <p:spPr bwMode="auto">
            <a:xfrm>
              <a:off x="2504" y="2596"/>
              <a:ext cx="261" cy="3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07537" name="Line 17"/>
            <p:cNvSpPr>
              <a:spLocks noChangeShapeType="1"/>
            </p:cNvSpPr>
            <p:nvPr/>
          </p:nvSpPr>
          <p:spPr bwMode="auto">
            <a:xfrm>
              <a:off x="2504" y="2619"/>
              <a:ext cx="468" cy="2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07538" name="Line 18"/>
            <p:cNvSpPr>
              <a:spLocks noChangeShapeType="1"/>
            </p:cNvSpPr>
            <p:nvPr/>
          </p:nvSpPr>
          <p:spPr bwMode="auto">
            <a:xfrm flipH="1">
              <a:off x="2120" y="2604"/>
              <a:ext cx="645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07539" name="Line 19"/>
            <p:cNvSpPr>
              <a:spLocks noChangeShapeType="1"/>
            </p:cNvSpPr>
            <p:nvPr/>
          </p:nvSpPr>
          <p:spPr bwMode="auto">
            <a:xfrm flipH="1">
              <a:off x="2327" y="2604"/>
              <a:ext cx="430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07540" name="Line 20"/>
            <p:cNvSpPr>
              <a:spLocks noChangeShapeType="1"/>
            </p:cNvSpPr>
            <p:nvPr/>
          </p:nvSpPr>
          <p:spPr bwMode="auto">
            <a:xfrm flipH="1">
              <a:off x="2542" y="2612"/>
              <a:ext cx="231" cy="2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07541" name="Line 21"/>
            <p:cNvSpPr>
              <a:spLocks noChangeShapeType="1"/>
            </p:cNvSpPr>
            <p:nvPr/>
          </p:nvSpPr>
          <p:spPr bwMode="auto">
            <a:xfrm flipH="1">
              <a:off x="2742" y="2588"/>
              <a:ext cx="46" cy="3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07542" name="Line 22"/>
            <p:cNvSpPr>
              <a:spLocks noChangeShapeType="1"/>
            </p:cNvSpPr>
            <p:nvPr/>
          </p:nvSpPr>
          <p:spPr bwMode="auto">
            <a:xfrm>
              <a:off x="2780" y="2596"/>
              <a:ext cx="177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07543" name="Line 23"/>
            <p:cNvSpPr>
              <a:spLocks noChangeShapeType="1"/>
            </p:cNvSpPr>
            <p:nvPr/>
          </p:nvSpPr>
          <p:spPr bwMode="auto">
            <a:xfrm flipH="1">
              <a:off x="2212" y="2281"/>
              <a:ext cx="161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07544" name="Line 24"/>
            <p:cNvSpPr>
              <a:spLocks noChangeShapeType="1"/>
            </p:cNvSpPr>
            <p:nvPr/>
          </p:nvSpPr>
          <p:spPr bwMode="auto">
            <a:xfrm>
              <a:off x="2381" y="2281"/>
              <a:ext cx="115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07545" name="Line 25"/>
            <p:cNvSpPr>
              <a:spLocks noChangeShapeType="1"/>
            </p:cNvSpPr>
            <p:nvPr/>
          </p:nvSpPr>
          <p:spPr bwMode="auto">
            <a:xfrm>
              <a:off x="2373" y="2281"/>
              <a:ext cx="407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07546" name="Line 26"/>
            <p:cNvSpPr>
              <a:spLocks noChangeShapeType="1"/>
            </p:cNvSpPr>
            <p:nvPr/>
          </p:nvSpPr>
          <p:spPr bwMode="auto">
            <a:xfrm flipH="1">
              <a:off x="2212" y="2289"/>
              <a:ext cx="422" cy="3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07547" name="Line 27"/>
            <p:cNvSpPr>
              <a:spLocks noChangeShapeType="1"/>
            </p:cNvSpPr>
            <p:nvPr/>
          </p:nvSpPr>
          <p:spPr bwMode="auto">
            <a:xfrm flipH="1">
              <a:off x="2488" y="2289"/>
              <a:ext cx="146" cy="2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07548" name="Line 28"/>
            <p:cNvSpPr>
              <a:spLocks noChangeShapeType="1"/>
            </p:cNvSpPr>
            <p:nvPr/>
          </p:nvSpPr>
          <p:spPr bwMode="auto">
            <a:xfrm>
              <a:off x="2642" y="2297"/>
              <a:ext cx="131" cy="2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07549" name="Oval 29"/>
            <p:cNvSpPr>
              <a:spLocks noChangeArrowheads="1"/>
            </p:cNvSpPr>
            <p:nvPr/>
          </p:nvSpPr>
          <p:spPr bwMode="auto">
            <a:xfrm>
              <a:off x="2090" y="2892"/>
              <a:ext cx="69" cy="77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07550" name="Oval 30"/>
            <p:cNvSpPr>
              <a:spLocks noChangeArrowheads="1"/>
            </p:cNvSpPr>
            <p:nvPr/>
          </p:nvSpPr>
          <p:spPr bwMode="auto">
            <a:xfrm>
              <a:off x="2302" y="2888"/>
              <a:ext cx="69" cy="77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07551" name="Oval 31"/>
            <p:cNvSpPr>
              <a:spLocks noChangeArrowheads="1"/>
            </p:cNvSpPr>
            <p:nvPr/>
          </p:nvSpPr>
          <p:spPr bwMode="auto">
            <a:xfrm>
              <a:off x="2514" y="2884"/>
              <a:ext cx="69" cy="77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07552" name="Oval 32"/>
            <p:cNvSpPr>
              <a:spLocks noChangeArrowheads="1"/>
            </p:cNvSpPr>
            <p:nvPr/>
          </p:nvSpPr>
          <p:spPr bwMode="auto">
            <a:xfrm>
              <a:off x="2726" y="2880"/>
              <a:ext cx="69" cy="77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07553" name="Oval 33"/>
            <p:cNvSpPr>
              <a:spLocks noChangeArrowheads="1"/>
            </p:cNvSpPr>
            <p:nvPr/>
          </p:nvSpPr>
          <p:spPr bwMode="auto">
            <a:xfrm>
              <a:off x="2938" y="2876"/>
              <a:ext cx="69" cy="77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07554" name="Oval 34"/>
            <p:cNvSpPr>
              <a:spLocks noChangeArrowheads="1"/>
            </p:cNvSpPr>
            <p:nvPr/>
          </p:nvSpPr>
          <p:spPr bwMode="auto">
            <a:xfrm>
              <a:off x="2183" y="2558"/>
              <a:ext cx="69" cy="77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07555" name="Oval 35"/>
            <p:cNvSpPr>
              <a:spLocks noChangeArrowheads="1"/>
            </p:cNvSpPr>
            <p:nvPr/>
          </p:nvSpPr>
          <p:spPr bwMode="auto">
            <a:xfrm>
              <a:off x="2464" y="2558"/>
              <a:ext cx="69" cy="77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07556" name="Oval 36"/>
            <p:cNvSpPr>
              <a:spLocks noChangeArrowheads="1"/>
            </p:cNvSpPr>
            <p:nvPr/>
          </p:nvSpPr>
          <p:spPr bwMode="auto">
            <a:xfrm>
              <a:off x="2745" y="2558"/>
              <a:ext cx="69" cy="77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07557" name="Oval 37"/>
            <p:cNvSpPr>
              <a:spLocks noChangeArrowheads="1"/>
            </p:cNvSpPr>
            <p:nvPr/>
          </p:nvSpPr>
          <p:spPr bwMode="auto">
            <a:xfrm>
              <a:off x="2343" y="2247"/>
              <a:ext cx="69" cy="77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07558" name="Oval 38"/>
            <p:cNvSpPr>
              <a:spLocks noChangeArrowheads="1"/>
            </p:cNvSpPr>
            <p:nvPr/>
          </p:nvSpPr>
          <p:spPr bwMode="auto">
            <a:xfrm>
              <a:off x="2616" y="2247"/>
              <a:ext cx="69" cy="77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7559" name="Text Box 39"/>
          <p:cNvSpPr txBox="1">
            <a:spLocks noChangeArrowheads="1"/>
          </p:cNvSpPr>
          <p:nvPr/>
        </p:nvSpPr>
        <p:spPr bwMode="auto">
          <a:xfrm>
            <a:off x="5935663" y="3867150"/>
            <a:ext cx="117951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sz="2000">
                <a:latin typeface="Times New Roman" pitchFamily="18" charset="0"/>
              </a:rPr>
              <a:t>activation</a:t>
            </a:r>
          </a:p>
        </p:txBody>
      </p:sp>
      <p:sp>
        <p:nvSpPr>
          <p:cNvPr id="107560" name="AutoShape 40"/>
          <p:cNvSpPr>
            <a:spLocks noChangeArrowheads="1"/>
          </p:cNvSpPr>
          <p:nvPr/>
        </p:nvSpPr>
        <p:spPr bwMode="auto">
          <a:xfrm>
            <a:off x="5791200" y="3462338"/>
            <a:ext cx="255588" cy="1219200"/>
          </a:xfrm>
          <a:prstGeom prst="upArrow">
            <a:avLst>
              <a:gd name="adj1" fmla="val 50000"/>
              <a:gd name="adj2" fmla="val 119254"/>
            </a:avLst>
          </a:prstGeom>
          <a:solidFill>
            <a:srgbClr val="0066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B067-3016-4C19-BDB8-7421A05D4E86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3988"/>
            <a:ext cx="8229600" cy="1143000"/>
          </a:xfrm>
        </p:spPr>
        <p:txBody>
          <a:bodyPr/>
          <a:lstStyle/>
          <a:p>
            <a:r>
              <a:rPr lang="en-US" sz="4000" b="1" dirty="0">
                <a:solidFill>
                  <a:schemeClr val="accent2"/>
                </a:solidFill>
              </a:rPr>
              <a:t>A Single Neuron with  Sigmoid activation</a:t>
            </a:r>
          </a:p>
        </p:txBody>
      </p:sp>
      <p:sp>
        <p:nvSpPr>
          <p:cNvPr id="108547" name="AutoShape 3"/>
          <p:cNvSpPr>
            <a:spLocks noChangeArrowheads="1"/>
          </p:cNvSpPr>
          <p:nvPr/>
        </p:nvSpPr>
        <p:spPr bwMode="auto">
          <a:xfrm>
            <a:off x="1524000" y="2209800"/>
            <a:ext cx="685800" cy="533400"/>
          </a:xfrm>
          <a:prstGeom prst="flowChartConnector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 b="1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08548" name="AutoShape 4"/>
          <p:cNvSpPr>
            <a:spLocks noChangeArrowheads="1"/>
          </p:cNvSpPr>
          <p:nvPr/>
        </p:nvSpPr>
        <p:spPr bwMode="auto">
          <a:xfrm>
            <a:off x="1524000" y="3048000"/>
            <a:ext cx="685800" cy="533400"/>
          </a:xfrm>
          <a:prstGeom prst="flowChartConnector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cs typeface="Arial" pitchFamily="34" charset="0"/>
            </a:endParaRPr>
          </a:p>
        </p:txBody>
      </p:sp>
      <p:sp>
        <p:nvSpPr>
          <p:cNvPr id="108549" name="AutoShape 5"/>
          <p:cNvSpPr>
            <a:spLocks noChangeArrowheads="1"/>
          </p:cNvSpPr>
          <p:nvPr/>
        </p:nvSpPr>
        <p:spPr bwMode="auto">
          <a:xfrm>
            <a:off x="1524000" y="3886200"/>
            <a:ext cx="685800" cy="533400"/>
          </a:xfrm>
          <a:prstGeom prst="flowChartConnector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cs typeface="Arial" pitchFamily="34" charset="0"/>
            </a:endParaRPr>
          </a:p>
        </p:txBody>
      </p:sp>
      <p:sp>
        <p:nvSpPr>
          <p:cNvPr id="108550" name="AutoShape 6"/>
          <p:cNvSpPr>
            <a:spLocks noChangeArrowheads="1"/>
          </p:cNvSpPr>
          <p:nvPr/>
        </p:nvSpPr>
        <p:spPr bwMode="auto">
          <a:xfrm>
            <a:off x="3570288" y="1525588"/>
            <a:ext cx="3681412" cy="3717925"/>
          </a:xfrm>
          <a:prstGeom prst="flowChartConnector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cs typeface="Arial" pitchFamily="34" charset="0"/>
            </a:endParaRPr>
          </a:p>
        </p:txBody>
      </p:sp>
      <p:cxnSp>
        <p:nvCxnSpPr>
          <p:cNvPr id="108551" name="AutoShape 7"/>
          <p:cNvCxnSpPr>
            <a:cxnSpLocks noChangeShapeType="1"/>
            <a:stCxn id="108559" idx="3"/>
            <a:endCxn id="108569" idx="3"/>
          </p:cNvCxnSpPr>
          <p:nvPr/>
        </p:nvCxnSpPr>
        <p:spPr bwMode="auto">
          <a:xfrm>
            <a:off x="2286000" y="2438400"/>
            <a:ext cx="1136650" cy="847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8552" name="AutoShape 8"/>
          <p:cNvCxnSpPr>
            <a:cxnSpLocks noChangeShapeType="1"/>
            <a:stCxn id="108560" idx="3"/>
            <a:endCxn id="108569" idx="3"/>
          </p:cNvCxnSpPr>
          <p:nvPr/>
        </p:nvCxnSpPr>
        <p:spPr bwMode="auto">
          <a:xfrm flipV="1">
            <a:off x="2286000" y="3286125"/>
            <a:ext cx="1136650" cy="66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08553" name="Text Box 9"/>
          <p:cNvSpPr txBox="1">
            <a:spLocks noChangeArrowheads="1"/>
          </p:cNvSpPr>
          <p:nvPr/>
        </p:nvSpPr>
        <p:spPr bwMode="auto">
          <a:xfrm>
            <a:off x="1285875" y="15367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solidFill>
                  <a:srgbClr val="009900"/>
                </a:solidFill>
                <a:latin typeface="Times New Roman" pitchFamily="18" charset="0"/>
                <a:cs typeface="Arial" pitchFamily="34" charset="0"/>
              </a:rPr>
              <a:t>Inputs</a:t>
            </a:r>
            <a:endParaRPr lang="en-US" sz="2400">
              <a:solidFill>
                <a:srgbClr val="009900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2259013" y="4878388"/>
            <a:ext cx="243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  <a:cs typeface="Arial" pitchFamily="34" charset="0"/>
              </a:rPr>
              <a:t>Coefficients</a:t>
            </a:r>
            <a:endParaRPr lang="en-US" sz="24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08555" name="Text Box 11"/>
          <p:cNvSpPr txBox="1">
            <a:spLocks noChangeArrowheads="1"/>
          </p:cNvSpPr>
          <p:nvPr/>
        </p:nvSpPr>
        <p:spPr bwMode="auto">
          <a:xfrm>
            <a:off x="7381875" y="1643063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solidFill>
                  <a:srgbClr val="CC0000"/>
                </a:solidFill>
                <a:latin typeface="Times New Roman" pitchFamily="18" charset="0"/>
                <a:cs typeface="Arial" pitchFamily="34" charset="0"/>
              </a:rPr>
              <a:t>Output</a:t>
            </a:r>
            <a:endParaRPr lang="en-US" sz="2400">
              <a:solidFill>
                <a:srgbClr val="CC0000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08556" name="Text Box 12"/>
          <p:cNvSpPr txBox="1">
            <a:spLocks noChangeArrowheads="1"/>
          </p:cNvSpPr>
          <p:nvPr/>
        </p:nvSpPr>
        <p:spPr bwMode="auto">
          <a:xfrm>
            <a:off x="376238" y="4860925"/>
            <a:ext cx="1905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i="1" dirty="0">
                <a:solidFill>
                  <a:srgbClr val="009900"/>
                </a:solidFill>
                <a:latin typeface="Times New Roman" pitchFamily="18" charset="0"/>
                <a:cs typeface="Arial" pitchFamily="34" charset="0"/>
              </a:rPr>
              <a:t>Independent variables</a:t>
            </a:r>
            <a:endParaRPr lang="en-US" sz="2400" i="1" dirty="0">
              <a:solidFill>
                <a:srgbClr val="009900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08557" name="Text Box 13"/>
          <p:cNvSpPr txBox="1">
            <a:spLocks noChangeArrowheads="1"/>
          </p:cNvSpPr>
          <p:nvPr/>
        </p:nvSpPr>
        <p:spPr bwMode="auto">
          <a:xfrm>
            <a:off x="7386638" y="4881563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i="1">
                <a:solidFill>
                  <a:srgbClr val="CC0000"/>
                </a:solidFill>
                <a:latin typeface="Times New Roman" pitchFamily="18" charset="0"/>
                <a:cs typeface="Arial" pitchFamily="34" charset="0"/>
              </a:rPr>
              <a:t>Prediction</a:t>
            </a:r>
            <a:endParaRPr lang="en-US" sz="2400">
              <a:solidFill>
                <a:srgbClr val="CC0000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08558" name="Text Box 14"/>
          <p:cNvSpPr txBox="1">
            <a:spLocks noChangeArrowheads="1"/>
          </p:cNvSpPr>
          <p:nvPr/>
        </p:nvSpPr>
        <p:spPr bwMode="auto">
          <a:xfrm>
            <a:off x="533400" y="22098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i="1">
                <a:solidFill>
                  <a:srgbClr val="009900"/>
                </a:solidFill>
                <a:latin typeface="Times New Roman" pitchFamily="18" charset="0"/>
                <a:cs typeface="Arial" pitchFamily="34" charset="0"/>
              </a:rPr>
              <a:t>Age</a:t>
            </a:r>
            <a:endParaRPr lang="en-US" sz="2400" i="1">
              <a:solidFill>
                <a:srgbClr val="009900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08559" name="Text Box 15"/>
          <p:cNvSpPr txBox="1">
            <a:spLocks noChangeArrowheads="1"/>
          </p:cNvSpPr>
          <p:nvPr/>
        </p:nvSpPr>
        <p:spPr bwMode="auto">
          <a:xfrm>
            <a:off x="1524000" y="22098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34</a:t>
            </a:r>
            <a:endParaRPr lang="en-US" sz="2400" i="1">
              <a:solidFill>
                <a:schemeClr val="bg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08560" name="Text Box 16"/>
          <p:cNvSpPr txBox="1">
            <a:spLocks noChangeArrowheads="1"/>
          </p:cNvSpPr>
          <p:nvPr/>
        </p:nvSpPr>
        <p:spPr bwMode="auto">
          <a:xfrm>
            <a:off x="1524000" y="31242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1</a:t>
            </a:r>
            <a:endParaRPr lang="en-US" sz="2400" b="1" i="1">
              <a:solidFill>
                <a:schemeClr val="bg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08561" name="Text Box 17"/>
          <p:cNvSpPr txBox="1">
            <a:spLocks noChangeArrowheads="1"/>
          </p:cNvSpPr>
          <p:nvPr/>
        </p:nvSpPr>
        <p:spPr bwMode="auto">
          <a:xfrm>
            <a:off x="304800" y="31242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i="1">
                <a:solidFill>
                  <a:srgbClr val="009900"/>
                </a:solidFill>
                <a:latin typeface="Times New Roman" pitchFamily="18" charset="0"/>
                <a:cs typeface="Arial" pitchFamily="34" charset="0"/>
              </a:rPr>
              <a:t>Gender</a:t>
            </a:r>
            <a:endParaRPr lang="en-US" sz="2400" i="1">
              <a:solidFill>
                <a:srgbClr val="009900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08562" name="Text Box 18"/>
          <p:cNvSpPr txBox="1">
            <a:spLocks noChangeArrowheads="1"/>
          </p:cNvSpPr>
          <p:nvPr/>
        </p:nvSpPr>
        <p:spPr bwMode="auto">
          <a:xfrm>
            <a:off x="381000" y="39624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i="1">
                <a:solidFill>
                  <a:srgbClr val="009900"/>
                </a:solidFill>
                <a:latin typeface="Times New Roman" pitchFamily="18" charset="0"/>
                <a:cs typeface="Arial" pitchFamily="34" charset="0"/>
              </a:rPr>
              <a:t>Stage</a:t>
            </a:r>
            <a:endParaRPr lang="en-US" sz="2400" i="1">
              <a:solidFill>
                <a:srgbClr val="009900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08563" name="Text Box 19"/>
          <p:cNvSpPr txBox="1">
            <a:spLocks noChangeArrowheads="1"/>
          </p:cNvSpPr>
          <p:nvPr/>
        </p:nvSpPr>
        <p:spPr bwMode="auto">
          <a:xfrm>
            <a:off x="1524000" y="38862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4</a:t>
            </a:r>
            <a:endParaRPr lang="en-US" sz="2400" b="1" i="1">
              <a:solidFill>
                <a:schemeClr val="bg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08564" name="Text Box 20"/>
          <p:cNvSpPr txBox="1">
            <a:spLocks noChangeArrowheads="1"/>
          </p:cNvSpPr>
          <p:nvPr/>
        </p:nvSpPr>
        <p:spPr bwMode="auto">
          <a:xfrm flipH="1">
            <a:off x="2433638" y="2373313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latin typeface="Times New Roman" pitchFamily="18" charset="0"/>
                <a:cs typeface="Arial" pitchFamily="34" charset="0"/>
              </a:rPr>
              <a:t>.5</a:t>
            </a:r>
            <a:endParaRPr lang="en-US" sz="12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08565" name="Text Box 21"/>
          <p:cNvSpPr txBox="1">
            <a:spLocks noChangeArrowheads="1"/>
          </p:cNvSpPr>
          <p:nvPr/>
        </p:nvSpPr>
        <p:spPr bwMode="auto">
          <a:xfrm flipH="1">
            <a:off x="2530475" y="3800475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latin typeface="Times New Roman" pitchFamily="18" charset="0"/>
                <a:cs typeface="Arial" pitchFamily="34" charset="0"/>
              </a:rPr>
              <a:t>.8</a:t>
            </a:r>
            <a:endParaRPr lang="en-US" sz="1200">
              <a:latin typeface="Times New Roman" pitchFamily="18" charset="0"/>
              <a:cs typeface="Arial" pitchFamily="34" charset="0"/>
            </a:endParaRPr>
          </a:p>
        </p:txBody>
      </p:sp>
      <p:cxnSp>
        <p:nvCxnSpPr>
          <p:cNvPr id="108566" name="AutoShape 22"/>
          <p:cNvCxnSpPr>
            <a:cxnSpLocks noChangeShapeType="1"/>
            <a:stCxn id="108563" idx="3"/>
            <a:endCxn id="108569" idx="3"/>
          </p:cNvCxnSpPr>
          <p:nvPr/>
        </p:nvCxnSpPr>
        <p:spPr bwMode="auto">
          <a:xfrm flipV="1">
            <a:off x="2286000" y="3286125"/>
            <a:ext cx="1136650" cy="828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08567" name="Text Box 23"/>
          <p:cNvSpPr txBox="1">
            <a:spLocks noChangeArrowheads="1"/>
          </p:cNvSpPr>
          <p:nvPr/>
        </p:nvSpPr>
        <p:spPr bwMode="auto">
          <a:xfrm flipH="1">
            <a:off x="2500313" y="2984500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latin typeface="Times New Roman" pitchFamily="18" charset="0"/>
                <a:cs typeface="Arial" pitchFamily="34" charset="0"/>
              </a:rPr>
              <a:t>.4</a:t>
            </a:r>
            <a:endParaRPr lang="en-US" sz="12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08568" name="Text Box 24"/>
          <p:cNvSpPr txBox="1">
            <a:spLocks noChangeArrowheads="1"/>
          </p:cNvSpPr>
          <p:nvPr/>
        </p:nvSpPr>
        <p:spPr bwMode="auto">
          <a:xfrm>
            <a:off x="7702550" y="2630488"/>
            <a:ext cx="676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  <a:cs typeface="Arial" pitchFamily="34" charset="0"/>
              </a:rPr>
              <a:t>0.6</a:t>
            </a:r>
            <a:endParaRPr lang="en-US" sz="2400" b="1" i="1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08569" name="Text Box 25"/>
          <p:cNvSpPr txBox="1">
            <a:spLocks noChangeArrowheads="1"/>
          </p:cNvSpPr>
          <p:nvPr/>
        </p:nvSpPr>
        <p:spPr bwMode="auto">
          <a:xfrm flipH="1">
            <a:off x="3422650" y="2992438"/>
            <a:ext cx="434975" cy="588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 b="1">
                <a:latin typeface="Symbol" pitchFamily="18" charset="2"/>
                <a:cs typeface="Arial" pitchFamily="34" charset="0"/>
              </a:rPr>
              <a:t>S</a:t>
            </a:r>
            <a:endParaRPr lang="en-US" sz="12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08570" name="Freeform 26"/>
          <p:cNvSpPr>
            <a:spLocks/>
          </p:cNvSpPr>
          <p:nvPr/>
        </p:nvSpPr>
        <p:spPr bwMode="auto">
          <a:xfrm>
            <a:off x="5672138" y="2644775"/>
            <a:ext cx="1998662" cy="573088"/>
          </a:xfrm>
          <a:custGeom>
            <a:avLst/>
            <a:gdLst>
              <a:gd name="T0" fmla="*/ 0 w 579"/>
              <a:gd name="T1" fmla="*/ 179 h 179"/>
              <a:gd name="T2" fmla="*/ 362 w 579"/>
              <a:gd name="T3" fmla="*/ 24 h 179"/>
              <a:gd name="T4" fmla="*/ 579 w 579"/>
              <a:gd name="T5" fmla="*/ 34 h 179"/>
              <a:gd name="T6" fmla="*/ 0 60000 65536"/>
              <a:gd name="T7" fmla="*/ 0 60000 65536"/>
              <a:gd name="T8" fmla="*/ 0 60000 65536"/>
              <a:gd name="T9" fmla="*/ 0 w 579"/>
              <a:gd name="T10" fmla="*/ 0 h 179"/>
              <a:gd name="T11" fmla="*/ 579 w 579"/>
              <a:gd name="T12" fmla="*/ 179 h 17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9" h="179">
                <a:moveTo>
                  <a:pt x="0" y="179"/>
                </a:moveTo>
                <a:cubicBezTo>
                  <a:pt x="133" y="113"/>
                  <a:pt x="266" y="48"/>
                  <a:pt x="362" y="24"/>
                </a:cubicBezTo>
                <a:cubicBezTo>
                  <a:pt x="458" y="0"/>
                  <a:pt x="518" y="17"/>
                  <a:pt x="579" y="34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cs typeface="Arial" pitchFamily="34" charset="0"/>
            </a:endParaRP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3968750" y="2116138"/>
            <a:ext cx="2895600" cy="1982787"/>
            <a:chOff x="2768" y="1524"/>
            <a:chExt cx="1039" cy="731"/>
          </a:xfrm>
        </p:grpSpPr>
        <p:sp>
          <p:nvSpPr>
            <p:cNvPr id="108572" name="Freeform 28"/>
            <p:cNvSpPr>
              <a:spLocks/>
            </p:cNvSpPr>
            <p:nvPr/>
          </p:nvSpPr>
          <p:spPr bwMode="auto">
            <a:xfrm>
              <a:off x="3000" y="1710"/>
              <a:ext cx="720" cy="541"/>
            </a:xfrm>
            <a:custGeom>
              <a:avLst/>
              <a:gdLst>
                <a:gd name="T0" fmla="*/ 0 w 1024"/>
                <a:gd name="T1" fmla="*/ 620 h 620"/>
                <a:gd name="T2" fmla="*/ 455 w 1024"/>
                <a:gd name="T3" fmla="*/ 496 h 620"/>
                <a:gd name="T4" fmla="*/ 579 w 1024"/>
                <a:gd name="T5" fmla="*/ 83 h 620"/>
                <a:gd name="T6" fmla="*/ 1024 w 1024"/>
                <a:gd name="T7" fmla="*/ 0 h 6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4"/>
                <a:gd name="T13" fmla="*/ 0 h 620"/>
                <a:gd name="T14" fmla="*/ 1024 w 1024"/>
                <a:gd name="T15" fmla="*/ 620 h 6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4" h="620">
                  <a:moveTo>
                    <a:pt x="0" y="620"/>
                  </a:moveTo>
                  <a:cubicBezTo>
                    <a:pt x="179" y="602"/>
                    <a:pt x="359" y="585"/>
                    <a:pt x="455" y="496"/>
                  </a:cubicBezTo>
                  <a:cubicBezTo>
                    <a:pt x="551" y="407"/>
                    <a:pt x="484" y="166"/>
                    <a:pt x="579" y="83"/>
                  </a:cubicBezTo>
                  <a:cubicBezTo>
                    <a:pt x="674" y="0"/>
                    <a:pt x="849" y="0"/>
                    <a:pt x="1024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pitchFamily="34" charset="0"/>
              </a:endParaRPr>
            </a:p>
          </p:txBody>
        </p:sp>
        <p:sp>
          <p:nvSpPr>
            <p:cNvPr id="108573" name="Freeform 29"/>
            <p:cNvSpPr>
              <a:spLocks/>
            </p:cNvSpPr>
            <p:nvPr/>
          </p:nvSpPr>
          <p:spPr bwMode="auto">
            <a:xfrm>
              <a:off x="2989" y="1614"/>
              <a:ext cx="818" cy="641"/>
            </a:xfrm>
            <a:custGeom>
              <a:avLst/>
              <a:gdLst>
                <a:gd name="T0" fmla="*/ 0 w 818"/>
                <a:gd name="T1" fmla="*/ 0 h 559"/>
                <a:gd name="T2" fmla="*/ 0 w 818"/>
                <a:gd name="T3" fmla="*/ 559 h 559"/>
                <a:gd name="T4" fmla="*/ 818 w 818"/>
                <a:gd name="T5" fmla="*/ 559 h 559"/>
                <a:gd name="T6" fmla="*/ 0 60000 65536"/>
                <a:gd name="T7" fmla="*/ 0 60000 65536"/>
                <a:gd name="T8" fmla="*/ 0 60000 65536"/>
                <a:gd name="T9" fmla="*/ 0 w 818"/>
                <a:gd name="T10" fmla="*/ 0 h 559"/>
                <a:gd name="T11" fmla="*/ 818 w 818"/>
                <a:gd name="T12" fmla="*/ 559 h 55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8" h="559">
                  <a:moveTo>
                    <a:pt x="0" y="0"/>
                  </a:moveTo>
                  <a:lnTo>
                    <a:pt x="0" y="559"/>
                  </a:lnTo>
                  <a:lnTo>
                    <a:pt x="818" y="559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>
                <a:cs typeface="Arial" pitchFamily="34" charset="0"/>
              </a:endParaRPr>
            </a:p>
          </p:txBody>
        </p:sp>
        <p:sp>
          <p:nvSpPr>
            <p:cNvPr id="108574" name="Text Box 30"/>
            <p:cNvSpPr txBox="1">
              <a:spLocks noChangeArrowheads="1"/>
            </p:cNvSpPr>
            <p:nvPr/>
          </p:nvSpPr>
          <p:spPr bwMode="auto">
            <a:xfrm flipH="1">
              <a:off x="2768" y="1524"/>
              <a:ext cx="66" cy="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endParaRPr lang="en-US" sz="12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08575" name="Text Box 31"/>
            <p:cNvSpPr txBox="1">
              <a:spLocks noChangeArrowheads="1"/>
            </p:cNvSpPr>
            <p:nvPr/>
          </p:nvSpPr>
          <p:spPr bwMode="auto">
            <a:xfrm flipH="1">
              <a:off x="2789" y="2134"/>
              <a:ext cx="66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endParaRPr lang="en-US" sz="1200">
                <a:latin typeface="Times New Roman" pitchFamily="18" charset="0"/>
                <a:cs typeface="Arial" pitchFamily="34" charset="0"/>
              </a:endParaRPr>
            </a:p>
          </p:txBody>
        </p:sp>
      </p:grpSp>
      <p:sp>
        <p:nvSpPr>
          <p:cNvPr id="108576" name="Freeform 32"/>
          <p:cNvSpPr>
            <a:spLocks/>
          </p:cNvSpPr>
          <p:nvPr/>
        </p:nvSpPr>
        <p:spPr bwMode="auto">
          <a:xfrm>
            <a:off x="3760788" y="3579813"/>
            <a:ext cx="1905000" cy="1108075"/>
          </a:xfrm>
          <a:custGeom>
            <a:avLst/>
            <a:gdLst>
              <a:gd name="T0" fmla="*/ 0 w 1200"/>
              <a:gd name="T1" fmla="*/ 0 h 698"/>
              <a:gd name="T2" fmla="*/ 207 w 1200"/>
              <a:gd name="T3" fmla="*/ 558 h 698"/>
              <a:gd name="T4" fmla="*/ 993 w 1200"/>
              <a:gd name="T5" fmla="*/ 662 h 698"/>
              <a:gd name="T6" fmla="*/ 1200 w 1200"/>
              <a:gd name="T7" fmla="*/ 341 h 698"/>
              <a:gd name="T8" fmla="*/ 0 60000 65536"/>
              <a:gd name="T9" fmla="*/ 0 60000 65536"/>
              <a:gd name="T10" fmla="*/ 0 60000 65536"/>
              <a:gd name="T11" fmla="*/ 0 60000 65536"/>
              <a:gd name="T12" fmla="*/ 0 w 1200"/>
              <a:gd name="T13" fmla="*/ 0 h 698"/>
              <a:gd name="T14" fmla="*/ 1200 w 1200"/>
              <a:gd name="T15" fmla="*/ 698 h 69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" h="698">
                <a:moveTo>
                  <a:pt x="0" y="0"/>
                </a:moveTo>
                <a:cubicBezTo>
                  <a:pt x="20" y="224"/>
                  <a:pt x="41" y="448"/>
                  <a:pt x="207" y="558"/>
                </a:cubicBezTo>
                <a:cubicBezTo>
                  <a:pt x="373" y="668"/>
                  <a:pt x="828" y="698"/>
                  <a:pt x="993" y="662"/>
                </a:cubicBezTo>
                <a:cubicBezTo>
                  <a:pt x="1158" y="626"/>
                  <a:pt x="1179" y="483"/>
                  <a:pt x="1200" y="341"/>
                </a:cubicBezTo>
              </a:path>
            </a:pathLst>
          </a:custGeom>
          <a:noFill/>
          <a:ln w="12700">
            <a:solidFill>
              <a:srgbClr val="FFFF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cs typeface="Arial" pitchFamily="34" charset="0"/>
            </a:endParaRPr>
          </a:p>
        </p:txBody>
      </p:sp>
      <p:sp>
        <p:nvSpPr>
          <p:cNvPr id="108577" name="Text Box 33"/>
          <p:cNvSpPr txBox="1">
            <a:spLocks noChangeArrowheads="1"/>
          </p:cNvSpPr>
          <p:nvPr/>
        </p:nvSpPr>
        <p:spPr bwMode="auto">
          <a:xfrm>
            <a:off x="7413625" y="3402013"/>
            <a:ext cx="16144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latin typeface="Times New Roman" pitchFamily="18" charset="0"/>
                <a:cs typeface="Arial" pitchFamily="34" charset="0"/>
              </a:rPr>
              <a:t>“Probability of beingAlive”</a:t>
            </a:r>
            <a:endParaRPr lang="en-US" sz="2400" b="1" i="1">
              <a:latin typeface="Times New Roman" pitchFamily="18" charset="0"/>
              <a:cs typeface="Arial" pitchFamily="34" charset="0"/>
            </a:endParaRPr>
          </a:p>
        </p:txBody>
      </p:sp>
      <p:graphicFrame>
        <p:nvGraphicFramePr>
          <p:cNvPr id="108578" name="Object 34"/>
          <p:cNvGraphicFramePr>
            <a:graphicFrameLocks noGrp="1" noChangeAspect="1"/>
          </p:cNvGraphicFramePr>
          <p:nvPr>
            <p:ph idx="4294967295"/>
          </p:nvPr>
        </p:nvGraphicFramePr>
        <p:xfrm>
          <a:off x="4267200" y="4876800"/>
          <a:ext cx="1981200" cy="150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21" name="Equation" r:id="rId4" imgW="901440" imgH="685800" progId="Equation.3">
                  <p:embed/>
                </p:oleObj>
              </mc:Choice>
              <mc:Fallback>
                <p:oleObj name="Equation" r:id="rId4" imgW="901440" imgH="6858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876800"/>
                        <a:ext cx="1981200" cy="150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5044-8A3A-4808-A313-31F3B936D74A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594360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00B050"/>
                </a:solidFill>
              </a:rPr>
              <a:t>Features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Multi-Layer Network </a:t>
            </a:r>
          </a:p>
        </p:txBody>
      </p:sp>
      <p:sp>
        <p:nvSpPr>
          <p:cNvPr id="110595" name="AutoShape 3"/>
          <p:cNvSpPr>
            <a:spLocks noChangeArrowheads="1"/>
          </p:cNvSpPr>
          <p:nvPr/>
        </p:nvSpPr>
        <p:spPr bwMode="auto">
          <a:xfrm>
            <a:off x="1524000" y="2209800"/>
            <a:ext cx="685800" cy="533400"/>
          </a:xfrm>
          <a:prstGeom prst="flowChartConnector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 b="1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0596" name="AutoShape 4"/>
          <p:cNvSpPr>
            <a:spLocks noChangeArrowheads="1"/>
          </p:cNvSpPr>
          <p:nvPr/>
        </p:nvSpPr>
        <p:spPr bwMode="auto">
          <a:xfrm>
            <a:off x="1524000" y="3048000"/>
            <a:ext cx="685800" cy="533400"/>
          </a:xfrm>
          <a:prstGeom prst="flowChartConnector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cs typeface="Arial" pitchFamily="34" charset="0"/>
            </a:endParaRPr>
          </a:p>
        </p:txBody>
      </p:sp>
      <p:sp>
        <p:nvSpPr>
          <p:cNvPr id="110597" name="AutoShape 5"/>
          <p:cNvSpPr>
            <a:spLocks noChangeArrowheads="1"/>
          </p:cNvSpPr>
          <p:nvPr/>
        </p:nvSpPr>
        <p:spPr bwMode="auto">
          <a:xfrm>
            <a:off x="1524000" y="3886200"/>
            <a:ext cx="685800" cy="533400"/>
          </a:xfrm>
          <a:prstGeom prst="flowChartConnector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cs typeface="Arial" pitchFamily="34" charset="0"/>
            </a:endParaRPr>
          </a:p>
        </p:txBody>
      </p:sp>
      <p:cxnSp>
        <p:nvCxnSpPr>
          <p:cNvPr id="110598" name="AutoShape 6"/>
          <p:cNvCxnSpPr>
            <a:cxnSpLocks noChangeShapeType="1"/>
            <a:stCxn id="110595" idx="6"/>
            <a:endCxn id="110638" idx="2"/>
          </p:cNvCxnSpPr>
          <p:nvPr/>
        </p:nvCxnSpPr>
        <p:spPr bwMode="auto">
          <a:xfrm>
            <a:off x="2209800" y="2476500"/>
            <a:ext cx="1752600" cy="342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0599" name="AutoShape 7"/>
          <p:cNvCxnSpPr>
            <a:cxnSpLocks noChangeShapeType="1"/>
            <a:stCxn id="110596" idx="6"/>
          </p:cNvCxnSpPr>
          <p:nvPr/>
        </p:nvCxnSpPr>
        <p:spPr bwMode="auto">
          <a:xfrm>
            <a:off x="2209800" y="3314700"/>
            <a:ext cx="1752600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0600" name="AutoShape 8"/>
          <p:cNvCxnSpPr>
            <a:cxnSpLocks noChangeShapeType="1"/>
            <a:stCxn id="110596" idx="6"/>
            <a:endCxn id="110638" idx="2"/>
          </p:cNvCxnSpPr>
          <p:nvPr/>
        </p:nvCxnSpPr>
        <p:spPr bwMode="auto">
          <a:xfrm flipV="1">
            <a:off x="2209800" y="2819400"/>
            <a:ext cx="1752600" cy="495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0601" name="AutoShape 9"/>
          <p:cNvCxnSpPr>
            <a:cxnSpLocks noChangeShapeType="1"/>
            <a:stCxn id="110595" idx="6"/>
          </p:cNvCxnSpPr>
          <p:nvPr/>
        </p:nvCxnSpPr>
        <p:spPr bwMode="auto">
          <a:xfrm>
            <a:off x="2209800" y="2476500"/>
            <a:ext cx="1752600" cy="1257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0602" name="AutoShape 10"/>
          <p:cNvCxnSpPr>
            <a:cxnSpLocks noChangeShapeType="1"/>
            <a:stCxn id="110597" idx="6"/>
          </p:cNvCxnSpPr>
          <p:nvPr/>
        </p:nvCxnSpPr>
        <p:spPr bwMode="auto">
          <a:xfrm flipV="1">
            <a:off x="2209800" y="3695700"/>
            <a:ext cx="1895475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0603" name="AutoShape 11"/>
          <p:cNvCxnSpPr>
            <a:cxnSpLocks noChangeShapeType="1"/>
            <a:stCxn id="110597" idx="6"/>
            <a:endCxn id="110638" idx="2"/>
          </p:cNvCxnSpPr>
          <p:nvPr/>
        </p:nvCxnSpPr>
        <p:spPr bwMode="auto">
          <a:xfrm flipV="1">
            <a:off x="2209800" y="2819400"/>
            <a:ext cx="1752600" cy="1333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0604" name="AutoShape 12"/>
          <p:cNvCxnSpPr>
            <a:cxnSpLocks noChangeShapeType="1"/>
            <a:stCxn id="110638" idx="6"/>
          </p:cNvCxnSpPr>
          <p:nvPr/>
        </p:nvCxnSpPr>
        <p:spPr bwMode="auto">
          <a:xfrm>
            <a:off x="4419600" y="2819400"/>
            <a:ext cx="1400175" cy="4683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0605" name="AutoShape 13"/>
          <p:cNvCxnSpPr>
            <a:cxnSpLocks noChangeShapeType="1"/>
          </p:cNvCxnSpPr>
          <p:nvPr/>
        </p:nvCxnSpPr>
        <p:spPr bwMode="auto">
          <a:xfrm flipV="1">
            <a:off x="4419600" y="3352800"/>
            <a:ext cx="1400175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0606" name="Text Box 14"/>
          <p:cNvSpPr txBox="1">
            <a:spLocks noChangeArrowheads="1"/>
          </p:cNvSpPr>
          <p:nvPr/>
        </p:nvSpPr>
        <p:spPr bwMode="auto">
          <a:xfrm>
            <a:off x="1285875" y="15367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solidFill>
                  <a:srgbClr val="009900"/>
                </a:solidFill>
                <a:latin typeface="Times New Roman" pitchFamily="18" charset="0"/>
                <a:cs typeface="Arial" pitchFamily="34" charset="0"/>
              </a:rPr>
              <a:t>Inputs</a:t>
            </a:r>
            <a:endParaRPr lang="en-US" sz="2400">
              <a:solidFill>
                <a:srgbClr val="009900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0607" name="Text Box 15"/>
          <p:cNvSpPr txBox="1">
            <a:spLocks noChangeArrowheads="1"/>
          </p:cNvSpPr>
          <p:nvPr/>
        </p:nvSpPr>
        <p:spPr bwMode="auto">
          <a:xfrm>
            <a:off x="2308225" y="4929188"/>
            <a:ext cx="1304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  <a:cs typeface="Arial" pitchFamily="34" charset="0"/>
              </a:rPr>
              <a:t>Weights</a:t>
            </a:r>
            <a:endParaRPr lang="en-US" sz="24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0608" name="Text Box 16"/>
          <p:cNvSpPr txBox="1">
            <a:spLocks noChangeArrowheads="1"/>
          </p:cNvSpPr>
          <p:nvPr/>
        </p:nvSpPr>
        <p:spPr bwMode="auto">
          <a:xfrm>
            <a:off x="7610475" y="2022475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solidFill>
                  <a:srgbClr val="CC0000"/>
                </a:solidFill>
                <a:latin typeface="Times New Roman" pitchFamily="18" charset="0"/>
                <a:cs typeface="Arial" pitchFamily="34" charset="0"/>
              </a:rPr>
              <a:t>Output</a:t>
            </a:r>
            <a:endParaRPr lang="en-US" sz="2400">
              <a:solidFill>
                <a:srgbClr val="CC0000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0609" name="Text Box 17"/>
          <p:cNvSpPr txBox="1">
            <a:spLocks noChangeArrowheads="1"/>
          </p:cNvSpPr>
          <p:nvPr/>
        </p:nvSpPr>
        <p:spPr bwMode="auto">
          <a:xfrm>
            <a:off x="214313" y="4892675"/>
            <a:ext cx="1905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i="1">
                <a:solidFill>
                  <a:srgbClr val="009900"/>
                </a:solidFill>
                <a:latin typeface="Times New Roman" pitchFamily="18" charset="0"/>
                <a:cs typeface="Arial" pitchFamily="34" charset="0"/>
              </a:rPr>
              <a:t>Independent variables</a:t>
            </a:r>
            <a:endParaRPr lang="en-US" sz="2400" i="1">
              <a:solidFill>
                <a:srgbClr val="009900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0610" name="Text Box 18"/>
          <p:cNvSpPr txBox="1">
            <a:spLocks noChangeArrowheads="1"/>
          </p:cNvSpPr>
          <p:nvPr/>
        </p:nvSpPr>
        <p:spPr bwMode="auto">
          <a:xfrm>
            <a:off x="6958013" y="4733925"/>
            <a:ext cx="16002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i="1">
                <a:solidFill>
                  <a:srgbClr val="CC0000"/>
                </a:solidFill>
                <a:latin typeface="Times New Roman" pitchFamily="18" charset="0"/>
                <a:cs typeface="Arial" pitchFamily="34" charset="0"/>
              </a:rPr>
              <a:t>Dependent variable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b="1" i="1">
                <a:solidFill>
                  <a:srgbClr val="CC0000"/>
                </a:solidFill>
                <a:latin typeface="Times New Roman" pitchFamily="18" charset="0"/>
                <a:cs typeface="Arial" pitchFamily="34" charset="0"/>
              </a:rPr>
              <a:t>Prediction</a:t>
            </a:r>
            <a:endParaRPr lang="en-US" sz="2400">
              <a:solidFill>
                <a:srgbClr val="CC0000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0611" name="Text Box 19"/>
          <p:cNvSpPr txBox="1">
            <a:spLocks noChangeArrowheads="1"/>
          </p:cNvSpPr>
          <p:nvPr/>
        </p:nvSpPr>
        <p:spPr bwMode="auto">
          <a:xfrm>
            <a:off x="533400" y="22098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i="1">
                <a:solidFill>
                  <a:srgbClr val="009900"/>
                </a:solidFill>
                <a:latin typeface="Times New Roman" pitchFamily="18" charset="0"/>
                <a:cs typeface="Arial" pitchFamily="34" charset="0"/>
              </a:rPr>
              <a:t>Age</a:t>
            </a:r>
            <a:endParaRPr lang="en-US" sz="2400" i="1">
              <a:solidFill>
                <a:srgbClr val="009900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0612" name="Text Box 20"/>
          <p:cNvSpPr txBox="1">
            <a:spLocks noChangeArrowheads="1"/>
          </p:cNvSpPr>
          <p:nvPr/>
        </p:nvSpPr>
        <p:spPr bwMode="auto">
          <a:xfrm>
            <a:off x="1524000" y="22098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34</a:t>
            </a:r>
            <a:endParaRPr lang="en-US" sz="2400" i="1">
              <a:solidFill>
                <a:schemeClr val="bg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0613" name="Text Box 21"/>
          <p:cNvSpPr txBox="1">
            <a:spLocks noChangeArrowheads="1"/>
          </p:cNvSpPr>
          <p:nvPr/>
        </p:nvSpPr>
        <p:spPr bwMode="auto">
          <a:xfrm>
            <a:off x="1524000" y="31242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2</a:t>
            </a:r>
            <a:endParaRPr lang="en-US" sz="2400" b="1" i="1">
              <a:solidFill>
                <a:schemeClr val="bg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0614" name="Text Box 22"/>
          <p:cNvSpPr txBox="1">
            <a:spLocks noChangeArrowheads="1"/>
          </p:cNvSpPr>
          <p:nvPr/>
        </p:nvSpPr>
        <p:spPr bwMode="auto">
          <a:xfrm>
            <a:off x="304800" y="31242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i="1">
                <a:solidFill>
                  <a:srgbClr val="009900"/>
                </a:solidFill>
                <a:latin typeface="Times New Roman" pitchFamily="18" charset="0"/>
                <a:cs typeface="Arial" pitchFamily="34" charset="0"/>
              </a:rPr>
              <a:t>Gender</a:t>
            </a:r>
            <a:endParaRPr lang="en-US" sz="2400" i="1">
              <a:solidFill>
                <a:srgbClr val="009900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0615" name="Text Box 23"/>
          <p:cNvSpPr txBox="1">
            <a:spLocks noChangeArrowheads="1"/>
          </p:cNvSpPr>
          <p:nvPr/>
        </p:nvSpPr>
        <p:spPr bwMode="auto">
          <a:xfrm>
            <a:off x="381000" y="39624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i="1">
                <a:solidFill>
                  <a:srgbClr val="009900"/>
                </a:solidFill>
                <a:latin typeface="Times New Roman" pitchFamily="18" charset="0"/>
                <a:cs typeface="Arial" pitchFamily="34" charset="0"/>
              </a:rPr>
              <a:t>Stage</a:t>
            </a:r>
            <a:endParaRPr lang="en-US" sz="2400" i="1">
              <a:solidFill>
                <a:srgbClr val="009900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0616" name="Text Box 24"/>
          <p:cNvSpPr txBox="1">
            <a:spLocks noChangeArrowheads="1"/>
          </p:cNvSpPr>
          <p:nvPr/>
        </p:nvSpPr>
        <p:spPr bwMode="auto">
          <a:xfrm>
            <a:off x="1524000" y="38862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4</a:t>
            </a:r>
            <a:endParaRPr lang="en-US" sz="2400" b="1" i="1">
              <a:solidFill>
                <a:schemeClr val="bg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0617" name="Text Box 25"/>
          <p:cNvSpPr txBox="1">
            <a:spLocks noChangeArrowheads="1"/>
          </p:cNvSpPr>
          <p:nvPr/>
        </p:nvSpPr>
        <p:spPr bwMode="auto">
          <a:xfrm>
            <a:off x="2716213" y="2189163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latin typeface="Times New Roman" pitchFamily="18" charset="0"/>
                <a:cs typeface="Arial" pitchFamily="34" charset="0"/>
              </a:rPr>
              <a:t>.6</a:t>
            </a:r>
            <a:endParaRPr lang="en-US" sz="12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0618" name="Text Box 26"/>
          <p:cNvSpPr txBox="1">
            <a:spLocks noChangeArrowheads="1"/>
          </p:cNvSpPr>
          <p:nvPr/>
        </p:nvSpPr>
        <p:spPr bwMode="auto">
          <a:xfrm>
            <a:off x="5251450" y="2835275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latin typeface="Times New Roman" pitchFamily="18" charset="0"/>
                <a:cs typeface="Arial" pitchFamily="34" charset="0"/>
              </a:rPr>
              <a:t>.5</a:t>
            </a:r>
            <a:endParaRPr lang="en-US" sz="12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0619" name="Text Box 27"/>
          <p:cNvSpPr txBox="1">
            <a:spLocks noChangeArrowheads="1"/>
          </p:cNvSpPr>
          <p:nvPr/>
        </p:nvSpPr>
        <p:spPr bwMode="auto">
          <a:xfrm>
            <a:off x="5249863" y="3375025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latin typeface="Times New Roman" pitchFamily="18" charset="0"/>
                <a:cs typeface="Arial" pitchFamily="34" charset="0"/>
              </a:rPr>
              <a:t>.8</a:t>
            </a:r>
            <a:endParaRPr lang="en-US" sz="12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0620" name="Text Box 28"/>
          <p:cNvSpPr txBox="1">
            <a:spLocks noChangeArrowheads="1"/>
          </p:cNvSpPr>
          <p:nvPr/>
        </p:nvSpPr>
        <p:spPr bwMode="auto">
          <a:xfrm>
            <a:off x="2900363" y="3935413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latin typeface="Times New Roman" pitchFamily="18" charset="0"/>
                <a:cs typeface="Arial" pitchFamily="34" charset="0"/>
              </a:rPr>
              <a:t>.2</a:t>
            </a:r>
            <a:endParaRPr lang="en-US" sz="12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0621" name="Text Box 29"/>
          <p:cNvSpPr txBox="1">
            <a:spLocks noChangeArrowheads="1"/>
          </p:cNvSpPr>
          <p:nvPr/>
        </p:nvSpPr>
        <p:spPr bwMode="auto">
          <a:xfrm>
            <a:off x="2327275" y="2867025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latin typeface="Times New Roman" pitchFamily="18" charset="0"/>
                <a:cs typeface="Arial" pitchFamily="34" charset="0"/>
              </a:rPr>
              <a:t>.1</a:t>
            </a:r>
            <a:endParaRPr lang="en-US" sz="12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0622" name="Text Box 30"/>
          <p:cNvSpPr txBox="1">
            <a:spLocks noChangeArrowheads="1"/>
          </p:cNvSpPr>
          <p:nvPr/>
        </p:nvSpPr>
        <p:spPr bwMode="auto">
          <a:xfrm>
            <a:off x="2311400" y="3311525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latin typeface="Times New Roman" pitchFamily="18" charset="0"/>
                <a:cs typeface="Arial" pitchFamily="34" charset="0"/>
              </a:rPr>
              <a:t>.3</a:t>
            </a:r>
            <a:endParaRPr lang="en-US" sz="12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0623" name="Text Box 31"/>
          <p:cNvSpPr txBox="1">
            <a:spLocks noChangeArrowheads="1"/>
          </p:cNvSpPr>
          <p:nvPr/>
        </p:nvSpPr>
        <p:spPr bwMode="auto">
          <a:xfrm>
            <a:off x="2705100" y="3556000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latin typeface="Times New Roman" pitchFamily="18" charset="0"/>
                <a:cs typeface="Arial" pitchFamily="34" charset="0"/>
              </a:rPr>
              <a:t>.7</a:t>
            </a:r>
            <a:endParaRPr lang="en-US" sz="12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0624" name="Text Box 32"/>
          <p:cNvSpPr txBox="1">
            <a:spLocks noChangeArrowheads="1"/>
          </p:cNvSpPr>
          <p:nvPr/>
        </p:nvSpPr>
        <p:spPr bwMode="auto">
          <a:xfrm>
            <a:off x="2720975" y="2620963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latin typeface="Times New Roman" pitchFamily="18" charset="0"/>
                <a:cs typeface="Arial" pitchFamily="34" charset="0"/>
              </a:rPr>
              <a:t>.2</a:t>
            </a:r>
            <a:endParaRPr lang="en-US" sz="12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0625" name="Text Box 33"/>
          <p:cNvSpPr txBox="1">
            <a:spLocks noChangeArrowheads="1"/>
          </p:cNvSpPr>
          <p:nvPr/>
        </p:nvSpPr>
        <p:spPr bwMode="auto">
          <a:xfrm>
            <a:off x="5318125" y="4999038"/>
            <a:ext cx="1304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  <a:cs typeface="Arial" pitchFamily="34" charset="0"/>
              </a:rPr>
              <a:t>Weights</a:t>
            </a:r>
            <a:endParaRPr lang="en-US" sz="24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0626" name="Text Box 34"/>
          <p:cNvSpPr txBox="1">
            <a:spLocks noChangeArrowheads="1"/>
          </p:cNvSpPr>
          <p:nvPr/>
        </p:nvSpPr>
        <p:spPr bwMode="auto">
          <a:xfrm>
            <a:off x="3790950" y="4933950"/>
            <a:ext cx="13049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solidFill>
                  <a:schemeClr val="accent2"/>
                </a:solidFill>
                <a:latin typeface="Times New Roman" pitchFamily="18" charset="0"/>
                <a:cs typeface="Arial" pitchFamily="34" charset="0"/>
              </a:rPr>
              <a:t>HiddenLayer</a:t>
            </a:r>
            <a:endParaRPr lang="en-US" sz="24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0627" name="Text Box 35"/>
          <p:cNvSpPr txBox="1">
            <a:spLocks noChangeArrowheads="1"/>
          </p:cNvSpPr>
          <p:nvPr/>
        </p:nvSpPr>
        <p:spPr bwMode="auto">
          <a:xfrm>
            <a:off x="7378700" y="3532188"/>
            <a:ext cx="16144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latin typeface="Times New Roman" pitchFamily="18" charset="0"/>
                <a:cs typeface="Arial" pitchFamily="34" charset="0"/>
              </a:rPr>
              <a:t>“Probability of beingAlive”</a:t>
            </a:r>
            <a:endParaRPr lang="en-US" sz="2400" b="1" i="1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0628" name="Text Box 36"/>
          <p:cNvSpPr txBox="1">
            <a:spLocks noChangeArrowheads="1"/>
          </p:cNvSpPr>
          <p:nvPr/>
        </p:nvSpPr>
        <p:spPr bwMode="auto">
          <a:xfrm>
            <a:off x="7845425" y="2703513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  <a:cs typeface="Arial" pitchFamily="34" charset="0"/>
              </a:rPr>
              <a:t>0.6</a:t>
            </a:r>
            <a:endParaRPr lang="en-US" sz="2400" b="1" i="1">
              <a:latin typeface="Times New Roman" pitchFamily="18" charset="0"/>
              <a:cs typeface="Arial" pitchFamily="34" charset="0"/>
            </a:endParaRP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5794375" y="2625725"/>
            <a:ext cx="1987550" cy="1401763"/>
            <a:chOff x="3340" y="1013"/>
            <a:chExt cx="1252" cy="883"/>
          </a:xfrm>
        </p:grpSpPr>
        <p:sp>
          <p:nvSpPr>
            <p:cNvPr id="110630" name="AutoShape 38"/>
            <p:cNvSpPr>
              <a:spLocks noChangeArrowheads="1"/>
            </p:cNvSpPr>
            <p:nvPr/>
          </p:nvSpPr>
          <p:spPr bwMode="auto">
            <a:xfrm>
              <a:off x="3510" y="1013"/>
              <a:ext cx="819" cy="883"/>
            </a:xfrm>
            <a:prstGeom prst="flowChartConnector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pitchFamily="34" charset="0"/>
              </a:endParaRPr>
            </a:p>
          </p:txBody>
        </p:sp>
        <p:grpSp>
          <p:nvGrpSpPr>
            <p:cNvPr id="3" name="Group 39"/>
            <p:cNvGrpSpPr>
              <a:grpSpLocks/>
            </p:cNvGrpSpPr>
            <p:nvPr/>
          </p:nvGrpSpPr>
          <p:grpSpPr bwMode="auto">
            <a:xfrm>
              <a:off x="3785" y="1189"/>
              <a:ext cx="404" cy="331"/>
              <a:chOff x="4520" y="1893"/>
              <a:chExt cx="404" cy="331"/>
            </a:xfrm>
          </p:grpSpPr>
          <p:sp>
            <p:nvSpPr>
              <p:cNvPr id="110632" name="Freeform 40"/>
              <p:cNvSpPr>
                <a:spLocks/>
              </p:cNvSpPr>
              <p:nvPr/>
            </p:nvSpPr>
            <p:spPr bwMode="auto">
              <a:xfrm>
                <a:off x="4553" y="1944"/>
                <a:ext cx="331" cy="268"/>
              </a:xfrm>
              <a:custGeom>
                <a:avLst/>
                <a:gdLst>
                  <a:gd name="T0" fmla="*/ 0 w 1024"/>
                  <a:gd name="T1" fmla="*/ 620 h 620"/>
                  <a:gd name="T2" fmla="*/ 455 w 1024"/>
                  <a:gd name="T3" fmla="*/ 496 h 620"/>
                  <a:gd name="T4" fmla="*/ 579 w 1024"/>
                  <a:gd name="T5" fmla="*/ 83 h 620"/>
                  <a:gd name="T6" fmla="*/ 1024 w 1024"/>
                  <a:gd name="T7" fmla="*/ 0 h 62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24"/>
                  <a:gd name="T13" fmla="*/ 0 h 620"/>
                  <a:gd name="T14" fmla="*/ 1024 w 1024"/>
                  <a:gd name="T15" fmla="*/ 620 h 62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24" h="620">
                    <a:moveTo>
                      <a:pt x="0" y="620"/>
                    </a:moveTo>
                    <a:cubicBezTo>
                      <a:pt x="179" y="602"/>
                      <a:pt x="359" y="585"/>
                      <a:pt x="455" y="496"/>
                    </a:cubicBezTo>
                    <a:cubicBezTo>
                      <a:pt x="551" y="407"/>
                      <a:pt x="484" y="166"/>
                      <a:pt x="579" y="83"/>
                    </a:cubicBezTo>
                    <a:cubicBezTo>
                      <a:pt x="674" y="0"/>
                      <a:pt x="849" y="0"/>
                      <a:pt x="1024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pitchFamily="34" charset="0"/>
                </a:endParaRPr>
              </a:p>
            </p:txBody>
          </p:sp>
          <p:sp>
            <p:nvSpPr>
              <p:cNvPr id="110633" name="Freeform 41"/>
              <p:cNvSpPr>
                <a:spLocks/>
              </p:cNvSpPr>
              <p:nvPr/>
            </p:nvSpPr>
            <p:spPr bwMode="auto">
              <a:xfrm>
                <a:off x="4520" y="1893"/>
                <a:ext cx="404" cy="331"/>
              </a:xfrm>
              <a:custGeom>
                <a:avLst/>
                <a:gdLst>
                  <a:gd name="T0" fmla="*/ 11 w 404"/>
                  <a:gd name="T1" fmla="*/ 0 h 331"/>
                  <a:gd name="T2" fmla="*/ 0 w 404"/>
                  <a:gd name="T3" fmla="*/ 331 h 331"/>
                  <a:gd name="T4" fmla="*/ 404 w 404"/>
                  <a:gd name="T5" fmla="*/ 331 h 331"/>
                  <a:gd name="T6" fmla="*/ 0 60000 65536"/>
                  <a:gd name="T7" fmla="*/ 0 60000 65536"/>
                  <a:gd name="T8" fmla="*/ 0 60000 65536"/>
                  <a:gd name="T9" fmla="*/ 0 w 404"/>
                  <a:gd name="T10" fmla="*/ 0 h 331"/>
                  <a:gd name="T11" fmla="*/ 404 w 404"/>
                  <a:gd name="T12" fmla="*/ 331 h 3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4" h="331">
                    <a:moveTo>
                      <a:pt x="11" y="0"/>
                    </a:moveTo>
                    <a:lnTo>
                      <a:pt x="0" y="331"/>
                    </a:lnTo>
                    <a:lnTo>
                      <a:pt x="404" y="331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pitchFamily="34" charset="0"/>
                </a:endParaRPr>
              </a:p>
            </p:txBody>
          </p:sp>
        </p:grpSp>
        <p:sp>
          <p:nvSpPr>
            <p:cNvPr id="110634" name="Text Box 42"/>
            <p:cNvSpPr txBox="1">
              <a:spLocks noChangeArrowheads="1"/>
            </p:cNvSpPr>
            <p:nvPr/>
          </p:nvSpPr>
          <p:spPr bwMode="auto">
            <a:xfrm>
              <a:off x="3340" y="1264"/>
              <a:ext cx="274" cy="37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200" b="1">
                  <a:latin typeface="Symbol" pitchFamily="18" charset="2"/>
                  <a:cs typeface="Arial" pitchFamily="34" charset="0"/>
                </a:rPr>
                <a:t>S</a:t>
              </a:r>
              <a:endParaRPr lang="en-US" sz="12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10635" name="Freeform 43"/>
            <p:cNvSpPr>
              <a:spLocks/>
            </p:cNvSpPr>
            <p:nvPr/>
          </p:nvSpPr>
          <p:spPr bwMode="auto">
            <a:xfrm>
              <a:off x="3600" y="1478"/>
              <a:ext cx="440" cy="287"/>
            </a:xfrm>
            <a:custGeom>
              <a:avLst/>
              <a:gdLst>
                <a:gd name="T0" fmla="*/ 0 w 440"/>
                <a:gd name="T1" fmla="*/ 0 h 235"/>
                <a:gd name="T2" fmla="*/ 93 w 440"/>
                <a:gd name="T3" fmla="*/ 176 h 235"/>
                <a:gd name="T4" fmla="*/ 383 w 440"/>
                <a:gd name="T5" fmla="*/ 218 h 235"/>
                <a:gd name="T6" fmla="*/ 434 w 440"/>
                <a:gd name="T7" fmla="*/ 73 h 2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0"/>
                <a:gd name="T13" fmla="*/ 0 h 235"/>
                <a:gd name="T14" fmla="*/ 440 w 440"/>
                <a:gd name="T15" fmla="*/ 235 h 2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0" h="235">
                  <a:moveTo>
                    <a:pt x="0" y="0"/>
                  </a:moveTo>
                  <a:cubicBezTo>
                    <a:pt x="14" y="70"/>
                    <a:pt x="29" y="140"/>
                    <a:pt x="93" y="176"/>
                  </a:cubicBezTo>
                  <a:cubicBezTo>
                    <a:pt x="157" y="212"/>
                    <a:pt x="326" y="235"/>
                    <a:pt x="383" y="218"/>
                  </a:cubicBezTo>
                  <a:cubicBezTo>
                    <a:pt x="440" y="201"/>
                    <a:pt x="437" y="137"/>
                    <a:pt x="434" y="73"/>
                  </a:cubicBezTo>
                </a:path>
              </a:pathLst>
            </a:cu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cs typeface="Arial" pitchFamily="34" charset="0"/>
              </a:endParaRPr>
            </a:p>
          </p:txBody>
        </p:sp>
        <p:sp>
          <p:nvSpPr>
            <p:cNvPr id="110636" name="Freeform 44"/>
            <p:cNvSpPr>
              <a:spLocks/>
            </p:cNvSpPr>
            <p:nvPr/>
          </p:nvSpPr>
          <p:spPr bwMode="auto">
            <a:xfrm>
              <a:off x="4013" y="1155"/>
              <a:ext cx="579" cy="179"/>
            </a:xfrm>
            <a:custGeom>
              <a:avLst/>
              <a:gdLst>
                <a:gd name="T0" fmla="*/ 0 w 579"/>
                <a:gd name="T1" fmla="*/ 179 h 179"/>
                <a:gd name="T2" fmla="*/ 362 w 579"/>
                <a:gd name="T3" fmla="*/ 24 h 179"/>
                <a:gd name="T4" fmla="*/ 579 w 579"/>
                <a:gd name="T5" fmla="*/ 34 h 179"/>
                <a:gd name="T6" fmla="*/ 0 60000 65536"/>
                <a:gd name="T7" fmla="*/ 0 60000 65536"/>
                <a:gd name="T8" fmla="*/ 0 60000 65536"/>
                <a:gd name="T9" fmla="*/ 0 w 579"/>
                <a:gd name="T10" fmla="*/ 0 h 179"/>
                <a:gd name="T11" fmla="*/ 579 w 579"/>
                <a:gd name="T12" fmla="*/ 179 h 17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9" h="179">
                  <a:moveTo>
                    <a:pt x="0" y="179"/>
                  </a:moveTo>
                  <a:cubicBezTo>
                    <a:pt x="133" y="113"/>
                    <a:pt x="266" y="48"/>
                    <a:pt x="362" y="24"/>
                  </a:cubicBezTo>
                  <a:cubicBezTo>
                    <a:pt x="458" y="0"/>
                    <a:pt x="518" y="17"/>
                    <a:pt x="579" y="34"/>
                  </a:cubicBezTo>
                </a:path>
              </a:pathLst>
            </a:cu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cs typeface="Arial" pitchFamily="34" charset="0"/>
              </a:endParaRPr>
            </a:p>
          </p:txBody>
        </p:sp>
      </p:grp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3746500" y="2416175"/>
            <a:ext cx="1036638" cy="712788"/>
            <a:chOff x="2360" y="1522"/>
            <a:chExt cx="653" cy="449"/>
          </a:xfrm>
        </p:grpSpPr>
        <p:sp>
          <p:nvSpPr>
            <p:cNvPr id="110638" name="AutoShape 46"/>
            <p:cNvSpPr>
              <a:spLocks noChangeArrowheads="1"/>
            </p:cNvSpPr>
            <p:nvPr/>
          </p:nvSpPr>
          <p:spPr bwMode="auto">
            <a:xfrm>
              <a:off x="2496" y="1680"/>
              <a:ext cx="288" cy="192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pitchFamily="34" charset="0"/>
              </a:endParaRPr>
            </a:p>
          </p:txBody>
        </p:sp>
        <p:sp>
          <p:nvSpPr>
            <p:cNvPr id="110639" name="AutoShape 47"/>
            <p:cNvSpPr>
              <a:spLocks noChangeArrowheads="1"/>
            </p:cNvSpPr>
            <p:nvPr/>
          </p:nvSpPr>
          <p:spPr bwMode="auto">
            <a:xfrm>
              <a:off x="2458" y="1522"/>
              <a:ext cx="420" cy="449"/>
            </a:xfrm>
            <a:prstGeom prst="flowChartConnector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pitchFamily="34" charset="0"/>
              </a:endParaRPr>
            </a:p>
          </p:txBody>
        </p:sp>
        <p:grpSp>
          <p:nvGrpSpPr>
            <p:cNvPr id="5" name="Group 48"/>
            <p:cNvGrpSpPr>
              <a:grpSpLocks/>
            </p:cNvGrpSpPr>
            <p:nvPr/>
          </p:nvGrpSpPr>
          <p:grpSpPr bwMode="auto">
            <a:xfrm>
              <a:off x="2599" y="1612"/>
              <a:ext cx="207" cy="168"/>
              <a:chOff x="4520" y="1893"/>
              <a:chExt cx="404" cy="331"/>
            </a:xfrm>
          </p:grpSpPr>
          <p:sp>
            <p:nvSpPr>
              <p:cNvPr id="110641" name="Freeform 49"/>
              <p:cNvSpPr>
                <a:spLocks/>
              </p:cNvSpPr>
              <p:nvPr/>
            </p:nvSpPr>
            <p:spPr bwMode="auto">
              <a:xfrm>
                <a:off x="4553" y="1944"/>
                <a:ext cx="331" cy="268"/>
              </a:xfrm>
              <a:custGeom>
                <a:avLst/>
                <a:gdLst>
                  <a:gd name="T0" fmla="*/ 0 w 1024"/>
                  <a:gd name="T1" fmla="*/ 620 h 620"/>
                  <a:gd name="T2" fmla="*/ 455 w 1024"/>
                  <a:gd name="T3" fmla="*/ 496 h 620"/>
                  <a:gd name="T4" fmla="*/ 579 w 1024"/>
                  <a:gd name="T5" fmla="*/ 83 h 620"/>
                  <a:gd name="T6" fmla="*/ 1024 w 1024"/>
                  <a:gd name="T7" fmla="*/ 0 h 62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24"/>
                  <a:gd name="T13" fmla="*/ 0 h 620"/>
                  <a:gd name="T14" fmla="*/ 1024 w 1024"/>
                  <a:gd name="T15" fmla="*/ 620 h 62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24" h="620">
                    <a:moveTo>
                      <a:pt x="0" y="620"/>
                    </a:moveTo>
                    <a:cubicBezTo>
                      <a:pt x="179" y="602"/>
                      <a:pt x="359" y="585"/>
                      <a:pt x="455" y="496"/>
                    </a:cubicBezTo>
                    <a:cubicBezTo>
                      <a:pt x="551" y="407"/>
                      <a:pt x="484" y="166"/>
                      <a:pt x="579" y="83"/>
                    </a:cubicBezTo>
                    <a:cubicBezTo>
                      <a:pt x="674" y="0"/>
                      <a:pt x="849" y="0"/>
                      <a:pt x="1024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pitchFamily="34" charset="0"/>
                </a:endParaRPr>
              </a:p>
            </p:txBody>
          </p:sp>
          <p:sp>
            <p:nvSpPr>
              <p:cNvPr id="110642" name="Freeform 50"/>
              <p:cNvSpPr>
                <a:spLocks/>
              </p:cNvSpPr>
              <p:nvPr/>
            </p:nvSpPr>
            <p:spPr bwMode="auto">
              <a:xfrm>
                <a:off x="4520" y="1893"/>
                <a:ext cx="404" cy="331"/>
              </a:xfrm>
              <a:custGeom>
                <a:avLst/>
                <a:gdLst>
                  <a:gd name="T0" fmla="*/ 11 w 404"/>
                  <a:gd name="T1" fmla="*/ 0 h 331"/>
                  <a:gd name="T2" fmla="*/ 0 w 404"/>
                  <a:gd name="T3" fmla="*/ 331 h 331"/>
                  <a:gd name="T4" fmla="*/ 404 w 404"/>
                  <a:gd name="T5" fmla="*/ 331 h 331"/>
                  <a:gd name="T6" fmla="*/ 0 60000 65536"/>
                  <a:gd name="T7" fmla="*/ 0 60000 65536"/>
                  <a:gd name="T8" fmla="*/ 0 60000 65536"/>
                  <a:gd name="T9" fmla="*/ 0 w 404"/>
                  <a:gd name="T10" fmla="*/ 0 h 331"/>
                  <a:gd name="T11" fmla="*/ 404 w 404"/>
                  <a:gd name="T12" fmla="*/ 331 h 3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4" h="331">
                    <a:moveTo>
                      <a:pt x="11" y="0"/>
                    </a:moveTo>
                    <a:lnTo>
                      <a:pt x="0" y="331"/>
                    </a:lnTo>
                    <a:lnTo>
                      <a:pt x="404" y="331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pitchFamily="34" charset="0"/>
                </a:endParaRPr>
              </a:p>
            </p:txBody>
          </p:sp>
        </p:grpSp>
        <p:sp>
          <p:nvSpPr>
            <p:cNvPr id="110643" name="Freeform 51"/>
            <p:cNvSpPr>
              <a:spLocks/>
            </p:cNvSpPr>
            <p:nvPr/>
          </p:nvSpPr>
          <p:spPr bwMode="auto">
            <a:xfrm>
              <a:off x="2504" y="1759"/>
              <a:ext cx="226" cy="146"/>
            </a:xfrm>
            <a:custGeom>
              <a:avLst/>
              <a:gdLst>
                <a:gd name="T0" fmla="*/ 0 w 440"/>
                <a:gd name="T1" fmla="*/ 0 h 235"/>
                <a:gd name="T2" fmla="*/ 93 w 440"/>
                <a:gd name="T3" fmla="*/ 176 h 235"/>
                <a:gd name="T4" fmla="*/ 383 w 440"/>
                <a:gd name="T5" fmla="*/ 218 h 235"/>
                <a:gd name="T6" fmla="*/ 434 w 440"/>
                <a:gd name="T7" fmla="*/ 73 h 2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0"/>
                <a:gd name="T13" fmla="*/ 0 h 235"/>
                <a:gd name="T14" fmla="*/ 440 w 440"/>
                <a:gd name="T15" fmla="*/ 235 h 2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0" h="235">
                  <a:moveTo>
                    <a:pt x="0" y="0"/>
                  </a:moveTo>
                  <a:cubicBezTo>
                    <a:pt x="14" y="70"/>
                    <a:pt x="29" y="140"/>
                    <a:pt x="93" y="176"/>
                  </a:cubicBezTo>
                  <a:cubicBezTo>
                    <a:pt x="157" y="212"/>
                    <a:pt x="326" y="235"/>
                    <a:pt x="383" y="218"/>
                  </a:cubicBezTo>
                  <a:cubicBezTo>
                    <a:pt x="440" y="201"/>
                    <a:pt x="437" y="137"/>
                    <a:pt x="434" y="73"/>
                  </a:cubicBezTo>
                </a:path>
              </a:pathLst>
            </a:cu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cs typeface="Arial" pitchFamily="34" charset="0"/>
              </a:endParaRPr>
            </a:p>
          </p:txBody>
        </p:sp>
        <p:sp>
          <p:nvSpPr>
            <p:cNvPr id="110644" name="Freeform 52"/>
            <p:cNvSpPr>
              <a:spLocks/>
            </p:cNvSpPr>
            <p:nvPr/>
          </p:nvSpPr>
          <p:spPr bwMode="auto">
            <a:xfrm>
              <a:off x="2716" y="1594"/>
              <a:ext cx="297" cy="91"/>
            </a:xfrm>
            <a:custGeom>
              <a:avLst/>
              <a:gdLst>
                <a:gd name="T0" fmla="*/ 0 w 579"/>
                <a:gd name="T1" fmla="*/ 179 h 179"/>
                <a:gd name="T2" fmla="*/ 362 w 579"/>
                <a:gd name="T3" fmla="*/ 24 h 179"/>
                <a:gd name="T4" fmla="*/ 579 w 579"/>
                <a:gd name="T5" fmla="*/ 34 h 179"/>
                <a:gd name="T6" fmla="*/ 0 60000 65536"/>
                <a:gd name="T7" fmla="*/ 0 60000 65536"/>
                <a:gd name="T8" fmla="*/ 0 60000 65536"/>
                <a:gd name="T9" fmla="*/ 0 w 579"/>
                <a:gd name="T10" fmla="*/ 0 h 179"/>
                <a:gd name="T11" fmla="*/ 579 w 579"/>
                <a:gd name="T12" fmla="*/ 179 h 17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9" h="179">
                  <a:moveTo>
                    <a:pt x="0" y="179"/>
                  </a:moveTo>
                  <a:cubicBezTo>
                    <a:pt x="133" y="113"/>
                    <a:pt x="266" y="48"/>
                    <a:pt x="362" y="24"/>
                  </a:cubicBezTo>
                  <a:cubicBezTo>
                    <a:pt x="458" y="0"/>
                    <a:pt x="518" y="17"/>
                    <a:pt x="579" y="34"/>
                  </a:cubicBezTo>
                </a:path>
              </a:pathLst>
            </a:cu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cs typeface="Arial" pitchFamily="34" charset="0"/>
              </a:endParaRPr>
            </a:p>
          </p:txBody>
        </p:sp>
        <p:sp>
          <p:nvSpPr>
            <p:cNvPr id="110645" name="Text Box 53"/>
            <p:cNvSpPr txBox="1">
              <a:spLocks noChangeArrowheads="1"/>
            </p:cNvSpPr>
            <p:nvPr/>
          </p:nvSpPr>
          <p:spPr bwMode="auto">
            <a:xfrm>
              <a:off x="2360" y="1668"/>
              <a:ext cx="188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b="1">
                  <a:latin typeface="Symbol" pitchFamily="18" charset="2"/>
                  <a:cs typeface="Arial" pitchFamily="34" charset="0"/>
                </a:rPr>
                <a:t>S</a:t>
              </a:r>
              <a:endParaRPr lang="en-US" sz="1400">
                <a:latin typeface="Times New Roman" pitchFamily="18" charset="0"/>
                <a:cs typeface="Arial" pitchFamily="34" charset="0"/>
              </a:endParaRPr>
            </a:p>
          </p:txBody>
        </p:sp>
      </p:grpSp>
      <p:sp>
        <p:nvSpPr>
          <p:cNvPr id="110646" name="Text Box 54"/>
          <p:cNvSpPr txBox="1">
            <a:spLocks noChangeArrowheads="1"/>
          </p:cNvSpPr>
          <p:nvPr/>
        </p:nvSpPr>
        <p:spPr bwMode="auto">
          <a:xfrm>
            <a:off x="4679950" y="2262188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b="1">
                <a:latin typeface="Times New Roman" pitchFamily="18" charset="0"/>
                <a:cs typeface="Arial" pitchFamily="34" charset="0"/>
              </a:rPr>
              <a:t>.4</a:t>
            </a:r>
            <a:endParaRPr lang="en-US" sz="12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0647" name="Text Box 55"/>
          <p:cNvSpPr txBox="1">
            <a:spLocks noChangeArrowheads="1"/>
          </p:cNvSpPr>
          <p:nvPr/>
        </p:nvSpPr>
        <p:spPr bwMode="auto">
          <a:xfrm>
            <a:off x="4711700" y="3214688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latin typeface="Times New Roman" pitchFamily="18" charset="0"/>
                <a:cs typeface="Arial" pitchFamily="34" charset="0"/>
              </a:rPr>
              <a:t>.2</a:t>
            </a:r>
            <a:endParaRPr lang="en-US" sz="1200">
              <a:latin typeface="Times New Roman" pitchFamily="18" charset="0"/>
              <a:cs typeface="Arial" pitchFamily="34" charset="0"/>
            </a:endParaRPr>
          </a:p>
        </p:txBody>
      </p:sp>
      <p:grpSp>
        <p:nvGrpSpPr>
          <p:cNvPr id="6" name="Group 56"/>
          <p:cNvGrpSpPr>
            <a:grpSpLocks/>
          </p:cNvGrpSpPr>
          <p:nvPr/>
        </p:nvGrpSpPr>
        <p:grpSpPr bwMode="auto">
          <a:xfrm>
            <a:off x="3849688" y="3308350"/>
            <a:ext cx="1036637" cy="712788"/>
            <a:chOff x="2360" y="1522"/>
            <a:chExt cx="653" cy="449"/>
          </a:xfrm>
        </p:grpSpPr>
        <p:sp>
          <p:nvSpPr>
            <p:cNvPr id="110649" name="AutoShape 57"/>
            <p:cNvSpPr>
              <a:spLocks noChangeArrowheads="1"/>
            </p:cNvSpPr>
            <p:nvPr/>
          </p:nvSpPr>
          <p:spPr bwMode="auto">
            <a:xfrm>
              <a:off x="2496" y="1680"/>
              <a:ext cx="288" cy="192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pitchFamily="34" charset="0"/>
              </a:endParaRPr>
            </a:p>
          </p:txBody>
        </p:sp>
        <p:sp>
          <p:nvSpPr>
            <p:cNvPr id="110650" name="AutoShape 58"/>
            <p:cNvSpPr>
              <a:spLocks noChangeArrowheads="1"/>
            </p:cNvSpPr>
            <p:nvPr/>
          </p:nvSpPr>
          <p:spPr bwMode="auto">
            <a:xfrm>
              <a:off x="2458" y="1522"/>
              <a:ext cx="420" cy="449"/>
            </a:xfrm>
            <a:prstGeom prst="flowChartConnector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pitchFamily="34" charset="0"/>
              </a:endParaRPr>
            </a:p>
          </p:txBody>
        </p:sp>
        <p:grpSp>
          <p:nvGrpSpPr>
            <p:cNvPr id="7" name="Group 59"/>
            <p:cNvGrpSpPr>
              <a:grpSpLocks/>
            </p:cNvGrpSpPr>
            <p:nvPr/>
          </p:nvGrpSpPr>
          <p:grpSpPr bwMode="auto">
            <a:xfrm>
              <a:off x="2599" y="1612"/>
              <a:ext cx="207" cy="168"/>
              <a:chOff x="4520" y="1893"/>
              <a:chExt cx="404" cy="331"/>
            </a:xfrm>
          </p:grpSpPr>
          <p:sp>
            <p:nvSpPr>
              <p:cNvPr id="110652" name="Freeform 60"/>
              <p:cNvSpPr>
                <a:spLocks/>
              </p:cNvSpPr>
              <p:nvPr/>
            </p:nvSpPr>
            <p:spPr bwMode="auto">
              <a:xfrm>
                <a:off x="4553" y="1944"/>
                <a:ext cx="331" cy="268"/>
              </a:xfrm>
              <a:custGeom>
                <a:avLst/>
                <a:gdLst>
                  <a:gd name="T0" fmla="*/ 0 w 1024"/>
                  <a:gd name="T1" fmla="*/ 620 h 620"/>
                  <a:gd name="T2" fmla="*/ 455 w 1024"/>
                  <a:gd name="T3" fmla="*/ 496 h 620"/>
                  <a:gd name="T4" fmla="*/ 579 w 1024"/>
                  <a:gd name="T5" fmla="*/ 83 h 620"/>
                  <a:gd name="T6" fmla="*/ 1024 w 1024"/>
                  <a:gd name="T7" fmla="*/ 0 h 62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24"/>
                  <a:gd name="T13" fmla="*/ 0 h 620"/>
                  <a:gd name="T14" fmla="*/ 1024 w 1024"/>
                  <a:gd name="T15" fmla="*/ 620 h 62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24" h="620">
                    <a:moveTo>
                      <a:pt x="0" y="620"/>
                    </a:moveTo>
                    <a:cubicBezTo>
                      <a:pt x="179" y="602"/>
                      <a:pt x="359" y="585"/>
                      <a:pt x="455" y="496"/>
                    </a:cubicBezTo>
                    <a:cubicBezTo>
                      <a:pt x="551" y="407"/>
                      <a:pt x="484" y="166"/>
                      <a:pt x="579" y="83"/>
                    </a:cubicBezTo>
                    <a:cubicBezTo>
                      <a:pt x="674" y="0"/>
                      <a:pt x="849" y="0"/>
                      <a:pt x="1024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pitchFamily="34" charset="0"/>
                </a:endParaRPr>
              </a:p>
            </p:txBody>
          </p:sp>
          <p:sp>
            <p:nvSpPr>
              <p:cNvPr id="110653" name="Freeform 61"/>
              <p:cNvSpPr>
                <a:spLocks/>
              </p:cNvSpPr>
              <p:nvPr/>
            </p:nvSpPr>
            <p:spPr bwMode="auto">
              <a:xfrm>
                <a:off x="4520" y="1893"/>
                <a:ext cx="404" cy="331"/>
              </a:xfrm>
              <a:custGeom>
                <a:avLst/>
                <a:gdLst>
                  <a:gd name="T0" fmla="*/ 11 w 404"/>
                  <a:gd name="T1" fmla="*/ 0 h 331"/>
                  <a:gd name="T2" fmla="*/ 0 w 404"/>
                  <a:gd name="T3" fmla="*/ 331 h 331"/>
                  <a:gd name="T4" fmla="*/ 404 w 404"/>
                  <a:gd name="T5" fmla="*/ 331 h 331"/>
                  <a:gd name="T6" fmla="*/ 0 60000 65536"/>
                  <a:gd name="T7" fmla="*/ 0 60000 65536"/>
                  <a:gd name="T8" fmla="*/ 0 60000 65536"/>
                  <a:gd name="T9" fmla="*/ 0 w 404"/>
                  <a:gd name="T10" fmla="*/ 0 h 331"/>
                  <a:gd name="T11" fmla="*/ 404 w 404"/>
                  <a:gd name="T12" fmla="*/ 331 h 3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4" h="331">
                    <a:moveTo>
                      <a:pt x="11" y="0"/>
                    </a:moveTo>
                    <a:lnTo>
                      <a:pt x="0" y="331"/>
                    </a:lnTo>
                    <a:lnTo>
                      <a:pt x="404" y="331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pitchFamily="34" charset="0"/>
                </a:endParaRPr>
              </a:p>
            </p:txBody>
          </p:sp>
        </p:grpSp>
        <p:sp>
          <p:nvSpPr>
            <p:cNvPr id="110654" name="Freeform 62"/>
            <p:cNvSpPr>
              <a:spLocks/>
            </p:cNvSpPr>
            <p:nvPr/>
          </p:nvSpPr>
          <p:spPr bwMode="auto">
            <a:xfrm>
              <a:off x="2504" y="1759"/>
              <a:ext cx="226" cy="146"/>
            </a:xfrm>
            <a:custGeom>
              <a:avLst/>
              <a:gdLst>
                <a:gd name="T0" fmla="*/ 0 w 440"/>
                <a:gd name="T1" fmla="*/ 0 h 235"/>
                <a:gd name="T2" fmla="*/ 93 w 440"/>
                <a:gd name="T3" fmla="*/ 176 h 235"/>
                <a:gd name="T4" fmla="*/ 383 w 440"/>
                <a:gd name="T5" fmla="*/ 218 h 235"/>
                <a:gd name="T6" fmla="*/ 434 w 440"/>
                <a:gd name="T7" fmla="*/ 73 h 2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0"/>
                <a:gd name="T13" fmla="*/ 0 h 235"/>
                <a:gd name="T14" fmla="*/ 440 w 440"/>
                <a:gd name="T15" fmla="*/ 235 h 2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0" h="235">
                  <a:moveTo>
                    <a:pt x="0" y="0"/>
                  </a:moveTo>
                  <a:cubicBezTo>
                    <a:pt x="14" y="70"/>
                    <a:pt x="29" y="140"/>
                    <a:pt x="93" y="176"/>
                  </a:cubicBezTo>
                  <a:cubicBezTo>
                    <a:pt x="157" y="212"/>
                    <a:pt x="326" y="235"/>
                    <a:pt x="383" y="218"/>
                  </a:cubicBezTo>
                  <a:cubicBezTo>
                    <a:pt x="440" y="201"/>
                    <a:pt x="437" y="137"/>
                    <a:pt x="434" y="73"/>
                  </a:cubicBezTo>
                </a:path>
              </a:pathLst>
            </a:cu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cs typeface="Arial" pitchFamily="34" charset="0"/>
              </a:endParaRPr>
            </a:p>
          </p:txBody>
        </p:sp>
        <p:sp>
          <p:nvSpPr>
            <p:cNvPr id="110655" name="Freeform 63"/>
            <p:cNvSpPr>
              <a:spLocks/>
            </p:cNvSpPr>
            <p:nvPr/>
          </p:nvSpPr>
          <p:spPr bwMode="auto">
            <a:xfrm>
              <a:off x="2716" y="1594"/>
              <a:ext cx="297" cy="91"/>
            </a:xfrm>
            <a:custGeom>
              <a:avLst/>
              <a:gdLst>
                <a:gd name="T0" fmla="*/ 0 w 579"/>
                <a:gd name="T1" fmla="*/ 179 h 179"/>
                <a:gd name="T2" fmla="*/ 362 w 579"/>
                <a:gd name="T3" fmla="*/ 24 h 179"/>
                <a:gd name="T4" fmla="*/ 579 w 579"/>
                <a:gd name="T5" fmla="*/ 34 h 179"/>
                <a:gd name="T6" fmla="*/ 0 60000 65536"/>
                <a:gd name="T7" fmla="*/ 0 60000 65536"/>
                <a:gd name="T8" fmla="*/ 0 60000 65536"/>
                <a:gd name="T9" fmla="*/ 0 w 579"/>
                <a:gd name="T10" fmla="*/ 0 h 179"/>
                <a:gd name="T11" fmla="*/ 579 w 579"/>
                <a:gd name="T12" fmla="*/ 179 h 17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9" h="179">
                  <a:moveTo>
                    <a:pt x="0" y="179"/>
                  </a:moveTo>
                  <a:cubicBezTo>
                    <a:pt x="133" y="113"/>
                    <a:pt x="266" y="48"/>
                    <a:pt x="362" y="24"/>
                  </a:cubicBezTo>
                  <a:cubicBezTo>
                    <a:pt x="458" y="0"/>
                    <a:pt x="518" y="17"/>
                    <a:pt x="579" y="34"/>
                  </a:cubicBezTo>
                </a:path>
              </a:pathLst>
            </a:cu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cs typeface="Arial" pitchFamily="34" charset="0"/>
              </a:endParaRPr>
            </a:p>
          </p:txBody>
        </p:sp>
        <p:sp>
          <p:nvSpPr>
            <p:cNvPr id="110656" name="Text Box 64"/>
            <p:cNvSpPr txBox="1">
              <a:spLocks noChangeArrowheads="1"/>
            </p:cNvSpPr>
            <p:nvPr/>
          </p:nvSpPr>
          <p:spPr bwMode="auto">
            <a:xfrm>
              <a:off x="2360" y="1668"/>
              <a:ext cx="188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b="1">
                  <a:latin typeface="Symbol" pitchFamily="18" charset="2"/>
                  <a:cs typeface="Arial" pitchFamily="34" charset="0"/>
                </a:rPr>
                <a:t>S</a:t>
              </a:r>
              <a:endParaRPr lang="en-US" sz="1400">
                <a:latin typeface="Times New Roman" pitchFamily="18" charset="0"/>
                <a:cs typeface="Arial" pitchFamily="34" charset="0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5044-8A3A-4808-A313-31F3B936D74A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Freeform 2"/>
          <p:cNvSpPr>
            <a:spLocks/>
          </p:cNvSpPr>
          <p:nvPr/>
        </p:nvSpPr>
        <p:spPr bwMode="auto">
          <a:xfrm>
            <a:off x="1330325" y="2019300"/>
            <a:ext cx="3267075" cy="2808288"/>
          </a:xfrm>
          <a:custGeom>
            <a:avLst/>
            <a:gdLst>
              <a:gd name="T0" fmla="*/ 0 w 2058"/>
              <a:gd name="T1" fmla="*/ 11 h 1769"/>
              <a:gd name="T2" fmla="*/ 2058 w 2058"/>
              <a:gd name="T3" fmla="*/ 11 h 1769"/>
              <a:gd name="T4" fmla="*/ 2058 w 2058"/>
              <a:gd name="T5" fmla="*/ 724 h 1769"/>
              <a:gd name="T6" fmla="*/ 41 w 2058"/>
              <a:gd name="T7" fmla="*/ 1769 h 1769"/>
              <a:gd name="T8" fmla="*/ 62 w 2058"/>
              <a:gd name="T9" fmla="*/ 0 h 17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8"/>
              <a:gd name="T16" fmla="*/ 0 h 1769"/>
              <a:gd name="T17" fmla="*/ 2058 w 2058"/>
              <a:gd name="T18" fmla="*/ 1769 h 17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8" h="1769">
                <a:moveTo>
                  <a:pt x="0" y="11"/>
                </a:moveTo>
                <a:lnTo>
                  <a:pt x="2058" y="11"/>
                </a:lnTo>
                <a:lnTo>
                  <a:pt x="2058" y="724"/>
                </a:lnTo>
                <a:lnTo>
                  <a:pt x="41" y="1769"/>
                </a:lnTo>
                <a:lnTo>
                  <a:pt x="62" y="0"/>
                </a:lnTo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cs typeface="Arial" pitchFamily="34" charset="0"/>
            </a:endParaRP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Getting an answer from a NN</a:t>
            </a:r>
          </a:p>
        </p:txBody>
      </p:sp>
      <p:sp>
        <p:nvSpPr>
          <p:cNvPr id="112644" name="AutoShape 4"/>
          <p:cNvSpPr>
            <a:spLocks noChangeArrowheads="1"/>
          </p:cNvSpPr>
          <p:nvPr/>
        </p:nvSpPr>
        <p:spPr bwMode="auto">
          <a:xfrm>
            <a:off x="1524000" y="2209800"/>
            <a:ext cx="685800" cy="533400"/>
          </a:xfrm>
          <a:prstGeom prst="flowChartConnector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 b="1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2645" name="AutoShape 5"/>
          <p:cNvSpPr>
            <a:spLocks noChangeArrowheads="1"/>
          </p:cNvSpPr>
          <p:nvPr/>
        </p:nvSpPr>
        <p:spPr bwMode="auto">
          <a:xfrm>
            <a:off x="1524000" y="3048000"/>
            <a:ext cx="685800" cy="533400"/>
          </a:xfrm>
          <a:prstGeom prst="flowChartConnector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cs typeface="Arial" pitchFamily="34" charset="0"/>
            </a:endParaRPr>
          </a:p>
        </p:txBody>
      </p:sp>
      <p:sp>
        <p:nvSpPr>
          <p:cNvPr id="112646" name="AutoShape 6"/>
          <p:cNvSpPr>
            <a:spLocks noChangeArrowheads="1"/>
          </p:cNvSpPr>
          <p:nvPr/>
        </p:nvSpPr>
        <p:spPr bwMode="auto">
          <a:xfrm>
            <a:off x="1524000" y="3886200"/>
            <a:ext cx="685800" cy="533400"/>
          </a:xfrm>
          <a:prstGeom prst="flowChartConnector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cs typeface="Arial" pitchFamily="34" charset="0"/>
            </a:endParaRPr>
          </a:p>
        </p:txBody>
      </p:sp>
      <p:sp>
        <p:nvSpPr>
          <p:cNvPr id="112647" name="AutoShape 7"/>
          <p:cNvSpPr>
            <a:spLocks noChangeArrowheads="1"/>
          </p:cNvSpPr>
          <p:nvPr/>
        </p:nvSpPr>
        <p:spPr bwMode="auto">
          <a:xfrm>
            <a:off x="3962400" y="2667000"/>
            <a:ext cx="457200" cy="304800"/>
          </a:xfrm>
          <a:prstGeom prst="flowChartConnector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cs typeface="Arial" pitchFamily="34" charset="0"/>
            </a:endParaRPr>
          </a:p>
        </p:txBody>
      </p:sp>
      <p:sp>
        <p:nvSpPr>
          <p:cNvPr id="112648" name="AutoShape 8"/>
          <p:cNvSpPr>
            <a:spLocks noChangeArrowheads="1"/>
          </p:cNvSpPr>
          <p:nvPr/>
        </p:nvSpPr>
        <p:spPr bwMode="auto">
          <a:xfrm>
            <a:off x="3962400" y="3581400"/>
            <a:ext cx="457200" cy="304800"/>
          </a:xfrm>
          <a:prstGeom prst="flowChartConnector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cs typeface="Arial" pitchFamily="34" charset="0"/>
            </a:endParaRPr>
          </a:p>
        </p:txBody>
      </p:sp>
      <p:cxnSp>
        <p:nvCxnSpPr>
          <p:cNvPr id="112649" name="AutoShape 9"/>
          <p:cNvCxnSpPr>
            <a:cxnSpLocks noChangeShapeType="1"/>
            <a:stCxn id="112644" idx="6"/>
            <a:endCxn id="112647" idx="2"/>
          </p:cNvCxnSpPr>
          <p:nvPr/>
        </p:nvCxnSpPr>
        <p:spPr bwMode="auto">
          <a:xfrm>
            <a:off x="2209800" y="2476500"/>
            <a:ext cx="1752600" cy="342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2650" name="AutoShape 10"/>
          <p:cNvCxnSpPr>
            <a:cxnSpLocks noChangeShapeType="1"/>
            <a:stCxn id="112645" idx="6"/>
            <a:endCxn id="112647" idx="2"/>
          </p:cNvCxnSpPr>
          <p:nvPr/>
        </p:nvCxnSpPr>
        <p:spPr bwMode="auto">
          <a:xfrm flipV="1">
            <a:off x="2209800" y="2819400"/>
            <a:ext cx="1752600" cy="495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2651" name="AutoShape 11"/>
          <p:cNvCxnSpPr>
            <a:cxnSpLocks noChangeShapeType="1"/>
            <a:stCxn id="112646" idx="6"/>
            <a:endCxn id="112647" idx="2"/>
          </p:cNvCxnSpPr>
          <p:nvPr/>
        </p:nvCxnSpPr>
        <p:spPr bwMode="auto">
          <a:xfrm flipV="1">
            <a:off x="2209800" y="2819400"/>
            <a:ext cx="1752600" cy="1333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2652" name="AutoShape 12"/>
          <p:cNvCxnSpPr>
            <a:cxnSpLocks noChangeShapeType="1"/>
            <a:stCxn id="112647" idx="6"/>
          </p:cNvCxnSpPr>
          <p:nvPr/>
        </p:nvCxnSpPr>
        <p:spPr bwMode="auto">
          <a:xfrm>
            <a:off x="4419600" y="2819400"/>
            <a:ext cx="1400175" cy="4683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2653" name="AutoShape 13"/>
          <p:cNvCxnSpPr>
            <a:cxnSpLocks noChangeShapeType="1"/>
            <a:stCxn id="112648" idx="6"/>
          </p:cNvCxnSpPr>
          <p:nvPr/>
        </p:nvCxnSpPr>
        <p:spPr bwMode="auto">
          <a:xfrm flipV="1">
            <a:off x="4419600" y="3352800"/>
            <a:ext cx="1400175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2654" name="Text Box 14"/>
          <p:cNvSpPr txBox="1">
            <a:spLocks noChangeArrowheads="1"/>
          </p:cNvSpPr>
          <p:nvPr/>
        </p:nvSpPr>
        <p:spPr bwMode="auto">
          <a:xfrm>
            <a:off x="1285875" y="15367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solidFill>
                  <a:srgbClr val="009900"/>
                </a:solidFill>
                <a:latin typeface="Times New Roman" pitchFamily="18" charset="0"/>
                <a:cs typeface="Arial" pitchFamily="34" charset="0"/>
              </a:rPr>
              <a:t>Inputs</a:t>
            </a:r>
            <a:endParaRPr lang="en-US" sz="2400">
              <a:solidFill>
                <a:srgbClr val="009900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2655" name="Text Box 15"/>
          <p:cNvSpPr txBox="1">
            <a:spLocks noChangeArrowheads="1"/>
          </p:cNvSpPr>
          <p:nvPr/>
        </p:nvSpPr>
        <p:spPr bwMode="auto">
          <a:xfrm>
            <a:off x="2308225" y="4929188"/>
            <a:ext cx="1304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  <a:cs typeface="Arial" pitchFamily="34" charset="0"/>
              </a:rPr>
              <a:t>Weights</a:t>
            </a:r>
            <a:endParaRPr lang="en-US" sz="24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2656" name="Text Box 16"/>
          <p:cNvSpPr txBox="1">
            <a:spLocks noChangeArrowheads="1"/>
          </p:cNvSpPr>
          <p:nvPr/>
        </p:nvSpPr>
        <p:spPr bwMode="auto">
          <a:xfrm>
            <a:off x="7610475" y="2022475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solidFill>
                  <a:srgbClr val="CC0000"/>
                </a:solidFill>
                <a:latin typeface="Times New Roman" pitchFamily="18" charset="0"/>
                <a:cs typeface="Arial" pitchFamily="34" charset="0"/>
              </a:rPr>
              <a:t>Output</a:t>
            </a:r>
            <a:endParaRPr lang="en-US" sz="2400">
              <a:solidFill>
                <a:srgbClr val="CC0000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2657" name="Text Box 17"/>
          <p:cNvSpPr txBox="1">
            <a:spLocks noChangeArrowheads="1"/>
          </p:cNvSpPr>
          <p:nvPr/>
        </p:nvSpPr>
        <p:spPr bwMode="auto">
          <a:xfrm>
            <a:off x="214313" y="4892675"/>
            <a:ext cx="1905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i="1">
                <a:solidFill>
                  <a:srgbClr val="009900"/>
                </a:solidFill>
                <a:latin typeface="Times New Roman" pitchFamily="18" charset="0"/>
                <a:cs typeface="Arial" pitchFamily="34" charset="0"/>
              </a:rPr>
              <a:t>Independent variables</a:t>
            </a:r>
            <a:endParaRPr lang="en-US" sz="2400" i="1">
              <a:solidFill>
                <a:srgbClr val="009900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2658" name="Text Box 18"/>
          <p:cNvSpPr txBox="1">
            <a:spLocks noChangeArrowheads="1"/>
          </p:cNvSpPr>
          <p:nvPr/>
        </p:nvSpPr>
        <p:spPr bwMode="auto">
          <a:xfrm>
            <a:off x="6958013" y="4733925"/>
            <a:ext cx="16002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i="1">
                <a:solidFill>
                  <a:srgbClr val="CC0000"/>
                </a:solidFill>
                <a:latin typeface="Times New Roman" pitchFamily="18" charset="0"/>
                <a:cs typeface="Arial" pitchFamily="34" charset="0"/>
              </a:rPr>
              <a:t>Dependent variable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b="1" i="1">
                <a:solidFill>
                  <a:srgbClr val="CC0000"/>
                </a:solidFill>
                <a:latin typeface="Times New Roman" pitchFamily="18" charset="0"/>
                <a:cs typeface="Arial" pitchFamily="34" charset="0"/>
              </a:rPr>
              <a:t>Prediction</a:t>
            </a:r>
            <a:endParaRPr lang="en-US" sz="2400">
              <a:solidFill>
                <a:srgbClr val="CC0000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2659" name="Text Box 19"/>
          <p:cNvSpPr txBox="1">
            <a:spLocks noChangeArrowheads="1"/>
          </p:cNvSpPr>
          <p:nvPr/>
        </p:nvSpPr>
        <p:spPr bwMode="auto">
          <a:xfrm>
            <a:off x="533400" y="22098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i="1">
                <a:solidFill>
                  <a:srgbClr val="009900"/>
                </a:solidFill>
                <a:latin typeface="Times New Roman" pitchFamily="18" charset="0"/>
                <a:cs typeface="Arial" pitchFamily="34" charset="0"/>
              </a:rPr>
              <a:t>Age</a:t>
            </a:r>
            <a:endParaRPr lang="en-US" sz="2400" i="1">
              <a:solidFill>
                <a:srgbClr val="009900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2660" name="Text Box 20"/>
          <p:cNvSpPr txBox="1">
            <a:spLocks noChangeArrowheads="1"/>
          </p:cNvSpPr>
          <p:nvPr/>
        </p:nvSpPr>
        <p:spPr bwMode="auto">
          <a:xfrm>
            <a:off x="1524000" y="22098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34</a:t>
            </a:r>
            <a:endParaRPr lang="en-US" sz="2400" i="1">
              <a:solidFill>
                <a:schemeClr val="bg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2661" name="Text Box 21"/>
          <p:cNvSpPr txBox="1">
            <a:spLocks noChangeArrowheads="1"/>
          </p:cNvSpPr>
          <p:nvPr/>
        </p:nvSpPr>
        <p:spPr bwMode="auto">
          <a:xfrm>
            <a:off x="1524000" y="31242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2</a:t>
            </a:r>
            <a:endParaRPr lang="en-US" sz="2400" b="1" i="1">
              <a:solidFill>
                <a:schemeClr val="bg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2662" name="Text Box 22"/>
          <p:cNvSpPr txBox="1">
            <a:spLocks noChangeArrowheads="1"/>
          </p:cNvSpPr>
          <p:nvPr/>
        </p:nvSpPr>
        <p:spPr bwMode="auto">
          <a:xfrm>
            <a:off x="304800" y="31242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i="1">
                <a:solidFill>
                  <a:srgbClr val="009900"/>
                </a:solidFill>
                <a:latin typeface="Times New Roman" pitchFamily="18" charset="0"/>
                <a:cs typeface="Arial" pitchFamily="34" charset="0"/>
              </a:rPr>
              <a:t>Gender</a:t>
            </a:r>
            <a:endParaRPr lang="en-US" sz="2400" i="1">
              <a:solidFill>
                <a:srgbClr val="009900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2663" name="Text Box 23"/>
          <p:cNvSpPr txBox="1">
            <a:spLocks noChangeArrowheads="1"/>
          </p:cNvSpPr>
          <p:nvPr/>
        </p:nvSpPr>
        <p:spPr bwMode="auto">
          <a:xfrm>
            <a:off x="381000" y="39624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i="1">
                <a:solidFill>
                  <a:srgbClr val="009900"/>
                </a:solidFill>
                <a:latin typeface="Times New Roman" pitchFamily="18" charset="0"/>
                <a:cs typeface="Arial" pitchFamily="34" charset="0"/>
              </a:rPr>
              <a:t>Stage</a:t>
            </a:r>
            <a:endParaRPr lang="en-US" sz="2400" i="1">
              <a:solidFill>
                <a:srgbClr val="009900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2664" name="Text Box 24"/>
          <p:cNvSpPr txBox="1">
            <a:spLocks noChangeArrowheads="1"/>
          </p:cNvSpPr>
          <p:nvPr/>
        </p:nvSpPr>
        <p:spPr bwMode="auto">
          <a:xfrm>
            <a:off x="1524000" y="38862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4</a:t>
            </a:r>
            <a:endParaRPr lang="en-US" sz="2400" b="1" i="1">
              <a:solidFill>
                <a:schemeClr val="bg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2665" name="Text Box 25"/>
          <p:cNvSpPr txBox="1">
            <a:spLocks noChangeArrowheads="1"/>
          </p:cNvSpPr>
          <p:nvPr/>
        </p:nvSpPr>
        <p:spPr bwMode="auto">
          <a:xfrm>
            <a:off x="2716213" y="2189163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latin typeface="Times New Roman" pitchFamily="18" charset="0"/>
                <a:cs typeface="Arial" pitchFamily="34" charset="0"/>
              </a:rPr>
              <a:t>.6</a:t>
            </a:r>
            <a:endParaRPr lang="en-US" sz="12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2666" name="Text Box 26"/>
          <p:cNvSpPr txBox="1">
            <a:spLocks noChangeArrowheads="1"/>
          </p:cNvSpPr>
          <p:nvPr/>
        </p:nvSpPr>
        <p:spPr bwMode="auto">
          <a:xfrm>
            <a:off x="5054600" y="2671763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latin typeface="Times New Roman" pitchFamily="18" charset="0"/>
                <a:cs typeface="Arial" pitchFamily="34" charset="0"/>
              </a:rPr>
              <a:t>.5</a:t>
            </a:r>
            <a:endParaRPr lang="en-US" sz="12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2667" name="Text Box 27"/>
          <p:cNvSpPr txBox="1">
            <a:spLocks noChangeArrowheads="1"/>
          </p:cNvSpPr>
          <p:nvPr/>
        </p:nvSpPr>
        <p:spPr bwMode="auto">
          <a:xfrm>
            <a:off x="5051425" y="3522663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latin typeface="Times New Roman" pitchFamily="18" charset="0"/>
                <a:cs typeface="Arial" pitchFamily="34" charset="0"/>
              </a:rPr>
              <a:t>.8</a:t>
            </a:r>
            <a:endParaRPr lang="en-US" sz="12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2668" name="Text Box 28"/>
          <p:cNvSpPr txBox="1">
            <a:spLocks noChangeArrowheads="1"/>
          </p:cNvSpPr>
          <p:nvPr/>
        </p:nvSpPr>
        <p:spPr bwMode="auto">
          <a:xfrm>
            <a:off x="2327275" y="2867025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latin typeface="Times New Roman" pitchFamily="18" charset="0"/>
                <a:cs typeface="Arial" pitchFamily="34" charset="0"/>
              </a:rPr>
              <a:t>.1</a:t>
            </a:r>
            <a:endParaRPr lang="en-US" sz="12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2669" name="Text Box 29"/>
          <p:cNvSpPr txBox="1">
            <a:spLocks noChangeArrowheads="1"/>
          </p:cNvSpPr>
          <p:nvPr/>
        </p:nvSpPr>
        <p:spPr bwMode="auto">
          <a:xfrm>
            <a:off x="2705100" y="3556000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latin typeface="Times New Roman" pitchFamily="18" charset="0"/>
                <a:cs typeface="Arial" pitchFamily="34" charset="0"/>
              </a:rPr>
              <a:t>.7</a:t>
            </a:r>
            <a:endParaRPr lang="en-US" sz="12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2670" name="Text Box 30"/>
          <p:cNvSpPr txBox="1">
            <a:spLocks noChangeArrowheads="1"/>
          </p:cNvSpPr>
          <p:nvPr/>
        </p:nvSpPr>
        <p:spPr bwMode="auto">
          <a:xfrm>
            <a:off x="5318125" y="4999038"/>
            <a:ext cx="1304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  <a:cs typeface="Arial" pitchFamily="34" charset="0"/>
              </a:rPr>
              <a:t>Weights</a:t>
            </a:r>
            <a:endParaRPr lang="en-US" sz="24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2671" name="Text Box 31"/>
          <p:cNvSpPr txBox="1">
            <a:spLocks noChangeArrowheads="1"/>
          </p:cNvSpPr>
          <p:nvPr/>
        </p:nvSpPr>
        <p:spPr bwMode="auto">
          <a:xfrm>
            <a:off x="3790950" y="4933950"/>
            <a:ext cx="13049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solidFill>
                  <a:schemeClr val="accent2"/>
                </a:solidFill>
                <a:latin typeface="Times New Roman" pitchFamily="18" charset="0"/>
                <a:cs typeface="Arial" pitchFamily="34" charset="0"/>
              </a:rPr>
              <a:t>HiddenLayer</a:t>
            </a:r>
            <a:endParaRPr lang="en-US" sz="24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2672" name="Text Box 32"/>
          <p:cNvSpPr txBox="1">
            <a:spLocks noChangeArrowheads="1"/>
          </p:cNvSpPr>
          <p:nvPr/>
        </p:nvSpPr>
        <p:spPr bwMode="auto">
          <a:xfrm>
            <a:off x="7378700" y="3532188"/>
            <a:ext cx="16144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latin typeface="Times New Roman" pitchFamily="18" charset="0"/>
                <a:cs typeface="Arial" pitchFamily="34" charset="0"/>
              </a:rPr>
              <a:t>“Probability of beingAlive”</a:t>
            </a:r>
            <a:endParaRPr lang="en-US" sz="2400" b="1" i="1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2673" name="Text Box 33"/>
          <p:cNvSpPr txBox="1">
            <a:spLocks noChangeArrowheads="1"/>
          </p:cNvSpPr>
          <p:nvPr/>
        </p:nvSpPr>
        <p:spPr bwMode="auto">
          <a:xfrm>
            <a:off x="7845425" y="2703513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  <a:cs typeface="Arial" pitchFamily="34" charset="0"/>
              </a:rPr>
              <a:t>0.6</a:t>
            </a:r>
            <a:endParaRPr lang="en-US" sz="2400" b="1" i="1">
              <a:latin typeface="Times New Roman" pitchFamily="18" charset="0"/>
              <a:cs typeface="Arial" pitchFamily="34" charset="0"/>
            </a:endParaRP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5794375" y="2625725"/>
            <a:ext cx="1987550" cy="1401763"/>
            <a:chOff x="3340" y="1013"/>
            <a:chExt cx="1252" cy="883"/>
          </a:xfrm>
        </p:grpSpPr>
        <p:sp>
          <p:nvSpPr>
            <p:cNvPr id="112675" name="AutoShape 35"/>
            <p:cNvSpPr>
              <a:spLocks noChangeArrowheads="1"/>
            </p:cNvSpPr>
            <p:nvPr/>
          </p:nvSpPr>
          <p:spPr bwMode="auto">
            <a:xfrm>
              <a:off x="3510" y="1013"/>
              <a:ext cx="819" cy="883"/>
            </a:xfrm>
            <a:prstGeom prst="flowChartConnector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pitchFamily="34" charset="0"/>
              </a:endParaRPr>
            </a:p>
          </p:txBody>
        </p:sp>
        <p:grpSp>
          <p:nvGrpSpPr>
            <p:cNvPr id="3" name="Group 36"/>
            <p:cNvGrpSpPr>
              <a:grpSpLocks/>
            </p:cNvGrpSpPr>
            <p:nvPr/>
          </p:nvGrpSpPr>
          <p:grpSpPr bwMode="auto">
            <a:xfrm>
              <a:off x="3785" y="1189"/>
              <a:ext cx="404" cy="331"/>
              <a:chOff x="4520" y="1893"/>
              <a:chExt cx="404" cy="331"/>
            </a:xfrm>
          </p:grpSpPr>
          <p:sp>
            <p:nvSpPr>
              <p:cNvPr id="112677" name="Freeform 37"/>
              <p:cNvSpPr>
                <a:spLocks/>
              </p:cNvSpPr>
              <p:nvPr/>
            </p:nvSpPr>
            <p:spPr bwMode="auto">
              <a:xfrm>
                <a:off x="4553" y="1944"/>
                <a:ext cx="331" cy="268"/>
              </a:xfrm>
              <a:custGeom>
                <a:avLst/>
                <a:gdLst>
                  <a:gd name="T0" fmla="*/ 0 w 1024"/>
                  <a:gd name="T1" fmla="*/ 620 h 620"/>
                  <a:gd name="T2" fmla="*/ 455 w 1024"/>
                  <a:gd name="T3" fmla="*/ 496 h 620"/>
                  <a:gd name="T4" fmla="*/ 579 w 1024"/>
                  <a:gd name="T5" fmla="*/ 83 h 620"/>
                  <a:gd name="T6" fmla="*/ 1024 w 1024"/>
                  <a:gd name="T7" fmla="*/ 0 h 62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24"/>
                  <a:gd name="T13" fmla="*/ 0 h 620"/>
                  <a:gd name="T14" fmla="*/ 1024 w 1024"/>
                  <a:gd name="T15" fmla="*/ 620 h 62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24" h="620">
                    <a:moveTo>
                      <a:pt x="0" y="620"/>
                    </a:moveTo>
                    <a:cubicBezTo>
                      <a:pt x="179" y="602"/>
                      <a:pt x="359" y="585"/>
                      <a:pt x="455" y="496"/>
                    </a:cubicBezTo>
                    <a:cubicBezTo>
                      <a:pt x="551" y="407"/>
                      <a:pt x="484" y="166"/>
                      <a:pt x="579" y="83"/>
                    </a:cubicBezTo>
                    <a:cubicBezTo>
                      <a:pt x="674" y="0"/>
                      <a:pt x="849" y="0"/>
                      <a:pt x="1024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pitchFamily="34" charset="0"/>
                </a:endParaRPr>
              </a:p>
            </p:txBody>
          </p:sp>
          <p:sp>
            <p:nvSpPr>
              <p:cNvPr id="112678" name="Freeform 38"/>
              <p:cNvSpPr>
                <a:spLocks/>
              </p:cNvSpPr>
              <p:nvPr/>
            </p:nvSpPr>
            <p:spPr bwMode="auto">
              <a:xfrm>
                <a:off x="4520" y="1893"/>
                <a:ext cx="404" cy="331"/>
              </a:xfrm>
              <a:custGeom>
                <a:avLst/>
                <a:gdLst>
                  <a:gd name="T0" fmla="*/ 11 w 404"/>
                  <a:gd name="T1" fmla="*/ 0 h 331"/>
                  <a:gd name="T2" fmla="*/ 0 w 404"/>
                  <a:gd name="T3" fmla="*/ 331 h 331"/>
                  <a:gd name="T4" fmla="*/ 404 w 404"/>
                  <a:gd name="T5" fmla="*/ 331 h 331"/>
                  <a:gd name="T6" fmla="*/ 0 60000 65536"/>
                  <a:gd name="T7" fmla="*/ 0 60000 65536"/>
                  <a:gd name="T8" fmla="*/ 0 60000 65536"/>
                  <a:gd name="T9" fmla="*/ 0 w 404"/>
                  <a:gd name="T10" fmla="*/ 0 h 331"/>
                  <a:gd name="T11" fmla="*/ 404 w 404"/>
                  <a:gd name="T12" fmla="*/ 331 h 3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4" h="331">
                    <a:moveTo>
                      <a:pt x="11" y="0"/>
                    </a:moveTo>
                    <a:lnTo>
                      <a:pt x="0" y="331"/>
                    </a:lnTo>
                    <a:lnTo>
                      <a:pt x="404" y="331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pitchFamily="34" charset="0"/>
                </a:endParaRPr>
              </a:p>
            </p:txBody>
          </p:sp>
        </p:grpSp>
        <p:sp>
          <p:nvSpPr>
            <p:cNvPr id="112679" name="Text Box 39"/>
            <p:cNvSpPr txBox="1">
              <a:spLocks noChangeArrowheads="1"/>
            </p:cNvSpPr>
            <p:nvPr/>
          </p:nvSpPr>
          <p:spPr bwMode="auto">
            <a:xfrm>
              <a:off x="3340" y="1264"/>
              <a:ext cx="274" cy="37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200" b="1">
                  <a:latin typeface="Symbol" pitchFamily="18" charset="2"/>
                  <a:cs typeface="Arial" pitchFamily="34" charset="0"/>
                </a:rPr>
                <a:t>S</a:t>
              </a:r>
              <a:endParaRPr lang="en-US" sz="12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12680" name="Freeform 40"/>
            <p:cNvSpPr>
              <a:spLocks/>
            </p:cNvSpPr>
            <p:nvPr/>
          </p:nvSpPr>
          <p:spPr bwMode="auto">
            <a:xfrm>
              <a:off x="3600" y="1478"/>
              <a:ext cx="440" cy="287"/>
            </a:xfrm>
            <a:custGeom>
              <a:avLst/>
              <a:gdLst>
                <a:gd name="T0" fmla="*/ 0 w 440"/>
                <a:gd name="T1" fmla="*/ 0 h 235"/>
                <a:gd name="T2" fmla="*/ 93 w 440"/>
                <a:gd name="T3" fmla="*/ 176 h 235"/>
                <a:gd name="T4" fmla="*/ 383 w 440"/>
                <a:gd name="T5" fmla="*/ 218 h 235"/>
                <a:gd name="T6" fmla="*/ 434 w 440"/>
                <a:gd name="T7" fmla="*/ 73 h 2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0"/>
                <a:gd name="T13" fmla="*/ 0 h 235"/>
                <a:gd name="T14" fmla="*/ 440 w 440"/>
                <a:gd name="T15" fmla="*/ 235 h 2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0" h="235">
                  <a:moveTo>
                    <a:pt x="0" y="0"/>
                  </a:moveTo>
                  <a:cubicBezTo>
                    <a:pt x="14" y="70"/>
                    <a:pt x="29" y="140"/>
                    <a:pt x="93" y="176"/>
                  </a:cubicBezTo>
                  <a:cubicBezTo>
                    <a:pt x="157" y="212"/>
                    <a:pt x="326" y="235"/>
                    <a:pt x="383" y="218"/>
                  </a:cubicBezTo>
                  <a:cubicBezTo>
                    <a:pt x="440" y="201"/>
                    <a:pt x="437" y="137"/>
                    <a:pt x="434" y="73"/>
                  </a:cubicBezTo>
                </a:path>
              </a:pathLst>
            </a:cu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cs typeface="Arial" pitchFamily="34" charset="0"/>
              </a:endParaRPr>
            </a:p>
          </p:txBody>
        </p:sp>
        <p:sp>
          <p:nvSpPr>
            <p:cNvPr id="112681" name="Freeform 41"/>
            <p:cNvSpPr>
              <a:spLocks/>
            </p:cNvSpPr>
            <p:nvPr/>
          </p:nvSpPr>
          <p:spPr bwMode="auto">
            <a:xfrm>
              <a:off x="4013" y="1155"/>
              <a:ext cx="579" cy="179"/>
            </a:xfrm>
            <a:custGeom>
              <a:avLst/>
              <a:gdLst>
                <a:gd name="T0" fmla="*/ 0 w 579"/>
                <a:gd name="T1" fmla="*/ 179 h 179"/>
                <a:gd name="T2" fmla="*/ 362 w 579"/>
                <a:gd name="T3" fmla="*/ 24 h 179"/>
                <a:gd name="T4" fmla="*/ 579 w 579"/>
                <a:gd name="T5" fmla="*/ 34 h 179"/>
                <a:gd name="T6" fmla="*/ 0 60000 65536"/>
                <a:gd name="T7" fmla="*/ 0 60000 65536"/>
                <a:gd name="T8" fmla="*/ 0 60000 65536"/>
                <a:gd name="T9" fmla="*/ 0 w 579"/>
                <a:gd name="T10" fmla="*/ 0 h 179"/>
                <a:gd name="T11" fmla="*/ 579 w 579"/>
                <a:gd name="T12" fmla="*/ 179 h 17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9" h="179">
                  <a:moveTo>
                    <a:pt x="0" y="179"/>
                  </a:moveTo>
                  <a:cubicBezTo>
                    <a:pt x="133" y="113"/>
                    <a:pt x="266" y="48"/>
                    <a:pt x="362" y="24"/>
                  </a:cubicBezTo>
                  <a:cubicBezTo>
                    <a:pt x="458" y="0"/>
                    <a:pt x="518" y="17"/>
                    <a:pt x="579" y="34"/>
                  </a:cubicBezTo>
                </a:path>
              </a:pathLst>
            </a:cu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cs typeface="Arial" pitchFamily="34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5044-8A3A-4808-A313-31F3B936D74A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Freeform 2"/>
          <p:cNvSpPr>
            <a:spLocks/>
          </p:cNvSpPr>
          <p:nvPr/>
        </p:nvSpPr>
        <p:spPr bwMode="auto">
          <a:xfrm>
            <a:off x="1395413" y="1905000"/>
            <a:ext cx="3333750" cy="2676525"/>
          </a:xfrm>
          <a:custGeom>
            <a:avLst/>
            <a:gdLst>
              <a:gd name="T0" fmla="*/ 11 w 2100"/>
              <a:gd name="T1" fmla="*/ 0 h 1686"/>
              <a:gd name="T2" fmla="*/ 2100 w 2100"/>
              <a:gd name="T3" fmla="*/ 1034 h 1686"/>
              <a:gd name="T4" fmla="*/ 2100 w 2100"/>
              <a:gd name="T5" fmla="*/ 1686 h 1686"/>
              <a:gd name="T6" fmla="*/ 0 w 2100"/>
              <a:gd name="T7" fmla="*/ 1686 h 1686"/>
              <a:gd name="T8" fmla="*/ 11 w 2100"/>
              <a:gd name="T9" fmla="*/ 0 h 16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00"/>
              <a:gd name="T16" fmla="*/ 0 h 1686"/>
              <a:gd name="T17" fmla="*/ 2100 w 2100"/>
              <a:gd name="T18" fmla="*/ 1686 h 16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00" h="1686">
                <a:moveTo>
                  <a:pt x="11" y="0"/>
                </a:moveTo>
                <a:lnTo>
                  <a:pt x="2100" y="1034"/>
                </a:lnTo>
                <a:lnTo>
                  <a:pt x="2100" y="1686"/>
                </a:lnTo>
                <a:lnTo>
                  <a:pt x="0" y="1686"/>
                </a:lnTo>
                <a:lnTo>
                  <a:pt x="11" y="0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cs typeface="Arial" pitchFamily="34" charset="0"/>
            </a:endParaRPr>
          </a:p>
        </p:txBody>
      </p:sp>
      <p:sp>
        <p:nvSpPr>
          <p:cNvPr id="114691" name="AutoShape 3"/>
          <p:cNvSpPr>
            <a:spLocks noChangeArrowheads="1"/>
          </p:cNvSpPr>
          <p:nvPr/>
        </p:nvSpPr>
        <p:spPr bwMode="auto">
          <a:xfrm>
            <a:off x="1524000" y="2209800"/>
            <a:ext cx="685800" cy="533400"/>
          </a:xfrm>
          <a:prstGeom prst="flowChartConnector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 b="1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4692" name="AutoShape 4"/>
          <p:cNvSpPr>
            <a:spLocks noChangeArrowheads="1"/>
          </p:cNvSpPr>
          <p:nvPr/>
        </p:nvSpPr>
        <p:spPr bwMode="auto">
          <a:xfrm>
            <a:off x="1524000" y="3048000"/>
            <a:ext cx="685800" cy="533400"/>
          </a:xfrm>
          <a:prstGeom prst="flowChartConnector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cs typeface="Arial" pitchFamily="34" charset="0"/>
            </a:endParaRPr>
          </a:p>
        </p:txBody>
      </p:sp>
      <p:sp>
        <p:nvSpPr>
          <p:cNvPr id="114693" name="AutoShape 5"/>
          <p:cNvSpPr>
            <a:spLocks noChangeArrowheads="1"/>
          </p:cNvSpPr>
          <p:nvPr/>
        </p:nvSpPr>
        <p:spPr bwMode="auto">
          <a:xfrm>
            <a:off x="1524000" y="3886200"/>
            <a:ext cx="685800" cy="533400"/>
          </a:xfrm>
          <a:prstGeom prst="flowChartConnector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cs typeface="Arial" pitchFamily="34" charset="0"/>
            </a:endParaRPr>
          </a:p>
        </p:txBody>
      </p:sp>
      <p:sp>
        <p:nvSpPr>
          <p:cNvPr id="114694" name="AutoShape 6"/>
          <p:cNvSpPr>
            <a:spLocks noChangeArrowheads="1"/>
          </p:cNvSpPr>
          <p:nvPr/>
        </p:nvSpPr>
        <p:spPr bwMode="auto">
          <a:xfrm>
            <a:off x="3962400" y="2667000"/>
            <a:ext cx="457200" cy="304800"/>
          </a:xfrm>
          <a:prstGeom prst="flowChartConnector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cs typeface="Arial" pitchFamily="34" charset="0"/>
            </a:endParaRPr>
          </a:p>
        </p:txBody>
      </p:sp>
      <p:sp>
        <p:nvSpPr>
          <p:cNvPr id="114695" name="AutoShape 7"/>
          <p:cNvSpPr>
            <a:spLocks noChangeArrowheads="1"/>
          </p:cNvSpPr>
          <p:nvPr/>
        </p:nvSpPr>
        <p:spPr bwMode="auto">
          <a:xfrm>
            <a:off x="3962400" y="3581400"/>
            <a:ext cx="457200" cy="304800"/>
          </a:xfrm>
          <a:prstGeom prst="flowChartConnector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cs typeface="Arial" pitchFamily="34" charset="0"/>
            </a:endParaRPr>
          </a:p>
        </p:txBody>
      </p:sp>
      <p:cxnSp>
        <p:nvCxnSpPr>
          <p:cNvPr id="114696" name="AutoShape 8"/>
          <p:cNvCxnSpPr>
            <a:cxnSpLocks noChangeShapeType="1"/>
            <a:stCxn id="114692" idx="6"/>
            <a:endCxn id="114695" idx="2"/>
          </p:cNvCxnSpPr>
          <p:nvPr/>
        </p:nvCxnSpPr>
        <p:spPr bwMode="auto">
          <a:xfrm>
            <a:off x="2209800" y="3314700"/>
            <a:ext cx="1752600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4697" name="AutoShape 9"/>
          <p:cNvCxnSpPr>
            <a:cxnSpLocks noChangeShapeType="1"/>
            <a:stCxn id="114691" idx="6"/>
            <a:endCxn id="114695" idx="2"/>
          </p:cNvCxnSpPr>
          <p:nvPr/>
        </p:nvCxnSpPr>
        <p:spPr bwMode="auto">
          <a:xfrm>
            <a:off x="2209800" y="2476500"/>
            <a:ext cx="1752600" cy="1257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4698" name="AutoShape 10"/>
          <p:cNvCxnSpPr>
            <a:cxnSpLocks noChangeShapeType="1"/>
            <a:stCxn id="114693" idx="6"/>
          </p:cNvCxnSpPr>
          <p:nvPr/>
        </p:nvCxnSpPr>
        <p:spPr bwMode="auto">
          <a:xfrm flipV="1">
            <a:off x="2209800" y="3695700"/>
            <a:ext cx="1895475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4699" name="AutoShape 11"/>
          <p:cNvCxnSpPr>
            <a:cxnSpLocks noChangeShapeType="1"/>
            <a:stCxn id="114694" idx="6"/>
          </p:cNvCxnSpPr>
          <p:nvPr/>
        </p:nvCxnSpPr>
        <p:spPr bwMode="auto">
          <a:xfrm>
            <a:off x="4419600" y="2819400"/>
            <a:ext cx="1400175" cy="4683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4700" name="AutoShape 12"/>
          <p:cNvCxnSpPr>
            <a:cxnSpLocks noChangeShapeType="1"/>
            <a:stCxn id="114695" idx="6"/>
          </p:cNvCxnSpPr>
          <p:nvPr/>
        </p:nvCxnSpPr>
        <p:spPr bwMode="auto">
          <a:xfrm flipV="1">
            <a:off x="4419600" y="3352800"/>
            <a:ext cx="1400175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4701" name="Text Box 13"/>
          <p:cNvSpPr txBox="1">
            <a:spLocks noChangeArrowheads="1"/>
          </p:cNvSpPr>
          <p:nvPr/>
        </p:nvSpPr>
        <p:spPr bwMode="auto">
          <a:xfrm>
            <a:off x="1285875" y="15367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solidFill>
                  <a:srgbClr val="009900"/>
                </a:solidFill>
                <a:latin typeface="Times New Roman" pitchFamily="18" charset="0"/>
                <a:cs typeface="Arial" pitchFamily="34" charset="0"/>
              </a:rPr>
              <a:t>Inputs</a:t>
            </a:r>
            <a:endParaRPr lang="en-US" sz="2400">
              <a:solidFill>
                <a:srgbClr val="009900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4702" name="Text Box 14"/>
          <p:cNvSpPr txBox="1">
            <a:spLocks noChangeArrowheads="1"/>
          </p:cNvSpPr>
          <p:nvPr/>
        </p:nvSpPr>
        <p:spPr bwMode="auto">
          <a:xfrm>
            <a:off x="2308225" y="4929188"/>
            <a:ext cx="1304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  <a:cs typeface="Arial" pitchFamily="34" charset="0"/>
              </a:rPr>
              <a:t>Weights</a:t>
            </a:r>
            <a:endParaRPr lang="en-US" sz="24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4703" name="Text Box 15"/>
          <p:cNvSpPr txBox="1">
            <a:spLocks noChangeArrowheads="1"/>
          </p:cNvSpPr>
          <p:nvPr/>
        </p:nvSpPr>
        <p:spPr bwMode="auto">
          <a:xfrm>
            <a:off x="7610475" y="2022475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solidFill>
                  <a:srgbClr val="CC0000"/>
                </a:solidFill>
                <a:latin typeface="Times New Roman" pitchFamily="18" charset="0"/>
                <a:cs typeface="Arial" pitchFamily="34" charset="0"/>
              </a:rPr>
              <a:t>Output</a:t>
            </a:r>
            <a:endParaRPr lang="en-US" sz="2400">
              <a:solidFill>
                <a:srgbClr val="CC0000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4704" name="Text Box 16"/>
          <p:cNvSpPr txBox="1">
            <a:spLocks noChangeArrowheads="1"/>
          </p:cNvSpPr>
          <p:nvPr/>
        </p:nvSpPr>
        <p:spPr bwMode="auto">
          <a:xfrm>
            <a:off x="214313" y="4892675"/>
            <a:ext cx="1905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i="1">
                <a:solidFill>
                  <a:srgbClr val="009900"/>
                </a:solidFill>
                <a:latin typeface="Times New Roman" pitchFamily="18" charset="0"/>
                <a:cs typeface="Arial" pitchFamily="34" charset="0"/>
              </a:rPr>
              <a:t>Independent variables</a:t>
            </a:r>
            <a:endParaRPr lang="en-US" sz="2400" i="1">
              <a:solidFill>
                <a:srgbClr val="009900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4705" name="Text Box 17"/>
          <p:cNvSpPr txBox="1">
            <a:spLocks noChangeArrowheads="1"/>
          </p:cNvSpPr>
          <p:nvPr/>
        </p:nvSpPr>
        <p:spPr bwMode="auto">
          <a:xfrm>
            <a:off x="6958013" y="4733925"/>
            <a:ext cx="16002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i="1">
                <a:solidFill>
                  <a:srgbClr val="CC0000"/>
                </a:solidFill>
                <a:latin typeface="Times New Roman" pitchFamily="18" charset="0"/>
                <a:cs typeface="Arial" pitchFamily="34" charset="0"/>
              </a:rPr>
              <a:t>Dependent variable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b="1" i="1">
                <a:solidFill>
                  <a:srgbClr val="CC0000"/>
                </a:solidFill>
                <a:latin typeface="Times New Roman" pitchFamily="18" charset="0"/>
                <a:cs typeface="Arial" pitchFamily="34" charset="0"/>
              </a:rPr>
              <a:t>Prediction</a:t>
            </a:r>
            <a:endParaRPr lang="en-US" sz="2400">
              <a:solidFill>
                <a:srgbClr val="CC0000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4706" name="Text Box 18"/>
          <p:cNvSpPr txBox="1">
            <a:spLocks noChangeArrowheads="1"/>
          </p:cNvSpPr>
          <p:nvPr/>
        </p:nvSpPr>
        <p:spPr bwMode="auto">
          <a:xfrm>
            <a:off x="533400" y="22098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i="1">
                <a:solidFill>
                  <a:srgbClr val="009900"/>
                </a:solidFill>
                <a:latin typeface="Times New Roman" pitchFamily="18" charset="0"/>
                <a:cs typeface="Arial" pitchFamily="34" charset="0"/>
              </a:rPr>
              <a:t>Age</a:t>
            </a:r>
            <a:endParaRPr lang="en-US" sz="2400" i="1">
              <a:solidFill>
                <a:srgbClr val="009900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4707" name="Text Box 19"/>
          <p:cNvSpPr txBox="1">
            <a:spLocks noChangeArrowheads="1"/>
          </p:cNvSpPr>
          <p:nvPr/>
        </p:nvSpPr>
        <p:spPr bwMode="auto">
          <a:xfrm>
            <a:off x="1524000" y="22098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34</a:t>
            </a:r>
            <a:endParaRPr lang="en-US" sz="2400" i="1">
              <a:solidFill>
                <a:schemeClr val="bg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4708" name="Text Box 20"/>
          <p:cNvSpPr txBox="1">
            <a:spLocks noChangeArrowheads="1"/>
          </p:cNvSpPr>
          <p:nvPr/>
        </p:nvSpPr>
        <p:spPr bwMode="auto">
          <a:xfrm>
            <a:off x="1524000" y="31242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2</a:t>
            </a:r>
            <a:endParaRPr lang="en-US" sz="2400" b="1" i="1">
              <a:solidFill>
                <a:schemeClr val="bg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4709" name="Text Box 21"/>
          <p:cNvSpPr txBox="1">
            <a:spLocks noChangeArrowheads="1"/>
          </p:cNvSpPr>
          <p:nvPr/>
        </p:nvSpPr>
        <p:spPr bwMode="auto">
          <a:xfrm>
            <a:off x="304800" y="31242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i="1">
                <a:solidFill>
                  <a:srgbClr val="009900"/>
                </a:solidFill>
                <a:latin typeface="Times New Roman" pitchFamily="18" charset="0"/>
                <a:cs typeface="Arial" pitchFamily="34" charset="0"/>
              </a:rPr>
              <a:t>Gender</a:t>
            </a:r>
            <a:endParaRPr lang="en-US" sz="2400" i="1">
              <a:solidFill>
                <a:srgbClr val="009900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4710" name="Text Box 22"/>
          <p:cNvSpPr txBox="1">
            <a:spLocks noChangeArrowheads="1"/>
          </p:cNvSpPr>
          <p:nvPr/>
        </p:nvSpPr>
        <p:spPr bwMode="auto">
          <a:xfrm>
            <a:off x="381000" y="39624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i="1">
                <a:solidFill>
                  <a:srgbClr val="009900"/>
                </a:solidFill>
                <a:latin typeface="Times New Roman" pitchFamily="18" charset="0"/>
                <a:cs typeface="Arial" pitchFamily="34" charset="0"/>
              </a:rPr>
              <a:t>Stage</a:t>
            </a:r>
            <a:endParaRPr lang="en-US" sz="2400" i="1">
              <a:solidFill>
                <a:srgbClr val="009900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4711" name="Text Box 23"/>
          <p:cNvSpPr txBox="1">
            <a:spLocks noChangeArrowheads="1"/>
          </p:cNvSpPr>
          <p:nvPr/>
        </p:nvSpPr>
        <p:spPr bwMode="auto">
          <a:xfrm>
            <a:off x="1524000" y="38862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4</a:t>
            </a:r>
            <a:endParaRPr lang="en-US" sz="2400" b="1" i="1">
              <a:solidFill>
                <a:schemeClr val="bg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4712" name="Text Box 24"/>
          <p:cNvSpPr txBox="1">
            <a:spLocks noChangeArrowheads="1"/>
          </p:cNvSpPr>
          <p:nvPr/>
        </p:nvSpPr>
        <p:spPr bwMode="auto">
          <a:xfrm>
            <a:off x="4905375" y="2522538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latin typeface="Times New Roman" pitchFamily="18" charset="0"/>
                <a:cs typeface="Arial" pitchFamily="34" charset="0"/>
              </a:rPr>
              <a:t>.5</a:t>
            </a:r>
            <a:endParaRPr lang="en-US" sz="12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4713" name="Text Box 25"/>
          <p:cNvSpPr txBox="1">
            <a:spLocks noChangeArrowheads="1"/>
          </p:cNvSpPr>
          <p:nvPr/>
        </p:nvSpPr>
        <p:spPr bwMode="auto">
          <a:xfrm>
            <a:off x="4986338" y="3636963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latin typeface="Times New Roman" pitchFamily="18" charset="0"/>
                <a:cs typeface="Arial" pitchFamily="34" charset="0"/>
              </a:rPr>
              <a:t>.8</a:t>
            </a:r>
            <a:endParaRPr lang="en-US" sz="12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4714" name="Text Box 26"/>
          <p:cNvSpPr txBox="1">
            <a:spLocks noChangeArrowheads="1"/>
          </p:cNvSpPr>
          <p:nvPr/>
        </p:nvSpPr>
        <p:spPr bwMode="auto">
          <a:xfrm>
            <a:off x="2900363" y="3935413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latin typeface="Times New Roman" pitchFamily="18" charset="0"/>
                <a:cs typeface="Arial" pitchFamily="34" charset="0"/>
              </a:rPr>
              <a:t>.2</a:t>
            </a:r>
            <a:endParaRPr lang="en-US" sz="12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4715" name="Text Box 27"/>
          <p:cNvSpPr txBox="1">
            <a:spLocks noChangeArrowheads="1"/>
          </p:cNvSpPr>
          <p:nvPr/>
        </p:nvSpPr>
        <p:spPr bwMode="auto">
          <a:xfrm>
            <a:off x="2311400" y="3311525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latin typeface="Times New Roman" pitchFamily="18" charset="0"/>
                <a:cs typeface="Arial" pitchFamily="34" charset="0"/>
              </a:rPr>
              <a:t>.3</a:t>
            </a:r>
            <a:endParaRPr lang="en-US" sz="12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4716" name="Text Box 28"/>
          <p:cNvSpPr txBox="1">
            <a:spLocks noChangeArrowheads="1"/>
          </p:cNvSpPr>
          <p:nvPr/>
        </p:nvSpPr>
        <p:spPr bwMode="auto">
          <a:xfrm>
            <a:off x="2720975" y="2620963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latin typeface="Times New Roman" pitchFamily="18" charset="0"/>
                <a:cs typeface="Arial" pitchFamily="34" charset="0"/>
              </a:rPr>
              <a:t>.2</a:t>
            </a:r>
            <a:endParaRPr lang="en-US" sz="12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4717" name="Text Box 29"/>
          <p:cNvSpPr txBox="1">
            <a:spLocks noChangeArrowheads="1"/>
          </p:cNvSpPr>
          <p:nvPr/>
        </p:nvSpPr>
        <p:spPr bwMode="auto">
          <a:xfrm>
            <a:off x="5318125" y="4999038"/>
            <a:ext cx="1304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  <a:cs typeface="Arial" pitchFamily="34" charset="0"/>
              </a:rPr>
              <a:t>Weights</a:t>
            </a:r>
            <a:endParaRPr lang="en-US" sz="24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4718" name="Text Box 30"/>
          <p:cNvSpPr txBox="1">
            <a:spLocks noChangeArrowheads="1"/>
          </p:cNvSpPr>
          <p:nvPr/>
        </p:nvSpPr>
        <p:spPr bwMode="auto">
          <a:xfrm>
            <a:off x="3790950" y="4933950"/>
            <a:ext cx="13049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solidFill>
                  <a:schemeClr val="accent2"/>
                </a:solidFill>
                <a:latin typeface="Times New Roman" pitchFamily="18" charset="0"/>
                <a:cs typeface="Arial" pitchFamily="34" charset="0"/>
              </a:rPr>
              <a:t>HiddenLayer</a:t>
            </a:r>
            <a:endParaRPr lang="en-US" sz="24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4719" name="Text Box 31"/>
          <p:cNvSpPr txBox="1">
            <a:spLocks noChangeArrowheads="1"/>
          </p:cNvSpPr>
          <p:nvPr/>
        </p:nvSpPr>
        <p:spPr bwMode="auto">
          <a:xfrm>
            <a:off x="7378700" y="3532188"/>
            <a:ext cx="16144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latin typeface="Times New Roman" pitchFamily="18" charset="0"/>
                <a:cs typeface="Arial" pitchFamily="34" charset="0"/>
              </a:rPr>
              <a:t>“Probability of beingAlive”</a:t>
            </a:r>
            <a:endParaRPr lang="en-US" sz="2400" b="1" i="1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4720" name="Text Box 32"/>
          <p:cNvSpPr txBox="1">
            <a:spLocks noChangeArrowheads="1"/>
          </p:cNvSpPr>
          <p:nvPr/>
        </p:nvSpPr>
        <p:spPr bwMode="auto">
          <a:xfrm>
            <a:off x="7845425" y="2703513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  <a:cs typeface="Arial" pitchFamily="34" charset="0"/>
              </a:rPr>
              <a:t>0.6</a:t>
            </a:r>
            <a:endParaRPr lang="en-US" sz="2400" b="1" i="1">
              <a:latin typeface="Times New Roman" pitchFamily="18" charset="0"/>
              <a:cs typeface="Arial" pitchFamily="34" charset="0"/>
            </a:endParaRP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5794375" y="2625725"/>
            <a:ext cx="1987550" cy="1401763"/>
            <a:chOff x="3340" y="1013"/>
            <a:chExt cx="1252" cy="883"/>
          </a:xfrm>
        </p:grpSpPr>
        <p:sp>
          <p:nvSpPr>
            <p:cNvPr id="114722" name="AutoShape 34"/>
            <p:cNvSpPr>
              <a:spLocks noChangeArrowheads="1"/>
            </p:cNvSpPr>
            <p:nvPr/>
          </p:nvSpPr>
          <p:spPr bwMode="auto">
            <a:xfrm>
              <a:off x="3510" y="1013"/>
              <a:ext cx="819" cy="883"/>
            </a:xfrm>
            <a:prstGeom prst="flowChartConnector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pitchFamily="34" charset="0"/>
              </a:endParaRPr>
            </a:p>
          </p:txBody>
        </p:sp>
        <p:grpSp>
          <p:nvGrpSpPr>
            <p:cNvPr id="3" name="Group 35"/>
            <p:cNvGrpSpPr>
              <a:grpSpLocks/>
            </p:cNvGrpSpPr>
            <p:nvPr/>
          </p:nvGrpSpPr>
          <p:grpSpPr bwMode="auto">
            <a:xfrm>
              <a:off x="3785" y="1189"/>
              <a:ext cx="404" cy="331"/>
              <a:chOff x="4520" y="1893"/>
              <a:chExt cx="404" cy="331"/>
            </a:xfrm>
          </p:grpSpPr>
          <p:sp>
            <p:nvSpPr>
              <p:cNvPr id="114724" name="Freeform 36"/>
              <p:cNvSpPr>
                <a:spLocks/>
              </p:cNvSpPr>
              <p:nvPr/>
            </p:nvSpPr>
            <p:spPr bwMode="auto">
              <a:xfrm>
                <a:off x="4553" y="1944"/>
                <a:ext cx="331" cy="268"/>
              </a:xfrm>
              <a:custGeom>
                <a:avLst/>
                <a:gdLst>
                  <a:gd name="T0" fmla="*/ 0 w 1024"/>
                  <a:gd name="T1" fmla="*/ 620 h 620"/>
                  <a:gd name="T2" fmla="*/ 455 w 1024"/>
                  <a:gd name="T3" fmla="*/ 496 h 620"/>
                  <a:gd name="T4" fmla="*/ 579 w 1024"/>
                  <a:gd name="T5" fmla="*/ 83 h 620"/>
                  <a:gd name="T6" fmla="*/ 1024 w 1024"/>
                  <a:gd name="T7" fmla="*/ 0 h 62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24"/>
                  <a:gd name="T13" fmla="*/ 0 h 620"/>
                  <a:gd name="T14" fmla="*/ 1024 w 1024"/>
                  <a:gd name="T15" fmla="*/ 620 h 62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24" h="620">
                    <a:moveTo>
                      <a:pt x="0" y="620"/>
                    </a:moveTo>
                    <a:cubicBezTo>
                      <a:pt x="179" y="602"/>
                      <a:pt x="359" y="585"/>
                      <a:pt x="455" y="496"/>
                    </a:cubicBezTo>
                    <a:cubicBezTo>
                      <a:pt x="551" y="407"/>
                      <a:pt x="484" y="166"/>
                      <a:pt x="579" y="83"/>
                    </a:cubicBezTo>
                    <a:cubicBezTo>
                      <a:pt x="674" y="0"/>
                      <a:pt x="849" y="0"/>
                      <a:pt x="1024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pitchFamily="34" charset="0"/>
                </a:endParaRPr>
              </a:p>
            </p:txBody>
          </p:sp>
          <p:sp>
            <p:nvSpPr>
              <p:cNvPr id="114725" name="Freeform 37"/>
              <p:cNvSpPr>
                <a:spLocks/>
              </p:cNvSpPr>
              <p:nvPr/>
            </p:nvSpPr>
            <p:spPr bwMode="auto">
              <a:xfrm>
                <a:off x="4520" y="1893"/>
                <a:ext cx="404" cy="331"/>
              </a:xfrm>
              <a:custGeom>
                <a:avLst/>
                <a:gdLst>
                  <a:gd name="T0" fmla="*/ 11 w 404"/>
                  <a:gd name="T1" fmla="*/ 0 h 331"/>
                  <a:gd name="T2" fmla="*/ 0 w 404"/>
                  <a:gd name="T3" fmla="*/ 331 h 331"/>
                  <a:gd name="T4" fmla="*/ 404 w 404"/>
                  <a:gd name="T5" fmla="*/ 331 h 331"/>
                  <a:gd name="T6" fmla="*/ 0 60000 65536"/>
                  <a:gd name="T7" fmla="*/ 0 60000 65536"/>
                  <a:gd name="T8" fmla="*/ 0 60000 65536"/>
                  <a:gd name="T9" fmla="*/ 0 w 404"/>
                  <a:gd name="T10" fmla="*/ 0 h 331"/>
                  <a:gd name="T11" fmla="*/ 404 w 404"/>
                  <a:gd name="T12" fmla="*/ 331 h 3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4" h="331">
                    <a:moveTo>
                      <a:pt x="11" y="0"/>
                    </a:moveTo>
                    <a:lnTo>
                      <a:pt x="0" y="331"/>
                    </a:lnTo>
                    <a:lnTo>
                      <a:pt x="404" y="331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pitchFamily="34" charset="0"/>
                </a:endParaRPr>
              </a:p>
            </p:txBody>
          </p:sp>
        </p:grpSp>
        <p:sp>
          <p:nvSpPr>
            <p:cNvPr id="114726" name="Text Box 38"/>
            <p:cNvSpPr txBox="1">
              <a:spLocks noChangeArrowheads="1"/>
            </p:cNvSpPr>
            <p:nvPr/>
          </p:nvSpPr>
          <p:spPr bwMode="auto">
            <a:xfrm>
              <a:off x="3340" y="1264"/>
              <a:ext cx="274" cy="37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200" b="1">
                  <a:latin typeface="Symbol" pitchFamily="18" charset="2"/>
                  <a:cs typeface="Arial" pitchFamily="34" charset="0"/>
                </a:rPr>
                <a:t>S</a:t>
              </a:r>
              <a:endParaRPr lang="en-US" sz="12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14727" name="Freeform 39"/>
            <p:cNvSpPr>
              <a:spLocks/>
            </p:cNvSpPr>
            <p:nvPr/>
          </p:nvSpPr>
          <p:spPr bwMode="auto">
            <a:xfrm>
              <a:off x="3600" y="1478"/>
              <a:ext cx="440" cy="287"/>
            </a:xfrm>
            <a:custGeom>
              <a:avLst/>
              <a:gdLst>
                <a:gd name="T0" fmla="*/ 0 w 440"/>
                <a:gd name="T1" fmla="*/ 0 h 235"/>
                <a:gd name="T2" fmla="*/ 93 w 440"/>
                <a:gd name="T3" fmla="*/ 176 h 235"/>
                <a:gd name="T4" fmla="*/ 383 w 440"/>
                <a:gd name="T5" fmla="*/ 218 h 235"/>
                <a:gd name="T6" fmla="*/ 434 w 440"/>
                <a:gd name="T7" fmla="*/ 73 h 2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0"/>
                <a:gd name="T13" fmla="*/ 0 h 235"/>
                <a:gd name="T14" fmla="*/ 440 w 440"/>
                <a:gd name="T15" fmla="*/ 235 h 2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0" h="235">
                  <a:moveTo>
                    <a:pt x="0" y="0"/>
                  </a:moveTo>
                  <a:cubicBezTo>
                    <a:pt x="14" y="70"/>
                    <a:pt x="29" y="140"/>
                    <a:pt x="93" y="176"/>
                  </a:cubicBezTo>
                  <a:cubicBezTo>
                    <a:pt x="157" y="212"/>
                    <a:pt x="326" y="235"/>
                    <a:pt x="383" y="218"/>
                  </a:cubicBezTo>
                  <a:cubicBezTo>
                    <a:pt x="440" y="201"/>
                    <a:pt x="437" y="137"/>
                    <a:pt x="434" y="73"/>
                  </a:cubicBezTo>
                </a:path>
              </a:pathLst>
            </a:cu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cs typeface="Arial" pitchFamily="34" charset="0"/>
              </a:endParaRPr>
            </a:p>
          </p:txBody>
        </p:sp>
        <p:sp>
          <p:nvSpPr>
            <p:cNvPr id="114728" name="Freeform 40"/>
            <p:cNvSpPr>
              <a:spLocks/>
            </p:cNvSpPr>
            <p:nvPr/>
          </p:nvSpPr>
          <p:spPr bwMode="auto">
            <a:xfrm>
              <a:off x="4013" y="1155"/>
              <a:ext cx="579" cy="179"/>
            </a:xfrm>
            <a:custGeom>
              <a:avLst/>
              <a:gdLst>
                <a:gd name="T0" fmla="*/ 0 w 579"/>
                <a:gd name="T1" fmla="*/ 179 h 179"/>
                <a:gd name="T2" fmla="*/ 362 w 579"/>
                <a:gd name="T3" fmla="*/ 24 h 179"/>
                <a:gd name="T4" fmla="*/ 579 w 579"/>
                <a:gd name="T5" fmla="*/ 34 h 179"/>
                <a:gd name="T6" fmla="*/ 0 60000 65536"/>
                <a:gd name="T7" fmla="*/ 0 60000 65536"/>
                <a:gd name="T8" fmla="*/ 0 60000 65536"/>
                <a:gd name="T9" fmla="*/ 0 w 579"/>
                <a:gd name="T10" fmla="*/ 0 h 179"/>
                <a:gd name="T11" fmla="*/ 579 w 579"/>
                <a:gd name="T12" fmla="*/ 179 h 17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9" h="179">
                  <a:moveTo>
                    <a:pt x="0" y="179"/>
                  </a:moveTo>
                  <a:cubicBezTo>
                    <a:pt x="133" y="113"/>
                    <a:pt x="266" y="48"/>
                    <a:pt x="362" y="24"/>
                  </a:cubicBezTo>
                  <a:cubicBezTo>
                    <a:pt x="458" y="0"/>
                    <a:pt x="518" y="17"/>
                    <a:pt x="579" y="34"/>
                  </a:cubicBezTo>
                </a:path>
              </a:pathLst>
            </a:cu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cs typeface="Arial" pitchFamily="34" charset="0"/>
              </a:endParaRPr>
            </a:p>
          </p:txBody>
        </p:sp>
      </p:grpSp>
      <p:sp>
        <p:nvSpPr>
          <p:cNvPr id="114729" name="Rectangle 4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Getting an answer from a 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5044-8A3A-4808-A313-31F3B936D74A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Freeform 2"/>
          <p:cNvSpPr>
            <a:spLocks/>
          </p:cNvSpPr>
          <p:nvPr/>
        </p:nvSpPr>
        <p:spPr bwMode="auto">
          <a:xfrm>
            <a:off x="3760788" y="1987550"/>
            <a:ext cx="3629025" cy="2495550"/>
          </a:xfrm>
          <a:custGeom>
            <a:avLst/>
            <a:gdLst>
              <a:gd name="T0" fmla="*/ 0 w 2286"/>
              <a:gd name="T1" fmla="*/ 0 h 1572"/>
              <a:gd name="T2" fmla="*/ 0 w 2286"/>
              <a:gd name="T3" fmla="*/ 1572 h 1572"/>
              <a:gd name="T4" fmla="*/ 2286 w 2286"/>
              <a:gd name="T5" fmla="*/ 1323 h 1572"/>
              <a:gd name="T6" fmla="*/ 2286 w 2286"/>
              <a:gd name="T7" fmla="*/ 351 h 1572"/>
              <a:gd name="T8" fmla="*/ 0 w 2286"/>
              <a:gd name="T9" fmla="*/ 0 h 15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86"/>
              <a:gd name="T16" fmla="*/ 0 h 1572"/>
              <a:gd name="T17" fmla="*/ 2286 w 2286"/>
              <a:gd name="T18" fmla="*/ 1572 h 15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86" h="1572">
                <a:moveTo>
                  <a:pt x="0" y="0"/>
                </a:moveTo>
                <a:lnTo>
                  <a:pt x="0" y="1572"/>
                </a:lnTo>
                <a:lnTo>
                  <a:pt x="2286" y="1323"/>
                </a:lnTo>
                <a:lnTo>
                  <a:pt x="2286" y="351"/>
                </a:lnTo>
                <a:lnTo>
                  <a:pt x="0" y="0"/>
                </a:lnTo>
                <a:close/>
              </a:path>
            </a:pathLst>
          </a:cu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cs typeface="Arial" pitchFamily="34" charset="0"/>
            </a:endParaRP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Getting an answer from a NN</a:t>
            </a:r>
          </a:p>
        </p:txBody>
      </p:sp>
      <p:sp>
        <p:nvSpPr>
          <p:cNvPr id="116740" name="AutoShape 4"/>
          <p:cNvSpPr>
            <a:spLocks noChangeArrowheads="1"/>
          </p:cNvSpPr>
          <p:nvPr/>
        </p:nvSpPr>
        <p:spPr bwMode="auto">
          <a:xfrm>
            <a:off x="1524000" y="2209800"/>
            <a:ext cx="685800" cy="533400"/>
          </a:xfrm>
          <a:prstGeom prst="flowChartConnector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 b="1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6741" name="AutoShape 5"/>
          <p:cNvSpPr>
            <a:spLocks noChangeArrowheads="1"/>
          </p:cNvSpPr>
          <p:nvPr/>
        </p:nvSpPr>
        <p:spPr bwMode="auto">
          <a:xfrm>
            <a:off x="1524000" y="3048000"/>
            <a:ext cx="685800" cy="533400"/>
          </a:xfrm>
          <a:prstGeom prst="flowChartConnector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cs typeface="Arial" pitchFamily="34" charset="0"/>
            </a:endParaRPr>
          </a:p>
        </p:txBody>
      </p:sp>
      <p:sp>
        <p:nvSpPr>
          <p:cNvPr id="116742" name="AutoShape 6"/>
          <p:cNvSpPr>
            <a:spLocks noChangeArrowheads="1"/>
          </p:cNvSpPr>
          <p:nvPr/>
        </p:nvSpPr>
        <p:spPr bwMode="auto">
          <a:xfrm>
            <a:off x="1524000" y="3886200"/>
            <a:ext cx="685800" cy="533400"/>
          </a:xfrm>
          <a:prstGeom prst="flowChartConnector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cs typeface="Arial" pitchFamily="34" charset="0"/>
            </a:endParaRPr>
          </a:p>
        </p:txBody>
      </p:sp>
      <p:sp>
        <p:nvSpPr>
          <p:cNvPr id="116743" name="AutoShape 7"/>
          <p:cNvSpPr>
            <a:spLocks noChangeArrowheads="1"/>
          </p:cNvSpPr>
          <p:nvPr/>
        </p:nvSpPr>
        <p:spPr bwMode="auto">
          <a:xfrm>
            <a:off x="3962400" y="2667000"/>
            <a:ext cx="457200" cy="304800"/>
          </a:xfrm>
          <a:prstGeom prst="flowChartConnector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cs typeface="Arial" pitchFamily="34" charset="0"/>
            </a:endParaRPr>
          </a:p>
        </p:txBody>
      </p:sp>
      <p:sp>
        <p:nvSpPr>
          <p:cNvPr id="116744" name="AutoShape 8"/>
          <p:cNvSpPr>
            <a:spLocks noChangeArrowheads="1"/>
          </p:cNvSpPr>
          <p:nvPr/>
        </p:nvSpPr>
        <p:spPr bwMode="auto">
          <a:xfrm>
            <a:off x="3962400" y="3581400"/>
            <a:ext cx="457200" cy="304800"/>
          </a:xfrm>
          <a:prstGeom prst="flowChartConnector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cs typeface="Arial" pitchFamily="34" charset="0"/>
            </a:endParaRPr>
          </a:p>
        </p:txBody>
      </p:sp>
      <p:cxnSp>
        <p:nvCxnSpPr>
          <p:cNvPr id="116745" name="AutoShape 9"/>
          <p:cNvCxnSpPr>
            <a:cxnSpLocks noChangeShapeType="1"/>
            <a:stCxn id="116740" idx="6"/>
            <a:endCxn id="116743" idx="2"/>
          </p:cNvCxnSpPr>
          <p:nvPr/>
        </p:nvCxnSpPr>
        <p:spPr bwMode="auto">
          <a:xfrm>
            <a:off x="2209800" y="2476500"/>
            <a:ext cx="1752600" cy="342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6746" name="AutoShape 10"/>
          <p:cNvCxnSpPr>
            <a:cxnSpLocks noChangeShapeType="1"/>
            <a:stCxn id="116741" idx="6"/>
            <a:endCxn id="116744" idx="2"/>
          </p:cNvCxnSpPr>
          <p:nvPr/>
        </p:nvCxnSpPr>
        <p:spPr bwMode="auto">
          <a:xfrm>
            <a:off x="2209800" y="3314700"/>
            <a:ext cx="1752600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6747" name="AutoShape 11"/>
          <p:cNvCxnSpPr>
            <a:cxnSpLocks noChangeShapeType="1"/>
            <a:stCxn id="116741" idx="6"/>
            <a:endCxn id="116743" idx="2"/>
          </p:cNvCxnSpPr>
          <p:nvPr/>
        </p:nvCxnSpPr>
        <p:spPr bwMode="auto">
          <a:xfrm flipV="1">
            <a:off x="2209800" y="2819400"/>
            <a:ext cx="1752600" cy="495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6748" name="AutoShape 12"/>
          <p:cNvCxnSpPr>
            <a:cxnSpLocks noChangeShapeType="1"/>
            <a:stCxn id="116740" idx="6"/>
            <a:endCxn id="116744" idx="2"/>
          </p:cNvCxnSpPr>
          <p:nvPr/>
        </p:nvCxnSpPr>
        <p:spPr bwMode="auto">
          <a:xfrm>
            <a:off x="2209800" y="2476500"/>
            <a:ext cx="1752600" cy="1257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6749" name="AutoShape 13"/>
          <p:cNvCxnSpPr>
            <a:cxnSpLocks noChangeShapeType="1"/>
            <a:stCxn id="116742" idx="6"/>
          </p:cNvCxnSpPr>
          <p:nvPr/>
        </p:nvCxnSpPr>
        <p:spPr bwMode="auto">
          <a:xfrm flipV="1">
            <a:off x="2209800" y="3695700"/>
            <a:ext cx="1895475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6750" name="AutoShape 14"/>
          <p:cNvCxnSpPr>
            <a:cxnSpLocks noChangeShapeType="1"/>
            <a:stCxn id="116742" idx="6"/>
            <a:endCxn id="116743" idx="2"/>
          </p:cNvCxnSpPr>
          <p:nvPr/>
        </p:nvCxnSpPr>
        <p:spPr bwMode="auto">
          <a:xfrm flipV="1">
            <a:off x="2209800" y="2819400"/>
            <a:ext cx="1752600" cy="1333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6751" name="AutoShape 15"/>
          <p:cNvCxnSpPr>
            <a:cxnSpLocks noChangeShapeType="1"/>
            <a:stCxn id="116743" idx="6"/>
          </p:cNvCxnSpPr>
          <p:nvPr/>
        </p:nvCxnSpPr>
        <p:spPr bwMode="auto">
          <a:xfrm>
            <a:off x="4419600" y="2819400"/>
            <a:ext cx="1400175" cy="4683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6752" name="AutoShape 16"/>
          <p:cNvCxnSpPr>
            <a:cxnSpLocks noChangeShapeType="1"/>
            <a:stCxn id="116744" idx="6"/>
          </p:cNvCxnSpPr>
          <p:nvPr/>
        </p:nvCxnSpPr>
        <p:spPr bwMode="auto">
          <a:xfrm flipV="1">
            <a:off x="4419600" y="3352800"/>
            <a:ext cx="1400175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6753" name="Text Box 17"/>
          <p:cNvSpPr txBox="1">
            <a:spLocks noChangeArrowheads="1"/>
          </p:cNvSpPr>
          <p:nvPr/>
        </p:nvSpPr>
        <p:spPr bwMode="auto">
          <a:xfrm>
            <a:off x="1285875" y="15367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solidFill>
                  <a:srgbClr val="009900"/>
                </a:solidFill>
                <a:latin typeface="Times New Roman" pitchFamily="18" charset="0"/>
                <a:cs typeface="Arial" pitchFamily="34" charset="0"/>
              </a:rPr>
              <a:t>Inputs</a:t>
            </a:r>
            <a:endParaRPr lang="en-US" sz="2400">
              <a:solidFill>
                <a:srgbClr val="009900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6754" name="Text Box 18"/>
          <p:cNvSpPr txBox="1">
            <a:spLocks noChangeArrowheads="1"/>
          </p:cNvSpPr>
          <p:nvPr/>
        </p:nvSpPr>
        <p:spPr bwMode="auto">
          <a:xfrm>
            <a:off x="2308225" y="4929188"/>
            <a:ext cx="1304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  <a:cs typeface="Arial" pitchFamily="34" charset="0"/>
              </a:rPr>
              <a:t>Weights</a:t>
            </a:r>
            <a:endParaRPr lang="en-US" sz="24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6755" name="Text Box 19"/>
          <p:cNvSpPr txBox="1">
            <a:spLocks noChangeArrowheads="1"/>
          </p:cNvSpPr>
          <p:nvPr/>
        </p:nvSpPr>
        <p:spPr bwMode="auto">
          <a:xfrm>
            <a:off x="7610475" y="2022475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solidFill>
                  <a:srgbClr val="CC0000"/>
                </a:solidFill>
                <a:latin typeface="Times New Roman" pitchFamily="18" charset="0"/>
                <a:cs typeface="Arial" pitchFamily="34" charset="0"/>
              </a:rPr>
              <a:t>Output</a:t>
            </a:r>
            <a:endParaRPr lang="en-US" sz="2400">
              <a:solidFill>
                <a:srgbClr val="CC0000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6756" name="Text Box 20"/>
          <p:cNvSpPr txBox="1">
            <a:spLocks noChangeArrowheads="1"/>
          </p:cNvSpPr>
          <p:nvPr/>
        </p:nvSpPr>
        <p:spPr bwMode="auto">
          <a:xfrm>
            <a:off x="214313" y="4892675"/>
            <a:ext cx="1905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i="1">
                <a:solidFill>
                  <a:srgbClr val="009900"/>
                </a:solidFill>
                <a:latin typeface="Times New Roman" pitchFamily="18" charset="0"/>
                <a:cs typeface="Arial" pitchFamily="34" charset="0"/>
              </a:rPr>
              <a:t>Independent variables</a:t>
            </a:r>
            <a:endParaRPr lang="en-US" sz="2400" i="1">
              <a:solidFill>
                <a:srgbClr val="009900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6757" name="Text Box 21"/>
          <p:cNvSpPr txBox="1">
            <a:spLocks noChangeArrowheads="1"/>
          </p:cNvSpPr>
          <p:nvPr/>
        </p:nvSpPr>
        <p:spPr bwMode="auto">
          <a:xfrm>
            <a:off x="6958013" y="4733925"/>
            <a:ext cx="16002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i="1">
                <a:solidFill>
                  <a:srgbClr val="CC0000"/>
                </a:solidFill>
                <a:latin typeface="Times New Roman" pitchFamily="18" charset="0"/>
                <a:cs typeface="Arial" pitchFamily="34" charset="0"/>
              </a:rPr>
              <a:t>Dependent variable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b="1" i="1">
                <a:solidFill>
                  <a:srgbClr val="CC0000"/>
                </a:solidFill>
                <a:latin typeface="Times New Roman" pitchFamily="18" charset="0"/>
                <a:cs typeface="Arial" pitchFamily="34" charset="0"/>
              </a:rPr>
              <a:t>Prediction</a:t>
            </a:r>
            <a:endParaRPr lang="en-US" sz="2400">
              <a:solidFill>
                <a:srgbClr val="CC0000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6758" name="Text Box 22"/>
          <p:cNvSpPr txBox="1">
            <a:spLocks noChangeArrowheads="1"/>
          </p:cNvSpPr>
          <p:nvPr/>
        </p:nvSpPr>
        <p:spPr bwMode="auto">
          <a:xfrm>
            <a:off x="533400" y="22098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i="1">
                <a:solidFill>
                  <a:srgbClr val="009900"/>
                </a:solidFill>
                <a:latin typeface="Times New Roman" pitchFamily="18" charset="0"/>
                <a:cs typeface="Arial" pitchFamily="34" charset="0"/>
              </a:rPr>
              <a:t>Age</a:t>
            </a:r>
            <a:endParaRPr lang="en-US" sz="2400" i="1">
              <a:solidFill>
                <a:srgbClr val="009900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6759" name="Text Box 23"/>
          <p:cNvSpPr txBox="1">
            <a:spLocks noChangeArrowheads="1"/>
          </p:cNvSpPr>
          <p:nvPr/>
        </p:nvSpPr>
        <p:spPr bwMode="auto">
          <a:xfrm>
            <a:off x="1524000" y="22098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34</a:t>
            </a:r>
            <a:endParaRPr lang="en-US" sz="2400" i="1">
              <a:solidFill>
                <a:schemeClr val="bg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6760" name="Text Box 24"/>
          <p:cNvSpPr txBox="1">
            <a:spLocks noChangeArrowheads="1"/>
          </p:cNvSpPr>
          <p:nvPr/>
        </p:nvSpPr>
        <p:spPr bwMode="auto">
          <a:xfrm>
            <a:off x="1524000" y="31242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1</a:t>
            </a:r>
            <a:endParaRPr lang="en-US" sz="2400" b="1" i="1">
              <a:solidFill>
                <a:schemeClr val="bg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6761" name="Text Box 25"/>
          <p:cNvSpPr txBox="1">
            <a:spLocks noChangeArrowheads="1"/>
          </p:cNvSpPr>
          <p:nvPr/>
        </p:nvSpPr>
        <p:spPr bwMode="auto">
          <a:xfrm>
            <a:off x="304800" y="31242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i="1">
                <a:solidFill>
                  <a:srgbClr val="009900"/>
                </a:solidFill>
                <a:latin typeface="Times New Roman" pitchFamily="18" charset="0"/>
                <a:cs typeface="Arial" pitchFamily="34" charset="0"/>
              </a:rPr>
              <a:t>Gender</a:t>
            </a:r>
            <a:endParaRPr lang="en-US" sz="2400" i="1">
              <a:solidFill>
                <a:srgbClr val="009900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6762" name="Text Box 26"/>
          <p:cNvSpPr txBox="1">
            <a:spLocks noChangeArrowheads="1"/>
          </p:cNvSpPr>
          <p:nvPr/>
        </p:nvSpPr>
        <p:spPr bwMode="auto">
          <a:xfrm>
            <a:off x="381000" y="39624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i="1">
                <a:solidFill>
                  <a:srgbClr val="009900"/>
                </a:solidFill>
                <a:latin typeface="Times New Roman" pitchFamily="18" charset="0"/>
                <a:cs typeface="Arial" pitchFamily="34" charset="0"/>
              </a:rPr>
              <a:t>Stage</a:t>
            </a:r>
            <a:endParaRPr lang="en-US" sz="2400" i="1">
              <a:solidFill>
                <a:srgbClr val="009900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6763" name="Text Box 27"/>
          <p:cNvSpPr txBox="1">
            <a:spLocks noChangeArrowheads="1"/>
          </p:cNvSpPr>
          <p:nvPr/>
        </p:nvSpPr>
        <p:spPr bwMode="auto">
          <a:xfrm>
            <a:off x="1524000" y="38862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4</a:t>
            </a:r>
            <a:endParaRPr lang="en-US" sz="2400" b="1" i="1">
              <a:solidFill>
                <a:schemeClr val="bg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6764" name="Text Box 28"/>
          <p:cNvSpPr txBox="1">
            <a:spLocks noChangeArrowheads="1"/>
          </p:cNvSpPr>
          <p:nvPr/>
        </p:nvSpPr>
        <p:spPr bwMode="auto">
          <a:xfrm>
            <a:off x="2716213" y="2189163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latin typeface="Times New Roman" pitchFamily="18" charset="0"/>
                <a:cs typeface="Arial" pitchFamily="34" charset="0"/>
              </a:rPr>
              <a:t>.6</a:t>
            </a:r>
            <a:endParaRPr lang="en-US" sz="12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6765" name="Text Box 29"/>
          <p:cNvSpPr txBox="1">
            <a:spLocks noChangeArrowheads="1"/>
          </p:cNvSpPr>
          <p:nvPr/>
        </p:nvSpPr>
        <p:spPr bwMode="auto">
          <a:xfrm>
            <a:off x="4905375" y="2522538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latin typeface="Times New Roman" pitchFamily="18" charset="0"/>
                <a:cs typeface="Arial" pitchFamily="34" charset="0"/>
              </a:rPr>
              <a:t>.5</a:t>
            </a:r>
            <a:endParaRPr lang="en-US" sz="12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6766" name="Text Box 30"/>
          <p:cNvSpPr txBox="1">
            <a:spLocks noChangeArrowheads="1"/>
          </p:cNvSpPr>
          <p:nvPr/>
        </p:nvSpPr>
        <p:spPr bwMode="auto">
          <a:xfrm>
            <a:off x="4986338" y="3636963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latin typeface="Times New Roman" pitchFamily="18" charset="0"/>
                <a:cs typeface="Arial" pitchFamily="34" charset="0"/>
              </a:rPr>
              <a:t>.8</a:t>
            </a:r>
            <a:endParaRPr lang="en-US" sz="12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6767" name="Text Box 31"/>
          <p:cNvSpPr txBox="1">
            <a:spLocks noChangeArrowheads="1"/>
          </p:cNvSpPr>
          <p:nvPr/>
        </p:nvSpPr>
        <p:spPr bwMode="auto">
          <a:xfrm>
            <a:off x="2900363" y="3935413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latin typeface="Times New Roman" pitchFamily="18" charset="0"/>
                <a:cs typeface="Arial" pitchFamily="34" charset="0"/>
              </a:rPr>
              <a:t>.2</a:t>
            </a:r>
            <a:endParaRPr lang="en-US" sz="12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6768" name="Text Box 32"/>
          <p:cNvSpPr txBox="1">
            <a:spLocks noChangeArrowheads="1"/>
          </p:cNvSpPr>
          <p:nvPr/>
        </p:nvSpPr>
        <p:spPr bwMode="auto">
          <a:xfrm>
            <a:off x="2327275" y="2867025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latin typeface="Times New Roman" pitchFamily="18" charset="0"/>
                <a:cs typeface="Arial" pitchFamily="34" charset="0"/>
              </a:rPr>
              <a:t>.1</a:t>
            </a:r>
            <a:endParaRPr lang="en-US" sz="12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6769" name="Text Box 33"/>
          <p:cNvSpPr txBox="1">
            <a:spLocks noChangeArrowheads="1"/>
          </p:cNvSpPr>
          <p:nvPr/>
        </p:nvSpPr>
        <p:spPr bwMode="auto">
          <a:xfrm>
            <a:off x="2311400" y="3311525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latin typeface="Times New Roman" pitchFamily="18" charset="0"/>
                <a:cs typeface="Arial" pitchFamily="34" charset="0"/>
              </a:rPr>
              <a:t>.3</a:t>
            </a:r>
            <a:endParaRPr lang="en-US" sz="12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6770" name="Text Box 34"/>
          <p:cNvSpPr txBox="1">
            <a:spLocks noChangeArrowheads="1"/>
          </p:cNvSpPr>
          <p:nvPr/>
        </p:nvSpPr>
        <p:spPr bwMode="auto">
          <a:xfrm>
            <a:off x="2705100" y="3556000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latin typeface="Times New Roman" pitchFamily="18" charset="0"/>
                <a:cs typeface="Arial" pitchFamily="34" charset="0"/>
              </a:rPr>
              <a:t>.7</a:t>
            </a:r>
            <a:endParaRPr lang="en-US" sz="12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6771" name="Text Box 35"/>
          <p:cNvSpPr txBox="1">
            <a:spLocks noChangeArrowheads="1"/>
          </p:cNvSpPr>
          <p:nvPr/>
        </p:nvSpPr>
        <p:spPr bwMode="auto">
          <a:xfrm>
            <a:off x="2720975" y="2620963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latin typeface="Times New Roman" pitchFamily="18" charset="0"/>
                <a:cs typeface="Arial" pitchFamily="34" charset="0"/>
              </a:rPr>
              <a:t>.2</a:t>
            </a:r>
            <a:endParaRPr lang="en-US" sz="12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6772" name="Text Box 36"/>
          <p:cNvSpPr txBox="1">
            <a:spLocks noChangeArrowheads="1"/>
          </p:cNvSpPr>
          <p:nvPr/>
        </p:nvSpPr>
        <p:spPr bwMode="auto">
          <a:xfrm>
            <a:off x="5318125" y="4999038"/>
            <a:ext cx="1304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  <a:cs typeface="Arial" pitchFamily="34" charset="0"/>
              </a:rPr>
              <a:t>Weights</a:t>
            </a:r>
            <a:endParaRPr lang="en-US" sz="24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6773" name="Text Box 37"/>
          <p:cNvSpPr txBox="1">
            <a:spLocks noChangeArrowheads="1"/>
          </p:cNvSpPr>
          <p:nvPr/>
        </p:nvSpPr>
        <p:spPr bwMode="auto">
          <a:xfrm>
            <a:off x="3790950" y="4933950"/>
            <a:ext cx="13049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solidFill>
                  <a:schemeClr val="accent2"/>
                </a:solidFill>
                <a:latin typeface="Times New Roman" pitchFamily="18" charset="0"/>
                <a:cs typeface="Arial" pitchFamily="34" charset="0"/>
              </a:rPr>
              <a:t>HiddenLayer</a:t>
            </a:r>
            <a:endParaRPr lang="en-US" sz="24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6774" name="Text Box 38"/>
          <p:cNvSpPr txBox="1">
            <a:spLocks noChangeArrowheads="1"/>
          </p:cNvSpPr>
          <p:nvPr/>
        </p:nvSpPr>
        <p:spPr bwMode="auto">
          <a:xfrm>
            <a:off x="7378700" y="3532188"/>
            <a:ext cx="16144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latin typeface="Times New Roman" pitchFamily="18" charset="0"/>
                <a:cs typeface="Arial" pitchFamily="34" charset="0"/>
              </a:rPr>
              <a:t>“Probability of beingAlive”</a:t>
            </a:r>
            <a:endParaRPr lang="en-US" sz="2400" b="1" i="1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6775" name="Text Box 39"/>
          <p:cNvSpPr txBox="1">
            <a:spLocks noChangeArrowheads="1"/>
          </p:cNvSpPr>
          <p:nvPr/>
        </p:nvSpPr>
        <p:spPr bwMode="auto">
          <a:xfrm>
            <a:off x="7845425" y="2703513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  <a:cs typeface="Arial" pitchFamily="34" charset="0"/>
              </a:rPr>
              <a:t>0.6</a:t>
            </a:r>
            <a:endParaRPr lang="en-US" sz="2400" b="1" i="1">
              <a:latin typeface="Times New Roman" pitchFamily="18" charset="0"/>
              <a:cs typeface="Arial" pitchFamily="34" charset="0"/>
            </a:endParaRP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5794375" y="2625725"/>
            <a:ext cx="1987550" cy="1401763"/>
            <a:chOff x="3340" y="1013"/>
            <a:chExt cx="1252" cy="883"/>
          </a:xfrm>
        </p:grpSpPr>
        <p:sp>
          <p:nvSpPr>
            <p:cNvPr id="116777" name="AutoShape 41"/>
            <p:cNvSpPr>
              <a:spLocks noChangeArrowheads="1"/>
            </p:cNvSpPr>
            <p:nvPr/>
          </p:nvSpPr>
          <p:spPr bwMode="auto">
            <a:xfrm>
              <a:off x="3510" y="1013"/>
              <a:ext cx="819" cy="883"/>
            </a:xfrm>
            <a:prstGeom prst="flowChartConnector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pitchFamily="34" charset="0"/>
              </a:endParaRPr>
            </a:p>
          </p:txBody>
        </p:sp>
        <p:grpSp>
          <p:nvGrpSpPr>
            <p:cNvPr id="3" name="Group 42"/>
            <p:cNvGrpSpPr>
              <a:grpSpLocks/>
            </p:cNvGrpSpPr>
            <p:nvPr/>
          </p:nvGrpSpPr>
          <p:grpSpPr bwMode="auto">
            <a:xfrm>
              <a:off x="3785" y="1189"/>
              <a:ext cx="404" cy="331"/>
              <a:chOff x="4520" y="1893"/>
              <a:chExt cx="404" cy="331"/>
            </a:xfrm>
          </p:grpSpPr>
          <p:sp>
            <p:nvSpPr>
              <p:cNvPr id="116779" name="Freeform 43"/>
              <p:cNvSpPr>
                <a:spLocks/>
              </p:cNvSpPr>
              <p:nvPr/>
            </p:nvSpPr>
            <p:spPr bwMode="auto">
              <a:xfrm>
                <a:off x="4553" y="1944"/>
                <a:ext cx="331" cy="268"/>
              </a:xfrm>
              <a:custGeom>
                <a:avLst/>
                <a:gdLst>
                  <a:gd name="T0" fmla="*/ 0 w 1024"/>
                  <a:gd name="T1" fmla="*/ 620 h 620"/>
                  <a:gd name="T2" fmla="*/ 455 w 1024"/>
                  <a:gd name="T3" fmla="*/ 496 h 620"/>
                  <a:gd name="T4" fmla="*/ 579 w 1024"/>
                  <a:gd name="T5" fmla="*/ 83 h 620"/>
                  <a:gd name="T6" fmla="*/ 1024 w 1024"/>
                  <a:gd name="T7" fmla="*/ 0 h 62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24"/>
                  <a:gd name="T13" fmla="*/ 0 h 620"/>
                  <a:gd name="T14" fmla="*/ 1024 w 1024"/>
                  <a:gd name="T15" fmla="*/ 620 h 62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24" h="620">
                    <a:moveTo>
                      <a:pt x="0" y="620"/>
                    </a:moveTo>
                    <a:cubicBezTo>
                      <a:pt x="179" y="602"/>
                      <a:pt x="359" y="585"/>
                      <a:pt x="455" y="496"/>
                    </a:cubicBezTo>
                    <a:cubicBezTo>
                      <a:pt x="551" y="407"/>
                      <a:pt x="484" y="166"/>
                      <a:pt x="579" y="83"/>
                    </a:cubicBezTo>
                    <a:cubicBezTo>
                      <a:pt x="674" y="0"/>
                      <a:pt x="849" y="0"/>
                      <a:pt x="1024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pitchFamily="34" charset="0"/>
                </a:endParaRPr>
              </a:p>
            </p:txBody>
          </p:sp>
          <p:sp>
            <p:nvSpPr>
              <p:cNvPr id="116780" name="Freeform 44"/>
              <p:cNvSpPr>
                <a:spLocks/>
              </p:cNvSpPr>
              <p:nvPr/>
            </p:nvSpPr>
            <p:spPr bwMode="auto">
              <a:xfrm>
                <a:off x="4520" y="1893"/>
                <a:ext cx="404" cy="331"/>
              </a:xfrm>
              <a:custGeom>
                <a:avLst/>
                <a:gdLst>
                  <a:gd name="T0" fmla="*/ 11 w 404"/>
                  <a:gd name="T1" fmla="*/ 0 h 331"/>
                  <a:gd name="T2" fmla="*/ 0 w 404"/>
                  <a:gd name="T3" fmla="*/ 331 h 331"/>
                  <a:gd name="T4" fmla="*/ 404 w 404"/>
                  <a:gd name="T5" fmla="*/ 331 h 331"/>
                  <a:gd name="T6" fmla="*/ 0 60000 65536"/>
                  <a:gd name="T7" fmla="*/ 0 60000 65536"/>
                  <a:gd name="T8" fmla="*/ 0 60000 65536"/>
                  <a:gd name="T9" fmla="*/ 0 w 404"/>
                  <a:gd name="T10" fmla="*/ 0 h 331"/>
                  <a:gd name="T11" fmla="*/ 404 w 404"/>
                  <a:gd name="T12" fmla="*/ 331 h 3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4" h="331">
                    <a:moveTo>
                      <a:pt x="11" y="0"/>
                    </a:moveTo>
                    <a:lnTo>
                      <a:pt x="0" y="331"/>
                    </a:lnTo>
                    <a:lnTo>
                      <a:pt x="404" y="331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pitchFamily="34" charset="0"/>
                </a:endParaRPr>
              </a:p>
            </p:txBody>
          </p:sp>
        </p:grpSp>
        <p:sp>
          <p:nvSpPr>
            <p:cNvPr id="116781" name="Text Box 45"/>
            <p:cNvSpPr txBox="1">
              <a:spLocks noChangeArrowheads="1"/>
            </p:cNvSpPr>
            <p:nvPr/>
          </p:nvSpPr>
          <p:spPr bwMode="auto">
            <a:xfrm>
              <a:off x="3340" y="1264"/>
              <a:ext cx="274" cy="37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200" b="1">
                  <a:latin typeface="Symbol" pitchFamily="18" charset="2"/>
                  <a:cs typeface="Arial" pitchFamily="34" charset="0"/>
                </a:rPr>
                <a:t>S</a:t>
              </a:r>
              <a:endParaRPr lang="en-US" sz="12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16782" name="Freeform 46"/>
            <p:cNvSpPr>
              <a:spLocks/>
            </p:cNvSpPr>
            <p:nvPr/>
          </p:nvSpPr>
          <p:spPr bwMode="auto">
            <a:xfrm>
              <a:off x="3600" y="1478"/>
              <a:ext cx="440" cy="287"/>
            </a:xfrm>
            <a:custGeom>
              <a:avLst/>
              <a:gdLst>
                <a:gd name="T0" fmla="*/ 0 w 440"/>
                <a:gd name="T1" fmla="*/ 0 h 235"/>
                <a:gd name="T2" fmla="*/ 93 w 440"/>
                <a:gd name="T3" fmla="*/ 176 h 235"/>
                <a:gd name="T4" fmla="*/ 383 w 440"/>
                <a:gd name="T5" fmla="*/ 218 h 235"/>
                <a:gd name="T6" fmla="*/ 434 w 440"/>
                <a:gd name="T7" fmla="*/ 73 h 2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0"/>
                <a:gd name="T13" fmla="*/ 0 h 235"/>
                <a:gd name="T14" fmla="*/ 440 w 440"/>
                <a:gd name="T15" fmla="*/ 235 h 2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0" h="235">
                  <a:moveTo>
                    <a:pt x="0" y="0"/>
                  </a:moveTo>
                  <a:cubicBezTo>
                    <a:pt x="14" y="70"/>
                    <a:pt x="29" y="140"/>
                    <a:pt x="93" y="176"/>
                  </a:cubicBezTo>
                  <a:cubicBezTo>
                    <a:pt x="157" y="212"/>
                    <a:pt x="326" y="235"/>
                    <a:pt x="383" y="218"/>
                  </a:cubicBezTo>
                  <a:cubicBezTo>
                    <a:pt x="440" y="201"/>
                    <a:pt x="437" y="137"/>
                    <a:pt x="434" y="73"/>
                  </a:cubicBezTo>
                </a:path>
              </a:pathLst>
            </a:cu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cs typeface="Arial" pitchFamily="34" charset="0"/>
              </a:endParaRPr>
            </a:p>
          </p:txBody>
        </p:sp>
        <p:sp>
          <p:nvSpPr>
            <p:cNvPr id="116783" name="Freeform 47"/>
            <p:cNvSpPr>
              <a:spLocks/>
            </p:cNvSpPr>
            <p:nvPr/>
          </p:nvSpPr>
          <p:spPr bwMode="auto">
            <a:xfrm>
              <a:off x="4013" y="1155"/>
              <a:ext cx="579" cy="179"/>
            </a:xfrm>
            <a:custGeom>
              <a:avLst/>
              <a:gdLst>
                <a:gd name="T0" fmla="*/ 0 w 579"/>
                <a:gd name="T1" fmla="*/ 179 h 179"/>
                <a:gd name="T2" fmla="*/ 362 w 579"/>
                <a:gd name="T3" fmla="*/ 24 h 179"/>
                <a:gd name="T4" fmla="*/ 579 w 579"/>
                <a:gd name="T5" fmla="*/ 34 h 179"/>
                <a:gd name="T6" fmla="*/ 0 60000 65536"/>
                <a:gd name="T7" fmla="*/ 0 60000 65536"/>
                <a:gd name="T8" fmla="*/ 0 60000 65536"/>
                <a:gd name="T9" fmla="*/ 0 w 579"/>
                <a:gd name="T10" fmla="*/ 0 h 179"/>
                <a:gd name="T11" fmla="*/ 579 w 579"/>
                <a:gd name="T12" fmla="*/ 179 h 17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9" h="179">
                  <a:moveTo>
                    <a:pt x="0" y="179"/>
                  </a:moveTo>
                  <a:cubicBezTo>
                    <a:pt x="133" y="113"/>
                    <a:pt x="266" y="48"/>
                    <a:pt x="362" y="24"/>
                  </a:cubicBezTo>
                  <a:cubicBezTo>
                    <a:pt x="458" y="0"/>
                    <a:pt x="518" y="17"/>
                    <a:pt x="579" y="34"/>
                  </a:cubicBezTo>
                </a:path>
              </a:pathLst>
            </a:cu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cs typeface="Arial" pitchFamily="34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5044-8A3A-4808-A313-31F3B936D74A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0782"/>
            <a:ext cx="9144000" cy="633557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b="1" dirty="0">
                <a:solidFill>
                  <a:schemeClr val="accent2"/>
                </a:solidFill>
              </a:rPr>
              <a:t>  </a:t>
            </a:r>
            <a:r>
              <a:rPr lang="en-US" altLang="en-US" sz="3600" b="1" dirty="0">
                <a:solidFill>
                  <a:schemeClr val="accent2"/>
                </a:solidFill>
              </a:rPr>
              <a:t>Logistic Regression for Classification</a:t>
            </a:r>
            <a:endParaRPr lang="en-US" altLang="en-US" dirty="0"/>
          </a:p>
          <a:p>
            <a:pPr lvl="7"/>
            <a:endParaRPr lang="en-US" altLang="en-US" b="1" dirty="0">
              <a:solidFill>
                <a:schemeClr val="accent2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04125" y="2234658"/>
            <a:ext cx="7181035" cy="1575342"/>
            <a:chOff x="1480664" y="4368258"/>
            <a:chExt cx="7181035" cy="1575342"/>
          </a:xfrm>
        </p:grpSpPr>
        <p:sp>
          <p:nvSpPr>
            <p:cNvPr id="8202" name="Rectangle 19"/>
            <p:cNvSpPr>
              <a:spLocks noChangeArrowheads="1"/>
            </p:cNvSpPr>
            <p:nvPr/>
          </p:nvSpPr>
          <p:spPr bwMode="auto">
            <a:xfrm>
              <a:off x="3429000" y="4419600"/>
              <a:ext cx="2667000" cy="15240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Learner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(ML algorithm)</a:t>
              </a:r>
            </a:p>
          </p:txBody>
        </p:sp>
        <p:sp>
          <p:nvSpPr>
            <p:cNvPr id="8203" name="Line 20"/>
            <p:cNvSpPr>
              <a:spLocks noChangeShapeType="1"/>
            </p:cNvSpPr>
            <p:nvPr/>
          </p:nvSpPr>
          <p:spPr bwMode="auto">
            <a:xfrm flipV="1">
              <a:off x="2843538" y="4629868"/>
              <a:ext cx="585461" cy="183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endParaRPr>
            </a:p>
          </p:txBody>
        </p:sp>
        <p:sp>
          <p:nvSpPr>
            <p:cNvPr id="8204" name="Line 21"/>
            <p:cNvSpPr>
              <a:spLocks noChangeShapeType="1"/>
            </p:cNvSpPr>
            <p:nvPr/>
          </p:nvSpPr>
          <p:spPr bwMode="auto">
            <a:xfrm flipV="1">
              <a:off x="2865568" y="5562599"/>
              <a:ext cx="563431" cy="237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endParaRPr>
            </a:p>
          </p:txBody>
        </p:sp>
        <p:sp>
          <p:nvSpPr>
            <p:cNvPr id="8205" name="Line 22"/>
            <p:cNvSpPr>
              <a:spLocks noChangeShapeType="1"/>
            </p:cNvSpPr>
            <p:nvPr/>
          </p:nvSpPr>
          <p:spPr bwMode="auto">
            <a:xfrm>
              <a:off x="6096000" y="5105400"/>
              <a:ext cx="762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endParaRPr>
            </a:p>
          </p:txBody>
        </p:sp>
        <p:sp>
          <p:nvSpPr>
            <p:cNvPr id="8206" name="Text Box 23"/>
            <p:cNvSpPr txBox="1">
              <a:spLocks noChangeArrowheads="1"/>
            </p:cNvSpPr>
            <p:nvPr/>
          </p:nvSpPr>
          <p:spPr bwMode="auto">
            <a:xfrm>
              <a:off x="1865008" y="4368258"/>
              <a:ext cx="100056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Data</a:t>
              </a:r>
            </a:p>
          </p:txBody>
        </p:sp>
        <p:sp>
          <p:nvSpPr>
            <p:cNvPr id="8207" name="Text Box 24"/>
            <p:cNvSpPr txBox="1">
              <a:spLocks noChangeArrowheads="1"/>
            </p:cNvSpPr>
            <p:nvPr/>
          </p:nvSpPr>
          <p:spPr bwMode="auto">
            <a:xfrm>
              <a:off x="1480664" y="5330324"/>
              <a:ext cx="136287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Output</a:t>
              </a:r>
            </a:p>
          </p:txBody>
        </p:sp>
        <p:sp>
          <p:nvSpPr>
            <p:cNvPr id="8208" name="Text Box 25"/>
            <p:cNvSpPr txBox="1">
              <a:spLocks noChangeArrowheads="1"/>
            </p:cNvSpPr>
            <p:nvPr/>
          </p:nvSpPr>
          <p:spPr bwMode="auto">
            <a:xfrm>
              <a:off x="6858000" y="4800600"/>
              <a:ext cx="1803699" cy="954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Classifier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(model)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3A9136-4E8E-4D87-A7F7-4981FC07A7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+mn-ea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922" y="3247575"/>
            <a:ext cx="1276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Target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-26248" y="2234658"/>
            <a:ext cx="1683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Features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1" y="4271196"/>
            <a:ext cx="1523998" cy="18287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4220064"/>
            <a:ext cx="1447800" cy="17262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1" y="4496847"/>
            <a:ext cx="1572018" cy="160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8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10600" cy="1096962"/>
          </a:xfrm>
        </p:spPr>
        <p:txBody>
          <a:bodyPr/>
          <a:lstStyle/>
          <a:p>
            <a:r>
              <a:rPr lang="en-US" sz="4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ANN can be trained for Regression or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b="1" dirty="0">
                <a:solidFill>
                  <a:schemeClr val="accent2"/>
                </a:solidFill>
              </a:rPr>
              <a:t>Predicting continuous variables</a:t>
            </a:r>
          </a:p>
          <a:p>
            <a:pPr lvl="1"/>
            <a:r>
              <a:rPr lang="en-US" dirty="0"/>
              <a:t>Supply attribute values at input nodes</a:t>
            </a:r>
          </a:p>
          <a:p>
            <a:pPr lvl="1"/>
            <a:r>
              <a:rPr lang="en-US" dirty="0"/>
              <a:t>Obtain predictions from the output node(s)</a:t>
            </a:r>
          </a:p>
          <a:p>
            <a:r>
              <a:rPr lang="en-US" b="1" dirty="0">
                <a:solidFill>
                  <a:schemeClr val="accent2"/>
                </a:solidFill>
              </a:rPr>
              <a:t>Predicting classes</a:t>
            </a:r>
          </a:p>
          <a:p>
            <a:pPr lvl="2"/>
            <a:r>
              <a:rPr lang="en-US" dirty="0">
                <a:solidFill>
                  <a:schemeClr val="accent2"/>
                </a:solidFill>
              </a:rPr>
              <a:t>Two classes      </a:t>
            </a:r>
            <a:r>
              <a:rPr lang="en-US" dirty="0"/>
              <a:t>: single output node with threshold</a:t>
            </a:r>
          </a:p>
          <a:p>
            <a:pPr lvl="2"/>
            <a:r>
              <a:rPr lang="en-US" dirty="0">
                <a:solidFill>
                  <a:schemeClr val="accent2"/>
                </a:solidFill>
              </a:rPr>
              <a:t>Multiple classes</a:t>
            </a:r>
            <a:r>
              <a:rPr lang="en-US" dirty="0"/>
              <a:t>: multiple outputs, one for each class</a:t>
            </a:r>
          </a:p>
          <a:p>
            <a:pPr lvl="2"/>
            <a:r>
              <a:rPr lang="en-US" dirty="0">
                <a:solidFill>
                  <a:schemeClr val="accent2"/>
                </a:solidFill>
              </a:rPr>
              <a:t>Predicted class </a:t>
            </a:r>
            <a:r>
              <a:rPr lang="en-US" dirty="0"/>
              <a:t>= output node with highest value</a:t>
            </a:r>
          </a:p>
          <a:p>
            <a:r>
              <a:rPr lang="en-US" dirty="0"/>
              <a:t>“</a:t>
            </a:r>
            <a:r>
              <a:rPr lang="en-US" i="1" dirty="0">
                <a:solidFill>
                  <a:srgbClr val="002060"/>
                </a:solidFill>
              </a:rPr>
              <a:t>Universal </a:t>
            </a:r>
            <a:r>
              <a:rPr lang="en-US" i="1" dirty="0" err="1">
                <a:solidFill>
                  <a:srgbClr val="002060"/>
                </a:solidFill>
              </a:rPr>
              <a:t>approximator</a:t>
            </a:r>
            <a:r>
              <a:rPr lang="en-US" i="1" dirty="0">
                <a:solidFill>
                  <a:srgbClr val="002060"/>
                </a:solidFill>
              </a:rPr>
              <a:t> </a:t>
            </a:r>
            <a:r>
              <a:rPr lang="en-US" dirty="0"/>
              <a:t>”: Combination of simple non-linear units gives amazing flexibility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B067-3016-4C19-BDB8-7421A05D4E86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096962"/>
          </a:xfrm>
        </p:spPr>
        <p:txBody>
          <a:bodyPr/>
          <a:lstStyle/>
          <a:p>
            <a:r>
              <a:rPr lang="en-US" sz="4000" dirty="0">
                <a:solidFill>
                  <a:schemeClr val="accent2"/>
                </a:solidFill>
              </a:rPr>
              <a:t>Training a NN: What does it learn?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5029200"/>
          </a:xfrm>
        </p:spPr>
        <p:txBody>
          <a:bodyPr/>
          <a:lstStyle/>
          <a:p>
            <a:r>
              <a:rPr lang="en-US" dirty="0"/>
              <a:t>It </a:t>
            </a:r>
            <a:r>
              <a:rPr lang="en-US" dirty="0">
                <a:solidFill>
                  <a:srgbClr val="00B050"/>
                </a:solidFill>
              </a:rPr>
              <a:t>learns the function that best translates inputs into outputs</a:t>
            </a:r>
            <a:r>
              <a:rPr lang="en-US" dirty="0"/>
              <a:t> given its architecture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accent2"/>
                </a:solidFill>
              </a:rPr>
              <a:t>learning</a:t>
            </a:r>
            <a:r>
              <a:rPr lang="en-US" dirty="0"/>
              <a:t> is  embodied in the set of weights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The training is iterative</a:t>
            </a:r>
            <a:r>
              <a:rPr lang="en-US" dirty="0"/>
              <a:t>. Starting with some initial weights:</a:t>
            </a:r>
          </a:p>
          <a:p>
            <a:pPr lvl="1"/>
            <a:r>
              <a:rPr lang="en-US" dirty="0"/>
              <a:t>For each training example, calculate the output, calculate the error</a:t>
            </a:r>
          </a:p>
          <a:p>
            <a:pPr lvl="1"/>
            <a:r>
              <a:rPr lang="en-US" dirty="0"/>
              <a:t>Adjust the weights based on error</a:t>
            </a:r>
          </a:p>
          <a:p>
            <a:pPr lvl="1"/>
            <a:r>
              <a:rPr lang="en-US" dirty="0"/>
              <a:t>Go to next example and repeat the process, till the error is sufficiently small, or the weights converge</a:t>
            </a:r>
          </a:p>
          <a:p>
            <a:pPr lvl="1"/>
            <a:r>
              <a:rPr lang="en-US" dirty="0"/>
              <a:t>“</a:t>
            </a:r>
            <a:r>
              <a:rPr lang="en-US" b="1" dirty="0">
                <a:solidFill>
                  <a:srgbClr val="00B050"/>
                </a:solidFill>
              </a:rPr>
              <a:t>epoch</a:t>
            </a:r>
            <a:r>
              <a:rPr lang="en-US" dirty="0"/>
              <a:t>” : One round of  training on all samples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B067-3016-4C19-BDB8-7421A05D4E86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191FACF-A7C0-4978-A9E3-5160DE1AF3BF}" type="slidenum">
              <a:rPr lang="he-IL" altLang="en-US" sz="2600">
                <a:solidFill>
                  <a:schemeClr val="bg1"/>
                </a:solidFill>
                <a:latin typeface="Arial" panose="020B0604020202020204" pitchFamily="34" charset="0"/>
              </a:rPr>
              <a:pPr eaLnBrk="1" hangingPunct="1"/>
              <a:t>32</a:t>
            </a:fld>
            <a:endParaRPr lang="en-US" altLang="en-US" sz="26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solidFill>
                  <a:srgbClr val="000099"/>
                </a:solidFill>
              </a:rPr>
              <a:t>Back Propagation Algorithm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144000" cy="55022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 Define  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Randomly choose the initial coefficients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dirty="0"/>
              <a:t>    </a:t>
            </a:r>
            <a:r>
              <a:rPr lang="en-US" altLang="en-US" b="1" dirty="0">
                <a:solidFill>
                  <a:srgbClr val="7030A0"/>
                </a:solidFill>
              </a:rPr>
              <a:t>Repeat while TSSE </a:t>
            </a:r>
            <a:r>
              <a:rPr lang="en-US" altLang="en-US" sz="2400" b="1" dirty="0">
                <a:solidFill>
                  <a:srgbClr val="7030A0"/>
                </a:solidFill>
              </a:rPr>
              <a:t>is too large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For each training record (presented in random order)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Apply the inputs to the ANN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Calculate the output for every neuron from the input layer, through the hidden layer(s), to the output layer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Calculate the error at the outputs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Use the output error to compute error signals for pre-output layers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Use the error signals to compute coefficient adjustments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Adjustment the coefficients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dirty="0">
                <a:solidFill>
                  <a:srgbClr val="7030A0"/>
                </a:solidFill>
              </a:rPr>
              <a:t>Go back to Repeat 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990600"/>
            <a:ext cx="7010400" cy="97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32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solidFill>
                  <a:schemeClr val="accent2"/>
                </a:solidFill>
                <a:latin typeface="Calibri" pitchFamily="34" charset="0"/>
              </a:rPr>
              <a:t>Perceptron Training Rule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71600"/>
            <a:ext cx="8027988" cy="4687888"/>
          </a:xfrm>
        </p:spPr>
        <p:txBody>
          <a:bodyPr/>
          <a:lstStyle/>
          <a:p>
            <a:r>
              <a:rPr lang="en-US" sz="2400" dirty="0"/>
              <a:t>Update weights by: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Tx/>
              <a:buNone/>
            </a:pPr>
            <a:r>
              <a:rPr lang="en-US" sz="2000" dirty="0"/>
              <a:t>     </a:t>
            </a:r>
          </a:p>
          <a:p>
            <a:pPr>
              <a:buFontTx/>
              <a:buNone/>
            </a:pPr>
            <a:r>
              <a:rPr lang="en-US" sz="2000" dirty="0"/>
              <a:t>	</a:t>
            </a:r>
          </a:p>
          <a:p>
            <a:pPr>
              <a:buFontTx/>
              <a:buNone/>
            </a:pPr>
            <a:r>
              <a:rPr lang="en-US" sz="2000" dirty="0"/>
              <a:t>	</a:t>
            </a:r>
            <a:r>
              <a:rPr lang="en-US" sz="2400" dirty="0"/>
              <a:t>where </a:t>
            </a:r>
          </a:p>
          <a:p>
            <a:pPr>
              <a:buFontTx/>
              <a:buNone/>
            </a:pPr>
            <a:r>
              <a:rPr lang="en-US" sz="2400" dirty="0"/>
              <a:t>	</a:t>
            </a:r>
            <a:r>
              <a:rPr lang="el-GR" sz="2400" b="1" dirty="0">
                <a:solidFill>
                  <a:schemeClr val="accent2"/>
                </a:solidFill>
                <a:cs typeface="Times New Roman" pitchFamily="18" charset="0"/>
              </a:rPr>
              <a:t>η</a:t>
            </a:r>
            <a:r>
              <a:rPr lang="en-US" sz="2400" b="1" dirty="0">
                <a:solidFill>
                  <a:schemeClr val="accent2"/>
                </a:solidFill>
                <a:cs typeface="Times New Roman" pitchFamily="18" charset="0"/>
              </a:rPr>
              <a:t> is the </a:t>
            </a:r>
            <a:r>
              <a:rPr lang="en-US" sz="2400" b="1" i="1" dirty="0">
                <a:solidFill>
                  <a:schemeClr val="accent2"/>
                </a:solidFill>
                <a:cs typeface="Times New Roman" pitchFamily="18" charset="0"/>
              </a:rPr>
              <a:t>learning rate </a:t>
            </a:r>
            <a:endParaRPr lang="en-US" sz="2400" b="1" dirty="0">
              <a:solidFill>
                <a:schemeClr val="accent2"/>
              </a:solidFill>
              <a:cs typeface="Times New Roman" pitchFamily="18" charset="0"/>
            </a:endParaRPr>
          </a:p>
          <a:p>
            <a:pPr lvl="2"/>
            <a:r>
              <a:rPr lang="en-US" sz="2200" dirty="0">
                <a:cs typeface="Times New Roman" pitchFamily="18" charset="0"/>
              </a:rPr>
              <a:t>a small value (e.g., 0.1)</a:t>
            </a:r>
          </a:p>
          <a:p>
            <a:pPr lvl="2">
              <a:spcAft>
                <a:spcPts val="1200"/>
              </a:spcAft>
            </a:pPr>
            <a:r>
              <a:rPr lang="en-US" sz="2200" dirty="0">
                <a:cs typeface="Times New Roman" pitchFamily="18" charset="0"/>
              </a:rPr>
              <a:t>sometimes is made to </a:t>
            </a:r>
            <a:r>
              <a:rPr lang="en-US" sz="2200" b="1" dirty="0">
                <a:solidFill>
                  <a:schemeClr val="accent2"/>
                </a:solidFill>
                <a:cs typeface="Times New Roman" pitchFamily="18" charset="0"/>
              </a:rPr>
              <a:t>decay  </a:t>
            </a:r>
            <a:r>
              <a:rPr lang="en-US" sz="2200" dirty="0">
                <a:cs typeface="Times New Roman" pitchFamily="18" charset="0"/>
              </a:rPr>
              <a:t>as the number of weight-tuning operations increases</a:t>
            </a:r>
          </a:p>
          <a:p>
            <a:pPr>
              <a:buFontTx/>
              <a:buNone/>
            </a:pPr>
            <a:r>
              <a:rPr lang="en-US" sz="2000" dirty="0">
                <a:cs typeface="Times New Roman" pitchFamily="18" charset="0"/>
              </a:rPr>
              <a:t>     </a:t>
            </a:r>
            <a:r>
              <a:rPr lang="en-US" sz="2400" i="1" dirty="0">
                <a:cs typeface="Times New Roman" pitchFamily="18" charset="0"/>
              </a:rPr>
              <a:t>t</a:t>
            </a:r>
            <a:r>
              <a:rPr lang="en-US" sz="2400" dirty="0">
                <a:cs typeface="Times New Roman" pitchFamily="18" charset="0"/>
              </a:rPr>
              <a:t> – </a:t>
            </a:r>
            <a:r>
              <a:rPr lang="en-US" sz="2400" b="1" i="1" dirty="0">
                <a:cs typeface="Times New Roman" pitchFamily="18" charset="0"/>
              </a:rPr>
              <a:t>target output</a:t>
            </a:r>
            <a:r>
              <a:rPr lang="en-US" sz="2400" dirty="0">
                <a:cs typeface="Times New Roman" pitchFamily="18" charset="0"/>
              </a:rPr>
              <a:t> for the current training example</a:t>
            </a:r>
            <a:endParaRPr lang="el-GR" sz="2400" dirty="0"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cs typeface="Times New Roman" pitchFamily="18" charset="0"/>
              </a:rPr>
              <a:t>	</a:t>
            </a:r>
            <a:r>
              <a:rPr lang="en-US" sz="2400" i="1" dirty="0">
                <a:cs typeface="Times New Roman" pitchFamily="18" charset="0"/>
              </a:rPr>
              <a:t>o</a:t>
            </a:r>
            <a:r>
              <a:rPr lang="en-US" sz="2400" dirty="0">
                <a:cs typeface="Times New Roman" pitchFamily="18" charset="0"/>
              </a:rPr>
              <a:t> – </a:t>
            </a:r>
            <a:r>
              <a:rPr lang="en-US" sz="2400" b="1" i="1" dirty="0">
                <a:cs typeface="Times New Roman" pitchFamily="18" charset="0"/>
              </a:rPr>
              <a:t>linear unit output</a:t>
            </a:r>
            <a:r>
              <a:rPr lang="en-US" sz="2400" dirty="0">
                <a:cs typeface="Times New Roman" pitchFamily="18" charset="0"/>
              </a:rPr>
              <a:t> for the current training example</a:t>
            </a:r>
            <a:r>
              <a:rPr lang="en-US" sz="2000" dirty="0">
                <a:cs typeface="Times New Roman" pitchFamily="18" charset="0"/>
              </a:rPr>
              <a:t>	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027E-C3E4-4B38-A5E6-88E0748A9D66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275477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191419"/>
            <a:ext cx="4652211" cy="2236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5487" name="Picture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95462"/>
            <a:ext cx="2808289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16434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4C42B-766D-4489-9AF7-29E04A2F38B6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/>
          <a:lstStyle/>
          <a:p>
            <a:r>
              <a:rPr lang="en-US" altLang="ko-KR" sz="4000" dirty="0">
                <a:solidFill>
                  <a:schemeClr val="accent2"/>
                </a:solidFill>
                <a:ea typeface="굴림" charset="-127"/>
              </a:rPr>
              <a:t>Figure 5.  The error surface</a:t>
            </a:r>
            <a:endParaRPr lang="en-US" altLang="en-US" sz="4000" dirty="0">
              <a:solidFill>
                <a:schemeClr val="accent2"/>
              </a:solidFill>
            </a:endParaRPr>
          </a:p>
        </p:txBody>
      </p:sp>
      <p:pic>
        <p:nvPicPr>
          <p:cNvPr id="27652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7400" y="990600"/>
            <a:ext cx="5486400" cy="4103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381000" y="5334000"/>
            <a:ext cx="83820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How can we calculate the direction of steepest descent along the error surface? This direction can be found by computing the derivative of E w.r.t. each component of the vector w.</a:t>
            </a:r>
          </a:p>
        </p:txBody>
      </p:sp>
    </p:spTree>
    <p:extLst>
      <p:ext uri="{BB962C8B-B14F-4D97-AF65-F5344CB8AC3E}">
        <p14:creationId xmlns:p14="http://schemas.microsoft.com/office/powerpoint/2010/main" val="34696527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46"/>
            <a:ext cx="8229600" cy="1143000"/>
          </a:xfrm>
        </p:spPr>
        <p:txBody>
          <a:bodyPr/>
          <a:lstStyle/>
          <a:p>
            <a:r>
              <a:rPr lang="en-US" sz="4000" dirty="0">
                <a:solidFill>
                  <a:schemeClr val="accent6"/>
                </a:solidFill>
              </a:rPr>
              <a:t>ANN: Strengths &amp; weakness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10600" cy="5334000"/>
          </a:xfrm>
        </p:spPr>
        <p:txBody>
          <a:bodyPr/>
          <a:lstStyle/>
          <a:p>
            <a:r>
              <a:rPr lang="en-US" dirty="0"/>
              <a:t>Can model very complex functions, very accurately – non-linearity is built into the model</a:t>
            </a:r>
          </a:p>
          <a:p>
            <a:r>
              <a:rPr lang="en-US" dirty="0"/>
              <a:t>Handles noisy data well</a:t>
            </a:r>
          </a:p>
          <a:p>
            <a:r>
              <a:rPr lang="en-US" dirty="0"/>
              <a:t>Making predictions is fast</a:t>
            </a:r>
          </a:p>
          <a:p>
            <a:pPr lvl="1"/>
            <a:r>
              <a:rPr lang="en-US" dirty="0"/>
              <a:t>calculate a mathematical function</a:t>
            </a:r>
          </a:p>
          <a:p>
            <a:r>
              <a:rPr lang="en-US" dirty="0"/>
              <a:t>Training time often is reasonable</a:t>
            </a:r>
          </a:p>
          <a:p>
            <a:pPr lvl="1"/>
            <a:r>
              <a:rPr lang="en-US" dirty="0"/>
              <a:t>but still considerable</a:t>
            </a:r>
          </a:p>
          <a:p>
            <a:endParaRPr lang="en-US" dirty="0"/>
          </a:p>
          <a:p>
            <a:r>
              <a:rPr lang="en-US" dirty="0"/>
              <a:t>As mentioned earlier,   A </a:t>
            </a:r>
            <a:r>
              <a:rPr lang="en-US" b="1" dirty="0"/>
              <a:t>Black 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B067-3016-4C19-BDB8-7421A05D4E86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b="1" dirty="0">
                <a:solidFill>
                  <a:srgbClr val="7030A0"/>
                </a:solidFill>
              </a:rPr>
              <a:t>ANN can learn complex nonlinear separation boundaries</a:t>
            </a:r>
          </a:p>
          <a:p>
            <a:pPr marL="0" indent="0" algn="ctr">
              <a:buNone/>
            </a:pPr>
            <a:endParaRPr lang="en-US" sz="3200" b="1" dirty="0">
              <a:solidFill>
                <a:srgbClr val="7030A0"/>
              </a:solidFill>
            </a:endParaRPr>
          </a:p>
          <a:p>
            <a:pPr marL="0" indent="0" algn="ctr">
              <a:buNone/>
            </a:pPr>
            <a:r>
              <a:rPr lang="en-US" sz="3200" b="1" dirty="0">
                <a:solidFill>
                  <a:srgbClr val="000099"/>
                </a:solidFill>
              </a:rPr>
              <a:t>Examples: all with 2 features so you can see the 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B067-3016-4C19-BDB8-7421A05D4E86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984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separation boundary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40743"/>
            <a:ext cx="7162800" cy="534260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3E6B067-3016-4C19-BDB8-7421A05D4E8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8820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/>
              <a:t>Nonlinear separation </a:t>
            </a:r>
            <a:r>
              <a:rPr lang="en-US" dirty="0" err="1"/>
              <a:t>boudary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10071"/>
            <a:ext cx="7772399" cy="540799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3E6B067-3016-4C19-BDB8-7421A05D4E8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8060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separation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95400"/>
            <a:ext cx="7418724" cy="57657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3E6B067-3016-4C19-BDB8-7421A05D4E8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847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0782"/>
            <a:ext cx="9144000" cy="633557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b="1" dirty="0">
                <a:solidFill>
                  <a:schemeClr val="accent2"/>
                </a:solidFill>
              </a:rPr>
              <a:t>  </a:t>
            </a:r>
            <a:r>
              <a:rPr lang="en-US" altLang="en-US" sz="3600" b="1" dirty="0">
                <a:solidFill>
                  <a:schemeClr val="accent2"/>
                </a:solidFill>
              </a:rPr>
              <a:t>Artificial Neural Net  for Classification</a:t>
            </a:r>
            <a:endParaRPr lang="en-US" altLang="en-US" dirty="0"/>
          </a:p>
          <a:p>
            <a:pPr lvl="7"/>
            <a:endParaRPr lang="en-US" altLang="en-US" b="1" dirty="0">
              <a:solidFill>
                <a:schemeClr val="accent2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04125" y="2234658"/>
            <a:ext cx="7181035" cy="1575342"/>
            <a:chOff x="1480664" y="4368258"/>
            <a:chExt cx="7181035" cy="1575342"/>
          </a:xfrm>
        </p:grpSpPr>
        <p:sp>
          <p:nvSpPr>
            <p:cNvPr id="8202" name="Rectangle 19"/>
            <p:cNvSpPr>
              <a:spLocks noChangeArrowheads="1"/>
            </p:cNvSpPr>
            <p:nvPr/>
          </p:nvSpPr>
          <p:spPr bwMode="auto">
            <a:xfrm>
              <a:off x="3429000" y="4419600"/>
              <a:ext cx="2667000" cy="15240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Learner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(ML algorithm)</a:t>
              </a:r>
            </a:p>
          </p:txBody>
        </p:sp>
        <p:sp>
          <p:nvSpPr>
            <p:cNvPr id="8203" name="Line 20"/>
            <p:cNvSpPr>
              <a:spLocks noChangeShapeType="1"/>
            </p:cNvSpPr>
            <p:nvPr/>
          </p:nvSpPr>
          <p:spPr bwMode="auto">
            <a:xfrm flipV="1">
              <a:off x="2843538" y="4629868"/>
              <a:ext cx="585461" cy="183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endParaRPr>
            </a:p>
          </p:txBody>
        </p:sp>
        <p:sp>
          <p:nvSpPr>
            <p:cNvPr id="8204" name="Line 21"/>
            <p:cNvSpPr>
              <a:spLocks noChangeShapeType="1"/>
            </p:cNvSpPr>
            <p:nvPr/>
          </p:nvSpPr>
          <p:spPr bwMode="auto">
            <a:xfrm flipV="1">
              <a:off x="2865568" y="5562599"/>
              <a:ext cx="563431" cy="237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endParaRPr>
            </a:p>
          </p:txBody>
        </p:sp>
        <p:sp>
          <p:nvSpPr>
            <p:cNvPr id="8205" name="Line 22"/>
            <p:cNvSpPr>
              <a:spLocks noChangeShapeType="1"/>
            </p:cNvSpPr>
            <p:nvPr/>
          </p:nvSpPr>
          <p:spPr bwMode="auto">
            <a:xfrm>
              <a:off x="6096000" y="5105400"/>
              <a:ext cx="762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endParaRPr>
            </a:p>
          </p:txBody>
        </p:sp>
        <p:sp>
          <p:nvSpPr>
            <p:cNvPr id="8206" name="Text Box 23"/>
            <p:cNvSpPr txBox="1">
              <a:spLocks noChangeArrowheads="1"/>
            </p:cNvSpPr>
            <p:nvPr/>
          </p:nvSpPr>
          <p:spPr bwMode="auto">
            <a:xfrm>
              <a:off x="1865008" y="4368258"/>
              <a:ext cx="100056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Data</a:t>
              </a:r>
            </a:p>
          </p:txBody>
        </p:sp>
        <p:sp>
          <p:nvSpPr>
            <p:cNvPr id="8207" name="Text Box 24"/>
            <p:cNvSpPr txBox="1">
              <a:spLocks noChangeArrowheads="1"/>
            </p:cNvSpPr>
            <p:nvPr/>
          </p:nvSpPr>
          <p:spPr bwMode="auto">
            <a:xfrm>
              <a:off x="1480664" y="5330324"/>
              <a:ext cx="136287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Output</a:t>
              </a:r>
            </a:p>
          </p:txBody>
        </p:sp>
        <p:sp>
          <p:nvSpPr>
            <p:cNvPr id="8208" name="Text Box 25"/>
            <p:cNvSpPr txBox="1">
              <a:spLocks noChangeArrowheads="1"/>
            </p:cNvSpPr>
            <p:nvPr/>
          </p:nvSpPr>
          <p:spPr bwMode="auto">
            <a:xfrm>
              <a:off x="6858000" y="4800600"/>
              <a:ext cx="1803699" cy="954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Classifier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(model)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3A9136-4E8E-4D87-A7F7-4981FC07A7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922" y="3247575"/>
            <a:ext cx="1276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Target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-26248" y="2234658"/>
            <a:ext cx="1683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Features</a:t>
            </a:r>
            <a:endParaRPr lang="en-US" sz="24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71" y="4144767"/>
            <a:ext cx="2947659" cy="22169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4316" y="4126584"/>
            <a:ext cx="2542956" cy="19639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800" y="4044604"/>
            <a:ext cx="2674788" cy="22006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4982" y="584623"/>
            <a:ext cx="3429018" cy="171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61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separation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3E6B067-3016-4C19-BDB8-7421A05D4E8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8329" y="1143000"/>
            <a:ext cx="7679871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1360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separation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3E6B067-3016-4C19-BDB8-7421A05D4E8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295400"/>
            <a:ext cx="7243339" cy="542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8144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891" y="0"/>
            <a:ext cx="8229600" cy="1143000"/>
          </a:xfrm>
        </p:spPr>
        <p:txBody>
          <a:bodyPr/>
          <a:lstStyle/>
          <a:p>
            <a:r>
              <a:rPr lang="en-US" dirty="0"/>
              <a:t>Nonlinear separation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4224" y="1073956"/>
            <a:ext cx="7215376" cy="532684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3E6B067-3016-4C19-BDB8-7421A05D4E8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9767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2"/>
                </a:solidFill>
              </a:rPr>
              <a:t>Successful Applications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Text to Speech (</a:t>
            </a:r>
            <a:r>
              <a:rPr lang="en-US" sz="2400" dirty="0" err="1"/>
              <a:t>NetTalk</a:t>
            </a:r>
            <a:r>
              <a:rPr lang="en-US" dirty="0"/>
              <a:t>) </a:t>
            </a:r>
            <a:r>
              <a:rPr lang="en-US" sz="1800" dirty="0">
                <a:hlinkClick r:id="rId2"/>
              </a:rPr>
              <a:t>https://www.aaai.org/Papers/MAICS/2000/MAICS00-015.pdf</a:t>
            </a: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2400" dirty="0"/>
              <a:t>Fraud detection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Financial Applications (FICO credit score)</a:t>
            </a:r>
          </a:p>
          <a:p>
            <a:pPr lvl="1">
              <a:lnSpc>
                <a:spcPct val="90000"/>
              </a:lnSpc>
            </a:pPr>
            <a:r>
              <a:rPr lang="en-US" sz="2000" dirty="0" err="1"/>
              <a:t>HNCsoftware</a:t>
            </a:r>
            <a:r>
              <a:rPr lang="en-US" sz="2000" dirty="0"/>
              <a:t> (eventually bought by Fair Isaac)</a:t>
            </a:r>
          </a:p>
          <a:p>
            <a:pPr>
              <a:lnSpc>
                <a:spcPct val="90000"/>
              </a:lnSpc>
            </a:pPr>
            <a:r>
              <a:rPr lang="en-US" dirty="0"/>
              <a:t>Credit approve / disapprove models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Chemical Plant Control</a:t>
            </a:r>
          </a:p>
          <a:p>
            <a:pPr lvl="1">
              <a:lnSpc>
                <a:spcPct val="90000"/>
              </a:lnSpc>
            </a:pPr>
            <a:r>
              <a:rPr lang="en-US" sz="2000" dirty="0" err="1"/>
              <a:t>Pavillion</a:t>
            </a:r>
            <a:r>
              <a:rPr lang="en-US" sz="2000" dirty="0"/>
              <a:t> Technologies</a:t>
            </a:r>
          </a:p>
          <a:p>
            <a:pPr>
              <a:lnSpc>
                <a:spcPct val="90000"/>
              </a:lnSpc>
            </a:pPr>
            <a:r>
              <a:rPr lang="en-US" dirty="0"/>
              <a:t>Driverless</a:t>
            </a:r>
            <a:r>
              <a:rPr lang="en-US" sz="2400" dirty="0"/>
              <a:t> Vehicles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Game Playing</a:t>
            </a:r>
          </a:p>
          <a:p>
            <a:pPr lvl="1">
              <a:lnSpc>
                <a:spcPct val="90000"/>
              </a:lnSpc>
            </a:pPr>
            <a:r>
              <a:rPr lang="en-US" sz="2000" dirty="0" err="1"/>
              <a:t>Neurogammon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dirty="0"/>
              <a:t>Handwriting recognition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B067-3016-4C19-BDB8-7421A05D4E86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4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How many hidden layers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2060"/>
                </a:solidFill>
              </a:rPr>
              <a:t>Zero hidden layers</a:t>
            </a:r>
          </a:p>
          <a:p>
            <a:pPr lvl="1"/>
            <a:r>
              <a:rPr lang="en-US" dirty="0"/>
              <a:t>Simple Perceptron</a:t>
            </a:r>
          </a:p>
          <a:p>
            <a:pPr lvl="1"/>
            <a:r>
              <a:rPr lang="en-US" dirty="0"/>
              <a:t>Can correctly classify any Linearly separable dataset</a:t>
            </a:r>
          </a:p>
          <a:p>
            <a:r>
              <a:rPr lang="en-US" sz="2800" b="1" dirty="0">
                <a:solidFill>
                  <a:srgbClr val="002060"/>
                </a:solidFill>
              </a:rPr>
              <a:t>One hidden layer</a:t>
            </a:r>
          </a:p>
          <a:p>
            <a:pPr lvl="1"/>
            <a:r>
              <a:rPr lang="en-US" dirty="0"/>
              <a:t>Suitable for a single convex region of the decision space</a:t>
            </a:r>
          </a:p>
          <a:p>
            <a:r>
              <a:rPr lang="en-US" sz="2800" b="1" dirty="0">
                <a:solidFill>
                  <a:srgbClr val="002060"/>
                </a:solidFill>
              </a:rPr>
              <a:t>Two hidden layers</a:t>
            </a:r>
          </a:p>
          <a:p>
            <a:pPr lvl="1"/>
            <a:r>
              <a:rPr lang="en-US" dirty="0"/>
              <a:t>Can generate any arbitrary decision boundary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B067-3016-4C19-BDB8-7421A05D4E86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037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Neural Nets with SPSS Modeler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4724400"/>
          </a:xfrm>
        </p:spPr>
        <p:txBody>
          <a:bodyPr/>
          <a:lstStyle/>
          <a:p>
            <a:r>
              <a:rPr lang="en-US" dirty="0"/>
              <a:t>SPSS modeler calculates number of  neurons in the hidden layer as 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b="1" dirty="0"/>
              <a:t>Max(3, (#input neurons+#output neurons)/2)</a:t>
            </a:r>
          </a:p>
          <a:p>
            <a:pPr marL="0" indent="0">
              <a:buNone/>
            </a:pPr>
            <a:r>
              <a:rPr lang="en-US" dirty="0"/>
              <a:t>.   You can ask for 2 hidden layers  and you need to specify  </a:t>
            </a:r>
          </a:p>
          <a:p>
            <a:pPr marL="0" indent="0">
              <a:buNone/>
            </a:pPr>
            <a:r>
              <a:rPr lang="en-US" dirty="0"/>
              <a:t>     the number of Neurons in each Layer</a:t>
            </a:r>
          </a:p>
          <a:p>
            <a:r>
              <a:rPr lang="en-US" b="1" dirty="0">
                <a:solidFill>
                  <a:schemeClr val="accent6"/>
                </a:solidFill>
              </a:rPr>
              <a:t>SPSS Neural Nets normalizes the input as </a:t>
            </a:r>
          </a:p>
          <a:p>
            <a:r>
              <a:rPr lang="en-US" dirty="0"/>
              <a:t>     </a:t>
            </a:r>
            <a:r>
              <a:rPr lang="en-US" b="1" dirty="0"/>
              <a:t>X = (X – min(X)) /(Max(X) – Min(X) )</a:t>
            </a:r>
          </a:p>
          <a:p>
            <a:r>
              <a:rPr lang="en-US" dirty="0"/>
              <a:t>You can specify stopping rule</a:t>
            </a:r>
          </a:p>
          <a:p>
            <a:pPr lvl="1"/>
            <a:r>
              <a:rPr lang="en-US" dirty="0"/>
              <a:t>Number of minutes of running time</a:t>
            </a:r>
          </a:p>
          <a:p>
            <a:pPr lvl="1"/>
            <a:r>
              <a:rPr lang="en-US" dirty="0"/>
              <a:t>Number of iterations</a:t>
            </a:r>
          </a:p>
          <a:p>
            <a:pPr lvl="1"/>
            <a:r>
              <a:rPr lang="en-US" dirty="0"/>
              <a:t>Size of error</a:t>
            </a:r>
          </a:p>
          <a:p>
            <a:pPr marL="0" indent="0">
              <a:buNone/>
            </a:pPr>
            <a:r>
              <a:rPr lang="en-US" dirty="0"/>
              <a:t>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B067-3016-4C19-BDB8-7421A05D4E86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9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b="1" dirty="0">
                <a:solidFill>
                  <a:srgbClr val="00B050"/>
                </a:solidFill>
              </a:rPr>
              <a:t>End Of Lecture </a:t>
            </a:r>
          </a:p>
          <a:p>
            <a:pPr marL="0" indent="0" algn="ctr">
              <a:buNone/>
            </a:pPr>
            <a:endParaRPr lang="en-US" sz="3200" b="1" dirty="0">
              <a:solidFill>
                <a:srgbClr val="00B050"/>
              </a:solidFill>
            </a:endParaRPr>
          </a:p>
          <a:p>
            <a:pPr marL="0" indent="0" algn="ctr">
              <a:buNone/>
            </a:pPr>
            <a:r>
              <a:rPr lang="en-US" sz="3200" b="1" dirty="0">
                <a:solidFill>
                  <a:srgbClr val="00B050"/>
                </a:solidFill>
              </a:rPr>
              <a:t>SPSS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B067-3016-4C19-BDB8-7421A05D4E86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996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2"/>
                </a:solidFill>
              </a:rPr>
              <a:t>Loan Appraiser - revisited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2590800" cy="4525963"/>
          </a:xfrm>
        </p:spPr>
        <p:txBody>
          <a:bodyPr/>
          <a:lstStyle/>
          <a:p>
            <a:r>
              <a:rPr lang="en-US" sz="2000" dirty="0"/>
              <a:t>Illustrates that a neural network (feed-forward in this case) is filled with seemingly meaningless weights</a:t>
            </a:r>
          </a:p>
          <a:p>
            <a:r>
              <a:rPr lang="en-US" sz="2000" dirty="0"/>
              <a:t>The appraised value of this property is $176,228 (but it is not easy to explain how it was arrived at)</a:t>
            </a:r>
          </a:p>
        </p:txBody>
      </p:sp>
      <p:pic>
        <p:nvPicPr>
          <p:cNvPr id="66564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667000" y="1310462"/>
            <a:ext cx="6332538" cy="4815702"/>
          </a:xfrm>
          <a:noFill/>
          <a:ln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B067-3016-4C19-BDB8-7421A05D4E86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381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2"/>
                </a:solidFill>
              </a:rPr>
              <a:t>Real Estate Appraiser</a:t>
            </a:r>
          </a:p>
        </p:txBody>
      </p:sp>
      <p:pic>
        <p:nvPicPr>
          <p:cNvPr id="522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716088" y="1600200"/>
            <a:ext cx="5711825" cy="4525963"/>
          </a:xfrm>
          <a:noFill/>
          <a:ln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B067-3016-4C19-BDB8-7421A05D4E86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086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chemeClr val="accent2"/>
                </a:solidFill>
              </a:rPr>
              <a:t>Loan Prospector</a:t>
            </a:r>
          </a:p>
        </p:txBody>
      </p:sp>
      <p:pic>
        <p:nvPicPr>
          <p:cNvPr id="54276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66800" y="2209800"/>
            <a:ext cx="7162800" cy="2316163"/>
          </a:xfrm>
          <a:noFill/>
          <a:ln/>
        </p:spPr>
      </p:pic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1279525" y="4724400"/>
            <a:ext cx="6873875" cy="133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Tx/>
              <a:buChar char="•"/>
            </a:pPr>
            <a:r>
              <a:rPr lang="en-US" dirty="0"/>
              <a:t> A Neural Network is like a black box that knows how to process inputs to create a useful output.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dirty="0"/>
              <a:t> The calculation(s) are quite complex and not easy to interpret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B067-3016-4C19-BDB8-7421A05D4E86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477000" y="3707712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683935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Artificial Neural Networks (ANN)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Reference Materials: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Introduction to IBM SPSS modeler and Data mining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 	</a:t>
            </a:r>
            <a:r>
              <a:rPr lang="en-US" dirty="0"/>
              <a:t>this document is on BB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Suggested Reading for ANN</a:t>
            </a:r>
          </a:p>
          <a:p>
            <a:r>
              <a:rPr lang="en-US" dirty="0"/>
              <a:t>Sec 4.7 in Textbook (Tan et. </a:t>
            </a:r>
            <a:r>
              <a:rPr lang="en-US"/>
              <a:t>al )</a:t>
            </a:r>
            <a:endParaRPr lang="en-US" dirty="0"/>
          </a:p>
          <a:p>
            <a:r>
              <a:rPr lang="en-US" dirty="0"/>
              <a:t>Algorithmic Guide SPSS Modeler  (on BB)</a:t>
            </a:r>
          </a:p>
          <a:p>
            <a:pPr lvl="1"/>
            <a:r>
              <a:rPr lang="en-US" dirty="0"/>
              <a:t>Chapter 26  on Neural Network Algorithms</a:t>
            </a:r>
          </a:p>
          <a:p>
            <a:r>
              <a:rPr lang="en-US" dirty="0"/>
              <a:t>Related Materials on Blackboard</a:t>
            </a:r>
          </a:p>
          <a:p>
            <a:pPr lvl="1"/>
            <a:r>
              <a:rPr lang="en-US" dirty="0"/>
              <a:t>3 articles on Neural Networks including “Deep Learning”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B067-3016-4C19-BDB8-7421A05D4E8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95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2"/>
                </a:solidFill>
              </a:rPr>
              <a:t>ANN examples in WEKA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accent2"/>
                </a:solidFill>
              </a:rPr>
              <a:t>Prediction function  example</a:t>
            </a:r>
          </a:p>
          <a:p>
            <a:pPr lvl="1"/>
            <a:r>
              <a:rPr lang="en-US" dirty="0" err="1"/>
              <a:t>Cpu.arff</a:t>
            </a:r>
            <a:r>
              <a:rPr lang="en-US" dirty="0"/>
              <a:t>,  6 attributes, output is numerical </a:t>
            </a:r>
          </a:p>
          <a:p>
            <a:pPr lvl="1"/>
            <a:r>
              <a:rPr lang="en-US" dirty="0"/>
              <a:t>When the output is numerical, ANN does not use the sigmoid function on the output node.</a:t>
            </a:r>
          </a:p>
          <a:p>
            <a:pPr lvl="1"/>
            <a:r>
              <a:rPr lang="en-US" dirty="0"/>
              <a:t>For prediction, first try a Linear regression, get an idea, then try ANN</a:t>
            </a:r>
          </a:p>
          <a:p>
            <a:pPr lvl="1"/>
            <a:endParaRPr lang="en-US" dirty="0"/>
          </a:p>
          <a:p>
            <a:r>
              <a:rPr lang="en-US" sz="3200" b="1" dirty="0">
                <a:solidFill>
                  <a:schemeClr val="accent2"/>
                </a:solidFill>
              </a:rPr>
              <a:t>Classification</a:t>
            </a:r>
          </a:p>
          <a:p>
            <a:pPr lvl="1"/>
            <a:r>
              <a:rPr lang="en-US" dirty="0"/>
              <a:t>Wisconsin breast cancer data   </a:t>
            </a:r>
          </a:p>
          <a:p>
            <a:pPr lvl="1"/>
            <a:r>
              <a:rPr lang="en-US" dirty="0"/>
              <a:t>output {benign, malignant}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B067-3016-4C19-BDB8-7421A05D4E86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236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Feature Engineering: Example of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Predicting Debt 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248400"/>
            <a:ext cx="7848600" cy="411163"/>
          </a:xfrm>
        </p:spPr>
        <p:txBody>
          <a:bodyPr/>
          <a:lstStyle/>
          <a:p>
            <a:pPr>
              <a:buNone/>
            </a:pPr>
            <a:r>
              <a:rPr lang="en-US" i="1" dirty="0"/>
              <a:t>Appropriate formulation of input variables is crucial</a:t>
            </a:r>
            <a:endParaRPr lang="en-US" dirty="0"/>
          </a:p>
        </p:txBody>
      </p:sp>
      <p:pic>
        <p:nvPicPr>
          <p:cNvPr id="2375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387" y="1524000"/>
            <a:ext cx="9047226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3E6B067-3016-4C19-BDB8-7421A05D4E8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7979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2"/>
                </a:solidFill>
              </a:rPr>
              <a:t>A Nonlinear Prediction Model</a:t>
            </a:r>
          </a:p>
        </p:txBody>
      </p:sp>
      <p:pic>
        <p:nvPicPr>
          <p:cNvPr id="2385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0"/>
            <a:ext cx="9067800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3E6B067-3016-4C19-BDB8-7421A05D4E8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734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Text Box 2"/>
          <p:cNvSpPr txBox="1">
            <a:spLocks noChangeArrowheads="1"/>
          </p:cNvSpPr>
          <p:nvPr/>
        </p:nvSpPr>
        <p:spPr bwMode="auto">
          <a:xfrm>
            <a:off x="0" y="838200"/>
            <a:ext cx="7407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Each consists of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	SOMA, DENDRITES, AXON, and SYNAPSE.</a:t>
            </a:r>
          </a:p>
        </p:txBody>
      </p:sp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685800" y="0"/>
            <a:ext cx="7848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How Does the Brain Work ? (2)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pic>
        <p:nvPicPr>
          <p:cNvPr id="180228" name="Picture 4"/>
          <p:cNvPicPr>
            <a:picLocks noChangeAspect="1" noChangeArrowheads="1"/>
          </p:cNvPicPr>
          <p:nvPr/>
        </p:nvPicPr>
        <p:blipFill>
          <a:blip r:embed="rId2">
            <a:lum bright="66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8915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54685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Multiple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4983163"/>
          </a:xfrm>
        </p:spPr>
        <p:txBody>
          <a:bodyPr/>
          <a:lstStyle/>
          <a:p>
            <a:r>
              <a:rPr lang="en-US" dirty="0"/>
              <a:t>For the Houseprices.xls data, we fit a Linear Regression model as follows:</a:t>
            </a:r>
          </a:p>
          <a:p>
            <a:pPr marL="0" indent="0">
              <a:buNone/>
            </a:pPr>
            <a:r>
              <a:rPr lang="en-US" dirty="0" err="1"/>
              <a:t>Houseprice</a:t>
            </a:r>
            <a:r>
              <a:rPr lang="en-US" dirty="0"/>
              <a:t>= 136.79 + 276.08   * </a:t>
            </a:r>
            <a:r>
              <a:rPr lang="en-US" dirty="0" err="1"/>
              <a:t>propertysize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	            +     0.129 * </a:t>
            </a:r>
            <a:r>
              <a:rPr lang="en-US" dirty="0" err="1"/>
              <a:t>HouseSize</a:t>
            </a:r>
            <a:r>
              <a:rPr lang="en-US" dirty="0"/>
              <a:t> -1.399 * Age</a:t>
            </a:r>
          </a:p>
          <a:p>
            <a:endParaRPr lang="en-US" dirty="0"/>
          </a:p>
          <a:p>
            <a:r>
              <a:rPr lang="en-US" dirty="0"/>
              <a:t>The general form of a linear regression model is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accent2"/>
                </a:solidFill>
              </a:rPr>
              <a:t>Y = b</a:t>
            </a:r>
            <a:r>
              <a:rPr lang="en-US" sz="3200" b="1" baseline="-25000" dirty="0">
                <a:solidFill>
                  <a:schemeClr val="accent2"/>
                </a:solidFill>
              </a:rPr>
              <a:t>0</a:t>
            </a:r>
            <a:r>
              <a:rPr lang="en-US" sz="3200" b="1" dirty="0">
                <a:solidFill>
                  <a:schemeClr val="accent2"/>
                </a:solidFill>
              </a:rPr>
              <a:t> + b</a:t>
            </a:r>
            <a:r>
              <a:rPr lang="en-US" sz="3200" b="1" baseline="-25000" dirty="0">
                <a:solidFill>
                  <a:schemeClr val="accent2"/>
                </a:solidFill>
              </a:rPr>
              <a:t>1</a:t>
            </a:r>
            <a:r>
              <a:rPr lang="en-US" sz="3200" b="1" dirty="0">
                <a:solidFill>
                  <a:schemeClr val="accent2"/>
                </a:solidFill>
              </a:rPr>
              <a:t>* X</a:t>
            </a:r>
            <a:r>
              <a:rPr lang="en-US" sz="3200" b="1" baseline="-25000" dirty="0">
                <a:solidFill>
                  <a:schemeClr val="accent2"/>
                </a:solidFill>
              </a:rPr>
              <a:t>1</a:t>
            </a:r>
            <a:r>
              <a:rPr lang="en-US" sz="3200" b="1" dirty="0">
                <a:solidFill>
                  <a:schemeClr val="accent2"/>
                </a:solidFill>
              </a:rPr>
              <a:t> +b</a:t>
            </a:r>
            <a:r>
              <a:rPr lang="en-US" sz="3200" b="1" baseline="-25000" dirty="0">
                <a:solidFill>
                  <a:schemeClr val="accent2"/>
                </a:solidFill>
              </a:rPr>
              <a:t>2</a:t>
            </a:r>
            <a:r>
              <a:rPr lang="en-US" sz="3200" b="1" dirty="0">
                <a:solidFill>
                  <a:schemeClr val="accent2"/>
                </a:solidFill>
              </a:rPr>
              <a:t>* X</a:t>
            </a:r>
            <a:r>
              <a:rPr lang="en-US" sz="3200" b="1" baseline="-25000" dirty="0">
                <a:solidFill>
                  <a:schemeClr val="accent2"/>
                </a:solidFill>
              </a:rPr>
              <a:t>2</a:t>
            </a:r>
            <a:r>
              <a:rPr lang="en-US" sz="3200" b="1" dirty="0">
                <a:solidFill>
                  <a:schemeClr val="accent2"/>
                </a:solidFill>
              </a:rPr>
              <a:t> + …………… +b</a:t>
            </a:r>
            <a:r>
              <a:rPr lang="en-US" sz="3200" b="1" baseline="-25000" dirty="0">
                <a:solidFill>
                  <a:schemeClr val="accent2"/>
                </a:solidFill>
              </a:rPr>
              <a:t>n</a:t>
            </a:r>
            <a:r>
              <a:rPr lang="en-US" sz="3200" b="1" dirty="0">
                <a:solidFill>
                  <a:schemeClr val="accent2"/>
                </a:solidFill>
              </a:rPr>
              <a:t>* X</a:t>
            </a:r>
            <a:r>
              <a:rPr lang="en-US" sz="3200" b="1" baseline="-25000" dirty="0">
                <a:solidFill>
                  <a:schemeClr val="accent2"/>
                </a:solidFill>
              </a:rPr>
              <a:t>n</a:t>
            </a:r>
          </a:p>
          <a:p>
            <a:pPr marL="0" indent="0">
              <a:buNone/>
            </a:pPr>
            <a:r>
              <a:rPr lang="en-US" sz="3200" dirty="0"/>
              <a:t> 	</a:t>
            </a:r>
          </a:p>
          <a:p>
            <a:pPr marL="0" indent="0">
              <a:buNone/>
            </a:pPr>
            <a:r>
              <a:rPr lang="en-US" sz="2800" dirty="0"/>
              <a:t>where Y is the target (dependent variable) and              X</a:t>
            </a:r>
            <a:r>
              <a:rPr lang="en-US" sz="2800" baseline="-25000" dirty="0"/>
              <a:t>1</a:t>
            </a:r>
            <a:r>
              <a:rPr lang="en-US" sz="2800" dirty="0"/>
              <a:t> , X</a:t>
            </a:r>
            <a:r>
              <a:rPr lang="en-US" sz="2800" baseline="-25000" dirty="0"/>
              <a:t>2</a:t>
            </a:r>
            <a:r>
              <a:rPr lang="en-US" sz="2800" dirty="0"/>
              <a:t>, ……., X</a:t>
            </a:r>
            <a:r>
              <a:rPr lang="en-US" sz="2800" baseline="-25000" dirty="0"/>
              <a:t>n</a:t>
            </a:r>
            <a:r>
              <a:rPr lang="en-US" sz="2800" dirty="0"/>
              <a:t> are the explanatory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3E6B067-3016-4C19-BDB8-7421A05D4E8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03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accent2"/>
                </a:solidFill>
              </a:rPr>
              <a:t>What is an artificial neuron 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8002588" cy="1376363"/>
          </a:xfrm>
        </p:spPr>
        <p:txBody>
          <a:bodyPr/>
          <a:lstStyle/>
          <a:p>
            <a:pPr eaLnBrk="1" hangingPunct="1"/>
            <a:r>
              <a:rPr lang="en-US" altLang="en-US" sz="2800"/>
              <a:t>Definition : Non linear, parameterized function with restricted output range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800"/>
          </a:p>
          <a:p>
            <a:pPr eaLnBrk="1" hangingPunct="1">
              <a:buFont typeface="Wingdings" pitchFamily="2" charset="2"/>
              <a:buNone/>
            </a:pPr>
            <a:endParaRPr lang="en-US" altLang="en-US" sz="2800"/>
          </a:p>
          <a:p>
            <a:pPr eaLnBrk="1" hangingPunct="1"/>
            <a:endParaRPr lang="en-US" altLang="en-US" sz="2800"/>
          </a:p>
        </p:txBody>
      </p:sp>
      <p:sp>
        <p:nvSpPr>
          <p:cNvPr id="6148" name="Oval 5"/>
          <p:cNvSpPr>
            <a:spLocks noChangeArrowheads="1"/>
          </p:cNvSpPr>
          <p:nvPr/>
        </p:nvSpPr>
        <p:spPr bwMode="auto">
          <a:xfrm>
            <a:off x="1908175" y="4005263"/>
            <a:ext cx="431800" cy="4318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149" name="Line 6"/>
          <p:cNvSpPr>
            <a:spLocks noChangeShapeType="1"/>
          </p:cNvSpPr>
          <p:nvPr/>
        </p:nvSpPr>
        <p:spPr bwMode="auto">
          <a:xfrm flipV="1">
            <a:off x="1258888" y="4437063"/>
            <a:ext cx="720725" cy="863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150" name="Line 7"/>
          <p:cNvSpPr>
            <a:spLocks noChangeShapeType="1"/>
          </p:cNvSpPr>
          <p:nvPr/>
        </p:nvSpPr>
        <p:spPr bwMode="auto">
          <a:xfrm flipV="1">
            <a:off x="2124075" y="4437063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151" name="Line 8"/>
          <p:cNvSpPr>
            <a:spLocks noChangeShapeType="1"/>
          </p:cNvSpPr>
          <p:nvPr/>
        </p:nvSpPr>
        <p:spPr bwMode="auto">
          <a:xfrm flipH="1" flipV="1">
            <a:off x="2268538" y="4437063"/>
            <a:ext cx="719137" cy="863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graphicFrame>
        <p:nvGraphicFramePr>
          <p:cNvPr id="6152" name="Object 9"/>
          <p:cNvGraphicFramePr>
            <a:graphicFrameLocks noGrp="1" noChangeAspect="1"/>
          </p:cNvGraphicFramePr>
          <p:nvPr>
            <p:ph sz="half" idx="2"/>
          </p:nvPr>
        </p:nvGraphicFramePr>
        <p:xfrm>
          <a:off x="4356100" y="3573463"/>
          <a:ext cx="3394075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0" name="Equation" r:id="rId4" imgW="1269720" imgH="457200" progId="Equation.3">
                  <p:embed/>
                </p:oleObj>
              </mc:Choice>
              <mc:Fallback>
                <p:oleObj name="Equation" r:id="rId4" imgW="1269720" imgH="457200" progId="Equation.3">
                  <p:embed/>
                  <p:pic>
                    <p:nvPicPr>
                      <p:cNvPr id="615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3573463"/>
                        <a:ext cx="3394075" cy="122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Rectangle 11"/>
          <p:cNvSpPr>
            <a:spLocks noChangeArrowheads="1"/>
          </p:cNvSpPr>
          <p:nvPr/>
        </p:nvSpPr>
        <p:spPr bwMode="auto">
          <a:xfrm>
            <a:off x="1116013" y="5300663"/>
            <a:ext cx="287337" cy="287337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154" name="Rectangle 12"/>
          <p:cNvSpPr>
            <a:spLocks noChangeArrowheads="1"/>
          </p:cNvSpPr>
          <p:nvPr/>
        </p:nvSpPr>
        <p:spPr bwMode="auto">
          <a:xfrm>
            <a:off x="1981200" y="5300663"/>
            <a:ext cx="287338" cy="287337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155" name="Rectangle 13"/>
          <p:cNvSpPr>
            <a:spLocks noChangeArrowheads="1"/>
          </p:cNvSpPr>
          <p:nvPr/>
        </p:nvSpPr>
        <p:spPr bwMode="auto">
          <a:xfrm>
            <a:off x="2844800" y="5300663"/>
            <a:ext cx="287338" cy="287337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156" name="Line 14"/>
          <p:cNvSpPr>
            <a:spLocks noChangeShapeType="1"/>
          </p:cNvSpPr>
          <p:nvPr/>
        </p:nvSpPr>
        <p:spPr bwMode="auto">
          <a:xfrm flipV="1">
            <a:off x="827088" y="4365625"/>
            <a:ext cx="1081087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157" name="Line 15"/>
          <p:cNvSpPr>
            <a:spLocks noChangeShapeType="1"/>
          </p:cNvSpPr>
          <p:nvPr/>
        </p:nvSpPr>
        <p:spPr bwMode="auto">
          <a:xfrm>
            <a:off x="1908175" y="42211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158" name="Line 16"/>
          <p:cNvSpPr>
            <a:spLocks noChangeShapeType="1"/>
          </p:cNvSpPr>
          <p:nvPr/>
        </p:nvSpPr>
        <p:spPr bwMode="auto">
          <a:xfrm flipV="1">
            <a:off x="2124075" y="357346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159" name="Text Box 17"/>
          <p:cNvSpPr txBox="1">
            <a:spLocks noChangeArrowheads="1"/>
          </p:cNvSpPr>
          <p:nvPr/>
        </p:nvSpPr>
        <p:spPr bwMode="auto">
          <a:xfrm>
            <a:off x="1050925" y="5661025"/>
            <a:ext cx="425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x1</a:t>
            </a:r>
          </a:p>
        </p:txBody>
      </p:sp>
      <p:sp>
        <p:nvSpPr>
          <p:cNvPr id="6160" name="Text Box 18"/>
          <p:cNvSpPr txBox="1">
            <a:spLocks noChangeArrowheads="1"/>
          </p:cNvSpPr>
          <p:nvPr/>
        </p:nvSpPr>
        <p:spPr bwMode="auto">
          <a:xfrm>
            <a:off x="1914525" y="5661025"/>
            <a:ext cx="425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x2</a:t>
            </a:r>
          </a:p>
        </p:txBody>
      </p:sp>
      <p:sp>
        <p:nvSpPr>
          <p:cNvPr id="6161" name="Text Box 19"/>
          <p:cNvSpPr txBox="1">
            <a:spLocks noChangeArrowheads="1"/>
          </p:cNvSpPr>
          <p:nvPr/>
        </p:nvSpPr>
        <p:spPr bwMode="auto">
          <a:xfrm>
            <a:off x="2851150" y="5661025"/>
            <a:ext cx="425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x3</a:t>
            </a:r>
          </a:p>
        </p:txBody>
      </p:sp>
      <p:sp>
        <p:nvSpPr>
          <p:cNvPr id="6162" name="Text Box 20"/>
          <p:cNvSpPr txBox="1">
            <a:spLocks noChangeArrowheads="1"/>
          </p:cNvSpPr>
          <p:nvPr/>
        </p:nvSpPr>
        <p:spPr bwMode="auto">
          <a:xfrm>
            <a:off x="395288" y="450215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w0</a:t>
            </a:r>
          </a:p>
        </p:txBody>
      </p:sp>
      <p:sp>
        <p:nvSpPr>
          <p:cNvPr id="6163" name="Text Box 21"/>
          <p:cNvSpPr txBox="1">
            <a:spLocks noChangeArrowheads="1"/>
          </p:cNvSpPr>
          <p:nvPr/>
        </p:nvSpPr>
        <p:spPr bwMode="auto">
          <a:xfrm>
            <a:off x="2224088" y="35734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95800" y="5181600"/>
            <a:ext cx="4114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f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is  an activation function to be defined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F5E027E-C3E4-4B38-A5E6-88E0748A9D6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2290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2"/>
                </a:solidFill>
              </a:rPr>
              <a:t>Neural Nets: Weaknesses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“black-box” -- Hard to explain or gain intuition</a:t>
            </a:r>
          </a:p>
          <a:p>
            <a:r>
              <a:rPr lang="en-US" dirty="0"/>
              <a:t>For complex problems, training time could be quite high</a:t>
            </a:r>
          </a:p>
          <a:p>
            <a:r>
              <a:rPr lang="en-US" dirty="0"/>
              <a:t>Highly prone to over fitting. </a:t>
            </a:r>
          </a:p>
          <a:p>
            <a:r>
              <a:rPr lang="en-US" dirty="0"/>
              <a:t>Often requires substantial “fiddling”</a:t>
            </a:r>
          </a:p>
          <a:p>
            <a:pPr lvl="1"/>
            <a:r>
              <a:rPr lang="en-US" dirty="0"/>
              <a:t>feature engineering</a:t>
            </a:r>
          </a:p>
          <a:p>
            <a:pPr lvl="2"/>
            <a:r>
              <a:rPr lang="en-US" dirty="0"/>
              <a:t>create (normalized) meaningful, </a:t>
            </a:r>
            <a:r>
              <a:rPr lang="en-US" dirty="0">
                <a:solidFill>
                  <a:srgbClr val="FF0000"/>
                </a:solidFill>
              </a:rPr>
              <a:t>numeric</a:t>
            </a:r>
            <a:r>
              <a:rPr lang="en-US" dirty="0"/>
              <a:t> inputs</a:t>
            </a:r>
          </a:p>
          <a:p>
            <a:pPr lvl="1"/>
            <a:r>
              <a:rPr lang="en-US" dirty="0"/>
              <a:t>parameter selection/tuning</a:t>
            </a:r>
          </a:p>
          <a:p>
            <a:pPr lvl="1"/>
            <a:r>
              <a:rPr lang="en-US" dirty="0"/>
              <a:t>best used in the hands of a neural network expert</a:t>
            </a:r>
          </a:p>
          <a:p>
            <a:pPr lvl="1"/>
            <a:r>
              <a:rPr lang="en-US" dirty="0"/>
              <a:t>Network topology has to be specified by user.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3E6B067-3016-4C19-BDB8-7421A05D4E8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11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2"/>
                </a:solidFill>
              </a:rPr>
              <a:t>Neural Network Learning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sz="2000" dirty="0"/>
              <a:t>Learning approach based on modeling adaptation in biological neural systems.</a:t>
            </a:r>
          </a:p>
          <a:p>
            <a:r>
              <a:rPr lang="en-US" sz="2000" dirty="0">
                <a:solidFill>
                  <a:srgbClr val="FF0000"/>
                </a:solidFill>
              </a:rPr>
              <a:t>Perceptron</a:t>
            </a:r>
            <a:r>
              <a:rPr lang="en-US" sz="2000" dirty="0"/>
              <a:t>: Initial algorithm for learning simple neural networks (single layer) developed in the 1950’s.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Backpropagation</a:t>
            </a:r>
            <a:r>
              <a:rPr lang="en-US" sz="2000" dirty="0"/>
              <a:t>: More complex algorithm for learning multi-layer neural networks developed in the 1980’s.</a:t>
            </a:r>
          </a:p>
          <a:p>
            <a:pPr lvl="1"/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3E6B067-3016-4C19-BDB8-7421A05D4E8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278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43200"/>
            <a:ext cx="5579398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433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02F5-195A-4AEB-AAE9-D011F77BF2DE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b="1" dirty="0">
                <a:solidFill>
                  <a:schemeClr val="accent2"/>
                </a:solidFill>
                <a:ea typeface="굴림" charset="-127"/>
              </a:rPr>
              <a:t>INTRODUCTION</a:t>
            </a:r>
            <a:br>
              <a:rPr lang="en-US" altLang="ko-KR" sz="4000" b="1" dirty="0">
                <a:solidFill>
                  <a:schemeClr val="accent2"/>
                </a:solidFill>
                <a:ea typeface="굴림" charset="-127"/>
              </a:rPr>
            </a:br>
            <a:r>
              <a:rPr lang="en-US" altLang="ko-KR" sz="4000" b="1" dirty="0">
                <a:solidFill>
                  <a:schemeClr val="accent2"/>
                </a:solidFill>
                <a:ea typeface="굴림" charset="-127"/>
              </a:rPr>
              <a:t>Biological Motivation</a:t>
            </a:r>
            <a:endParaRPr lang="en-US" altLang="en-US" sz="4000" b="1" dirty="0">
              <a:solidFill>
                <a:schemeClr val="accent2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991600" cy="4683125"/>
          </a:xfrm>
        </p:spPr>
        <p:txBody>
          <a:bodyPr/>
          <a:lstStyle/>
          <a:p>
            <a:endParaRPr lang="en-US" altLang="ko-KR" dirty="0">
              <a:ea typeface="굴림" charset="-127"/>
            </a:endParaRPr>
          </a:p>
          <a:p>
            <a:r>
              <a:rPr lang="en-US" altLang="ko-KR" dirty="0">
                <a:ea typeface="굴림" charset="-127"/>
              </a:rPr>
              <a:t>Human brain is a densely </a:t>
            </a:r>
            <a:r>
              <a:rPr lang="en-US" altLang="ko-KR" b="1" dirty="0">
                <a:solidFill>
                  <a:srgbClr val="00B050"/>
                </a:solidFill>
                <a:ea typeface="굴림" charset="-127"/>
              </a:rPr>
              <a:t>interconnected network </a:t>
            </a:r>
            <a:r>
              <a:rPr lang="en-US" altLang="ko-KR" dirty="0">
                <a:ea typeface="굴림" charset="-127"/>
              </a:rPr>
              <a:t>of approximately 10</a:t>
            </a:r>
            <a:r>
              <a:rPr lang="en-US" altLang="ko-KR" baseline="30000" dirty="0">
                <a:ea typeface="굴림" charset="-127"/>
              </a:rPr>
              <a:t>11</a:t>
            </a:r>
            <a:r>
              <a:rPr lang="en-US" altLang="ko-KR" dirty="0">
                <a:ea typeface="굴림" charset="-127"/>
              </a:rPr>
              <a:t> (100 billion) </a:t>
            </a:r>
            <a:r>
              <a:rPr lang="en-US" altLang="ko-KR" b="1" dirty="0">
                <a:solidFill>
                  <a:srgbClr val="00B050"/>
                </a:solidFill>
                <a:ea typeface="굴림" charset="-127"/>
              </a:rPr>
              <a:t>neurons</a:t>
            </a:r>
            <a:r>
              <a:rPr lang="en-US" altLang="ko-KR" dirty="0">
                <a:ea typeface="굴림" charset="-127"/>
              </a:rPr>
              <a:t>, each connected to, on average, 10</a:t>
            </a:r>
            <a:r>
              <a:rPr lang="en-US" altLang="ko-KR" baseline="30000" dirty="0">
                <a:ea typeface="굴림" charset="-127"/>
              </a:rPr>
              <a:t>4</a:t>
            </a:r>
            <a:r>
              <a:rPr lang="en-US" altLang="ko-KR" dirty="0">
                <a:ea typeface="굴림" charset="-127"/>
              </a:rPr>
              <a:t> (ten thousand) others. </a:t>
            </a:r>
          </a:p>
          <a:p>
            <a:r>
              <a:rPr lang="en-US" altLang="en-US" dirty="0"/>
              <a:t>A </a:t>
            </a:r>
            <a:r>
              <a:rPr lang="en-US" altLang="en-US" b="1" dirty="0">
                <a:solidFill>
                  <a:srgbClr val="7030A0"/>
                </a:solidFill>
              </a:rPr>
              <a:t>Neuron</a:t>
            </a:r>
            <a:r>
              <a:rPr lang="en-US" altLang="en-US" dirty="0"/>
              <a:t> is a cell that performs information processing in the brain</a:t>
            </a:r>
            <a:endParaRPr lang="en-US" altLang="ko-KR" dirty="0">
              <a:ea typeface="굴림" charset="-127"/>
            </a:endParaRPr>
          </a:p>
          <a:p>
            <a:r>
              <a:rPr lang="en-US" altLang="ko-KR" dirty="0">
                <a:ea typeface="굴림" charset="-127"/>
              </a:rPr>
              <a:t>Neuron activity is </a:t>
            </a:r>
            <a:r>
              <a:rPr lang="en-US" altLang="ko-KR" i="1" dirty="0">
                <a:highlight>
                  <a:srgbClr val="FFFF00"/>
                </a:highlight>
                <a:ea typeface="굴림" charset="-127"/>
              </a:rPr>
              <a:t>excited</a:t>
            </a:r>
            <a:r>
              <a:rPr lang="en-US" altLang="ko-KR" dirty="0">
                <a:highlight>
                  <a:srgbClr val="FFFF00"/>
                </a:highlight>
                <a:ea typeface="굴림" charset="-127"/>
              </a:rPr>
              <a:t> or </a:t>
            </a:r>
            <a:r>
              <a:rPr lang="en-US" altLang="ko-KR" i="1" dirty="0">
                <a:highlight>
                  <a:srgbClr val="FFFF00"/>
                </a:highlight>
                <a:ea typeface="굴림" charset="-127"/>
              </a:rPr>
              <a:t>inhibited</a:t>
            </a:r>
            <a:r>
              <a:rPr lang="en-US" altLang="ko-KR" dirty="0">
                <a:highlight>
                  <a:srgbClr val="FFFF00"/>
                </a:highlight>
                <a:ea typeface="굴림" charset="-127"/>
              </a:rPr>
              <a:t> </a:t>
            </a:r>
            <a:r>
              <a:rPr lang="en-US" altLang="ko-KR" dirty="0">
                <a:ea typeface="굴림" charset="-127"/>
              </a:rPr>
              <a:t>through connections to other neurons. </a:t>
            </a:r>
          </a:p>
          <a:p>
            <a:r>
              <a:rPr lang="en-US" altLang="ko-KR" dirty="0">
                <a:ea typeface="굴림" charset="-127"/>
              </a:rPr>
              <a:t>The fastest neuron switching times are known to be on the order of 10</a:t>
            </a:r>
            <a:r>
              <a:rPr lang="en-US" altLang="ko-KR" baseline="30000" dirty="0">
                <a:ea typeface="굴림" charset="-127"/>
              </a:rPr>
              <a:t>-3</a:t>
            </a:r>
            <a:r>
              <a:rPr lang="en-US" altLang="ko-KR" dirty="0">
                <a:ea typeface="굴림" charset="-127"/>
              </a:rPr>
              <a:t> sec.</a:t>
            </a:r>
          </a:p>
        </p:txBody>
      </p:sp>
    </p:spTree>
    <p:extLst>
      <p:ext uri="{BB962C8B-B14F-4D97-AF65-F5344CB8AC3E}">
        <p14:creationId xmlns:p14="http://schemas.microsoft.com/office/powerpoint/2010/main" val="287318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Neural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B067-3016-4C19-BDB8-7421A05D4E86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7648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295401"/>
            <a:ext cx="7579266" cy="5060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2193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02F5-195A-4AEB-AAE9-D011F77BF2DE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b="1" dirty="0">
                <a:solidFill>
                  <a:schemeClr val="accent2"/>
                </a:solidFill>
                <a:ea typeface="굴림" charset="-127"/>
              </a:rPr>
              <a:t>Introduction</a:t>
            </a:r>
            <a:br>
              <a:rPr lang="en-US" altLang="ko-KR" sz="4000" b="1" dirty="0">
                <a:solidFill>
                  <a:schemeClr val="accent2"/>
                </a:solidFill>
                <a:ea typeface="굴림" charset="-127"/>
              </a:rPr>
            </a:br>
            <a:endParaRPr lang="en-US" altLang="en-US" sz="4000" b="1" dirty="0">
              <a:solidFill>
                <a:schemeClr val="accent2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4953000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Traditional computers are very good at number crunching, but not so good at cognitive tasks. </a:t>
            </a:r>
          </a:p>
          <a:p>
            <a:r>
              <a:rPr lang="en-US" altLang="ko-KR" dirty="0">
                <a:ea typeface="굴림" charset="-127"/>
              </a:rPr>
              <a:t>Human brain, on the other hand, is very good (and fast) at cognitive tasks, but cannot do computing tasks like a computer </a:t>
            </a:r>
          </a:p>
          <a:p>
            <a:r>
              <a:rPr lang="en-US" altLang="ko-KR" dirty="0">
                <a:ea typeface="굴림" charset="-127"/>
              </a:rPr>
              <a:t>In order to build computer systems that can “learn”,  it is a tempting idea to </a:t>
            </a:r>
            <a:r>
              <a:rPr lang="en-US" altLang="ko-KR" b="1" dirty="0">
                <a:solidFill>
                  <a:srgbClr val="7030A0"/>
                </a:solidFill>
                <a:ea typeface="굴림" charset="-127"/>
              </a:rPr>
              <a:t>mimic the human brain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ea typeface="굴림" charset="-127"/>
            </a:endParaRPr>
          </a:p>
          <a:p>
            <a:pPr eaLnBrk="0" hangingPunct="0"/>
            <a:r>
              <a:rPr lang="en-US" altLang="en-US" dirty="0"/>
              <a:t>The brain can fire all the neurons in a single step. </a:t>
            </a:r>
          </a:p>
          <a:p>
            <a:pPr marL="0" indent="0" eaLnBrk="0" hangingPunct="0">
              <a:buNone/>
            </a:pPr>
            <a:r>
              <a:rPr lang="en-US" altLang="en-US" dirty="0"/>
              <a:t>         -----  </a:t>
            </a:r>
            <a:r>
              <a:rPr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Parallelism</a:t>
            </a:r>
          </a:p>
          <a:p>
            <a:pPr eaLnBrk="0" hangingPunct="0"/>
            <a:r>
              <a:rPr lang="en-US" altLang="en-US" dirty="0"/>
              <a:t>Serial computers require billions of cycles to perform some tasks that the human brain takes </a:t>
            </a:r>
            <a:r>
              <a:rPr lang="en-US" altLang="en-US" b="1" dirty="0">
                <a:solidFill>
                  <a:srgbClr val="FF0000"/>
                </a:solidFill>
              </a:rPr>
              <a:t>a fraction of a second</a:t>
            </a:r>
            <a:r>
              <a:rPr lang="en-US" altLang="en-US" b="1" dirty="0">
                <a:solidFill>
                  <a:schemeClr val="accent2"/>
                </a:solidFill>
              </a:rPr>
              <a:t>.</a:t>
            </a:r>
          </a:p>
          <a:p>
            <a:pPr eaLnBrk="0" hangingPunct="0"/>
            <a:r>
              <a:rPr lang="en-US" altLang="en-US" dirty="0"/>
              <a:t>	e.g. </a:t>
            </a:r>
            <a:r>
              <a:rPr lang="en-US" altLang="en-US" dirty="0">
                <a:solidFill>
                  <a:srgbClr val="FF0000"/>
                </a:solidFill>
              </a:rPr>
              <a:t>Face Recognition</a:t>
            </a:r>
            <a:r>
              <a:rPr lang="en-US" altLang="en-US" dirty="0"/>
              <a:t> </a:t>
            </a:r>
            <a:endParaRPr lang="en-US" altLang="en-US" dirty="0">
              <a:latin typeface="Times New Roman" pitchFamily="18" charset="0"/>
            </a:endParaRPr>
          </a:p>
          <a:p>
            <a:pPr marL="0" indent="0" eaLnBrk="0" hangingPunct="0">
              <a:buNone/>
            </a:pPr>
            <a:endParaRPr lang="en-US" altLang="en-US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endParaRPr lang="en-US" altLang="ko-KR" dirty="0">
              <a:ea typeface="굴림" charset="-127"/>
            </a:endParaRPr>
          </a:p>
          <a:p>
            <a:endParaRPr lang="en-US" altLang="ko-KR" dirty="0">
              <a:ea typeface="굴림" charset="-127"/>
            </a:endParaRPr>
          </a:p>
          <a:p>
            <a:pPr marL="0" indent="0">
              <a:buNone/>
            </a:pPr>
            <a:endParaRPr lang="en-US" altLang="ko-KR" b="1" dirty="0">
              <a:solidFill>
                <a:schemeClr val="accent2"/>
              </a:solidFill>
              <a:ea typeface="굴림" charset="-127"/>
            </a:endParaRP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9897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848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3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Definition of Neural Network</a:t>
            </a:r>
            <a:endParaRPr lang="en-US" altLang="en-US" sz="2400" b="1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83299" name="Text Box 3"/>
          <p:cNvSpPr txBox="1">
            <a:spLocks noChangeArrowheads="1"/>
          </p:cNvSpPr>
          <p:nvPr/>
        </p:nvSpPr>
        <p:spPr bwMode="auto">
          <a:xfrm>
            <a:off x="533400" y="2362200"/>
            <a:ext cx="8305800" cy="3157538"/>
          </a:xfrm>
          <a:prstGeom prst="rect">
            <a:avLst/>
          </a:prstGeom>
          <a:noFill/>
          <a:ln w="7620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2800" dirty="0"/>
              <a:t>A Neural Network is a system composed of </a:t>
            </a:r>
          </a:p>
          <a:p>
            <a:pPr eaLnBrk="0" hangingPunct="0"/>
            <a:endParaRPr lang="en-US" altLang="en-US" sz="2800" dirty="0"/>
          </a:p>
          <a:p>
            <a:pPr eaLnBrk="0" hangingPunct="0"/>
            <a:r>
              <a:rPr lang="en-US" altLang="en-US" sz="2800" dirty="0">
                <a:solidFill>
                  <a:schemeClr val="accent2"/>
                </a:solidFill>
              </a:rPr>
              <a:t>many simple processing elements</a:t>
            </a: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chemeClr val="hlink"/>
                </a:solidFill>
              </a:rPr>
              <a:t>operating in </a:t>
            </a:r>
          </a:p>
          <a:p>
            <a:pPr eaLnBrk="0" hangingPunct="0"/>
            <a:endParaRPr lang="en-US" altLang="en-US" sz="2800" dirty="0">
              <a:solidFill>
                <a:schemeClr val="hlink"/>
              </a:solidFill>
            </a:endParaRPr>
          </a:p>
          <a:p>
            <a:pPr eaLnBrk="0" hangingPunct="0"/>
            <a:r>
              <a:rPr lang="en-US" altLang="en-US" sz="2800" dirty="0">
                <a:solidFill>
                  <a:schemeClr val="hlink"/>
                </a:solidFill>
              </a:rPr>
              <a:t>parallel</a:t>
            </a:r>
            <a:r>
              <a:rPr lang="en-US" altLang="en-US" sz="2800" dirty="0"/>
              <a:t> which can </a:t>
            </a:r>
            <a:r>
              <a:rPr lang="en-US" altLang="en-US" sz="2800" dirty="0">
                <a:solidFill>
                  <a:srgbClr val="FF0000"/>
                </a:solidFill>
              </a:rPr>
              <a:t>acquire, store, and utilize</a:t>
            </a:r>
            <a:r>
              <a:rPr lang="en-US" altLang="en-US" sz="2800" dirty="0"/>
              <a:t> </a:t>
            </a:r>
          </a:p>
          <a:p>
            <a:pPr eaLnBrk="0" hangingPunct="0"/>
            <a:endParaRPr lang="en-US" altLang="en-US" sz="2800" dirty="0"/>
          </a:p>
          <a:p>
            <a:pPr eaLnBrk="0" hangingPunct="0"/>
            <a:r>
              <a:rPr lang="en-US" altLang="en-US" sz="2800" b="1" dirty="0">
                <a:solidFill>
                  <a:srgbClr val="7030A0"/>
                </a:solidFill>
              </a:rPr>
              <a:t>experiential</a:t>
            </a:r>
            <a:r>
              <a:rPr lang="en-US" altLang="en-US" sz="2800" dirty="0"/>
              <a:t> knowledge.</a:t>
            </a:r>
          </a:p>
        </p:txBody>
      </p:sp>
    </p:spTree>
    <p:extLst>
      <p:ext uri="{BB962C8B-B14F-4D97-AF65-F5344CB8AC3E}">
        <p14:creationId xmlns:p14="http://schemas.microsoft.com/office/powerpoint/2010/main" val="407673514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12989</TotalTime>
  <Words>2187</Words>
  <Application>Microsoft Office PowerPoint</Application>
  <PresentationFormat>On-screen Show (4:3)</PresentationFormat>
  <Paragraphs>567</Paragraphs>
  <Slides>57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57</vt:i4>
      </vt:variant>
    </vt:vector>
  </HeadingPairs>
  <TitlesOfParts>
    <vt:vector size="67" baseType="lpstr">
      <vt:lpstr>Arial</vt:lpstr>
      <vt:lpstr>Calibri</vt:lpstr>
      <vt:lpstr>Symbol</vt:lpstr>
      <vt:lpstr>Times New Roman</vt:lpstr>
      <vt:lpstr>Wingdings</vt:lpstr>
      <vt:lpstr>Default Design</vt:lpstr>
      <vt:lpstr>5_Office Theme</vt:lpstr>
      <vt:lpstr>Microsoft Drawing</vt:lpstr>
      <vt:lpstr>Equation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Artificial Neural Networks (ANN)</vt:lpstr>
      <vt:lpstr>INTRODUCTION Biological Motivation</vt:lpstr>
      <vt:lpstr>Neural Network</vt:lpstr>
      <vt:lpstr>Introduction </vt:lpstr>
      <vt:lpstr>PowerPoint Presentation</vt:lpstr>
      <vt:lpstr>Geoffrey Hinton</vt:lpstr>
      <vt:lpstr>Biological neuron</vt:lpstr>
      <vt:lpstr>Machine Learning Abstraction</vt:lpstr>
      <vt:lpstr>PowerPoint Presentation</vt:lpstr>
      <vt:lpstr>Single Neuron</vt:lpstr>
      <vt:lpstr>PowerPoint Presentation</vt:lpstr>
      <vt:lpstr>Topologies of Neural Networks</vt:lpstr>
      <vt:lpstr>Artificial Neural Networks</vt:lpstr>
      <vt:lpstr>Prototypical  Feed Forward Artificial Neural Networks</vt:lpstr>
      <vt:lpstr>Single hidden layer ANN for classification</vt:lpstr>
      <vt:lpstr>Artificial Neural Networks</vt:lpstr>
      <vt:lpstr>Perceptrons</vt:lpstr>
      <vt:lpstr>Simple Neural Networks</vt:lpstr>
      <vt:lpstr>Activation Functions</vt:lpstr>
      <vt:lpstr>Multi-Layer Networks</vt:lpstr>
      <vt:lpstr>A Single Neuron with  Sigmoid activation</vt:lpstr>
      <vt:lpstr>Multi-Layer Network </vt:lpstr>
      <vt:lpstr>Getting an answer from a NN</vt:lpstr>
      <vt:lpstr>Getting an answer from a NN</vt:lpstr>
      <vt:lpstr>Getting an answer from a NN</vt:lpstr>
      <vt:lpstr>ANN can be trained for Regression or Classification</vt:lpstr>
      <vt:lpstr>Training a NN: What does it learn?</vt:lpstr>
      <vt:lpstr>Back Propagation Algorithm</vt:lpstr>
      <vt:lpstr>Perceptron Training Rule</vt:lpstr>
      <vt:lpstr>Figure 5.  The error surface</vt:lpstr>
      <vt:lpstr>ANN: Strengths &amp; weakness</vt:lpstr>
      <vt:lpstr>PowerPoint Presentation</vt:lpstr>
      <vt:lpstr>Linear separation boundary</vt:lpstr>
      <vt:lpstr>Nonlinear separation boudary</vt:lpstr>
      <vt:lpstr>Nonlinear separation </vt:lpstr>
      <vt:lpstr>Nonlinear separation </vt:lpstr>
      <vt:lpstr>Nonlinear separation </vt:lpstr>
      <vt:lpstr>Nonlinear separation</vt:lpstr>
      <vt:lpstr>Successful Applications</vt:lpstr>
      <vt:lpstr>How many hidden layers ?</vt:lpstr>
      <vt:lpstr>Neural Nets with SPSS Modeler</vt:lpstr>
      <vt:lpstr>PowerPoint Presentation</vt:lpstr>
      <vt:lpstr>Loan Appraiser - revisited</vt:lpstr>
      <vt:lpstr>Real Estate Appraiser</vt:lpstr>
      <vt:lpstr>Loan Prospector</vt:lpstr>
      <vt:lpstr>ANN examples in WEKA</vt:lpstr>
      <vt:lpstr>Feature Engineering: Example of Predicting Debt Default</vt:lpstr>
      <vt:lpstr>A Nonlinear Prediction Model</vt:lpstr>
      <vt:lpstr>PowerPoint Presentation</vt:lpstr>
      <vt:lpstr>Multiple Linear Regression</vt:lpstr>
      <vt:lpstr>What is an artificial neuron ?</vt:lpstr>
      <vt:lpstr>Neural Nets: Weaknesses</vt:lpstr>
      <vt:lpstr>Neural Network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Fordham University</dc:creator>
  <cp:lastModifiedBy>Ziwei Li</cp:lastModifiedBy>
  <cp:revision>150</cp:revision>
  <dcterms:created xsi:type="dcterms:W3CDTF">2009-08-13T04:20:04Z</dcterms:created>
  <dcterms:modified xsi:type="dcterms:W3CDTF">2019-10-09T00:57:12Z</dcterms:modified>
</cp:coreProperties>
</file>